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47"/>
  </p:notesMasterIdLst>
  <p:handoutMasterIdLst>
    <p:handoutMasterId r:id="rId48"/>
  </p:handoutMasterIdLst>
  <p:sldIdLst>
    <p:sldId id="281" r:id="rId2"/>
    <p:sldId id="282" r:id="rId3"/>
    <p:sldId id="303" r:id="rId4"/>
    <p:sldId id="342" r:id="rId5"/>
    <p:sldId id="307" r:id="rId6"/>
    <p:sldId id="350" r:id="rId7"/>
    <p:sldId id="310" r:id="rId8"/>
    <p:sldId id="308" r:id="rId9"/>
    <p:sldId id="349" r:id="rId10"/>
    <p:sldId id="352" r:id="rId11"/>
    <p:sldId id="347" r:id="rId12"/>
    <p:sldId id="311" r:id="rId13"/>
    <p:sldId id="312" r:id="rId14"/>
    <p:sldId id="313" r:id="rId15"/>
    <p:sldId id="315" r:id="rId16"/>
    <p:sldId id="316" r:id="rId17"/>
    <p:sldId id="317" r:id="rId18"/>
    <p:sldId id="314" r:id="rId19"/>
    <p:sldId id="318" r:id="rId20"/>
    <p:sldId id="319" r:id="rId21"/>
    <p:sldId id="320" r:id="rId22"/>
    <p:sldId id="321" r:id="rId23"/>
    <p:sldId id="322" r:id="rId24"/>
    <p:sldId id="323" r:id="rId25"/>
    <p:sldId id="324" r:id="rId26"/>
    <p:sldId id="338" r:id="rId27"/>
    <p:sldId id="325" r:id="rId28"/>
    <p:sldId id="326" r:id="rId29"/>
    <p:sldId id="339" r:id="rId30"/>
    <p:sldId id="327" r:id="rId31"/>
    <p:sldId id="343" r:id="rId32"/>
    <p:sldId id="344" r:id="rId33"/>
    <p:sldId id="345" r:id="rId34"/>
    <p:sldId id="340" r:id="rId35"/>
    <p:sldId id="337" r:id="rId36"/>
    <p:sldId id="300" r:id="rId37"/>
    <p:sldId id="301" r:id="rId38"/>
    <p:sldId id="331" r:id="rId39"/>
    <p:sldId id="332" r:id="rId40"/>
    <p:sldId id="334" r:id="rId41"/>
    <p:sldId id="335" r:id="rId42"/>
    <p:sldId id="333" r:id="rId43"/>
    <p:sldId id="336" r:id="rId44"/>
    <p:sldId id="294" r:id="rId45"/>
    <p:sldId id="295"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8FF"/>
    <a:srgbClr val="FF66CC"/>
    <a:srgbClr val="FF3399"/>
    <a:srgbClr val="D9D9D9"/>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101349-6D8E-BC4F-8BC5-E64235133233}" v="8316" dt="2022-11-14T20:24:47.955"/>
    <p1510:client id="{92501209-B43C-47A4-ACA3-E596F4C16424}" v="108" dt="2022-11-14T06:27:52.898"/>
    <p1510:client id="{DE0652E8-A4E2-244D-A8CC-456319F0320C}" v="1412" dt="2022-11-14T15:58:48.268"/>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51"/>
    <p:restoredTop sz="94692"/>
  </p:normalViewPr>
  <p:slideViewPr>
    <p:cSldViewPr snapToGrid="0">
      <p:cViewPr varScale="1">
        <p:scale>
          <a:sx n="137" d="100"/>
          <a:sy n="137" d="100"/>
        </p:scale>
        <p:origin x="744" y="200"/>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3807A35-443B-4D04-AB50-883820A1D253}" type="datetime1">
              <a:rPr lang="zh-CN" altLang="en-US" smtClean="0"/>
              <a:t>2023/1/23</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1A8EE09-76CC-4000-B080-9F213DA7DCEF}" type="slidenum">
              <a:rPr lang="en-US" smtClean="0"/>
              <a:t>‹#›</a:t>
            </a:fld>
            <a:endParaRPr lang="en-US"/>
          </a:p>
        </p:txBody>
      </p:sp>
    </p:spTree>
    <p:extLst>
      <p:ext uri="{BB962C8B-B14F-4D97-AF65-F5344CB8AC3E}">
        <p14:creationId xmlns:p14="http://schemas.microsoft.com/office/powerpoint/2010/main" val="63868124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2D74193-E652-4AB4-9FD5-F02FEC8CA268}" type="datetime1">
              <a:rPr lang="zh-CN" altLang="en-US" smtClean="0"/>
              <a:t>2023/1/23</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8E40627-AA7D-471F-B5F2-0BF9E4C68EB6}" type="slidenum">
              <a:rPr lang="en-US" smtClean="0"/>
              <a:t>‹#›</a:t>
            </a:fld>
            <a:endParaRPr lang="en-US"/>
          </a:p>
        </p:txBody>
      </p:sp>
    </p:spTree>
    <p:extLst>
      <p:ext uri="{BB962C8B-B14F-4D97-AF65-F5344CB8AC3E}">
        <p14:creationId xmlns:p14="http://schemas.microsoft.com/office/powerpoint/2010/main" val="40995452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Hi everyone! I'm </a:t>
            </a:r>
            <a:r>
              <a:rPr lang="en-US" altLang="zh-CN" sz="1800" kern="100" dirty="0" err="1">
                <a:effectLst/>
                <a:latin typeface="Verdana" panose="020B0604030504040204" pitchFamily="34" charset="0"/>
                <a:ea typeface="DengXian" panose="02010600030101010101" pitchFamily="2" charset="-122"/>
                <a:cs typeface="Times New Roman" panose="02020603050405020304" pitchFamily="18" charset="0"/>
              </a:rPr>
              <a:t>Xuandi</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 Ren from UC Berkeley. Today I'm going to talk about our recent work constant approximating parameterized k-</a:t>
            </a:r>
            <a:r>
              <a:rPr lang="en-US" altLang="zh-CN" sz="1800" kern="100" dirty="0" err="1">
                <a:effectLst/>
                <a:latin typeface="Verdana" panose="020B0604030504040204" pitchFamily="34" charset="0"/>
                <a:ea typeface="DengXian" panose="02010600030101010101" pitchFamily="2" charset="-122"/>
                <a:cs typeface="Times New Roman" panose="02020603050405020304" pitchFamily="18" charset="0"/>
              </a:rPr>
              <a:t>SetCover</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 is W[2]-hard. This is a joint work with </a:t>
            </a:r>
            <a:r>
              <a:rPr lang="en-US" altLang="zh-CN" sz="1800" kern="100" dirty="0" err="1">
                <a:effectLst/>
                <a:latin typeface="Verdana" panose="020B0604030504040204" pitchFamily="34" charset="0"/>
                <a:ea typeface="DengXian" panose="02010600030101010101" pitchFamily="2" charset="-122"/>
                <a:cs typeface="Times New Roman" panose="02020603050405020304" pitchFamily="18" charset="0"/>
              </a:rPr>
              <a:t>Bingkai</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 Lin from Nanjing University, </a:t>
            </a:r>
            <a:r>
              <a:rPr lang="en-US" altLang="zh-CN" sz="1800" kern="100" dirty="0" err="1">
                <a:effectLst/>
                <a:latin typeface="Verdana" panose="020B0604030504040204" pitchFamily="34" charset="0"/>
                <a:ea typeface="DengXian" panose="02010600030101010101" pitchFamily="2" charset="-122"/>
                <a:cs typeface="Times New Roman" panose="02020603050405020304" pitchFamily="18" charset="0"/>
              </a:rPr>
              <a:t>Yican</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 Sun from Peking University, and </a:t>
            </a:r>
            <a:r>
              <a:rPr lang="en-US" altLang="zh-CN" sz="1800" kern="100" dirty="0" err="1">
                <a:effectLst/>
                <a:latin typeface="Verdana" panose="020B0604030504040204" pitchFamily="34" charset="0"/>
                <a:ea typeface="DengXian" panose="02010600030101010101" pitchFamily="2" charset="-122"/>
                <a:cs typeface="Times New Roman" panose="02020603050405020304" pitchFamily="18" charset="0"/>
              </a:rPr>
              <a:t>Xiuhan</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 Wang from Tsinghua University.</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
        <p:nvSpPr>
          <p:cNvPr id="4" name="日期占位符 3"/>
          <p:cNvSpPr>
            <a:spLocks noGrp="1"/>
          </p:cNvSpPr>
          <p:nvPr>
            <p:ph type="dt" idx="1"/>
          </p:nvPr>
        </p:nvSpPr>
        <p:spPr/>
        <p:txBody>
          <a:bodyPr/>
          <a:lstStyle/>
          <a:p>
            <a:pPr rtl="0"/>
            <a:fld id="{B2D74193-E652-4AB4-9FD5-F02FEC8CA268}" type="datetime1">
              <a:rPr lang="zh-CN" altLang="en-US" smtClean="0"/>
              <a:t>2023/1/23</a:t>
            </a:fld>
            <a:endParaRPr lang="en-US"/>
          </a:p>
        </p:txBody>
      </p:sp>
      <p:sp>
        <p:nvSpPr>
          <p:cNvPr id="5" name="灯片编号占位符 4"/>
          <p:cNvSpPr>
            <a:spLocks noGrp="1"/>
          </p:cNvSpPr>
          <p:nvPr>
            <p:ph type="sldNum" sz="quarter" idx="5"/>
          </p:nvPr>
        </p:nvSpPr>
        <p:spPr/>
        <p:txBody>
          <a:bodyPr/>
          <a:lstStyle/>
          <a:p>
            <a:pPr rtl="0"/>
            <a:fld id="{98E40627-AA7D-471F-B5F2-0BF9E4C68EB6}" type="slidenum">
              <a:rPr lang="en-US" smtClean="0"/>
              <a:t>1</a:t>
            </a:fld>
            <a:endParaRPr lang="en-US"/>
          </a:p>
        </p:txBody>
      </p:sp>
    </p:spTree>
    <p:extLst>
      <p:ext uri="{BB962C8B-B14F-4D97-AF65-F5344CB8AC3E}">
        <p14:creationId xmlns:p14="http://schemas.microsoft.com/office/powerpoint/2010/main" val="388159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latin typeface="Verdana" panose="020B0604030504040204" pitchFamily="34" charset="0"/>
                <a:ea typeface="DengXian" panose="02010600030101010101" pitchFamily="2" charset="-122"/>
                <a:cs typeface="Times New Roman" panose="02020603050405020304" pitchFamily="18" charset="0"/>
              </a:rPr>
              <a:t>In this work, we reach an intermediate result. We proved the log n/log log n - almost optimal hardness of approximation ratio, while keeping a relatively small optimal solution size - poly log n. This result is based on W[1]\</a:t>
            </a:r>
            <a:r>
              <a:rPr lang="en-US" altLang="zh-CN" sz="1800" dirty="0" err="1">
                <a:effectLst/>
                <a:latin typeface="Verdana" panose="020B0604030504040204" pitchFamily="34" charset="0"/>
                <a:ea typeface="DengXian" panose="02010600030101010101" pitchFamily="2" charset="-122"/>
                <a:cs typeface="Times New Roman" panose="02020603050405020304" pitchFamily="18" charset="0"/>
              </a:rPr>
              <a:t>neq</a:t>
            </a:r>
            <a:r>
              <a:rPr lang="en-US" altLang="zh-CN" sz="1800" dirty="0">
                <a:effectLst/>
                <a:latin typeface="Verdana" panose="020B0604030504040204" pitchFamily="34" charset="0"/>
                <a:ea typeface="DengXian" panose="02010600030101010101" pitchFamily="2" charset="-122"/>
                <a:cs typeface="Times New Roman" panose="02020603050405020304" pitchFamily="18" charset="0"/>
              </a:rPr>
              <a:t> FPT and is against polynomial time algorithms. It's worth noting that our technique is fully combinatorial, and does not involve any kind of PCP theorems.</a:t>
            </a:r>
            <a:r>
              <a:rPr lang="zh-CN" altLang="zh-CN" dirty="0">
                <a:effectLst/>
              </a:rPr>
              <a:t> </a:t>
            </a:r>
            <a:endParaRPr kumimoji="1" lang="zh-CN" altLang="en-US" dirty="0"/>
          </a:p>
        </p:txBody>
      </p:sp>
      <p:sp>
        <p:nvSpPr>
          <p:cNvPr id="4" name="日期占位符 3"/>
          <p:cNvSpPr>
            <a:spLocks noGrp="1"/>
          </p:cNvSpPr>
          <p:nvPr>
            <p:ph type="dt" idx="1"/>
          </p:nvPr>
        </p:nvSpPr>
        <p:spPr/>
        <p:txBody>
          <a:bodyPr/>
          <a:lstStyle/>
          <a:p>
            <a:pPr rtl="0"/>
            <a:fld id="{B2D74193-E652-4AB4-9FD5-F02FEC8CA268}" type="datetime1">
              <a:rPr lang="zh-CN" altLang="en-US" smtClean="0"/>
              <a:t>2023/1/23</a:t>
            </a:fld>
            <a:endParaRPr lang="en-US"/>
          </a:p>
        </p:txBody>
      </p:sp>
      <p:sp>
        <p:nvSpPr>
          <p:cNvPr id="5" name="灯片编号占位符 4"/>
          <p:cNvSpPr>
            <a:spLocks noGrp="1"/>
          </p:cNvSpPr>
          <p:nvPr>
            <p:ph type="sldNum" sz="quarter" idx="5"/>
          </p:nvPr>
        </p:nvSpPr>
        <p:spPr/>
        <p:txBody>
          <a:bodyPr/>
          <a:lstStyle/>
          <a:p>
            <a:pPr rtl="0"/>
            <a:fld id="{98E40627-AA7D-471F-B5F2-0BF9E4C68EB6}" type="slidenum">
              <a:rPr lang="en-US" smtClean="0"/>
              <a:t>10</a:t>
            </a:fld>
            <a:endParaRPr lang="en-US"/>
          </a:p>
        </p:txBody>
      </p:sp>
    </p:spTree>
    <p:extLst>
      <p:ext uri="{BB962C8B-B14F-4D97-AF65-F5344CB8AC3E}">
        <p14:creationId xmlns:p14="http://schemas.microsoft.com/office/powerpoint/2010/main" val="3668912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Our technique is threshold graph composition, which has been used to prove many FPT hardness of approximation results. Specifically,</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we</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exploited</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new</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properties</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of</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threshold</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graphs,</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used</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new</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constructions,</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and</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applied</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a</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new</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composition</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scheme.</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Given a k-</a:t>
            </a:r>
            <a:r>
              <a:rPr lang="en-US" altLang="zh-CN" sz="1800" kern="100" dirty="0" err="1">
                <a:effectLst/>
                <a:latin typeface="Verdana" panose="020B0604030504040204" pitchFamily="34" charset="0"/>
                <a:ea typeface="DengXian" panose="02010600030101010101" pitchFamily="2" charset="-122"/>
                <a:cs typeface="Times New Roman" panose="02020603050405020304" pitchFamily="18" charset="0"/>
              </a:rPr>
              <a:t>SetCover</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 instance, we build a threshold graph using error-correcting codes, then combine both</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of</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them to get a constant gap k'-</a:t>
            </a:r>
            <a:r>
              <a:rPr lang="en-US" altLang="zh-CN" sz="1800" kern="100" dirty="0" err="1">
                <a:effectLst/>
                <a:latin typeface="Verdana" panose="020B0604030504040204" pitchFamily="34" charset="0"/>
                <a:ea typeface="DengXian" panose="02010600030101010101" pitchFamily="2" charset="-122"/>
                <a:cs typeface="Times New Roman" panose="02020603050405020304" pitchFamily="18" charset="0"/>
              </a:rPr>
              <a:t>SetCover</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 instance.</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
        <p:nvSpPr>
          <p:cNvPr id="4" name="日期占位符 3"/>
          <p:cNvSpPr>
            <a:spLocks noGrp="1"/>
          </p:cNvSpPr>
          <p:nvPr>
            <p:ph type="dt" idx="1"/>
          </p:nvPr>
        </p:nvSpPr>
        <p:spPr/>
        <p:txBody>
          <a:bodyPr/>
          <a:lstStyle/>
          <a:p>
            <a:pPr rtl="0"/>
            <a:fld id="{B2D74193-E652-4AB4-9FD5-F02FEC8CA268}" type="datetime1">
              <a:rPr lang="zh-CN" altLang="en-US" smtClean="0"/>
              <a:t>2023/1/23</a:t>
            </a:fld>
            <a:endParaRPr lang="en-US"/>
          </a:p>
        </p:txBody>
      </p:sp>
      <p:sp>
        <p:nvSpPr>
          <p:cNvPr id="5" name="灯片编号占位符 4"/>
          <p:cNvSpPr>
            <a:spLocks noGrp="1"/>
          </p:cNvSpPr>
          <p:nvPr>
            <p:ph type="sldNum" sz="quarter" idx="5"/>
          </p:nvPr>
        </p:nvSpPr>
        <p:spPr/>
        <p:txBody>
          <a:bodyPr/>
          <a:lstStyle/>
          <a:p>
            <a:pPr rtl="0"/>
            <a:fld id="{98E40627-AA7D-471F-B5F2-0BF9E4C68EB6}" type="slidenum">
              <a:rPr lang="en-US" smtClean="0"/>
              <a:t>12</a:t>
            </a:fld>
            <a:endParaRPr lang="en-US"/>
          </a:p>
        </p:txBody>
      </p:sp>
    </p:spTree>
    <p:extLst>
      <p:ext uri="{BB962C8B-B14F-4D97-AF65-F5344CB8AC3E}">
        <p14:creationId xmlns:p14="http://schemas.microsoft.com/office/powerpoint/2010/main" val="4220897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Now let me give a review on the construction of threshold graph in [Lin19]. It is a bipartite graph where the left side is divided into k parts and the right side is divided into m parts. </a:t>
            </a:r>
            <a:endParaRPr kumimoji="1" lang="zh-CN" altLang="en-US" dirty="0"/>
          </a:p>
        </p:txBody>
      </p:sp>
      <p:sp>
        <p:nvSpPr>
          <p:cNvPr id="4" name="日期占位符 3"/>
          <p:cNvSpPr>
            <a:spLocks noGrp="1"/>
          </p:cNvSpPr>
          <p:nvPr>
            <p:ph type="dt" idx="1"/>
          </p:nvPr>
        </p:nvSpPr>
        <p:spPr/>
        <p:txBody>
          <a:bodyPr/>
          <a:lstStyle/>
          <a:p>
            <a:pPr rtl="0"/>
            <a:fld id="{B2D74193-E652-4AB4-9FD5-F02FEC8CA268}" type="datetime1">
              <a:rPr lang="zh-CN" altLang="en-US" smtClean="0"/>
              <a:t>2023/1/23</a:t>
            </a:fld>
            <a:endParaRPr lang="en-US"/>
          </a:p>
        </p:txBody>
      </p:sp>
      <p:sp>
        <p:nvSpPr>
          <p:cNvPr id="5" name="灯片编号占位符 4"/>
          <p:cNvSpPr>
            <a:spLocks noGrp="1"/>
          </p:cNvSpPr>
          <p:nvPr>
            <p:ph type="sldNum" sz="quarter" idx="5"/>
          </p:nvPr>
        </p:nvSpPr>
        <p:spPr/>
        <p:txBody>
          <a:bodyPr/>
          <a:lstStyle/>
          <a:p>
            <a:pPr rtl="0"/>
            <a:fld id="{98E40627-AA7D-471F-B5F2-0BF9E4C68EB6}" type="slidenum">
              <a:rPr lang="en-US" smtClean="0"/>
              <a:t>13</a:t>
            </a:fld>
            <a:endParaRPr lang="en-US"/>
          </a:p>
        </p:txBody>
      </p:sp>
    </p:spTree>
    <p:extLst>
      <p:ext uri="{BB962C8B-B14F-4D97-AF65-F5344CB8AC3E}">
        <p14:creationId xmlns:p14="http://schemas.microsoft.com/office/powerpoint/2010/main" val="4039569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Verdana" panose="020B0604030504040204" pitchFamily="34" charset="0"/>
                <a:ea typeface="DengXian" panose="02010600030101010101" pitchFamily="2" charset="-122"/>
                <a:cs typeface="Times New Roman" panose="02020603050405020304" pitchFamily="18" charset="0"/>
              </a:rPr>
              <a:t>The completeness property says that, no matter how we pick a vertex from each of the left parts, they have a common neighbor in each of the right parts. </a:t>
            </a:r>
            <a:endParaRPr kumimoji="1" lang="zh-CN" altLang="en-US" dirty="0"/>
          </a:p>
        </p:txBody>
      </p:sp>
      <p:sp>
        <p:nvSpPr>
          <p:cNvPr id="4" name="日期占位符 3"/>
          <p:cNvSpPr>
            <a:spLocks noGrp="1"/>
          </p:cNvSpPr>
          <p:nvPr>
            <p:ph type="dt" idx="1"/>
          </p:nvPr>
        </p:nvSpPr>
        <p:spPr/>
        <p:txBody>
          <a:bodyPr/>
          <a:lstStyle/>
          <a:p>
            <a:pPr rtl="0"/>
            <a:fld id="{B2D74193-E652-4AB4-9FD5-F02FEC8CA268}" type="datetime1">
              <a:rPr lang="zh-CN" altLang="en-US" smtClean="0"/>
              <a:t>2023/1/23</a:t>
            </a:fld>
            <a:endParaRPr lang="en-US"/>
          </a:p>
        </p:txBody>
      </p:sp>
      <p:sp>
        <p:nvSpPr>
          <p:cNvPr id="5" name="灯片编号占位符 4"/>
          <p:cNvSpPr>
            <a:spLocks noGrp="1"/>
          </p:cNvSpPr>
          <p:nvPr>
            <p:ph type="sldNum" sz="quarter" idx="5"/>
          </p:nvPr>
        </p:nvSpPr>
        <p:spPr/>
        <p:txBody>
          <a:bodyPr/>
          <a:lstStyle/>
          <a:p>
            <a:pPr rtl="0"/>
            <a:fld id="{98E40627-AA7D-471F-B5F2-0BF9E4C68EB6}" type="slidenum">
              <a:rPr lang="en-US" smtClean="0"/>
              <a:t>14</a:t>
            </a:fld>
            <a:endParaRPr lang="en-US"/>
          </a:p>
        </p:txBody>
      </p:sp>
    </p:spTree>
    <p:extLst>
      <p:ext uri="{BB962C8B-B14F-4D97-AF65-F5344CB8AC3E}">
        <p14:creationId xmlns:p14="http://schemas.microsoft.com/office/powerpoint/2010/main" val="1862181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Verdana" panose="020B0604030504040204" pitchFamily="34" charset="0"/>
                <a:ea typeface="DengXian" panose="02010600030101010101" pitchFamily="2" charset="-122"/>
                <a:cs typeface="Times New Roman" panose="02020603050405020304" pitchFamily="18" charset="0"/>
              </a:rPr>
              <a:t>The completeness property says that, no matter how we pick a vertex from each of the left parts, they have a common neighbor in each of the right parts. </a:t>
            </a:r>
            <a:endParaRPr kumimoji="1" lang="zh-CN" altLang="en-US" dirty="0"/>
          </a:p>
          <a:p>
            <a:endParaRPr kumimoji="1" lang="zh-CN" altLang="en-US" dirty="0"/>
          </a:p>
        </p:txBody>
      </p:sp>
      <p:sp>
        <p:nvSpPr>
          <p:cNvPr id="4" name="日期占位符 3"/>
          <p:cNvSpPr>
            <a:spLocks noGrp="1"/>
          </p:cNvSpPr>
          <p:nvPr>
            <p:ph type="dt" idx="1"/>
          </p:nvPr>
        </p:nvSpPr>
        <p:spPr/>
        <p:txBody>
          <a:bodyPr/>
          <a:lstStyle/>
          <a:p>
            <a:pPr rtl="0"/>
            <a:fld id="{B2D74193-E652-4AB4-9FD5-F02FEC8CA268}" type="datetime1">
              <a:rPr lang="zh-CN" altLang="en-US" smtClean="0"/>
              <a:t>2023/1/23</a:t>
            </a:fld>
            <a:endParaRPr lang="en-US"/>
          </a:p>
        </p:txBody>
      </p:sp>
      <p:sp>
        <p:nvSpPr>
          <p:cNvPr id="5" name="灯片编号占位符 4"/>
          <p:cNvSpPr>
            <a:spLocks noGrp="1"/>
          </p:cNvSpPr>
          <p:nvPr>
            <p:ph type="sldNum" sz="quarter" idx="5"/>
          </p:nvPr>
        </p:nvSpPr>
        <p:spPr/>
        <p:txBody>
          <a:bodyPr/>
          <a:lstStyle/>
          <a:p>
            <a:pPr rtl="0"/>
            <a:fld id="{98E40627-AA7D-471F-B5F2-0BF9E4C68EB6}" type="slidenum">
              <a:rPr lang="en-US" smtClean="0"/>
              <a:t>15</a:t>
            </a:fld>
            <a:endParaRPr lang="en-US"/>
          </a:p>
        </p:txBody>
      </p:sp>
    </p:spTree>
    <p:extLst>
      <p:ext uri="{BB962C8B-B14F-4D97-AF65-F5344CB8AC3E}">
        <p14:creationId xmlns:p14="http://schemas.microsoft.com/office/powerpoint/2010/main" val="3599732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Verdana" panose="020B0604030504040204" pitchFamily="34" charset="0"/>
                <a:ea typeface="DengXian" panose="02010600030101010101" pitchFamily="2" charset="-122"/>
                <a:cs typeface="Times New Roman" panose="02020603050405020304" pitchFamily="18" charset="0"/>
              </a:rPr>
              <a:t>The completeness property says that, no matter how we pick a vertex from each of the left parts, they have a common neighbor in each of the right parts. </a:t>
            </a:r>
            <a:endParaRPr kumimoji="1" lang="zh-CN" altLang="en-US" dirty="0"/>
          </a:p>
          <a:p>
            <a:endParaRPr kumimoji="1" lang="zh-CN" altLang="en-US" dirty="0"/>
          </a:p>
        </p:txBody>
      </p:sp>
      <p:sp>
        <p:nvSpPr>
          <p:cNvPr id="4" name="日期占位符 3"/>
          <p:cNvSpPr>
            <a:spLocks noGrp="1"/>
          </p:cNvSpPr>
          <p:nvPr>
            <p:ph type="dt" idx="1"/>
          </p:nvPr>
        </p:nvSpPr>
        <p:spPr/>
        <p:txBody>
          <a:bodyPr/>
          <a:lstStyle/>
          <a:p>
            <a:pPr rtl="0"/>
            <a:fld id="{B2D74193-E652-4AB4-9FD5-F02FEC8CA268}" type="datetime1">
              <a:rPr lang="zh-CN" altLang="en-US" smtClean="0"/>
              <a:t>2023/1/23</a:t>
            </a:fld>
            <a:endParaRPr lang="en-US"/>
          </a:p>
        </p:txBody>
      </p:sp>
      <p:sp>
        <p:nvSpPr>
          <p:cNvPr id="5" name="灯片编号占位符 4"/>
          <p:cNvSpPr>
            <a:spLocks noGrp="1"/>
          </p:cNvSpPr>
          <p:nvPr>
            <p:ph type="sldNum" sz="quarter" idx="5"/>
          </p:nvPr>
        </p:nvSpPr>
        <p:spPr/>
        <p:txBody>
          <a:bodyPr/>
          <a:lstStyle/>
          <a:p>
            <a:pPr rtl="0"/>
            <a:fld id="{98E40627-AA7D-471F-B5F2-0BF9E4C68EB6}" type="slidenum">
              <a:rPr lang="en-US" smtClean="0"/>
              <a:t>16</a:t>
            </a:fld>
            <a:endParaRPr lang="en-US"/>
          </a:p>
        </p:txBody>
      </p:sp>
    </p:spTree>
    <p:extLst>
      <p:ext uri="{BB962C8B-B14F-4D97-AF65-F5344CB8AC3E}">
        <p14:creationId xmlns:p14="http://schemas.microsoft.com/office/powerpoint/2010/main" val="4145026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Verdana" panose="020B0604030504040204" pitchFamily="34" charset="0"/>
                <a:ea typeface="DengXian" panose="02010600030101010101" pitchFamily="2" charset="-122"/>
                <a:cs typeface="Times New Roman" panose="02020603050405020304" pitchFamily="18" charset="0"/>
              </a:rPr>
              <a:t>The completeness property says that, no matter how we pick a vertex from each of the left parts, they have a common neighbor in each of the right parts. </a:t>
            </a:r>
            <a:endParaRPr kumimoji="1" lang="zh-CN" altLang="en-US" dirty="0"/>
          </a:p>
          <a:p>
            <a:endParaRPr kumimoji="1" lang="zh-CN" altLang="en-US" dirty="0"/>
          </a:p>
        </p:txBody>
      </p:sp>
      <p:sp>
        <p:nvSpPr>
          <p:cNvPr id="4" name="日期占位符 3"/>
          <p:cNvSpPr>
            <a:spLocks noGrp="1"/>
          </p:cNvSpPr>
          <p:nvPr>
            <p:ph type="dt" idx="1"/>
          </p:nvPr>
        </p:nvSpPr>
        <p:spPr/>
        <p:txBody>
          <a:bodyPr/>
          <a:lstStyle/>
          <a:p>
            <a:pPr rtl="0"/>
            <a:fld id="{B2D74193-E652-4AB4-9FD5-F02FEC8CA268}" type="datetime1">
              <a:rPr lang="zh-CN" altLang="en-US" smtClean="0"/>
              <a:t>2023/1/23</a:t>
            </a:fld>
            <a:endParaRPr lang="en-US"/>
          </a:p>
        </p:txBody>
      </p:sp>
      <p:sp>
        <p:nvSpPr>
          <p:cNvPr id="5" name="灯片编号占位符 4"/>
          <p:cNvSpPr>
            <a:spLocks noGrp="1"/>
          </p:cNvSpPr>
          <p:nvPr>
            <p:ph type="sldNum" sz="quarter" idx="5"/>
          </p:nvPr>
        </p:nvSpPr>
        <p:spPr/>
        <p:txBody>
          <a:bodyPr/>
          <a:lstStyle/>
          <a:p>
            <a:pPr rtl="0"/>
            <a:fld id="{98E40627-AA7D-471F-B5F2-0BF9E4C68EB6}" type="slidenum">
              <a:rPr lang="en-US" smtClean="0"/>
              <a:t>17</a:t>
            </a:fld>
            <a:endParaRPr lang="en-US"/>
          </a:p>
        </p:txBody>
      </p:sp>
    </p:spTree>
    <p:extLst>
      <p:ext uri="{BB962C8B-B14F-4D97-AF65-F5344CB8AC3E}">
        <p14:creationId xmlns:p14="http://schemas.microsoft.com/office/powerpoint/2010/main" val="2672390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Verdana" panose="020B0604030504040204" pitchFamily="34" charset="0"/>
                <a:ea typeface="DengXian" panose="02010600030101010101" pitchFamily="2" charset="-122"/>
                <a:cs typeface="Times New Roman" panose="02020603050405020304" pitchFamily="18" charset="0"/>
              </a:rPr>
              <a:t>The soundness property says that, suppose we have a subset of left vertices as painted in red here, such that in each right part, there exists a vertex which has at least k+1 neighbors in them, then we can deduce the number of such red vertices is greater than h. </a:t>
            </a:r>
            <a:endPar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
        <p:nvSpPr>
          <p:cNvPr id="4" name="日期占位符 3"/>
          <p:cNvSpPr>
            <a:spLocks noGrp="1"/>
          </p:cNvSpPr>
          <p:nvPr>
            <p:ph type="dt" idx="1"/>
          </p:nvPr>
        </p:nvSpPr>
        <p:spPr/>
        <p:txBody>
          <a:bodyPr/>
          <a:lstStyle/>
          <a:p>
            <a:pPr rtl="0"/>
            <a:fld id="{B2D74193-E652-4AB4-9FD5-F02FEC8CA268}" type="datetime1">
              <a:rPr lang="zh-CN" altLang="en-US" smtClean="0"/>
              <a:t>2023/1/23</a:t>
            </a:fld>
            <a:endParaRPr lang="en-US"/>
          </a:p>
        </p:txBody>
      </p:sp>
      <p:sp>
        <p:nvSpPr>
          <p:cNvPr id="5" name="灯片编号占位符 4"/>
          <p:cNvSpPr>
            <a:spLocks noGrp="1"/>
          </p:cNvSpPr>
          <p:nvPr>
            <p:ph type="sldNum" sz="quarter" idx="5"/>
          </p:nvPr>
        </p:nvSpPr>
        <p:spPr/>
        <p:txBody>
          <a:bodyPr/>
          <a:lstStyle/>
          <a:p>
            <a:pPr rtl="0"/>
            <a:fld id="{98E40627-AA7D-471F-B5F2-0BF9E4C68EB6}" type="slidenum">
              <a:rPr lang="en-US" smtClean="0"/>
              <a:t>18</a:t>
            </a:fld>
            <a:endParaRPr lang="en-US"/>
          </a:p>
        </p:txBody>
      </p:sp>
    </p:spTree>
    <p:extLst>
      <p:ext uri="{BB962C8B-B14F-4D97-AF65-F5344CB8AC3E}">
        <p14:creationId xmlns:p14="http://schemas.microsoft.com/office/powerpoint/2010/main" val="8760519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Verdana" panose="020B0604030504040204" pitchFamily="34" charset="0"/>
                <a:ea typeface="DengXian" panose="02010600030101010101" pitchFamily="2" charset="-122"/>
                <a:cs typeface="Times New Roman" panose="02020603050405020304" pitchFamily="18" charset="0"/>
              </a:rPr>
              <a:t>The soundness property says that, suppose we have a subset of left vertices as painted in red here, such that in each right part, there exists a vertex which has at least k+1 neighbors in them, then we can deduce the number of such red vertices is greater than h. </a:t>
            </a:r>
            <a:endPar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a:p>
            <a:endParaRPr kumimoji="1" lang="zh-CN" altLang="en-US" dirty="0"/>
          </a:p>
        </p:txBody>
      </p:sp>
      <p:sp>
        <p:nvSpPr>
          <p:cNvPr id="4" name="日期占位符 3"/>
          <p:cNvSpPr>
            <a:spLocks noGrp="1"/>
          </p:cNvSpPr>
          <p:nvPr>
            <p:ph type="dt" idx="1"/>
          </p:nvPr>
        </p:nvSpPr>
        <p:spPr/>
        <p:txBody>
          <a:bodyPr/>
          <a:lstStyle/>
          <a:p>
            <a:pPr rtl="0"/>
            <a:fld id="{B2D74193-E652-4AB4-9FD5-F02FEC8CA268}" type="datetime1">
              <a:rPr lang="zh-CN" altLang="en-US" smtClean="0"/>
              <a:t>2023/1/23</a:t>
            </a:fld>
            <a:endParaRPr lang="en-US"/>
          </a:p>
        </p:txBody>
      </p:sp>
      <p:sp>
        <p:nvSpPr>
          <p:cNvPr id="5" name="灯片编号占位符 4"/>
          <p:cNvSpPr>
            <a:spLocks noGrp="1"/>
          </p:cNvSpPr>
          <p:nvPr>
            <p:ph type="sldNum" sz="quarter" idx="5"/>
          </p:nvPr>
        </p:nvSpPr>
        <p:spPr/>
        <p:txBody>
          <a:bodyPr/>
          <a:lstStyle/>
          <a:p>
            <a:pPr rtl="0"/>
            <a:fld id="{98E40627-AA7D-471F-B5F2-0BF9E4C68EB6}" type="slidenum">
              <a:rPr lang="en-US" smtClean="0"/>
              <a:t>19</a:t>
            </a:fld>
            <a:endParaRPr lang="en-US"/>
          </a:p>
        </p:txBody>
      </p:sp>
    </p:spTree>
    <p:extLst>
      <p:ext uri="{BB962C8B-B14F-4D97-AF65-F5344CB8AC3E}">
        <p14:creationId xmlns:p14="http://schemas.microsoft.com/office/powerpoint/2010/main" val="38272244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Verdana" panose="020B0604030504040204" pitchFamily="34" charset="0"/>
                <a:ea typeface="DengXian" panose="02010600030101010101" pitchFamily="2" charset="-122"/>
                <a:cs typeface="Times New Roman" panose="02020603050405020304" pitchFamily="18" charset="0"/>
              </a:rPr>
              <a:t>The soundness property says that, suppose we have a subset of left vertices as painted in red here, such that in each right part, there exists a vertex which has at least k+1 neighbors in them, then we can deduce the number of such red vertices is greater than h. </a:t>
            </a:r>
            <a:endPar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a:p>
            <a:endParaRPr kumimoji="1" lang="zh-CN" altLang="en-US" dirty="0"/>
          </a:p>
        </p:txBody>
      </p:sp>
      <p:sp>
        <p:nvSpPr>
          <p:cNvPr id="4" name="日期占位符 3"/>
          <p:cNvSpPr>
            <a:spLocks noGrp="1"/>
          </p:cNvSpPr>
          <p:nvPr>
            <p:ph type="dt" idx="1"/>
          </p:nvPr>
        </p:nvSpPr>
        <p:spPr/>
        <p:txBody>
          <a:bodyPr/>
          <a:lstStyle/>
          <a:p>
            <a:pPr rtl="0"/>
            <a:fld id="{B2D74193-E652-4AB4-9FD5-F02FEC8CA268}" type="datetime1">
              <a:rPr lang="zh-CN" altLang="en-US" smtClean="0"/>
              <a:t>2023/1/23</a:t>
            </a:fld>
            <a:endParaRPr lang="en-US"/>
          </a:p>
        </p:txBody>
      </p:sp>
      <p:sp>
        <p:nvSpPr>
          <p:cNvPr id="5" name="灯片编号占位符 4"/>
          <p:cNvSpPr>
            <a:spLocks noGrp="1"/>
          </p:cNvSpPr>
          <p:nvPr>
            <p:ph type="sldNum" sz="quarter" idx="5"/>
          </p:nvPr>
        </p:nvSpPr>
        <p:spPr/>
        <p:txBody>
          <a:bodyPr/>
          <a:lstStyle/>
          <a:p>
            <a:pPr rtl="0"/>
            <a:fld id="{98E40627-AA7D-471F-B5F2-0BF9E4C68EB6}" type="slidenum">
              <a:rPr lang="en-US" smtClean="0"/>
              <a:t>20</a:t>
            </a:fld>
            <a:endParaRPr lang="en-US"/>
          </a:p>
        </p:txBody>
      </p:sp>
    </p:spTree>
    <p:extLst>
      <p:ext uri="{BB962C8B-B14F-4D97-AF65-F5344CB8AC3E}">
        <p14:creationId xmlns:p14="http://schemas.microsoft.com/office/powerpoint/2010/main" val="3898222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latin typeface="Verdana" panose="020B0604030504040204" pitchFamily="34" charset="0"/>
                <a:ea typeface="DengXian" panose="02010600030101010101" pitchFamily="2" charset="-122"/>
                <a:cs typeface="Times New Roman" panose="02020603050405020304" pitchFamily="18" charset="0"/>
              </a:rPr>
              <a:t>Let me first introduce the </a:t>
            </a:r>
            <a:r>
              <a:rPr lang="en-US" altLang="zh-CN" sz="1800" dirty="0" err="1">
                <a:effectLst/>
                <a:latin typeface="Verdana" panose="020B0604030504040204" pitchFamily="34" charset="0"/>
                <a:ea typeface="DengXian" panose="02010600030101010101" pitchFamily="2" charset="-122"/>
                <a:cs typeface="Times New Roman" panose="02020603050405020304" pitchFamily="18" charset="0"/>
              </a:rPr>
              <a:t>SetCover</a:t>
            </a:r>
            <a:r>
              <a:rPr lang="en-US" altLang="zh-CN" sz="1800" dirty="0">
                <a:effectLst/>
                <a:latin typeface="Verdana" panose="020B0604030504040204" pitchFamily="34" charset="0"/>
                <a:ea typeface="DengXian" panose="02010600030101010101" pitchFamily="2" charset="-122"/>
                <a:cs typeface="Times New Roman" panose="02020603050405020304" pitchFamily="18" charset="0"/>
              </a:rPr>
              <a:t> problem. The input is a collection of n sets S1 to Sn over a universe U. The goal is to find the smallest number of sets in S, whose union is U. We can equivalently view an instance as a bipartite graph, where the left side represents sets and the right side represents elements.</a:t>
            </a:r>
            <a:r>
              <a:rPr lang="zh-CN" altLang="zh-CN" dirty="0">
                <a:effectLst/>
              </a:rPr>
              <a:t> </a:t>
            </a:r>
            <a:endParaRPr kumimoji="1" lang="zh-CN" altLang="en-US" dirty="0"/>
          </a:p>
        </p:txBody>
      </p:sp>
      <p:sp>
        <p:nvSpPr>
          <p:cNvPr id="4" name="日期占位符 3"/>
          <p:cNvSpPr>
            <a:spLocks noGrp="1"/>
          </p:cNvSpPr>
          <p:nvPr>
            <p:ph type="dt" idx="1"/>
          </p:nvPr>
        </p:nvSpPr>
        <p:spPr/>
        <p:txBody>
          <a:bodyPr/>
          <a:lstStyle/>
          <a:p>
            <a:pPr rtl="0"/>
            <a:fld id="{B2D74193-E652-4AB4-9FD5-F02FEC8CA268}" type="datetime1">
              <a:rPr lang="zh-CN" altLang="en-US" smtClean="0"/>
              <a:t>2023/1/23</a:t>
            </a:fld>
            <a:endParaRPr lang="en-US"/>
          </a:p>
        </p:txBody>
      </p:sp>
      <p:sp>
        <p:nvSpPr>
          <p:cNvPr id="5" name="灯片编号占位符 4"/>
          <p:cNvSpPr>
            <a:spLocks noGrp="1"/>
          </p:cNvSpPr>
          <p:nvPr>
            <p:ph type="sldNum" sz="quarter" idx="5"/>
          </p:nvPr>
        </p:nvSpPr>
        <p:spPr/>
        <p:txBody>
          <a:bodyPr/>
          <a:lstStyle/>
          <a:p>
            <a:pPr rtl="0"/>
            <a:fld id="{98E40627-AA7D-471F-B5F2-0BF9E4C68EB6}" type="slidenum">
              <a:rPr lang="en-US" smtClean="0"/>
              <a:t>2</a:t>
            </a:fld>
            <a:endParaRPr lang="en-US"/>
          </a:p>
        </p:txBody>
      </p:sp>
    </p:spTree>
    <p:extLst>
      <p:ext uri="{BB962C8B-B14F-4D97-AF65-F5344CB8AC3E}">
        <p14:creationId xmlns:p14="http://schemas.microsoft.com/office/powerpoint/2010/main" val="3444758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Verdana" panose="020B0604030504040204" pitchFamily="34" charset="0"/>
                <a:ea typeface="DengXian" panose="02010600030101010101" pitchFamily="2" charset="-122"/>
                <a:cs typeface="Times New Roman" panose="02020603050405020304" pitchFamily="18" charset="0"/>
              </a:rPr>
              <a:t>The soundness property says that, suppose we have a subset of left vertices as painted in red here, such that in each right part, there exists a vertex which has at least k+1 neighbors in them, then we can deduce the number of such red vertices is greater than h. </a:t>
            </a:r>
            <a:endPar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a:p>
            <a:endParaRPr kumimoji="1" lang="zh-CN" altLang="en-US" dirty="0"/>
          </a:p>
          <a:p>
            <a:endParaRPr kumimoji="1" lang="zh-CN" altLang="en-US" dirty="0"/>
          </a:p>
        </p:txBody>
      </p:sp>
      <p:sp>
        <p:nvSpPr>
          <p:cNvPr id="4" name="日期占位符 3"/>
          <p:cNvSpPr>
            <a:spLocks noGrp="1"/>
          </p:cNvSpPr>
          <p:nvPr>
            <p:ph type="dt" idx="1"/>
          </p:nvPr>
        </p:nvSpPr>
        <p:spPr/>
        <p:txBody>
          <a:bodyPr/>
          <a:lstStyle/>
          <a:p>
            <a:pPr rtl="0"/>
            <a:fld id="{B2D74193-E652-4AB4-9FD5-F02FEC8CA268}" type="datetime1">
              <a:rPr lang="zh-CN" altLang="en-US" smtClean="0"/>
              <a:t>2023/1/23</a:t>
            </a:fld>
            <a:endParaRPr lang="en-US"/>
          </a:p>
        </p:txBody>
      </p:sp>
      <p:sp>
        <p:nvSpPr>
          <p:cNvPr id="5" name="灯片编号占位符 4"/>
          <p:cNvSpPr>
            <a:spLocks noGrp="1"/>
          </p:cNvSpPr>
          <p:nvPr>
            <p:ph type="sldNum" sz="quarter" idx="5"/>
          </p:nvPr>
        </p:nvSpPr>
        <p:spPr/>
        <p:txBody>
          <a:bodyPr/>
          <a:lstStyle/>
          <a:p>
            <a:pPr rtl="0"/>
            <a:fld id="{98E40627-AA7D-471F-B5F2-0BF9E4C68EB6}" type="slidenum">
              <a:rPr lang="en-US" smtClean="0"/>
              <a:t>21</a:t>
            </a:fld>
            <a:endParaRPr lang="en-US"/>
          </a:p>
        </p:txBody>
      </p:sp>
    </p:spTree>
    <p:extLst>
      <p:ext uri="{BB962C8B-B14F-4D97-AF65-F5344CB8AC3E}">
        <p14:creationId xmlns:p14="http://schemas.microsoft.com/office/powerpoint/2010/main" val="9706802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Verdana" panose="020B0604030504040204" pitchFamily="34" charset="0"/>
                <a:ea typeface="DengXian" panose="02010600030101010101" pitchFamily="2" charset="-122"/>
                <a:cs typeface="Times New Roman" panose="02020603050405020304" pitchFamily="18" charset="0"/>
              </a:rPr>
              <a:t>The soundness property says that, suppose we have a subset of left vertices as painted in red here, such that in each right part, there exists a vertex which has at least k+1 neighbors in them, then we can deduce the number of such red vertices is greater than h. </a:t>
            </a:r>
            <a:endPar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a:p>
            <a:endParaRPr kumimoji="1" lang="zh-CN" altLang="en-US" dirty="0"/>
          </a:p>
        </p:txBody>
      </p:sp>
      <p:sp>
        <p:nvSpPr>
          <p:cNvPr id="4" name="日期占位符 3"/>
          <p:cNvSpPr>
            <a:spLocks noGrp="1"/>
          </p:cNvSpPr>
          <p:nvPr>
            <p:ph type="dt" idx="1"/>
          </p:nvPr>
        </p:nvSpPr>
        <p:spPr/>
        <p:txBody>
          <a:bodyPr/>
          <a:lstStyle/>
          <a:p>
            <a:pPr rtl="0"/>
            <a:fld id="{B2D74193-E652-4AB4-9FD5-F02FEC8CA268}" type="datetime1">
              <a:rPr lang="zh-CN" altLang="en-US" smtClean="0"/>
              <a:t>2023/1/23</a:t>
            </a:fld>
            <a:endParaRPr lang="en-US"/>
          </a:p>
        </p:txBody>
      </p:sp>
      <p:sp>
        <p:nvSpPr>
          <p:cNvPr id="5" name="灯片编号占位符 4"/>
          <p:cNvSpPr>
            <a:spLocks noGrp="1"/>
          </p:cNvSpPr>
          <p:nvPr>
            <p:ph type="sldNum" sz="quarter" idx="5"/>
          </p:nvPr>
        </p:nvSpPr>
        <p:spPr/>
        <p:txBody>
          <a:bodyPr/>
          <a:lstStyle/>
          <a:p>
            <a:pPr rtl="0"/>
            <a:fld id="{98E40627-AA7D-471F-B5F2-0BF9E4C68EB6}" type="slidenum">
              <a:rPr lang="en-US" smtClean="0"/>
              <a:t>22</a:t>
            </a:fld>
            <a:endParaRPr lang="en-US"/>
          </a:p>
        </p:txBody>
      </p:sp>
    </p:spTree>
    <p:extLst>
      <p:ext uri="{BB962C8B-B14F-4D97-AF65-F5344CB8AC3E}">
        <p14:creationId xmlns:p14="http://schemas.microsoft.com/office/powerpoint/2010/main" val="36277693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latin typeface="Verdana" panose="020B0604030504040204" pitchFamily="34" charset="0"/>
                <a:ea typeface="DengXian" panose="02010600030101010101" pitchFamily="2" charset="-122"/>
                <a:cs typeface="Times New Roman" panose="02020603050405020304" pitchFamily="18" charset="0"/>
              </a:rPr>
              <a:t>In our construction, we slightly modify the soundness statement. As long as there are eps fraction of right parts, in which there exist vertices with k+1 neighbors, we can deduce a lower bound on the number of red vertices. This lower bound may be inferior to the previous one, but is still enough for our use. Such threshold graphs can be constructed via error-correcting codes with good distance.</a:t>
            </a:r>
            <a:r>
              <a:rPr lang="zh-CN" altLang="zh-CN" dirty="0">
                <a:effectLst/>
              </a:rPr>
              <a:t> </a:t>
            </a:r>
            <a:endParaRPr kumimoji="1" lang="zh-CN" altLang="en-US" dirty="0"/>
          </a:p>
        </p:txBody>
      </p:sp>
      <p:sp>
        <p:nvSpPr>
          <p:cNvPr id="4" name="日期占位符 3"/>
          <p:cNvSpPr>
            <a:spLocks noGrp="1"/>
          </p:cNvSpPr>
          <p:nvPr>
            <p:ph type="dt" idx="1"/>
          </p:nvPr>
        </p:nvSpPr>
        <p:spPr/>
        <p:txBody>
          <a:bodyPr/>
          <a:lstStyle/>
          <a:p>
            <a:pPr rtl="0"/>
            <a:fld id="{B2D74193-E652-4AB4-9FD5-F02FEC8CA268}" type="datetime1">
              <a:rPr lang="zh-CN" altLang="en-US" smtClean="0"/>
              <a:t>2023/1/23</a:t>
            </a:fld>
            <a:endParaRPr lang="en-US"/>
          </a:p>
        </p:txBody>
      </p:sp>
      <p:sp>
        <p:nvSpPr>
          <p:cNvPr id="5" name="灯片编号占位符 4"/>
          <p:cNvSpPr>
            <a:spLocks noGrp="1"/>
          </p:cNvSpPr>
          <p:nvPr>
            <p:ph type="sldNum" sz="quarter" idx="5"/>
          </p:nvPr>
        </p:nvSpPr>
        <p:spPr/>
        <p:txBody>
          <a:bodyPr/>
          <a:lstStyle/>
          <a:p>
            <a:pPr rtl="0"/>
            <a:fld id="{98E40627-AA7D-471F-B5F2-0BF9E4C68EB6}" type="slidenum">
              <a:rPr lang="en-US" smtClean="0"/>
              <a:t>23</a:t>
            </a:fld>
            <a:endParaRPr lang="en-US"/>
          </a:p>
        </p:txBody>
      </p:sp>
    </p:spTree>
    <p:extLst>
      <p:ext uri="{BB962C8B-B14F-4D97-AF65-F5344CB8AC3E}">
        <p14:creationId xmlns:p14="http://schemas.microsoft.com/office/powerpoint/2010/main" val="11502553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effectLst/>
                <a:latin typeface="Verdana" panose="020B0604030504040204" pitchFamily="34" charset="0"/>
                <a:ea typeface="DengXian" panose="02010600030101010101" pitchFamily="2" charset="-122"/>
                <a:cs typeface="Times New Roman" panose="02020603050405020304" pitchFamily="18" charset="0"/>
              </a:rPr>
              <a:t>In our construction, we slightly modify the soundness statement. As long as there are eps fraction of right parts, in which there exist vertices with k+1 neighbors, we can deduce a lower bound on the number of red vertices. This lower bound may be inferior to the previous one, but is still enough for our use. Such threshold graphs can be constructed via error-correcting codes with good distance.</a:t>
            </a:r>
            <a:r>
              <a:rPr lang="zh-CN" altLang="zh-CN" dirty="0">
                <a:effectLst/>
              </a:rPr>
              <a:t> </a:t>
            </a:r>
            <a:endParaRPr kumimoji="1" lang="zh-CN" altLang="en-US" dirty="0"/>
          </a:p>
          <a:p>
            <a:endParaRPr kumimoji="1" lang="zh-CN" altLang="en-US" dirty="0"/>
          </a:p>
        </p:txBody>
      </p:sp>
      <p:sp>
        <p:nvSpPr>
          <p:cNvPr id="4" name="日期占位符 3"/>
          <p:cNvSpPr>
            <a:spLocks noGrp="1"/>
          </p:cNvSpPr>
          <p:nvPr>
            <p:ph type="dt" idx="1"/>
          </p:nvPr>
        </p:nvSpPr>
        <p:spPr/>
        <p:txBody>
          <a:bodyPr/>
          <a:lstStyle/>
          <a:p>
            <a:pPr rtl="0"/>
            <a:fld id="{B2D74193-E652-4AB4-9FD5-F02FEC8CA268}" type="datetime1">
              <a:rPr lang="zh-CN" altLang="en-US" smtClean="0"/>
              <a:t>2023/1/23</a:t>
            </a:fld>
            <a:endParaRPr lang="en-US"/>
          </a:p>
        </p:txBody>
      </p:sp>
      <p:sp>
        <p:nvSpPr>
          <p:cNvPr id="5" name="灯片编号占位符 4"/>
          <p:cNvSpPr>
            <a:spLocks noGrp="1"/>
          </p:cNvSpPr>
          <p:nvPr>
            <p:ph type="sldNum" sz="quarter" idx="5"/>
          </p:nvPr>
        </p:nvSpPr>
        <p:spPr/>
        <p:txBody>
          <a:bodyPr/>
          <a:lstStyle/>
          <a:p>
            <a:pPr rtl="0"/>
            <a:fld id="{98E40627-AA7D-471F-B5F2-0BF9E4C68EB6}" type="slidenum">
              <a:rPr lang="en-US" smtClean="0"/>
              <a:t>24</a:t>
            </a:fld>
            <a:endParaRPr lang="en-US"/>
          </a:p>
        </p:txBody>
      </p:sp>
    </p:spTree>
    <p:extLst>
      <p:ext uri="{BB962C8B-B14F-4D97-AF65-F5344CB8AC3E}">
        <p14:creationId xmlns:p14="http://schemas.microsoft.com/office/powerpoint/2010/main" val="30831931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effectLst/>
                <a:latin typeface="Verdana" panose="020B0604030504040204" pitchFamily="34" charset="0"/>
                <a:ea typeface="DengXian" panose="02010600030101010101" pitchFamily="2" charset="-122"/>
                <a:cs typeface="Times New Roman" panose="02020603050405020304" pitchFamily="18" charset="0"/>
              </a:rPr>
              <a:t>In our construction, we slightly modify the soundness statement. As long as there are eps fraction of right parts, in which there exist vertices with k+1 neighbors, we can deduce a lower bound on the number of red vertices. This lower bound may be inferior to the previous one, but is still enough for our use. Such threshold graphs can be constructed via error-correcting codes with good distance.</a:t>
            </a:r>
            <a:r>
              <a:rPr lang="zh-CN" altLang="zh-CN" dirty="0">
                <a:effectLst/>
              </a:rPr>
              <a:t> </a:t>
            </a:r>
            <a:endParaRPr kumimoji="1" lang="zh-CN" altLang="en-US" dirty="0"/>
          </a:p>
          <a:p>
            <a:endParaRPr kumimoji="1" lang="zh-CN" altLang="en-US" dirty="0"/>
          </a:p>
        </p:txBody>
      </p:sp>
      <p:sp>
        <p:nvSpPr>
          <p:cNvPr id="4" name="日期占位符 3"/>
          <p:cNvSpPr>
            <a:spLocks noGrp="1"/>
          </p:cNvSpPr>
          <p:nvPr>
            <p:ph type="dt" idx="1"/>
          </p:nvPr>
        </p:nvSpPr>
        <p:spPr/>
        <p:txBody>
          <a:bodyPr/>
          <a:lstStyle/>
          <a:p>
            <a:pPr rtl="0"/>
            <a:fld id="{B2D74193-E652-4AB4-9FD5-F02FEC8CA268}" type="datetime1">
              <a:rPr lang="zh-CN" altLang="en-US" smtClean="0"/>
              <a:t>2023/1/23</a:t>
            </a:fld>
            <a:endParaRPr lang="en-US"/>
          </a:p>
        </p:txBody>
      </p:sp>
      <p:sp>
        <p:nvSpPr>
          <p:cNvPr id="5" name="灯片编号占位符 4"/>
          <p:cNvSpPr>
            <a:spLocks noGrp="1"/>
          </p:cNvSpPr>
          <p:nvPr>
            <p:ph type="sldNum" sz="quarter" idx="5"/>
          </p:nvPr>
        </p:nvSpPr>
        <p:spPr/>
        <p:txBody>
          <a:bodyPr/>
          <a:lstStyle/>
          <a:p>
            <a:pPr rtl="0"/>
            <a:fld id="{98E40627-AA7D-471F-B5F2-0BF9E4C68EB6}" type="slidenum">
              <a:rPr lang="en-US" smtClean="0"/>
              <a:t>25</a:t>
            </a:fld>
            <a:endParaRPr lang="en-US"/>
          </a:p>
        </p:txBody>
      </p:sp>
    </p:spTree>
    <p:extLst>
      <p:ext uri="{BB962C8B-B14F-4D97-AF65-F5344CB8AC3E}">
        <p14:creationId xmlns:p14="http://schemas.microsoft.com/office/powerpoint/2010/main" val="3208625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effectLst/>
                <a:latin typeface="Verdana" panose="020B0604030504040204" pitchFamily="34" charset="0"/>
                <a:ea typeface="DengXian" panose="02010600030101010101" pitchFamily="2" charset="-122"/>
                <a:cs typeface="Times New Roman" panose="02020603050405020304" pitchFamily="18" charset="0"/>
              </a:rPr>
              <a:t>In our construction, we slightly modify the soundness statement. As long as there are eps fraction of right parts, in which there exist vertices with k+1 neighbors, we can deduce a lower bound on the number of red vertices. This lower bound may be inferior to the previous one, but is still enough for our use. Such threshold graphs can be constructed via error-correcting codes with good distance.</a:t>
            </a:r>
            <a:r>
              <a:rPr lang="zh-CN" altLang="zh-CN" dirty="0">
                <a:effectLst/>
              </a:rPr>
              <a:t> </a:t>
            </a:r>
            <a:endParaRPr kumimoji="1" lang="zh-CN" altLang="en-US" dirty="0"/>
          </a:p>
          <a:p>
            <a:endParaRPr kumimoji="1" lang="zh-CN" altLang="en-US" dirty="0"/>
          </a:p>
        </p:txBody>
      </p:sp>
      <p:sp>
        <p:nvSpPr>
          <p:cNvPr id="4" name="日期占位符 3"/>
          <p:cNvSpPr>
            <a:spLocks noGrp="1"/>
          </p:cNvSpPr>
          <p:nvPr>
            <p:ph type="dt" idx="1"/>
          </p:nvPr>
        </p:nvSpPr>
        <p:spPr/>
        <p:txBody>
          <a:bodyPr/>
          <a:lstStyle/>
          <a:p>
            <a:pPr rtl="0"/>
            <a:fld id="{B2D74193-E652-4AB4-9FD5-F02FEC8CA268}" type="datetime1">
              <a:rPr lang="zh-CN" altLang="en-US" smtClean="0"/>
              <a:t>2023/1/23</a:t>
            </a:fld>
            <a:endParaRPr lang="en-US"/>
          </a:p>
        </p:txBody>
      </p:sp>
      <p:sp>
        <p:nvSpPr>
          <p:cNvPr id="5" name="灯片编号占位符 4"/>
          <p:cNvSpPr>
            <a:spLocks noGrp="1"/>
          </p:cNvSpPr>
          <p:nvPr>
            <p:ph type="sldNum" sz="quarter" idx="5"/>
          </p:nvPr>
        </p:nvSpPr>
        <p:spPr/>
        <p:txBody>
          <a:bodyPr/>
          <a:lstStyle/>
          <a:p>
            <a:pPr rtl="0"/>
            <a:fld id="{98E40627-AA7D-471F-B5F2-0BF9E4C68EB6}" type="slidenum">
              <a:rPr lang="en-US" smtClean="0"/>
              <a:t>26</a:t>
            </a:fld>
            <a:endParaRPr lang="en-US"/>
          </a:p>
        </p:txBody>
      </p:sp>
    </p:spTree>
    <p:extLst>
      <p:ext uri="{BB962C8B-B14F-4D97-AF65-F5344CB8AC3E}">
        <p14:creationId xmlns:p14="http://schemas.microsoft.com/office/powerpoint/2010/main" val="11197056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effectLst/>
                <a:latin typeface="Verdana" panose="020B0604030504040204" pitchFamily="34" charset="0"/>
                <a:ea typeface="DengXian" panose="02010600030101010101" pitchFamily="2" charset="-122"/>
                <a:cs typeface="Times New Roman" panose="02020603050405020304" pitchFamily="18" charset="0"/>
              </a:rPr>
              <a:t>In our construction, we slightly modify the soundness statement. As long as there are eps fraction of right parts, in which there exist vertices with k+1 neighbors, we can deduce a lower bound on the number of red vertices. This lower bound may be inferior to the previous one, but is still enough for our use. Such threshold graphs can be constructed via error-correcting codes with good distance.</a:t>
            </a:r>
            <a:r>
              <a:rPr lang="zh-CN" altLang="zh-CN" dirty="0">
                <a:effectLst/>
              </a:rPr>
              <a:t> </a:t>
            </a:r>
            <a:endParaRPr kumimoji="1" lang="zh-CN" altLang="en-US" dirty="0"/>
          </a:p>
          <a:p>
            <a:endParaRPr kumimoji="1" lang="zh-CN" altLang="en-US" dirty="0"/>
          </a:p>
        </p:txBody>
      </p:sp>
      <p:sp>
        <p:nvSpPr>
          <p:cNvPr id="4" name="日期占位符 3"/>
          <p:cNvSpPr>
            <a:spLocks noGrp="1"/>
          </p:cNvSpPr>
          <p:nvPr>
            <p:ph type="dt" idx="1"/>
          </p:nvPr>
        </p:nvSpPr>
        <p:spPr/>
        <p:txBody>
          <a:bodyPr/>
          <a:lstStyle/>
          <a:p>
            <a:pPr rtl="0"/>
            <a:fld id="{B2D74193-E652-4AB4-9FD5-F02FEC8CA268}" type="datetime1">
              <a:rPr lang="zh-CN" altLang="en-US" smtClean="0"/>
              <a:t>2023/1/23</a:t>
            </a:fld>
            <a:endParaRPr lang="en-US"/>
          </a:p>
        </p:txBody>
      </p:sp>
      <p:sp>
        <p:nvSpPr>
          <p:cNvPr id="5" name="灯片编号占位符 4"/>
          <p:cNvSpPr>
            <a:spLocks noGrp="1"/>
          </p:cNvSpPr>
          <p:nvPr>
            <p:ph type="sldNum" sz="quarter" idx="5"/>
          </p:nvPr>
        </p:nvSpPr>
        <p:spPr/>
        <p:txBody>
          <a:bodyPr/>
          <a:lstStyle/>
          <a:p>
            <a:pPr rtl="0"/>
            <a:fld id="{98E40627-AA7D-471F-B5F2-0BF9E4C68EB6}" type="slidenum">
              <a:rPr lang="en-US" smtClean="0"/>
              <a:t>27</a:t>
            </a:fld>
            <a:endParaRPr lang="en-US"/>
          </a:p>
        </p:txBody>
      </p:sp>
    </p:spTree>
    <p:extLst>
      <p:ext uri="{BB962C8B-B14F-4D97-AF65-F5344CB8AC3E}">
        <p14:creationId xmlns:p14="http://schemas.microsoft.com/office/powerpoint/2010/main" val="14530119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effectLst/>
                <a:latin typeface="Verdana" panose="020B0604030504040204" pitchFamily="34" charset="0"/>
                <a:ea typeface="DengXian" panose="02010600030101010101" pitchFamily="2" charset="-122"/>
                <a:cs typeface="Times New Roman" panose="02020603050405020304" pitchFamily="18" charset="0"/>
              </a:rPr>
              <a:t>In our construction, we slightly modify the soundness statement. As long as there are eps fraction of right parts, in which there exist vertices with k+1 neighbors, we can deduce a lower bound on the number of red vertices. This lower bound may be inferior to the previous one, but is still enough for our use. Such threshold graphs can be constructed via error-correcting codes with good distance.</a:t>
            </a:r>
            <a:r>
              <a:rPr lang="zh-CN" altLang="zh-CN" dirty="0">
                <a:effectLst/>
              </a:rPr>
              <a:t> </a:t>
            </a:r>
            <a:endParaRPr kumimoji="1" lang="zh-CN" altLang="en-US" dirty="0"/>
          </a:p>
          <a:p>
            <a:endParaRPr kumimoji="1" lang="zh-CN" altLang="en-US" dirty="0"/>
          </a:p>
        </p:txBody>
      </p:sp>
      <p:sp>
        <p:nvSpPr>
          <p:cNvPr id="4" name="日期占位符 3"/>
          <p:cNvSpPr>
            <a:spLocks noGrp="1"/>
          </p:cNvSpPr>
          <p:nvPr>
            <p:ph type="dt" idx="1"/>
          </p:nvPr>
        </p:nvSpPr>
        <p:spPr/>
        <p:txBody>
          <a:bodyPr/>
          <a:lstStyle/>
          <a:p>
            <a:pPr rtl="0"/>
            <a:fld id="{B2D74193-E652-4AB4-9FD5-F02FEC8CA268}" type="datetime1">
              <a:rPr lang="zh-CN" altLang="en-US" smtClean="0"/>
              <a:t>2023/1/23</a:t>
            </a:fld>
            <a:endParaRPr lang="en-US"/>
          </a:p>
        </p:txBody>
      </p:sp>
      <p:sp>
        <p:nvSpPr>
          <p:cNvPr id="5" name="灯片编号占位符 4"/>
          <p:cNvSpPr>
            <a:spLocks noGrp="1"/>
          </p:cNvSpPr>
          <p:nvPr>
            <p:ph type="sldNum" sz="quarter" idx="5"/>
          </p:nvPr>
        </p:nvSpPr>
        <p:spPr/>
        <p:txBody>
          <a:bodyPr/>
          <a:lstStyle/>
          <a:p>
            <a:pPr rtl="0"/>
            <a:fld id="{98E40627-AA7D-471F-B5F2-0BF9E4C68EB6}" type="slidenum">
              <a:rPr lang="en-US" smtClean="0"/>
              <a:t>28</a:t>
            </a:fld>
            <a:endParaRPr lang="en-US"/>
          </a:p>
        </p:txBody>
      </p:sp>
    </p:spTree>
    <p:extLst>
      <p:ext uri="{BB962C8B-B14F-4D97-AF65-F5344CB8AC3E}">
        <p14:creationId xmlns:p14="http://schemas.microsoft.com/office/powerpoint/2010/main" val="37555582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Ok, the limitation of [Lin19] is that, after composition, the universe size in the new instance is |U|^|</a:t>
            </a:r>
            <a:r>
              <a:rPr lang="en-US" altLang="zh-CN" sz="1800" kern="100" dirty="0" err="1">
                <a:effectLst/>
                <a:latin typeface="Verdana" panose="020B0604030504040204" pitchFamily="34" charset="0"/>
                <a:ea typeface="DengXian" panose="02010600030101010101" pitchFamily="2" charset="-122"/>
                <a:cs typeface="Times New Roman" panose="02020603050405020304" pitchFamily="18" charset="0"/>
              </a:rPr>
              <a:t>B_i</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 where U is the original instance size, </a:t>
            </a:r>
            <a:r>
              <a:rPr lang="en-US" altLang="zh-CN" sz="1800" kern="100" dirty="0" err="1">
                <a:effectLst/>
                <a:latin typeface="Verdana" panose="020B0604030504040204" pitchFamily="34" charset="0"/>
                <a:ea typeface="DengXian" panose="02010600030101010101" pitchFamily="2" charset="-122"/>
                <a:cs typeface="Times New Roman" panose="02020603050405020304" pitchFamily="18" charset="0"/>
              </a:rPr>
              <a:t>B_i</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 is the size of each right part in the threshold graph,</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which</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is</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closely</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related</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to</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how</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large</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h</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we</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can</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get. Therefore, this</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scheme only makes sense when |U| is small, e.g., starting from W[1] with |U|=poly(k)log n. If we start from W[2], |U| could be as large as the instance size n, thus |</a:t>
            </a:r>
            <a:r>
              <a:rPr lang="en-US" altLang="zh-CN" sz="1800" kern="100" dirty="0" err="1">
                <a:effectLst/>
                <a:latin typeface="Verdana" panose="020B0604030504040204" pitchFamily="34" charset="0"/>
                <a:ea typeface="DengXian" panose="02010600030101010101" pitchFamily="2" charset="-122"/>
                <a:cs typeface="Times New Roman" panose="02020603050405020304" pitchFamily="18" charset="0"/>
              </a:rPr>
              <a:t>B_i</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 can only be made constant, which cannot give us</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any non-trivial threshold properties.</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
        <p:nvSpPr>
          <p:cNvPr id="4" name="日期占位符 3"/>
          <p:cNvSpPr>
            <a:spLocks noGrp="1"/>
          </p:cNvSpPr>
          <p:nvPr>
            <p:ph type="dt" idx="1"/>
          </p:nvPr>
        </p:nvSpPr>
        <p:spPr/>
        <p:txBody>
          <a:bodyPr/>
          <a:lstStyle/>
          <a:p>
            <a:pPr rtl="0"/>
            <a:fld id="{B2D74193-E652-4AB4-9FD5-F02FEC8CA268}" type="datetime1">
              <a:rPr lang="zh-CN" altLang="en-US" smtClean="0"/>
              <a:t>2023/1/23</a:t>
            </a:fld>
            <a:endParaRPr lang="en-US"/>
          </a:p>
        </p:txBody>
      </p:sp>
      <p:sp>
        <p:nvSpPr>
          <p:cNvPr id="5" name="灯片编号占位符 4"/>
          <p:cNvSpPr>
            <a:spLocks noGrp="1"/>
          </p:cNvSpPr>
          <p:nvPr>
            <p:ph type="sldNum" sz="quarter" idx="5"/>
          </p:nvPr>
        </p:nvSpPr>
        <p:spPr/>
        <p:txBody>
          <a:bodyPr/>
          <a:lstStyle/>
          <a:p>
            <a:pPr rtl="0"/>
            <a:fld id="{98E40627-AA7D-471F-B5F2-0BF9E4C68EB6}" type="slidenum">
              <a:rPr lang="en-US" smtClean="0"/>
              <a:t>29</a:t>
            </a:fld>
            <a:endParaRPr lang="en-US"/>
          </a:p>
        </p:txBody>
      </p:sp>
    </p:spTree>
    <p:extLst>
      <p:ext uri="{BB962C8B-B14F-4D97-AF65-F5344CB8AC3E}">
        <p14:creationId xmlns:p14="http://schemas.microsoft.com/office/powerpoint/2010/main" val="3531901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latin typeface="Verdana" panose="020B0604030504040204" pitchFamily="34" charset="0"/>
                <a:ea typeface="DengXian" panose="02010600030101010101" pitchFamily="2" charset="-122"/>
                <a:cs typeface="Times New Roman" panose="02020603050405020304" pitchFamily="18" charset="0"/>
              </a:rPr>
              <a:t>With our modification of the threshold graph and our new composition scheme, now the new universe size would be (|U|*|</a:t>
            </a:r>
            <a:r>
              <a:rPr lang="en-US" altLang="zh-CN" sz="1800" dirty="0" err="1">
                <a:effectLst/>
                <a:latin typeface="Verdana" panose="020B0604030504040204" pitchFamily="34" charset="0"/>
                <a:ea typeface="DengXian" panose="02010600030101010101" pitchFamily="2" charset="-122"/>
                <a:cs typeface="Times New Roman" panose="02020603050405020304" pitchFamily="18" charset="0"/>
              </a:rPr>
              <a:t>B_i</a:t>
            </a:r>
            <a:r>
              <a:rPr lang="en-US" altLang="zh-CN" sz="1800" dirty="0">
                <a:effectLst/>
                <a:latin typeface="Verdana" panose="020B0604030504040204" pitchFamily="34" charset="0"/>
                <a:ea typeface="DengXian" panose="02010600030101010101" pitchFamily="2" charset="-122"/>
                <a:cs typeface="Times New Roman" panose="02020603050405020304" pitchFamily="18" charset="0"/>
              </a:rPr>
              <a:t>|)^{O(c)} where c is the gap. Taking c as a constant, we can get desired inapproximability while making the new instance size polynomial in n.</a:t>
            </a:r>
            <a:r>
              <a:rPr lang="zh-CN" altLang="zh-CN" dirty="0">
                <a:effectLst/>
              </a:rPr>
              <a:t> </a:t>
            </a:r>
            <a:endParaRPr kumimoji="1" lang="zh-CN" altLang="en-US" dirty="0"/>
          </a:p>
        </p:txBody>
      </p:sp>
      <p:sp>
        <p:nvSpPr>
          <p:cNvPr id="4" name="日期占位符 3"/>
          <p:cNvSpPr>
            <a:spLocks noGrp="1"/>
          </p:cNvSpPr>
          <p:nvPr>
            <p:ph type="dt" idx="1"/>
          </p:nvPr>
        </p:nvSpPr>
        <p:spPr/>
        <p:txBody>
          <a:bodyPr/>
          <a:lstStyle/>
          <a:p>
            <a:pPr rtl="0"/>
            <a:fld id="{B2D74193-E652-4AB4-9FD5-F02FEC8CA268}" type="datetime1">
              <a:rPr lang="zh-CN" altLang="en-US" smtClean="0"/>
              <a:t>2023/1/23</a:t>
            </a:fld>
            <a:endParaRPr lang="en-US"/>
          </a:p>
        </p:txBody>
      </p:sp>
      <p:sp>
        <p:nvSpPr>
          <p:cNvPr id="5" name="灯片编号占位符 4"/>
          <p:cNvSpPr>
            <a:spLocks noGrp="1"/>
          </p:cNvSpPr>
          <p:nvPr>
            <p:ph type="sldNum" sz="quarter" idx="5"/>
          </p:nvPr>
        </p:nvSpPr>
        <p:spPr/>
        <p:txBody>
          <a:bodyPr/>
          <a:lstStyle/>
          <a:p>
            <a:pPr rtl="0"/>
            <a:fld id="{98E40627-AA7D-471F-B5F2-0BF9E4C68EB6}" type="slidenum">
              <a:rPr lang="en-US" smtClean="0"/>
              <a:t>30</a:t>
            </a:fld>
            <a:endParaRPr lang="en-US"/>
          </a:p>
        </p:txBody>
      </p:sp>
    </p:spTree>
    <p:extLst>
      <p:ext uri="{BB962C8B-B14F-4D97-AF65-F5344CB8AC3E}">
        <p14:creationId xmlns:p14="http://schemas.microsoft.com/office/powerpoint/2010/main" val="4054039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The right figure is an example of 4 sets and 5 elements. The minimum answer is 3 since we can take S1, S2 and S4 to cover the whole universe.</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err="1">
                <a:effectLst/>
                <a:latin typeface="Verdana" panose="020B0604030504040204" pitchFamily="34" charset="0"/>
                <a:ea typeface="DengXian" panose="02010600030101010101" pitchFamily="2" charset="-122"/>
                <a:cs typeface="Times New Roman" panose="02020603050405020304" pitchFamily="18" charset="0"/>
              </a:rPr>
              <a:t>SetCover</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 is one of the first several NP-complete problems as was shown by Karp.</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
        <p:nvSpPr>
          <p:cNvPr id="4" name="日期占位符 3"/>
          <p:cNvSpPr>
            <a:spLocks noGrp="1"/>
          </p:cNvSpPr>
          <p:nvPr>
            <p:ph type="dt" idx="1"/>
          </p:nvPr>
        </p:nvSpPr>
        <p:spPr/>
        <p:txBody>
          <a:bodyPr/>
          <a:lstStyle/>
          <a:p>
            <a:pPr rtl="0"/>
            <a:fld id="{B2D74193-E652-4AB4-9FD5-F02FEC8CA268}" type="datetime1">
              <a:rPr lang="zh-CN" altLang="en-US" smtClean="0"/>
              <a:t>2023/1/23</a:t>
            </a:fld>
            <a:endParaRPr lang="en-US"/>
          </a:p>
        </p:txBody>
      </p:sp>
      <p:sp>
        <p:nvSpPr>
          <p:cNvPr id="5" name="灯片编号占位符 4"/>
          <p:cNvSpPr>
            <a:spLocks noGrp="1"/>
          </p:cNvSpPr>
          <p:nvPr>
            <p:ph type="sldNum" sz="quarter" idx="5"/>
          </p:nvPr>
        </p:nvSpPr>
        <p:spPr/>
        <p:txBody>
          <a:bodyPr/>
          <a:lstStyle/>
          <a:p>
            <a:pPr rtl="0"/>
            <a:fld id="{98E40627-AA7D-471F-B5F2-0BF9E4C68EB6}" type="slidenum">
              <a:rPr lang="en-US" smtClean="0"/>
              <a:t>3</a:t>
            </a:fld>
            <a:endParaRPr lang="en-US"/>
          </a:p>
        </p:txBody>
      </p:sp>
    </p:spTree>
    <p:extLst>
      <p:ext uri="{BB962C8B-B14F-4D97-AF65-F5344CB8AC3E}">
        <p14:creationId xmlns:p14="http://schemas.microsoft.com/office/powerpoint/2010/main" val="33657139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latin typeface="Verdana" panose="020B0604030504040204" pitchFamily="34" charset="0"/>
                <a:ea typeface="DengXian" panose="02010600030101010101" pitchFamily="2" charset="-122"/>
                <a:cs typeface="Times New Roman" panose="02020603050405020304" pitchFamily="18" charset="0"/>
              </a:rPr>
              <a:t>Let me briefly introduce our reduction and give some analysis. Given a k-</a:t>
            </a:r>
            <a:r>
              <a:rPr lang="en-US" altLang="zh-CN" sz="1800" dirty="0" err="1">
                <a:effectLst/>
                <a:latin typeface="Verdana" panose="020B0604030504040204" pitchFamily="34" charset="0"/>
                <a:ea typeface="DengXian" panose="02010600030101010101" pitchFamily="2" charset="-122"/>
                <a:cs typeface="Times New Roman" panose="02020603050405020304" pitchFamily="18" charset="0"/>
              </a:rPr>
              <a:t>SetCover</a:t>
            </a:r>
            <a:r>
              <a:rPr lang="en-US" altLang="zh-CN" sz="1800" dirty="0">
                <a:effectLst/>
                <a:latin typeface="Verdana" panose="020B0604030504040204" pitchFamily="34" charset="0"/>
                <a:ea typeface="DengXian" panose="02010600030101010101" pitchFamily="2" charset="-122"/>
                <a:cs typeface="Times New Roman" panose="02020603050405020304" pitchFamily="18" charset="0"/>
              </a:rPr>
              <a:t> instance and a threshold graph, we treat every Ai as a copy of S, and let the new sets be the union of A and B. The new universe is divided into m parts. We want to make sure in order to cover the </a:t>
            </a:r>
            <a:r>
              <a:rPr lang="en-US" altLang="zh-CN" sz="1800" dirty="0" err="1">
                <a:effectLst/>
                <a:latin typeface="Verdana" panose="020B0604030504040204" pitchFamily="34" charset="0"/>
                <a:ea typeface="DengXian" panose="02010600030101010101" pitchFamily="2" charset="-122"/>
                <a:cs typeface="Times New Roman" panose="02020603050405020304" pitchFamily="18" charset="0"/>
              </a:rPr>
              <a:t>i-th</a:t>
            </a:r>
            <a:r>
              <a:rPr lang="en-US" altLang="zh-CN" sz="1800" dirty="0">
                <a:effectLst/>
                <a:latin typeface="Verdana" panose="020B0604030504040204" pitchFamily="34" charset="0"/>
                <a:ea typeface="DengXian" panose="02010600030101010101" pitchFamily="2" charset="-122"/>
                <a:cs typeface="Times New Roman" panose="02020603050405020304" pitchFamily="18" charset="0"/>
              </a:rPr>
              <a:t> part of the universe, either there exists a vertex in Bi, such that its picked neighbors in the threshold graph form a valid covering of U, or we pick at least c+1 vertices in Bi. </a:t>
            </a:r>
            <a:endParaRPr kumimoji="1" lang="zh-CN" altLang="en-US" dirty="0"/>
          </a:p>
        </p:txBody>
      </p:sp>
      <p:sp>
        <p:nvSpPr>
          <p:cNvPr id="4" name="日期占位符 3"/>
          <p:cNvSpPr>
            <a:spLocks noGrp="1"/>
          </p:cNvSpPr>
          <p:nvPr>
            <p:ph type="dt" idx="1"/>
          </p:nvPr>
        </p:nvSpPr>
        <p:spPr/>
        <p:txBody>
          <a:bodyPr/>
          <a:lstStyle/>
          <a:p>
            <a:pPr rtl="0"/>
            <a:fld id="{B2D74193-E652-4AB4-9FD5-F02FEC8CA268}" type="datetime1">
              <a:rPr lang="zh-CN" altLang="en-US" smtClean="0"/>
              <a:t>2023/1/23</a:t>
            </a:fld>
            <a:endParaRPr lang="en-US"/>
          </a:p>
        </p:txBody>
      </p:sp>
      <p:sp>
        <p:nvSpPr>
          <p:cNvPr id="5" name="灯片编号占位符 4"/>
          <p:cNvSpPr>
            <a:spLocks noGrp="1"/>
          </p:cNvSpPr>
          <p:nvPr>
            <p:ph type="sldNum" sz="quarter" idx="5"/>
          </p:nvPr>
        </p:nvSpPr>
        <p:spPr/>
        <p:txBody>
          <a:bodyPr/>
          <a:lstStyle/>
          <a:p>
            <a:pPr rtl="0"/>
            <a:fld id="{98E40627-AA7D-471F-B5F2-0BF9E4C68EB6}" type="slidenum">
              <a:rPr lang="en-US" smtClean="0"/>
              <a:t>31</a:t>
            </a:fld>
            <a:endParaRPr lang="en-US"/>
          </a:p>
        </p:txBody>
      </p:sp>
    </p:spTree>
    <p:extLst>
      <p:ext uri="{BB962C8B-B14F-4D97-AF65-F5344CB8AC3E}">
        <p14:creationId xmlns:p14="http://schemas.microsoft.com/office/powerpoint/2010/main" val="29838057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latin typeface="Verdana" panose="020B0604030504040204" pitchFamily="34" charset="0"/>
                <a:ea typeface="DengXian" panose="02010600030101010101" pitchFamily="2" charset="-122"/>
                <a:cs typeface="Times New Roman" panose="02020603050405020304" pitchFamily="18" charset="0"/>
              </a:rPr>
              <a:t>In the Yes case, there is a solution of size k in the original instance, so it suffices to pick them, together with their common neighbors in each Bi. This way, every part of the universe would satisfy condition 1.</a:t>
            </a:r>
            <a:r>
              <a:rPr lang="zh-CN" altLang="zh-CN" dirty="0">
                <a:effectLst/>
              </a:rPr>
              <a:t> </a:t>
            </a:r>
            <a:endParaRPr kumimoji="1" lang="zh-CN" altLang="en-US" dirty="0"/>
          </a:p>
        </p:txBody>
      </p:sp>
      <p:sp>
        <p:nvSpPr>
          <p:cNvPr id="4" name="日期占位符 3"/>
          <p:cNvSpPr>
            <a:spLocks noGrp="1"/>
          </p:cNvSpPr>
          <p:nvPr>
            <p:ph type="dt" idx="1"/>
          </p:nvPr>
        </p:nvSpPr>
        <p:spPr/>
        <p:txBody>
          <a:bodyPr/>
          <a:lstStyle/>
          <a:p>
            <a:pPr rtl="0"/>
            <a:fld id="{B2D74193-E652-4AB4-9FD5-F02FEC8CA268}" type="datetime1">
              <a:rPr lang="zh-CN" altLang="en-US" smtClean="0"/>
              <a:t>2023/1/23</a:t>
            </a:fld>
            <a:endParaRPr lang="en-US"/>
          </a:p>
        </p:txBody>
      </p:sp>
      <p:sp>
        <p:nvSpPr>
          <p:cNvPr id="5" name="灯片编号占位符 4"/>
          <p:cNvSpPr>
            <a:spLocks noGrp="1"/>
          </p:cNvSpPr>
          <p:nvPr>
            <p:ph type="sldNum" sz="quarter" idx="5"/>
          </p:nvPr>
        </p:nvSpPr>
        <p:spPr/>
        <p:txBody>
          <a:bodyPr/>
          <a:lstStyle/>
          <a:p>
            <a:pPr rtl="0"/>
            <a:fld id="{98E40627-AA7D-471F-B5F2-0BF9E4C68EB6}" type="slidenum">
              <a:rPr lang="en-US" smtClean="0"/>
              <a:t>32</a:t>
            </a:fld>
            <a:endParaRPr lang="en-US"/>
          </a:p>
        </p:txBody>
      </p:sp>
    </p:spTree>
    <p:extLst>
      <p:ext uri="{BB962C8B-B14F-4D97-AF65-F5344CB8AC3E}">
        <p14:creationId xmlns:p14="http://schemas.microsoft.com/office/powerpoint/2010/main" val="4525569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In the No case, one of the following must hold depending on how many parts satisfy condition 1. If the number is at least eps*m, we can deduce from the soundness property of the threshold graph that, the size of X is greater than c*k'. </a:t>
            </a:r>
            <a:endParaRPr kumimoji="1" lang="zh-CN" altLang="en-US" dirty="0"/>
          </a:p>
        </p:txBody>
      </p:sp>
      <p:sp>
        <p:nvSpPr>
          <p:cNvPr id="4" name="日期占位符 3"/>
          <p:cNvSpPr>
            <a:spLocks noGrp="1"/>
          </p:cNvSpPr>
          <p:nvPr>
            <p:ph type="dt" idx="1"/>
          </p:nvPr>
        </p:nvSpPr>
        <p:spPr/>
        <p:txBody>
          <a:bodyPr/>
          <a:lstStyle/>
          <a:p>
            <a:pPr rtl="0"/>
            <a:fld id="{B2D74193-E652-4AB4-9FD5-F02FEC8CA268}" type="datetime1">
              <a:rPr lang="zh-CN" altLang="en-US" smtClean="0"/>
              <a:t>2023/1/23</a:t>
            </a:fld>
            <a:endParaRPr lang="en-US"/>
          </a:p>
        </p:txBody>
      </p:sp>
      <p:sp>
        <p:nvSpPr>
          <p:cNvPr id="5" name="灯片编号占位符 4"/>
          <p:cNvSpPr>
            <a:spLocks noGrp="1"/>
          </p:cNvSpPr>
          <p:nvPr>
            <p:ph type="sldNum" sz="quarter" idx="5"/>
          </p:nvPr>
        </p:nvSpPr>
        <p:spPr/>
        <p:txBody>
          <a:bodyPr/>
          <a:lstStyle/>
          <a:p>
            <a:pPr rtl="0"/>
            <a:fld id="{98E40627-AA7D-471F-B5F2-0BF9E4C68EB6}" type="slidenum">
              <a:rPr lang="en-US" smtClean="0"/>
              <a:t>33</a:t>
            </a:fld>
            <a:endParaRPr lang="en-US"/>
          </a:p>
        </p:txBody>
      </p:sp>
    </p:spTree>
    <p:extLst>
      <p:ext uri="{BB962C8B-B14F-4D97-AF65-F5344CB8AC3E}">
        <p14:creationId xmlns:p14="http://schemas.microsoft.com/office/powerpoint/2010/main" val="20092337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Verdana" panose="020B0604030504040204" pitchFamily="34" charset="0"/>
                <a:ea typeface="DengXian" panose="02010600030101010101" pitchFamily="2" charset="-122"/>
                <a:cs typeface="Times New Roman" panose="02020603050405020304" pitchFamily="18" charset="0"/>
              </a:rPr>
              <a:t>Otherwise the number of parts satisfying condition 2 must be at least (1-eps)*m, which means the size of Y is at least (c+1)*(1-eps)*m. By appropriately adjusting weights of A and B, we can get our desired inapproximability, while keeping the whole reduction running in polynomial time. </a:t>
            </a:r>
            <a:endPar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
        <p:nvSpPr>
          <p:cNvPr id="4" name="日期占位符 3"/>
          <p:cNvSpPr>
            <a:spLocks noGrp="1"/>
          </p:cNvSpPr>
          <p:nvPr>
            <p:ph type="dt" idx="1"/>
          </p:nvPr>
        </p:nvSpPr>
        <p:spPr/>
        <p:txBody>
          <a:bodyPr/>
          <a:lstStyle/>
          <a:p>
            <a:pPr rtl="0"/>
            <a:fld id="{B2D74193-E652-4AB4-9FD5-F02FEC8CA268}" type="datetime1">
              <a:rPr lang="zh-CN" altLang="en-US" smtClean="0"/>
              <a:t>2023/1/23</a:t>
            </a:fld>
            <a:endParaRPr lang="en-US"/>
          </a:p>
        </p:txBody>
      </p:sp>
      <p:sp>
        <p:nvSpPr>
          <p:cNvPr id="5" name="灯片编号占位符 4"/>
          <p:cNvSpPr>
            <a:spLocks noGrp="1"/>
          </p:cNvSpPr>
          <p:nvPr>
            <p:ph type="sldNum" sz="quarter" idx="5"/>
          </p:nvPr>
        </p:nvSpPr>
        <p:spPr/>
        <p:txBody>
          <a:bodyPr/>
          <a:lstStyle/>
          <a:p>
            <a:pPr rtl="0"/>
            <a:fld id="{98E40627-AA7D-471F-B5F2-0BF9E4C68EB6}" type="slidenum">
              <a:rPr lang="en-US" smtClean="0"/>
              <a:t>34</a:t>
            </a:fld>
            <a:endParaRPr lang="en-US"/>
          </a:p>
        </p:txBody>
      </p:sp>
    </p:spTree>
    <p:extLst>
      <p:ext uri="{BB962C8B-B14F-4D97-AF65-F5344CB8AC3E}">
        <p14:creationId xmlns:p14="http://schemas.microsoft.com/office/powerpoint/2010/main" val="30298713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effectLst/>
                <a:latin typeface="Verdana" panose="020B0604030504040204" pitchFamily="34" charset="0"/>
                <a:ea typeface="DengXian" panose="02010600030101010101" pitchFamily="2" charset="-122"/>
                <a:cs typeface="Times New Roman" panose="02020603050405020304" pitchFamily="18" charset="0"/>
              </a:rPr>
              <a:t>The contribution of this work can be summarized in the following two theorems. The first is the W[2]-hardness of constant approximating k-</a:t>
            </a:r>
            <a:r>
              <a:rPr lang="en-US" altLang="zh-CN" sz="1200" dirty="0" err="1">
                <a:effectLst/>
                <a:latin typeface="Verdana" panose="020B0604030504040204" pitchFamily="34" charset="0"/>
                <a:ea typeface="DengXian" panose="02010600030101010101" pitchFamily="2" charset="-122"/>
                <a:cs typeface="Times New Roman" panose="02020603050405020304" pitchFamily="18" charset="0"/>
              </a:rPr>
              <a:t>SetCover</a:t>
            </a:r>
            <a:r>
              <a:rPr lang="en-US" altLang="zh-CN" sz="1200" dirty="0">
                <a:effectLst/>
                <a:latin typeface="Verdana" panose="020B0604030504040204" pitchFamily="34" charset="0"/>
                <a:ea typeface="DengXian" panose="02010600030101010101" pitchFamily="2" charset="-122"/>
                <a:cs typeface="Times New Roman" panose="02020603050405020304" pitchFamily="18" charset="0"/>
              </a:rPr>
              <a:t>, the second is a combinatorial proof for hardness of approximating non-parameterized </a:t>
            </a:r>
            <a:r>
              <a:rPr lang="en-US" altLang="zh-CN" sz="1200" dirty="0" err="1">
                <a:effectLst/>
                <a:latin typeface="Verdana" panose="020B0604030504040204" pitchFamily="34" charset="0"/>
                <a:ea typeface="DengXian" panose="02010600030101010101" pitchFamily="2" charset="-122"/>
                <a:cs typeface="Times New Roman" panose="02020603050405020304" pitchFamily="18" charset="0"/>
              </a:rPr>
              <a:t>SetCover</a:t>
            </a:r>
            <a:r>
              <a:rPr lang="en-US" altLang="zh-CN" sz="1200" dirty="0">
                <a:effectLst/>
                <a:latin typeface="Verdana" panose="020B0604030504040204" pitchFamily="34" charset="0"/>
                <a:ea typeface="DengXian" panose="02010600030101010101" pitchFamily="2" charset="-122"/>
                <a:cs typeface="Times New Roman" panose="02020603050405020304" pitchFamily="18" charset="0"/>
              </a:rPr>
              <a:t> with almost optimal ratio and relatively small optimal solution size.</a:t>
            </a:r>
            <a:r>
              <a:rPr lang="zh-CN" altLang="zh-CN" dirty="0">
                <a:effectLst/>
              </a:rPr>
              <a:t> </a:t>
            </a:r>
            <a:endParaRPr kumimoji="1" lang="zh-CN" altLang="en-US" dirty="0"/>
          </a:p>
          <a:p>
            <a:endParaRPr kumimoji="1" lang="zh-CN" altLang="en-US" dirty="0"/>
          </a:p>
        </p:txBody>
      </p:sp>
      <p:sp>
        <p:nvSpPr>
          <p:cNvPr id="4" name="日期占位符 3"/>
          <p:cNvSpPr>
            <a:spLocks noGrp="1"/>
          </p:cNvSpPr>
          <p:nvPr>
            <p:ph type="dt" idx="1"/>
          </p:nvPr>
        </p:nvSpPr>
        <p:spPr/>
        <p:txBody>
          <a:bodyPr/>
          <a:lstStyle/>
          <a:p>
            <a:pPr rtl="0"/>
            <a:fld id="{B2D74193-E652-4AB4-9FD5-F02FEC8CA268}" type="datetime1">
              <a:rPr lang="zh-CN" altLang="en-US" smtClean="0"/>
              <a:t>2023/1/23</a:t>
            </a:fld>
            <a:endParaRPr lang="en-US"/>
          </a:p>
        </p:txBody>
      </p:sp>
      <p:sp>
        <p:nvSpPr>
          <p:cNvPr id="5" name="灯片编号占位符 4"/>
          <p:cNvSpPr>
            <a:spLocks noGrp="1"/>
          </p:cNvSpPr>
          <p:nvPr>
            <p:ph type="sldNum" sz="quarter" idx="5"/>
          </p:nvPr>
        </p:nvSpPr>
        <p:spPr/>
        <p:txBody>
          <a:bodyPr/>
          <a:lstStyle/>
          <a:p>
            <a:pPr rtl="0"/>
            <a:fld id="{98E40627-AA7D-471F-B5F2-0BF9E4C68EB6}" type="slidenum">
              <a:rPr lang="en-US" smtClean="0"/>
              <a:t>35</a:t>
            </a:fld>
            <a:endParaRPr lang="en-US"/>
          </a:p>
        </p:txBody>
      </p:sp>
    </p:spTree>
    <p:extLst>
      <p:ext uri="{BB962C8B-B14F-4D97-AF65-F5344CB8AC3E}">
        <p14:creationId xmlns:p14="http://schemas.microsoft.com/office/powerpoint/2010/main" val="26849042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There are two main open questions.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The first is, can we lift our W[2]-inapproximability ratio to any super-constant? Our current reduction has running time |U|^c, thus is not FPT if c is super-constant.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The second question is that, can we prove a hardness of approximation factor for k-</a:t>
            </a:r>
            <a:r>
              <a:rPr lang="en-US" altLang="zh-CN" sz="1800" kern="100" dirty="0" err="1">
                <a:effectLst/>
                <a:latin typeface="Verdana" panose="020B0604030504040204" pitchFamily="34" charset="0"/>
                <a:ea typeface="DengXian" panose="02010600030101010101" pitchFamily="2" charset="-122"/>
                <a:cs typeface="Times New Roman" panose="02020603050405020304" pitchFamily="18" charset="0"/>
              </a:rPr>
              <a:t>SetCover</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 which only depends on n and is independent of k? Current best lower bound is (log n)^{eps(k)} for any small function eps.</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
        <p:nvSpPr>
          <p:cNvPr id="4" name="日期占位符 3"/>
          <p:cNvSpPr>
            <a:spLocks noGrp="1"/>
          </p:cNvSpPr>
          <p:nvPr>
            <p:ph type="dt" idx="1"/>
          </p:nvPr>
        </p:nvSpPr>
        <p:spPr/>
        <p:txBody>
          <a:bodyPr/>
          <a:lstStyle/>
          <a:p>
            <a:pPr rtl="0"/>
            <a:fld id="{B2D74193-E652-4AB4-9FD5-F02FEC8CA268}" type="datetime1">
              <a:rPr lang="zh-CN" altLang="en-US" smtClean="0"/>
              <a:t>2023/1/23</a:t>
            </a:fld>
            <a:endParaRPr lang="en-US"/>
          </a:p>
        </p:txBody>
      </p:sp>
      <p:sp>
        <p:nvSpPr>
          <p:cNvPr id="5" name="灯片编号占位符 4"/>
          <p:cNvSpPr>
            <a:spLocks noGrp="1"/>
          </p:cNvSpPr>
          <p:nvPr>
            <p:ph type="sldNum" sz="quarter" idx="5"/>
          </p:nvPr>
        </p:nvSpPr>
        <p:spPr/>
        <p:txBody>
          <a:bodyPr/>
          <a:lstStyle/>
          <a:p>
            <a:pPr rtl="0"/>
            <a:fld id="{98E40627-AA7D-471F-B5F2-0BF9E4C68EB6}" type="slidenum">
              <a:rPr lang="en-US" smtClean="0"/>
              <a:t>36</a:t>
            </a:fld>
            <a:endParaRPr lang="en-US"/>
          </a:p>
        </p:txBody>
      </p:sp>
    </p:spTree>
    <p:extLst>
      <p:ext uri="{BB962C8B-B14F-4D97-AF65-F5344CB8AC3E}">
        <p14:creationId xmlns:p14="http://schemas.microsoft.com/office/powerpoint/2010/main" val="12257937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That's all of my talk. Thanks for your watching! Questions are welcomed.</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
        <p:nvSpPr>
          <p:cNvPr id="4" name="日期占位符 3"/>
          <p:cNvSpPr>
            <a:spLocks noGrp="1"/>
          </p:cNvSpPr>
          <p:nvPr>
            <p:ph type="dt" idx="1"/>
          </p:nvPr>
        </p:nvSpPr>
        <p:spPr/>
        <p:txBody>
          <a:bodyPr/>
          <a:lstStyle/>
          <a:p>
            <a:pPr rtl="0"/>
            <a:fld id="{B2D74193-E652-4AB4-9FD5-F02FEC8CA268}" type="datetime1">
              <a:rPr lang="zh-CN" altLang="en-US" smtClean="0"/>
              <a:t>2023/1/23</a:t>
            </a:fld>
            <a:endParaRPr lang="en-US"/>
          </a:p>
        </p:txBody>
      </p:sp>
      <p:sp>
        <p:nvSpPr>
          <p:cNvPr id="5" name="灯片编号占位符 4"/>
          <p:cNvSpPr>
            <a:spLocks noGrp="1"/>
          </p:cNvSpPr>
          <p:nvPr>
            <p:ph type="sldNum" sz="quarter" idx="5"/>
          </p:nvPr>
        </p:nvSpPr>
        <p:spPr/>
        <p:txBody>
          <a:bodyPr/>
          <a:lstStyle/>
          <a:p>
            <a:pPr rtl="0"/>
            <a:fld id="{98E40627-AA7D-471F-B5F2-0BF9E4C68EB6}" type="slidenum">
              <a:rPr lang="en-US" smtClean="0"/>
              <a:t>37</a:t>
            </a:fld>
            <a:endParaRPr lang="en-US"/>
          </a:p>
        </p:txBody>
      </p:sp>
    </p:spTree>
    <p:extLst>
      <p:ext uri="{BB962C8B-B14F-4D97-AF65-F5344CB8AC3E}">
        <p14:creationId xmlns:p14="http://schemas.microsoft.com/office/powerpoint/2010/main" val="732338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In parameterized </a:t>
            </a:r>
            <a:r>
              <a:rPr lang="en-US" altLang="zh-CN" sz="1800" kern="100" dirty="0" err="1">
                <a:effectLst/>
                <a:latin typeface="Verdana" panose="020B0604030504040204" pitchFamily="34" charset="0"/>
                <a:ea typeface="DengXian" panose="02010600030101010101" pitchFamily="2" charset="-122"/>
                <a:cs typeface="Times New Roman" panose="02020603050405020304" pitchFamily="18" charset="0"/>
              </a:rPr>
              <a:t>SetCover</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 problem, we are additionally given an integer k as</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parameter</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which does not grow with n, and it's guaranteed that the optimum is k. We are interested in FPT time algorithms, that is, the running time can be arbitrarily large in terms of k, but should be polynomial in n. k-</a:t>
            </a:r>
            <a:r>
              <a:rPr lang="en-US" altLang="zh-CN" sz="1800" kern="100" dirty="0" err="1">
                <a:effectLst/>
                <a:latin typeface="Verdana" panose="020B0604030504040204" pitchFamily="34" charset="0"/>
                <a:ea typeface="DengXian" panose="02010600030101010101" pitchFamily="2" charset="-122"/>
                <a:cs typeface="Times New Roman" panose="02020603050405020304" pitchFamily="18" charset="0"/>
              </a:rPr>
              <a:t>SetCover</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 problem is the canonical W[2]-complete problem, which means assuming W[2]\</a:t>
            </a:r>
            <a:r>
              <a:rPr lang="en-US" altLang="zh-CN" sz="1800" kern="100" dirty="0" err="1">
                <a:effectLst/>
                <a:latin typeface="Verdana" panose="020B0604030504040204" pitchFamily="34" charset="0"/>
                <a:ea typeface="DengXian" panose="02010600030101010101" pitchFamily="2" charset="-122"/>
                <a:cs typeface="Times New Roman" panose="02020603050405020304" pitchFamily="18" charset="0"/>
              </a:rPr>
              <a:t>neq</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 FPT, it cannot be solved in f(k)poly(n) time for any computable function f. In case that the universe size is as small as poly(k)log n, this problem is a little easier but still W[1]-complete. There are two naive algorithms for this problem: the first is to enumerate all possible k-tuples of sets in n^{O(k)} time. The second is to use dynamic programming and fast subset convolution on subsets of U, in 2^{O(|U|)} time. We can see both algorithms do not run in FPT time even for the restricted case. The right figure shows the relationship between class W[1], W[2], and their respective complete problems. </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
        <p:nvSpPr>
          <p:cNvPr id="4" name="日期占位符 3"/>
          <p:cNvSpPr>
            <a:spLocks noGrp="1"/>
          </p:cNvSpPr>
          <p:nvPr>
            <p:ph type="dt" idx="1"/>
          </p:nvPr>
        </p:nvSpPr>
        <p:spPr/>
        <p:txBody>
          <a:bodyPr/>
          <a:lstStyle/>
          <a:p>
            <a:pPr rtl="0"/>
            <a:fld id="{B2D74193-E652-4AB4-9FD5-F02FEC8CA268}" type="datetime1">
              <a:rPr lang="zh-CN" altLang="en-US" smtClean="0"/>
              <a:t>2023/1/24</a:t>
            </a:fld>
            <a:endParaRPr lang="en-US"/>
          </a:p>
        </p:txBody>
      </p:sp>
      <p:sp>
        <p:nvSpPr>
          <p:cNvPr id="5" name="灯片编号占位符 4"/>
          <p:cNvSpPr>
            <a:spLocks noGrp="1"/>
          </p:cNvSpPr>
          <p:nvPr>
            <p:ph type="sldNum" sz="quarter" idx="5"/>
          </p:nvPr>
        </p:nvSpPr>
        <p:spPr/>
        <p:txBody>
          <a:bodyPr/>
          <a:lstStyle/>
          <a:p>
            <a:pPr rtl="0"/>
            <a:fld id="{98E40627-AA7D-471F-B5F2-0BF9E4C68EB6}" type="slidenum">
              <a:rPr lang="en-US" smtClean="0"/>
              <a:t>4</a:t>
            </a:fld>
            <a:endParaRPr lang="en-US"/>
          </a:p>
        </p:txBody>
      </p:sp>
    </p:spTree>
    <p:extLst>
      <p:ext uri="{BB962C8B-B14F-4D97-AF65-F5344CB8AC3E}">
        <p14:creationId xmlns:p14="http://schemas.microsoft.com/office/powerpoint/2010/main" val="2203420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latin typeface="Verdana" panose="020B0604030504040204" pitchFamily="34" charset="0"/>
                <a:ea typeface="DengXian" panose="02010600030101010101" pitchFamily="2" charset="-122"/>
                <a:cs typeface="Times New Roman" panose="02020603050405020304" pitchFamily="18" charset="0"/>
              </a:rPr>
              <a:t>as Prof. </a:t>
            </a:r>
            <a:r>
              <a:rPr lang="en-US" altLang="zh-CN" sz="1800" dirty="0" err="1">
                <a:effectLst/>
                <a:latin typeface="Verdana" panose="020B0604030504040204" pitchFamily="34" charset="0"/>
                <a:ea typeface="DengXian" panose="02010600030101010101" pitchFamily="2" charset="-122"/>
                <a:cs typeface="Times New Roman" panose="02020603050405020304" pitchFamily="18" charset="0"/>
              </a:rPr>
              <a:t>Vazirani</a:t>
            </a:r>
            <a:r>
              <a:rPr lang="en-US" altLang="zh-CN" sz="1800" dirty="0">
                <a:effectLst/>
                <a:latin typeface="Verdana" panose="020B0604030504040204" pitchFamily="34" charset="0"/>
                <a:ea typeface="DengXian" panose="02010600030101010101" pitchFamily="2" charset="-122"/>
                <a:cs typeface="Times New Roman" panose="02020603050405020304" pitchFamily="18" charset="0"/>
              </a:rPr>
              <a:t> said, </a:t>
            </a:r>
            <a:r>
              <a:rPr lang="en-US" altLang="zh-CN" sz="1800" dirty="0" err="1">
                <a:effectLst/>
                <a:latin typeface="Verdana" panose="020B0604030504040204" pitchFamily="34" charset="0"/>
                <a:ea typeface="DengXian" panose="02010600030101010101" pitchFamily="2" charset="-122"/>
                <a:cs typeface="Times New Roman" panose="02020603050405020304" pitchFamily="18" charset="0"/>
              </a:rPr>
              <a:t>SetCover</a:t>
            </a:r>
            <a:r>
              <a:rPr lang="en-US" altLang="zh-CN" sz="1800" dirty="0">
                <a:effectLst/>
                <a:latin typeface="Verdana" panose="020B0604030504040204" pitchFamily="34" charset="0"/>
                <a:ea typeface="DengXian" panose="02010600030101010101" pitchFamily="2" charset="-122"/>
                <a:cs typeface="Times New Roman" panose="02020603050405020304" pitchFamily="18" charset="0"/>
              </a:rPr>
              <a:t> plays a very important role in the study of approximation algorithms and hardness of approximation.</a:t>
            </a:r>
            <a:r>
              <a:rPr lang="zh-CN" altLang="zh-CN" dirty="0">
                <a:effectLst/>
              </a:rPr>
              <a:t> </a:t>
            </a:r>
            <a:endParaRPr kumimoji="1" lang="zh-CN" altLang="en-US" dirty="0"/>
          </a:p>
        </p:txBody>
      </p:sp>
      <p:sp>
        <p:nvSpPr>
          <p:cNvPr id="4" name="日期占位符 3"/>
          <p:cNvSpPr>
            <a:spLocks noGrp="1"/>
          </p:cNvSpPr>
          <p:nvPr>
            <p:ph type="dt" idx="1"/>
          </p:nvPr>
        </p:nvSpPr>
        <p:spPr/>
        <p:txBody>
          <a:bodyPr/>
          <a:lstStyle/>
          <a:p>
            <a:pPr rtl="0"/>
            <a:fld id="{B2D74193-E652-4AB4-9FD5-F02FEC8CA268}" type="datetime1">
              <a:rPr lang="zh-CN" altLang="en-US" smtClean="0"/>
              <a:t>2023/1/23</a:t>
            </a:fld>
            <a:endParaRPr lang="en-US"/>
          </a:p>
        </p:txBody>
      </p:sp>
      <p:sp>
        <p:nvSpPr>
          <p:cNvPr id="5" name="灯片编号占位符 4"/>
          <p:cNvSpPr>
            <a:spLocks noGrp="1"/>
          </p:cNvSpPr>
          <p:nvPr>
            <p:ph type="sldNum" sz="quarter" idx="5"/>
          </p:nvPr>
        </p:nvSpPr>
        <p:spPr/>
        <p:txBody>
          <a:bodyPr/>
          <a:lstStyle/>
          <a:p>
            <a:pPr rtl="0"/>
            <a:fld id="{98E40627-AA7D-471F-B5F2-0BF9E4C68EB6}" type="slidenum">
              <a:rPr lang="en-US" smtClean="0"/>
              <a:t>5</a:t>
            </a:fld>
            <a:endParaRPr lang="en-US"/>
          </a:p>
        </p:txBody>
      </p:sp>
    </p:spTree>
    <p:extLst>
      <p:ext uri="{BB962C8B-B14F-4D97-AF65-F5344CB8AC3E}">
        <p14:creationId xmlns:p14="http://schemas.microsoft.com/office/powerpoint/2010/main" val="557333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Let me briefly list some previous results regarding hardness of approximating </a:t>
            </a:r>
            <a:r>
              <a:rPr lang="en-US" altLang="zh-CN" sz="1800" kern="100" dirty="0" err="1">
                <a:effectLst/>
                <a:latin typeface="Verdana" panose="020B0604030504040204" pitchFamily="34" charset="0"/>
                <a:ea typeface="DengXian" panose="02010600030101010101" pitchFamily="2" charset="-122"/>
                <a:cs typeface="Times New Roman" panose="02020603050405020304" pitchFamily="18" charset="0"/>
              </a:rPr>
              <a:t>SetCover</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 Note that a simple greedy algorithm can reach ln n-ln ln </a:t>
            </a:r>
            <a:r>
              <a:rPr lang="en-US" altLang="zh-CN" sz="1800" kern="100" dirty="0" err="1">
                <a:effectLst/>
                <a:latin typeface="Verdana" panose="020B0604030504040204" pitchFamily="34" charset="0"/>
                <a:ea typeface="DengXian" panose="02010600030101010101" pitchFamily="2" charset="-122"/>
                <a:cs typeface="Times New Roman" panose="02020603050405020304" pitchFamily="18" charset="0"/>
              </a:rPr>
              <a:t>n+O</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(1) approximation ratio. Assuming NP\</a:t>
            </a:r>
            <a:r>
              <a:rPr lang="en-US" altLang="zh-CN" sz="1800" kern="100" dirty="0" err="1">
                <a:effectLst/>
                <a:latin typeface="Verdana" panose="020B0604030504040204" pitchFamily="34" charset="0"/>
                <a:ea typeface="DengXian" panose="02010600030101010101" pitchFamily="2" charset="-122"/>
                <a:cs typeface="Times New Roman" panose="02020603050405020304" pitchFamily="18" charset="0"/>
              </a:rPr>
              <a:t>neq</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 P, this cannot be improved to any (1-eps)log n in polynomial time. For parameterized </a:t>
            </a:r>
            <a:r>
              <a:rPr lang="en-US" altLang="zh-CN" sz="1800" kern="100" dirty="0" err="1">
                <a:effectLst/>
                <a:latin typeface="Verdana" panose="020B0604030504040204" pitchFamily="34" charset="0"/>
                <a:ea typeface="DengXian" panose="02010600030101010101" pitchFamily="2" charset="-122"/>
                <a:cs typeface="Times New Roman" panose="02020603050405020304" pitchFamily="18" charset="0"/>
              </a:rPr>
              <a:t>SetCover</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 we have roughly log n^{1/k} hardness of approximation ratio under different hypothesis and in different running times. However, under W[2]\</a:t>
            </a:r>
            <a:r>
              <a:rPr lang="en-US" altLang="zh-CN" sz="1800" kern="100" dirty="0" err="1">
                <a:effectLst/>
                <a:latin typeface="Verdana" panose="020B0604030504040204" pitchFamily="34" charset="0"/>
                <a:ea typeface="DengXian" panose="02010600030101010101" pitchFamily="2" charset="-122"/>
                <a:cs typeface="Times New Roman" panose="02020603050405020304" pitchFamily="18" charset="0"/>
              </a:rPr>
              <a:t>neq</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 FPT, not even 1.001 ratio FPT hardness was known before. Since k-</a:t>
            </a:r>
            <a:r>
              <a:rPr lang="en-US" altLang="zh-CN" sz="1800" kern="100" dirty="0" err="1">
                <a:effectLst/>
                <a:latin typeface="Verdana" panose="020B0604030504040204" pitchFamily="34" charset="0"/>
                <a:ea typeface="DengXian" panose="02010600030101010101" pitchFamily="2" charset="-122"/>
                <a:cs typeface="Times New Roman" panose="02020603050405020304" pitchFamily="18" charset="0"/>
              </a:rPr>
              <a:t>SetCover</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 is the W[2]-complete problem, people naturally want to base its inapproximability on the hypothesis W[2]\</a:t>
            </a:r>
            <a:r>
              <a:rPr lang="en-US" altLang="zh-CN" sz="1800" kern="100" dirty="0" err="1">
                <a:effectLst/>
                <a:latin typeface="Verdana" panose="020B0604030504040204" pitchFamily="34" charset="0"/>
                <a:ea typeface="DengXian" panose="02010600030101010101" pitchFamily="2" charset="-122"/>
                <a:cs typeface="Times New Roman" panose="02020603050405020304" pitchFamily="18" charset="0"/>
              </a:rPr>
              <a:t>neq</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 FPT. </a:t>
            </a:r>
            <a:endParaRPr kumimoji="1" lang="zh-CN" altLang="en-US" dirty="0"/>
          </a:p>
        </p:txBody>
      </p:sp>
      <p:sp>
        <p:nvSpPr>
          <p:cNvPr id="4" name="日期占位符 3"/>
          <p:cNvSpPr>
            <a:spLocks noGrp="1"/>
          </p:cNvSpPr>
          <p:nvPr>
            <p:ph type="dt" idx="1"/>
          </p:nvPr>
        </p:nvSpPr>
        <p:spPr/>
        <p:txBody>
          <a:bodyPr/>
          <a:lstStyle/>
          <a:p>
            <a:pPr rtl="0"/>
            <a:fld id="{B2D74193-E652-4AB4-9FD5-F02FEC8CA268}" type="datetime1">
              <a:rPr lang="zh-CN" altLang="en-US" smtClean="0"/>
              <a:t>2023/1/23</a:t>
            </a:fld>
            <a:endParaRPr lang="en-US"/>
          </a:p>
        </p:txBody>
      </p:sp>
      <p:sp>
        <p:nvSpPr>
          <p:cNvPr id="5" name="灯片编号占位符 4"/>
          <p:cNvSpPr>
            <a:spLocks noGrp="1"/>
          </p:cNvSpPr>
          <p:nvPr>
            <p:ph type="sldNum" sz="quarter" idx="5"/>
          </p:nvPr>
        </p:nvSpPr>
        <p:spPr/>
        <p:txBody>
          <a:bodyPr/>
          <a:lstStyle/>
          <a:p>
            <a:pPr rtl="0"/>
            <a:fld id="{98E40627-AA7D-471F-B5F2-0BF9E4C68EB6}" type="slidenum">
              <a:rPr lang="en-US" smtClean="0"/>
              <a:t>6</a:t>
            </a:fld>
            <a:endParaRPr lang="en-US"/>
          </a:p>
        </p:txBody>
      </p:sp>
    </p:spTree>
    <p:extLst>
      <p:ext uri="{BB962C8B-B14F-4D97-AF65-F5344CB8AC3E}">
        <p14:creationId xmlns:p14="http://schemas.microsoft.com/office/powerpoint/2010/main" val="1920563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Verdana" panose="020B0604030504040204" pitchFamily="34" charset="0"/>
                <a:ea typeface="DengXian" panose="02010600030101010101" pitchFamily="2" charset="-122"/>
                <a:cs typeface="Times New Roman" panose="02020603050405020304" pitchFamily="18" charset="0"/>
              </a:rPr>
              <a:t>In this work, we established the first W[2]-hardness for approximating</a:t>
            </a:r>
            <a:r>
              <a:rPr lang="zh-CN" altLang="en-US" sz="12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200" kern="100" dirty="0">
                <a:effectLst/>
                <a:latin typeface="Verdana" panose="020B0604030504040204" pitchFamily="34" charset="0"/>
                <a:ea typeface="DengXian" panose="02010600030101010101" pitchFamily="2" charset="-122"/>
                <a:cs typeface="Times New Roman" panose="02020603050405020304" pitchFamily="18" charset="0"/>
              </a:rPr>
              <a:t>k-</a:t>
            </a:r>
            <a:r>
              <a:rPr lang="en-US" altLang="zh-CN" sz="1200" kern="100" dirty="0" err="1">
                <a:effectLst/>
                <a:latin typeface="Verdana" panose="020B0604030504040204" pitchFamily="34" charset="0"/>
                <a:ea typeface="DengXian" panose="02010600030101010101" pitchFamily="2" charset="-122"/>
                <a:cs typeface="Times New Roman" panose="02020603050405020304" pitchFamily="18" charset="0"/>
              </a:rPr>
              <a:t>SetCover</a:t>
            </a:r>
            <a:r>
              <a:rPr lang="en-US" altLang="zh-CN" sz="1200" kern="100" dirty="0">
                <a:effectLst/>
                <a:latin typeface="Verdana" panose="020B0604030504040204" pitchFamily="34" charset="0"/>
                <a:ea typeface="DengXian" panose="02010600030101010101" pitchFamily="2" charset="-122"/>
                <a:cs typeface="Times New Roman" panose="02020603050405020304" pitchFamily="18" charset="0"/>
              </a:rPr>
              <a:t>. We proved that assuming W[2]\</a:t>
            </a:r>
            <a:r>
              <a:rPr lang="en-US" altLang="zh-CN" sz="1200" kern="100" dirty="0" err="1">
                <a:effectLst/>
                <a:latin typeface="Verdana" panose="020B0604030504040204" pitchFamily="34" charset="0"/>
                <a:ea typeface="DengXian" panose="02010600030101010101" pitchFamily="2" charset="-122"/>
                <a:cs typeface="Times New Roman" panose="02020603050405020304" pitchFamily="18" charset="0"/>
              </a:rPr>
              <a:t>neq</a:t>
            </a:r>
            <a:r>
              <a:rPr lang="en-US" altLang="zh-CN" sz="1200" kern="100" dirty="0">
                <a:effectLst/>
                <a:latin typeface="Verdana" panose="020B0604030504040204" pitchFamily="34" charset="0"/>
                <a:ea typeface="DengXian" panose="02010600030101010101" pitchFamily="2" charset="-122"/>
                <a:cs typeface="Times New Roman" panose="02020603050405020304" pitchFamily="18" charset="0"/>
              </a:rPr>
              <a:t> FPT, no algorithm can compute a constant approximation of k-</a:t>
            </a:r>
            <a:r>
              <a:rPr lang="en-US" altLang="zh-CN" sz="1200" kern="100" dirty="0" err="1">
                <a:effectLst/>
                <a:latin typeface="Verdana" panose="020B0604030504040204" pitchFamily="34" charset="0"/>
                <a:ea typeface="DengXian" panose="02010600030101010101" pitchFamily="2" charset="-122"/>
                <a:cs typeface="Times New Roman" panose="02020603050405020304" pitchFamily="18" charset="0"/>
              </a:rPr>
              <a:t>SetCover</a:t>
            </a:r>
            <a:r>
              <a:rPr lang="en-US" altLang="zh-CN" sz="1200" kern="100" dirty="0">
                <a:effectLst/>
                <a:latin typeface="Verdana" panose="020B0604030504040204" pitchFamily="34" charset="0"/>
                <a:ea typeface="DengXian" panose="02010600030101010101" pitchFamily="2" charset="-122"/>
                <a:cs typeface="Times New Roman" panose="02020603050405020304" pitchFamily="18" charset="0"/>
              </a:rPr>
              <a:t> in FPT time. </a:t>
            </a:r>
            <a:endPar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
        <p:nvSpPr>
          <p:cNvPr id="4" name="日期占位符 3"/>
          <p:cNvSpPr>
            <a:spLocks noGrp="1"/>
          </p:cNvSpPr>
          <p:nvPr>
            <p:ph type="dt" idx="1"/>
          </p:nvPr>
        </p:nvSpPr>
        <p:spPr/>
        <p:txBody>
          <a:bodyPr/>
          <a:lstStyle/>
          <a:p>
            <a:pPr rtl="0"/>
            <a:fld id="{B2D74193-E652-4AB4-9FD5-F02FEC8CA268}" type="datetime1">
              <a:rPr lang="zh-CN" altLang="en-US" smtClean="0"/>
              <a:t>2023/1/23</a:t>
            </a:fld>
            <a:endParaRPr lang="en-US"/>
          </a:p>
        </p:txBody>
      </p:sp>
      <p:sp>
        <p:nvSpPr>
          <p:cNvPr id="5" name="灯片编号占位符 4"/>
          <p:cNvSpPr>
            <a:spLocks noGrp="1"/>
          </p:cNvSpPr>
          <p:nvPr>
            <p:ph type="sldNum" sz="quarter" idx="5"/>
          </p:nvPr>
        </p:nvSpPr>
        <p:spPr/>
        <p:txBody>
          <a:bodyPr/>
          <a:lstStyle/>
          <a:p>
            <a:pPr rtl="0"/>
            <a:fld id="{98E40627-AA7D-471F-B5F2-0BF9E4C68EB6}" type="slidenum">
              <a:rPr lang="en-US" smtClean="0"/>
              <a:t>7</a:t>
            </a:fld>
            <a:endParaRPr lang="en-US"/>
          </a:p>
        </p:txBody>
      </p:sp>
    </p:spTree>
    <p:extLst>
      <p:ext uri="{BB962C8B-B14F-4D97-AF65-F5344CB8AC3E}">
        <p14:creationId xmlns:p14="http://schemas.microsoft.com/office/powerpoint/2010/main" val="4058952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The following figure shows some similar attempts in reducing complete problems of W[1]/W[2] to gap versions of them. For example, [Lin21],[KarthikKhot22] reduced k-Clique, the W[1]-complete problem, to its gap version, thus proved approximating k-Clique is as</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hard</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as</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computing</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its</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exact</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value. [Lin19] and [Karthik</a:t>
            </a:r>
            <a:r>
              <a:rPr lang="en-US" altLang="zh-CN" sz="2800" b="0" i="0" dirty="0">
                <a:solidFill>
                  <a:srgbClr val="000000"/>
                </a:solidFill>
                <a:effectLst/>
                <a:latin typeface="Roboto Slab" panose="020F0502020204030204" pitchFamily="34" charset="0"/>
              </a:rPr>
              <a:t>Laekhanukit</a:t>
            </a:r>
            <a:r>
              <a:rPr lang="en-US" altLang="zh-CN" sz="2800" b="0" i="0" dirty="0">
                <a:solidFill>
                  <a:srgbClr val="000000"/>
                </a:solidFill>
                <a:effectLst/>
                <a:latin typeface="Roboto Slab" pitchFamily="2" charset="0"/>
              </a:rPr>
              <a:t>Manurangsi</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19] reduced k-Clique and k-</a:t>
            </a:r>
            <a:r>
              <a:rPr lang="en-US" altLang="zh-CN" sz="1800" kern="100" dirty="0" err="1">
                <a:effectLst/>
                <a:latin typeface="Verdana" panose="020B0604030504040204" pitchFamily="34" charset="0"/>
                <a:ea typeface="DengXian" panose="02010600030101010101" pitchFamily="2" charset="-122"/>
                <a:cs typeface="Times New Roman" panose="02020603050405020304" pitchFamily="18" charset="0"/>
              </a:rPr>
              <a:t>SetCover</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 with small universe size,</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two</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W[1]-complete problems</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respectively, to gap k-</a:t>
            </a:r>
            <a:r>
              <a:rPr lang="en-US" altLang="zh-CN" sz="1800" kern="100" dirty="0" err="1">
                <a:effectLst/>
                <a:latin typeface="Verdana" panose="020B0604030504040204" pitchFamily="34" charset="0"/>
                <a:ea typeface="DengXian" panose="02010600030101010101" pitchFamily="2" charset="-122"/>
                <a:cs typeface="Times New Roman" panose="02020603050405020304" pitchFamily="18" charset="0"/>
              </a:rPr>
              <a:t>SetCover</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 and obtained the W[1]-hardness of approximating</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k-</a:t>
            </a:r>
            <a:r>
              <a:rPr lang="en-US" altLang="zh-CN" sz="1800" kern="100" dirty="0" err="1">
                <a:effectLst/>
                <a:latin typeface="Verdana" panose="020B0604030504040204" pitchFamily="34" charset="0"/>
                <a:ea typeface="DengXian" panose="02010600030101010101" pitchFamily="2" charset="-122"/>
                <a:cs typeface="Times New Roman" panose="02020603050405020304" pitchFamily="18" charset="0"/>
              </a:rPr>
              <a:t>SetCover</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 In this work, what we do is to reduce k-</a:t>
            </a:r>
            <a:r>
              <a:rPr lang="en-US" altLang="zh-CN" sz="1800" kern="100" dirty="0" err="1">
                <a:effectLst/>
                <a:latin typeface="Verdana" panose="020B0604030504040204" pitchFamily="34" charset="0"/>
                <a:ea typeface="DengXian" panose="02010600030101010101" pitchFamily="2" charset="-122"/>
                <a:cs typeface="Times New Roman" panose="02020603050405020304" pitchFamily="18" charset="0"/>
              </a:rPr>
              <a:t>SetCover</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 with</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no</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more</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restrictions,</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to the gap version of itself. </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
        <p:nvSpPr>
          <p:cNvPr id="4" name="日期占位符 3"/>
          <p:cNvSpPr>
            <a:spLocks noGrp="1"/>
          </p:cNvSpPr>
          <p:nvPr>
            <p:ph type="dt" idx="1"/>
          </p:nvPr>
        </p:nvSpPr>
        <p:spPr/>
        <p:txBody>
          <a:bodyPr/>
          <a:lstStyle/>
          <a:p>
            <a:pPr rtl="0"/>
            <a:fld id="{B2D74193-E652-4AB4-9FD5-F02FEC8CA268}" type="datetime1">
              <a:rPr lang="zh-CN" altLang="en-US" smtClean="0"/>
              <a:t>2023/1/23</a:t>
            </a:fld>
            <a:endParaRPr lang="en-US"/>
          </a:p>
        </p:txBody>
      </p:sp>
      <p:sp>
        <p:nvSpPr>
          <p:cNvPr id="5" name="灯片编号占位符 4"/>
          <p:cNvSpPr>
            <a:spLocks noGrp="1"/>
          </p:cNvSpPr>
          <p:nvPr>
            <p:ph type="sldNum" sz="quarter" idx="5"/>
          </p:nvPr>
        </p:nvSpPr>
        <p:spPr/>
        <p:txBody>
          <a:bodyPr/>
          <a:lstStyle/>
          <a:p>
            <a:pPr rtl="0"/>
            <a:fld id="{98E40627-AA7D-471F-B5F2-0BF9E4C68EB6}" type="slidenum">
              <a:rPr lang="en-US" smtClean="0"/>
              <a:t>8</a:t>
            </a:fld>
            <a:endParaRPr lang="en-US"/>
          </a:p>
        </p:txBody>
      </p:sp>
    </p:spTree>
    <p:extLst>
      <p:ext uri="{BB962C8B-B14F-4D97-AF65-F5344CB8AC3E}">
        <p14:creationId xmlns:p14="http://schemas.microsoft.com/office/powerpoint/2010/main" val="3659508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Another line</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of</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research is that, for non-parameterized </a:t>
            </a:r>
            <a:r>
              <a:rPr lang="en-US" altLang="zh-CN" sz="1800" kern="100" dirty="0" err="1">
                <a:effectLst/>
                <a:latin typeface="Verdana" panose="020B0604030504040204" pitchFamily="34" charset="0"/>
                <a:ea typeface="DengXian" panose="02010600030101010101" pitchFamily="2" charset="-122"/>
                <a:cs typeface="Times New Roman" panose="02020603050405020304" pitchFamily="18" charset="0"/>
              </a:rPr>
              <a:t>SetCover</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 the optimal solution size may be as large as n, but the inapproximability ratio is log n, the</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best</a:t>
            </a:r>
            <a:r>
              <a:rPr lang="zh-CN" altLang="en-US" sz="1800" kern="100" dirty="0">
                <a:effectLst/>
                <a:latin typeface="Verdana" panose="020B0604030504040204" pitchFamily="34" charset="0"/>
                <a:ea typeface="DengXian" panose="02010600030101010101" pitchFamily="2" charset="-122"/>
                <a:cs typeface="Times New Roman" panose="02020603050405020304" pitchFamily="18" charset="0"/>
              </a:rPr>
              <a:t> </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one. For parameterized k-</a:t>
            </a:r>
            <a:r>
              <a:rPr lang="en-US" altLang="zh-CN" sz="1800" kern="100" dirty="0" err="1">
                <a:effectLst/>
                <a:latin typeface="Verdana" panose="020B0604030504040204" pitchFamily="34" charset="0"/>
                <a:ea typeface="DengXian" panose="02010600030101010101" pitchFamily="2" charset="-122"/>
                <a:cs typeface="Times New Roman" panose="02020603050405020304" pitchFamily="18" charset="0"/>
              </a:rPr>
              <a:t>SetCover</a:t>
            </a:r>
            <a:r>
              <a:rPr lang="en-US" altLang="zh-CN" sz="1800" kern="100" dirty="0">
                <a:effectLst/>
                <a:latin typeface="Verdana" panose="020B0604030504040204" pitchFamily="34" charset="0"/>
                <a:ea typeface="DengXian" panose="02010600030101010101" pitchFamily="2" charset="-122"/>
                <a:cs typeface="Times New Roman" panose="02020603050405020304" pitchFamily="18" charset="0"/>
              </a:rPr>
              <a:t>, however, the optimal solution size is as small as k, but for the ratio we can only get roughly (log n)^{1/k}. There is a gap between log n and this (log n)^{1/k}. People want to know, whether we can have inapproximability ratio independent of k, while keeping the optimal solution size not growing with n.</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
        <p:nvSpPr>
          <p:cNvPr id="4" name="日期占位符 3"/>
          <p:cNvSpPr>
            <a:spLocks noGrp="1"/>
          </p:cNvSpPr>
          <p:nvPr>
            <p:ph type="dt" idx="1"/>
          </p:nvPr>
        </p:nvSpPr>
        <p:spPr/>
        <p:txBody>
          <a:bodyPr/>
          <a:lstStyle/>
          <a:p>
            <a:pPr rtl="0"/>
            <a:fld id="{B2D74193-E652-4AB4-9FD5-F02FEC8CA268}" type="datetime1">
              <a:rPr lang="zh-CN" altLang="en-US" smtClean="0"/>
              <a:t>2023/1/23</a:t>
            </a:fld>
            <a:endParaRPr lang="en-US"/>
          </a:p>
        </p:txBody>
      </p:sp>
      <p:sp>
        <p:nvSpPr>
          <p:cNvPr id="5" name="灯片编号占位符 4"/>
          <p:cNvSpPr>
            <a:spLocks noGrp="1"/>
          </p:cNvSpPr>
          <p:nvPr>
            <p:ph type="sldNum" sz="quarter" idx="5"/>
          </p:nvPr>
        </p:nvSpPr>
        <p:spPr/>
        <p:txBody>
          <a:bodyPr/>
          <a:lstStyle/>
          <a:p>
            <a:pPr rtl="0"/>
            <a:fld id="{98E40627-AA7D-471F-B5F2-0BF9E4C68EB6}" type="slidenum">
              <a:rPr lang="en-US" smtClean="0"/>
              <a:t>9</a:t>
            </a:fld>
            <a:endParaRPr lang="en-US"/>
          </a:p>
        </p:txBody>
      </p:sp>
    </p:spTree>
    <p:extLst>
      <p:ext uri="{BB962C8B-B14F-4D97-AF65-F5344CB8AC3E}">
        <p14:creationId xmlns:p14="http://schemas.microsoft.com/office/powerpoint/2010/main" val="13380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D2CC35-0116-DCC6-438C-796290361BE4}"/>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FA8CB2E9-03DF-40E4-B891-6FE12C3140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768E34B6-C4E1-A931-8B8D-917112E28420}"/>
              </a:ext>
            </a:extLst>
          </p:cNvPr>
          <p:cNvSpPr>
            <a:spLocks noGrp="1"/>
          </p:cNvSpPr>
          <p:nvPr>
            <p:ph type="dt" sz="half" idx="10"/>
          </p:nvPr>
        </p:nvSpPr>
        <p:spPr/>
        <p:txBody>
          <a:bodyPr/>
          <a:lstStyle/>
          <a:p>
            <a:r>
              <a:rPr lang="en-US" altLang="zh-CN"/>
              <a:t>2022/4/3</a:t>
            </a:r>
            <a:endParaRPr lang="en-US"/>
          </a:p>
        </p:txBody>
      </p:sp>
      <p:sp>
        <p:nvSpPr>
          <p:cNvPr id="5" name="页脚占位符 4">
            <a:extLst>
              <a:ext uri="{FF2B5EF4-FFF2-40B4-BE49-F238E27FC236}">
                <a16:creationId xmlns:a16="http://schemas.microsoft.com/office/drawing/2014/main" id="{0D7247C9-25C1-1373-F750-626242B9E23C}"/>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0AF717B5-2A59-909A-414E-BE028B9F34CC}"/>
              </a:ext>
            </a:extLst>
          </p:cNvPr>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286928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FCA46-2625-5D3D-975A-B2E07E4C6FA0}"/>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E39BEDE-792E-CCBA-020B-10BC56885F4E}"/>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188A6DE-22F1-E7AE-DC6F-4EB0CEF9C873}"/>
              </a:ext>
            </a:extLst>
          </p:cNvPr>
          <p:cNvSpPr>
            <a:spLocks noGrp="1"/>
          </p:cNvSpPr>
          <p:nvPr>
            <p:ph type="dt" sz="half" idx="10"/>
          </p:nvPr>
        </p:nvSpPr>
        <p:spPr/>
        <p:txBody>
          <a:bodyPr/>
          <a:lstStyle/>
          <a:p>
            <a:pPr rtl="0"/>
            <a:r>
              <a:rPr lang="en-US" altLang="zh-CN"/>
              <a:t>2022/4/3</a:t>
            </a:r>
            <a:endParaRPr lang="en-US"/>
          </a:p>
        </p:txBody>
      </p:sp>
      <p:sp>
        <p:nvSpPr>
          <p:cNvPr id="5" name="页脚占位符 4">
            <a:extLst>
              <a:ext uri="{FF2B5EF4-FFF2-40B4-BE49-F238E27FC236}">
                <a16:creationId xmlns:a16="http://schemas.microsoft.com/office/drawing/2014/main" id="{4CBA87FF-42E0-623A-B535-44F763125975}"/>
              </a:ext>
            </a:extLst>
          </p:cNvPr>
          <p:cNvSpPr>
            <a:spLocks noGrp="1"/>
          </p:cNvSpPr>
          <p:nvPr>
            <p:ph type="ftr" sz="quarter" idx="11"/>
          </p:nvPr>
        </p:nvSpPr>
        <p:spPr/>
        <p:txBody>
          <a:bodyPr/>
          <a:lstStyle/>
          <a:p>
            <a:pPr rtl="0"/>
            <a:endParaRPr lang="en-US"/>
          </a:p>
        </p:txBody>
      </p:sp>
      <p:sp>
        <p:nvSpPr>
          <p:cNvPr id="6" name="灯片编号占位符 5">
            <a:extLst>
              <a:ext uri="{FF2B5EF4-FFF2-40B4-BE49-F238E27FC236}">
                <a16:creationId xmlns:a16="http://schemas.microsoft.com/office/drawing/2014/main" id="{4D6C0ABE-285E-5992-6786-AC41F3B4E665}"/>
              </a:ext>
            </a:extLst>
          </p:cNvPr>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3215743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CE6946F-EE8A-FDB4-70C1-5551E3A7ABD4}"/>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631D8953-349C-7C8C-3397-EEC849729420}"/>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F799AD6-57F3-D2D1-83D6-F187B12E65F2}"/>
              </a:ext>
            </a:extLst>
          </p:cNvPr>
          <p:cNvSpPr>
            <a:spLocks noGrp="1"/>
          </p:cNvSpPr>
          <p:nvPr>
            <p:ph type="dt" sz="half" idx="10"/>
          </p:nvPr>
        </p:nvSpPr>
        <p:spPr/>
        <p:txBody>
          <a:bodyPr/>
          <a:lstStyle/>
          <a:p>
            <a:r>
              <a:rPr lang="en-US" altLang="zh-CN"/>
              <a:t>2022/4/3</a:t>
            </a:r>
            <a:endParaRPr lang="en-US"/>
          </a:p>
        </p:txBody>
      </p:sp>
      <p:sp>
        <p:nvSpPr>
          <p:cNvPr id="5" name="页脚占位符 4">
            <a:extLst>
              <a:ext uri="{FF2B5EF4-FFF2-40B4-BE49-F238E27FC236}">
                <a16:creationId xmlns:a16="http://schemas.microsoft.com/office/drawing/2014/main" id="{B84CD9FC-FC55-7A87-C067-67319B2E57A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19001F03-8EBD-575C-A9D5-511C0F8C2010}"/>
              </a:ext>
            </a:extLst>
          </p:cNvPr>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2679736235"/>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E8AA24-DEE5-E85E-D933-14F22349DEB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FD9CEF2-6435-A07A-CC7A-DDF43CA0F14A}"/>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8841BE1-7BAC-9B05-4E53-7E3C4B8B83C8}"/>
              </a:ext>
            </a:extLst>
          </p:cNvPr>
          <p:cNvSpPr>
            <a:spLocks noGrp="1"/>
          </p:cNvSpPr>
          <p:nvPr>
            <p:ph type="dt" sz="half" idx="10"/>
          </p:nvPr>
        </p:nvSpPr>
        <p:spPr/>
        <p:txBody>
          <a:bodyPr/>
          <a:lstStyle/>
          <a:p>
            <a:pPr rtl="0"/>
            <a:r>
              <a:rPr lang="en-US" altLang="zh-CN"/>
              <a:t>2022/4/3</a:t>
            </a:r>
            <a:endParaRPr lang="en-US"/>
          </a:p>
        </p:txBody>
      </p:sp>
      <p:sp>
        <p:nvSpPr>
          <p:cNvPr id="5" name="页脚占位符 4">
            <a:extLst>
              <a:ext uri="{FF2B5EF4-FFF2-40B4-BE49-F238E27FC236}">
                <a16:creationId xmlns:a16="http://schemas.microsoft.com/office/drawing/2014/main" id="{62792FE8-3B6B-7A9B-BF62-6ACD066374B4}"/>
              </a:ext>
            </a:extLst>
          </p:cNvPr>
          <p:cNvSpPr>
            <a:spLocks noGrp="1"/>
          </p:cNvSpPr>
          <p:nvPr>
            <p:ph type="ftr" sz="quarter" idx="11"/>
          </p:nvPr>
        </p:nvSpPr>
        <p:spPr/>
        <p:txBody>
          <a:bodyPr/>
          <a:lstStyle/>
          <a:p>
            <a:pPr rtl="0"/>
            <a:endParaRPr lang="en-US"/>
          </a:p>
        </p:txBody>
      </p:sp>
      <p:sp>
        <p:nvSpPr>
          <p:cNvPr id="6" name="灯片编号占位符 5">
            <a:extLst>
              <a:ext uri="{FF2B5EF4-FFF2-40B4-BE49-F238E27FC236}">
                <a16:creationId xmlns:a16="http://schemas.microsoft.com/office/drawing/2014/main" id="{448FC86E-AF8B-3061-9ABC-81748D99BF1E}"/>
              </a:ext>
            </a:extLst>
          </p:cNvPr>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2248595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525CC6-53CA-C7A4-1E7F-40359F126C71}"/>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D7605F69-54F1-667E-C80A-726602BBE6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F49DD7A1-472D-A8FE-9F2F-DA38639D2746}"/>
              </a:ext>
            </a:extLst>
          </p:cNvPr>
          <p:cNvSpPr>
            <a:spLocks noGrp="1"/>
          </p:cNvSpPr>
          <p:nvPr>
            <p:ph type="dt" sz="half" idx="10"/>
          </p:nvPr>
        </p:nvSpPr>
        <p:spPr/>
        <p:txBody>
          <a:bodyPr/>
          <a:lstStyle/>
          <a:p>
            <a:r>
              <a:rPr lang="en-US" altLang="zh-CN"/>
              <a:t>2022/4/3</a:t>
            </a:r>
            <a:endParaRPr lang="en-US"/>
          </a:p>
        </p:txBody>
      </p:sp>
      <p:sp>
        <p:nvSpPr>
          <p:cNvPr id="5" name="页脚占位符 4">
            <a:extLst>
              <a:ext uri="{FF2B5EF4-FFF2-40B4-BE49-F238E27FC236}">
                <a16:creationId xmlns:a16="http://schemas.microsoft.com/office/drawing/2014/main" id="{642FC195-1133-D5C3-5C31-64E71BDF28E8}"/>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C44D6B03-75D8-3783-F0C7-40F63AED8225}"/>
              </a:ext>
            </a:extLst>
          </p:cNvPr>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3264364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D94DEA-5B1D-61BE-9462-91F17D93E93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2FCD3BF-D62F-3434-46FE-1C596C0FC1CA}"/>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9AD6BA12-C07A-50E0-F892-9BA3B5E5ACD9}"/>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A9BB6C30-39D4-E0DC-7841-DA4B59D16250}"/>
              </a:ext>
            </a:extLst>
          </p:cNvPr>
          <p:cNvSpPr>
            <a:spLocks noGrp="1"/>
          </p:cNvSpPr>
          <p:nvPr>
            <p:ph type="dt" sz="half" idx="10"/>
          </p:nvPr>
        </p:nvSpPr>
        <p:spPr/>
        <p:txBody>
          <a:bodyPr/>
          <a:lstStyle/>
          <a:p>
            <a:pPr rtl="0"/>
            <a:r>
              <a:rPr lang="en-US" altLang="zh-CN"/>
              <a:t>2022/4/3</a:t>
            </a:r>
            <a:endParaRPr lang="en-US"/>
          </a:p>
        </p:txBody>
      </p:sp>
      <p:sp>
        <p:nvSpPr>
          <p:cNvPr id="6" name="页脚占位符 5">
            <a:extLst>
              <a:ext uri="{FF2B5EF4-FFF2-40B4-BE49-F238E27FC236}">
                <a16:creationId xmlns:a16="http://schemas.microsoft.com/office/drawing/2014/main" id="{280970CE-BF83-EB2C-3362-EC5E90A6D0A4}"/>
              </a:ext>
            </a:extLst>
          </p:cNvPr>
          <p:cNvSpPr>
            <a:spLocks noGrp="1"/>
          </p:cNvSpPr>
          <p:nvPr>
            <p:ph type="ftr" sz="quarter" idx="11"/>
          </p:nvPr>
        </p:nvSpPr>
        <p:spPr/>
        <p:txBody>
          <a:bodyPr/>
          <a:lstStyle/>
          <a:p>
            <a:pPr rtl="0"/>
            <a:endParaRPr lang="en-US"/>
          </a:p>
        </p:txBody>
      </p:sp>
      <p:sp>
        <p:nvSpPr>
          <p:cNvPr id="7" name="灯片编号占位符 6">
            <a:extLst>
              <a:ext uri="{FF2B5EF4-FFF2-40B4-BE49-F238E27FC236}">
                <a16:creationId xmlns:a16="http://schemas.microsoft.com/office/drawing/2014/main" id="{4FD17981-545D-0A9B-2FCC-F608C94C0CF9}"/>
              </a:ext>
            </a:extLst>
          </p:cNvPr>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3918226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186B2A-3E1E-221B-EB1D-601D82B6A434}"/>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0783565-9B78-D24B-8A7A-7EFBC2B34B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3C3F2FDD-D649-200F-FE01-2EEF47E74D07}"/>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C5033064-B667-84B9-05B8-345621539B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10736410-C235-14CF-440C-2F07C7DBEE8A}"/>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6C231112-6C58-3BFC-1C4D-F555EC9E4D3D}"/>
              </a:ext>
            </a:extLst>
          </p:cNvPr>
          <p:cNvSpPr>
            <a:spLocks noGrp="1"/>
          </p:cNvSpPr>
          <p:nvPr>
            <p:ph type="dt" sz="half" idx="10"/>
          </p:nvPr>
        </p:nvSpPr>
        <p:spPr/>
        <p:txBody>
          <a:bodyPr/>
          <a:lstStyle/>
          <a:p>
            <a:pPr rtl="0"/>
            <a:r>
              <a:rPr lang="en-US" altLang="zh-CN"/>
              <a:t>2022/4/3</a:t>
            </a:r>
            <a:endParaRPr lang="en-US"/>
          </a:p>
        </p:txBody>
      </p:sp>
      <p:sp>
        <p:nvSpPr>
          <p:cNvPr id="8" name="页脚占位符 7">
            <a:extLst>
              <a:ext uri="{FF2B5EF4-FFF2-40B4-BE49-F238E27FC236}">
                <a16:creationId xmlns:a16="http://schemas.microsoft.com/office/drawing/2014/main" id="{2DFBFD65-2FE1-4405-EB33-EC4A120CCBBE}"/>
              </a:ext>
            </a:extLst>
          </p:cNvPr>
          <p:cNvSpPr>
            <a:spLocks noGrp="1"/>
          </p:cNvSpPr>
          <p:nvPr>
            <p:ph type="ftr" sz="quarter" idx="11"/>
          </p:nvPr>
        </p:nvSpPr>
        <p:spPr/>
        <p:txBody>
          <a:bodyPr/>
          <a:lstStyle/>
          <a:p>
            <a:pPr rtl="0"/>
            <a:endParaRPr lang="en-US"/>
          </a:p>
        </p:txBody>
      </p:sp>
      <p:sp>
        <p:nvSpPr>
          <p:cNvPr id="9" name="灯片编号占位符 8">
            <a:extLst>
              <a:ext uri="{FF2B5EF4-FFF2-40B4-BE49-F238E27FC236}">
                <a16:creationId xmlns:a16="http://schemas.microsoft.com/office/drawing/2014/main" id="{ABECA51F-0060-3416-7452-4671AD055696}"/>
              </a:ext>
            </a:extLst>
          </p:cNvPr>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3379717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72F8A2-4E2F-B55D-1171-CA2B1D74448D}"/>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C569E9BB-DB54-DFDA-ED38-5B74C97E4BDA}"/>
              </a:ext>
            </a:extLst>
          </p:cNvPr>
          <p:cNvSpPr>
            <a:spLocks noGrp="1"/>
          </p:cNvSpPr>
          <p:nvPr>
            <p:ph type="dt" sz="half" idx="10"/>
          </p:nvPr>
        </p:nvSpPr>
        <p:spPr/>
        <p:txBody>
          <a:bodyPr/>
          <a:lstStyle/>
          <a:p>
            <a:pPr rtl="0"/>
            <a:r>
              <a:rPr lang="en-US" altLang="zh-CN"/>
              <a:t>2022/4/3</a:t>
            </a:r>
            <a:endParaRPr lang="en-US"/>
          </a:p>
        </p:txBody>
      </p:sp>
      <p:sp>
        <p:nvSpPr>
          <p:cNvPr id="4" name="页脚占位符 3">
            <a:extLst>
              <a:ext uri="{FF2B5EF4-FFF2-40B4-BE49-F238E27FC236}">
                <a16:creationId xmlns:a16="http://schemas.microsoft.com/office/drawing/2014/main" id="{C19EF800-B80B-49EE-4C34-BD55E139D177}"/>
              </a:ext>
            </a:extLst>
          </p:cNvPr>
          <p:cNvSpPr>
            <a:spLocks noGrp="1"/>
          </p:cNvSpPr>
          <p:nvPr>
            <p:ph type="ftr" sz="quarter" idx="11"/>
          </p:nvPr>
        </p:nvSpPr>
        <p:spPr/>
        <p:txBody>
          <a:bodyPr/>
          <a:lstStyle/>
          <a:p>
            <a:pPr rtl="0"/>
            <a:endParaRPr lang="en-US"/>
          </a:p>
        </p:txBody>
      </p:sp>
      <p:sp>
        <p:nvSpPr>
          <p:cNvPr id="5" name="灯片编号占位符 4">
            <a:extLst>
              <a:ext uri="{FF2B5EF4-FFF2-40B4-BE49-F238E27FC236}">
                <a16:creationId xmlns:a16="http://schemas.microsoft.com/office/drawing/2014/main" id="{651F0A2C-AAB3-CAF0-E055-3519B6777BD3}"/>
              </a:ext>
            </a:extLst>
          </p:cNvPr>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353002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BA58B3A-35FF-0FE9-2051-6FF025112B78}"/>
              </a:ext>
            </a:extLst>
          </p:cNvPr>
          <p:cNvSpPr>
            <a:spLocks noGrp="1"/>
          </p:cNvSpPr>
          <p:nvPr>
            <p:ph type="dt" sz="half" idx="10"/>
          </p:nvPr>
        </p:nvSpPr>
        <p:spPr/>
        <p:txBody>
          <a:bodyPr/>
          <a:lstStyle/>
          <a:p>
            <a:pPr rtl="0"/>
            <a:r>
              <a:rPr lang="en-US" altLang="zh-CN"/>
              <a:t>2022/4/3</a:t>
            </a:r>
            <a:endParaRPr lang="en-US"/>
          </a:p>
        </p:txBody>
      </p:sp>
      <p:sp>
        <p:nvSpPr>
          <p:cNvPr id="3" name="页脚占位符 2">
            <a:extLst>
              <a:ext uri="{FF2B5EF4-FFF2-40B4-BE49-F238E27FC236}">
                <a16:creationId xmlns:a16="http://schemas.microsoft.com/office/drawing/2014/main" id="{E195EC83-1B7A-141F-7DE8-FD945CC9020A}"/>
              </a:ext>
            </a:extLst>
          </p:cNvPr>
          <p:cNvSpPr>
            <a:spLocks noGrp="1"/>
          </p:cNvSpPr>
          <p:nvPr>
            <p:ph type="ftr" sz="quarter" idx="11"/>
          </p:nvPr>
        </p:nvSpPr>
        <p:spPr/>
        <p:txBody>
          <a:bodyPr/>
          <a:lstStyle/>
          <a:p>
            <a:pPr rtl="0"/>
            <a:endParaRPr lang="en-US"/>
          </a:p>
        </p:txBody>
      </p:sp>
      <p:sp>
        <p:nvSpPr>
          <p:cNvPr id="4" name="灯片编号占位符 3">
            <a:extLst>
              <a:ext uri="{FF2B5EF4-FFF2-40B4-BE49-F238E27FC236}">
                <a16:creationId xmlns:a16="http://schemas.microsoft.com/office/drawing/2014/main" id="{598BC030-71DD-32DF-5500-71FBB0FF234E}"/>
              </a:ext>
            </a:extLst>
          </p:cNvPr>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3329615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1BD792-2442-25A5-1790-D018AA38FCA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E0F9B358-DB66-654D-CC8F-C2419B0BAA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5480E40E-C7B4-1DA1-F608-7D3CBD2A41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53744F2-08DF-02F5-76B2-54051D915274}"/>
              </a:ext>
            </a:extLst>
          </p:cNvPr>
          <p:cNvSpPr>
            <a:spLocks noGrp="1"/>
          </p:cNvSpPr>
          <p:nvPr>
            <p:ph type="dt" sz="half" idx="10"/>
          </p:nvPr>
        </p:nvSpPr>
        <p:spPr/>
        <p:txBody>
          <a:bodyPr/>
          <a:lstStyle/>
          <a:p>
            <a:r>
              <a:rPr lang="en-US" altLang="zh-CN"/>
              <a:t>2022/4/3</a:t>
            </a:r>
            <a:endParaRPr lang="en-US"/>
          </a:p>
        </p:txBody>
      </p:sp>
      <p:sp>
        <p:nvSpPr>
          <p:cNvPr id="6" name="页脚占位符 5">
            <a:extLst>
              <a:ext uri="{FF2B5EF4-FFF2-40B4-BE49-F238E27FC236}">
                <a16:creationId xmlns:a16="http://schemas.microsoft.com/office/drawing/2014/main" id="{4E0FC1A8-2C19-B4A6-9E7C-4488ECDE5FB9}"/>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F40A960A-3C17-4882-F13A-2244CF8169AF}"/>
              </a:ext>
            </a:extLst>
          </p:cNvPr>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1618165221"/>
      </p:ext>
    </p:extLst>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0395AB-36A5-E287-31A3-744FA6A18C4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3A27D330-D083-084A-E02D-9474486068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0D480E88-FEED-AAB5-7B5E-54555E13C4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9F32976-1FBF-3418-C253-92B538DFB38F}"/>
              </a:ext>
            </a:extLst>
          </p:cNvPr>
          <p:cNvSpPr>
            <a:spLocks noGrp="1"/>
          </p:cNvSpPr>
          <p:nvPr>
            <p:ph type="dt" sz="half" idx="10"/>
          </p:nvPr>
        </p:nvSpPr>
        <p:spPr/>
        <p:txBody>
          <a:bodyPr/>
          <a:lstStyle/>
          <a:p>
            <a:r>
              <a:rPr lang="en-US" altLang="zh-CN"/>
              <a:t>2022/4/3</a:t>
            </a:r>
            <a:endParaRPr lang="en-US"/>
          </a:p>
        </p:txBody>
      </p:sp>
      <p:sp>
        <p:nvSpPr>
          <p:cNvPr id="6" name="页脚占位符 5">
            <a:extLst>
              <a:ext uri="{FF2B5EF4-FFF2-40B4-BE49-F238E27FC236}">
                <a16:creationId xmlns:a16="http://schemas.microsoft.com/office/drawing/2014/main" id="{CFAB42F7-CA39-9987-2673-1D37A98DDFA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EBCC309-FD55-0393-BE1B-96AD20DCCE85}"/>
              </a:ext>
            </a:extLst>
          </p:cNvPr>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2853360255"/>
      </p:ext>
    </p:extLst>
  </p:cSld>
  <p:clrMapOvr>
    <a:masterClrMapping/>
  </p:clrMapOvr>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39F50E1-F0D0-94B5-BEF9-C439F6DDCE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7F9FC053-28C4-EC8D-8C09-79350929FF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BABC314-0659-BE7E-3BEC-292A423C21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a:t>2022/4/3</a:t>
            </a:r>
            <a:endParaRPr lang="en-US"/>
          </a:p>
        </p:txBody>
      </p:sp>
      <p:sp>
        <p:nvSpPr>
          <p:cNvPr id="5" name="页脚占位符 4">
            <a:extLst>
              <a:ext uri="{FF2B5EF4-FFF2-40B4-BE49-F238E27FC236}">
                <a16:creationId xmlns:a16="http://schemas.microsoft.com/office/drawing/2014/main" id="{26A6B0FA-352A-7ECC-F8B0-02DF175D30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276F6142-D9C2-2E69-F342-D7996C0309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44041114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30.png"/></Relationships>
</file>

<file path=ppt/slides/_rels/slide13.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3" Type="http://schemas.openxmlformats.org/officeDocument/2006/relationships/image" Target="../media/image430.png"/><Relationship Id="rId7" Type="http://schemas.openxmlformats.org/officeDocument/2006/relationships/image" Target="../media/image47.png"/><Relationship Id="rId12" Type="http://schemas.openxmlformats.org/officeDocument/2006/relationships/image" Target="../media/image5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0.png"/><Relationship Id="rId9" Type="http://schemas.openxmlformats.org/officeDocument/2006/relationships/image" Target="../media/image49.png"/><Relationship Id="rId14" Type="http://schemas.openxmlformats.org/officeDocument/2006/relationships/image" Target="../media/image54.png"/></Relationships>
</file>

<file path=ppt/slides/_rels/slide14.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430.png"/><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0.png"/><Relationship Id="rId10" Type="http://schemas.openxmlformats.org/officeDocument/2006/relationships/image" Target="../media/image49.png"/><Relationship Id="rId4" Type="http://schemas.openxmlformats.org/officeDocument/2006/relationships/image" Target="../media/image53.png"/><Relationship Id="rId9" Type="http://schemas.openxmlformats.org/officeDocument/2006/relationships/image" Target="../media/image48.png"/><Relationship Id="rId14" Type="http://schemas.openxmlformats.org/officeDocument/2006/relationships/image" Target="../media/image54.png"/></Relationships>
</file>

<file path=ppt/slides/_rels/slide15.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430.png"/><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0.png"/><Relationship Id="rId10" Type="http://schemas.openxmlformats.org/officeDocument/2006/relationships/image" Target="../media/image49.png"/><Relationship Id="rId4" Type="http://schemas.openxmlformats.org/officeDocument/2006/relationships/image" Target="../media/image53.png"/><Relationship Id="rId9" Type="http://schemas.openxmlformats.org/officeDocument/2006/relationships/image" Target="../media/image48.png"/><Relationship Id="rId14" Type="http://schemas.openxmlformats.org/officeDocument/2006/relationships/image" Target="../media/image54.png"/></Relationships>
</file>

<file path=ppt/slides/_rels/slide16.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430.png"/><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0.png"/><Relationship Id="rId10" Type="http://schemas.openxmlformats.org/officeDocument/2006/relationships/image" Target="../media/image49.png"/><Relationship Id="rId4" Type="http://schemas.openxmlformats.org/officeDocument/2006/relationships/image" Target="../media/image53.png"/><Relationship Id="rId9" Type="http://schemas.openxmlformats.org/officeDocument/2006/relationships/image" Target="../media/image48.png"/><Relationship Id="rId14" Type="http://schemas.openxmlformats.org/officeDocument/2006/relationships/image" Target="../media/image54.png"/></Relationships>
</file>

<file path=ppt/slides/_rels/slide17.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430.png"/><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0.png"/><Relationship Id="rId10" Type="http://schemas.openxmlformats.org/officeDocument/2006/relationships/image" Target="../media/image49.png"/><Relationship Id="rId4" Type="http://schemas.openxmlformats.org/officeDocument/2006/relationships/image" Target="../media/image53.png"/><Relationship Id="rId9" Type="http://schemas.openxmlformats.org/officeDocument/2006/relationships/image" Target="../media/image48.png"/><Relationship Id="rId14" Type="http://schemas.openxmlformats.org/officeDocument/2006/relationships/image" Target="../media/image54.png"/></Relationships>
</file>

<file path=ppt/slides/_rels/slide18.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image" Target="../media/image430.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40.png"/><Relationship Id="rId11" Type="http://schemas.openxmlformats.org/officeDocument/2006/relationships/image" Target="../media/image49.png"/><Relationship Id="rId5" Type="http://schemas.openxmlformats.org/officeDocument/2006/relationships/image" Target="../media/image54.png"/><Relationship Id="rId15" Type="http://schemas.openxmlformats.org/officeDocument/2006/relationships/image" Target="../media/image55.png"/><Relationship Id="rId10" Type="http://schemas.openxmlformats.org/officeDocument/2006/relationships/image" Target="../media/image48.png"/><Relationship Id="rId4" Type="http://schemas.openxmlformats.org/officeDocument/2006/relationships/image" Target="../media/image53.png"/><Relationship Id="rId9" Type="http://schemas.openxmlformats.org/officeDocument/2006/relationships/image" Target="../media/image47.png"/><Relationship Id="rId14" Type="http://schemas.openxmlformats.org/officeDocument/2006/relationships/image" Target="../media/image52.png"/></Relationships>
</file>

<file path=ppt/slides/_rels/slide19.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image" Target="../media/image430.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40.png"/><Relationship Id="rId11" Type="http://schemas.openxmlformats.org/officeDocument/2006/relationships/image" Target="../media/image49.png"/><Relationship Id="rId5" Type="http://schemas.openxmlformats.org/officeDocument/2006/relationships/image" Target="../media/image54.png"/><Relationship Id="rId15" Type="http://schemas.openxmlformats.org/officeDocument/2006/relationships/image" Target="../media/image55.png"/><Relationship Id="rId10" Type="http://schemas.openxmlformats.org/officeDocument/2006/relationships/image" Target="../media/image48.png"/><Relationship Id="rId4" Type="http://schemas.openxmlformats.org/officeDocument/2006/relationships/image" Target="../media/image53.png"/><Relationship Id="rId9" Type="http://schemas.openxmlformats.org/officeDocument/2006/relationships/image" Target="../media/image47.png"/><Relationship Id="rId14" Type="http://schemas.openxmlformats.org/officeDocument/2006/relationships/image" Target="../media/image52.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image" Target="../media/image430.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40.png"/><Relationship Id="rId11" Type="http://schemas.openxmlformats.org/officeDocument/2006/relationships/image" Target="../media/image49.png"/><Relationship Id="rId5" Type="http://schemas.openxmlformats.org/officeDocument/2006/relationships/image" Target="../media/image54.png"/><Relationship Id="rId15" Type="http://schemas.openxmlformats.org/officeDocument/2006/relationships/image" Target="../media/image56.png"/><Relationship Id="rId10" Type="http://schemas.openxmlformats.org/officeDocument/2006/relationships/image" Target="../media/image48.png"/><Relationship Id="rId4" Type="http://schemas.openxmlformats.org/officeDocument/2006/relationships/image" Target="../media/image53.png"/><Relationship Id="rId9" Type="http://schemas.openxmlformats.org/officeDocument/2006/relationships/image" Target="../media/image47.png"/><Relationship Id="rId14" Type="http://schemas.openxmlformats.org/officeDocument/2006/relationships/image" Target="../media/image52.png"/></Relationships>
</file>

<file path=ppt/slides/_rels/slide21.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image" Target="../media/image430.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40.png"/><Relationship Id="rId11" Type="http://schemas.openxmlformats.org/officeDocument/2006/relationships/image" Target="../media/image49.png"/><Relationship Id="rId5" Type="http://schemas.openxmlformats.org/officeDocument/2006/relationships/image" Target="../media/image54.png"/><Relationship Id="rId15" Type="http://schemas.openxmlformats.org/officeDocument/2006/relationships/image" Target="../media/image55.png"/><Relationship Id="rId10" Type="http://schemas.openxmlformats.org/officeDocument/2006/relationships/image" Target="../media/image48.png"/><Relationship Id="rId4" Type="http://schemas.openxmlformats.org/officeDocument/2006/relationships/image" Target="../media/image53.png"/><Relationship Id="rId9" Type="http://schemas.openxmlformats.org/officeDocument/2006/relationships/image" Target="../media/image47.png"/><Relationship Id="rId14" Type="http://schemas.openxmlformats.org/officeDocument/2006/relationships/image" Target="../media/image52.png"/></Relationships>
</file>

<file path=ppt/slides/_rels/slide22.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image" Target="../media/image430.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notesSlide" Target="../notesSlides/notesSlide21.xml"/><Relationship Id="rId16"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440.png"/><Relationship Id="rId11" Type="http://schemas.openxmlformats.org/officeDocument/2006/relationships/image" Target="../media/image49.png"/><Relationship Id="rId5" Type="http://schemas.openxmlformats.org/officeDocument/2006/relationships/image" Target="../media/image54.png"/><Relationship Id="rId15" Type="http://schemas.openxmlformats.org/officeDocument/2006/relationships/image" Target="../media/image57.png"/><Relationship Id="rId10" Type="http://schemas.openxmlformats.org/officeDocument/2006/relationships/image" Target="../media/image48.png"/><Relationship Id="rId4" Type="http://schemas.openxmlformats.org/officeDocument/2006/relationships/image" Target="../media/image53.png"/><Relationship Id="rId9" Type="http://schemas.openxmlformats.org/officeDocument/2006/relationships/image" Target="../media/image47.png"/><Relationship Id="rId14" Type="http://schemas.openxmlformats.org/officeDocument/2006/relationships/image" Target="../media/image52.png"/></Relationships>
</file>

<file path=ppt/slides/_rels/slide23.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image" Target="../media/image59.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40.png"/><Relationship Id="rId11" Type="http://schemas.openxmlformats.org/officeDocument/2006/relationships/image" Target="../media/image49.png"/><Relationship Id="rId5" Type="http://schemas.openxmlformats.org/officeDocument/2006/relationships/image" Target="../media/image53.png"/><Relationship Id="rId10" Type="http://schemas.openxmlformats.org/officeDocument/2006/relationships/image" Target="../media/image48.png"/><Relationship Id="rId4" Type="http://schemas.openxmlformats.org/officeDocument/2006/relationships/image" Target="../media/image430.png"/><Relationship Id="rId9" Type="http://schemas.openxmlformats.org/officeDocument/2006/relationships/image" Target="../media/image47.png"/><Relationship Id="rId14" Type="http://schemas.openxmlformats.org/officeDocument/2006/relationships/image" Target="../media/image52.png"/></Relationships>
</file>

<file path=ppt/slides/_rels/slide24.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image" Target="../media/image430.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notesSlide" Target="../notesSlides/notesSlide23.xml"/><Relationship Id="rId16"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440.png"/><Relationship Id="rId11" Type="http://schemas.openxmlformats.org/officeDocument/2006/relationships/image" Target="../media/image49.png"/><Relationship Id="rId5" Type="http://schemas.openxmlformats.org/officeDocument/2006/relationships/image" Target="../media/image59.png"/><Relationship Id="rId15" Type="http://schemas.openxmlformats.org/officeDocument/2006/relationships/image" Target="../media/image60.png"/><Relationship Id="rId10" Type="http://schemas.openxmlformats.org/officeDocument/2006/relationships/image" Target="../media/image48.png"/><Relationship Id="rId4" Type="http://schemas.openxmlformats.org/officeDocument/2006/relationships/image" Target="../media/image53.png"/><Relationship Id="rId9" Type="http://schemas.openxmlformats.org/officeDocument/2006/relationships/image" Target="../media/image47.png"/><Relationship Id="rId14" Type="http://schemas.openxmlformats.org/officeDocument/2006/relationships/image" Target="../media/image52.png"/></Relationships>
</file>

<file path=ppt/slides/_rels/slide25.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image" Target="../media/image430.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notesSlide" Target="../notesSlides/notesSlide24.xml"/><Relationship Id="rId16"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440.png"/><Relationship Id="rId11" Type="http://schemas.openxmlformats.org/officeDocument/2006/relationships/image" Target="../media/image49.png"/><Relationship Id="rId5" Type="http://schemas.openxmlformats.org/officeDocument/2006/relationships/image" Target="../media/image59.png"/><Relationship Id="rId15" Type="http://schemas.openxmlformats.org/officeDocument/2006/relationships/image" Target="../media/image55.png"/><Relationship Id="rId10" Type="http://schemas.openxmlformats.org/officeDocument/2006/relationships/image" Target="../media/image48.png"/><Relationship Id="rId4" Type="http://schemas.openxmlformats.org/officeDocument/2006/relationships/image" Target="../media/image53.png"/><Relationship Id="rId9" Type="http://schemas.openxmlformats.org/officeDocument/2006/relationships/image" Target="../media/image47.png"/><Relationship Id="rId14" Type="http://schemas.openxmlformats.org/officeDocument/2006/relationships/image" Target="../media/image52.png"/></Relationships>
</file>

<file path=ppt/slides/_rels/slide26.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image" Target="../media/image430.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notesSlide" Target="../notesSlides/notesSlide25.xml"/><Relationship Id="rId16"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440.png"/><Relationship Id="rId11" Type="http://schemas.openxmlformats.org/officeDocument/2006/relationships/image" Target="../media/image49.png"/><Relationship Id="rId5" Type="http://schemas.openxmlformats.org/officeDocument/2006/relationships/image" Target="../media/image59.png"/><Relationship Id="rId15" Type="http://schemas.openxmlformats.org/officeDocument/2006/relationships/image" Target="../media/image55.png"/><Relationship Id="rId10" Type="http://schemas.openxmlformats.org/officeDocument/2006/relationships/image" Target="../media/image48.png"/><Relationship Id="rId4" Type="http://schemas.openxmlformats.org/officeDocument/2006/relationships/image" Target="../media/image53.png"/><Relationship Id="rId9" Type="http://schemas.openxmlformats.org/officeDocument/2006/relationships/image" Target="../media/image47.png"/><Relationship Id="rId14" Type="http://schemas.openxmlformats.org/officeDocument/2006/relationships/image" Target="../media/image52.png"/></Relationships>
</file>

<file path=ppt/slides/_rels/slide27.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image" Target="../media/image430.png"/><Relationship Id="rId7" Type="http://schemas.openxmlformats.org/officeDocument/2006/relationships/image" Target="../media/image45.png"/><Relationship Id="rId12" Type="http://schemas.openxmlformats.org/officeDocument/2006/relationships/image" Target="../media/image50.png"/><Relationship Id="rId17" Type="http://schemas.openxmlformats.org/officeDocument/2006/relationships/image" Target="../media/image60.png"/><Relationship Id="rId2" Type="http://schemas.openxmlformats.org/officeDocument/2006/relationships/notesSlide" Target="../notesSlides/notesSlide26.xml"/><Relationship Id="rId16"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440.png"/><Relationship Id="rId11" Type="http://schemas.openxmlformats.org/officeDocument/2006/relationships/image" Target="../media/image49.png"/><Relationship Id="rId5" Type="http://schemas.openxmlformats.org/officeDocument/2006/relationships/image" Target="../media/image59.png"/><Relationship Id="rId15" Type="http://schemas.openxmlformats.org/officeDocument/2006/relationships/image" Target="../media/image57.png"/><Relationship Id="rId10" Type="http://schemas.openxmlformats.org/officeDocument/2006/relationships/image" Target="../media/image48.png"/><Relationship Id="rId4" Type="http://schemas.openxmlformats.org/officeDocument/2006/relationships/image" Target="../media/image53.png"/><Relationship Id="rId9" Type="http://schemas.openxmlformats.org/officeDocument/2006/relationships/image" Target="../media/image47.png"/><Relationship Id="rId14" Type="http://schemas.openxmlformats.org/officeDocument/2006/relationships/image" Target="../media/image52.png"/></Relationships>
</file>

<file path=ppt/slides/_rels/slide28.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image" Target="../media/image430.png"/><Relationship Id="rId7" Type="http://schemas.openxmlformats.org/officeDocument/2006/relationships/image" Target="../media/image45.png"/><Relationship Id="rId12" Type="http://schemas.openxmlformats.org/officeDocument/2006/relationships/image" Target="../media/image50.png"/><Relationship Id="rId17" Type="http://schemas.openxmlformats.org/officeDocument/2006/relationships/image" Target="../media/image60.png"/><Relationship Id="rId2" Type="http://schemas.openxmlformats.org/officeDocument/2006/relationships/notesSlide" Target="../notesSlides/notesSlide27.xml"/><Relationship Id="rId16"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440.png"/><Relationship Id="rId11" Type="http://schemas.openxmlformats.org/officeDocument/2006/relationships/image" Target="../media/image49.png"/><Relationship Id="rId5" Type="http://schemas.openxmlformats.org/officeDocument/2006/relationships/image" Target="../media/image59.png"/><Relationship Id="rId15" Type="http://schemas.openxmlformats.org/officeDocument/2006/relationships/image" Target="../media/image57.png"/><Relationship Id="rId10" Type="http://schemas.openxmlformats.org/officeDocument/2006/relationships/image" Target="../media/image48.png"/><Relationship Id="rId4" Type="http://schemas.openxmlformats.org/officeDocument/2006/relationships/image" Target="../media/image53.png"/><Relationship Id="rId9" Type="http://schemas.openxmlformats.org/officeDocument/2006/relationships/image" Target="../media/image47.png"/><Relationship Id="rId14" Type="http://schemas.openxmlformats.org/officeDocument/2006/relationships/image" Target="../media/image52.png"/></Relationships>
</file>

<file path=ppt/slides/_rels/slide29.xml.rels><?xml version="1.0" encoding="UTF-8" standalone="yes"?>
<Relationships xmlns="http://schemas.openxmlformats.org/package/2006/relationships"><Relationship Id="rId8" Type="http://schemas.openxmlformats.org/officeDocument/2006/relationships/image" Target="../media/image390.png"/><Relationship Id="rId3" Type="http://schemas.openxmlformats.org/officeDocument/2006/relationships/image" Target="../media/image340.png"/><Relationship Id="rId7" Type="http://schemas.openxmlformats.org/officeDocument/2006/relationships/image" Target="../media/image38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70.png"/><Relationship Id="rId11" Type="http://schemas.openxmlformats.org/officeDocument/2006/relationships/image" Target="../media/image44.png"/><Relationship Id="rId5" Type="http://schemas.openxmlformats.org/officeDocument/2006/relationships/image" Target="../media/image360.png"/><Relationship Id="rId10" Type="http://schemas.openxmlformats.org/officeDocument/2006/relationships/image" Target="../media/image43.png"/><Relationship Id="rId4" Type="http://schemas.openxmlformats.org/officeDocument/2006/relationships/image" Target="../media/image350.png"/><Relationship Id="rId9" Type="http://schemas.openxmlformats.org/officeDocument/2006/relationships/image" Target="../media/image42.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2.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5.png"/><Relationship Id="rId5" Type="http://schemas.openxmlformats.org/officeDocument/2006/relationships/image" Target="../media/image130.png"/><Relationship Id="rId10"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8" Type="http://schemas.openxmlformats.org/officeDocument/2006/relationships/image" Target="../media/image390.png"/><Relationship Id="rId13"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380.png"/><Relationship Id="rId12" Type="http://schemas.openxmlformats.org/officeDocument/2006/relationships/image" Target="../media/image65.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70.png"/><Relationship Id="rId11" Type="http://schemas.openxmlformats.org/officeDocument/2006/relationships/image" Target="../media/image64.png"/><Relationship Id="rId5" Type="http://schemas.openxmlformats.org/officeDocument/2006/relationships/image" Target="../media/image360.png"/><Relationship Id="rId10" Type="http://schemas.openxmlformats.org/officeDocument/2006/relationships/image" Target="../media/image63.png"/><Relationship Id="rId4" Type="http://schemas.openxmlformats.org/officeDocument/2006/relationships/image" Target="../media/image350.png"/><Relationship Id="rId9" Type="http://schemas.openxmlformats.org/officeDocument/2006/relationships/image" Target="../media/image62.png"/><Relationship Id="rId14" Type="http://schemas.openxmlformats.org/officeDocument/2006/relationships/image" Target="../media/image67.png"/></Relationships>
</file>

<file path=ppt/slides/_rels/slide31.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70.png"/><Relationship Id="rId7" Type="http://schemas.openxmlformats.org/officeDocument/2006/relationships/image" Target="../media/image69.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68.png"/><Relationship Id="rId4" Type="http://schemas.openxmlformats.org/officeDocument/2006/relationships/image" Target="../media/image350.png"/><Relationship Id="rId9" Type="http://schemas.openxmlformats.org/officeDocument/2006/relationships/image" Target="../media/image71.png"/></Relationships>
</file>

<file path=ppt/slides/_rels/slide32.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70.png"/><Relationship Id="rId7" Type="http://schemas.openxmlformats.org/officeDocument/2006/relationships/image" Target="../media/image69.png"/><Relationship Id="rId12"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360.png"/><Relationship Id="rId11" Type="http://schemas.openxmlformats.org/officeDocument/2006/relationships/image" Target="../media/image73.png"/><Relationship Id="rId5" Type="http://schemas.openxmlformats.org/officeDocument/2006/relationships/image" Target="../media/image68.png"/><Relationship Id="rId10" Type="http://schemas.openxmlformats.org/officeDocument/2006/relationships/image" Target="../media/image71.png"/><Relationship Id="rId4" Type="http://schemas.openxmlformats.org/officeDocument/2006/relationships/image" Target="../media/image72.png"/><Relationship Id="rId9" Type="http://schemas.openxmlformats.org/officeDocument/2006/relationships/image" Target="../media/image350.png"/></Relationships>
</file>

<file path=ppt/slides/_rels/slide33.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350.png"/><Relationship Id="rId7" Type="http://schemas.openxmlformats.org/officeDocument/2006/relationships/image" Target="../media/image77.png"/><Relationship Id="rId12"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76.png"/><Relationship Id="rId11" Type="http://schemas.openxmlformats.org/officeDocument/2006/relationships/image" Target="../media/image78.png"/><Relationship Id="rId5" Type="http://schemas.openxmlformats.org/officeDocument/2006/relationships/image" Target="../media/image70.png"/><Relationship Id="rId10" Type="http://schemas.openxmlformats.org/officeDocument/2006/relationships/image" Target="../media/image360.png"/><Relationship Id="rId4" Type="http://schemas.openxmlformats.org/officeDocument/2006/relationships/image" Target="../media/image75.png"/><Relationship Id="rId9" Type="http://schemas.openxmlformats.org/officeDocument/2006/relationships/image" Target="../media/image69.png"/></Relationships>
</file>

<file path=ppt/slides/_rels/slide34.xml.rels><?xml version="1.0" encoding="UTF-8" standalone="yes"?>
<Relationships xmlns="http://schemas.openxmlformats.org/package/2006/relationships"><Relationship Id="rId8" Type="http://schemas.openxmlformats.org/officeDocument/2006/relationships/image" Target="../media/image360.png"/><Relationship Id="rId3" Type="http://schemas.openxmlformats.org/officeDocument/2006/relationships/image" Target="../media/image75.png"/><Relationship Id="rId7" Type="http://schemas.openxmlformats.org/officeDocument/2006/relationships/image" Target="../media/image69.png"/><Relationship Id="rId12"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68.png"/><Relationship Id="rId11" Type="http://schemas.openxmlformats.org/officeDocument/2006/relationships/image" Target="../media/image78.png"/><Relationship Id="rId5" Type="http://schemas.openxmlformats.org/officeDocument/2006/relationships/image" Target="../media/image76.png"/><Relationship Id="rId10" Type="http://schemas.openxmlformats.org/officeDocument/2006/relationships/image" Target="../media/image80.png"/><Relationship Id="rId4" Type="http://schemas.openxmlformats.org/officeDocument/2006/relationships/image" Target="../media/image70.png"/><Relationship Id="rId9" Type="http://schemas.openxmlformats.org/officeDocument/2006/relationships/image" Target="../media/image350.png"/></Relationships>
</file>

<file path=ppt/slides/_rels/slide3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39.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 Id="rId5" Type="http://schemas.openxmlformats.org/officeDocument/2006/relationships/image" Target="../media/image88.png"/><Relationship Id="rId4" Type="http://schemas.openxmlformats.org/officeDocument/2006/relationships/image" Target="../media/image85.png"/></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9.pn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5.png"/></Relationships>
</file>

<file path=ppt/slides/_rels/slide4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89.png"/><Relationship Id="rId1" Type="http://schemas.openxmlformats.org/officeDocument/2006/relationships/slideLayout" Target="../slideLayouts/slideLayout2.xml"/><Relationship Id="rId5" Type="http://schemas.openxmlformats.org/officeDocument/2006/relationships/image" Target="../media/image92.png"/><Relationship Id="rId4" Type="http://schemas.openxmlformats.org/officeDocument/2006/relationships/image" Target="../media/image85.png"/></Relationships>
</file>

<file path=ppt/slides/_rels/slide4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5" Type="http://schemas.openxmlformats.org/officeDocument/2006/relationships/image" Target="../media/image93.png"/><Relationship Id="rId4" Type="http://schemas.openxmlformats.org/officeDocument/2006/relationships/image" Target="../media/image85.png"/></Relationships>
</file>

<file path=ppt/slides/_rels/slide4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89.png"/><Relationship Id="rId1" Type="http://schemas.openxmlformats.org/officeDocument/2006/relationships/slideLayout" Target="../slideLayouts/slideLayout2.xml"/><Relationship Id="rId5" Type="http://schemas.openxmlformats.org/officeDocument/2006/relationships/image" Target="../media/image94.png"/><Relationship Id="rId4" Type="http://schemas.openxmlformats.org/officeDocument/2006/relationships/image" Target="../media/image85.png"/></Relationships>
</file>

<file path=ppt/slides/_rels/slide44.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45.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0.png"/><Relationship Id="rId7"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0.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18C3B467-088C-4F3D-A9A7-105C4E1E20CD}"/>
                  </a:ext>
                </a:extLst>
              </p:cNvPr>
              <p:cNvSpPr>
                <a:spLocks noGrp="1"/>
              </p:cNvSpPr>
              <p:nvPr>
                <p:ph type="ctrTitle"/>
              </p:nvPr>
            </p:nvSpPr>
            <p:spPr>
              <a:xfrm>
                <a:off x="1524003" y="1999615"/>
                <a:ext cx="9144000" cy="2764028"/>
              </a:xfrm>
            </p:spPr>
            <p:txBody>
              <a:bodyPr rtlCol="0" anchor="ctr">
                <a:normAutofit/>
              </a:bodyPr>
              <a:lstStyle/>
              <a:p>
                <a:pPr rtl="0"/>
                <a:r>
                  <a:rPr lang="en-US" altLang="zh-CN" cap="none" dirty="0">
                    <a:latin typeface="Palatino Linotype" panose="02040502050505030304" pitchFamily="18" charset="0"/>
                    <a:ea typeface="Cambria" panose="02040503050406030204" pitchFamily="18" charset="0"/>
                  </a:rPr>
                  <a:t>Constant Approximating Parameterized </a:t>
                </a:r>
                <a14:m>
                  <m:oMath xmlns:m="http://schemas.openxmlformats.org/officeDocument/2006/math">
                    <m:r>
                      <a:rPr lang="en-US" altLang="zh-CN" i="1" cap="none">
                        <a:latin typeface="Cambria Math" panose="02040503050406030204" pitchFamily="18" charset="0"/>
                      </a:rPr>
                      <m:t>𝑘</m:t>
                    </m:r>
                  </m:oMath>
                </a14:m>
                <a:r>
                  <a:rPr lang="en-US" altLang="zh-CN" cap="none" dirty="0">
                    <a:latin typeface="Palatino Linotype" panose="02040502050505030304" pitchFamily="18" charset="0"/>
                    <a:ea typeface="Cambria" panose="02040503050406030204" pitchFamily="18" charset="0"/>
                  </a:rPr>
                  <a:t>-</a:t>
                </a:r>
                <a:r>
                  <a:rPr lang="en-US" altLang="zh-CN" cap="none" dirty="0" err="1">
                    <a:latin typeface="Palatino Linotype" panose="02040502050505030304" pitchFamily="18" charset="0"/>
                    <a:ea typeface="Cambria" panose="02040503050406030204" pitchFamily="18" charset="0"/>
                  </a:rPr>
                  <a:t>SetCover</a:t>
                </a:r>
                <a:r>
                  <a:rPr lang="en-US" altLang="zh-CN" cap="none" dirty="0">
                    <a:latin typeface="Palatino Linotype" panose="02040502050505030304" pitchFamily="18" charset="0"/>
                    <a:ea typeface="Cambria" panose="02040503050406030204" pitchFamily="18" charset="0"/>
                  </a:rPr>
                  <a:t> is W[2]-hard </a:t>
                </a:r>
                <a:endParaRPr lang="zh-cn" cap="none" dirty="0">
                  <a:latin typeface="Palatino Linotype" panose="02040502050505030304" pitchFamily="18" charset="0"/>
                </a:endParaRPr>
              </a:p>
            </p:txBody>
          </p:sp>
        </mc:Choice>
        <mc:Fallback xmlns="">
          <p:sp>
            <p:nvSpPr>
              <p:cNvPr id="2" name="标题 1">
                <a:extLst>
                  <a:ext uri="{FF2B5EF4-FFF2-40B4-BE49-F238E27FC236}">
                    <a16:creationId xmlns:a16="http://schemas.microsoft.com/office/drawing/2014/main" id="{18C3B467-088C-4F3D-A9A7-105C4E1E20CD}"/>
                  </a:ext>
                </a:extLst>
              </p:cNvPr>
              <p:cNvSpPr>
                <a:spLocks noGrp="1" noRot="1" noChangeAspect="1" noMove="1" noResize="1" noEditPoints="1" noAdjustHandles="1" noChangeArrowheads="1" noChangeShapeType="1" noTextEdit="1"/>
              </p:cNvSpPr>
              <p:nvPr>
                <p:ph type="ctrTitle"/>
              </p:nvPr>
            </p:nvSpPr>
            <p:spPr>
              <a:xfrm>
                <a:off x="1524003" y="1999615"/>
                <a:ext cx="9144000" cy="2764028"/>
              </a:xfrm>
              <a:blipFill>
                <a:blip r:embed="rId3"/>
                <a:stretch>
                  <a:fillRect l="-3333" t="-6402" r="-3400" b="-11479"/>
                </a:stretch>
              </a:blipFill>
            </p:spPr>
            <p:txBody>
              <a:bodyPr/>
              <a:lstStyle/>
              <a:p>
                <a:r>
                  <a:rPr lang="en-US">
                    <a:noFill/>
                  </a:rPr>
                  <a:t> </a:t>
                </a:r>
              </a:p>
            </p:txBody>
          </p:sp>
        </mc:Fallback>
      </mc:AlternateContent>
      <p:sp>
        <p:nvSpPr>
          <p:cNvPr id="3" name="副标题 2">
            <a:extLst>
              <a:ext uri="{FF2B5EF4-FFF2-40B4-BE49-F238E27FC236}">
                <a16:creationId xmlns:a16="http://schemas.microsoft.com/office/drawing/2014/main" id="{C8722DDC-8EEE-4A06-8DFE-B44871EAA2CF}"/>
              </a:ext>
            </a:extLst>
          </p:cNvPr>
          <p:cNvSpPr>
            <a:spLocks noGrp="1"/>
          </p:cNvSpPr>
          <p:nvPr>
            <p:ph type="subTitle" idx="1"/>
          </p:nvPr>
        </p:nvSpPr>
        <p:spPr>
          <a:xfrm>
            <a:off x="1966912" y="5645150"/>
            <a:ext cx="8258176" cy="631825"/>
          </a:xfrm>
        </p:spPr>
        <p:txBody>
          <a:bodyPr rtlCol="0" anchor="ctr">
            <a:noAutofit/>
          </a:bodyPr>
          <a:lstStyle/>
          <a:p>
            <a:pPr rtl="0"/>
            <a:r>
              <a:rPr lang="en-US" altLang="zh-CN" sz="1800" err="1">
                <a:latin typeface="Palatino Linotype" panose="02040502050505030304" pitchFamily="18" charset="0"/>
                <a:ea typeface="Cambria" panose="02040503050406030204" pitchFamily="18" charset="0"/>
              </a:rPr>
              <a:t>Bingkai</a:t>
            </a:r>
            <a:r>
              <a:rPr lang="en-US" altLang="zh-CN" sz="1800">
                <a:latin typeface="Palatino Linotype" panose="02040502050505030304" pitchFamily="18" charset="0"/>
                <a:ea typeface="Cambria" panose="02040503050406030204" pitchFamily="18" charset="0"/>
              </a:rPr>
              <a:t> Lin, </a:t>
            </a:r>
            <a:r>
              <a:rPr lang="en-US" altLang="zh-CN" sz="1800" i="1" err="1">
                <a:latin typeface="Palatino Linotype" panose="02040502050505030304" pitchFamily="18" charset="0"/>
                <a:ea typeface="Cambria" panose="02040503050406030204" pitchFamily="18" charset="0"/>
              </a:rPr>
              <a:t>Xuandi</a:t>
            </a:r>
            <a:r>
              <a:rPr lang="en-US" altLang="zh-CN" sz="1800" i="1">
                <a:latin typeface="Palatino Linotype" panose="02040502050505030304" pitchFamily="18" charset="0"/>
                <a:ea typeface="Cambria" panose="02040503050406030204" pitchFamily="18" charset="0"/>
              </a:rPr>
              <a:t> Ren</a:t>
            </a:r>
            <a:r>
              <a:rPr lang="en-US" altLang="zh-CN" sz="1800">
                <a:latin typeface="Palatino Linotype" panose="02040502050505030304" pitchFamily="18" charset="0"/>
                <a:ea typeface="Cambria" panose="02040503050406030204" pitchFamily="18" charset="0"/>
              </a:rPr>
              <a:t>, </a:t>
            </a:r>
            <a:r>
              <a:rPr lang="en-US" altLang="zh-CN" sz="1800" err="1">
                <a:latin typeface="Palatino Linotype" panose="02040502050505030304" pitchFamily="18" charset="0"/>
                <a:ea typeface="Cambria" panose="02040503050406030204" pitchFamily="18" charset="0"/>
              </a:rPr>
              <a:t>Yican</a:t>
            </a:r>
            <a:r>
              <a:rPr lang="en-US" altLang="zh-CN" sz="1800">
                <a:latin typeface="Palatino Linotype" panose="02040502050505030304" pitchFamily="18" charset="0"/>
                <a:ea typeface="Cambria" panose="02040503050406030204" pitchFamily="18" charset="0"/>
              </a:rPr>
              <a:t> Sun, </a:t>
            </a:r>
            <a:r>
              <a:rPr lang="en-US" altLang="zh-CN" sz="1800" err="1">
                <a:latin typeface="Palatino Linotype" panose="02040502050505030304" pitchFamily="18" charset="0"/>
                <a:ea typeface="Cambria" panose="02040503050406030204" pitchFamily="18" charset="0"/>
              </a:rPr>
              <a:t>Xiuhan</a:t>
            </a:r>
            <a:r>
              <a:rPr lang="en-US" altLang="zh-CN" sz="1800">
                <a:latin typeface="Palatino Linotype" panose="02040502050505030304" pitchFamily="18" charset="0"/>
                <a:ea typeface="Cambria" panose="02040503050406030204" pitchFamily="18" charset="0"/>
              </a:rPr>
              <a:t> Wang</a:t>
            </a:r>
          </a:p>
          <a:p>
            <a:pPr rtl="0"/>
            <a:r>
              <a:rPr lang="en-US" altLang="zh-CN" sz="1800">
                <a:latin typeface="Palatino Linotype" panose="02040502050505030304" pitchFamily="18" charset="0"/>
                <a:ea typeface="Cambria" panose="02040503050406030204" pitchFamily="18" charset="0"/>
              </a:rPr>
              <a:t>Jan,</a:t>
            </a:r>
            <a:r>
              <a:rPr lang="zh-CN" altLang="en-US" sz="1800">
                <a:latin typeface="Palatino Linotype" panose="02040502050505030304" pitchFamily="18" charset="0"/>
                <a:ea typeface="Cambria" panose="02040503050406030204" pitchFamily="18" charset="0"/>
              </a:rPr>
              <a:t> </a:t>
            </a:r>
            <a:r>
              <a:rPr lang="en-US" altLang="zh-CN" sz="1800">
                <a:latin typeface="Palatino Linotype" panose="02040502050505030304" pitchFamily="18" charset="0"/>
                <a:ea typeface="Cambria" panose="02040503050406030204" pitchFamily="18" charset="0"/>
              </a:rPr>
              <a:t>2023</a:t>
            </a:r>
          </a:p>
        </p:txBody>
      </p:sp>
      <p:sp>
        <p:nvSpPr>
          <p:cNvPr id="9"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4037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FEBA7D-D78A-4674-B4CE-8101BA65D437}"/>
              </a:ext>
            </a:extLst>
          </p:cNvPr>
          <p:cNvSpPr>
            <a:spLocks noGrp="1"/>
          </p:cNvSpPr>
          <p:nvPr>
            <p:ph type="title"/>
          </p:nvPr>
        </p:nvSpPr>
        <p:spPr/>
        <p:txBody>
          <a:bodyPr/>
          <a:lstStyle/>
          <a:p>
            <a:r>
              <a:rPr lang="en-US" altLang="zh-CN" dirty="0">
                <a:latin typeface="Palatino Linotype" panose="02040502050505030304" pitchFamily="18" charset="0"/>
                <a:ea typeface="Cambria" panose="02040503050406030204" pitchFamily="18" charset="0"/>
              </a:rPr>
              <a:t>Approx.</a:t>
            </a:r>
            <a:r>
              <a:rPr lang="zh-CN" altLang="en-US" dirty="0">
                <a:latin typeface="Palatino Linotype" panose="02040502050505030304" pitchFamily="18" charset="0"/>
                <a:ea typeface="Cambria" panose="02040503050406030204" pitchFamily="18" charset="0"/>
              </a:rPr>
              <a:t> </a:t>
            </a:r>
            <a:r>
              <a:rPr lang="en-US" altLang="zh-CN" dirty="0" err="1">
                <a:latin typeface="Palatino Linotype" panose="02040502050505030304" pitchFamily="18" charset="0"/>
                <a:ea typeface="Cambria" panose="02040503050406030204" pitchFamily="18" charset="0"/>
              </a:rPr>
              <a:t>SetCover</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with</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Small</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OPT</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Size</a:t>
            </a:r>
            <a:endParaRPr lang="zh-CN" altLang="en-US" dirty="0">
              <a:latin typeface="Palatino Linotype" panose="02040502050505030304" pitchFamily="18" charset="0"/>
            </a:endParaRPr>
          </a:p>
        </p:txBody>
      </p:sp>
      <mc:AlternateContent xmlns:mc="http://schemas.openxmlformats.org/markup-compatibility/2006" xmlns:a14="http://schemas.microsoft.com/office/drawing/2010/main">
        <mc:Choice Requires="a14">
          <p:graphicFrame>
            <p:nvGraphicFramePr>
              <p:cNvPr id="6" name="表格 5">
                <a:extLst>
                  <a:ext uri="{FF2B5EF4-FFF2-40B4-BE49-F238E27FC236}">
                    <a16:creationId xmlns:a16="http://schemas.microsoft.com/office/drawing/2014/main" id="{8E64289F-E000-EC64-5AE9-934EB0CA3AEC}"/>
                  </a:ext>
                </a:extLst>
              </p:cNvPr>
              <p:cNvGraphicFramePr>
                <a:graphicFrameLocks noGrp="1"/>
              </p:cNvGraphicFramePr>
              <p:nvPr>
                <p:extLst>
                  <p:ext uri="{D42A27DB-BD31-4B8C-83A1-F6EECF244321}">
                    <p14:modId xmlns:p14="http://schemas.microsoft.com/office/powerpoint/2010/main" val="1418490992"/>
                  </p:ext>
                </p:extLst>
              </p:nvPr>
            </p:nvGraphicFramePr>
            <p:xfrm>
              <a:off x="487167" y="2108718"/>
              <a:ext cx="11101455" cy="3925011"/>
            </p:xfrm>
            <a:graphic>
              <a:graphicData uri="http://schemas.openxmlformats.org/drawingml/2006/table">
                <a:tbl>
                  <a:tblPr firstRow="1" bandRow="1">
                    <a:tableStyleId>{7DF18680-E054-41AD-8BC1-D1AEF772440D}</a:tableStyleId>
                  </a:tblPr>
                  <a:tblGrid>
                    <a:gridCol w="1585975">
                      <a:extLst>
                        <a:ext uri="{9D8B030D-6E8A-4147-A177-3AD203B41FA5}">
                          <a16:colId xmlns:a16="http://schemas.microsoft.com/office/drawing/2014/main" val="2895327807"/>
                        </a:ext>
                      </a:extLst>
                    </a:gridCol>
                    <a:gridCol w="1585975">
                      <a:extLst>
                        <a:ext uri="{9D8B030D-6E8A-4147-A177-3AD203B41FA5}">
                          <a16:colId xmlns:a16="http://schemas.microsoft.com/office/drawing/2014/main" val="1579124813"/>
                        </a:ext>
                      </a:extLst>
                    </a:gridCol>
                    <a:gridCol w="2121695">
                      <a:extLst>
                        <a:ext uri="{9D8B030D-6E8A-4147-A177-3AD203B41FA5}">
                          <a16:colId xmlns:a16="http://schemas.microsoft.com/office/drawing/2014/main" val="1028066582"/>
                        </a:ext>
                      </a:extLst>
                    </a:gridCol>
                    <a:gridCol w="1607530">
                      <a:extLst>
                        <a:ext uri="{9D8B030D-6E8A-4147-A177-3AD203B41FA5}">
                          <a16:colId xmlns:a16="http://schemas.microsoft.com/office/drawing/2014/main" val="2417280554"/>
                        </a:ext>
                      </a:extLst>
                    </a:gridCol>
                    <a:gridCol w="2100140">
                      <a:extLst>
                        <a:ext uri="{9D8B030D-6E8A-4147-A177-3AD203B41FA5}">
                          <a16:colId xmlns:a16="http://schemas.microsoft.com/office/drawing/2014/main" val="1597097707"/>
                        </a:ext>
                      </a:extLst>
                    </a:gridCol>
                    <a:gridCol w="2100140">
                      <a:extLst>
                        <a:ext uri="{9D8B030D-6E8A-4147-A177-3AD203B41FA5}">
                          <a16:colId xmlns:a16="http://schemas.microsoft.com/office/drawing/2014/main" val="452520455"/>
                        </a:ext>
                      </a:extLst>
                    </a:gridCol>
                  </a:tblGrid>
                  <a:tr h="633925">
                    <a:tc>
                      <a:txBody>
                        <a:bodyPr/>
                        <a:lstStyle/>
                        <a:p>
                          <a:pPr algn="ctr"/>
                          <a:r>
                            <a:rPr lang="en-US" altLang="zh-CN" sz="1800" dirty="0">
                              <a:latin typeface="Palatino" pitchFamily="2" charset="0"/>
                              <a:ea typeface="Palatino" pitchFamily="2" charset="0"/>
                            </a:rPr>
                            <a:t>Problem</a:t>
                          </a:r>
                          <a:endParaRPr lang="zh-CN" altLang="en-US" sz="1800" dirty="0">
                            <a:latin typeface="Palatino" pitchFamily="2" charset="0"/>
                            <a:ea typeface="Palatino" pitchFamily="2" charset="0"/>
                          </a:endParaRPr>
                        </a:p>
                      </a:txBody>
                      <a:tcPr anchor="ctr"/>
                    </a:tc>
                    <a:tc>
                      <a:txBody>
                        <a:bodyPr/>
                        <a:lstStyle/>
                        <a:p>
                          <a:pPr algn="ctr"/>
                          <a:r>
                            <a:rPr lang="en-US" altLang="zh-CN" sz="1800" dirty="0">
                              <a:latin typeface="Palatino" pitchFamily="2" charset="0"/>
                              <a:ea typeface="Palatino" pitchFamily="2" charset="0"/>
                            </a:rPr>
                            <a:t>Assumption</a:t>
                          </a:r>
                          <a:endParaRPr lang="zh-CN" altLang="en-US" sz="1800" dirty="0">
                            <a:latin typeface="Palatino" pitchFamily="2" charset="0"/>
                            <a:ea typeface="Palatino" pitchFamily="2" charset="0"/>
                          </a:endParaRPr>
                        </a:p>
                      </a:txBody>
                      <a:tcPr anchor="ctr"/>
                    </a:tc>
                    <a:tc>
                      <a:txBody>
                        <a:bodyPr/>
                        <a:lstStyle/>
                        <a:p>
                          <a:pPr algn="ctr"/>
                          <a:r>
                            <a:rPr lang="en-US" altLang="zh-CN" sz="1800" dirty="0">
                              <a:latin typeface="Palatino" pitchFamily="2" charset="0"/>
                              <a:ea typeface="Palatino" pitchFamily="2" charset="0"/>
                            </a:rPr>
                            <a:t>Hardness</a:t>
                          </a:r>
                          <a:r>
                            <a:rPr lang="zh-CN" altLang="en-US" sz="1800" dirty="0">
                              <a:latin typeface="Palatino" pitchFamily="2" charset="0"/>
                              <a:ea typeface="Palatino" pitchFamily="2" charset="0"/>
                            </a:rPr>
                            <a:t> </a:t>
                          </a:r>
                          <a:r>
                            <a:rPr lang="en-US" altLang="zh-CN" sz="1800" dirty="0">
                              <a:latin typeface="Palatino" pitchFamily="2" charset="0"/>
                              <a:ea typeface="Palatino" pitchFamily="2" charset="0"/>
                            </a:rPr>
                            <a:t>of</a:t>
                          </a:r>
                          <a:r>
                            <a:rPr lang="zh-CN" altLang="en-US" sz="1800" dirty="0">
                              <a:latin typeface="Palatino" pitchFamily="2" charset="0"/>
                              <a:ea typeface="Palatino" pitchFamily="2" charset="0"/>
                            </a:rPr>
                            <a:t> </a:t>
                          </a:r>
                          <a:r>
                            <a:rPr lang="en-US" altLang="zh-CN" sz="1800" dirty="0">
                              <a:latin typeface="Palatino" pitchFamily="2" charset="0"/>
                              <a:ea typeface="Palatino" pitchFamily="2" charset="0"/>
                            </a:rPr>
                            <a:t>Approx.</a:t>
                          </a:r>
                          <a:r>
                            <a:rPr lang="zh-CN" altLang="en-US" sz="1800" dirty="0">
                              <a:latin typeface="Palatino" pitchFamily="2" charset="0"/>
                              <a:ea typeface="Palatino" pitchFamily="2" charset="0"/>
                            </a:rPr>
                            <a:t> </a:t>
                          </a:r>
                          <a:r>
                            <a:rPr lang="en-US" altLang="zh-CN" sz="1800" dirty="0">
                              <a:latin typeface="Palatino" pitchFamily="2" charset="0"/>
                              <a:ea typeface="Palatino" pitchFamily="2" charset="0"/>
                            </a:rPr>
                            <a:t>Ratio</a:t>
                          </a:r>
                          <a:endParaRPr lang="zh-CN" altLang="en-US" sz="1800" dirty="0">
                            <a:latin typeface="Palatino" pitchFamily="2" charset="0"/>
                            <a:ea typeface="Palatino" pitchFamily="2" charset="0"/>
                          </a:endParaRPr>
                        </a:p>
                      </a:txBody>
                      <a:tcPr anchor="ctr"/>
                    </a:tc>
                    <a:tc>
                      <a:txBody>
                        <a:bodyPr/>
                        <a:lstStyle/>
                        <a:p>
                          <a:pPr algn="ctr"/>
                          <a:r>
                            <a:rPr lang="en-US" altLang="zh-CN" sz="1800" dirty="0">
                              <a:latin typeface="Palatino" pitchFamily="2" charset="0"/>
                              <a:ea typeface="Palatino" pitchFamily="2" charset="0"/>
                            </a:rPr>
                            <a:t>OPT</a:t>
                          </a:r>
                          <a:r>
                            <a:rPr lang="zh-CN" altLang="en-US" sz="1800" dirty="0">
                              <a:latin typeface="Palatino" pitchFamily="2" charset="0"/>
                              <a:ea typeface="Palatino" pitchFamily="2" charset="0"/>
                            </a:rPr>
                            <a:t> </a:t>
                          </a:r>
                          <a:r>
                            <a:rPr lang="en-US" altLang="zh-CN" sz="1800" dirty="0">
                              <a:latin typeface="Palatino" pitchFamily="2" charset="0"/>
                              <a:ea typeface="Palatino" pitchFamily="2" charset="0"/>
                            </a:rPr>
                            <a:t>Size</a:t>
                          </a:r>
                          <a:endParaRPr lang="zh-CN" altLang="en-US" sz="1800" dirty="0">
                            <a:latin typeface="Palatino" pitchFamily="2" charset="0"/>
                            <a:ea typeface="Palatino" pitchFamily="2" charset="0"/>
                          </a:endParaRPr>
                        </a:p>
                      </a:txBody>
                      <a:tcPr anchor="ctr"/>
                    </a:tc>
                    <a:tc>
                      <a:txBody>
                        <a:bodyPr/>
                        <a:lstStyle/>
                        <a:p>
                          <a:pPr algn="ctr"/>
                          <a:r>
                            <a:rPr lang="en-US" altLang="zh-CN" sz="1800" dirty="0">
                              <a:latin typeface="Palatino" pitchFamily="2" charset="0"/>
                              <a:ea typeface="Palatino" pitchFamily="2" charset="0"/>
                            </a:rPr>
                            <a:t>Technique</a:t>
                          </a:r>
                          <a:endParaRPr lang="zh-CN" altLang="en-US" sz="1800" dirty="0">
                            <a:latin typeface="Palatino" pitchFamily="2" charset="0"/>
                            <a:ea typeface="Palatino" pitchFamily="2" charset="0"/>
                          </a:endParaRPr>
                        </a:p>
                      </a:txBody>
                      <a:tcPr anchor="ctr"/>
                    </a:tc>
                    <a:tc>
                      <a:txBody>
                        <a:bodyPr/>
                        <a:lstStyle/>
                        <a:p>
                          <a:pPr algn="ctr"/>
                          <a:r>
                            <a:rPr lang="en-US" altLang="zh-CN" sz="1800" dirty="0">
                              <a:latin typeface="Palatino" pitchFamily="2" charset="0"/>
                              <a:ea typeface="Palatino" pitchFamily="2" charset="0"/>
                            </a:rPr>
                            <a:t>Reference</a:t>
                          </a:r>
                          <a:endParaRPr lang="zh-CN" altLang="en-US" sz="1800" dirty="0">
                            <a:latin typeface="Palatino" pitchFamily="2" charset="0"/>
                            <a:ea typeface="Palatino" pitchFamily="2" charset="0"/>
                          </a:endParaRPr>
                        </a:p>
                      </a:txBody>
                      <a:tcPr anchor="ctr"/>
                    </a:tc>
                    <a:extLst>
                      <a:ext uri="{0D108BD9-81ED-4DB2-BD59-A6C34878D82A}">
                        <a16:rowId xmlns:a16="http://schemas.microsoft.com/office/drawing/2014/main" val="2556296952"/>
                      </a:ext>
                    </a:extLst>
                  </a:tr>
                  <a:tr h="899895">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latin typeface="Palatino" pitchFamily="2" charset="0"/>
                              <a:ea typeface="Palatino" pitchFamily="2" charset="0"/>
                            </a:rPr>
                            <a:t>SetCover</a:t>
                          </a:r>
                          <a:endParaRPr lang="zh-CN" altLang="en-US" dirty="0">
                            <a:latin typeface="Palatino" pitchFamily="2" charset="0"/>
                            <a:ea typeface="Palatino" pitchFamily="2" charset="0"/>
                          </a:endParaRPr>
                        </a:p>
                      </a:txBody>
                      <a:tcPr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latin typeface="Palatino" pitchFamily="2" charset="0"/>
                              <a:ea typeface="Palatino" pitchFamily="2" charset="0"/>
                            </a:rPr>
                            <a:t>NP</a:t>
                          </a:r>
                          <a14:m>
                            <m:oMath xmlns:m="http://schemas.openxmlformats.org/officeDocument/2006/math">
                              <m:r>
                                <a:rPr lang="en-US" altLang="zh-CN" sz="1800" b="0" smtClean="0">
                                  <a:latin typeface="Cambria Math" panose="02040503050406030204" pitchFamily="18" charset="0"/>
                                </a:rPr>
                                <m:t>≠</m:t>
                              </m:r>
                            </m:oMath>
                          </a14:m>
                          <a:r>
                            <a:rPr lang="en-US" altLang="zh-CN" sz="1800" dirty="0">
                              <a:latin typeface="Palatino" pitchFamily="2" charset="0"/>
                              <a:ea typeface="Palatino" pitchFamily="2" charset="0"/>
                            </a:rPr>
                            <a:t>P</a:t>
                          </a:r>
                          <a:endParaRPr lang="zh-CN" altLang="en-US" sz="1800" dirty="0">
                            <a:latin typeface="Palatino" pitchFamily="2" charset="0"/>
                            <a:ea typeface="Palatino" pitchFamily="2" charset="0"/>
                          </a:endParaRPr>
                        </a:p>
                      </a:txBody>
                      <a:tcPr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en-US" altLang="zh-CN" sz="1800" b="0" i="1" smtClean="0">
                                        <a:latin typeface="Cambria Math" panose="02040503050406030204" pitchFamily="18" charset="0"/>
                                      </a:rPr>
                                    </m:ctrlPr>
                                  </m:dPr>
                                  <m:e>
                                    <m:r>
                                      <a:rPr lang="en-US" altLang="zh-CN" sz="1800" b="0" smtClean="0">
                                        <a:latin typeface="Cambria Math" panose="02040503050406030204" pitchFamily="18" charset="0"/>
                                      </a:rPr>
                                      <m:t>1−</m:t>
                                    </m:r>
                                    <m:r>
                                      <a:rPr lang="en-US" altLang="zh-CN" sz="1800" b="0" smtClean="0">
                                        <a:latin typeface="Cambria Math" panose="02040503050406030204" pitchFamily="18" charset="0"/>
                                      </a:rPr>
                                      <m:t>𝜀</m:t>
                                    </m:r>
                                  </m:e>
                                </m:d>
                                <m:func>
                                  <m:funcPr>
                                    <m:ctrlPr>
                                      <a:rPr lang="en-US" altLang="zh-CN" sz="1800" b="0" i="1" smtClean="0">
                                        <a:latin typeface="Cambria Math" panose="02040503050406030204" pitchFamily="18" charset="0"/>
                                      </a:rPr>
                                    </m:ctrlPr>
                                  </m:funcPr>
                                  <m:fName>
                                    <m:r>
                                      <m:rPr>
                                        <m:sty m:val="p"/>
                                      </m:rPr>
                                      <a:rPr lang="en-US" altLang="zh-CN" sz="1800" b="0" smtClean="0">
                                        <a:latin typeface="Cambria Math" panose="02040503050406030204" pitchFamily="18" charset="0"/>
                                      </a:rPr>
                                      <m:t>ln</m:t>
                                    </m:r>
                                  </m:fName>
                                  <m:e>
                                    <m:r>
                                      <a:rPr lang="en-US" altLang="zh-CN" sz="1800" b="0" smtClean="0">
                                        <a:latin typeface="Cambria Math" panose="02040503050406030204" pitchFamily="18" charset="0"/>
                                      </a:rPr>
                                      <m:t>𝑛</m:t>
                                    </m:r>
                                  </m:e>
                                </m:func>
                              </m:oMath>
                            </m:oMathPara>
                          </a14:m>
                          <a:endParaRPr lang="zh-CN" altLang="en-US" sz="1800" dirty="0">
                            <a:latin typeface="Palatino" pitchFamily="2" charset="0"/>
                            <a:ea typeface="Palatino" pitchFamily="2" charset="0"/>
                          </a:endParaRPr>
                        </a:p>
                      </a:txBody>
                      <a:tcPr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zh-CN" sz="1800" b="0" i="0" smtClean="0">
                                    <a:solidFill>
                                      <a:schemeClr val="tx1"/>
                                    </a:solidFill>
                                    <a:latin typeface="Cambria Math" panose="02040503050406030204" pitchFamily="18" charset="0"/>
                                    <a:ea typeface="Palatino" pitchFamily="2" charset="0"/>
                                  </a:rPr>
                                  <m:t>Ω</m:t>
                                </m:r>
                                <m:r>
                                  <a:rPr lang="en-US" altLang="zh-CN" sz="1800" b="0" i="1" smtClean="0">
                                    <a:solidFill>
                                      <a:schemeClr val="tx1"/>
                                    </a:solidFill>
                                    <a:latin typeface="Cambria Math" panose="02040503050406030204" pitchFamily="18" charset="0"/>
                                    <a:ea typeface="Palatino" pitchFamily="2" charset="0"/>
                                  </a:rPr>
                                  <m:t>(</m:t>
                                </m:r>
                                <m:r>
                                  <a:rPr lang="en-US" altLang="zh-CN" sz="1800" b="0" i="1" smtClean="0">
                                    <a:solidFill>
                                      <a:schemeClr val="tx1"/>
                                    </a:solidFill>
                                    <a:latin typeface="Cambria Math" panose="02040503050406030204" pitchFamily="18" charset="0"/>
                                    <a:ea typeface="Palatino" pitchFamily="2" charset="0"/>
                                  </a:rPr>
                                  <m:t>𝑛</m:t>
                                </m:r>
                                <m:r>
                                  <a:rPr lang="en-US" altLang="zh-CN" sz="1800" b="0" i="1" smtClean="0">
                                    <a:solidFill>
                                      <a:schemeClr val="tx1"/>
                                    </a:solidFill>
                                    <a:latin typeface="Cambria Math" panose="02040503050406030204" pitchFamily="18" charset="0"/>
                                    <a:ea typeface="Palatino" pitchFamily="2" charset="0"/>
                                  </a:rPr>
                                  <m:t>)</m:t>
                                </m:r>
                              </m:oMath>
                            </m:oMathPara>
                          </a14:m>
                          <a:endParaRPr lang="zh-CN" altLang="en-US" sz="1800" dirty="0">
                            <a:solidFill>
                              <a:schemeClr val="tx1"/>
                            </a:solidFill>
                            <a:latin typeface="Palatino" pitchFamily="2" charset="0"/>
                            <a:ea typeface="Palatino" pitchFamily="2" charset="0"/>
                          </a:endParaRPr>
                        </a:p>
                      </a:txBody>
                      <a:tcPr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latin typeface="Palatino" pitchFamily="2" charset="0"/>
                              <a:ea typeface="Palatino" pitchFamily="2" charset="0"/>
                            </a:rPr>
                            <a:t>(Complex)</a:t>
                          </a:r>
                          <a:r>
                            <a:rPr lang="zh-CN" altLang="en-US" sz="1800" dirty="0">
                              <a:latin typeface="Palatino" pitchFamily="2" charset="0"/>
                              <a:ea typeface="Palatino" pitchFamily="2" charset="0"/>
                            </a:rPr>
                            <a:t> </a:t>
                          </a:r>
                          <a:r>
                            <a:rPr lang="en-US" altLang="zh-CN" sz="1800" dirty="0">
                              <a:latin typeface="Palatino" pitchFamily="2" charset="0"/>
                              <a:ea typeface="Palatino" pitchFamily="2" charset="0"/>
                            </a:rPr>
                            <a:t>PCP</a:t>
                          </a:r>
                          <a:endParaRPr lang="zh-CN" altLang="en-US" sz="1800" dirty="0">
                            <a:latin typeface="Palatino" pitchFamily="2" charset="0"/>
                            <a:ea typeface="Palatino" pitchFamily="2" charset="0"/>
                          </a:endParaRPr>
                        </a:p>
                      </a:txBody>
                      <a:tcPr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FF3399"/>
                              </a:solidFill>
                              <a:latin typeface="Palatino" pitchFamily="2" charset="0"/>
                              <a:ea typeface="Palatino" pitchFamily="2" charset="0"/>
                            </a:rPr>
                            <a:t>[DS14]</a:t>
                          </a:r>
                          <a:endParaRPr lang="zh-CN" altLang="en-US" sz="1800" dirty="0">
                            <a:latin typeface="Palatino" pitchFamily="2" charset="0"/>
                            <a:ea typeface="Palatino" pitchFamily="2" charset="0"/>
                          </a:endParaRPr>
                        </a:p>
                      </a:txBody>
                      <a:tcPr anchor="ctr">
                        <a:solidFill>
                          <a:schemeClr val="accent1">
                            <a:lumMod val="20000"/>
                            <a:lumOff val="80000"/>
                          </a:schemeClr>
                        </a:solidFill>
                      </a:tcPr>
                    </a:tc>
                    <a:extLst>
                      <a:ext uri="{0D108BD9-81ED-4DB2-BD59-A6C34878D82A}">
                        <a16:rowId xmlns:a16="http://schemas.microsoft.com/office/drawing/2014/main" val="1411103672"/>
                      </a:ext>
                    </a:extLst>
                  </a:tr>
                  <a:tr h="1192518">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800" dirty="0">
                            <a:solidFill>
                              <a:srgbClr val="FF0000"/>
                            </a:solidFill>
                            <a:latin typeface="Palatino" pitchFamily="2" charset="0"/>
                            <a:ea typeface="Palatino" pitchFamily="2" charset="0"/>
                          </a:endParaRPr>
                        </a:p>
                      </a:txBody>
                      <a:tcPr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FF0000"/>
                              </a:solidFill>
                              <a:latin typeface="Palatino" pitchFamily="2" charset="0"/>
                              <a:ea typeface="Palatino" pitchFamily="2" charset="0"/>
                            </a:rPr>
                            <a:t>W[1]</a:t>
                          </a:r>
                          <a14:m>
                            <m:oMath xmlns:m="http://schemas.openxmlformats.org/officeDocument/2006/math">
                              <m:r>
                                <a:rPr lang="en-US" altLang="zh-CN" sz="1800" b="0" smtClean="0">
                                  <a:solidFill>
                                    <a:srgbClr val="FF0000"/>
                                  </a:solidFill>
                                  <a:latin typeface="Cambria Math" panose="02040503050406030204" pitchFamily="18" charset="0"/>
                                </a:rPr>
                                <m:t>≠</m:t>
                              </m:r>
                            </m:oMath>
                          </a14:m>
                          <a:r>
                            <a:rPr lang="en-US" altLang="zh-CN" sz="1800" dirty="0">
                              <a:solidFill>
                                <a:srgbClr val="FF0000"/>
                              </a:solidFill>
                              <a:latin typeface="Palatino" pitchFamily="2" charset="0"/>
                              <a:ea typeface="Palatino" pitchFamily="2" charset="0"/>
                            </a:rPr>
                            <a:t>FPT</a:t>
                          </a:r>
                          <a:endParaRPr lang="zh-CN" altLang="en-US" sz="1800" dirty="0">
                            <a:solidFill>
                              <a:srgbClr val="FF0000"/>
                            </a:solidFill>
                            <a:latin typeface="Palatino" pitchFamily="2" charset="0"/>
                            <a:ea typeface="Palatino" pitchFamily="2" charset="0"/>
                          </a:endParaRPr>
                        </a:p>
                      </a:txBody>
                      <a:tcPr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b="0" i="1" smtClean="0">
                                    <a:solidFill>
                                      <a:srgbClr val="FF0000"/>
                                    </a:solidFill>
                                    <a:latin typeface="Cambria Math" panose="02040503050406030204" pitchFamily="18" charset="0"/>
                                    <a:ea typeface="Palatino" pitchFamily="2" charset="0"/>
                                  </a:rPr>
                                  <m:t>𝑜</m:t>
                                </m:r>
                                <m:d>
                                  <m:dPr>
                                    <m:ctrlPr>
                                      <a:rPr lang="en-US" altLang="zh-CN" sz="1800" b="0" i="1" smtClean="0">
                                        <a:solidFill>
                                          <a:srgbClr val="FF0000"/>
                                        </a:solidFill>
                                        <a:latin typeface="Cambria Math" panose="02040503050406030204" pitchFamily="18" charset="0"/>
                                        <a:ea typeface="Palatino" pitchFamily="2" charset="0"/>
                                      </a:rPr>
                                    </m:ctrlPr>
                                  </m:dPr>
                                  <m:e>
                                    <m:f>
                                      <m:fPr>
                                        <m:ctrlPr>
                                          <a:rPr lang="en-US" altLang="zh-CN" sz="1800" b="0" i="1" smtClean="0">
                                            <a:solidFill>
                                              <a:srgbClr val="FF0000"/>
                                            </a:solidFill>
                                            <a:latin typeface="Cambria Math" panose="02040503050406030204" pitchFamily="18" charset="0"/>
                                            <a:ea typeface="Palatino" pitchFamily="2" charset="0"/>
                                          </a:rPr>
                                        </m:ctrlPr>
                                      </m:fPr>
                                      <m:num>
                                        <m:func>
                                          <m:funcPr>
                                            <m:ctrlPr>
                                              <a:rPr lang="en-US" altLang="zh-CN" sz="1800" b="0" i="1" smtClean="0">
                                                <a:solidFill>
                                                  <a:srgbClr val="FF0000"/>
                                                </a:solidFill>
                                                <a:latin typeface="Cambria Math" panose="02040503050406030204" pitchFamily="18" charset="0"/>
                                                <a:ea typeface="Palatino" pitchFamily="2" charset="0"/>
                                              </a:rPr>
                                            </m:ctrlPr>
                                          </m:funcPr>
                                          <m:fName>
                                            <m:r>
                                              <m:rPr>
                                                <m:sty m:val="p"/>
                                              </m:rPr>
                                              <a:rPr lang="en-US" altLang="zh-CN" sz="1800" b="0" i="0" smtClean="0">
                                                <a:solidFill>
                                                  <a:srgbClr val="FF0000"/>
                                                </a:solidFill>
                                                <a:latin typeface="Cambria Math" panose="02040503050406030204" pitchFamily="18" charset="0"/>
                                                <a:ea typeface="Palatino" pitchFamily="2" charset="0"/>
                                              </a:rPr>
                                              <m:t>log</m:t>
                                            </m:r>
                                          </m:fName>
                                          <m:e>
                                            <m:r>
                                              <a:rPr lang="en-US" altLang="zh-CN" sz="1800" b="0" i="1" smtClean="0">
                                                <a:solidFill>
                                                  <a:srgbClr val="FF0000"/>
                                                </a:solidFill>
                                                <a:latin typeface="Cambria Math" panose="02040503050406030204" pitchFamily="18" charset="0"/>
                                                <a:ea typeface="Palatino" pitchFamily="2" charset="0"/>
                                              </a:rPr>
                                              <m:t>𝑛</m:t>
                                            </m:r>
                                          </m:e>
                                        </m:func>
                                      </m:num>
                                      <m:den>
                                        <m:func>
                                          <m:funcPr>
                                            <m:ctrlPr>
                                              <a:rPr lang="en-US" altLang="zh-CN" sz="1800" b="0" i="1" smtClean="0">
                                                <a:solidFill>
                                                  <a:srgbClr val="FF0000"/>
                                                </a:solidFill>
                                                <a:latin typeface="Cambria Math" panose="02040503050406030204" pitchFamily="18" charset="0"/>
                                                <a:ea typeface="Palatino" pitchFamily="2" charset="0"/>
                                              </a:rPr>
                                            </m:ctrlPr>
                                          </m:funcPr>
                                          <m:fName>
                                            <m:r>
                                              <m:rPr>
                                                <m:sty m:val="p"/>
                                              </m:rPr>
                                              <a:rPr lang="en-US" altLang="zh-CN" sz="1800" b="0" i="0" smtClean="0">
                                                <a:solidFill>
                                                  <a:srgbClr val="FF0000"/>
                                                </a:solidFill>
                                                <a:latin typeface="Cambria Math" panose="02040503050406030204" pitchFamily="18" charset="0"/>
                                                <a:ea typeface="Palatino" pitchFamily="2" charset="0"/>
                                              </a:rPr>
                                              <m:t>log</m:t>
                                            </m:r>
                                          </m:fName>
                                          <m:e>
                                            <m:func>
                                              <m:funcPr>
                                                <m:ctrlPr>
                                                  <a:rPr lang="en-US" altLang="zh-CN" sz="1800" b="0" i="1" smtClean="0">
                                                    <a:solidFill>
                                                      <a:srgbClr val="FF0000"/>
                                                    </a:solidFill>
                                                    <a:latin typeface="Cambria Math" panose="02040503050406030204" pitchFamily="18" charset="0"/>
                                                    <a:ea typeface="Palatino" pitchFamily="2" charset="0"/>
                                                  </a:rPr>
                                                </m:ctrlPr>
                                              </m:funcPr>
                                              <m:fName>
                                                <m:r>
                                                  <m:rPr>
                                                    <m:sty m:val="p"/>
                                                  </m:rPr>
                                                  <a:rPr lang="en-US" altLang="zh-CN" sz="1800" b="0" i="0" smtClean="0">
                                                    <a:solidFill>
                                                      <a:srgbClr val="FF0000"/>
                                                    </a:solidFill>
                                                    <a:latin typeface="Cambria Math" panose="02040503050406030204" pitchFamily="18" charset="0"/>
                                                    <a:ea typeface="Palatino" pitchFamily="2" charset="0"/>
                                                  </a:rPr>
                                                  <m:t>log</m:t>
                                                </m:r>
                                              </m:fName>
                                              <m:e>
                                                <m:r>
                                                  <a:rPr lang="en-US" altLang="zh-CN" sz="1800" b="0" i="1" smtClean="0">
                                                    <a:solidFill>
                                                      <a:srgbClr val="FF0000"/>
                                                    </a:solidFill>
                                                    <a:latin typeface="Cambria Math" panose="02040503050406030204" pitchFamily="18" charset="0"/>
                                                    <a:ea typeface="Palatino" pitchFamily="2" charset="0"/>
                                                  </a:rPr>
                                                  <m:t>𝑛</m:t>
                                                </m:r>
                                              </m:e>
                                            </m:func>
                                          </m:e>
                                        </m:func>
                                      </m:den>
                                    </m:f>
                                  </m:e>
                                </m:d>
                              </m:oMath>
                            </m:oMathPara>
                          </a14:m>
                          <a:endParaRPr lang="zh-CN" altLang="en-US" sz="1800" dirty="0">
                            <a:solidFill>
                              <a:srgbClr val="FF0000"/>
                            </a:solidFill>
                            <a:latin typeface="Palatino" pitchFamily="2" charset="0"/>
                            <a:ea typeface="Palatino" pitchFamily="2" charset="0"/>
                          </a:endParaRPr>
                        </a:p>
                      </a:txBody>
                      <a:tcPr anchor="ctr">
                        <a:solidFill>
                          <a:schemeClr val="accent1">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800" b="0" i="1" smtClean="0">
                                    <a:solidFill>
                                      <a:srgbClr val="FF0000"/>
                                    </a:solidFill>
                                    <a:latin typeface="Cambria Math" panose="02040503050406030204" pitchFamily="18" charset="0"/>
                                    <a:ea typeface="Palatino" pitchFamily="2" charset="0"/>
                                  </a:rPr>
                                  <m:t>𝑂</m:t>
                                </m:r>
                                <m:r>
                                  <a:rPr lang="en-US" altLang="zh-CN" sz="1800" b="0" i="1" smtClean="0">
                                    <a:solidFill>
                                      <a:srgbClr val="FF0000"/>
                                    </a:solidFill>
                                    <a:latin typeface="Cambria Math" panose="02040503050406030204" pitchFamily="18" charset="0"/>
                                    <a:ea typeface="Palatino" pitchFamily="2" charset="0"/>
                                  </a:rPr>
                                  <m:t>(</m:t>
                                </m:r>
                                <m:r>
                                  <m:rPr>
                                    <m:sty m:val="p"/>
                                  </m:rPr>
                                  <a:rPr lang="en-US" altLang="zh-CN" sz="1800" b="0" i="0" smtClean="0">
                                    <a:solidFill>
                                      <a:srgbClr val="FF0000"/>
                                    </a:solidFill>
                                    <a:latin typeface="Cambria Math" panose="02040503050406030204" pitchFamily="18" charset="0"/>
                                    <a:ea typeface="Palatino" pitchFamily="2" charset="0"/>
                                  </a:rPr>
                                  <m:t>poly</m:t>
                                </m:r>
                                <m:r>
                                  <a:rPr lang="zh-CN" altLang="en-US" sz="1800" b="0" i="0" smtClean="0">
                                    <a:solidFill>
                                      <a:srgbClr val="FF0000"/>
                                    </a:solidFill>
                                    <a:latin typeface="Cambria Math" panose="02040503050406030204" pitchFamily="18" charset="0"/>
                                    <a:ea typeface="Palatino" pitchFamily="2" charset="0"/>
                                  </a:rPr>
                                  <m:t> </m:t>
                                </m:r>
                                <m:r>
                                  <m:rPr>
                                    <m:sty m:val="p"/>
                                  </m:rPr>
                                  <a:rPr lang="en-US" altLang="zh-CN" sz="1800" b="0" i="0" smtClean="0">
                                    <a:solidFill>
                                      <a:srgbClr val="FF0000"/>
                                    </a:solidFill>
                                    <a:latin typeface="Cambria Math" panose="02040503050406030204" pitchFamily="18" charset="0"/>
                                    <a:ea typeface="Palatino" pitchFamily="2" charset="0"/>
                                  </a:rPr>
                                  <m:t>log</m:t>
                                </m:r>
                                <m:r>
                                  <a:rPr lang="zh-CN" altLang="en-US" sz="1800" b="0" i="0" smtClean="0">
                                    <a:solidFill>
                                      <a:srgbClr val="FF0000"/>
                                    </a:solidFill>
                                    <a:latin typeface="Cambria Math" panose="02040503050406030204" pitchFamily="18" charset="0"/>
                                    <a:ea typeface="Palatino" pitchFamily="2" charset="0"/>
                                  </a:rPr>
                                  <m:t> </m:t>
                                </m:r>
                                <m:r>
                                  <a:rPr lang="en-US" altLang="zh-CN" sz="1800" b="0" i="1" smtClean="0">
                                    <a:solidFill>
                                      <a:srgbClr val="FF0000"/>
                                    </a:solidFill>
                                    <a:latin typeface="Cambria Math" panose="02040503050406030204" pitchFamily="18" charset="0"/>
                                    <a:ea typeface="Palatino" pitchFamily="2" charset="0"/>
                                  </a:rPr>
                                  <m:t>𝑛</m:t>
                                </m:r>
                                <m:r>
                                  <a:rPr lang="en-US" altLang="zh-CN" sz="1800" b="0" i="1" smtClean="0">
                                    <a:solidFill>
                                      <a:srgbClr val="FF0000"/>
                                    </a:solidFill>
                                    <a:latin typeface="Cambria Math" panose="02040503050406030204" pitchFamily="18" charset="0"/>
                                    <a:ea typeface="Palatino" pitchFamily="2" charset="0"/>
                                  </a:rPr>
                                  <m:t>)</m:t>
                                </m:r>
                              </m:oMath>
                            </m:oMathPara>
                          </a14:m>
                          <a:endParaRPr lang="zh-CN" altLang="en-US" sz="1800" dirty="0">
                            <a:latin typeface="Palatino" pitchFamily="2" charset="0"/>
                            <a:ea typeface="Palatino" pitchFamily="2" charset="0"/>
                          </a:endParaRPr>
                        </a:p>
                      </a:txBody>
                      <a:tcPr anchor="ctr">
                        <a:solidFill>
                          <a:schemeClr val="accent1">
                            <a:lumMod val="20000"/>
                            <a:lumOff val="80000"/>
                          </a:schemeClr>
                        </a:solidFill>
                      </a:tcPr>
                    </a:tc>
                    <a:tc>
                      <a:txBody>
                        <a:bodyPr/>
                        <a:lstStyle/>
                        <a:p>
                          <a:pPr algn="ctr"/>
                          <a:r>
                            <a:rPr lang="en-US" altLang="zh-CN" sz="1800" dirty="0">
                              <a:solidFill>
                                <a:srgbClr val="FF0000"/>
                              </a:solidFill>
                              <a:latin typeface="Palatino" pitchFamily="2" charset="0"/>
                              <a:ea typeface="Palatino" pitchFamily="2" charset="0"/>
                            </a:rPr>
                            <a:t>New</a:t>
                          </a:r>
                          <a:r>
                            <a:rPr lang="zh-CN" altLang="en-US" sz="1800" dirty="0">
                              <a:solidFill>
                                <a:srgbClr val="FF0000"/>
                              </a:solidFill>
                              <a:latin typeface="Palatino" pitchFamily="2" charset="0"/>
                              <a:ea typeface="Palatino" pitchFamily="2" charset="0"/>
                            </a:rPr>
                            <a:t> </a:t>
                          </a:r>
                          <a:r>
                            <a:rPr lang="en-US" altLang="zh-CN" sz="1800" dirty="0">
                              <a:solidFill>
                                <a:srgbClr val="FF0000"/>
                              </a:solidFill>
                              <a:latin typeface="Palatino" pitchFamily="2" charset="0"/>
                              <a:ea typeface="Palatino" pitchFamily="2" charset="0"/>
                            </a:rPr>
                            <a:t>TGC</a:t>
                          </a:r>
                          <a:endParaRPr lang="zh-CN" altLang="en-US" sz="1800" dirty="0">
                            <a:solidFill>
                              <a:srgbClr val="FF0000"/>
                            </a:solidFill>
                            <a:latin typeface="Palatino" pitchFamily="2" charset="0"/>
                            <a:ea typeface="Palatino" pitchFamily="2" charset="0"/>
                          </a:endParaRPr>
                        </a:p>
                      </a:txBody>
                      <a:tcPr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FF0000"/>
                              </a:solidFill>
                              <a:latin typeface="Palatino" pitchFamily="2" charset="0"/>
                              <a:ea typeface="Palatino" pitchFamily="2" charset="0"/>
                            </a:rPr>
                            <a:t>This</a:t>
                          </a:r>
                          <a:r>
                            <a:rPr lang="zh-CN" altLang="en-US" sz="1800" b="1" dirty="0">
                              <a:solidFill>
                                <a:srgbClr val="FF0000"/>
                              </a:solidFill>
                              <a:latin typeface="Palatino" pitchFamily="2" charset="0"/>
                              <a:ea typeface="Palatino" pitchFamily="2" charset="0"/>
                            </a:rPr>
                            <a:t> </a:t>
                          </a:r>
                          <a:r>
                            <a:rPr lang="en-US" altLang="zh-CN" sz="1800" b="1" dirty="0">
                              <a:solidFill>
                                <a:srgbClr val="FF0000"/>
                              </a:solidFill>
                              <a:latin typeface="Palatino" pitchFamily="2" charset="0"/>
                              <a:ea typeface="Palatino" pitchFamily="2" charset="0"/>
                            </a:rPr>
                            <a:t>work</a:t>
                          </a:r>
                          <a:endParaRPr lang="zh-CN" altLang="en-US" sz="1800" b="1" dirty="0">
                            <a:solidFill>
                              <a:srgbClr val="FF0000"/>
                            </a:solidFill>
                            <a:latin typeface="Palatino" pitchFamily="2" charset="0"/>
                            <a:ea typeface="Palatino" pitchFamily="2" charset="0"/>
                          </a:endParaRPr>
                        </a:p>
                      </a:txBody>
                      <a:tcPr anchor="ctr">
                        <a:solidFill>
                          <a:schemeClr val="accent1">
                            <a:lumMod val="20000"/>
                            <a:lumOff val="80000"/>
                          </a:schemeClr>
                        </a:solidFill>
                      </a:tcPr>
                    </a:tc>
                    <a:extLst>
                      <a:ext uri="{0D108BD9-81ED-4DB2-BD59-A6C34878D82A}">
                        <a16:rowId xmlns:a16="http://schemas.microsoft.com/office/drawing/2014/main" val="2032787280"/>
                      </a:ext>
                    </a:extLst>
                  </a:tr>
                  <a:tr h="1192518">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800" dirty="0">
                            <a:solidFill>
                              <a:schemeClr val="tx1"/>
                            </a:solidFill>
                            <a:latin typeface="Palatino" pitchFamily="2" charset="0"/>
                            <a:ea typeface="Palatino" pitchFamily="2" charset="0"/>
                          </a:endParaRPr>
                        </a:p>
                      </a:txBody>
                      <a:tcPr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solidFill>
                                <a:schemeClr val="tx1"/>
                              </a:solidFill>
                              <a:latin typeface="Palatino" pitchFamily="2" charset="0"/>
                              <a:ea typeface="Palatino" pitchFamily="2" charset="0"/>
                            </a:rPr>
                            <a:t>W[1]</a:t>
                          </a:r>
                          <a14:m>
                            <m:oMath xmlns:m="http://schemas.openxmlformats.org/officeDocument/2006/math">
                              <m:r>
                                <a:rPr lang="en-US" altLang="zh-CN" sz="1800" b="0" smtClean="0">
                                  <a:solidFill>
                                    <a:schemeClr val="tx1"/>
                                  </a:solidFill>
                                  <a:latin typeface="Cambria Math" panose="02040503050406030204" pitchFamily="18" charset="0"/>
                                </a:rPr>
                                <m:t>≠</m:t>
                              </m:r>
                            </m:oMath>
                          </a14:m>
                          <a:r>
                            <a:rPr lang="en-US" altLang="zh-CN" sz="1800" dirty="0">
                              <a:solidFill>
                                <a:schemeClr val="tx1"/>
                              </a:solidFill>
                              <a:latin typeface="Palatino" pitchFamily="2" charset="0"/>
                              <a:ea typeface="Palatino" pitchFamily="2" charset="0"/>
                            </a:rPr>
                            <a:t>FPT</a:t>
                          </a:r>
                          <a:endParaRPr lang="zh-CN" altLang="en-US" sz="1800" dirty="0">
                            <a:solidFill>
                              <a:schemeClr val="tx1"/>
                            </a:solidFill>
                            <a:latin typeface="Palatino" pitchFamily="2" charset="0"/>
                            <a:ea typeface="Palatino" pitchFamily="2" charset="0"/>
                          </a:endParaRPr>
                        </a:p>
                      </a:txBody>
                      <a:tcPr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zh-CN" sz="1800" b="0" i="1" smtClean="0">
                                        <a:latin typeface="Cambria Math" panose="02040503050406030204" pitchFamily="18" charset="0"/>
                                      </a:rPr>
                                    </m:ctrlPr>
                                  </m:sSupPr>
                                  <m:e>
                                    <m:d>
                                      <m:dPr>
                                        <m:ctrlPr>
                                          <a:rPr lang="en-US" altLang="zh-CN" sz="1800" b="0" i="1" smtClean="0">
                                            <a:latin typeface="Cambria Math" panose="02040503050406030204" pitchFamily="18" charset="0"/>
                                          </a:rPr>
                                        </m:ctrlPr>
                                      </m:dPr>
                                      <m:e>
                                        <m:func>
                                          <m:funcPr>
                                            <m:ctrlPr>
                                              <a:rPr lang="zh-CN" altLang="en-US" sz="1800" b="0" i="1" smtClean="0">
                                                <a:latin typeface="Cambria Math" panose="02040503050406030204" pitchFamily="18" charset="0"/>
                                              </a:rPr>
                                            </m:ctrlPr>
                                          </m:funcPr>
                                          <m:fName>
                                            <m:r>
                                              <m:rPr>
                                                <m:sty m:val="p"/>
                                              </m:rPr>
                                              <a:rPr lang="en-US" altLang="zh-CN" sz="1800" b="0" smtClean="0">
                                                <a:latin typeface="Cambria Math" panose="02040503050406030204" pitchFamily="18" charset="0"/>
                                              </a:rPr>
                                              <m:t>log</m:t>
                                            </m:r>
                                          </m:fName>
                                          <m:e>
                                            <m:r>
                                              <a:rPr lang="en-US" altLang="zh-CN" sz="1800" b="0" smtClean="0">
                                                <a:latin typeface="Cambria Math" panose="02040503050406030204" pitchFamily="18" charset="0"/>
                                              </a:rPr>
                                              <m:t>𝑛</m:t>
                                            </m:r>
                                          </m:e>
                                        </m:func>
                                      </m:e>
                                    </m:d>
                                  </m:e>
                                  <m:sup>
                                    <m:r>
                                      <a:rPr lang="en-US" altLang="zh-CN" sz="1800" b="0" smtClean="0">
                                        <a:latin typeface="Cambria Math" panose="02040503050406030204" pitchFamily="18" charset="0"/>
                                      </a:rPr>
                                      <m:t>𝜀</m:t>
                                    </m:r>
                                    <m:r>
                                      <a:rPr lang="en-US" altLang="zh-CN" sz="1800" b="0" smtClean="0">
                                        <a:latin typeface="Cambria Math" panose="02040503050406030204" pitchFamily="18" charset="0"/>
                                      </a:rPr>
                                      <m:t>(</m:t>
                                    </m:r>
                                    <m:r>
                                      <a:rPr lang="en-US" altLang="zh-CN" sz="1800" b="0" smtClean="0">
                                        <a:latin typeface="Cambria Math" panose="02040503050406030204" pitchFamily="18" charset="0"/>
                                      </a:rPr>
                                      <m:t>𝑘</m:t>
                                    </m:r>
                                    <m:r>
                                      <a:rPr lang="en-US" altLang="zh-CN" sz="1800" b="0" smtClean="0">
                                        <a:latin typeface="Cambria Math" panose="02040503050406030204" pitchFamily="18" charset="0"/>
                                      </a:rPr>
                                      <m:t>)</m:t>
                                    </m:r>
                                  </m:sup>
                                </m:sSup>
                              </m:oMath>
                            </m:oMathPara>
                          </a14:m>
                          <a:endParaRPr lang="zh-CN" altLang="en-US" sz="1800" dirty="0">
                            <a:latin typeface="Palatino" pitchFamily="2" charset="0"/>
                            <a:ea typeface="Palatino" pitchFamily="2" charset="0"/>
                          </a:endParaRPr>
                        </a:p>
                      </a:txBody>
                      <a:tcPr anchor="ctr">
                        <a:solidFill>
                          <a:schemeClr val="accent1">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𝑘</m:t>
                                </m:r>
                              </m:oMath>
                            </m:oMathPara>
                          </a14:m>
                          <a:endParaRPr lang="zh-CN" altLang="en-US" sz="1800" dirty="0">
                            <a:latin typeface="Palatino" pitchFamily="2" charset="0"/>
                            <a:ea typeface="Palatino" pitchFamily="2" charset="0"/>
                          </a:endParaRPr>
                        </a:p>
                      </a:txBody>
                      <a:tcPr anchor="ctr">
                        <a:solidFill>
                          <a:schemeClr val="accent1">
                            <a:lumMod val="20000"/>
                            <a:lumOff val="80000"/>
                          </a:schemeClr>
                        </a:solidFill>
                      </a:tcPr>
                    </a:tc>
                    <a:tc>
                      <a:txBody>
                        <a:bodyPr/>
                        <a:lstStyle/>
                        <a:p>
                          <a:pPr algn="ctr"/>
                          <a:r>
                            <a:rPr lang="en-US" altLang="zh-CN" sz="1800" dirty="0">
                              <a:latin typeface="Palatino" pitchFamily="2" charset="0"/>
                              <a:ea typeface="Palatino" pitchFamily="2" charset="0"/>
                            </a:rPr>
                            <a:t>TGC</a:t>
                          </a:r>
                          <a:r>
                            <a:rPr lang="zh-CN" altLang="en-US" sz="1800" dirty="0">
                              <a:latin typeface="Palatino" pitchFamily="2" charset="0"/>
                              <a:ea typeface="Palatino" pitchFamily="2" charset="0"/>
                            </a:rPr>
                            <a:t> </a:t>
                          </a:r>
                          <a:r>
                            <a:rPr lang="en-US" altLang="zh-CN" sz="1800" dirty="0">
                              <a:latin typeface="Palatino" pitchFamily="2" charset="0"/>
                              <a:ea typeface="Palatino" pitchFamily="2" charset="0"/>
                            </a:rPr>
                            <a:t>/</a:t>
                          </a:r>
                          <a:r>
                            <a:rPr lang="zh-CN" altLang="en-US" sz="1800" dirty="0">
                              <a:latin typeface="Palatino" pitchFamily="2" charset="0"/>
                              <a:ea typeface="Palatino" pitchFamily="2" charset="0"/>
                            </a:rPr>
                            <a:t> </a:t>
                          </a:r>
                          <a:r>
                            <a:rPr lang="en-US" altLang="zh-CN" sz="1800" dirty="0">
                              <a:latin typeface="Palatino" pitchFamily="2" charset="0"/>
                              <a:ea typeface="Palatino" pitchFamily="2" charset="0"/>
                            </a:rPr>
                            <a:t>Distributed</a:t>
                          </a:r>
                          <a:r>
                            <a:rPr lang="zh-CN" altLang="en-US" sz="1800" dirty="0">
                              <a:latin typeface="Palatino" pitchFamily="2" charset="0"/>
                              <a:ea typeface="Palatino" pitchFamily="2" charset="0"/>
                            </a:rPr>
                            <a:t> </a:t>
                          </a:r>
                          <a:r>
                            <a:rPr lang="en-US" altLang="zh-CN" sz="1800" dirty="0">
                              <a:latin typeface="Palatino" pitchFamily="2" charset="0"/>
                              <a:ea typeface="Palatino" pitchFamily="2" charset="0"/>
                            </a:rPr>
                            <a:t>PCP</a:t>
                          </a:r>
                          <a:endParaRPr lang="zh-CN" altLang="en-US" sz="1800" dirty="0">
                            <a:latin typeface="Palatino" pitchFamily="2" charset="0"/>
                            <a:ea typeface="Palatino" pitchFamily="2" charset="0"/>
                          </a:endParaRPr>
                        </a:p>
                      </a:txBody>
                      <a:tcPr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FF3399"/>
                              </a:solidFill>
                              <a:latin typeface="Palatino" pitchFamily="2" charset="0"/>
                              <a:ea typeface="Palatino" pitchFamily="2" charset="0"/>
                            </a:rPr>
                            <a:t>[KLM19, Lin19]</a:t>
                          </a:r>
                          <a:endParaRPr lang="zh-CN" altLang="en-US" sz="1800" dirty="0">
                            <a:solidFill>
                              <a:srgbClr val="FF3399"/>
                            </a:solidFill>
                            <a:latin typeface="Palatino" pitchFamily="2" charset="0"/>
                            <a:ea typeface="Palatino" pitchFamily="2" charset="0"/>
                          </a:endParaRPr>
                        </a:p>
                      </a:txBody>
                      <a:tcPr anchor="ctr">
                        <a:solidFill>
                          <a:schemeClr val="accent1">
                            <a:lumMod val="20000"/>
                            <a:lumOff val="80000"/>
                          </a:schemeClr>
                        </a:solidFill>
                      </a:tcPr>
                    </a:tc>
                    <a:extLst>
                      <a:ext uri="{0D108BD9-81ED-4DB2-BD59-A6C34878D82A}">
                        <a16:rowId xmlns:a16="http://schemas.microsoft.com/office/drawing/2014/main" val="2209679667"/>
                      </a:ext>
                    </a:extLst>
                  </a:tr>
                </a:tbl>
              </a:graphicData>
            </a:graphic>
          </p:graphicFrame>
        </mc:Choice>
        <mc:Fallback xmlns="">
          <p:graphicFrame>
            <p:nvGraphicFramePr>
              <p:cNvPr id="6" name="表格 5">
                <a:extLst>
                  <a:ext uri="{FF2B5EF4-FFF2-40B4-BE49-F238E27FC236}">
                    <a16:creationId xmlns:a16="http://schemas.microsoft.com/office/drawing/2014/main" id="{8E64289F-E000-EC64-5AE9-934EB0CA3AEC}"/>
                  </a:ext>
                </a:extLst>
              </p:cNvPr>
              <p:cNvGraphicFramePr>
                <a:graphicFrameLocks noGrp="1"/>
              </p:cNvGraphicFramePr>
              <p:nvPr>
                <p:extLst>
                  <p:ext uri="{D42A27DB-BD31-4B8C-83A1-F6EECF244321}">
                    <p14:modId xmlns:p14="http://schemas.microsoft.com/office/powerpoint/2010/main" val="1418490992"/>
                  </p:ext>
                </p:extLst>
              </p:nvPr>
            </p:nvGraphicFramePr>
            <p:xfrm>
              <a:off x="487167" y="2108718"/>
              <a:ext cx="11101455" cy="3925011"/>
            </p:xfrm>
            <a:graphic>
              <a:graphicData uri="http://schemas.openxmlformats.org/drawingml/2006/table">
                <a:tbl>
                  <a:tblPr firstRow="1" bandRow="1">
                    <a:tableStyleId>{7DF18680-E054-41AD-8BC1-D1AEF772440D}</a:tableStyleId>
                  </a:tblPr>
                  <a:tblGrid>
                    <a:gridCol w="1585975">
                      <a:extLst>
                        <a:ext uri="{9D8B030D-6E8A-4147-A177-3AD203B41FA5}">
                          <a16:colId xmlns:a16="http://schemas.microsoft.com/office/drawing/2014/main" val="2895327807"/>
                        </a:ext>
                      </a:extLst>
                    </a:gridCol>
                    <a:gridCol w="1585975">
                      <a:extLst>
                        <a:ext uri="{9D8B030D-6E8A-4147-A177-3AD203B41FA5}">
                          <a16:colId xmlns:a16="http://schemas.microsoft.com/office/drawing/2014/main" val="1579124813"/>
                        </a:ext>
                      </a:extLst>
                    </a:gridCol>
                    <a:gridCol w="2121695">
                      <a:extLst>
                        <a:ext uri="{9D8B030D-6E8A-4147-A177-3AD203B41FA5}">
                          <a16:colId xmlns:a16="http://schemas.microsoft.com/office/drawing/2014/main" val="1028066582"/>
                        </a:ext>
                      </a:extLst>
                    </a:gridCol>
                    <a:gridCol w="1607530">
                      <a:extLst>
                        <a:ext uri="{9D8B030D-6E8A-4147-A177-3AD203B41FA5}">
                          <a16:colId xmlns:a16="http://schemas.microsoft.com/office/drawing/2014/main" val="2417280554"/>
                        </a:ext>
                      </a:extLst>
                    </a:gridCol>
                    <a:gridCol w="2100140">
                      <a:extLst>
                        <a:ext uri="{9D8B030D-6E8A-4147-A177-3AD203B41FA5}">
                          <a16:colId xmlns:a16="http://schemas.microsoft.com/office/drawing/2014/main" val="1597097707"/>
                        </a:ext>
                      </a:extLst>
                    </a:gridCol>
                    <a:gridCol w="2100140">
                      <a:extLst>
                        <a:ext uri="{9D8B030D-6E8A-4147-A177-3AD203B41FA5}">
                          <a16:colId xmlns:a16="http://schemas.microsoft.com/office/drawing/2014/main" val="452520455"/>
                        </a:ext>
                      </a:extLst>
                    </a:gridCol>
                  </a:tblGrid>
                  <a:tr h="640080">
                    <a:tc>
                      <a:txBody>
                        <a:bodyPr/>
                        <a:lstStyle/>
                        <a:p>
                          <a:pPr algn="ctr"/>
                          <a:r>
                            <a:rPr lang="en-US" altLang="zh-CN" sz="1800" dirty="0">
                              <a:latin typeface="Palatino" pitchFamily="2" charset="0"/>
                              <a:ea typeface="Palatino" pitchFamily="2" charset="0"/>
                            </a:rPr>
                            <a:t>Problem</a:t>
                          </a:r>
                          <a:endParaRPr lang="zh-CN" altLang="en-US" sz="1800" dirty="0">
                            <a:latin typeface="Palatino" pitchFamily="2" charset="0"/>
                            <a:ea typeface="Palatino" pitchFamily="2" charset="0"/>
                          </a:endParaRPr>
                        </a:p>
                      </a:txBody>
                      <a:tcPr anchor="ctr"/>
                    </a:tc>
                    <a:tc>
                      <a:txBody>
                        <a:bodyPr/>
                        <a:lstStyle/>
                        <a:p>
                          <a:pPr algn="ctr"/>
                          <a:r>
                            <a:rPr lang="en-US" altLang="zh-CN" sz="1800" dirty="0">
                              <a:latin typeface="Palatino" pitchFamily="2" charset="0"/>
                              <a:ea typeface="Palatino" pitchFamily="2" charset="0"/>
                            </a:rPr>
                            <a:t>Assumption</a:t>
                          </a:r>
                          <a:endParaRPr lang="zh-CN" altLang="en-US" sz="1800" dirty="0">
                            <a:latin typeface="Palatino" pitchFamily="2" charset="0"/>
                            <a:ea typeface="Palatino" pitchFamily="2" charset="0"/>
                          </a:endParaRPr>
                        </a:p>
                      </a:txBody>
                      <a:tcPr anchor="ctr"/>
                    </a:tc>
                    <a:tc>
                      <a:txBody>
                        <a:bodyPr/>
                        <a:lstStyle/>
                        <a:p>
                          <a:pPr algn="ctr"/>
                          <a:r>
                            <a:rPr lang="en-US" altLang="zh-CN" sz="1800" dirty="0">
                              <a:latin typeface="Palatino" pitchFamily="2" charset="0"/>
                              <a:ea typeface="Palatino" pitchFamily="2" charset="0"/>
                            </a:rPr>
                            <a:t>Hardness</a:t>
                          </a:r>
                          <a:r>
                            <a:rPr lang="zh-CN" altLang="en-US" sz="1800" dirty="0">
                              <a:latin typeface="Palatino" pitchFamily="2" charset="0"/>
                              <a:ea typeface="Palatino" pitchFamily="2" charset="0"/>
                            </a:rPr>
                            <a:t> </a:t>
                          </a:r>
                          <a:r>
                            <a:rPr lang="en-US" altLang="zh-CN" sz="1800" dirty="0">
                              <a:latin typeface="Palatino" pitchFamily="2" charset="0"/>
                              <a:ea typeface="Palatino" pitchFamily="2" charset="0"/>
                            </a:rPr>
                            <a:t>of</a:t>
                          </a:r>
                          <a:r>
                            <a:rPr lang="zh-CN" altLang="en-US" sz="1800" dirty="0">
                              <a:latin typeface="Palatino" pitchFamily="2" charset="0"/>
                              <a:ea typeface="Palatino" pitchFamily="2" charset="0"/>
                            </a:rPr>
                            <a:t> </a:t>
                          </a:r>
                          <a:r>
                            <a:rPr lang="en-US" altLang="zh-CN" sz="1800" dirty="0">
                              <a:latin typeface="Palatino" pitchFamily="2" charset="0"/>
                              <a:ea typeface="Palatino" pitchFamily="2" charset="0"/>
                            </a:rPr>
                            <a:t>Approx.</a:t>
                          </a:r>
                          <a:r>
                            <a:rPr lang="zh-CN" altLang="en-US" sz="1800" dirty="0">
                              <a:latin typeface="Palatino" pitchFamily="2" charset="0"/>
                              <a:ea typeface="Palatino" pitchFamily="2" charset="0"/>
                            </a:rPr>
                            <a:t> </a:t>
                          </a:r>
                          <a:r>
                            <a:rPr lang="en-US" altLang="zh-CN" sz="1800" dirty="0">
                              <a:latin typeface="Palatino" pitchFamily="2" charset="0"/>
                              <a:ea typeface="Palatino" pitchFamily="2" charset="0"/>
                            </a:rPr>
                            <a:t>Ratio</a:t>
                          </a:r>
                          <a:endParaRPr lang="zh-CN" altLang="en-US" sz="1800" dirty="0">
                            <a:latin typeface="Palatino" pitchFamily="2" charset="0"/>
                            <a:ea typeface="Palatino" pitchFamily="2" charset="0"/>
                          </a:endParaRPr>
                        </a:p>
                      </a:txBody>
                      <a:tcPr anchor="ctr"/>
                    </a:tc>
                    <a:tc>
                      <a:txBody>
                        <a:bodyPr/>
                        <a:lstStyle/>
                        <a:p>
                          <a:pPr algn="ctr"/>
                          <a:r>
                            <a:rPr lang="en-US" altLang="zh-CN" sz="1800" dirty="0">
                              <a:latin typeface="Palatino" pitchFamily="2" charset="0"/>
                              <a:ea typeface="Palatino" pitchFamily="2" charset="0"/>
                            </a:rPr>
                            <a:t>OPT</a:t>
                          </a:r>
                          <a:r>
                            <a:rPr lang="zh-CN" altLang="en-US" sz="1800" dirty="0">
                              <a:latin typeface="Palatino" pitchFamily="2" charset="0"/>
                              <a:ea typeface="Palatino" pitchFamily="2" charset="0"/>
                            </a:rPr>
                            <a:t> </a:t>
                          </a:r>
                          <a:r>
                            <a:rPr lang="en-US" altLang="zh-CN" sz="1800" dirty="0">
                              <a:latin typeface="Palatino" pitchFamily="2" charset="0"/>
                              <a:ea typeface="Palatino" pitchFamily="2" charset="0"/>
                            </a:rPr>
                            <a:t>Size</a:t>
                          </a:r>
                          <a:endParaRPr lang="zh-CN" altLang="en-US" sz="1800" dirty="0">
                            <a:latin typeface="Palatino" pitchFamily="2" charset="0"/>
                            <a:ea typeface="Palatino" pitchFamily="2" charset="0"/>
                          </a:endParaRPr>
                        </a:p>
                      </a:txBody>
                      <a:tcPr anchor="ctr"/>
                    </a:tc>
                    <a:tc>
                      <a:txBody>
                        <a:bodyPr/>
                        <a:lstStyle/>
                        <a:p>
                          <a:pPr algn="ctr"/>
                          <a:r>
                            <a:rPr lang="en-US" altLang="zh-CN" sz="1800" dirty="0">
                              <a:latin typeface="Palatino" pitchFamily="2" charset="0"/>
                              <a:ea typeface="Palatino" pitchFamily="2" charset="0"/>
                            </a:rPr>
                            <a:t>Technique</a:t>
                          </a:r>
                          <a:endParaRPr lang="zh-CN" altLang="en-US" sz="1800" dirty="0">
                            <a:latin typeface="Palatino" pitchFamily="2" charset="0"/>
                            <a:ea typeface="Palatino" pitchFamily="2" charset="0"/>
                          </a:endParaRPr>
                        </a:p>
                      </a:txBody>
                      <a:tcPr anchor="ctr"/>
                    </a:tc>
                    <a:tc>
                      <a:txBody>
                        <a:bodyPr/>
                        <a:lstStyle/>
                        <a:p>
                          <a:pPr algn="ctr"/>
                          <a:r>
                            <a:rPr lang="en-US" altLang="zh-CN" sz="1800" dirty="0">
                              <a:latin typeface="Palatino" pitchFamily="2" charset="0"/>
                              <a:ea typeface="Palatino" pitchFamily="2" charset="0"/>
                            </a:rPr>
                            <a:t>Reference</a:t>
                          </a:r>
                          <a:endParaRPr lang="zh-CN" altLang="en-US" sz="1800" dirty="0">
                            <a:latin typeface="Palatino" pitchFamily="2" charset="0"/>
                            <a:ea typeface="Palatino" pitchFamily="2" charset="0"/>
                          </a:endParaRPr>
                        </a:p>
                      </a:txBody>
                      <a:tcPr anchor="ctr"/>
                    </a:tc>
                    <a:extLst>
                      <a:ext uri="{0D108BD9-81ED-4DB2-BD59-A6C34878D82A}">
                        <a16:rowId xmlns:a16="http://schemas.microsoft.com/office/drawing/2014/main" val="2556296952"/>
                      </a:ext>
                    </a:extLst>
                  </a:tr>
                  <a:tr h="899895">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latin typeface="Palatino" pitchFamily="2" charset="0"/>
                              <a:ea typeface="Palatino" pitchFamily="2" charset="0"/>
                            </a:rPr>
                            <a:t>SetCover</a:t>
                          </a:r>
                          <a:endParaRPr lang="zh-CN" altLang="en-US" dirty="0">
                            <a:latin typeface="Palatino" pitchFamily="2" charset="0"/>
                            <a:ea typeface="Palatino" pitchFamily="2" charset="0"/>
                          </a:endParaRPr>
                        </a:p>
                      </a:txBody>
                      <a:tcPr anchor="ctr">
                        <a:solidFill>
                          <a:schemeClr val="accent1">
                            <a:lumMod val="20000"/>
                            <a:lumOff val="80000"/>
                          </a:schemeClr>
                        </a:solidFill>
                      </a:tcPr>
                    </a:tc>
                    <a:tc>
                      <a:txBody>
                        <a:bodyPr/>
                        <a:lstStyle/>
                        <a:p>
                          <a:endParaRPr lang="zh-CN"/>
                        </a:p>
                      </a:txBody>
                      <a:tcPr anchor="ctr">
                        <a:blipFill>
                          <a:blip r:embed="rId3"/>
                          <a:stretch>
                            <a:fillRect l="-100800" t="-76056" r="-501600" b="-266197"/>
                          </a:stretch>
                        </a:blipFill>
                      </a:tcPr>
                    </a:tc>
                    <a:tc>
                      <a:txBody>
                        <a:bodyPr/>
                        <a:lstStyle/>
                        <a:p>
                          <a:endParaRPr lang="zh-CN"/>
                        </a:p>
                      </a:txBody>
                      <a:tcPr anchor="ctr">
                        <a:blipFill>
                          <a:blip r:embed="rId3"/>
                          <a:stretch>
                            <a:fillRect l="-150299" t="-76056" r="-275449" b="-266197"/>
                          </a:stretch>
                        </a:blipFill>
                      </a:tcPr>
                    </a:tc>
                    <a:tc>
                      <a:txBody>
                        <a:bodyPr/>
                        <a:lstStyle/>
                        <a:p>
                          <a:endParaRPr lang="zh-CN"/>
                        </a:p>
                      </a:txBody>
                      <a:tcPr anchor="ctr">
                        <a:blipFill>
                          <a:blip r:embed="rId3"/>
                          <a:stretch>
                            <a:fillRect l="-329134" t="-76056" r="-262205" b="-26619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latin typeface="Palatino" pitchFamily="2" charset="0"/>
                              <a:ea typeface="Palatino" pitchFamily="2" charset="0"/>
                            </a:rPr>
                            <a:t>(Complex)</a:t>
                          </a:r>
                          <a:r>
                            <a:rPr lang="zh-CN" altLang="en-US" sz="1800" dirty="0">
                              <a:latin typeface="Palatino" pitchFamily="2" charset="0"/>
                              <a:ea typeface="Palatino" pitchFamily="2" charset="0"/>
                            </a:rPr>
                            <a:t> </a:t>
                          </a:r>
                          <a:r>
                            <a:rPr lang="en-US" altLang="zh-CN" sz="1800" dirty="0">
                              <a:latin typeface="Palatino" pitchFamily="2" charset="0"/>
                              <a:ea typeface="Palatino" pitchFamily="2" charset="0"/>
                            </a:rPr>
                            <a:t>PCP</a:t>
                          </a:r>
                          <a:endParaRPr lang="zh-CN" altLang="en-US" sz="1800" dirty="0">
                            <a:latin typeface="Palatino" pitchFamily="2" charset="0"/>
                            <a:ea typeface="Palatino" pitchFamily="2" charset="0"/>
                          </a:endParaRPr>
                        </a:p>
                      </a:txBody>
                      <a:tcPr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FF3399"/>
                              </a:solidFill>
                              <a:latin typeface="Palatino" pitchFamily="2" charset="0"/>
                              <a:ea typeface="Palatino" pitchFamily="2" charset="0"/>
                            </a:rPr>
                            <a:t>[DS14]</a:t>
                          </a:r>
                          <a:endParaRPr lang="zh-CN" altLang="en-US" sz="1800" dirty="0">
                            <a:latin typeface="Palatino" pitchFamily="2" charset="0"/>
                            <a:ea typeface="Palatino" pitchFamily="2" charset="0"/>
                          </a:endParaRPr>
                        </a:p>
                      </a:txBody>
                      <a:tcPr anchor="ctr">
                        <a:solidFill>
                          <a:schemeClr val="accent1">
                            <a:lumMod val="20000"/>
                            <a:lumOff val="80000"/>
                          </a:schemeClr>
                        </a:solidFill>
                      </a:tcPr>
                    </a:tc>
                    <a:extLst>
                      <a:ext uri="{0D108BD9-81ED-4DB2-BD59-A6C34878D82A}">
                        <a16:rowId xmlns:a16="http://schemas.microsoft.com/office/drawing/2014/main" val="1411103672"/>
                      </a:ext>
                    </a:extLst>
                  </a:tr>
                  <a:tr h="1192518">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800" dirty="0">
                            <a:solidFill>
                              <a:srgbClr val="FF0000"/>
                            </a:solidFill>
                            <a:latin typeface="Palatino" pitchFamily="2" charset="0"/>
                            <a:ea typeface="Palatino" pitchFamily="2" charset="0"/>
                          </a:endParaRPr>
                        </a:p>
                      </a:txBody>
                      <a:tcPr anchor="ctr">
                        <a:solidFill>
                          <a:schemeClr val="accent1">
                            <a:lumMod val="20000"/>
                            <a:lumOff val="80000"/>
                          </a:schemeClr>
                        </a:solidFill>
                      </a:tcPr>
                    </a:tc>
                    <a:tc>
                      <a:txBody>
                        <a:bodyPr/>
                        <a:lstStyle/>
                        <a:p>
                          <a:endParaRPr lang="zh-CN"/>
                        </a:p>
                      </a:txBody>
                      <a:tcPr anchor="ctr">
                        <a:blipFill>
                          <a:blip r:embed="rId3"/>
                          <a:stretch>
                            <a:fillRect l="-100800" t="-132979" r="-501600" b="-101064"/>
                          </a:stretch>
                        </a:blipFill>
                      </a:tcPr>
                    </a:tc>
                    <a:tc>
                      <a:txBody>
                        <a:bodyPr/>
                        <a:lstStyle/>
                        <a:p>
                          <a:endParaRPr lang="zh-CN"/>
                        </a:p>
                      </a:txBody>
                      <a:tcPr anchor="ctr">
                        <a:blipFill>
                          <a:blip r:embed="rId3"/>
                          <a:stretch>
                            <a:fillRect l="-150299" t="-132979" r="-275449" b="-101064"/>
                          </a:stretch>
                        </a:blipFill>
                      </a:tcPr>
                    </a:tc>
                    <a:tc>
                      <a:txBody>
                        <a:bodyPr/>
                        <a:lstStyle/>
                        <a:p>
                          <a:endParaRPr lang="zh-CN"/>
                        </a:p>
                      </a:txBody>
                      <a:tcPr anchor="ctr">
                        <a:blipFill>
                          <a:blip r:embed="rId3"/>
                          <a:stretch>
                            <a:fillRect l="-329134" t="-132979" r="-262205" b="-101064"/>
                          </a:stretch>
                        </a:blipFill>
                      </a:tcPr>
                    </a:tc>
                    <a:tc>
                      <a:txBody>
                        <a:bodyPr/>
                        <a:lstStyle/>
                        <a:p>
                          <a:pPr algn="ctr"/>
                          <a:r>
                            <a:rPr lang="en-US" altLang="zh-CN" sz="1800" dirty="0">
                              <a:solidFill>
                                <a:srgbClr val="FF0000"/>
                              </a:solidFill>
                              <a:latin typeface="Palatino" pitchFamily="2" charset="0"/>
                              <a:ea typeface="Palatino" pitchFamily="2" charset="0"/>
                            </a:rPr>
                            <a:t>New</a:t>
                          </a:r>
                          <a:r>
                            <a:rPr lang="zh-CN" altLang="en-US" sz="1800" dirty="0">
                              <a:solidFill>
                                <a:srgbClr val="FF0000"/>
                              </a:solidFill>
                              <a:latin typeface="Palatino" pitchFamily="2" charset="0"/>
                              <a:ea typeface="Palatino" pitchFamily="2" charset="0"/>
                            </a:rPr>
                            <a:t> </a:t>
                          </a:r>
                          <a:r>
                            <a:rPr lang="en-US" altLang="zh-CN" sz="1800" dirty="0">
                              <a:solidFill>
                                <a:srgbClr val="FF0000"/>
                              </a:solidFill>
                              <a:latin typeface="Palatino" pitchFamily="2" charset="0"/>
                              <a:ea typeface="Palatino" pitchFamily="2" charset="0"/>
                            </a:rPr>
                            <a:t>TGC</a:t>
                          </a:r>
                          <a:endParaRPr lang="zh-CN" altLang="en-US" sz="1800" dirty="0">
                            <a:solidFill>
                              <a:srgbClr val="FF0000"/>
                            </a:solidFill>
                            <a:latin typeface="Palatino" pitchFamily="2" charset="0"/>
                            <a:ea typeface="Palatino" pitchFamily="2" charset="0"/>
                          </a:endParaRPr>
                        </a:p>
                      </a:txBody>
                      <a:tcPr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dirty="0">
                              <a:solidFill>
                                <a:srgbClr val="FF0000"/>
                              </a:solidFill>
                              <a:latin typeface="Palatino" pitchFamily="2" charset="0"/>
                              <a:ea typeface="Palatino" pitchFamily="2" charset="0"/>
                            </a:rPr>
                            <a:t>This</a:t>
                          </a:r>
                          <a:r>
                            <a:rPr lang="zh-CN" altLang="en-US" sz="1800" b="1" dirty="0">
                              <a:solidFill>
                                <a:srgbClr val="FF0000"/>
                              </a:solidFill>
                              <a:latin typeface="Palatino" pitchFamily="2" charset="0"/>
                              <a:ea typeface="Palatino" pitchFamily="2" charset="0"/>
                            </a:rPr>
                            <a:t> </a:t>
                          </a:r>
                          <a:r>
                            <a:rPr lang="en-US" altLang="zh-CN" sz="1800" b="1" dirty="0">
                              <a:solidFill>
                                <a:srgbClr val="FF0000"/>
                              </a:solidFill>
                              <a:latin typeface="Palatino" pitchFamily="2" charset="0"/>
                              <a:ea typeface="Palatino" pitchFamily="2" charset="0"/>
                            </a:rPr>
                            <a:t>work</a:t>
                          </a:r>
                          <a:endParaRPr lang="zh-CN" altLang="en-US" sz="1800" b="1" dirty="0">
                            <a:solidFill>
                              <a:srgbClr val="FF0000"/>
                            </a:solidFill>
                            <a:latin typeface="Palatino" pitchFamily="2" charset="0"/>
                            <a:ea typeface="Palatino" pitchFamily="2" charset="0"/>
                          </a:endParaRPr>
                        </a:p>
                      </a:txBody>
                      <a:tcPr anchor="ctr">
                        <a:solidFill>
                          <a:schemeClr val="accent1">
                            <a:lumMod val="20000"/>
                            <a:lumOff val="80000"/>
                          </a:schemeClr>
                        </a:solidFill>
                      </a:tcPr>
                    </a:tc>
                    <a:extLst>
                      <a:ext uri="{0D108BD9-81ED-4DB2-BD59-A6C34878D82A}">
                        <a16:rowId xmlns:a16="http://schemas.microsoft.com/office/drawing/2014/main" val="2032787280"/>
                      </a:ext>
                    </a:extLst>
                  </a:tr>
                  <a:tr h="1192518">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800" dirty="0">
                            <a:solidFill>
                              <a:schemeClr val="tx1"/>
                            </a:solidFill>
                            <a:latin typeface="Palatino" pitchFamily="2" charset="0"/>
                            <a:ea typeface="Palatino" pitchFamily="2" charset="0"/>
                          </a:endParaRPr>
                        </a:p>
                      </a:txBody>
                      <a:tcPr anchor="ctr">
                        <a:solidFill>
                          <a:schemeClr val="accent1">
                            <a:lumMod val="20000"/>
                            <a:lumOff val="80000"/>
                          </a:schemeClr>
                        </a:solidFill>
                      </a:tcPr>
                    </a:tc>
                    <a:tc>
                      <a:txBody>
                        <a:bodyPr/>
                        <a:lstStyle/>
                        <a:p>
                          <a:endParaRPr lang="zh-CN"/>
                        </a:p>
                      </a:txBody>
                      <a:tcPr anchor="ctr">
                        <a:blipFill>
                          <a:blip r:embed="rId3"/>
                          <a:stretch>
                            <a:fillRect l="-100800" t="-232979" r="-501600" b="-1064"/>
                          </a:stretch>
                        </a:blipFill>
                      </a:tcPr>
                    </a:tc>
                    <a:tc>
                      <a:txBody>
                        <a:bodyPr/>
                        <a:lstStyle/>
                        <a:p>
                          <a:endParaRPr lang="zh-CN"/>
                        </a:p>
                      </a:txBody>
                      <a:tcPr anchor="ctr">
                        <a:blipFill>
                          <a:blip r:embed="rId3"/>
                          <a:stretch>
                            <a:fillRect l="-150299" t="-232979" r="-275449" b="-1064"/>
                          </a:stretch>
                        </a:blipFill>
                      </a:tcPr>
                    </a:tc>
                    <a:tc>
                      <a:txBody>
                        <a:bodyPr/>
                        <a:lstStyle/>
                        <a:p>
                          <a:endParaRPr lang="zh-CN"/>
                        </a:p>
                      </a:txBody>
                      <a:tcPr anchor="ctr">
                        <a:blipFill>
                          <a:blip r:embed="rId3"/>
                          <a:stretch>
                            <a:fillRect l="-329134" t="-232979" r="-262205" b="-1064"/>
                          </a:stretch>
                        </a:blipFill>
                      </a:tcPr>
                    </a:tc>
                    <a:tc>
                      <a:txBody>
                        <a:bodyPr/>
                        <a:lstStyle/>
                        <a:p>
                          <a:pPr algn="ctr"/>
                          <a:r>
                            <a:rPr lang="en-US" altLang="zh-CN" sz="1800" dirty="0">
                              <a:latin typeface="Palatino" pitchFamily="2" charset="0"/>
                              <a:ea typeface="Palatino" pitchFamily="2" charset="0"/>
                            </a:rPr>
                            <a:t>TGC</a:t>
                          </a:r>
                          <a:r>
                            <a:rPr lang="zh-CN" altLang="en-US" sz="1800" dirty="0">
                              <a:latin typeface="Palatino" pitchFamily="2" charset="0"/>
                              <a:ea typeface="Palatino" pitchFamily="2" charset="0"/>
                            </a:rPr>
                            <a:t> </a:t>
                          </a:r>
                          <a:r>
                            <a:rPr lang="en-US" altLang="zh-CN" sz="1800" dirty="0">
                              <a:latin typeface="Palatino" pitchFamily="2" charset="0"/>
                              <a:ea typeface="Palatino" pitchFamily="2" charset="0"/>
                            </a:rPr>
                            <a:t>/</a:t>
                          </a:r>
                          <a:r>
                            <a:rPr lang="zh-CN" altLang="en-US" sz="1800" dirty="0">
                              <a:latin typeface="Palatino" pitchFamily="2" charset="0"/>
                              <a:ea typeface="Palatino" pitchFamily="2" charset="0"/>
                            </a:rPr>
                            <a:t> </a:t>
                          </a:r>
                          <a:r>
                            <a:rPr lang="en-US" altLang="zh-CN" sz="1800" dirty="0">
                              <a:latin typeface="Palatino" pitchFamily="2" charset="0"/>
                              <a:ea typeface="Palatino" pitchFamily="2" charset="0"/>
                            </a:rPr>
                            <a:t>Distributed</a:t>
                          </a:r>
                          <a:r>
                            <a:rPr lang="zh-CN" altLang="en-US" sz="1800" dirty="0">
                              <a:latin typeface="Palatino" pitchFamily="2" charset="0"/>
                              <a:ea typeface="Palatino" pitchFamily="2" charset="0"/>
                            </a:rPr>
                            <a:t> </a:t>
                          </a:r>
                          <a:r>
                            <a:rPr lang="en-US" altLang="zh-CN" sz="1800" dirty="0">
                              <a:latin typeface="Palatino" pitchFamily="2" charset="0"/>
                              <a:ea typeface="Palatino" pitchFamily="2" charset="0"/>
                            </a:rPr>
                            <a:t>PCP</a:t>
                          </a:r>
                          <a:endParaRPr lang="zh-CN" altLang="en-US" sz="1800" dirty="0">
                            <a:latin typeface="Palatino" pitchFamily="2" charset="0"/>
                            <a:ea typeface="Palatino" pitchFamily="2" charset="0"/>
                          </a:endParaRPr>
                        </a:p>
                      </a:txBody>
                      <a:tcPr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FF3399"/>
                              </a:solidFill>
                              <a:latin typeface="Palatino" pitchFamily="2" charset="0"/>
                              <a:ea typeface="Palatino" pitchFamily="2" charset="0"/>
                            </a:rPr>
                            <a:t>[KLM19, Lin19]</a:t>
                          </a:r>
                          <a:endParaRPr lang="zh-CN" altLang="en-US" sz="1800" dirty="0">
                            <a:solidFill>
                              <a:srgbClr val="FF3399"/>
                            </a:solidFill>
                            <a:latin typeface="Palatino" pitchFamily="2" charset="0"/>
                            <a:ea typeface="Palatino" pitchFamily="2" charset="0"/>
                          </a:endParaRPr>
                        </a:p>
                      </a:txBody>
                      <a:tcPr anchor="ctr">
                        <a:solidFill>
                          <a:schemeClr val="accent1">
                            <a:lumMod val="20000"/>
                            <a:lumOff val="80000"/>
                          </a:schemeClr>
                        </a:solidFill>
                      </a:tcPr>
                    </a:tc>
                    <a:extLst>
                      <a:ext uri="{0D108BD9-81ED-4DB2-BD59-A6C34878D82A}">
                        <a16:rowId xmlns:a16="http://schemas.microsoft.com/office/drawing/2014/main" val="2209679667"/>
                      </a:ext>
                    </a:extLst>
                  </a:tr>
                </a:tbl>
              </a:graphicData>
            </a:graphic>
          </p:graphicFrame>
        </mc:Fallback>
      </mc:AlternateContent>
    </p:spTree>
    <p:extLst>
      <p:ext uri="{BB962C8B-B14F-4D97-AF65-F5344CB8AC3E}">
        <p14:creationId xmlns:p14="http://schemas.microsoft.com/office/powerpoint/2010/main" val="4069835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FEBA7D-D78A-4674-B4CE-8101BA65D437}"/>
              </a:ext>
            </a:extLst>
          </p:cNvPr>
          <p:cNvSpPr>
            <a:spLocks noGrp="1"/>
          </p:cNvSpPr>
          <p:nvPr>
            <p:ph type="title"/>
          </p:nvPr>
        </p:nvSpPr>
        <p:spPr/>
        <p:txBody>
          <a:bodyPr/>
          <a:lstStyle/>
          <a:p>
            <a:r>
              <a:rPr lang="en-US" altLang="zh-CN">
                <a:latin typeface="Palatino Linotype" panose="02040502050505030304" pitchFamily="18" charset="0"/>
                <a:ea typeface="Cambria" panose="02040503050406030204" pitchFamily="18" charset="0"/>
              </a:rPr>
              <a:t>Approximation</a:t>
            </a:r>
            <a:r>
              <a:rPr lang="zh-CN" altLang="en-US">
                <a:latin typeface="Palatino Linotype" panose="02040502050505030304" pitchFamily="18" charset="0"/>
                <a:ea typeface="Cambria" panose="02040503050406030204" pitchFamily="18" charset="0"/>
              </a:rPr>
              <a:t> </a:t>
            </a:r>
            <a:r>
              <a:rPr lang="en-US" altLang="zh-CN">
                <a:latin typeface="Palatino Linotype" panose="02040502050505030304" pitchFamily="18" charset="0"/>
                <a:ea typeface="Cambria" panose="02040503050406030204" pitchFamily="18" charset="0"/>
              </a:rPr>
              <a:t>of</a:t>
            </a:r>
            <a:r>
              <a:rPr lang="zh-CN" altLang="en-US">
                <a:latin typeface="Palatino Linotype" panose="02040502050505030304" pitchFamily="18" charset="0"/>
                <a:ea typeface="Cambria" panose="02040503050406030204" pitchFamily="18" charset="0"/>
              </a:rPr>
              <a:t> </a:t>
            </a:r>
            <a:r>
              <a:rPr lang="en-US" altLang="zh-CN" err="1">
                <a:latin typeface="Palatino Linotype" panose="02040502050505030304" pitchFamily="18" charset="0"/>
                <a:ea typeface="Cambria" panose="02040503050406030204" pitchFamily="18" charset="0"/>
              </a:rPr>
              <a:t>SetCover</a:t>
            </a:r>
            <a:r>
              <a:rPr lang="zh-CN" altLang="en-US">
                <a:latin typeface="Palatino Linotype" panose="02040502050505030304" pitchFamily="18" charset="0"/>
                <a:ea typeface="Cambria" panose="02040503050406030204" pitchFamily="18" charset="0"/>
              </a:rPr>
              <a:t> </a:t>
            </a:r>
            <a:r>
              <a:rPr lang="en-US" altLang="zh-CN">
                <a:latin typeface="Palatino Linotype" panose="02040502050505030304" pitchFamily="18" charset="0"/>
                <a:ea typeface="Cambria" panose="02040503050406030204" pitchFamily="18" charset="0"/>
              </a:rPr>
              <a:t>Problem</a:t>
            </a:r>
            <a:endParaRPr lang="zh-CN" altLang="en-US">
              <a:latin typeface="Palatino Linotype" panose="02040502050505030304" pitchFamily="18"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E244685-32E6-595A-4448-2BEE38C5A651}"/>
                  </a:ext>
                </a:extLst>
              </p:cNvPr>
              <p:cNvSpPr txBox="1"/>
              <p:nvPr/>
            </p:nvSpPr>
            <p:spPr>
              <a:xfrm>
                <a:off x="513419" y="1788387"/>
                <a:ext cx="11396084" cy="1951816"/>
              </a:xfrm>
              <a:prstGeom prst="rect">
                <a:avLst/>
              </a:prstGeom>
              <a:noFill/>
            </p:spPr>
            <p:txBody>
              <a:bodyPr wrap="square">
                <a:spAutoFit/>
              </a:bodyPr>
              <a:lstStyle/>
              <a:p>
                <a:pPr marL="285750" indent="-285750">
                  <a:lnSpc>
                    <a:spcPct val="100000"/>
                  </a:lnSpc>
                  <a:buFont typeface="Arial" panose="020B0604020202020204" pitchFamily="34" charset="0"/>
                  <a:buChar char="•"/>
                </a:pPr>
                <a:r>
                  <a:rPr lang="en-US" altLang="zh-CN" sz="2000" dirty="0">
                    <a:solidFill>
                      <a:srgbClr val="FF3399"/>
                    </a:solidFill>
                    <a:latin typeface="Palatino Linotype" panose="02040502050505030304" pitchFamily="18" charset="0"/>
                  </a:rPr>
                  <a:t>[KLM19] </a:t>
                </a:r>
                <a:r>
                  <a:rPr lang="en-US" altLang="zh-CN" sz="2000" dirty="0">
                    <a:latin typeface="Palatino Linotype" panose="02040502050505030304" pitchFamily="18" charset="0"/>
                  </a:rPr>
                  <a:t>and </a:t>
                </a:r>
                <a:r>
                  <a:rPr lang="en-US" altLang="zh-CN" sz="2000" dirty="0">
                    <a:solidFill>
                      <a:srgbClr val="FF3399"/>
                    </a:solidFill>
                    <a:latin typeface="Palatino Linotype" panose="02040502050505030304" pitchFamily="18" charset="0"/>
                  </a:rPr>
                  <a:t>[Lin19] </a:t>
                </a:r>
                <a:r>
                  <a:rPr lang="en-US" altLang="zh-CN" sz="2000" dirty="0">
                    <a:latin typeface="Palatino Linotype" panose="02040502050505030304" pitchFamily="18" charset="0"/>
                  </a:rPr>
                  <a:t>both used a crucial fact that assuming W[1]</a:t>
                </a:r>
                <a14:m>
                  <m:oMath xmlns:m="http://schemas.openxmlformats.org/officeDocument/2006/math">
                    <m:r>
                      <a:rPr lang="en-US" altLang="zh-CN" sz="2000" b="0" i="1" smtClean="0">
                        <a:latin typeface="Cambria Math" panose="02040503050406030204" pitchFamily="18" charset="0"/>
                      </a:rPr>
                      <m:t>≠</m:t>
                    </m:r>
                  </m:oMath>
                </a14:m>
                <a:r>
                  <a:rPr lang="en-US" altLang="zh-CN" sz="2000" dirty="0">
                    <a:latin typeface="Palatino Linotype" panose="02040502050505030304" pitchFamily="18" charset="0"/>
                  </a:rPr>
                  <a:t>FPT (or stronger hypothesis), </a:t>
                </a:r>
                <a:r>
                  <a:rPr lang="en-US" altLang="zh-CN" sz="2000" i="1" dirty="0">
                    <a:latin typeface="Palatino Linotype" panose="02040502050505030304" pitchFamily="18" charset="0"/>
                  </a:rPr>
                  <a:t>k</a:t>
                </a:r>
                <a:r>
                  <a:rPr lang="en-US" altLang="zh-CN" sz="2000" dirty="0">
                    <a:latin typeface="Palatino Linotype" panose="02040502050505030304" pitchFamily="18" charset="0"/>
                  </a:rPr>
                  <a:t>-</a:t>
                </a:r>
                <a:r>
                  <a:rPr lang="en-US" altLang="zh-CN" sz="2000" dirty="0" err="1">
                    <a:latin typeface="Palatino Linotype" panose="02040502050505030304" pitchFamily="18" charset="0"/>
                  </a:rPr>
                  <a:t>SetCover</a:t>
                </a:r>
                <a:r>
                  <a:rPr lang="en-US" altLang="zh-CN" sz="2000" dirty="0">
                    <a:latin typeface="Palatino Linotype" panose="02040502050505030304" pitchFamily="18" charset="0"/>
                  </a:rPr>
                  <a:t> with </a:t>
                </a:r>
                <a14:m>
                  <m:oMath xmlns:m="http://schemas.openxmlformats.org/officeDocument/2006/math">
                    <m:d>
                      <m:dPr>
                        <m:begChr m:val="|"/>
                        <m:endChr m:val="|"/>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𝑈</m:t>
                        </m:r>
                      </m:e>
                    </m:d>
                  </m:oMath>
                </a14:m>
                <a:r>
                  <a:rPr lang="en-US" altLang="zh-CN" sz="2000" dirty="0">
                    <a:latin typeface="Palatino Linotype" panose="02040502050505030304" pitchFamily="18" charset="0"/>
                  </a:rPr>
                  <a:t> as small as </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𝑘</m:t>
                        </m:r>
                      </m:e>
                      <m:sup>
                        <m:r>
                          <a:rPr lang="en-US" altLang="zh-CN" sz="2000" b="0" i="1" smtClean="0">
                            <a:latin typeface="Cambria Math" panose="02040503050406030204" pitchFamily="18" charset="0"/>
                          </a:rPr>
                          <m:t>𝑂</m:t>
                        </m:r>
                        <m:r>
                          <a:rPr lang="en-US" altLang="zh-CN" sz="2000" b="0" i="1" smtClean="0">
                            <a:latin typeface="Cambria Math" panose="02040503050406030204" pitchFamily="18" charset="0"/>
                          </a:rPr>
                          <m:t>(1)</m:t>
                        </m:r>
                      </m:sup>
                    </m:sSup>
                    <m:func>
                      <m:funcPr>
                        <m:ctrlPr>
                          <a:rPr lang="en-US" altLang="zh-CN" sz="200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𝑛</m:t>
                        </m:r>
                      </m:e>
                    </m:func>
                  </m:oMath>
                </a14:m>
                <a:r>
                  <a:rPr lang="en-US" altLang="zh-CN" sz="2000" dirty="0">
                    <a:latin typeface="Palatino Linotype" panose="02040502050505030304" pitchFamily="18" charset="0"/>
                  </a:rPr>
                  <a:t> is also hard.</a:t>
                </a:r>
              </a:p>
              <a:p>
                <a:pPr marL="742950" lvl="1" indent="-285750">
                  <a:buFont typeface="Arial" panose="020B0604020202020204" pitchFamily="34" charset="0"/>
                  <a:buChar char="•"/>
                </a:pPr>
                <a:r>
                  <a:rPr lang="en-US" altLang="zh-CN" sz="2000" dirty="0">
                    <a:latin typeface="Palatino Linotype" panose="02040502050505030304" pitchFamily="18" charset="0"/>
                  </a:rPr>
                  <a:t>Cannot work under W[2]</a:t>
                </a:r>
                <a14:m>
                  <m:oMath xmlns:m="http://schemas.openxmlformats.org/officeDocument/2006/math">
                    <m:r>
                      <a:rPr lang="en-US" altLang="zh-CN" sz="2000" b="0" i="1" smtClean="0">
                        <a:latin typeface="Cambria Math" panose="02040503050406030204" pitchFamily="18" charset="0"/>
                      </a:rPr>
                      <m:t>≠</m:t>
                    </m:r>
                  </m:oMath>
                </a14:m>
                <a:r>
                  <a:rPr lang="en-US" altLang="zh-CN" sz="2000" dirty="0">
                    <a:latin typeface="Palatino Linotype" panose="02040502050505030304" pitchFamily="18" charset="0"/>
                  </a:rPr>
                  <a:t>FPT because </a:t>
                </a:r>
                <a14:m>
                  <m:oMath xmlns:m="http://schemas.openxmlformats.org/officeDocument/2006/math">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𝑈</m:t>
                    </m:r>
                    <m:r>
                      <a:rPr lang="en-US" altLang="zh-CN" sz="2000" b="0" i="1" smtClean="0">
                        <a:latin typeface="Cambria Math" panose="02040503050406030204" pitchFamily="18" charset="0"/>
                      </a:rPr>
                      <m:t>|</m:t>
                    </m:r>
                  </m:oMath>
                </a14:m>
                <a:r>
                  <a:rPr lang="en-US" altLang="zh-CN" sz="2000" dirty="0">
                    <a:latin typeface="Palatino Linotype" panose="02040502050505030304" pitchFamily="18" charset="0"/>
                  </a:rPr>
                  <a:t> may be as large as </a:t>
                </a:r>
                <a14:m>
                  <m:oMath xmlns:m="http://schemas.openxmlformats.org/officeDocument/2006/math">
                    <m:r>
                      <a:rPr lang="en-US" altLang="zh-CN" sz="2000" b="0" i="1" smtClean="0">
                        <a:latin typeface="Cambria Math" panose="02040503050406030204" pitchFamily="18" charset="0"/>
                      </a:rPr>
                      <m:t>𝑛</m:t>
                    </m:r>
                  </m:oMath>
                </a14:m>
                <a:r>
                  <a:rPr lang="en-US" altLang="zh-CN" sz="2000" dirty="0">
                    <a:latin typeface="Palatino Linotype" panose="02040502050505030304" pitchFamily="18" charset="0"/>
                  </a:rPr>
                  <a:t>.</a:t>
                </a:r>
              </a:p>
              <a:p>
                <a:pPr marL="742950" lvl="1" indent="-285750">
                  <a:buFont typeface="Arial" panose="020B0604020202020204" pitchFamily="34" charset="0"/>
                  <a:buChar char="•"/>
                </a:pPr>
                <a:endParaRPr lang="en-US" altLang="zh-CN" sz="2000" dirty="0">
                  <a:latin typeface="Palatino Linotype" panose="02040502050505030304" pitchFamily="18" charset="0"/>
                </a:endParaRPr>
              </a:p>
              <a:p>
                <a:pPr marL="285750" indent="-285750">
                  <a:buFont typeface="Arial" panose="020B0604020202020204" pitchFamily="34" charset="0"/>
                  <a:buChar char="•"/>
                </a:pPr>
                <a:r>
                  <a:rPr lang="en-US" altLang="zh-CN" sz="2000" b="1" dirty="0">
                    <a:latin typeface="Palatino Linotype" panose="02040502050505030304" pitchFamily="18" charset="0"/>
                  </a:rPr>
                  <a:t>Since </a:t>
                </a:r>
                <a14:m>
                  <m:oMath xmlns:m="http://schemas.openxmlformats.org/officeDocument/2006/math">
                    <m:r>
                      <a:rPr lang="en-US" altLang="zh-CN" sz="2000" b="1" i="1" smtClean="0">
                        <a:latin typeface="Cambria Math" panose="02040503050406030204" pitchFamily="18" charset="0"/>
                      </a:rPr>
                      <m:t>𝒌</m:t>
                    </m:r>
                  </m:oMath>
                </a14:m>
                <a:r>
                  <a:rPr lang="en-US" altLang="zh-CN" sz="2000" b="1" dirty="0">
                    <a:latin typeface="Palatino Linotype" panose="02040502050505030304" pitchFamily="18" charset="0"/>
                  </a:rPr>
                  <a:t>-</a:t>
                </a:r>
                <a:r>
                  <a:rPr lang="en-US" altLang="zh-CN" sz="2000" b="1" dirty="0" err="1">
                    <a:latin typeface="Palatino Linotype" panose="02040502050505030304" pitchFamily="18" charset="0"/>
                  </a:rPr>
                  <a:t>SetCover</a:t>
                </a:r>
                <a:r>
                  <a:rPr lang="en-US" altLang="zh-CN" sz="2000" b="1" dirty="0">
                    <a:latin typeface="Palatino Linotype" panose="02040502050505030304" pitchFamily="18" charset="0"/>
                  </a:rPr>
                  <a:t> is W[2]-complete, can we base its total FPT inapproximability on W[2]</a:t>
                </a:r>
                <a14:m>
                  <m:oMath xmlns:m="http://schemas.openxmlformats.org/officeDocument/2006/math">
                    <m:r>
                      <a:rPr lang="en-US" altLang="zh-CN" sz="2000" b="1" i="1" smtClean="0">
                        <a:latin typeface="Cambria Math" panose="02040503050406030204" pitchFamily="18" charset="0"/>
                      </a:rPr>
                      <m:t>≠</m:t>
                    </m:r>
                  </m:oMath>
                </a14:m>
                <a:r>
                  <a:rPr lang="en-US" altLang="zh-CN" sz="2000" b="1" dirty="0">
                    <a:latin typeface="Palatino Linotype" panose="02040502050505030304" pitchFamily="18" charset="0"/>
                  </a:rPr>
                  <a:t>FPT?</a:t>
                </a:r>
              </a:p>
              <a:p>
                <a:pPr marL="742950" lvl="1" indent="-285750">
                  <a:buFont typeface="Arial" panose="020B0604020202020204" pitchFamily="34" charset="0"/>
                  <a:buChar char="•"/>
                </a:pPr>
                <a:r>
                  <a:rPr lang="en-US" altLang="zh-CN" sz="2000" dirty="0">
                    <a:latin typeface="Palatino Linotype" panose="02040502050505030304" pitchFamily="18" charset="0"/>
                  </a:rPr>
                  <a:t>Similar attempts: base </a:t>
                </a:r>
                <a14:m>
                  <m:oMath xmlns:m="http://schemas.openxmlformats.org/officeDocument/2006/math">
                    <m:r>
                      <a:rPr lang="en-US" altLang="zh-CN" sz="2000" b="0" i="1" smtClean="0">
                        <a:latin typeface="Cambria Math" panose="02040503050406030204" pitchFamily="18" charset="0"/>
                      </a:rPr>
                      <m:t>𝑘</m:t>
                    </m:r>
                  </m:oMath>
                </a14:m>
                <a:r>
                  <a:rPr lang="en-US" altLang="zh-CN" sz="2000" dirty="0">
                    <a:latin typeface="Palatino Linotype" panose="02040502050505030304" pitchFamily="18" charset="0"/>
                  </a:rPr>
                  <a:t>-Clique’s hardness of approximation on W[1]</a:t>
                </a:r>
                <a14:m>
                  <m:oMath xmlns:m="http://schemas.openxmlformats.org/officeDocument/2006/math">
                    <m:r>
                      <a:rPr lang="en-US" altLang="zh-CN" sz="2000" b="0" i="1" smtClean="0">
                        <a:latin typeface="Cambria Math" panose="02040503050406030204" pitchFamily="18" charset="0"/>
                      </a:rPr>
                      <m:t>≠</m:t>
                    </m:r>
                  </m:oMath>
                </a14:m>
                <a:r>
                  <a:rPr lang="en-US" altLang="zh-CN" sz="2000" dirty="0">
                    <a:latin typeface="Palatino Linotype" panose="02040502050505030304" pitchFamily="18" charset="0"/>
                  </a:rPr>
                  <a:t>FPT: </a:t>
                </a:r>
                <a:r>
                  <a:rPr lang="en-US" altLang="zh-CN" sz="2000" dirty="0">
                    <a:solidFill>
                      <a:srgbClr val="FF3399"/>
                    </a:solidFill>
                    <a:latin typeface="Palatino Linotype" panose="02040502050505030304" pitchFamily="18" charset="0"/>
                  </a:rPr>
                  <a:t>[Lin21,KK22]</a:t>
                </a:r>
                <a:r>
                  <a:rPr lang="en-US" altLang="zh-CN" sz="2000" dirty="0">
                    <a:latin typeface="Palatino Linotype" panose="02040502050505030304" pitchFamily="18" charset="0"/>
                  </a:rPr>
                  <a:t>.</a:t>
                </a:r>
              </a:p>
            </p:txBody>
          </p:sp>
        </mc:Choice>
        <mc:Fallback xmlns="">
          <p:sp>
            <p:nvSpPr>
              <p:cNvPr id="3" name="文本框 2">
                <a:extLst>
                  <a:ext uri="{FF2B5EF4-FFF2-40B4-BE49-F238E27FC236}">
                    <a16:creationId xmlns:a16="http://schemas.microsoft.com/office/drawing/2014/main" id="{FE244685-32E6-595A-4448-2BEE38C5A651}"/>
                  </a:ext>
                </a:extLst>
              </p:cNvPr>
              <p:cNvSpPr txBox="1">
                <a:spLocks noRot="1" noChangeAspect="1" noMove="1" noResize="1" noEditPoints="1" noAdjustHandles="1" noChangeArrowheads="1" noChangeShapeType="1" noTextEdit="1"/>
              </p:cNvSpPr>
              <p:nvPr/>
            </p:nvSpPr>
            <p:spPr>
              <a:xfrm>
                <a:off x="513419" y="1788387"/>
                <a:ext cx="11396084" cy="1951816"/>
              </a:xfrm>
              <a:prstGeom prst="rect">
                <a:avLst/>
              </a:prstGeom>
              <a:blipFill>
                <a:blip r:embed="rId2"/>
                <a:stretch>
                  <a:fillRect l="-445" t="-1290" r="-334" b="-4516"/>
                </a:stretch>
              </a:blipFill>
            </p:spPr>
            <p:txBody>
              <a:bodyPr/>
              <a:lstStyle/>
              <a:p>
                <a:r>
                  <a:rPr lang="zh-CN" altLang="en-US">
                    <a:noFill/>
                  </a:rPr>
                  <a:t> </a:t>
                </a:r>
              </a:p>
            </p:txBody>
          </p:sp>
        </mc:Fallback>
      </mc:AlternateContent>
      <p:sp>
        <p:nvSpPr>
          <p:cNvPr id="4" name="椭圆 3">
            <a:extLst>
              <a:ext uri="{FF2B5EF4-FFF2-40B4-BE49-F238E27FC236}">
                <a16:creationId xmlns:a16="http://schemas.microsoft.com/office/drawing/2014/main" id="{A01C192C-851C-0285-9E06-399DA98E6B6D}"/>
              </a:ext>
            </a:extLst>
          </p:cNvPr>
          <p:cNvSpPr/>
          <p:nvPr/>
        </p:nvSpPr>
        <p:spPr>
          <a:xfrm>
            <a:off x="1583936" y="3837902"/>
            <a:ext cx="4370815" cy="2865180"/>
          </a:xfrm>
          <a:prstGeom prst="ellipse">
            <a:avLst/>
          </a:prstGeom>
          <a:solidFill>
            <a:schemeClr val="accent1">
              <a:lumMod val="40000"/>
              <a:lumOff val="60000"/>
            </a:schemeClr>
          </a:solidFill>
          <a:ln>
            <a:solidFill>
              <a:schemeClr val="accent1">
                <a:lumMod val="60000"/>
                <a:lumOff val="40000"/>
              </a:schemeClr>
            </a:solidFill>
          </a:ln>
        </p:spPr>
        <p:style>
          <a:lnRef idx="1">
            <a:schemeClr val="accent1"/>
          </a:lnRef>
          <a:fillRef idx="2">
            <a:schemeClr val="accent1"/>
          </a:fillRef>
          <a:effectRef idx="1">
            <a:schemeClr val="accent1"/>
          </a:effectRef>
          <a:fontRef idx="minor">
            <a:schemeClr val="dk1"/>
          </a:fontRef>
        </p:style>
        <p:txBody>
          <a:bodyPr rtlCol="0" anchor="ctr"/>
          <a:lstStyle/>
          <a:p>
            <a:r>
              <a:rPr kumimoji="1" lang="en-US" altLang="zh-CN" sz="2800">
                <a:latin typeface="Palatino" pitchFamily="2" charset="0"/>
                <a:ea typeface="Palatino" pitchFamily="2" charset="0"/>
              </a:rPr>
              <a:t>                                           W[2]</a:t>
            </a:r>
          </a:p>
          <a:p>
            <a:pPr algn="ctr"/>
            <a:endParaRPr kumimoji="1" lang="en-US" altLang="zh-CN" sz="2800">
              <a:latin typeface="Palatino" pitchFamily="2" charset="0"/>
              <a:ea typeface="Palatino" pitchFamily="2" charset="0"/>
            </a:endParaRPr>
          </a:p>
          <a:p>
            <a:pPr algn="ctr"/>
            <a:endParaRPr kumimoji="1" lang="en-US" altLang="zh-CN" sz="2800">
              <a:latin typeface="Palatino" pitchFamily="2" charset="0"/>
              <a:ea typeface="Palatino" pitchFamily="2" charset="0"/>
            </a:endParaRPr>
          </a:p>
          <a:p>
            <a:pPr algn="ctr"/>
            <a:endParaRPr kumimoji="1" lang="zh-CN" altLang="en-US" sz="2800">
              <a:latin typeface="Palatino" pitchFamily="2" charset="0"/>
              <a:ea typeface="Palatino" pitchFamily="2" charset="0"/>
            </a:endParaRPr>
          </a:p>
        </p:txBody>
      </p:sp>
      <p:sp>
        <p:nvSpPr>
          <p:cNvPr id="7" name="椭圆 6">
            <a:extLst>
              <a:ext uri="{FF2B5EF4-FFF2-40B4-BE49-F238E27FC236}">
                <a16:creationId xmlns:a16="http://schemas.microsoft.com/office/drawing/2014/main" id="{196DC280-76EC-86B1-416E-536563AEFF92}"/>
              </a:ext>
            </a:extLst>
          </p:cNvPr>
          <p:cNvSpPr/>
          <p:nvPr/>
        </p:nvSpPr>
        <p:spPr>
          <a:xfrm>
            <a:off x="3429945" y="4150079"/>
            <a:ext cx="2323043" cy="2240825"/>
          </a:xfrm>
          <a:prstGeom prst="ellipse">
            <a:avLst/>
          </a:prstGeom>
          <a:solidFill>
            <a:schemeClr val="accent1">
              <a:lumMod val="20000"/>
              <a:lumOff val="80000"/>
            </a:schemeClr>
          </a:solidFill>
          <a:ln>
            <a:solidFill>
              <a:schemeClr val="accent1">
                <a:lumMod val="60000"/>
                <a:lumOff val="4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zh-CN" sz="2800">
                <a:latin typeface="Palatino" pitchFamily="2" charset="0"/>
                <a:ea typeface="Palatino" pitchFamily="2" charset="0"/>
              </a:rPr>
              <a:t>            W[1]</a:t>
            </a:r>
          </a:p>
          <a:p>
            <a:pPr algn="r"/>
            <a:endParaRPr kumimoji="1" lang="en-US" altLang="zh-CN" sz="2800">
              <a:latin typeface="Palatino" pitchFamily="2" charset="0"/>
              <a:ea typeface="Palatino" pitchFamily="2" charset="0"/>
            </a:endParaRPr>
          </a:p>
          <a:p>
            <a:pPr algn="r"/>
            <a:endParaRPr kumimoji="1" lang="en-US" altLang="zh-CN" sz="2800">
              <a:latin typeface="Palatino" pitchFamily="2" charset="0"/>
              <a:ea typeface="Palatino" pitchFamily="2" charset="0"/>
            </a:endParaRPr>
          </a:p>
          <a:p>
            <a:pPr algn="r"/>
            <a:endParaRPr kumimoji="1" lang="en-US" altLang="zh-CN" sz="2800">
              <a:latin typeface="Palatino" pitchFamily="2" charset="0"/>
              <a:ea typeface="Palatino" pitchFamily="2" charset="0"/>
            </a:endParaRPr>
          </a:p>
          <a:p>
            <a:pPr algn="r"/>
            <a:endParaRPr kumimoji="1" lang="en-US" altLang="zh-CN" sz="2800">
              <a:latin typeface="Palatino" pitchFamily="2" charset="0"/>
              <a:ea typeface="Palatino" pitchFamily="2" charset="0"/>
            </a:endParaRPr>
          </a:p>
        </p:txBody>
      </p:sp>
      <mc:AlternateContent xmlns:mc="http://schemas.openxmlformats.org/markup-compatibility/2006" xmlns:a14="http://schemas.microsoft.com/office/drawing/2010/main">
        <mc:Choice Requires="a14">
          <p:sp>
            <p:nvSpPr>
              <p:cNvPr id="8" name="圆角矩形 7">
                <a:extLst>
                  <a:ext uri="{FF2B5EF4-FFF2-40B4-BE49-F238E27FC236}">
                    <a16:creationId xmlns:a16="http://schemas.microsoft.com/office/drawing/2014/main" id="{321F603F-2BB9-63DE-AA5B-CA901074AB45}"/>
                  </a:ext>
                </a:extLst>
              </p:cNvPr>
              <p:cNvSpPr/>
              <p:nvPr/>
            </p:nvSpPr>
            <p:spPr>
              <a:xfrm>
                <a:off x="3961414" y="4919827"/>
                <a:ext cx="1271704" cy="426756"/>
              </a:xfrm>
              <a:prstGeom prst="roundRect">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 xmlns:m="http://schemas.openxmlformats.org/officeDocument/2006/math">
                    <m:r>
                      <a:rPr kumimoji="1" lang="en-US" altLang="zh-CN" b="0" i="1" smtClean="0">
                        <a:solidFill>
                          <a:schemeClr val="bg1"/>
                        </a:solidFill>
                        <a:latin typeface="Cambria Math" panose="02040503050406030204" pitchFamily="18" charset="0"/>
                        <a:ea typeface="Palatino" pitchFamily="2" charset="0"/>
                      </a:rPr>
                      <m:t>𝑘</m:t>
                    </m:r>
                  </m:oMath>
                </a14:m>
                <a:r>
                  <a:rPr kumimoji="1" lang="en-US" altLang="zh-CN">
                    <a:solidFill>
                      <a:schemeClr val="bg1"/>
                    </a:solidFill>
                    <a:latin typeface="Palatino" pitchFamily="2" charset="0"/>
                    <a:ea typeface="Palatino" pitchFamily="2" charset="0"/>
                  </a:rPr>
                  <a:t>-Clique</a:t>
                </a:r>
                <a:endParaRPr kumimoji="1" lang="zh-CN" altLang="en-US">
                  <a:solidFill>
                    <a:schemeClr val="bg1"/>
                  </a:solidFill>
                  <a:latin typeface="Palatino" pitchFamily="2" charset="0"/>
                  <a:ea typeface="Palatino" pitchFamily="2" charset="0"/>
                </a:endParaRPr>
              </a:p>
            </p:txBody>
          </p:sp>
        </mc:Choice>
        <mc:Fallback xmlns="">
          <p:sp>
            <p:nvSpPr>
              <p:cNvPr id="8" name="圆角矩形 7">
                <a:extLst>
                  <a:ext uri="{FF2B5EF4-FFF2-40B4-BE49-F238E27FC236}">
                    <a16:creationId xmlns:a16="http://schemas.microsoft.com/office/drawing/2014/main" id="{321F603F-2BB9-63DE-AA5B-CA901074AB45}"/>
                  </a:ext>
                </a:extLst>
              </p:cNvPr>
              <p:cNvSpPr>
                <a:spLocks noRot="1" noChangeAspect="1" noMove="1" noResize="1" noEditPoints="1" noAdjustHandles="1" noChangeArrowheads="1" noChangeShapeType="1" noTextEdit="1"/>
              </p:cNvSpPr>
              <p:nvPr/>
            </p:nvSpPr>
            <p:spPr>
              <a:xfrm>
                <a:off x="3961414" y="4919827"/>
                <a:ext cx="1271704" cy="426756"/>
              </a:xfrm>
              <a:prstGeom prst="roundRect">
                <a:avLst/>
              </a:prstGeom>
              <a:blipFill>
                <a:blip r:embed="rId3"/>
                <a:stretch>
                  <a:fillRect b="-14706"/>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圆角矩形 8">
                <a:extLst>
                  <a:ext uri="{FF2B5EF4-FFF2-40B4-BE49-F238E27FC236}">
                    <a16:creationId xmlns:a16="http://schemas.microsoft.com/office/drawing/2014/main" id="{4EDA9E2D-0342-8738-F6EA-CADD32739DE3}"/>
                  </a:ext>
                </a:extLst>
              </p:cNvPr>
              <p:cNvSpPr/>
              <p:nvPr/>
            </p:nvSpPr>
            <p:spPr>
              <a:xfrm>
                <a:off x="1919770" y="5133205"/>
                <a:ext cx="1455333" cy="455880"/>
              </a:xfrm>
              <a:prstGeom prst="roundRect">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 xmlns:m="http://schemas.openxmlformats.org/officeDocument/2006/math">
                    <m:r>
                      <a:rPr kumimoji="1" lang="en-US" altLang="zh-CN" b="0" i="1" smtClean="0">
                        <a:solidFill>
                          <a:schemeClr val="bg1"/>
                        </a:solidFill>
                        <a:latin typeface="Cambria Math" panose="02040503050406030204" pitchFamily="18" charset="0"/>
                        <a:ea typeface="Palatino" pitchFamily="2" charset="0"/>
                      </a:rPr>
                      <m:t>𝑘</m:t>
                    </m:r>
                  </m:oMath>
                </a14:m>
                <a:r>
                  <a:rPr kumimoji="1" lang="en-US" altLang="zh-CN">
                    <a:solidFill>
                      <a:schemeClr val="bg1"/>
                    </a:solidFill>
                    <a:latin typeface="Palatino" pitchFamily="2" charset="0"/>
                    <a:ea typeface="Palatino" pitchFamily="2" charset="0"/>
                  </a:rPr>
                  <a:t>-</a:t>
                </a:r>
                <a:r>
                  <a:rPr kumimoji="1" lang="en-US" altLang="zh-CN" err="1">
                    <a:solidFill>
                      <a:schemeClr val="bg1"/>
                    </a:solidFill>
                    <a:latin typeface="Palatino" pitchFamily="2" charset="0"/>
                    <a:ea typeface="Palatino" pitchFamily="2" charset="0"/>
                  </a:rPr>
                  <a:t>SetCover</a:t>
                </a:r>
                <a:endParaRPr kumimoji="1" lang="zh-CN" altLang="en-US">
                  <a:solidFill>
                    <a:schemeClr val="bg1"/>
                  </a:solidFill>
                  <a:latin typeface="Palatino" pitchFamily="2" charset="0"/>
                  <a:ea typeface="Palatino" pitchFamily="2" charset="0"/>
                </a:endParaRPr>
              </a:p>
            </p:txBody>
          </p:sp>
        </mc:Choice>
        <mc:Fallback xmlns="">
          <p:sp>
            <p:nvSpPr>
              <p:cNvPr id="9" name="圆角矩形 8">
                <a:extLst>
                  <a:ext uri="{FF2B5EF4-FFF2-40B4-BE49-F238E27FC236}">
                    <a16:creationId xmlns:a16="http://schemas.microsoft.com/office/drawing/2014/main" id="{4EDA9E2D-0342-8738-F6EA-CADD32739DE3}"/>
                  </a:ext>
                </a:extLst>
              </p:cNvPr>
              <p:cNvSpPr>
                <a:spLocks noRot="1" noChangeAspect="1" noMove="1" noResize="1" noEditPoints="1" noAdjustHandles="1" noChangeArrowheads="1" noChangeShapeType="1" noTextEdit="1"/>
              </p:cNvSpPr>
              <p:nvPr/>
            </p:nvSpPr>
            <p:spPr>
              <a:xfrm>
                <a:off x="1919770" y="5133205"/>
                <a:ext cx="1455333" cy="455880"/>
              </a:xfrm>
              <a:prstGeom prst="roundRect">
                <a:avLst/>
              </a:prstGeom>
              <a:blipFill>
                <a:blip r:embed="rId4"/>
                <a:stretch>
                  <a:fillRect b="-8108"/>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圆角矩形 9">
                <a:extLst>
                  <a:ext uri="{FF2B5EF4-FFF2-40B4-BE49-F238E27FC236}">
                    <a16:creationId xmlns:a16="http://schemas.microsoft.com/office/drawing/2014/main" id="{DB307B20-B258-B73E-C5E5-23E77ED31EF7}"/>
                  </a:ext>
                </a:extLst>
              </p:cNvPr>
              <p:cNvSpPr/>
              <p:nvPr/>
            </p:nvSpPr>
            <p:spPr>
              <a:xfrm>
                <a:off x="7800760" y="5048095"/>
                <a:ext cx="2151305" cy="473434"/>
              </a:xfrm>
              <a:prstGeom prst="roundRect">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b="0">
                    <a:solidFill>
                      <a:schemeClr val="bg1"/>
                    </a:solidFill>
                    <a:latin typeface="Palatino" pitchFamily="2" charset="0"/>
                    <a:ea typeface="Palatino" pitchFamily="2" charset="0"/>
                  </a:rPr>
                  <a:t>Gap </a:t>
                </a:r>
                <a14:m>
                  <m:oMath xmlns:m="http://schemas.openxmlformats.org/officeDocument/2006/math">
                    <m:r>
                      <a:rPr kumimoji="1" lang="en-US" altLang="zh-CN" b="0" i="1" smtClean="0">
                        <a:solidFill>
                          <a:schemeClr val="bg1"/>
                        </a:solidFill>
                        <a:latin typeface="Cambria Math" panose="02040503050406030204" pitchFamily="18" charset="0"/>
                        <a:ea typeface="Palatino" pitchFamily="2" charset="0"/>
                      </a:rPr>
                      <m:t>𝑘</m:t>
                    </m:r>
                  </m:oMath>
                </a14:m>
                <a:r>
                  <a:rPr kumimoji="1" lang="en-US" altLang="zh-CN">
                    <a:solidFill>
                      <a:schemeClr val="bg1"/>
                    </a:solidFill>
                    <a:latin typeface="Palatino" pitchFamily="2" charset="0"/>
                    <a:ea typeface="Palatino" pitchFamily="2" charset="0"/>
                  </a:rPr>
                  <a:t>-</a:t>
                </a:r>
                <a:r>
                  <a:rPr kumimoji="1" lang="en-US" altLang="zh-CN" err="1">
                    <a:solidFill>
                      <a:schemeClr val="bg1"/>
                    </a:solidFill>
                    <a:latin typeface="Palatino" pitchFamily="2" charset="0"/>
                    <a:ea typeface="Palatino" pitchFamily="2" charset="0"/>
                  </a:rPr>
                  <a:t>SetCover</a:t>
                </a:r>
                <a:endParaRPr kumimoji="1" lang="zh-CN" altLang="en-US">
                  <a:solidFill>
                    <a:schemeClr val="bg1"/>
                  </a:solidFill>
                  <a:latin typeface="Palatino" pitchFamily="2" charset="0"/>
                  <a:ea typeface="Palatino" pitchFamily="2" charset="0"/>
                </a:endParaRPr>
              </a:p>
            </p:txBody>
          </p:sp>
        </mc:Choice>
        <mc:Fallback xmlns="">
          <p:sp>
            <p:nvSpPr>
              <p:cNvPr id="10" name="圆角矩形 9">
                <a:extLst>
                  <a:ext uri="{FF2B5EF4-FFF2-40B4-BE49-F238E27FC236}">
                    <a16:creationId xmlns:a16="http://schemas.microsoft.com/office/drawing/2014/main" id="{DB307B20-B258-B73E-C5E5-23E77ED31EF7}"/>
                  </a:ext>
                </a:extLst>
              </p:cNvPr>
              <p:cNvSpPr>
                <a:spLocks noRot="1" noChangeAspect="1" noMove="1" noResize="1" noEditPoints="1" noAdjustHandles="1" noChangeArrowheads="1" noChangeShapeType="1" noTextEdit="1"/>
              </p:cNvSpPr>
              <p:nvPr/>
            </p:nvSpPr>
            <p:spPr>
              <a:xfrm>
                <a:off x="7800760" y="5048095"/>
                <a:ext cx="2151305" cy="473434"/>
              </a:xfrm>
              <a:prstGeom prst="roundRect">
                <a:avLst/>
              </a:prstGeom>
              <a:blipFill>
                <a:blip r:embed="rId5"/>
                <a:stretch>
                  <a:fillRect b="-789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圆角矩形 10">
                <a:extLst>
                  <a:ext uri="{FF2B5EF4-FFF2-40B4-BE49-F238E27FC236}">
                    <a16:creationId xmlns:a16="http://schemas.microsoft.com/office/drawing/2014/main" id="{DDAFA828-8247-39F4-0E7C-158117E724E0}"/>
                  </a:ext>
                </a:extLst>
              </p:cNvPr>
              <p:cNvSpPr/>
              <p:nvPr/>
            </p:nvSpPr>
            <p:spPr>
              <a:xfrm>
                <a:off x="3895812" y="5395432"/>
                <a:ext cx="1402908" cy="516766"/>
              </a:xfrm>
              <a:prstGeom prst="roundRect">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 xmlns:m="http://schemas.openxmlformats.org/officeDocument/2006/math">
                    <m:r>
                      <a:rPr kumimoji="1" lang="en-US" altLang="zh-CN" sz="1600" b="0" i="1" smtClean="0">
                        <a:solidFill>
                          <a:schemeClr val="bg1"/>
                        </a:solidFill>
                        <a:latin typeface="Cambria Math" panose="02040503050406030204" pitchFamily="18" charset="0"/>
                        <a:ea typeface="Palatino" pitchFamily="2" charset="0"/>
                      </a:rPr>
                      <m:t>𝑘</m:t>
                    </m:r>
                  </m:oMath>
                </a14:m>
                <a:r>
                  <a:rPr kumimoji="1" lang="en-US" altLang="zh-CN" sz="1600">
                    <a:solidFill>
                      <a:schemeClr val="bg1"/>
                    </a:solidFill>
                    <a:latin typeface="Palatino" pitchFamily="2" charset="0"/>
                    <a:ea typeface="Palatino" pitchFamily="2" charset="0"/>
                  </a:rPr>
                  <a:t>-</a:t>
                </a:r>
                <a:r>
                  <a:rPr kumimoji="1" lang="en-US" altLang="zh-CN" sz="1600" err="1">
                    <a:solidFill>
                      <a:schemeClr val="bg1"/>
                    </a:solidFill>
                    <a:latin typeface="Palatino" pitchFamily="2" charset="0"/>
                    <a:ea typeface="Palatino" pitchFamily="2" charset="0"/>
                  </a:rPr>
                  <a:t>SetCover</a:t>
                </a:r>
                <a:endParaRPr kumimoji="1" lang="en-US" altLang="zh-CN" sz="1600">
                  <a:solidFill>
                    <a:schemeClr val="bg1"/>
                  </a:solidFill>
                  <a:latin typeface="Palatino" pitchFamily="2" charset="0"/>
                  <a:ea typeface="Palatino" pitchFamily="2" charset="0"/>
                </a:endParaRPr>
              </a:p>
              <a:p>
                <a:pPr algn="ctr"/>
                <a:r>
                  <a:rPr kumimoji="1" lang="en-US" altLang="zh-CN" sz="1600">
                    <a:solidFill>
                      <a:schemeClr val="bg1"/>
                    </a:solidFill>
                    <a:latin typeface="Palatino" pitchFamily="2" charset="0"/>
                    <a:ea typeface="Palatino" pitchFamily="2" charset="0"/>
                  </a:rPr>
                  <a:t>with small </a:t>
                </a:r>
                <a14:m>
                  <m:oMath xmlns:m="http://schemas.openxmlformats.org/officeDocument/2006/math">
                    <m:r>
                      <a:rPr kumimoji="1" lang="en-US" altLang="zh-CN" sz="1600" b="0" i="1" smtClean="0">
                        <a:solidFill>
                          <a:schemeClr val="bg1"/>
                        </a:solidFill>
                        <a:latin typeface="Cambria Math" panose="02040503050406030204" pitchFamily="18" charset="0"/>
                        <a:ea typeface="Palatino" pitchFamily="2" charset="0"/>
                      </a:rPr>
                      <m:t>𝑈</m:t>
                    </m:r>
                  </m:oMath>
                </a14:m>
                <a:endParaRPr kumimoji="1" lang="zh-CN" altLang="en-US" sz="1600">
                  <a:solidFill>
                    <a:schemeClr val="bg1"/>
                  </a:solidFill>
                  <a:latin typeface="Palatino" pitchFamily="2" charset="0"/>
                  <a:ea typeface="Palatino" pitchFamily="2" charset="0"/>
                </a:endParaRPr>
              </a:p>
            </p:txBody>
          </p:sp>
        </mc:Choice>
        <mc:Fallback xmlns="">
          <p:sp>
            <p:nvSpPr>
              <p:cNvPr id="11" name="圆角矩形 10">
                <a:extLst>
                  <a:ext uri="{FF2B5EF4-FFF2-40B4-BE49-F238E27FC236}">
                    <a16:creationId xmlns:a16="http://schemas.microsoft.com/office/drawing/2014/main" id="{DDAFA828-8247-39F4-0E7C-158117E724E0}"/>
                  </a:ext>
                </a:extLst>
              </p:cNvPr>
              <p:cNvSpPr>
                <a:spLocks noRot="1" noChangeAspect="1" noMove="1" noResize="1" noEditPoints="1" noAdjustHandles="1" noChangeArrowheads="1" noChangeShapeType="1" noTextEdit="1"/>
              </p:cNvSpPr>
              <p:nvPr/>
            </p:nvSpPr>
            <p:spPr>
              <a:xfrm>
                <a:off x="3895812" y="5395432"/>
                <a:ext cx="1402908" cy="516766"/>
              </a:xfrm>
              <a:prstGeom prst="roundRect">
                <a:avLst/>
              </a:prstGeom>
              <a:blipFill>
                <a:blip r:embed="rId6"/>
                <a:stretch>
                  <a:fillRect t="-7143" b="-21429"/>
                </a:stretch>
              </a:blipFill>
              <a:ln>
                <a:noFill/>
              </a:ln>
            </p:spPr>
            <p:txBody>
              <a:bodyPr/>
              <a:lstStyle/>
              <a:p>
                <a:r>
                  <a:rPr lang="zh-CN" altLang="en-US">
                    <a:noFill/>
                  </a:rPr>
                  <a:t> </a:t>
                </a:r>
              </a:p>
            </p:txBody>
          </p:sp>
        </mc:Fallback>
      </mc:AlternateContent>
      <p:cxnSp>
        <p:nvCxnSpPr>
          <p:cNvPr id="13" name="直线箭头连接符 12">
            <a:extLst>
              <a:ext uri="{FF2B5EF4-FFF2-40B4-BE49-F238E27FC236}">
                <a16:creationId xmlns:a16="http://schemas.microsoft.com/office/drawing/2014/main" id="{2F39B770-E516-918F-B0CA-98C1BF4DA023}"/>
              </a:ext>
            </a:extLst>
          </p:cNvPr>
          <p:cNvCxnSpPr>
            <a:stCxn id="8" idx="3"/>
            <a:endCxn id="10" idx="1"/>
          </p:cNvCxnSpPr>
          <p:nvPr/>
        </p:nvCxnSpPr>
        <p:spPr>
          <a:xfrm>
            <a:off x="5233118" y="5133205"/>
            <a:ext cx="2567642" cy="151607"/>
          </a:xfrm>
          <a:prstGeom prst="straightConnector1">
            <a:avLst/>
          </a:prstGeom>
          <a:ln w="38100" cmpd="sng">
            <a:solidFill>
              <a:srgbClr val="FFC000"/>
            </a:solidFill>
            <a:tailEnd type="triangle"/>
          </a:ln>
        </p:spPr>
        <p:style>
          <a:lnRef idx="3">
            <a:schemeClr val="accent1"/>
          </a:lnRef>
          <a:fillRef idx="0">
            <a:schemeClr val="accent1"/>
          </a:fillRef>
          <a:effectRef idx="2">
            <a:schemeClr val="accent1"/>
          </a:effectRef>
          <a:fontRef idx="minor">
            <a:schemeClr val="tx1"/>
          </a:fontRef>
        </p:style>
      </p:cxnSp>
      <p:sp>
        <p:nvSpPr>
          <p:cNvPr id="14" name="文本框 13">
            <a:extLst>
              <a:ext uri="{FF2B5EF4-FFF2-40B4-BE49-F238E27FC236}">
                <a16:creationId xmlns:a16="http://schemas.microsoft.com/office/drawing/2014/main" id="{11278062-32E0-0B5C-A0B1-DA383A9E5EF2}"/>
              </a:ext>
            </a:extLst>
          </p:cNvPr>
          <p:cNvSpPr txBox="1"/>
          <p:nvPr/>
        </p:nvSpPr>
        <p:spPr>
          <a:xfrm rot="191285">
            <a:off x="6525980" y="4910188"/>
            <a:ext cx="1539910" cy="367991"/>
          </a:xfrm>
          <a:prstGeom prst="rect">
            <a:avLst/>
          </a:prstGeom>
          <a:noFill/>
        </p:spPr>
        <p:txBody>
          <a:bodyPr wrap="square" rtlCol="0">
            <a:spAutoFit/>
          </a:bodyPr>
          <a:lstStyle/>
          <a:p>
            <a:r>
              <a:rPr lang="en-US" altLang="zh-CN">
                <a:solidFill>
                  <a:srgbClr val="FF3399"/>
                </a:solidFill>
                <a:latin typeface="Palatino Linotype" panose="02040502050505030304" pitchFamily="18" charset="0"/>
              </a:rPr>
              <a:t>[KLM19]</a:t>
            </a:r>
            <a:endParaRPr lang="zh-CN" altLang="en-US">
              <a:solidFill>
                <a:srgbClr val="FF3399"/>
              </a:solidFill>
              <a:latin typeface="Palatino Linotype" panose="02040502050505030304" pitchFamily="18" charset="0"/>
            </a:endParaRPr>
          </a:p>
        </p:txBody>
      </p:sp>
      <p:cxnSp>
        <p:nvCxnSpPr>
          <p:cNvPr id="15" name="直线箭头连接符 14">
            <a:extLst>
              <a:ext uri="{FF2B5EF4-FFF2-40B4-BE49-F238E27FC236}">
                <a16:creationId xmlns:a16="http://schemas.microsoft.com/office/drawing/2014/main" id="{9A9537B1-D6E0-3C67-D19D-B8CC20F5C1D9}"/>
              </a:ext>
            </a:extLst>
          </p:cNvPr>
          <p:cNvCxnSpPr>
            <a:cxnSpLocks/>
            <a:stCxn id="11" idx="3"/>
            <a:endCxn id="10" idx="1"/>
          </p:cNvCxnSpPr>
          <p:nvPr/>
        </p:nvCxnSpPr>
        <p:spPr>
          <a:xfrm flipV="1">
            <a:off x="5298720" y="5284812"/>
            <a:ext cx="2502040" cy="369003"/>
          </a:xfrm>
          <a:prstGeom prst="straightConnector1">
            <a:avLst/>
          </a:prstGeom>
          <a:ln w="38100" cmpd="sng">
            <a:solidFill>
              <a:srgbClr val="FFC000"/>
            </a:solidFill>
            <a:tailEnd type="triangle"/>
          </a:ln>
        </p:spPr>
        <p:style>
          <a:lnRef idx="3">
            <a:schemeClr val="accent1"/>
          </a:lnRef>
          <a:fillRef idx="0">
            <a:schemeClr val="accent1"/>
          </a:fillRef>
          <a:effectRef idx="2">
            <a:schemeClr val="accent1"/>
          </a:effectRef>
          <a:fontRef idx="minor">
            <a:schemeClr val="tx1"/>
          </a:fontRef>
        </p:style>
      </p:cxnSp>
      <p:sp>
        <p:nvSpPr>
          <p:cNvPr id="21" name="文本框 20">
            <a:extLst>
              <a:ext uri="{FF2B5EF4-FFF2-40B4-BE49-F238E27FC236}">
                <a16:creationId xmlns:a16="http://schemas.microsoft.com/office/drawing/2014/main" id="{0A248C32-0E44-361A-4243-4EBFF7BA918C}"/>
              </a:ext>
            </a:extLst>
          </p:cNvPr>
          <p:cNvSpPr txBox="1"/>
          <p:nvPr/>
        </p:nvSpPr>
        <p:spPr>
          <a:xfrm rot="21131498">
            <a:off x="6040653" y="5428029"/>
            <a:ext cx="1539910" cy="367991"/>
          </a:xfrm>
          <a:prstGeom prst="rect">
            <a:avLst/>
          </a:prstGeom>
          <a:noFill/>
        </p:spPr>
        <p:txBody>
          <a:bodyPr wrap="square" rtlCol="0">
            <a:spAutoFit/>
          </a:bodyPr>
          <a:lstStyle/>
          <a:p>
            <a:r>
              <a:rPr lang="en-US" altLang="zh-CN" sz="1800">
                <a:solidFill>
                  <a:srgbClr val="FF3399"/>
                </a:solidFill>
                <a:latin typeface="Palatino Linotype" panose="02040502050505030304" pitchFamily="18" charset="0"/>
              </a:rPr>
              <a:t>[Lin19]</a:t>
            </a:r>
            <a:endParaRPr kumimoji="1" lang="zh-CN" altLang="en-US">
              <a:solidFill>
                <a:srgbClr val="FF3399"/>
              </a:solidFill>
            </a:endParaRPr>
          </a:p>
        </p:txBody>
      </p:sp>
      <p:cxnSp>
        <p:nvCxnSpPr>
          <p:cNvPr id="22" name="直线箭头连接符 21">
            <a:extLst>
              <a:ext uri="{FF2B5EF4-FFF2-40B4-BE49-F238E27FC236}">
                <a16:creationId xmlns:a16="http://schemas.microsoft.com/office/drawing/2014/main" id="{51AA1682-3570-0587-49DF-7F5E58969371}"/>
              </a:ext>
            </a:extLst>
          </p:cNvPr>
          <p:cNvCxnSpPr>
            <a:cxnSpLocks/>
            <a:stCxn id="8" idx="3"/>
            <a:endCxn id="23" idx="1"/>
          </p:cNvCxnSpPr>
          <p:nvPr/>
        </p:nvCxnSpPr>
        <p:spPr>
          <a:xfrm flipV="1">
            <a:off x="5233118" y="4623869"/>
            <a:ext cx="2567642" cy="509336"/>
          </a:xfrm>
          <a:prstGeom prst="straightConnector1">
            <a:avLst/>
          </a:prstGeom>
          <a:ln w="38100" cmpd="sng">
            <a:solidFill>
              <a:srgbClr val="FFC00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23" name="圆角矩形 22">
                <a:extLst>
                  <a:ext uri="{FF2B5EF4-FFF2-40B4-BE49-F238E27FC236}">
                    <a16:creationId xmlns:a16="http://schemas.microsoft.com/office/drawing/2014/main" id="{0BD0A0E6-B4E1-7FA5-8FE9-484405C7409A}"/>
                  </a:ext>
                </a:extLst>
              </p:cNvPr>
              <p:cNvSpPr/>
              <p:nvPr/>
            </p:nvSpPr>
            <p:spPr>
              <a:xfrm>
                <a:off x="7800760" y="4387152"/>
                <a:ext cx="2151305" cy="473434"/>
              </a:xfrm>
              <a:prstGeom prst="roundRect">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b="0">
                    <a:solidFill>
                      <a:schemeClr val="bg1"/>
                    </a:solidFill>
                    <a:latin typeface="Palatino" pitchFamily="2" charset="0"/>
                    <a:ea typeface="Palatino" pitchFamily="2" charset="0"/>
                  </a:rPr>
                  <a:t>Gap </a:t>
                </a:r>
                <a14:m>
                  <m:oMath xmlns:m="http://schemas.openxmlformats.org/officeDocument/2006/math">
                    <m:r>
                      <a:rPr kumimoji="1" lang="en-US" altLang="zh-CN" b="0" i="1" smtClean="0">
                        <a:solidFill>
                          <a:schemeClr val="bg1"/>
                        </a:solidFill>
                        <a:latin typeface="Cambria Math" panose="02040503050406030204" pitchFamily="18" charset="0"/>
                        <a:ea typeface="Palatino" pitchFamily="2" charset="0"/>
                      </a:rPr>
                      <m:t>𝑘</m:t>
                    </m:r>
                  </m:oMath>
                </a14:m>
                <a:r>
                  <a:rPr kumimoji="1" lang="en-US" altLang="zh-CN">
                    <a:solidFill>
                      <a:schemeClr val="bg1"/>
                    </a:solidFill>
                    <a:latin typeface="Palatino" pitchFamily="2" charset="0"/>
                    <a:ea typeface="Palatino" pitchFamily="2" charset="0"/>
                  </a:rPr>
                  <a:t>-Clique</a:t>
                </a:r>
                <a:endParaRPr kumimoji="1" lang="zh-CN" altLang="en-US">
                  <a:solidFill>
                    <a:schemeClr val="bg1"/>
                  </a:solidFill>
                  <a:latin typeface="Palatino" pitchFamily="2" charset="0"/>
                  <a:ea typeface="Palatino" pitchFamily="2" charset="0"/>
                </a:endParaRPr>
              </a:p>
            </p:txBody>
          </p:sp>
        </mc:Choice>
        <mc:Fallback xmlns="">
          <p:sp>
            <p:nvSpPr>
              <p:cNvPr id="23" name="圆角矩形 22">
                <a:extLst>
                  <a:ext uri="{FF2B5EF4-FFF2-40B4-BE49-F238E27FC236}">
                    <a16:creationId xmlns:a16="http://schemas.microsoft.com/office/drawing/2014/main" id="{0BD0A0E6-B4E1-7FA5-8FE9-484405C7409A}"/>
                  </a:ext>
                </a:extLst>
              </p:cNvPr>
              <p:cNvSpPr>
                <a:spLocks noRot="1" noChangeAspect="1" noMove="1" noResize="1" noEditPoints="1" noAdjustHandles="1" noChangeArrowheads="1" noChangeShapeType="1" noTextEdit="1"/>
              </p:cNvSpPr>
              <p:nvPr/>
            </p:nvSpPr>
            <p:spPr>
              <a:xfrm>
                <a:off x="7800760" y="4387152"/>
                <a:ext cx="2151305" cy="473434"/>
              </a:xfrm>
              <a:prstGeom prst="roundRect">
                <a:avLst/>
              </a:prstGeom>
              <a:blipFill>
                <a:blip r:embed="rId7"/>
                <a:stretch>
                  <a:fillRect b="-7895"/>
                </a:stretch>
              </a:blipFill>
              <a:ln>
                <a:noFill/>
              </a:ln>
            </p:spPr>
            <p:txBody>
              <a:bodyPr/>
              <a:lstStyle/>
              <a:p>
                <a:r>
                  <a:rPr lang="zh-CN" altLang="en-US">
                    <a:noFill/>
                  </a:rPr>
                  <a:t> </a:t>
                </a:r>
              </a:p>
            </p:txBody>
          </p:sp>
        </mc:Fallback>
      </mc:AlternateContent>
      <p:sp>
        <p:nvSpPr>
          <p:cNvPr id="25" name="文本框 24">
            <a:extLst>
              <a:ext uri="{FF2B5EF4-FFF2-40B4-BE49-F238E27FC236}">
                <a16:creationId xmlns:a16="http://schemas.microsoft.com/office/drawing/2014/main" id="{869D4C38-B893-C483-21C7-8444D8E418A9}"/>
              </a:ext>
            </a:extLst>
          </p:cNvPr>
          <p:cNvSpPr txBox="1"/>
          <p:nvPr/>
        </p:nvSpPr>
        <p:spPr>
          <a:xfrm rot="20911707">
            <a:off x="5829175" y="4491903"/>
            <a:ext cx="1539910" cy="369332"/>
          </a:xfrm>
          <a:prstGeom prst="rect">
            <a:avLst/>
          </a:prstGeom>
          <a:noFill/>
        </p:spPr>
        <p:txBody>
          <a:bodyPr wrap="square" rtlCol="0">
            <a:spAutoFit/>
          </a:bodyPr>
          <a:lstStyle/>
          <a:p>
            <a:r>
              <a:rPr lang="en-US" altLang="zh-CN">
                <a:solidFill>
                  <a:srgbClr val="FF3399"/>
                </a:solidFill>
                <a:latin typeface="Palatino Linotype" panose="02040502050505030304" pitchFamily="18" charset="0"/>
              </a:rPr>
              <a:t>[Lin21,KK22]</a:t>
            </a:r>
            <a:endParaRPr lang="zh-CN" altLang="en-US">
              <a:solidFill>
                <a:srgbClr val="FF3399"/>
              </a:solidFill>
              <a:latin typeface="Palatino Linotype" panose="02040502050505030304" pitchFamily="18" charset="0"/>
            </a:endParaRPr>
          </a:p>
        </p:txBody>
      </p:sp>
      <p:cxnSp>
        <p:nvCxnSpPr>
          <p:cNvPr id="27" name="曲线连接符 26">
            <a:extLst>
              <a:ext uri="{FF2B5EF4-FFF2-40B4-BE49-F238E27FC236}">
                <a16:creationId xmlns:a16="http://schemas.microsoft.com/office/drawing/2014/main" id="{E063C8C2-1E0E-5867-44E1-2F3A2F878A49}"/>
              </a:ext>
            </a:extLst>
          </p:cNvPr>
          <p:cNvCxnSpPr>
            <a:cxnSpLocks/>
            <a:stCxn id="9" idx="2"/>
            <a:endCxn id="10" idx="2"/>
          </p:cNvCxnSpPr>
          <p:nvPr/>
        </p:nvCxnSpPr>
        <p:spPr>
          <a:xfrm rot="5400000" flipH="1" flipV="1">
            <a:off x="5728147" y="2440819"/>
            <a:ext cx="67556" cy="6228976"/>
          </a:xfrm>
          <a:prstGeom prst="curvedConnector3">
            <a:avLst>
              <a:gd name="adj1" fmla="val -965636"/>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C26A20A2-B5C2-1F2D-07AF-A5C4484AA769}"/>
              </a:ext>
            </a:extLst>
          </p:cNvPr>
          <p:cNvSpPr txBox="1"/>
          <p:nvPr/>
        </p:nvSpPr>
        <p:spPr>
          <a:xfrm rot="21405724">
            <a:off x="5788853" y="5890532"/>
            <a:ext cx="1539910" cy="367991"/>
          </a:xfrm>
          <a:prstGeom prst="rect">
            <a:avLst/>
          </a:prstGeom>
          <a:noFill/>
        </p:spPr>
        <p:txBody>
          <a:bodyPr wrap="square" rtlCol="0">
            <a:spAutoFit/>
          </a:bodyPr>
          <a:lstStyle/>
          <a:p>
            <a:r>
              <a:rPr lang="en-US" altLang="zh-CN" b="1">
                <a:solidFill>
                  <a:srgbClr val="FF0000"/>
                </a:solidFill>
                <a:latin typeface="Palatino Linotype" panose="02040502050505030304" pitchFamily="18" charset="0"/>
              </a:rPr>
              <a:t>This</a:t>
            </a:r>
            <a:r>
              <a:rPr lang="zh-CN" altLang="en-US" b="1">
                <a:solidFill>
                  <a:srgbClr val="FF0000"/>
                </a:solidFill>
                <a:latin typeface="Palatino Linotype" panose="02040502050505030304" pitchFamily="18" charset="0"/>
              </a:rPr>
              <a:t> </a:t>
            </a:r>
            <a:r>
              <a:rPr lang="en-US" altLang="zh-CN" b="1">
                <a:solidFill>
                  <a:srgbClr val="FF0000"/>
                </a:solidFill>
                <a:latin typeface="Palatino Linotype" panose="02040502050505030304" pitchFamily="18" charset="0"/>
              </a:rPr>
              <a:t>work</a:t>
            </a:r>
            <a:endParaRPr lang="zh-CN" altLang="en-US" b="1">
              <a:solidFill>
                <a:srgbClr val="FF0000"/>
              </a:solidFill>
              <a:latin typeface="Palatino Linotype" panose="02040502050505030304" pitchFamily="18" charset="0"/>
            </a:endParaRPr>
          </a:p>
        </p:txBody>
      </p:sp>
    </p:spTree>
    <p:extLst>
      <p:ext uri="{BB962C8B-B14F-4D97-AF65-F5344CB8AC3E}">
        <p14:creationId xmlns:p14="http://schemas.microsoft.com/office/powerpoint/2010/main" val="700308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FEBA7D-D78A-4674-B4CE-8101BA65D437}"/>
              </a:ext>
            </a:extLst>
          </p:cNvPr>
          <p:cNvSpPr>
            <a:spLocks noGrp="1"/>
          </p:cNvSpPr>
          <p:nvPr>
            <p:ph type="title"/>
          </p:nvPr>
        </p:nvSpPr>
        <p:spPr/>
        <p:txBody>
          <a:bodyPr/>
          <a:lstStyle/>
          <a:p>
            <a:r>
              <a:rPr lang="en-US" altLang="zh-CN">
                <a:latin typeface="Palatino Linotype" panose="02040502050505030304" pitchFamily="18" charset="0"/>
              </a:rPr>
              <a:t>Our Technique</a:t>
            </a:r>
            <a:endParaRPr lang="zh-CN" altLang="en-US">
              <a:latin typeface="Palatino Linotype" panose="02040502050505030304" pitchFamily="18" charset="0"/>
            </a:endParaRPr>
          </a:p>
        </p:txBody>
      </p:sp>
      <p:sp>
        <p:nvSpPr>
          <p:cNvPr id="3" name="内容占位符 2">
            <a:extLst>
              <a:ext uri="{FF2B5EF4-FFF2-40B4-BE49-F238E27FC236}">
                <a16:creationId xmlns:a16="http://schemas.microsoft.com/office/drawing/2014/main" id="{202686E6-B94F-4577-A109-F11F0A65ECC2}"/>
              </a:ext>
            </a:extLst>
          </p:cNvPr>
          <p:cNvSpPr>
            <a:spLocks noGrp="1"/>
          </p:cNvSpPr>
          <p:nvPr>
            <p:ph idx="1"/>
          </p:nvPr>
        </p:nvSpPr>
        <p:spPr/>
        <p:txBody>
          <a:bodyPr>
            <a:normAutofit/>
          </a:bodyPr>
          <a:lstStyle/>
          <a:p>
            <a:r>
              <a:rPr lang="en-US" altLang="zh-CN" sz="2000" dirty="0">
                <a:latin typeface="Palatino Linotype" panose="02040502050505030304" pitchFamily="18" charset="0"/>
              </a:rPr>
              <a:t>Threshold Graph Composition </a:t>
            </a:r>
            <a:r>
              <a:rPr lang="en-US" altLang="zh-CN" sz="2000" dirty="0">
                <a:solidFill>
                  <a:srgbClr val="FF3399"/>
                </a:solidFill>
                <a:latin typeface="Palatino Linotype" panose="02040502050505030304" pitchFamily="18" charset="0"/>
              </a:rPr>
              <a:t>[Lin18, CL19, Lin19, BBE+21]</a:t>
            </a:r>
            <a:endParaRPr lang="en-US" altLang="zh-CN" sz="2200" dirty="0">
              <a:latin typeface="Palatino Linotype" panose="02040502050505030304" pitchFamily="18" charset="0"/>
            </a:endParaRPr>
          </a:p>
          <a:p>
            <a:pPr lvl="1"/>
            <a:r>
              <a:rPr lang="en-US" altLang="zh-CN" sz="1800" dirty="0">
                <a:latin typeface="Palatino Linotype" panose="02040502050505030304" pitchFamily="18" charset="0"/>
              </a:rPr>
              <a:t>exploited new properties of threshold graphs</a:t>
            </a:r>
          </a:p>
          <a:p>
            <a:pPr lvl="1"/>
            <a:r>
              <a:rPr lang="en-US" altLang="zh-CN" sz="1800" dirty="0">
                <a:latin typeface="Palatino Linotype" panose="02040502050505030304" pitchFamily="18" charset="0"/>
              </a:rPr>
              <a:t>used the construction from error-correcting codes </a:t>
            </a:r>
            <a:r>
              <a:rPr lang="en-US" altLang="zh-CN" sz="1800" dirty="0">
                <a:solidFill>
                  <a:srgbClr val="FF3399"/>
                </a:solidFill>
                <a:latin typeface="Palatino Linotype" panose="02040502050505030304" pitchFamily="18" charset="0"/>
              </a:rPr>
              <a:t>[KN21]</a:t>
            </a:r>
          </a:p>
          <a:p>
            <a:pPr lvl="1"/>
            <a:r>
              <a:rPr lang="en-US" altLang="zh-CN" sz="1800" dirty="0">
                <a:latin typeface="Palatino Linotype" panose="02040502050505030304" pitchFamily="18" charset="0"/>
              </a:rPr>
              <a:t>discovered new composition scheme</a:t>
            </a:r>
          </a:p>
        </p:txBody>
      </p:sp>
      <p:sp>
        <p:nvSpPr>
          <p:cNvPr id="4" name="右大括号 3">
            <a:extLst>
              <a:ext uri="{FF2B5EF4-FFF2-40B4-BE49-F238E27FC236}">
                <a16:creationId xmlns:a16="http://schemas.microsoft.com/office/drawing/2014/main" id="{C679338D-23BB-62A1-C998-CD23722D7A7F}"/>
              </a:ext>
            </a:extLst>
          </p:cNvPr>
          <p:cNvSpPr/>
          <p:nvPr/>
        </p:nvSpPr>
        <p:spPr>
          <a:xfrm>
            <a:off x="7571677" y="2252546"/>
            <a:ext cx="289933" cy="780586"/>
          </a:xfrm>
          <a:prstGeom prst="rightBrace">
            <a:avLst>
              <a:gd name="adj1" fmla="val 8333"/>
              <a:gd name="adj2" fmla="val 48571"/>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5" name="圆角矩形 4">
            <a:extLst>
              <a:ext uri="{FF2B5EF4-FFF2-40B4-BE49-F238E27FC236}">
                <a16:creationId xmlns:a16="http://schemas.microsoft.com/office/drawing/2014/main" id="{773BBFC8-5121-52A1-D08C-2937D1890FCB}"/>
              </a:ext>
            </a:extLst>
          </p:cNvPr>
          <p:cNvSpPr/>
          <p:nvPr/>
        </p:nvSpPr>
        <p:spPr>
          <a:xfrm>
            <a:off x="8047931" y="2163337"/>
            <a:ext cx="2988527" cy="1003610"/>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latin typeface="Palatino" pitchFamily="2" charset="0"/>
                <a:ea typeface="Palatino" pitchFamily="2" charset="0"/>
              </a:rPr>
              <a:t>Constant Approximating </a:t>
            </a:r>
            <a:r>
              <a:rPr kumimoji="1" lang="en-US" altLang="zh-CN" i="1" dirty="0">
                <a:latin typeface="Palatino" pitchFamily="2" charset="0"/>
                <a:ea typeface="Palatino" pitchFamily="2" charset="0"/>
              </a:rPr>
              <a:t>k</a:t>
            </a:r>
            <a:r>
              <a:rPr kumimoji="1" lang="en-US" altLang="zh-CN" dirty="0">
                <a:latin typeface="Palatino" pitchFamily="2" charset="0"/>
                <a:ea typeface="Palatino" pitchFamily="2" charset="0"/>
              </a:rPr>
              <a:t>-</a:t>
            </a:r>
            <a:r>
              <a:rPr kumimoji="1" lang="en-US" altLang="zh-CN" dirty="0" err="1">
                <a:latin typeface="Palatino" pitchFamily="2" charset="0"/>
                <a:ea typeface="Palatino" pitchFamily="2" charset="0"/>
              </a:rPr>
              <a:t>SetCover</a:t>
            </a:r>
            <a:r>
              <a:rPr kumimoji="1" lang="en-US" altLang="zh-CN" dirty="0">
                <a:latin typeface="Palatino" pitchFamily="2" charset="0"/>
                <a:ea typeface="Palatino" pitchFamily="2" charset="0"/>
              </a:rPr>
              <a:t> is W[2]-hard!</a:t>
            </a:r>
            <a:endParaRPr kumimoji="1" lang="zh-CN" altLang="en-US" dirty="0">
              <a:latin typeface="Palatino" pitchFamily="2" charset="0"/>
              <a:ea typeface="Palatino" pitchFamily="2" charset="0"/>
            </a:endParaRPr>
          </a:p>
        </p:txBody>
      </p:sp>
      <p:grpSp>
        <p:nvGrpSpPr>
          <p:cNvPr id="7" name="组合 6">
            <a:extLst>
              <a:ext uri="{FF2B5EF4-FFF2-40B4-BE49-F238E27FC236}">
                <a16:creationId xmlns:a16="http://schemas.microsoft.com/office/drawing/2014/main" id="{0E9D6E44-CCE2-3723-CBD6-4FF28CAC0E6A}"/>
              </a:ext>
            </a:extLst>
          </p:cNvPr>
          <p:cNvGrpSpPr/>
          <p:nvPr/>
        </p:nvGrpSpPr>
        <p:grpSpPr>
          <a:xfrm>
            <a:off x="1772761" y="3824869"/>
            <a:ext cx="1978047" cy="1978047"/>
            <a:chOff x="0" y="358875"/>
            <a:chExt cx="1978047" cy="1978047"/>
          </a:xfrm>
          <a:solidFill>
            <a:schemeClr val="accent1">
              <a:lumMod val="20000"/>
              <a:lumOff val="80000"/>
            </a:schemeClr>
          </a:solidFill>
        </p:grpSpPr>
        <p:sp>
          <p:nvSpPr>
            <p:cNvPr id="8" name="椭圆 7">
              <a:extLst>
                <a:ext uri="{FF2B5EF4-FFF2-40B4-BE49-F238E27FC236}">
                  <a16:creationId xmlns:a16="http://schemas.microsoft.com/office/drawing/2014/main" id="{54DF4F22-730A-6E9F-040B-451BD4C790F0}"/>
                </a:ext>
              </a:extLst>
            </p:cNvPr>
            <p:cNvSpPr/>
            <p:nvPr/>
          </p:nvSpPr>
          <p:spPr>
            <a:xfrm>
              <a:off x="0" y="358875"/>
              <a:ext cx="1978047" cy="1978047"/>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椭圆 4">
              <a:extLst>
                <a:ext uri="{FF2B5EF4-FFF2-40B4-BE49-F238E27FC236}">
                  <a16:creationId xmlns:a16="http://schemas.microsoft.com/office/drawing/2014/main" id="{1FA363A1-6F1C-D63B-B30B-2DC207D0D9B0}"/>
                </a:ext>
              </a:extLst>
            </p:cNvPr>
            <p:cNvSpPr txBox="1"/>
            <p:nvPr/>
          </p:nvSpPr>
          <p:spPr>
            <a:xfrm>
              <a:off x="289678" y="648553"/>
              <a:ext cx="1398691" cy="139869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altLang="zh-CN" sz="2000" i="1" kern="1200">
                  <a:solidFill>
                    <a:schemeClr val="tx1"/>
                  </a:solidFill>
                  <a:latin typeface="Palatino Linotype" panose="02040502050505030304" pitchFamily="18" charset="0"/>
                </a:rPr>
                <a:t>k</a:t>
              </a:r>
              <a:r>
                <a:rPr lang="en-US" altLang="zh-CN" sz="2000" kern="1200">
                  <a:solidFill>
                    <a:schemeClr val="tx1"/>
                  </a:solidFill>
                  <a:latin typeface="Palatino Linotype" panose="02040502050505030304" pitchFamily="18" charset="0"/>
                </a:rPr>
                <a:t>-</a:t>
              </a:r>
              <a:r>
                <a:rPr lang="en-US" altLang="zh-CN" sz="2000" kern="1200" err="1">
                  <a:solidFill>
                    <a:schemeClr val="tx1"/>
                  </a:solidFill>
                  <a:latin typeface="Palatino Linotype" panose="02040502050505030304" pitchFamily="18" charset="0"/>
                </a:rPr>
                <a:t>SetCover</a:t>
              </a:r>
              <a:r>
                <a:rPr lang="en-US" altLang="zh-CN" sz="2000" kern="1200">
                  <a:solidFill>
                    <a:schemeClr val="tx1"/>
                  </a:solidFill>
                  <a:latin typeface="Palatino Linotype" panose="02040502050505030304" pitchFamily="18" charset="0"/>
                </a:rPr>
                <a:t> Instance</a:t>
              </a:r>
              <a:endParaRPr lang="zh-CN" altLang="en-US" sz="2000" kern="1200">
                <a:solidFill>
                  <a:schemeClr val="tx1"/>
                </a:solidFill>
                <a:latin typeface="Palatino Linotype" panose="02040502050505030304" pitchFamily="18" charset="0"/>
              </a:endParaRPr>
            </a:p>
          </p:txBody>
        </p:sp>
      </p:grpSp>
      <p:grpSp>
        <p:nvGrpSpPr>
          <p:cNvPr id="11" name="组合 10">
            <a:extLst>
              <a:ext uri="{FF2B5EF4-FFF2-40B4-BE49-F238E27FC236}">
                <a16:creationId xmlns:a16="http://schemas.microsoft.com/office/drawing/2014/main" id="{3489F715-4D18-C010-0489-195EB62C5534}"/>
              </a:ext>
            </a:extLst>
          </p:cNvPr>
          <p:cNvGrpSpPr/>
          <p:nvPr/>
        </p:nvGrpSpPr>
        <p:grpSpPr>
          <a:xfrm>
            <a:off x="4767905" y="3824869"/>
            <a:ext cx="1978047" cy="1978047"/>
            <a:chOff x="0" y="358875"/>
            <a:chExt cx="1978047" cy="1978047"/>
          </a:xfrm>
          <a:solidFill>
            <a:schemeClr val="accent6">
              <a:lumMod val="40000"/>
              <a:lumOff val="60000"/>
            </a:schemeClr>
          </a:solidFill>
        </p:grpSpPr>
        <p:sp>
          <p:nvSpPr>
            <p:cNvPr id="13" name="椭圆 12">
              <a:extLst>
                <a:ext uri="{FF2B5EF4-FFF2-40B4-BE49-F238E27FC236}">
                  <a16:creationId xmlns:a16="http://schemas.microsoft.com/office/drawing/2014/main" id="{E6F41382-4937-D4AE-8002-924D68827EAC}"/>
                </a:ext>
              </a:extLst>
            </p:cNvPr>
            <p:cNvSpPr/>
            <p:nvPr/>
          </p:nvSpPr>
          <p:spPr>
            <a:xfrm>
              <a:off x="0" y="358875"/>
              <a:ext cx="1978047" cy="1978047"/>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椭圆 4">
              <a:extLst>
                <a:ext uri="{FF2B5EF4-FFF2-40B4-BE49-F238E27FC236}">
                  <a16:creationId xmlns:a16="http://schemas.microsoft.com/office/drawing/2014/main" id="{B8F99DFF-D7FC-AE47-967B-F9B8923F69FE}"/>
                </a:ext>
              </a:extLst>
            </p:cNvPr>
            <p:cNvSpPr txBox="1"/>
            <p:nvPr/>
          </p:nvSpPr>
          <p:spPr>
            <a:xfrm>
              <a:off x="289678" y="648553"/>
              <a:ext cx="1398691" cy="139869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altLang="zh-CN" sz="2000" kern="1200">
                  <a:solidFill>
                    <a:schemeClr val="tx1"/>
                  </a:solidFill>
                  <a:latin typeface="Palatino Linotype" panose="02040502050505030304" pitchFamily="18" charset="0"/>
                </a:rPr>
                <a:t>Threshold Graphs</a:t>
              </a:r>
            </a:p>
          </p:txBody>
        </p:sp>
      </p:grpSp>
      <p:grpSp>
        <p:nvGrpSpPr>
          <p:cNvPr id="15" name="组合 14">
            <a:extLst>
              <a:ext uri="{FF2B5EF4-FFF2-40B4-BE49-F238E27FC236}">
                <a16:creationId xmlns:a16="http://schemas.microsoft.com/office/drawing/2014/main" id="{2F7EC5A1-4203-D79A-71D5-9E18DD2B4D23}"/>
              </a:ext>
            </a:extLst>
          </p:cNvPr>
          <p:cNvGrpSpPr/>
          <p:nvPr/>
        </p:nvGrpSpPr>
        <p:grpSpPr>
          <a:xfrm>
            <a:off x="7763049" y="3849313"/>
            <a:ext cx="1978047" cy="1978047"/>
            <a:chOff x="0" y="358875"/>
            <a:chExt cx="1978047" cy="1978047"/>
          </a:xfrm>
          <a:solidFill>
            <a:schemeClr val="accent1">
              <a:lumMod val="20000"/>
              <a:lumOff val="80000"/>
            </a:schemeClr>
          </a:solidFill>
        </p:grpSpPr>
        <p:sp>
          <p:nvSpPr>
            <p:cNvPr id="16" name="椭圆 15">
              <a:extLst>
                <a:ext uri="{FF2B5EF4-FFF2-40B4-BE49-F238E27FC236}">
                  <a16:creationId xmlns:a16="http://schemas.microsoft.com/office/drawing/2014/main" id="{4CDD20B4-5C5A-7D2C-C9B1-ACDC1150935A}"/>
                </a:ext>
              </a:extLst>
            </p:cNvPr>
            <p:cNvSpPr/>
            <p:nvPr/>
          </p:nvSpPr>
          <p:spPr>
            <a:xfrm>
              <a:off x="0" y="358875"/>
              <a:ext cx="1978047" cy="1978047"/>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spAutoFit/>
            </a:bodyPr>
            <a:lstStyle/>
            <a:p>
              <a:endParaRPr lang="zh-CN" altLang="en-US"/>
            </a:p>
          </p:txBody>
        </p:sp>
        <p:sp>
          <p:nvSpPr>
            <p:cNvPr id="17" name="椭圆 4">
              <a:extLst>
                <a:ext uri="{FF2B5EF4-FFF2-40B4-BE49-F238E27FC236}">
                  <a16:creationId xmlns:a16="http://schemas.microsoft.com/office/drawing/2014/main" id="{E03FA137-E731-B4E1-3B29-27B129EC8072}"/>
                </a:ext>
              </a:extLst>
            </p:cNvPr>
            <p:cNvSpPr txBox="1"/>
            <p:nvPr/>
          </p:nvSpPr>
          <p:spPr>
            <a:xfrm>
              <a:off x="187769" y="906751"/>
              <a:ext cx="1688369" cy="88229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spAutoFit/>
            </a:bodyPr>
            <a:lstStyle/>
            <a:p>
              <a:pPr marL="0" lvl="0" indent="0" algn="ctr" defTabSz="889000">
                <a:lnSpc>
                  <a:spcPct val="90000"/>
                </a:lnSpc>
                <a:spcBef>
                  <a:spcPct val="0"/>
                </a:spcBef>
                <a:spcAft>
                  <a:spcPct val="35000"/>
                </a:spcAft>
                <a:buNone/>
              </a:pPr>
              <a:r>
                <a:rPr lang="en-US" altLang="zh-CN" sz="2000" kern="1200" dirty="0">
                  <a:solidFill>
                    <a:schemeClr val="tx1"/>
                  </a:solidFill>
                  <a:latin typeface="Palatino Linotype" panose="02040502050505030304" pitchFamily="18" charset="0"/>
                </a:rPr>
                <a:t>Constant Gap </a:t>
              </a:r>
              <a:r>
                <a:rPr lang="en-US" altLang="zh-CN" sz="2000" i="1" kern="1200" dirty="0">
                  <a:solidFill>
                    <a:schemeClr val="tx1"/>
                  </a:solidFill>
                  <a:latin typeface="Palatino Linotype" panose="02040502050505030304" pitchFamily="18" charset="0"/>
                </a:rPr>
                <a:t>k’</a:t>
              </a:r>
              <a:r>
                <a:rPr lang="en-US" altLang="zh-CN" sz="2000" kern="1200" dirty="0">
                  <a:solidFill>
                    <a:schemeClr val="tx1"/>
                  </a:solidFill>
                  <a:latin typeface="Palatino Linotype" panose="02040502050505030304" pitchFamily="18" charset="0"/>
                </a:rPr>
                <a:t>-</a:t>
              </a:r>
              <a:r>
                <a:rPr lang="en-US" altLang="zh-CN" sz="2000" kern="1200" dirty="0" err="1">
                  <a:solidFill>
                    <a:schemeClr val="tx1"/>
                  </a:solidFill>
                  <a:latin typeface="Palatino Linotype" panose="02040502050505030304" pitchFamily="18" charset="0"/>
                </a:rPr>
                <a:t>SetCover</a:t>
              </a:r>
              <a:r>
                <a:rPr lang="en-US" altLang="zh-CN" sz="2000" kern="1200" dirty="0">
                  <a:solidFill>
                    <a:schemeClr val="tx1"/>
                  </a:solidFill>
                  <a:latin typeface="Palatino Linotype" panose="02040502050505030304" pitchFamily="18" charset="0"/>
                </a:rPr>
                <a:t> Instance</a:t>
              </a:r>
              <a:endParaRPr lang="zh-CN" altLang="en-US" sz="2000" kern="1200" dirty="0">
                <a:solidFill>
                  <a:schemeClr val="tx1"/>
                </a:solidFill>
                <a:latin typeface="Palatino Linotype" panose="02040502050505030304" pitchFamily="18" charset="0"/>
              </a:endParaRPr>
            </a:p>
          </p:txBody>
        </p:sp>
      </p:gr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51887A4B-E476-2E53-9B13-424F306A93DB}"/>
                  </a:ext>
                </a:extLst>
              </p:cNvPr>
              <p:cNvSpPr txBox="1"/>
              <p:nvPr/>
            </p:nvSpPr>
            <p:spPr>
              <a:xfrm>
                <a:off x="3957831" y="4545947"/>
                <a:ext cx="60305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3200" b="0" i="1" smtClean="0">
                          <a:latin typeface="Cambria Math" panose="02040503050406030204" pitchFamily="18" charset="0"/>
                        </a:rPr>
                        <m:t>+</m:t>
                      </m:r>
                    </m:oMath>
                  </m:oMathPara>
                </a14:m>
                <a:endParaRPr kumimoji="1" lang="zh-CN" altLang="en-US" sz="3200"/>
              </a:p>
            </p:txBody>
          </p:sp>
        </mc:Choice>
        <mc:Fallback xmlns="">
          <p:sp>
            <p:nvSpPr>
              <p:cNvPr id="19" name="文本框 18">
                <a:extLst>
                  <a:ext uri="{FF2B5EF4-FFF2-40B4-BE49-F238E27FC236}">
                    <a16:creationId xmlns:a16="http://schemas.microsoft.com/office/drawing/2014/main" id="{51887A4B-E476-2E53-9B13-424F306A93DB}"/>
                  </a:ext>
                </a:extLst>
              </p:cNvPr>
              <p:cNvSpPr txBox="1">
                <a:spLocks noRot="1" noChangeAspect="1" noMove="1" noResize="1" noEditPoints="1" noAdjustHandles="1" noChangeArrowheads="1" noChangeShapeType="1" noTextEdit="1"/>
              </p:cNvSpPr>
              <p:nvPr/>
            </p:nvSpPr>
            <p:spPr>
              <a:xfrm>
                <a:off x="3957831" y="4545947"/>
                <a:ext cx="603050"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5E39C676-3A49-7620-F129-629B56704FA5}"/>
                  </a:ext>
                </a:extLst>
              </p:cNvPr>
              <p:cNvSpPr txBox="1"/>
              <p:nvPr/>
            </p:nvSpPr>
            <p:spPr>
              <a:xfrm>
                <a:off x="6870354" y="4521504"/>
                <a:ext cx="60305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3200" b="0" i="1" smtClean="0">
                          <a:latin typeface="Cambria Math" panose="02040503050406030204" pitchFamily="18" charset="0"/>
                        </a:rPr>
                        <m:t>=</m:t>
                      </m:r>
                    </m:oMath>
                  </m:oMathPara>
                </a14:m>
                <a:endParaRPr kumimoji="1" lang="zh-CN" altLang="en-US" sz="3200"/>
              </a:p>
            </p:txBody>
          </p:sp>
        </mc:Choice>
        <mc:Fallback xmlns="">
          <p:sp>
            <p:nvSpPr>
              <p:cNvPr id="20" name="文本框 19">
                <a:extLst>
                  <a:ext uri="{FF2B5EF4-FFF2-40B4-BE49-F238E27FC236}">
                    <a16:creationId xmlns:a16="http://schemas.microsoft.com/office/drawing/2014/main" id="{5E39C676-3A49-7620-F129-629B56704FA5}"/>
                  </a:ext>
                </a:extLst>
              </p:cNvPr>
              <p:cNvSpPr txBox="1">
                <a:spLocks noRot="1" noChangeAspect="1" noMove="1" noResize="1" noEditPoints="1" noAdjustHandles="1" noChangeArrowheads="1" noChangeShapeType="1" noTextEdit="1"/>
              </p:cNvSpPr>
              <p:nvPr/>
            </p:nvSpPr>
            <p:spPr>
              <a:xfrm>
                <a:off x="6870354" y="4521504"/>
                <a:ext cx="603050" cy="58477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32279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圆角矩形 103">
            <a:extLst>
              <a:ext uri="{FF2B5EF4-FFF2-40B4-BE49-F238E27FC236}">
                <a16:creationId xmlns:a16="http://schemas.microsoft.com/office/drawing/2014/main" id="{18224EFA-E8F3-89FC-55CB-A79AA6E747AD}"/>
              </a:ext>
            </a:extLst>
          </p:cNvPr>
          <p:cNvSpPr/>
          <p:nvPr/>
        </p:nvSpPr>
        <p:spPr>
          <a:xfrm>
            <a:off x="9643967" y="5100432"/>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圆角矩形 102">
            <a:extLst>
              <a:ext uri="{FF2B5EF4-FFF2-40B4-BE49-F238E27FC236}">
                <a16:creationId xmlns:a16="http://schemas.microsoft.com/office/drawing/2014/main" id="{D122E8AF-39A6-B527-03F0-0BC605A56BCE}"/>
              </a:ext>
            </a:extLst>
          </p:cNvPr>
          <p:cNvSpPr/>
          <p:nvPr/>
        </p:nvSpPr>
        <p:spPr>
          <a:xfrm>
            <a:off x="9616537" y="3897162"/>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2" name="圆角矩形 101">
            <a:extLst>
              <a:ext uri="{FF2B5EF4-FFF2-40B4-BE49-F238E27FC236}">
                <a16:creationId xmlns:a16="http://schemas.microsoft.com/office/drawing/2014/main" id="{3510F1D2-B1CE-A47C-CEF4-5C51390D0849}"/>
              </a:ext>
            </a:extLst>
          </p:cNvPr>
          <p:cNvSpPr/>
          <p:nvPr/>
        </p:nvSpPr>
        <p:spPr>
          <a:xfrm>
            <a:off x="9616537" y="3145910"/>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圆角矩形 100">
            <a:extLst>
              <a:ext uri="{FF2B5EF4-FFF2-40B4-BE49-F238E27FC236}">
                <a16:creationId xmlns:a16="http://schemas.microsoft.com/office/drawing/2014/main" id="{69C06ED5-B3A9-9AAA-FED1-4D84DBB56F10}"/>
              </a:ext>
            </a:extLst>
          </p:cNvPr>
          <p:cNvSpPr/>
          <p:nvPr/>
        </p:nvSpPr>
        <p:spPr>
          <a:xfrm>
            <a:off x="9607739" y="2443975"/>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圆角矩形 99">
            <a:extLst>
              <a:ext uri="{FF2B5EF4-FFF2-40B4-BE49-F238E27FC236}">
                <a16:creationId xmlns:a16="http://schemas.microsoft.com/office/drawing/2014/main" id="{E806B453-5A97-D4A3-5E14-A99111517634}"/>
              </a:ext>
            </a:extLst>
          </p:cNvPr>
          <p:cNvSpPr/>
          <p:nvPr/>
        </p:nvSpPr>
        <p:spPr>
          <a:xfrm>
            <a:off x="7374139" y="4650719"/>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圆角矩形 98">
            <a:extLst>
              <a:ext uri="{FF2B5EF4-FFF2-40B4-BE49-F238E27FC236}">
                <a16:creationId xmlns:a16="http://schemas.microsoft.com/office/drawing/2014/main" id="{1A6439AB-262C-7139-8587-CC0A3836AF39}"/>
              </a:ext>
            </a:extLst>
          </p:cNvPr>
          <p:cNvSpPr/>
          <p:nvPr/>
        </p:nvSpPr>
        <p:spPr>
          <a:xfrm>
            <a:off x="7374139" y="3412153"/>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8" name="圆角矩形 97">
            <a:extLst>
              <a:ext uri="{FF2B5EF4-FFF2-40B4-BE49-F238E27FC236}">
                <a16:creationId xmlns:a16="http://schemas.microsoft.com/office/drawing/2014/main" id="{9AB6E49A-E317-E277-F4C7-6A13F1AB37AC}"/>
              </a:ext>
            </a:extLst>
          </p:cNvPr>
          <p:cNvSpPr/>
          <p:nvPr/>
        </p:nvSpPr>
        <p:spPr>
          <a:xfrm>
            <a:off x="7374139" y="2615851"/>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4CFEBA7D-D78A-4674-B4CE-8101BA65D437}"/>
              </a:ext>
            </a:extLst>
          </p:cNvPr>
          <p:cNvSpPr>
            <a:spLocks noGrp="1"/>
          </p:cNvSpPr>
          <p:nvPr>
            <p:ph type="title"/>
          </p:nvPr>
        </p:nvSpPr>
        <p:spPr/>
        <p:txBody>
          <a:bodyPr/>
          <a:lstStyle/>
          <a:p>
            <a:r>
              <a:rPr lang="en-US" altLang="zh-CN">
                <a:latin typeface="Palatino Linotype" panose="02040502050505030304" pitchFamily="18" charset="0"/>
              </a:rPr>
              <a:t>Threshold Graph in </a:t>
            </a:r>
            <a:r>
              <a:rPr lang="en-US" altLang="zh-CN">
                <a:solidFill>
                  <a:srgbClr val="FF3399"/>
                </a:solidFill>
                <a:latin typeface="Palatino Linotype" panose="02040502050505030304" pitchFamily="18" charset="0"/>
              </a:rPr>
              <a:t>[Lin19]</a:t>
            </a:r>
            <a:endParaRPr lang="zh-CN" altLang="en-US">
              <a:solidFill>
                <a:srgbClr val="FF3399"/>
              </a:solidFill>
              <a:latin typeface="Palatino Linotype" panose="0204050205050503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2686E6-B94F-4577-A109-F11F0A65ECC2}"/>
                  </a:ext>
                </a:extLst>
              </p:cNvPr>
              <p:cNvSpPr>
                <a:spLocks noGrp="1"/>
              </p:cNvSpPr>
              <p:nvPr>
                <p:ph idx="1"/>
              </p:nvPr>
            </p:nvSpPr>
            <p:spPr>
              <a:xfrm>
                <a:off x="595122" y="1585109"/>
                <a:ext cx="10515600" cy="4351338"/>
              </a:xfrm>
            </p:spPr>
            <p:txBody>
              <a:bodyPr>
                <a:normAutofit/>
              </a:bodyPr>
              <a:lstStyle/>
              <a:p>
                <a:pPr marL="617220" lvl="1" indent="-342900"/>
                <a:r>
                  <a:rPr lang="en-US" altLang="zh-CN" sz="2000">
                    <a:latin typeface="Palatino Linotype" panose="02040502050505030304" pitchFamily="18" charset="0"/>
                  </a:rPr>
                  <a:t>Threshold Graph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𝑇</m:t>
                        </m:r>
                      </m:sub>
                    </m:sSub>
                  </m:oMath>
                </a14:m>
                <a:r>
                  <a:rPr lang="en-US" altLang="zh-CN" sz="2000">
                    <a:latin typeface="Palatino Linotype" panose="02040502050505030304" pitchFamily="18" charset="0"/>
                  </a:rPr>
                  <a:t>: a bipartite graph </a:t>
                </a:r>
                <a14:m>
                  <m:oMath xmlns:m="http://schemas.openxmlformats.org/officeDocument/2006/math">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𝐵</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𝐸</m:t>
                    </m:r>
                    <m:r>
                      <a:rPr lang="en-US" altLang="zh-CN" sz="2000" b="0" i="1" smtClean="0">
                        <a:latin typeface="Cambria Math" panose="02040503050406030204" pitchFamily="18" charset="0"/>
                      </a:rPr>
                      <m:t>)</m:t>
                    </m:r>
                  </m:oMath>
                </a14:m>
                <a:r>
                  <a:rPr lang="en-US" altLang="zh-CN" sz="2000">
                    <a:latin typeface="Palatino Linotype" panose="02040502050505030304" pitchFamily="18" charset="0"/>
                  </a:rPr>
                  <a:t> with </a:t>
                </a:r>
                <a14:m>
                  <m:oMath xmlns:m="http://schemas.openxmlformats.org/officeDocument/2006/math">
                    <m:r>
                      <a:rPr lang="en-US" altLang="zh-CN" sz="2000" i="1">
                        <a:latin typeface="Cambria Math" panose="02040503050406030204" pitchFamily="18" charset="0"/>
                      </a:rPr>
                      <m:t>𝐴</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𝑘</m:t>
                        </m:r>
                      </m:sub>
                    </m:sSub>
                  </m:oMath>
                </a14:m>
                <a:r>
                  <a:rPr lang="en-US" altLang="zh-CN" sz="2000">
                    <a:latin typeface="Palatino Linotype" panose="02040502050505030304" pitchFamily="18" charset="0"/>
                  </a:rPr>
                  <a:t> and </a:t>
                </a:r>
                <a14:m>
                  <m:oMath xmlns:m="http://schemas.openxmlformats.org/officeDocument/2006/math">
                    <m:r>
                      <a:rPr lang="en-US" altLang="zh-CN" sz="2000" i="1">
                        <a:latin typeface="Cambria Math" panose="02040503050406030204" pitchFamily="18" charset="0"/>
                      </a:rPr>
                      <m:t>𝐵</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𝑚</m:t>
                        </m:r>
                      </m:sub>
                    </m:sSub>
                  </m:oMath>
                </a14:m>
                <a:r>
                  <a:rPr lang="en-US" altLang="zh-CN" sz="2000">
                    <a:latin typeface="Palatino Linotype" panose="02040502050505030304" pitchFamily="18" charset="0"/>
                  </a:rPr>
                  <a:t>, satisfying</a:t>
                </a:r>
                <a:endParaRPr lang="en-US" altLang="zh-CN" sz="1600">
                  <a:latin typeface="Palatino Linotype" panose="02040502050505030304" pitchFamily="18" charset="0"/>
                </a:endParaRPr>
              </a:p>
              <a:p>
                <a:pPr marL="0" indent="0">
                  <a:buNone/>
                </a:pPr>
                <a:endParaRPr lang="zh-CN" altLang="en-US" sz="1500">
                  <a:latin typeface="Palatino Linotype" panose="02040502050505030304" pitchFamily="18" charset="0"/>
                </a:endParaRPr>
              </a:p>
            </p:txBody>
          </p:sp>
        </mc:Choice>
        <mc:Fallback xmlns="">
          <p:sp>
            <p:nvSpPr>
              <p:cNvPr id="3" name="内容占位符 2">
                <a:extLst>
                  <a:ext uri="{FF2B5EF4-FFF2-40B4-BE49-F238E27FC236}">
                    <a16:creationId xmlns:a16="http://schemas.microsoft.com/office/drawing/2014/main" id="{202686E6-B94F-4577-A109-F11F0A65ECC2}"/>
                  </a:ext>
                </a:extLst>
              </p:cNvPr>
              <p:cNvSpPr>
                <a:spLocks noGrp="1" noRot="1" noChangeAspect="1" noMove="1" noResize="1" noEditPoints="1" noAdjustHandles="1" noChangeArrowheads="1" noChangeShapeType="1" noTextEdit="1"/>
              </p:cNvSpPr>
              <p:nvPr>
                <p:ph idx="1"/>
              </p:nvPr>
            </p:nvSpPr>
            <p:spPr>
              <a:xfrm>
                <a:off x="595122" y="1585109"/>
                <a:ext cx="10515600" cy="4351338"/>
              </a:xfrm>
              <a:blipFill>
                <a:blip r:embed="rId3"/>
                <a:stretch>
                  <a:fillRect t="-1401"/>
                </a:stretch>
              </a:blipFill>
            </p:spPr>
            <p:txBody>
              <a:bodyPr/>
              <a:lstStyle/>
              <a:p>
                <a:r>
                  <a:rPr lang="en-US">
                    <a:noFill/>
                  </a:rPr>
                  <a:t> </a:t>
                </a:r>
              </a:p>
            </p:txBody>
          </p:sp>
        </mc:Fallback>
      </mc:AlternateContent>
      <p:sp>
        <p:nvSpPr>
          <p:cNvPr id="5" name="文本框 4">
            <a:extLst>
              <a:ext uri="{FF2B5EF4-FFF2-40B4-BE49-F238E27FC236}">
                <a16:creationId xmlns:a16="http://schemas.microsoft.com/office/drawing/2014/main" id="{BFF7F080-51F7-4335-B1D8-5D9192CCFE22}"/>
              </a:ext>
            </a:extLst>
          </p:cNvPr>
          <p:cNvSpPr txBox="1"/>
          <p:nvPr/>
        </p:nvSpPr>
        <p:spPr>
          <a:xfrm>
            <a:off x="5379712" y="3250398"/>
            <a:ext cx="65" cy="276999"/>
          </a:xfrm>
          <a:prstGeom prst="rect">
            <a:avLst/>
          </a:prstGeom>
          <a:noFill/>
        </p:spPr>
        <p:txBody>
          <a:bodyPr wrap="none" lIns="0" tIns="0" rIns="0" bIns="0" rtlCol="0">
            <a:spAutoFit/>
          </a:bodyPr>
          <a:lstStyle/>
          <a:p>
            <a:endParaRPr lang="zh-CN" altLang="en-US"/>
          </a:p>
        </p:txBody>
      </p:sp>
      <p:sp>
        <p:nvSpPr>
          <p:cNvPr id="6" name="文本框 5">
            <a:extLst>
              <a:ext uri="{FF2B5EF4-FFF2-40B4-BE49-F238E27FC236}">
                <a16:creationId xmlns:a16="http://schemas.microsoft.com/office/drawing/2014/main" id="{001AC4B2-B67B-4315-B5EA-20F5499035D0}"/>
              </a:ext>
            </a:extLst>
          </p:cNvPr>
          <p:cNvSpPr txBox="1"/>
          <p:nvPr/>
        </p:nvSpPr>
        <p:spPr>
          <a:xfrm>
            <a:off x="5379712" y="3250398"/>
            <a:ext cx="65" cy="276999"/>
          </a:xfrm>
          <a:prstGeom prst="rect">
            <a:avLst/>
          </a:prstGeom>
          <a:noFill/>
        </p:spPr>
        <p:txBody>
          <a:bodyPr wrap="none" lIns="0" tIns="0" rIns="0" bIns="0" rtlCol="0">
            <a:spAutoFit/>
          </a:bodyPr>
          <a:lstStyle/>
          <a:p>
            <a:endParaRPr lang="zh-CN" altLang="en-US"/>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F3F8513-B17D-7DD5-85D9-242B106AFBD4}"/>
                  </a:ext>
                </a:extLst>
              </p:cNvPr>
              <p:cNvSpPr txBox="1"/>
              <p:nvPr/>
            </p:nvSpPr>
            <p:spPr>
              <a:xfrm>
                <a:off x="7529201" y="4117471"/>
                <a:ext cx="5575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oMath>
                  </m:oMathPara>
                </a14:m>
                <a:endParaRPr kumimoji="1" lang="zh-CN" altLang="en-US"/>
              </a:p>
            </p:txBody>
          </p:sp>
        </mc:Choice>
        <mc:Fallback xmlns="">
          <p:sp>
            <p:nvSpPr>
              <p:cNvPr id="14" name="文本框 13">
                <a:extLst>
                  <a:ext uri="{FF2B5EF4-FFF2-40B4-BE49-F238E27FC236}">
                    <a16:creationId xmlns:a16="http://schemas.microsoft.com/office/drawing/2014/main" id="{0F3F8513-B17D-7DD5-85D9-242B106AFBD4}"/>
                  </a:ext>
                </a:extLst>
              </p:cNvPr>
              <p:cNvSpPr txBox="1">
                <a:spLocks noRot="1" noChangeAspect="1" noMove="1" noResize="1" noEditPoints="1" noAdjustHandles="1" noChangeArrowheads="1" noChangeShapeType="1" noTextEdit="1"/>
              </p:cNvSpPr>
              <p:nvPr/>
            </p:nvSpPr>
            <p:spPr>
              <a:xfrm>
                <a:off x="7529201" y="4117471"/>
                <a:ext cx="557561"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37BCE80C-9342-5506-6B08-D4368541F2CE}"/>
                  </a:ext>
                </a:extLst>
              </p:cNvPr>
              <p:cNvSpPr txBox="1"/>
              <p:nvPr/>
            </p:nvSpPr>
            <p:spPr>
              <a:xfrm>
                <a:off x="9776701" y="4556988"/>
                <a:ext cx="5575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oMath>
                  </m:oMathPara>
                </a14:m>
                <a:endParaRPr kumimoji="1" lang="zh-CN" altLang="en-US"/>
              </a:p>
            </p:txBody>
          </p:sp>
        </mc:Choice>
        <mc:Fallback xmlns="">
          <p:sp>
            <p:nvSpPr>
              <p:cNvPr id="28" name="文本框 27">
                <a:extLst>
                  <a:ext uri="{FF2B5EF4-FFF2-40B4-BE49-F238E27FC236}">
                    <a16:creationId xmlns:a16="http://schemas.microsoft.com/office/drawing/2014/main" id="{37BCE80C-9342-5506-6B08-D4368541F2CE}"/>
                  </a:ext>
                </a:extLst>
              </p:cNvPr>
              <p:cNvSpPr txBox="1">
                <a:spLocks noRot="1" noChangeAspect="1" noMove="1" noResize="1" noEditPoints="1" noAdjustHandles="1" noChangeArrowheads="1" noChangeShapeType="1" noTextEdit="1"/>
              </p:cNvSpPr>
              <p:nvPr/>
            </p:nvSpPr>
            <p:spPr>
              <a:xfrm>
                <a:off x="9776701" y="4556988"/>
                <a:ext cx="557561" cy="369332"/>
              </a:xfrm>
              <a:prstGeom prst="rect">
                <a:avLst/>
              </a:prstGeom>
              <a:blipFill>
                <a:blip r:embed="rId5"/>
                <a:stretch>
                  <a:fillRect/>
                </a:stretch>
              </a:blipFill>
            </p:spPr>
            <p:txBody>
              <a:bodyPr/>
              <a:lstStyle/>
              <a:p>
                <a:r>
                  <a:rPr lang="en-US">
                    <a:noFill/>
                  </a:rPr>
                  <a:t> </a:t>
                </a:r>
              </a:p>
            </p:txBody>
          </p:sp>
        </mc:Fallback>
      </mc:AlternateContent>
      <p:sp>
        <p:nvSpPr>
          <p:cNvPr id="31" name="椭圆 30">
            <a:extLst>
              <a:ext uri="{FF2B5EF4-FFF2-40B4-BE49-F238E27FC236}">
                <a16:creationId xmlns:a16="http://schemas.microsoft.com/office/drawing/2014/main" id="{01C830FE-91C8-5BBF-0B97-B70EB03184C6}"/>
              </a:ext>
            </a:extLst>
          </p:cNvPr>
          <p:cNvSpPr/>
          <p:nvPr/>
        </p:nvSpPr>
        <p:spPr>
          <a:xfrm>
            <a:off x="7636767" y="2725117"/>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2" name="椭圆 31">
            <a:extLst>
              <a:ext uri="{FF2B5EF4-FFF2-40B4-BE49-F238E27FC236}">
                <a16:creationId xmlns:a16="http://schemas.microsoft.com/office/drawing/2014/main" id="{57017930-4685-6D03-67AB-A071B3FEC647}"/>
              </a:ext>
            </a:extLst>
          </p:cNvPr>
          <p:cNvSpPr/>
          <p:nvPr/>
        </p:nvSpPr>
        <p:spPr>
          <a:xfrm>
            <a:off x="7789167" y="2877517"/>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4" name="椭圆 33">
            <a:extLst>
              <a:ext uri="{FF2B5EF4-FFF2-40B4-BE49-F238E27FC236}">
                <a16:creationId xmlns:a16="http://schemas.microsoft.com/office/drawing/2014/main" id="{D4CF8790-41B6-B1A9-2A47-5EAC78BBD724}"/>
              </a:ext>
            </a:extLst>
          </p:cNvPr>
          <p:cNvSpPr/>
          <p:nvPr/>
        </p:nvSpPr>
        <p:spPr>
          <a:xfrm>
            <a:off x="8016615" y="281389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5" name="椭圆 34">
            <a:extLst>
              <a:ext uri="{FF2B5EF4-FFF2-40B4-BE49-F238E27FC236}">
                <a16:creationId xmlns:a16="http://schemas.microsoft.com/office/drawing/2014/main" id="{08403BE5-BFA4-5925-9469-63F60A2D2454}"/>
              </a:ext>
            </a:extLst>
          </p:cNvPr>
          <p:cNvSpPr/>
          <p:nvPr/>
        </p:nvSpPr>
        <p:spPr>
          <a:xfrm>
            <a:off x="7503273" y="297986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7" name="椭圆 36">
            <a:extLst>
              <a:ext uri="{FF2B5EF4-FFF2-40B4-BE49-F238E27FC236}">
                <a16:creationId xmlns:a16="http://schemas.microsoft.com/office/drawing/2014/main" id="{30904868-3907-4117-0CC6-3D81DEC92E71}"/>
              </a:ext>
            </a:extLst>
          </p:cNvPr>
          <p:cNvSpPr/>
          <p:nvPr/>
        </p:nvSpPr>
        <p:spPr>
          <a:xfrm>
            <a:off x="7753981" y="350616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8" name="椭圆 37">
            <a:extLst>
              <a:ext uri="{FF2B5EF4-FFF2-40B4-BE49-F238E27FC236}">
                <a16:creationId xmlns:a16="http://schemas.microsoft.com/office/drawing/2014/main" id="{B9D53B65-6194-5E3D-A9CC-E95CB4425862}"/>
              </a:ext>
            </a:extLst>
          </p:cNvPr>
          <p:cNvSpPr/>
          <p:nvPr/>
        </p:nvSpPr>
        <p:spPr>
          <a:xfrm>
            <a:off x="7512478" y="3627551"/>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0" name="椭圆 39">
            <a:extLst>
              <a:ext uri="{FF2B5EF4-FFF2-40B4-BE49-F238E27FC236}">
                <a16:creationId xmlns:a16="http://schemas.microsoft.com/office/drawing/2014/main" id="{050F8B97-0393-FF99-A16A-7AB9B6E66C8B}"/>
              </a:ext>
            </a:extLst>
          </p:cNvPr>
          <p:cNvSpPr/>
          <p:nvPr/>
        </p:nvSpPr>
        <p:spPr>
          <a:xfrm>
            <a:off x="8016615" y="353535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1" name="椭圆 40">
            <a:extLst>
              <a:ext uri="{FF2B5EF4-FFF2-40B4-BE49-F238E27FC236}">
                <a16:creationId xmlns:a16="http://schemas.microsoft.com/office/drawing/2014/main" id="{0E68993A-3F74-DD48-6DC9-634F2B407FCA}"/>
              </a:ext>
            </a:extLst>
          </p:cNvPr>
          <p:cNvSpPr/>
          <p:nvPr/>
        </p:nvSpPr>
        <p:spPr>
          <a:xfrm>
            <a:off x="7974201" y="3713077"/>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3" name="椭圆 42">
            <a:extLst>
              <a:ext uri="{FF2B5EF4-FFF2-40B4-BE49-F238E27FC236}">
                <a16:creationId xmlns:a16="http://schemas.microsoft.com/office/drawing/2014/main" id="{3B5D921E-E174-5486-BDFE-E9C57FE530DA}"/>
              </a:ext>
            </a:extLst>
          </p:cNvPr>
          <p:cNvSpPr/>
          <p:nvPr/>
        </p:nvSpPr>
        <p:spPr>
          <a:xfrm>
            <a:off x="7722204" y="377149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4" name="椭圆 43">
            <a:extLst>
              <a:ext uri="{FF2B5EF4-FFF2-40B4-BE49-F238E27FC236}">
                <a16:creationId xmlns:a16="http://schemas.microsoft.com/office/drawing/2014/main" id="{AD6FA0F5-977E-DBF4-EDD5-4C294DA756B4}"/>
              </a:ext>
            </a:extLst>
          </p:cNvPr>
          <p:cNvSpPr/>
          <p:nvPr/>
        </p:nvSpPr>
        <p:spPr>
          <a:xfrm>
            <a:off x="7937134" y="3020506"/>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6" name="椭圆 45">
            <a:extLst>
              <a:ext uri="{FF2B5EF4-FFF2-40B4-BE49-F238E27FC236}">
                <a16:creationId xmlns:a16="http://schemas.microsoft.com/office/drawing/2014/main" id="{11B1F0A3-FB76-B400-C952-CE55FAA5C435}"/>
              </a:ext>
            </a:extLst>
          </p:cNvPr>
          <p:cNvSpPr/>
          <p:nvPr/>
        </p:nvSpPr>
        <p:spPr>
          <a:xfrm>
            <a:off x="7623324" y="4744119"/>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7" name="椭圆 46">
            <a:extLst>
              <a:ext uri="{FF2B5EF4-FFF2-40B4-BE49-F238E27FC236}">
                <a16:creationId xmlns:a16="http://schemas.microsoft.com/office/drawing/2014/main" id="{91A835D0-9C6E-AC55-F9D1-C9C42AA48AAB}"/>
              </a:ext>
            </a:extLst>
          </p:cNvPr>
          <p:cNvSpPr/>
          <p:nvPr/>
        </p:nvSpPr>
        <p:spPr>
          <a:xfrm>
            <a:off x="7898070" y="4831478"/>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8" name="椭圆 47">
            <a:extLst>
              <a:ext uri="{FF2B5EF4-FFF2-40B4-BE49-F238E27FC236}">
                <a16:creationId xmlns:a16="http://schemas.microsoft.com/office/drawing/2014/main" id="{E0D756EC-84EF-50B4-6BE6-A2B2D1D48486}"/>
              </a:ext>
            </a:extLst>
          </p:cNvPr>
          <p:cNvSpPr/>
          <p:nvPr/>
        </p:nvSpPr>
        <p:spPr>
          <a:xfrm>
            <a:off x="7573124" y="497707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9" name="椭圆 48">
            <a:extLst>
              <a:ext uri="{FF2B5EF4-FFF2-40B4-BE49-F238E27FC236}">
                <a16:creationId xmlns:a16="http://schemas.microsoft.com/office/drawing/2014/main" id="{63A9C20D-B69D-A2DD-3D9D-2BCA29D0EDBC}"/>
              </a:ext>
            </a:extLst>
          </p:cNvPr>
          <p:cNvSpPr/>
          <p:nvPr/>
        </p:nvSpPr>
        <p:spPr>
          <a:xfrm>
            <a:off x="8005781" y="5039752"/>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D63D2E65-0D3A-9E19-1875-42F980D86743}"/>
                  </a:ext>
                </a:extLst>
              </p:cNvPr>
              <p:cNvSpPr txBox="1"/>
              <p:nvPr/>
            </p:nvSpPr>
            <p:spPr>
              <a:xfrm>
                <a:off x="6910637" y="2717761"/>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1</m:t>
                          </m:r>
                        </m:sub>
                      </m:sSub>
                    </m:oMath>
                  </m:oMathPara>
                </a14:m>
                <a:endParaRPr kumimoji="1" lang="zh-CN" altLang="en-US"/>
              </a:p>
            </p:txBody>
          </p:sp>
        </mc:Choice>
        <mc:Fallback xmlns="">
          <p:sp>
            <p:nvSpPr>
              <p:cNvPr id="50" name="文本框 49">
                <a:extLst>
                  <a:ext uri="{FF2B5EF4-FFF2-40B4-BE49-F238E27FC236}">
                    <a16:creationId xmlns:a16="http://schemas.microsoft.com/office/drawing/2014/main" id="{D63D2E65-0D3A-9E19-1875-42F980D86743}"/>
                  </a:ext>
                </a:extLst>
              </p:cNvPr>
              <p:cNvSpPr txBox="1">
                <a:spLocks noRot="1" noChangeAspect="1" noMove="1" noResize="1" noEditPoints="1" noAdjustHandles="1" noChangeArrowheads="1" noChangeShapeType="1" noTextEdit="1"/>
              </p:cNvSpPr>
              <p:nvPr/>
            </p:nvSpPr>
            <p:spPr>
              <a:xfrm>
                <a:off x="6910637" y="2717761"/>
                <a:ext cx="495071"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5A9754CF-1B58-E2A1-D134-CB4245E7683E}"/>
                  </a:ext>
                </a:extLst>
              </p:cNvPr>
              <p:cNvSpPr txBox="1"/>
              <p:nvPr/>
            </p:nvSpPr>
            <p:spPr>
              <a:xfrm>
                <a:off x="6888472" y="3463382"/>
                <a:ext cx="5003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2</m:t>
                          </m:r>
                        </m:sub>
                      </m:sSub>
                    </m:oMath>
                  </m:oMathPara>
                </a14:m>
                <a:endParaRPr kumimoji="1" lang="zh-CN" altLang="en-US"/>
              </a:p>
            </p:txBody>
          </p:sp>
        </mc:Choice>
        <mc:Fallback xmlns="">
          <p:sp>
            <p:nvSpPr>
              <p:cNvPr id="60" name="文本框 59">
                <a:extLst>
                  <a:ext uri="{FF2B5EF4-FFF2-40B4-BE49-F238E27FC236}">
                    <a16:creationId xmlns:a16="http://schemas.microsoft.com/office/drawing/2014/main" id="{5A9754CF-1B58-E2A1-D134-CB4245E7683E}"/>
                  </a:ext>
                </a:extLst>
              </p:cNvPr>
              <p:cNvSpPr txBox="1">
                <a:spLocks noRot="1" noChangeAspect="1" noMove="1" noResize="1" noEditPoints="1" noAdjustHandles="1" noChangeArrowheads="1" noChangeShapeType="1" noTextEdit="1"/>
              </p:cNvSpPr>
              <p:nvPr/>
            </p:nvSpPr>
            <p:spPr>
              <a:xfrm>
                <a:off x="6888472" y="3463382"/>
                <a:ext cx="500393"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976F0693-074E-0E8F-133A-B610A816513D}"/>
                  </a:ext>
                </a:extLst>
              </p:cNvPr>
              <p:cNvSpPr txBox="1"/>
              <p:nvPr/>
            </p:nvSpPr>
            <p:spPr>
              <a:xfrm>
                <a:off x="6883599" y="4710870"/>
                <a:ext cx="5101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𝑘</m:t>
                          </m:r>
                        </m:sub>
                      </m:sSub>
                    </m:oMath>
                  </m:oMathPara>
                </a14:m>
                <a:endParaRPr kumimoji="1" lang="zh-CN" altLang="en-US"/>
              </a:p>
            </p:txBody>
          </p:sp>
        </mc:Choice>
        <mc:Fallback xmlns="">
          <p:sp>
            <p:nvSpPr>
              <p:cNvPr id="68" name="文本框 67">
                <a:extLst>
                  <a:ext uri="{FF2B5EF4-FFF2-40B4-BE49-F238E27FC236}">
                    <a16:creationId xmlns:a16="http://schemas.microsoft.com/office/drawing/2014/main" id="{976F0693-074E-0E8F-133A-B610A816513D}"/>
                  </a:ext>
                </a:extLst>
              </p:cNvPr>
              <p:cNvSpPr txBox="1">
                <a:spLocks noRot="1" noChangeAspect="1" noMove="1" noResize="1" noEditPoints="1" noAdjustHandles="1" noChangeArrowheads="1" noChangeShapeType="1" noTextEdit="1"/>
              </p:cNvSpPr>
              <p:nvPr/>
            </p:nvSpPr>
            <p:spPr>
              <a:xfrm>
                <a:off x="6883599" y="4710870"/>
                <a:ext cx="510140" cy="369332"/>
              </a:xfrm>
              <a:prstGeom prst="rect">
                <a:avLst/>
              </a:prstGeom>
              <a:blipFill>
                <a:blip r:embed="rId8"/>
                <a:stretch>
                  <a:fillRect/>
                </a:stretch>
              </a:blipFill>
            </p:spPr>
            <p:txBody>
              <a:bodyPr/>
              <a:lstStyle/>
              <a:p>
                <a:r>
                  <a:rPr lang="en-US">
                    <a:noFill/>
                  </a:rPr>
                  <a:t> </a:t>
                </a:r>
              </a:p>
            </p:txBody>
          </p:sp>
        </mc:Fallback>
      </mc:AlternateContent>
      <p:sp>
        <p:nvSpPr>
          <p:cNvPr id="69" name="椭圆 68">
            <a:extLst>
              <a:ext uri="{FF2B5EF4-FFF2-40B4-BE49-F238E27FC236}">
                <a16:creationId xmlns:a16="http://schemas.microsoft.com/office/drawing/2014/main" id="{96457A37-5941-811B-DE6F-3EDF7F5A06A0}"/>
              </a:ext>
            </a:extLst>
          </p:cNvPr>
          <p:cNvSpPr/>
          <p:nvPr/>
        </p:nvSpPr>
        <p:spPr>
          <a:xfrm>
            <a:off x="9830701" y="2826669"/>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1" name="椭圆 70">
            <a:extLst>
              <a:ext uri="{FF2B5EF4-FFF2-40B4-BE49-F238E27FC236}">
                <a16:creationId xmlns:a16="http://schemas.microsoft.com/office/drawing/2014/main" id="{05B93A57-A4C1-85C6-5199-2B711A8A90CA}"/>
              </a:ext>
            </a:extLst>
          </p:cNvPr>
          <p:cNvSpPr/>
          <p:nvPr/>
        </p:nvSpPr>
        <p:spPr>
          <a:xfrm>
            <a:off x="9722701" y="2608972"/>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2" name="椭圆 71">
            <a:extLst>
              <a:ext uri="{FF2B5EF4-FFF2-40B4-BE49-F238E27FC236}">
                <a16:creationId xmlns:a16="http://schemas.microsoft.com/office/drawing/2014/main" id="{EB4EE189-2F48-6DD4-1E69-81A14F121F31}"/>
              </a:ext>
            </a:extLst>
          </p:cNvPr>
          <p:cNvSpPr/>
          <p:nvPr/>
        </p:nvSpPr>
        <p:spPr>
          <a:xfrm>
            <a:off x="9957247" y="254072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4" name="椭圆 73">
            <a:extLst>
              <a:ext uri="{FF2B5EF4-FFF2-40B4-BE49-F238E27FC236}">
                <a16:creationId xmlns:a16="http://schemas.microsoft.com/office/drawing/2014/main" id="{00E3D397-E74B-811E-24D2-A5D156CEB6FD}"/>
              </a:ext>
            </a:extLst>
          </p:cNvPr>
          <p:cNvSpPr/>
          <p:nvPr/>
        </p:nvSpPr>
        <p:spPr>
          <a:xfrm>
            <a:off x="10047167" y="272347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5" name="椭圆 74">
            <a:extLst>
              <a:ext uri="{FF2B5EF4-FFF2-40B4-BE49-F238E27FC236}">
                <a16:creationId xmlns:a16="http://schemas.microsoft.com/office/drawing/2014/main" id="{8077330E-24AE-9E8F-4A12-A4AEEC7BF5D5}"/>
              </a:ext>
            </a:extLst>
          </p:cNvPr>
          <p:cNvSpPr/>
          <p:nvPr/>
        </p:nvSpPr>
        <p:spPr>
          <a:xfrm>
            <a:off x="10306755" y="259472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6" name="椭圆 75">
            <a:extLst>
              <a:ext uri="{FF2B5EF4-FFF2-40B4-BE49-F238E27FC236}">
                <a16:creationId xmlns:a16="http://schemas.microsoft.com/office/drawing/2014/main" id="{D32B71AC-E31A-FF79-CB7F-1E87BEB605EB}"/>
              </a:ext>
            </a:extLst>
          </p:cNvPr>
          <p:cNvSpPr/>
          <p:nvPr/>
        </p:nvSpPr>
        <p:spPr>
          <a:xfrm>
            <a:off x="10243290" y="285003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7" name="椭圆 76">
            <a:extLst>
              <a:ext uri="{FF2B5EF4-FFF2-40B4-BE49-F238E27FC236}">
                <a16:creationId xmlns:a16="http://schemas.microsoft.com/office/drawing/2014/main" id="{E4E717DE-4189-1C27-E6AD-551F411D1ADC}"/>
              </a:ext>
            </a:extLst>
          </p:cNvPr>
          <p:cNvSpPr/>
          <p:nvPr/>
        </p:nvSpPr>
        <p:spPr>
          <a:xfrm>
            <a:off x="10011247" y="339816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8" name="椭圆 77">
            <a:extLst>
              <a:ext uri="{FF2B5EF4-FFF2-40B4-BE49-F238E27FC236}">
                <a16:creationId xmlns:a16="http://schemas.microsoft.com/office/drawing/2014/main" id="{CCA6DE26-FF80-AADC-BB0F-9AD18696D512}"/>
              </a:ext>
            </a:extLst>
          </p:cNvPr>
          <p:cNvSpPr/>
          <p:nvPr/>
        </p:nvSpPr>
        <p:spPr>
          <a:xfrm>
            <a:off x="9758569" y="326388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9" name="椭圆 78">
            <a:extLst>
              <a:ext uri="{FF2B5EF4-FFF2-40B4-BE49-F238E27FC236}">
                <a16:creationId xmlns:a16="http://schemas.microsoft.com/office/drawing/2014/main" id="{C7B823B8-399E-0C7D-4C1D-1BEB4A4F75F3}"/>
              </a:ext>
            </a:extLst>
          </p:cNvPr>
          <p:cNvSpPr/>
          <p:nvPr/>
        </p:nvSpPr>
        <p:spPr>
          <a:xfrm>
            <a:off x="10290033" y="355479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1" name="椭圆 80">
            <a:extLst>
              <a:ext uri="{FF2B5EF4-FFF2-40B4-BE49-F238E27FC236}">
                <a16:creationId xmlns:a16="http://schemas.microsoft.com/office/drawing/2014/main" id="{08922C2A-3C20-CF77-9319-7DB7588C0E37}"/>
              </a:ext>
            </a:extLst>
          </p:cNvPr>
          <p:cNvSpPr/>
          <p:nvPr/>
        </p:nvSpPr>
        <p:spPr>
          <a:xfrm>
            <a:off x="9769629" y="3556089"/>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2" name="椭圆 81">
            <a:extLst>
              <a:ext uri="{FF2B5EF4-FFF2-40B4-BE49-F238E27FC236}">
                <a16:creationId xmlns:a16="http://schemas.microsoft.com/office/drawing/2014/main" id="{943E8D29-34B5-6DE0-088D-942469A049F1}"/>
              </a:ext>
            </a:extLst>
          </p:cNvPr>
          <p:cNvSpPr/>
          <p:nvPr/>
        </p:nvSpPr>
        <p:spPr>
          <a:xfrm>
            <a:off x="10297290" y="325185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4" name="椭圆 83">
            <a:extLst>
              <a:ext uri="{FF2B5EF4-FFF2-40B4-BE49-F238E27FC236}">
                <a16:creationId xmlns:a16="http://schemas.microsoft.com/office/drawing/2014/main" id="{350A99EE-51AF-87BE-40FB-6E0907CDF052}"/>
              </a:ext>
            </a:extLst>
          </p:cNvPr>
          <p:cNvSpPr/>
          <p:nvPr/>
        </p:nvSpPr>
        <p:spPr>
          <a:xfrm>
            <a:off x="9830701" y="410065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5" name="椭圆 84">
            <a:extLst>
              <a:ext uri="{FF2B5EF4-FFF2-40B4-BE49-F238E27FC236}">
                <a16:creationId xmlns:a16="http://schemas.microsoft.com/office/drawing/2014/main" id="{E9C0D254-E293-D0D0-32E8-C9D133A34795}"/>
              </a:ext>
            </a:extLst>
          </p:cNvPr>
          <p:cNvSpPr/>
          <p:nvPr/>
        </p:nvSpPr>
        <p:spPr>
          <a:xfrm>
            <a:off x="10059192" y="402232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7" name="椭圆 86">
            <a:extLst>
              <a:ext uri="{FF2B5EF4-FFF2-40B4-BE49-F238E27FC236}">
                <a16:creationId xmlns:a16="http://schemas.microsoft.com/office/drawing/2014/main" id="{FCB77B72-7569-9F2D-94C3-880324742084}"/>
              </a:ext>
            </a:extLst>
          </p:cNvPr>
          <p:cNvSpPr/>
          <p:nvPr/>
        </p:nvSpPr>
        <p:spPr>
          <a:xfrm>
            <a:off x="10252755" y="419960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8" name="椭圆 87">
            <a:extLst>
              <a:ext uri="{FF2B5EF4-FFF2-40B4-BE49-F238E27FC236}">
                <a16:creationId xmlns:a16="http://schemas.microsoft.com/office/drawing/2014/main" id="{1446DF0D-609A-96F8-8D31-41E4503D92BB}"/>
              </a:ext>
            </a:extLst>
          </p:cNvPr>
          <p:cNvSpPr/>
          <p:nvPr/>
        </p:nvSpPr>
        <p:spPr>
          <a:xfrm>
            <a:off x="9812569" y="4304144"/>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0" name="椭圆 89">
            <a:extLst>
              <a:ext uri="{FF2B5EF4-FFF2-40B4-BE49-F238E27FC236}">
                <a16:creationId xmlns:a16="http://schemas.microsoft.com/office/drawing/2014/main" id="{A2F76A96-EC75-82DB-339E-36C467A8BD7C}"/>
              </a:ext>
            </a:extLst>
          </p:cNvPr>
          <p:cNvSpPr/>
          <p:nvPr/>
        </p:nvSpPr>
        <p:spPr>
          <a:xfrm>
            <a:off x="9784894" y="5181901"/>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1" name="椭圆 90">
            <a:extLst>
              <a:ext uri="{FF2B5EF4-FFF2-40B4-BE49-F238E27FC236}">
                <a16:creationId xmlns:a16="http://schemas.microsoft.com/office/drawing/2014/main" id="{AF0A6E05-52E7-3591-30B9-DCD7FFAEFA4E}"/>
              </a:ext>
            </a:extLst>
          </p:cNvPr>
          <p:cNvSpPr/>
          <p:nvPr/>
        </p:nvSpPr>
        <p:spPr>
          <a:xfrm>
            <a:off x="10182033" y="521531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3" name="椭圆 92">
            <a:extLst>
              <a:ext uri="{FF2B5EF4-FFF2-40B4-BE49-F238E27FC236}">
                <a16:creationId xmlns:a16="http://schemas.microsoft.com/office/drawing/2014/main" id="{0F11861C-AF6D-6991-E860-B466E1ACE399}"/>
              </a:ext>
            </a:extLst>
          </p:cNvPr>
          <p:cNvSpPr/>
          <p:nvPr/>
        </p:nvSpPr>
        <p:spPr>
          <a:xfrm>
            <a:off x="9758685" y="5447968"/>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4" name="椭圆 93">
            <a:extLst>
              <a:ext uri="{FF2B5EF4-FFF2-40B4-BE49-F238E27FC236}">
                <a16:creationId xmlns:a16="http://schemas.microsoft.com/office/drawing/2014/main" id="{9E2E4CD3-7594-57A1-2068-AAC2234CCE39}"/>
              </a:ext>
            </a:extLst>
          </p:cNvPr>
          <p:cNvSpPr/>
          <p:nvPr/>
        </p:nvSpPr>
        <p:spPr>
          <a:xfrm>
            <a:off x="9975451" y="530936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6" name="椭圆 95">
            <a:extLst>
              <a:ext uri="{FF2B5EF4-FFF2-40B4-BE49-F238E27FC236}">
                <a16:creationId xmlns:a16="http://schemas.microsoft.com/office/drawing/2014/main" id="{9E5A6732-DCFC-9F23-721C-7B9E50BE84A0}"/>
              </a:ext>
            </a:extLst>
          </p:cNvPr>
          <p:cNvSpPr/>
          <p:nvPr/>
        </p:nvSpPr>
        <p:spPr>
          <a:xfrm>
            <a:off x="10083451" y="551825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7" name="椭圆 96">
            <a:extLst>
              <a:ext uri="{FF2B5EF4-FFF2-40B4-BE49-F238E27FC236}">
                <a16:creationId xmlns:a16="http://schemas.microsoft.com/office/drawing/2014/main" id="{17FC9015-A3D2-1F98-4D43-621C4A881D3D}"/>
              </a:ext>
            </a:extLst>
          </p:cNvPr>
          <p:cNvSpPr/>
          <p:nvPr/>
        </p:nvSpPr>
        <p:spPr>
          <a:xfrm>
            <a:off x="10325875" y="5418961"/>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05" name="文本框 104">
                <a:extLst>
                  <a:ext uri="{FF2B5EF4-FFF2-40B4-BE49-F238E27FC236}">
                    <a16:creationId xmlns:a16="http://schemas.microsoft.com/office/drawing/2014/main" id="{98D04346-8072-4018-9DE4-0346DFD8A015}"/>
                  </a:ext>
                </a:extLst>
              </p:cNvPr>
              <p:cNvSpPr txBox="1"/>
              <p:nvPr/>
            </p:nvSpPr>
            <p:spPr>
              <a:xfrm>
                <a:off x="10522139" y="2533095"/>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1</m:t>
                          </m:r>
                        </m:sub>
                      </m:sSub>
                    </m:oMath>
                  </m:oMathPara>
                </a14:m>
                <a:endParaRPr kumimoji="1" lang="zh-CN" altLang="en-US"/>
              </a:p>
            </p:txBody>
          </p:sp>
        </mc:Choice>
        <mc:Fallback xmlns="">
          <p:sp>
            <p:nvSpPr>
              <p:cNvPr id="105" name="文本框 104">
                <a:extLst>
                  <a:ext uri="{FF2B5EF4-FFF2-40B4-BE49-F238E27FC236}">
                    <a16:creationId xmlns:a16="http://schemas.microsoft.com/office/drawing/2014/main" id="{98D04346-8072-4018-9DE4-0346DFD8A015}"/>
                  </a:ext>
                </a:extLst>
              </p:cNvPr>
              <p:cNvSpPr txBox="1">
                <a:spLocks noRot="1" noChangeAspect="1" noMove="1" noResize="1" noEditPoints="1" noAdjustHandles="1" noChangeArrowheads="1" noChangeShapeType="1" noTextEdit="1"/>
              </p:cNvSpPr>
              <p:nvPr/>
            </p:nvSpPr>
            <p:spPr>
              <a:xfrm>
                <a:off x="10522139" y="2533095"/>
                <a:ext cx="495071"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文本框 105">
                <a:extLst>
                  <a:ext uri="{FF2B5EF4-FFF2-40B4-BE49-F238E27FC236}">
                    <a16:creationId xmlns:a16="http://schemas.microsoft.com/office/drawing/2014/main" id="{CD25967B-77E1-4402-1A2E-11FF1FF79A17}"/>
                  </a:ext>
                </a:extLst>
              </p:cNvPr>
              <p:cNvSpPr txBox="1"/>
              <p:nvPr/>
            </p:nvSpPr>
            <p:spPr>
              <a:xfrm>
                <a:off x="10513957" y="3187975"/>
                <a:ext cx="496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2</m:t>
                          </m:r>
                        </m:sub>
                      </m:sSub>
                    </m:oMath>
                  </m:oMathPara>
                </a14:m>
                <a:endParaRPr kumimoji="1" lang="zh-CN" altLang="en-US"/>
              </a:p>
            </p:txBody>
          </p:sp>
        </mc:Choice>
        <mc:Fallback xmlns="">
          <p:sp>
            <p:nvSpPr>
              <p:cNvPr id="106" name="文本框 105">
                <a:extLst>
                  <a:ext uri="{FF2B5EF4-FFF2-40B4-BE49-F238E27FC236}">
                    <a16:creationId xmlns:a16="http://schemas.microsoft.com/office/drawing/2014/main" id="{CD25967B-77E1-4402-1A2E-11FF1FF79A17}"/>
                  </a:ext>
                </a:extLst>
              </p:cNvPr>
              <p:cNvSpPr txBox="1">
                <a:spLocks noRot="1" noChangeAspect="1" noMove="1" noResize="1" noEditPoints="1" noAdjustHandles="1" noChangeArrowheads="1" noChangeShapeType="1" noTextEdit="1"/>
              </p:cNvSpPr>
              <p:nvPr/>
            </p:nvSpPr>
            <p:spPr>
              <a:xfrm>
                <a:off x="10513957" y="3187975"/>
                <a:ext cx="496674"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文本框 106">
                <a:extLst>
                  <a:ext uri="{FF2B5EF4-FFF2-40B4-BE49-F238E27FC236}">
                    <a16:creationId xmlns:a16="http://schemas.microsoft.com/office/drawing/2014/main" id="{C6C48383-D858-93CA-84C4-5CB86E82B9D8}"/>
                  </a:ext>
                </a:extLst>
              </p:cNvPr>
              <p:cNvSpPr txBox="1"/>
              <p:nvPr/>
            </p:nvSpPr>
            <p:spPr>
              <a:xfrm>
                <a:off x="10530937" y="4023987"/>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3</m:t>
                          </m:r>
                        </m:sub>
                      </m:sSub>
                    </m:oMath>
                  </m:oMathPara>
                </a14:m>
                <a:endParaRPr kumimoji="1" lang="zh-CN" altLang="en-US"/>
              </a:p>
            </p:txBody>
          </p:sp>
        </mc:Choice>
        <mc:Fallback xmlns="">
          <p:sp>
            <p:nvSpPr>
              <p:cNvPr id="107" name="文本框 106">
                <a:extLst>
                  <a:ext uri="{FF2B5EF4-FFF2-40B4-BE49-F238E27FC236}">
                    <a16:creationId xmlns:a16="http://schemas.microsoft.com/office/drawing/2014/main" id="{C6C48383-D858-93CA-84C4-5CB86E82B9D8}"/>
                  </a:ext>
                </a:extLst>
              </p:cNvPr>
              <p:cNvSpPr txBox="1">
                <a:spLocks noRot="1" noChangeAspect="1" noMove="1" noResize="1" noEditPoints="1" noAdjustHandles="1" noChangeArrowheads="1" noChangeShapeType="1" noTextEdit="1"/>
              </p:cNvSpPr>
              <p:nvPr/>
            </p:nvSpPr>
            <p:spPr>
              <a:xfrm>
                <a:off x="10530937" y="4023987"/>
                <a:ext cx="495071"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文本框 107">
                <a:extLst>
                  <a:ext uri="{FF2B5EF4-FFF2-40B4-BE49-F238E27FC236}">
                    <a16:creationId xmlns:a16="http://schemas.microsoft.com/office/drawing/2014/main" id="{A61A3CE7-A2EB-A36C-6D2E-4B15E196ACAD}"/>
                  </a:ext>
                </a:extLst>
              </p:cNvPr>
              <p:cNvSpPr txBox="1"/>
              <p:nvPr/>
            </p:nvSpPr>
            <p:spPr>
              <a:xfrm>
                <a:off x="10561982" y="5202923"/>
                <a:ext cx="5487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𝑚</m:t>
                          </m:r>
                        </m:sub>
                      </m:sSub>
                    </m:oMath>
                  </m:oMathPara>
                </a14:m>
                <a:endParaRPr kumimoji="1" lang="zh-CN" altLang="en-US"/>
              </a:p>
            </p:txBody>
          </p:sp>
        </mc:Choice>
        <mc:Fallback xmlns="">
          <p:sp>
            <p:nvSpPr>
              <p:cNvPr id="108" name="文本框 107">
                <a:extLst>
                  <a:ext uri="{FF2B5EF4-FFF2-40B4-BE49-F238E27FC236}">
                    <a16:creationId xmlns:a16="http://schemas.microsoft.com/office/drawing/2014/main" id="{A61A3CE7-A2EB-A36C-6D2E-4B15E196ACAD}"/>
                  </a:ext>
                </a:extLst>
              </p:cNvPr>
              <p:cNvSpPr txBox="1">
                <a:spLocks noRot="1" noChangeAspect="1" noMove="1" noResize="1" noEditPoints="1" noAdjustHandles="1" noChangeArrowheads="1" noChangeShapeType="1" noTextEdit="1"/>
              </p:cNvSpPr>
              <p:nvPr/>
            </p:nvSpPr>
            <p:spPr>
              <a:xfrm>
                <a:off x="10561982" y="5202923"/>
                <a:ext cx="548740"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文本框 108">
                <a:extLst>
                  <a:ext uri="{FF2B5EF4-FFF2-40B4-BE49-F238E27FC236}">
                    <a16:creationId xmlns:a16="http://schemas.microsoft.com/office/drawing/2014/main" id="{C41A2B50-7D77-DC58-8E4A-D283D70CFAB8}"/>
                  </a:ext>
                </a:extLst>
              </p:cNvPr>
              <p:cNvSpPr txBox="1"/>
              <p:nvPr/>
            </p:nvSpPr>
            <p:spPr>
              <a:xfrm>
                <a:off x="1257732" y="2736871"/>
                <a:ext cx="4973481" cy="923330"/>
              </a:xfrm>
              <a:prstGeom prst="rect">
                <a:avLst/>
              </a:prstGeom>
              <a:noFill/>
            </p:spPr>
            <p:txBody>
              <a:bodyPr wrap="square" rtlCol="0">
                <a:spAutoFit/>
              </a:bodyPr>
              <a:lstStyle/>
              <a:p>
                <a:r>
                  <a:rPr lang="en-US" altLang="zh-CN" b="1">
                    <a:latin typeface="Palatino Linotype" panose="02040502050505030304" pitchFamily="18" charset="0"/>
                  </a:rPr>
                  <a:t>Completeness: </a:t>
                </a:r>
              </a:p>
              <a:p>
                <a:pPr marL="285750" indent="-285750">
                  <a:buFont typeface="Arial" panose="020B0604020202020204" pitchFamily="34" charset="0"/>
                  <a:buChar char="•"/>
                </a:pPr>
                <a14:m>
                  <m:oMath xmlns:m="http://schemas.openxmlformats.org/officeDocument/2006/math">
                    <m:r>
                      <a:rPr lang="en-US" altLang="zh-CN" sz="180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𝑘</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𝑘</m:t>
                        </m:r>
                      </m:sub>
                    </m:sSub>
                  </m:oMath>
                </a14:m>
                <a:r>
                  <a:rPr lang="zh-CN" altLang="en-US" sz="1800">
                    <a:latin typeface="Palatino Linotype" panose="02040502050505030304" pitchFamily="18" charset="0"/>
                  </a:rPr>
                  <a:t> </a:t>
                </a:r>
                <a:r>
                  <a:rPr lang="en-US" altLang="zh-CN" sz="1800">
                    <a:latin typeface="Palatino Linotype" panose="02040502050505030304" pitchFamily="18" charset="0"/>
                  </a:rPr>
                  <a:t>and </a:t>
                </a:r>
                <a14:m>
                  <m:oMath xmlns:m="http://schemas.openxmlformats.org/officeDocument/2006/math">
                    <m:r>
                      <a:rPr lang="en-US" altLang="zh-CN" sz="1800" i="1">
                        <a:latin typeface="Cambria Math" panose="02040503050406030204" pitchFamily="18" charset="0"/>
                      </a:rPr>
                      <m:t>𝑖</m:t>
                    </m:r>
                    <m:r>
                      <a:rPr lang="en-US" altLang="zh-CN" sz="1800" i="1">
                        <a:latin typeface="Cambria Math" panose="02040503050406030204" pitchFamily="18" charset="0"/>
                      </a:rPr>
                      <m:t>∈</m:t>
                    </m:r>
                    <m:d>
                      <m:dPr>
                        <m:begChr m:val="["/>
                        <m:endChr m:val="]"/>
                        <m:ctrlPr>
                          <a:rPr lang="en-US" altLang="zh-CN" sz="1800" i="1">
                            <a:latin typeface="Cambria Math" panose="02040503050406030204" pitchFamily="18" charset="0"/>
                          </a:rPr>
                        </m:ctrlPr>
                      </m:dPr>
                      <m:e>
                        <m:r>
                          <a:rPr lang="en-US" altLang="zh-CN" sz="1800" i="1">
                            <a:latin typeface="Cambria Math" panose="02040503050406030204" pitchFamily="18" charset="0"/>
                          </a:rPr>
                          <m:t>𝑚</m:t>
                        </m:r>
                      </m:e>
                    </m:d>
                  </m:oMath>
                </a14:m>
                <a:r>
                  <a:rPr lang="en-US" altLang="zh-CN" sz="1800">
                    <a:latin typeface="Palatino Linotype" panose="02040502050505030304" pitchFamily="18" charset="0"/>
                  </a:rPr>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𝑘</m:t>
                        </m:r>
                      </m:sub>
                    </m:sSub>
                  </m:oMath>
                </a14:m>
                <a:r>
                  <a:rPr lang="zh-CN" altLang="en-US" sz="1800">
                    <a:latin typeface="Palatino Linotype" panose="02040502050505030304" pitchFamily="18" charset="0"/>
                  </a:rPr>
                  <a:t> </a:t>
                </a:r>
                <a:r>
                  <a:rPr lang="en-US" altLang="zh-CN" sz="1800">
                    <a:latin typeface="Palatino Linotype" panose="02040502050505030304" pitchFamily="18" charset="0"/>
                  </a:rPr>
                  <a:t>have a common neighbor in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𝐵</m:t>
                        </m:r>
                      </m:e>
                      <m:sub>
                        <m:r>
                          <a:rPr lang="en-US" altLang="zh-CN" sz="1800" i="1">
                            <a:latin typeface="Cambria Math" panose="02040503050406030204" pitchFamily="18" charset="0"/>
                          </a:rPr>
                          <m:t>𝑖</m:t>
                        </m:r>
                      </m:sub>
                    </m:sSub>
                  </m:oMath>
                </a14:m>
                <a:endParaRPr lang="zh-CN" altLang="en-US">
                  <a:latin typeface="Palatino Linotype" panose="02040502050505030304" pitchFamily="18" charset="0"/>
                </a:endParaRPr>
              </a:p>
            </p:txBody>
          </p:sp>
        </mc:Choice>
        <mc:Fallback xmlns="">
          <p:sp>
            <p:nvSpPr>
              <p:cNvPr id="109" name="文本框 108">
                <a:extLst>
                  <a:ext uri="{FF2B5EF4-FFF2-40B4-BE49-F238E27FC236}">
                    <a16:creationId xmlns:a16="http://schemas.microsoft.com/office/drawing/2014/main" id="{C41A2B50-7D77-DC58-8E4A-D283D70CFAB8}"/>
                  </a:ext>
                </a:extLst>
              </p:cNvPr>
              <p:cNvSpPr txBox="1">
                <a:spLocks noRot="1" noChangeAspect="1" noMove="1" noResize="1" noEditPoints="1" noAdjustHandles="1" noChangeArrowheads="1" noChangeShapeType="1" noTextEdit="1"/>
              </p:cNvSpPr>
              <p:nvPr/>
            </p:nvSpPr>
            <p:spPr>
              <a:xfrm>
                <a:off x="1257732" y="2736871"/>
                <a:ext cx="4973481" cy="923330"/>
              </a:xfrm>
              <a:prstGeom prst="rect">
                <a:avLst/>
              </a:prstGeom>
              <a:blipFill>
                <a:blip r:embed="rId13"/>
                <a:stretch>
                  <a:fillRect l="-980" t="-3974"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文本框 109">
                <a:extLst>
                  <a:ext uri="{FF2B5EF4-FFF2-40B4-BE49-F238E27FC236}">
                    <a16:creationId xmlns:a16="http://schemas.microsoft.com/office/drawing/2014/main" id="{E3EB468F-CD90-B22F-FF36-1B777FF8ECDA}"/>
                  </a:ext>
                </a:extLst>
              </p:cNvPr>
              <p:cNvSpPr txBox="1"/>
              <p:nvPr/>
            </p:nvSpPr>
            <p:spPr>
              <a:xfrm>
                <a:off x="805795" y="3897162"/>
                <a:ext cx="5582733" cy="923330"/>
              </a:xfrm>
              <a:prstGeom prst="rect">
                <a:avLst/>
              </a:prstGeom>
              <a:noFill/>
            </p:spPr>
            <p:txBody>
              <a:bodyPr wrap="square" rtlCol="0">
                <a:spAutoFit/>
              </a:bodyPr>
              <a:lstStyle/>
              <a:p>
                <a:pPr lvl="1"/>
                <a:r>
                  <a:rPr lang="en-US" altLang="zh-CN" b="1">
                    <a:latin typeface="Palatino" pitchFamily="2" charset="0"/>
                    <a:ea typeface="Palatino" pitchFamily="2" charset="0"/>
                  </a:rPr>
                  <a:t>Soundness:</a:t>
                </a:r>
              </a:p>
              <a:p>
                <a:pPr marL="742950" lvl="1"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b="0" i="0" smtClean="0">
                        <a:latin typeface="Cambria Math" panose="02040503050406030204" pitchFamily="18" charset="0"/>
                      </a:rPr>
                      <m:t> </m:t>
                    </m:r>
                  </m:oMath>
                </a14:m>
                <a:r>
                  <a:rPr lang="en-US" altLang="zh-CN" b="0">
                    <a:latin typeface="Palatino" pitchFamily="2" charset="0"/>
                    <a:ea typeface="Palatino" pitchFamily="2" charset="0"/>
                  </a:rPr>
                  <a:t>if </a:t>
                </a:r>
                <a14:m>
                  <m:oMath xmlns:m="http://schemas.openxmlformats.org/officeDocument/2006/math">
                    <m:r>
                      <a:rPr lang="en-US" altLang="zh-CN" b="0" i="1" smtClean="0">
                        <a:latin typeface="Cambria Math" panose="02040503050406030204" pitchFamily="18" charset="0"/>
                        <a:ea typeface="Palatino" pitchFamily="2" charset="0"/>
                      </a:rPr>
                      <m:t>∀</m:t>
                    </m:r>
                    <m:r>
                      <a:rPr lang="en-US" altLang="zh-CN" b="0" i="1" smtClean="0">
                        <a:latin typeface="Cambria Math" panose="02040503050406030204" pitchFamily="18" charset="0"/>
                        <a:ea typeface="Palatino" pitchFamily="2" charset="0"/>
                      </a:rPr>
                      <m:t>𝑖</m:t>
                    </m:r>
                    <m:r>
                      <a:rPr lang="en-US" altLang="zh-CN" b="0" i="1" smtClean="0">
                        <a:latin typeface="Cambria Math" panose="02040503050406030204" pitchFamily="18" charset="0"/>
                        <a:ea typeface="Palatino" pitchFamily="2" charset="0"/>
                      </a:rPr>
                      <m:t>∈</m:t>
                    </m:r>
                    <m:d>
                      <m:dPr>
                        <m:begChr m:val="["/>
                        <m:endChr m:val="]"/>
                        <m:ctrlPr>
                          <a:rPr lang="en-US" altLang="zh-CN" b="0" i="1" smtClean="0">
                            <a:latin typeface="Cambria Math" panose="02040503050406030204" pitchFamily="18" charset="0"/>
                            <a:ea typeface="Palatino" pitchFamily="2" charset="0"/>
                          </a:rPr>
                        </m:ctrlPr>
                      </m:dPr>
                      <m:e>
                        <m:r>
                          <a:rPr lang="en-US" altLang="zh-CN" b="0" i="1" smtClean="0">
                            <a:latin typeface="Cambria Math" panose="02040503050406030204" pitchFamily="18" charset="0"/>
                            <a:ea typeface="Palatino" pitchFamily="2" charset="0"/>
                          </a:rPr>
                          <m:t>𝑚</m:t>
                        </m:r>
                      </m:e>
                    </m:d>
                    <m:r>
                      <a:rPr lang="en-US" altLang="zh-CN" b="0" i="1" smtClean="0">
                        <a:latin typeface="Cambria Math" panose="02040503050406030204" pitchFamily="18" charset="0"/>
                        <a:ea typeface="Palatino" pitchFamily="2" charset="0"/>
                      </a:rPr>
                      <m:t>,</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𝑖</m:t>
                        </m:r>
                      </m:sub>
                    </m:sSub>
                  </m:oMath>
                </a14:m>
                <a:r>
                  <a:rPr lang="zh-CN" altLang="en-US">
                    <a:latin typeface="Palatino" pitchFamily="2" charset="0"/>
                    <a:ea typeface="Palatino" pitchFamily="2" charset="0"/>
                  </a:rPr>
                  <a:t> </a:t>
                </a:r>
                <a:r>
                  <a:rPr lang="en-US" altLang="zh-CN">
                    <a:latin typeface="Palatino" pitchFamily="2" charset="0"/>
                    <a:ea typeface="Palatino" pitchFamily="2" charset="0"/>
                  </a:rPr>
                  <a:t>such that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oMath>
                </a14:m>
                <a:r>
                  <a:rPr lang="zh-CN" altLang="en-US">
                    <a:latin typeface="Palatino" pitchFamily="2" charset="0"/>
                    <a:ea typeface="Palatino" pitchFamily="2" charset="0"/>
                  </a:rPr>
                  <a:t> </a:t>
                </a:r>
                <a:r>
                  <a:rPr lang="en-US" altLang="zh-CN">
                    <a:latin typeface="Palatino" pitchFamily="2" charset="0"/>
                    <a:ea typeface="Palatino" pitchFamily="2" charset="0"/>
                  </a:rPr>
                  <a:t>has </a:t>
                </a:r>
                <a14:m>
                  <m:oMath xmlns:m="http://schemas.openxmlformats.org/officeDocument/2006/math">
                    <m:r>
                      <a:rPr lang="en-US" altLang="zh-CN" i="1">
                        <a:latin typeface="Cambria Math" panose="02040503050406030204" pitchFamily="18" charset="0"/>
                      </a:rPr>
                      <m:t>𝑘</m:t>
                    </m:r>
                    <m:r>
                      <a:rPr lang="en-US" altLang="zh-CN" i="1">
                        <a:latin typeface="Cambria Math" panose="02040503050406030204" pitchFamily="18" charset="0"/>
                      </a:rPr>
                      <m:t>+1</m:t>
                    </m:r>
                  </m:oMath>
                </a14:m>
                <a:r>
                  <a:rPr lang="zh-CN" altLang="en-US">
                    <a:latin typeface="Palatino" pitchFamily="2" charset="0"/>
                    <a:ea typeface="Palatino" pitchFamily="2" charset="0"/>
                  </a:rPr>
                  <a:t> </a:t>
                </a:r>
                <a:r>
                  <a:rPr lang="en-US" altLang="zh-CN">
                    <a:latin typeface="Palatino" pitchFamily="2" charset="0"/>
                    <a:ea typeface="Palatino" pitchFamily="2" charset="0"/>
                  </a:rPr>
                  <a:t>neighbors in </a:t>
                </a:r>
                <a14:m>
                  <m:oMath xmlns:m="http://schemas.openxmlformats.org/officeDocument/2006/math">
                    <m:r>
                      <a:rPr lang="en-US" altLang="zh-CN" i="1">
                        <a:latin typeface="Cambria Math" panose="02040503050406030204" pitchFamily="18" charset="0"/>
                      </a:rPr>
                      <m:t>𝑋</m:t>
                    </m:r>
                  </m:oMath>
                </a14:m>
                <a:r>
                  <a:rPr lang="en-US" altLang="zh-CN">
                    <a:latin typeface="Palatino" pitchFamily="2" charset="0"/>
                    <a:ea typeface="Palatino" pitchFamily="2" charset="0"/>
                  </a:rPr>
                  <a:t>, then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𝑋</m:t>
                        </m:r>
                      </m:e>
                    </m:d>
                    <m:r>
                      <a:rPr lang="en-US" altLang="zh-CN" i="1">
                        <a:latin typeface="Cambria Math" panose="02040503050406030204" pitchFamily="18" charset="0"/>
                      </a:rPr>
                      <m:t>&gt;</m:t>
                    </m:r>
                    <m:r>
                      <a:rPr lang="en-US" altLang="zh-CN" i="1">
                        <a:latin typeface="Cambria Math" panose="02040503050406030204" pitchFamily="18" charset="0"/>
                      </a:rPr>
                      <m:t>h</m:t>
                    </m:r>
                  </m:oMath>
                </a14:m>
                <a:endParaRPr lang="en-US" altLang="zh-CN">
                  <a:latin typeface="Palatino" pitchFamily="2" charset="0"/>
                  <a:ea typeface="Palatino" pitchFamily="2" charset="0"/>
                </a:endParaRPr>
              </a:p>
            </p:txBody>
          </p:sp>
        </mc:Choice>
        <mc:Fallback xmlns="">
          <p:sp>
            <p:nvSpPr>
              <p:cNvPr id="110" name="文本框 109">
                <a:extLst>
                  <a:ext uri="{FF2B5EF4-FFF2-40B4-BE49-F238E27FC236}">
                    <a16:creationId xmlns:a16="http://schemas.microsoft.com/office/drawing/2014/main" id="{E3EB468F-CD90-B22F-FF36-1B777FF8ECDA}"/>
                  </a:ext>
                </a:extLst>
              </p:cNvPr>
              <p:cNvSpPr txBox="1">
                <a:spLocks noRot="1" noChangeAspect="1" noMove="1" noResize="1" noEditPoints="1" noAdjustHandles="1" noChangeArrowheads="1" noChangeShapeType="1" noTextEdit="1"/>
              </p:cNvSpPr>
              <p:nvPr/>
            </p:nvSpPr>
            <p:spPr>
              <a:xfrm>
                <a:off x="805795" y="3897162"/>
                <a:ext cx="5582733" cy="923330"/>
              </a:xfrm>
              <a:prstGeom prst="rect">
                <a:avLst/>
              </a:prstGeom>
              <a:blipFill>
                <a:blip r:embed="rId14"/>
                <a:stretch>
                  <a:fillRect t="-3289" b="-9211"/>
                </a:stretch>
              </a:blipFill>
            </p:spPr>
            <p:txBody>
              <a:bodyPr/>
              <a:lstStyle/>
              <a:p>
                <a:r>
                  <a:rPr lang="en-US">
                    <a:noFill/>
                  </a:rPr>
                  <a:t> </a:t>
                </a:r>
              </a:p>
            </p:txBody>
          </p:sp>
        </mc:Fallback>
      </mc:AlternateContent>
    </p:spTree>
    <p:extLst>
      <p:ext uri="{BB962C8B-B14F-4D97-AF65-F5344CB8AC3E}">
        <p14:creationId xmlns:p14="http://schemas.microsoft.com/office/powerpoint/2010/main" val="2690413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a:extLst>
              <a:ext uri="{FF2B5EF4-FFF2-40B4-BE49-F238E27FC236}">
                <a16:creationId xmlns:a16="http://schemas.microsoft.com/office/drawing/2014/main" id="{F41A734D-DFC6-BDB2-B988-9CFB3F9DF13F}"/>
              </a:ext>
            </a:extLst>
          </p:cNvPr>
          <p:cNvSpPr/>
          <p:nvPr/>
        </p:nvSpPr>
        <p:spPr>
          <a:xfrm>
            <a:off x="1229759" y="2702725"/>
            <a:ext cx="5029426" cy="1010352"/>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 name="圆角矩形 103">
            <a:extLst>
              <a:ext uri="{FF2B5EF4-FFF2-40B4-BE49-F238E27FC236}">
                <a16:creationId xmlns:a16="http://schemas.microsoft.com/office/drawing/2014/main" id="{18224EFA-E8F3-89FC-55CB-A79AA6E747AD}"/>
              </a:ext>
            </a:extLst>
          </p:cNvPr>
          <p:cNvSpPr/>
          <p:nvPr/>
        </p:nvSpPr>
        <p:spPr>
          <a:xfrm>
            <a:off x="9643967" y="5100432"/>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圆角矩形 102">
            <a:extLst>
              <a:ext uri="{FF2B5EF4-FFF2-40B4-BE49-F238E27FC236}">
                <a16:creationId xmlns:a16="http://schemas.microsoft.com/office/drawing/2014/main" id="{D122E8AF-39A6-B527-03F0-0BC605A56BCE}"/>
              </a:ext>
            </a:extLst>
          </p:cNvPr>
          <p:cNvSpPr/>
          <p:nvPr/>
        </p:nvSpPr>
        <p:spPr>
          <a:xfrm>
            <a:off x="9616537" y="3897162"/>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2" name="圆角矩形 101">
            <a:extLst>
              <a:ext uri="{FF2B5EF4-FFF2-40B4-BE49-F238E27FC236}">
                <a16:creationId xmlns:a16="http://schemas.microsoft.com/office/drawing/2014/main" id="{3510F1D2-B1CE-A47C-CEF4-5C51390D0849}"/>
              </a:ext>
            </a:extLst>
          </p:cNvPr>
          <p:cNvSpPr/>
          <p:nvPr/>
        </p:nvSpPr>
        <p:spPr>
          <a:xfrm>
            <a:off x="9616537" y="3145910"/>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圆角矩形 100">
            <a:extLst>
              <a:ext uri="{FF2B5EF4-FFF2-40B4-BE49-F238E27FC236}">
                <a16:creationId xmlns:a16="http://schemas.microsoft.com/office/drawing/2014/main" id="{69C06ED5-B3A9-9AAA-FED1-4D84DBB56F10}"/>
              </a:ext>
            </a:extLst>
          </p:cNvPr>
          <p:cNvSpPr/>
          <p:nvPr/>
        </p:nvSpPr>
        <p:spPr>
          <a:xfrm>
            <a:off x="9607739" y="2443975"/>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圆角矩形 99">
            <a:extLst>
              <a:ext uri="{FF2B5EF4-FFF2-40B4-BE49-F238E27FC236}">
                <a16:creationId xmlns:a16="http://schemas.microsoft.com/office/drawing/2014/main" id="{E806B453-5A97-D4A3-5E14-A99111517634}"/>
              </a:ext>
            </a:extLst>
          </p:cNvPr>
          <p:cNvSpPr/>
          <p:nvPr/>
        </p:nvSpPr>
        <p:spPr>
          <a:xfrm>
            <a:off x="7374139" y="4650719"/>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圆角矩形 98">
            <a:extLst>
              <a:ext uri="{FF2B5EF4-FFF2-40B4-BE49-F238E27FC236}">
                <a16:creationId xmlns:a16="http://schemas.microsoft.com/office/drawing/2014/main" id="{1A6439AB-262C-7139-8587-CC0A3836AF39}"/>
              </a:ext>
            </a:extLst>
          </p:cNvPr>
          <p:cNvSpPr/>
          <p:nvPr/>
        </p:nvSpPr>
        <p:spPr>
          <a:xfrm>
            <a:off x="7374139" y="3412153"/>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8" name="圆角矩形 97">
            <a:extLst>
              <a:ext uri="{FF2B5EF4-FFF2-40B4-BE49-F238E27FC236}">
                <a16:creationId xmlns:a16="http://schemas.microsoft.com/office/drawing/2014/main" id="{9AB6E49A-E317-E277-F4C7-6A13F1AB37AC}"/>
              </a:ext>
            </a:extLst>
          </p:cNvPr>
          <p:cNvSpPr/>
          <p:nvPr/>
        </p:nvSpPr>
        <p:spPr>
          <a:xfrm>
            <a:off x="7374139" y="2615851"/>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4CFEBA7D-D78A-4674-B4CE-8101BA65D437}"/>
              </a:ext>
            </a:extLst>
          </p:cNvPr>
          <p:cNvSpPr>
            <a:spLocks noGrp="1"/>
          </p:cNvSpPr>
          <p:nvPr>
            <p:ph type="title"/>
          </p:nvPr>
        </p:nvSpPr>
        <p:spPr/>
        <p:txBody>
          <a:bodyPr/>
          <a:lstStyle/>
          <a:p>
            <a:r>
              <a:rPr lang="en-US" altLang="zh-CN">
                <a:latin typeface="Palatino Linotype" panose="02040502050505030304" pitchFamily="18" charset="0"/>
              </a:rPr>
              <a:t>Threshold Graph in </a:t>
            </a:r>
            <a:r>
              <a:rPr lang="en-US" altLang="zh-CN">
                <a:solidFill>
                  <a:srgbClr val="FF3399"/>
                </a:solidFill>
                <a:latin typeface="Palatino Linotype" panose="02040502050505030304" pitchFamily="18" charset="0"/>
              </a:rPr>
              <a:t>[Lin19]</a:t>
            </a:r>
            <a:endParaRPr lang="zh-CN" altLang="en-US">
              <a:solidFill>
                <a:srgbClr val="FF3399"/>
              </a:solidFill>
              <a:latin typeface="Palatino Linotype" panose="0204050205050503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2686E6-B94F-4577-A109-F11F0A65ECC2}"/>
                  </a:ext>
                </a:extLst>
              </p:cNvPr>
              <p:cNvSpPr>
                <a:spLocks noGrp="1"/>
              </p:cNvSpPr>
              <p:nvPr>
                <p:ph idx="1"/>
              </p:nvPr>
            </p:nvSpPr>
            <p:spPr>
              <a:xfrm>
                <a:off x="595122" y="1585109"/>
                <a:ext cx="10515600" cy="4351338"/>
              </a:xfrm>
            </p:spPr>
            <p:txBody>
              <a:bodyPr>
                <a:normAutofit/>
              </a:bodyPr>
              <a:lstStyle/>
              <a:p>
                <a:pPr marL="617220" lvl="1" indent="-342900"/>
                <a:r>
                  <a:rPr lang="en-US" altLang="zh-CN" sz="2000">
                    <a:latin typeface="Palatino Linotype" panose="02040502050505030304" pitchFamily="18" charset="0"/>
                  </a:rPr>
                  <a:t>Threshold Graph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𝑇</m:t>
                        </m:r>
                      </m:sub>
                    </m:sSub>
                  </m:oMath>
                </a14:m>
                <a:r>
                  <a:rPr lang="en-US" altLang="zh-CN" sz="2000">
                    <a:latin typeface="Palatino Linotype" panose="02040502050505030304" pitchFamily="18" charset="0"/>
                  </a:rPr>
                  <a:t>: a bipartite graph </a:t>
                </a:r>
                <a14:m>
                  <m:oMath xmlns:m="http://schemas.openxmlformats.org/officeDocument/2006/math">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𝐵</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𝐸</m:t>
                    </m:r>
                    <m:r>
                      <a:rPr lang="en-US" altLang="zh-CN" sz="2000" b="0" i="1" smtClean="0">
                        <a:latin typeface="Cambria Math" panose="02040503050406030204" pitchFamily="18" charset="0"/>
                      </a:rPr>
                      <m:t>)</m:t>
                    </m:r>
                  </m:oMath>
                </a14:m>
                <a:r>
                  <a:rPr lang="en-US" altLang="zh-CN" sz="2000">
                    <a:latin typeface="Palatino Linotype" panose="02040502050505030304" pitchFamily="18" charset="0"/>
                  </a:rPr>
                  <a:t> with </a:t>
                </a:r>
                <a14:m>
                  <m:oMath xmlns:m="http://schemas.openxmlformats.org/officeDocument/2006/math">
                    <m:r>
                      <a:rPr lang="en-US" altLang="zh-CN" sz="2000" i="1">
                        <a:latin typeface="Cambria Math" panose="02040503050406030204" pitchFamily="18" charset="0"/>
                      </a:rPr>
                      <m:t>𝐴</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𝑘</m:t>
                        </m:r>
                      </m:sub>
                    </m:sSub>
                  </m:oMath>
                </a14:m>
                <a:r>
                  <a:rPr lang="en-US" altLang="zh-CN" sz="2000">
                    <a:latin typeface="Palatino Linotype" panose="02040502050505030304" pitchFamily="18" charset="0"/>
                  </a:rPr>
                  <a:t> and </a:t>
                </a:r>
                <a14:m>
                  <m:oMath xmlns:m="http://schemas.openxmlformats.org/officeDocument/2006/math">
                    <m:r>
                      <a:rPr lang="en-US" altLang="zh-CN" sz="2000" i="1">
                        <a:latin typeface="Cambria Math" panose="02040503050406030204" pitchFamily="18" charset="0"/>
                      </a:rPr>
                      <m:t>𝐵</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𝑚</m:t>
                        </m:r>
                      </m:sub>
                    </m:sSub>
                  </m:oMath>
                </a14:m>
                <a:r>
                  <a:rPr lang="en-US" altLang="zh-CN" sz="2000">
                    <a:latin typeface="Palatino Linotype" panose="02040502050505030304" pitchFamily="18" charset="0"/>
                  </a:rPr>
                  <a:t>, satisfying</a:t>
                </a:r>
                <a:endParaRPr lang="en-US" altLang="zh-CN" sz="1600">
                  <a:latin typeface="Palatino Linotype" panose="02040502050505030304" pitchFamily="18" charset="0"/>
                </a:endParaRPr>
              </a:p>
              <a:p>
                <a:pPr marL="0" indent="0">
                  <a:buNone/>
                </a:pPr>
                <a:endParaRPr lang="zh-CN" altLang="en-US" sz="1500">
                  <a:latin typeface="Palatino Linotype" panose="02040502050505030304" pitchFamily="18" charset="0"/>
                </a:endParaRPr>
              </a:p>
            </p:txBody>
          </p:sp>
        </mc:Choice>
        <mc:Fallback xmlns="">
          <p:sp>
            <p:nvSpPr>
              <p:cNvPr id="3" name="内容占位符 2">
                <a:extLst>
                  <a:ext uri="{FF2B5EF4-FFF2-40B4-BE49-F238E27FC236}">
                    <a16:creationId xmlns:a16="http://schemas.microsoft.com/office/drawing/2014/main" id="{202686E6-B94F-4577-A109-F11F0A65ECC2}"/>
                  </a:ext>
                </a:extLst>
              </p:cNvPr>
              <p:cNvSpPr>
                <a:spLocks noGrp="1" noRot="1" noChangeAspect="1" noMove="1" noResize="1" noEditPoints="1" noAdjustHandles="1" noChangeArrowheads="1" noChangeShapeType="1" noTextEdit="1"/>
              </p:cNvSpPr>
              <p:nvPr>
                <p:ph idx="1"/>
              </p:nvPr>
            </p:nvSpPr>
            <p:spPr>
              <a:xfrm>
                <a:off x="595122" y="1585109"/>
                <a:ext cx="10515600" cy="4351338"/>
              </a:xfrm>
              <a:blipFill>
                <a:blip r:embed="rId3"/>
                <a:stretch>
                  <a:fillRect t="-1401"/>
                </a:stretch>
              </a:blipFill>
            </p:spPr>
            <p:txBody>
              <a:bodyPr/>
              <a:lstStyle/>
              <a:p>
                <a:r>
                  <a:rPr lang="en-US">
                    <a:noFill/>
                  </a:rPr>
                  <a:t> </a:t>
                </a:r>
              </a:p>
            </p:txBody>
          </p:sp>
        </mc:Fallback>
      </mc:AlternateContent>
      <p:sp>
        <p:nvSpPr>
          <p:cNvPr id="5" name="文本框 4">
            <a:extLst>
              <a:ext uri="{FF2B5EF4-FFF2-40B4-BE49-F238E27FC236}">
                <a16:creationId xmlns:a16="http://schemas.microsoft.com/office/drawing/2014/main" id="{BFF7F080-51F7-4335-B1D8-5D9192CCFE22}"/>
              </a:ext>
            </a:extLst>
          </p:cNvPr>
          <p:cNvSpPr txBox="1"/>
          <p:nvPr/>
        </p:nvSpPr>
        <p:spPr>
          <a:xfrm>
            <a:off x="5379712" y="3250398"/>
            <a:ext cx="65" cy="276999"/>
          </a:xfrm>
          <a:prstGeom prst="rect">
            <a:avLst/>
          </a:prstGeom>
          <a:noFill/>
        </p:spPr>
        <p:txBody>
          <a:bodyPr wrap="none" lIns="0" tIns="0" rIns="0" bIns="0" rtlCol="0">
            <a:spAutoFit/>
          </a:bodyPr>
          <a:lstStyle/>
          <a:p>
            <a:endParaRPr lang="zh-CN" altLang="en-US"/>
          </a:p>
        </p:txBody>
      </p:sp>
      <p:sp>
        <p:nvSpPr>
          <p:cNvPr id="6" name="文本框 5">
            <a:extLst>
              <a:ext uri="{FF2B5EF4-FFF2-40B4-BE49-F238E27FC236}">
                <a16:creationId xmlns:a16="http://schemas.microsoft.com/office/drawing/2014/main" id="{001AC4B2-B67B-4315-B5EA-20F5499035D0}"/>
              </a:ext>
            </a:extLst>
          </p:cNvPr>
          <p:cNvSpPr txBox="1"/>
          <p:nvPr/>
        </p:nvSpPr>
        <p:spPr>
          <a:xfrm>
            <a:off x="5379712" y="3250398"/>
            <a:ext cx="65" cy="276999"/>
          </a:xfrm>
          <a:prstGeom prst="rect">
            <a:avLst/>
          </a:prstGeom>
          <a:noFill/>
        </p:spPr>
        <p:txBody>
          <a:bodyPr wrap="none" lIns="0" tIns="0" rIns="0" bIns="0" rtlCol="0">
            <a:spAutoFit/>
          </a:bodyPr>
          <a:lstStyle/>
          <a:p>
            <a:endParaRPr lang="zh-CN" altLang="en-US"/>
          </a:p>
        </p:txBody>
      </p:sp>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57873357-46DE-1AE2-B03D-287FDD2F07EA}"/>
                  </a:ext>
                </a:extLst>
              </p:cNvPr>
              <p:cNvSpPr txBox="1"/>
              <p:nvPr/>
            </p:nvSpPr>
            <p:spPr>
              <a:xfrm>
                <a:off x="1257732" y="2736871"/>
                <a:ext cx="4973481" cy="923330"/>
              </a:xfrm>
              <a:prstGeom prst="rect">
                <a:avLst/>
              </a:prstGeom>
              <a:noFill/>
            </p:spPr>
            <p:txBody>
              <a:bodyPr wrap="square" rtlCol="0">
                <a:spAutoFit/>
              </a:bodyPr>
              <a:lstStyle/>
              <a:p>
                <a:r>
                  <a:rPr lang="en-US" altLang="zh-CN" b="1">
                    <a:latin typeface="Palatino Linotype" panose="02040502050505030304" pitchFamily="18" charset="0"/>
                  </a:rPr>
                  <a:t>Completeness: </a:t>
                </a:r>
              </a:p>
              <a:p>
                <a:pPr marL="285750" indent="-285750">
                  <a:buFont typeface="Arial" panose="020B0604020202020204" pitchFamily="34" charset="0"/>
                  <a:buChar char="•"/>
                </a:pPr>
                <a14:m>
                  <m:oMath xmlns:m="http://schemas.openxmlformats.org/officeDocument/2006/math">
                    <m:r>
                      <a:rPr lang="en-US" altLang="zh-CN" sz="180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𝑘</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𝑘</m:t>
                        </m:r>
                      </m:sub>
                    </m:sSub>
                  </m:oMath>
                </a14:m>
                <a:r>
                  <a:rPr lang="zh-CN" altLang="en-US" sz="1800">
                    <a:latin typeface="Palatino Linotype" panose="02040502050505030304" pitchFamily="18" charset="0"/>
                  </a:rPr>
                  <a:t> </a:t>
                </a:r>
                <a:r>
                  <a:rPr lang="en-US" altLang="zh-CN" sz="1800">
                    <a:latin typeface="Palatino Linotype" panose="02040502050505030304" pitchFamily="18" charset="0"/>
                  </a:rPr>
                  <a:t>and </a:t>
                </a:r>
                <a14:m>
                  <m:oMath xmlns:m="http://schemas.openxmlformats.org/officeDocument/2006/math">
                    <m:r>
                      <a:rPr lang="en-US" altLang="zh-CN" sz="1800" i="1">
                        <a:latin typeface="Cambria Math" panose="02040503050406030204" pitchFamily="18" charset="0"/>
                      </a:rPr>
                      <m:t>𝑖</m:t>
                    </m:r>
                    <m:r>
                      <a:rPr lang="en-US" altLang="zh-CN" sz="1800" i="1">
                        <a:latin typeface="Cambria Math" panose="02040503050406030204" pitchFamily="18" charset="0"/>
                      </a:rPr>
                      <m:t>∈</m:t>
                    </m:r>
                    <m:d>
                      <m:dPr>
                        <m:begChr m:val="["/>
                        <m:endChr m:val="]"/>
                        <m:ctrlPr>
                          <a:rPr lang="en-US" altLang="zh-CN" sz="1800" i="1">
                            <a:latin typeface="Cambria Math" panose="02040503050406030204" pitchFamily="18" charset="0"/>
                          </a:rPr>
                        </m:ctrlPr>
                      </m:dPr>
                      <m:e>
                        <m:r>
                          <a:rPr lang="en-US" altLang="zh-CN" sz="1800" i="1">
                            <a:latin typeface="Cambria Math" panose="02040503050406030204" pitchFamily="18" charset="0"/>
                          </a:rPr>
                          <m:t>𝑚</m:t>
                        </m:r>
                      </m:e>
                    </m:d>
                  </m:oMath>
                </a14:m>
                <a:r>
                  <a:rPr lang="en-US" altLang="zh-CN" sz="1800">
                    <a:latin typeface="Palatino Linotype" panose="02040502050505030304" pitchFamily="18" charset="0"/>
                  </a:rPr>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𝑘</m:t>
                        </m:r>
                      </m:sub>
                    </m:sSub>
                  </m:oMath>
                </a14:m>
                <a:r>
                  <a:rPr lang="zh-CN" altLang="en-US" sz="1800">
                    <a:latin typeface="Palatino Linotype" panose="02040502050505030304" pitchFamily="18" charset="0"/>
                  </a:rPr>
                  <a:t> </a:t>
                </a:r>
                <a:r>
                  <a:rPr lang="en-US" altLang="zh-CN" sz="1800">
                    <a:latin typeface="Palatino Linotype" panose="02040502050505030304" pitchFamily="18" charset="0"/>
                  </a:rPr>
                  <a:t>have a common neighbor in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𝐵</m:t>
                        </m:r>
                      </m:e>
                      <m:sub>
                        <m:r>
                          <a:rPr lang="en-US" altLang="zh-CN" sz="1800" i="1">
                            <a:latin typeface="Cambria Math" panose="02040503050406030204" pitchFamily="18" charset="0"/>
                          </a:rPr>
                          <m:t>𝑖</m:t>
                        </m:r>
                      </m:sub>
                    </m:sSub>
                  </m:oMath>
                </a14:m>
                <a:endParaRPr lang="zh-CN" altLang="en-US">
                  <a:latin typeface="Palatino Linotype" panose="02040502050505030304" pitchFamily="18" charset="0"/>
                </a:endParaRPr>
              </a:p>
            </p:txBody>
          </p:sp>
        </mc:Choice>
        <mc:Fallback xmlns="">
          <p:sp>
            <p:nvSpPr>
              <p:cNvPr id="51" name="文本框 50">
                <a:extLst>
                  <a:ext uri="{FF2B5EF4-FFF2-40B4-BE49-F238E27FC236}">
                    <a16:creationId xmlns:a16="http://schemas.microsoft.com/office/drawing/2014/main" id="{57873357-46DE-1AE2-B03D-287FDD2F07EA}"/>
                  </a:ext>
                </a:extLst>
              </p:cNvPr>
              <p:cNvSpPr txBox="1">
                <a:spLocks noRot="1" noChangeAspect="1" noMove="1" noResize="1" noEditPoints="1" noAdjustHandles="1" noChangeArrowheads="1" noChangeShapeType="1" noTextEdit="1"/>
              </p:cNvSpPr>
              <p:nvPr/>
            </p:nvSpPr>
            <p:spPr>
              <a:xfrm>
                <a:off x="1257732" y="2736871"/>
                <a:ext cx="4973481" cy="923330"/>
              </a:xfrm>
              <a:prstGeom prst="rect">
                <a:avLst/>
              </a:prstGeom>
              <a:blipFill>
                <a:blip r:embed="rId4"/>
                <a:stretch>
                  <a:fillRect l="-980" t="-3974"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F3F8513-B17D-7DD5-85D9-242B106AFBD4}"/>
                  </a:ext>
                </a:extLst>
              </p:cNvPr>
              <p:cNvSpPr txBox="1"/>
              <p:nvPr/>
            </p:nvSpPr>
            <p:spPr>
              <a:xfrm>
                <a:off x="7529201" y="4117471"/>
                <a:ext cx="5575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oMath>
                  </m:oMathPara>
                </a14:m>
                <a:endParaRPr kumimoji="1" lang="zh-CN" altLang="en-US"/>
              </a:p>
            </p:txBody>
          </p:sp>
        </mc:Choice>
        <mc:Fallback xmlns="">
          <p:sp>
            <p:nvSpPr>
              <p:cNvPr id="14" name="文本框 13">
                <a:extLst>
                  <a:ext uri="{FF2B5EF4-FFF2-40B4-BE49-F238E27FC236}">
                    <a16:creationId xmlns:a16="http://schemas.microsoft.com/office/drawing/2014/main" id="{0F3F8513-B17D-7DD5-85D9-242B106AFBD4}"/>
                  </a:ext>
                </a:extLst>
              </p:cNvPr>
              <p:cNvSpPr txBox="1">
                <a:spLocks noRot="1" noChangeAspect="1" noMove="1" noResize="1" noEditPoints="1" noAdjustHandles="1" noChangeArrowheads="1" noChangeShapeType="1" noTextEdit="1"/>
              </p:cNvSpPr>
              <p:nvPr/>
            </p:nvSpPr>
            <p:spPr>
              <a:xfrm>
                <a:off x="7529201" y="4117471"/>
                <a:ext cx="557561"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37BCE80C-9342-5506-6B08-D4368541F2CE}"/>
                  </a:ext>
                </a:extLst>
              </p:cNvPr>
              <p:cNvSpPr txBox="1"/>
              <p:nvPr/>
            </p:nvSpPr>
            <p:spPr>
              <a:xfrm>
                <a:off x="9776701" y="4556988"/>
                <a:ext cx="5575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oMath>
                  </m:oMathPara>
                </a14:m>
                <a:endParaRPr kumimoji="1" lang="zh-CN" altLang="en-US"/>
              </a:p>
            </p:txBody>
          </p:sp>
        </mc:Choice>
        <mc:Fallback xmlns="">
          <p:sp>
            <p:nvSpPr>
              <p:cNvPr id="28" name="文本框 27">
                <a:extLst>
                  <a:ext uri="{FF2B5EF4-FFF2-40B4-BE49-F238E27FC236}">
                    <a16:creationId xmlns:a16="http://schemas.microsoft.com/office/drawing/2014/main" id="{37BCE80C-9342-5506-6B08-D4368541F2CE}"/>
                  </a:ext>
                </a:extLst>
              </p:cNvPr>
              <p:cNvSpPr txBox="1">
                <a:spLocks noRot="1" noChangeAspect="1" noMove="1" noResize="1" noEditPoints="1" noAdjustHandles="1" noChangeArrowheads="1" noChangeShapeType="1" noTextEdit="1"/>
              </p:cNvSpPr>
              <p:nvPr/>
            </p:nvSpPr>
            <p:spPr>
              <a:xfrm>
                <a:off x="9776701" y="4556988"/>
                <a:ext cx="557561" cy="369332"/>
              </a:xfrm>
              <a:prstGeom prst="rect">
                <a:avLst/>
              </a:prstGeom>
              <a:blipFill>
                <a:blip r:embed="rId6"/>
                <a:stretch>
                  <a:fillRect/>
                </a:stretch>
              </a:blipFill>
            </p:spPr>
            <p:txBody>
              <a:bodyPr/>
              <a:lstStyle/>
              <a:p>
                <a:r>
                  <a:rPr lang="en-US">
                    <a:noFill/>
                  </a:rPr>
                  <a:t> </a:t>
                </a:r>
              </a:p>
            </p:txBody>
          </p:sp>
        </mc:Fallback>
      </mc:AlternateContent>
      <p:sp>
        <p:nvSpPr>
          <p:cNvPr id="31" name="椭圆 30">
            <a:extLst>
              <a:ext uri="{FF2B5EF4-FFF2-40B4-BE49-F238E27FC236}">
                <a16:creationId xmlns:a16="http://schemas.microsoft.com/office/drawing/2014/main" id="{01C830FE-91C8-5BBF-0B97-B70EB03184C6}"/>
              </a:ext>
            </a:extLst>
          </p:cNvPr>
          <p:cNvSpPr/>
          <p:nvPr/>
        </p:nvSpPr>
        <p:spPr>
          <a:xfrm>
            <a:off x="7636767" y="2725117"/>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2" name="椭圆 31">
            <a:extLst>
              <a:ext uri="{FF2B5EF4-FFF2-40B4-BE49-F238E27FC236}">
                <a16:creationId xmlns:a16="http://schemas.microsoft.com/office/drawing/2014/main" id="{57017930-4685-6D03-67AB-A071B3FEC647}"/>
              </a:ext>
            </a:extLst>
          </p:cNvPr>
          <p:cNvSpPr/>
          <p:nvPr/>
        </p:nvSpPr>
        <p:spPr>
          <a:xfrm>
            <a:off x="7789167" y="2877517"/>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4" name="椭圆 33">
            <a:extLst>
              <a:ext uri="{FF2B5EF4-FFF2-40B4-BE49-F238E27FC236}">
                <a16:creationId xmlns:a16="http://schemas.microsoft.com/office/drawing/2014/main" id="{D4CF8790-41B6-B1A9-2A47-5EAC78BBD724}"/>
              </a:ext>
            </a:extLst>
          </p:cNvPr>
          <p:cNvSpPr/>
          <p:nvPr/>
        </p:nvSpPr>
        <p:spPr>
          <a:xfrm>
            <a:off x="8016615" y="281389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5" name="椭圆 34">
            <a:extLst>
              <a:ext uri="{FF2B5EF4-FFF2-40B4-BE49-F238E27FC236}">
                <a16:creationId xmlns:a16="http://schemas.microsoft.com/office/drawing/2014/main" id="{08403BE5-BFA4-5925-9469-63F60A2D2454}"/>
              </a:ext>
            </a:extLst>
          </p:cNvPr>
          <p:cNvSpPr/>
          <p:nvPr/>
        </p:nvSpPr>
        <p:spPr>
          <a:xfrm>
            <a:off x="7503273" y="297986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7" name="椭圆 36">
            <a:extLst>
              <a:ext uri="{FF2B5EF4-FFF2-40B4-BE49-F238E27FC236}">
                <a16:creationId xmlns:a16="http://schemas.microsoft.com/office/drawing/2014/main" id="{30904868-3907-4117-0CC6-3D81DEC92E71}"/>
              </a:ext>
            </a:extLst>
          </p:cNvPr>
          <p:cNvSpPr/>
          <p:nvPr/>
        </p:nvSpPr>
        <p:spPr>
          <a:xfrm>
            <a:off x="7753981" y="3506160"/>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8" name="椭圆 37">
            <a:extLst>
              <a:ext uri="{FF2B5EF4-FFF2-40B4-BE49-F238E27FC236}">
                <a16:creationId xmlns:a16="http://schemas.microsoft.com/office/drawing/2014/main" id="{B9D53B65-6194-5E3D-A9CC-E95CB4425862}"/>
              </a:ext>
            </a:extLst>
          </p:cNvPr>
          <p:cNvSpPr/>
          <p:nvPr/>
        </p:nvSpPr>
        <p:spPr>
          <a:xfrm>
            <a:off x="7512478" y="3627551"/>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0" name="椭圆 39">
            <a:extLst>
              <a:ext uri="{FF2B5EF4-FFF2-40B4-BE49-F238E27FC236}">
                <a16:creationId xmlns:a16="http://schemas.microsoft.com/office/drawing/2014/main" id="{050F8B97-0393-FF99-A16A-7AB9B6E66C8B}"/>
              </a:ext>
            </a:extLst>
          </p:cNvPr>
          <p:cNvSpPr/>
          <p:nvPr/>
        </p:nvSpPr>
        <p:spPr>
          <a:xfrm>
            <a:off x="8016615" y="353535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1" name="椭圆 40">
            <a:extLst>
              <a:ext uri="{FF2B5EF4-FFF2-40B4-BE49-F238E27FC236}">
                <a16:creationId xmlns:a16="http://schemas.microsoft.com/office/drawing/2014/main" id="{0E68993A-3F74-DD48-6DC9-634F2B407FCA}"/>
              </a:ext>
            </a:extLst>
          </p:cNvPr>
          <p:cNvSpPr/>
          <p:nvPr/>
        </p:nvSpPr>
        <p:spPr>
          <a:xfrm>
            <a:off x="7974201" y="3713077"/>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3" name="椭圆 42">
            <a:extLst>
              <a:ext uri="{FF2B5EF4-FFF2-40B4-BE49-F238E27FC236}">
                <a16:creationId xmlns:a16="http://schemas.microsoft.com/office/drawing/2014/main" id="{3B5D921E-E174-5486-BDFE-E9C57FE530DA}"/>
              </a:ext>
            </a:extLst>
          </p:cNvPr>
          <p:cNvSpPr/>
          <p:nvPr/>
        </p:nvSpPr>
        <p:spPr>
          <a:xfrm>
            <a:off x="7722204" y="377149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4" name="椭圆 43">
            <a:extLst>
              <a:ext uri="{FF2B5EF4-FFF2-40B4-BE49-F238E27FC236}">
                <a16:creationId xmlns:a16="http://schemas.microsoft.com/office/drawing/2014/main" id="{AD6FA0F5-977E-DBF4-EDD5-4C294DA756B4}"/>
              </a:ext>
            </a:extLst>
          </p:cNvPr>
          <p:cNvSpPr/>
          <p:nvPr/>
        </p:nvSpPr>
        <p:spPr>
          <a:xfrm>
            <a:off x="7937134" y="3020506"/>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6" name="椭圆 45">
            <a:extLst>
              <a:ext uri="{FF2B5EF4-FFF2-40B4-BE49-F238E27FC236}">
                <a16:creationId xmlns:a16="http://schemas.microsoft.com/office/drawing/2014/main" id="{11B1F0A3-FB76-B400-C952-CE55FAA5C435}"/>
              </a:ext>
            </a:extLst>
          </p:cNvPr>
          <p:cNvSpPr/>
          <p:nvPr/>
        </p:nvSpPr>
        <p:spPr>
          <a:xfrm>
            <a:off x="7623324" y="4744119"/>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7" name="椭圆 46">
            <a:extLst>
              <a:ext uri="{FF2B5EF4-FFF2-40B4-BE49-F238E27FC236}">
                <a16:creationId xmlns:a16="http://schemas.microsoft.com/office/drawing/2014/main" id="{91A835D0-9C6E-AC55-F9D1-C9C42AA48AAB}"/>
              </a:ext>
            </a:extLst>
          </p:cNvPr>
          <p:cNvSpPr/>
          <p:nvPr/>
        </p:nvSpPr>
        <p:spPr>
          <a:xfrm>
            <a:off x="7898070" y="4831478"/>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8" name="椭圆 47">
            <a:extLst>
              <a:ext uri="{FF2B5EF4-FFF2-40B4-BE49-F238E27FC236}">
                <a16:creationId xmlns:a16="http://schemas.microsoft.com/office/drawing/2014/main" id="{E0D756EC-84EF-50B4-6BE6-A2B2D1D48486}"/>
              </a:ext>
            </a:extLst>
          </p:cNvPr>
          <p:cNvSpPr/>
          <p:nvPr/>
        </p:nvSpPr>
        <p:spPr>
          <a:xfrm>
            <a:off x="7573124" y="497707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9" name="椭圆 48">
            <a:extLst>
              <a:ext uri="{FF2B5EF4-FFF2-40B4-BE49-F238E27FC236}">
                <a16:creationId xmlns:a16="http://schemas.microsoft.com/office/drawing/2014/main" id="{63A9C20D-B69D-A2DD-3D9D-2BCA29D0EDBC}"/>
              </a:ext>
            </a:extLst>
          </p:cNvPr>
          <p:cNvSpPr/>
          <p:nvPr/>
        </p:nvSpPr>
        <p:spPr>
          <a:xfrm>
            <a:off x="8005781" y="5039752"/>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D63D2E65-0D3A-9E19-1875-42F980D86743}"/>
                  </a:ext>
                </a:extLst>
              </p:cNvPr>
              <p:cNvSpPr txBox="1"/>
              <p:nvPr/>
            </p:nvSpPr>
            <p:spPr>
              <a:xfrm>
                <a:off x="6910637" y="2717761"/>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1</m:t>
                          </m:r>
                        </m:sub>
                      </m:sSub>
                    </m:oMath>
                  </m:oMathPara>
                </a14:m>
                <a:endParaRPr kumimoji="1" lang="zh-CN" altLang="en-US"/>
              </a:p>
            </p:txBody>
          </p:sp>
        </mc:Choice>
        <mc:Fallback xmlns="">
          <p:sp>
            <p:nvSpPr>
              <p:cNvPr id="50" name="文本框 49">
                <a:extLst>
                  <a:ext uri="{FF2B5EF4-FFF2-40B4-BE49-F238E27FC236}">
                    <a16:creationId xmlns:a16="http://schemas.microsoft.com/office/drawing/2014/main" id="{D63D2E65-0D3A-9E19-1875-42F980D86743}"/>
                  </a:ext>
                </a:extLst>
              </p:cNvPr>
              <p:cNvSpPr txBox="1">
                <a:spLocks noRot="1" noChangeAspect="1" noMove="1" noResize="1" noEditPoints="1" noAdjustHandles="1" noChangeArrowheads="1" noChangeShapeType="1" noTextEdit="1"/>
              </p:cNvSpPr>
              <p:nvPr/>
            </p:nvSpPr>
            <p:spPr>
              <a:xfrm>
                <a:off x="6910637" y="2717761"/>
                <a:ext cx="495071"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5A9754CF-1B58-E2A1-D134-CB4245E7683E}"/>
                  </a:ext>
                </a:extLst>
              </p:cNvPr>
              <p:cNvSpPr txBox="1"/>
              <p:nvPr/>
            </p:nvSpPr>
            <p:spPr>
              <a:xfrm>
                <a:off x="6888472" y="3463382"/>
                <a:ext cx="5003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2</m:t>
                          </m:r>
                        </m:sub>
                      </m:sSub>
                    </m:oMath>
                  </m:oMathPara>
                </a14:m>
                <a:endParaRPr kumimoji="1" lang="zh-CN" altLang="en-US"/>
              </a:p>
            </p:txBody>
          </p:sp>
        </mc:Choice>
        <mc:Fallback xmlns="">
          <p:sp>
            <p:nvSpPr>
              <p:cNvPr id="60" name="文本框 59">
                <a:extLst>
                  <a:ext uri="{FF2B5EF4-FFF2-40B4-BE49-F238E27FC236}">
                    <a16:creationId xmlns:a16="http://schemas.microsoft.com/office/drawing/2014/main" id="{5A9754CF-1B58-E2A1-D134-CB4245E7683E}"/>
                  </a:ext>
                </a:extLst>
              </p:cNvPr>
              <p:cNvSpPr txBox="1">
                <a:spLocks noRot="1" noChangeAspect="1" noMove="1" noResize="1" noEditPoints="1" noAdjustHandles="1" noChangeArrowheads="1" noChangeShapeType="1" noTextEdit="1"/>
              </p:cNvSpPr>
              <p:nvPr/>
            </p:nvSpPr>
            <p:spPr>
              <a:xfrm>
                <a:off x="6888472" y="3463382"/>
                <a:ext cx="500393"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976F0693-074E-0E8F-133A-B610A816513D}"/>
                  </a:ext>
                </a:extLst>
              </p:cNvPr>
              <p:cNvSpPr txBox="1"/>
              <p:nvPr/>
            </p:nvSpPr>
            <p:spPr>
              <a:xfrm>
                <a:off x="6883599" y="4710870"/>
                <a:ext cx="5101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𝑘</m:t>
                          </m:r>
                        </m:sub>
                      </m:sSub>
                    </m:oMath>
                  </m:oMathPara>
                </a14:m>
                <a:endParaRPr kumimoji="1" lang="zh-CN" altLang="en-US"/>
              </a:p>
            </p:txBody>
          </p:sp>
        </mc:Choice>
        <mc:Fallback xmlns="">
          <p:sp>
            <p:nvSpPr>
              <p:cNvPr id="68" name="文本框 67">
                <a:extLst>
                  <a:ext uri="{FF2B5EF4-FFF2-40B4-BE49-F238E27FC236}">
                    <a16:creationId xmlns:a16="http://schemas.microsoft.com/office/drawing/2014/main" id="{976F0693-074E-0E8F-133A-B610A816513D}"/>
                  </a:ext>
                </a:extLst>
              </p:cNvPr>
              <p:cNvSpPr txBox="1">
                <a:spLocks noRot="1" noChangeAspect="1" noMove="1" noResize="1" noEditPoints="1" noAdjustHandles="1" noChangeArrowheads="1" noChangeShapeType="1" noTextEdit="1"/>
              </p:cNvSpPr>
              <p:nvPr/>
            </p:nvSpPr>
            <p:spPr>
              <a:xfrm>
                <a:off x="6883599" y="4710870"/>
                <a:ext cx="510140" cy="369332"/>
              </a:xfrm>
              <a:prstGeom prst="rect">
                <a:avLst/>
              </a:prstGeom>
              <a:blipFill>
                <a:blip r:embed="rId9"/>
                <a:stretch>
                  <a:fillRect/>
                </a:stretch>
              </a:blipFill>
            </p:spPr>
            <p:txBody>
              <a:bodyPr/>
              <a:lstStyle/>
              <a:p>
                <a:r>
                  <a:rPr lang="en-US">
                    <a:noFill/>
                  </a:rPr>
                  <a:t> </a:t>
                </a:r>
              </a:p>
            </p:txBody>
          </p:sp>
        </mc:Fallback>
      </mc:AlternateContent>
      <p:sp>
        <p:nvSpPr>
          <p:cNvPr id="69" name="椭圆 68">
            <a:extLst>
              <a:ext uri="{FF2B5EF4-FFF2-40B4-BE49-F238E27FC236}">
                <a16:creationId xmlns:a16="http://schemas.microsoft.com/office/drawing/2014/main" id="{96457A37-5941-811B-DE6F-3EDF7F5A06A0}"/>
              </a:ext>
            </a:extLst>
          </p:cNvPr>
          <p:cNvSpPr/>
          <p:nvPr/>
        </p:nvSpPr>
        <p:spPr>
          <a:xfrm>
            <a:off x="9830701" y="2826669"/>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1" name="椭圆 70">
            <a:extLst>
              <a:ext uri="{FF2B5EF4-FFF2-40B4-BE49-F238E27FC236}">
                <a16:creationId xmlns:a16="http://schemas.microsoft.com/office/drawing/2014/main" id="{05B93A57-A4C1-85C6-5199-2B711A8A90CA}"/>
              </a:ext>
            </a:extLst>
          </p:cNvPr>
          <p:cNvSpPr/>
          <p:nvPr/>
        </p:nvSpPr>
        <p:spPr>
          <a:xfrm>
            <a:off x="9722701" y="2608972"/>
            <a:ext cx="108000" cy="108000"/>
          </a:xfrm>
          <a:prstGeom prst="ellipse">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2" name="椭圆 71">
            <a:extLst>
              <a:ext uri="{FF2B5EF4-FFF2-40B4-BE49-F238E27FC236}">
                <a16:creationId xmlns:a16="http://schemas.microsoft.com/office/drawing/2014/main" id="{EB4EE189-2F48-6DD4-1E69-81A14F121F31}"/>
              </a:ext>
            </a:extLst>
          </p:cNvPr>
          <p:cNvSpPr/>
          <p:nvPr/>
        </p:nvSpPr>
        <p:spPr>
          <a:xfrm>
            <a:off x="9957247" y="254072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4" name="椭圆 73">
            <a:extLst>
              <a:ext uri="{FF2B5EF4-FFF2-40B4-BE49-F238E27FC236}">
                <a16:creationId xmlns:a16="http://schemas.microsoft.com/office/drawing/2014/main" id="{00E3D397-E74B-811E-24D2-A5D156CEB6FD}"/>
              </a:ext>
            </a:extLst>
          </p:cNvPr>
          <p:cNvSpPr/>
          <p:nvPr/>
        </p:nvSpPr>
        <p:spPr>
          <a:xfrm>
            <a:off x="10047167" y="272347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5" name="椭圆 74">
            <a:extLst>
              <a:ext uri="{FF2B5EF4-FFF2-40B4-BE49-F238E27FC236}">
                <a16:creationId xmlns:a16="http://schemas.microsoft.com/office/drawing/2014/main" id="{8077330E-24AE-9E8F-4A12-A4AEEC7BF5D5}"/>
              </a:ext>
            </a:extLst>
          </p:cNvPr>
          <p:cNvSpPr/>
          <p:nvPr/>
        </p:nvSpPr>
        <p:spPr>
          <a:xfrm>
            <a:off x="10306755" y="259472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6" name="椭圆 75">
            <a:extLst>
              <a:ext uri="{FF2B5EF4-FFF2-40B4-BE49-F238E27FC236}">
                <a16:creationId xmlns:a16="http://schemas.microsoft.com/office/drawing/2014/main" id="{D32B71AC-E31A-FF79-CB7F-1E87BEB605EB}"/>
              </a:ext>
            </a:extLst>
          </p:cNvPr>
          <p:cNvSpPr/>
          <p:nvPr/>
        </p:nvSpPr>
        <p:spPr>
          <a:xfrm>
            <a:off x="10243290" y="285003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7" name="椭圆 76">
            <a:extLst>
              <a:ext uri="{FF2B5EF4-FFF2-40B4-BE49-F238E27FC236}">
                <a16:creationId xmlns:a16="http://schemas.microsoft.com/office/drawing/2014/main" id="{E4E717DE-4189-1C27-E6AD-551F411D1ADC}"/>
              </a:ext>
            </a:extLst>
          </p:cNvPr>
          <p:cNvSpPr/>
          <p:nvPr/>
        </p:nvSpPr>
        <p:spPr>
          <a:xfrm>
            <a:off x="10011247" y="339816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8" name="椭圆 77">
            <a:extLst>
              <a:ext uri="{FF2B5EF4-FFF2-40B4-BE49-F238E27FC236}">
                <a16:creationId xmlns:a16="http://schemas.microsoft.com/office/drawing/2014/main" id="{CCA6DE26-FF80-AADC-BB0F-9AD18696D512}"/>
              </a:ext>
            </a:extLst>
          </p:cNvPr>
          <p:cNvSpPr/>
          <p:nvPr/>
        </p:nvSpPr>
        <p:spPr>
          <a:xfrm>
            <a:off x="9758569" y="326388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9" name="椭圆 78">
            <a:extLst>
              <a:ext uri="{FF2B5EF4-FFF2-40B4-BE49-F238E27FC236}">
                <a16:creationId xmlns:a16="http://schemas.microsoft.com/office/drawing/2014/main" id="{C7B823B8-399E-0C7D-4C1D-1BEB4A4F75F3}"/>
              </a:ext>
            </a:extLst>
          </p:cNvPr>
          <p:cNvSpPr/>
          <p:nvPr/>
        </p:nvSpPr>
        <p:spPr>
          <a:xfrm>
            <a:off x="10290033" y="355479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1" name="椭圆 80">
            <a:extLst>
              <a:ext uri="{FF2B5EF4-FFF2-40B4-BE49-F238E27FC236}">
                <a16:creationId xmlns:a16="http://schemas.microsoft.com/office/drawing/2014/main" id="{08922C2A-3C20-CF77-9319-7DB7588C0E37}"/>
              </a:ext>
            </a:extLst>
          </p:cNvPr>
          <p:cNvSpPr/>
          <p:nvPr/>
        </p:nvSpPr>
        <p:spPr>
          <a:xfrm>
            <a:off x="9769629" y="3556089"/>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2" name="椭圆 81">
            <a:extLst>
              <a:ext uri="{FF2B5EF4-FFF2-40B4-BE49-F238E27FC236}">
                <a16:creationId xmlns:a16="http://schemas.microsoft.com/office/drawing/2014/main" id="{943E8D29-34B5-6DE0-088D-942469A049F1}"/>
              </a:ext>
            </a:extLst>
          </p:cNvPr>
          <p:cNvSpPr/>
          <p:nvPr/>
        </p:nvSpPr>
        <p:spPr>
          <a:xfrm>
            <a:off x="10297290" y="325185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4" name="椭圆 83">
            <a:extLst>
              <a:ext uri="{FF2B5EF4-FFF2-40B4-BE49-F238E27FC236}">
                <a16:creationId xmlns:a16="http://schemas.microsoft.com/office/drawing/2014/main" id="{350A99EE-51AF-87BE-40FB-6E0907CDF052}"/>
              </a:ext>
            </a:extLst>
          </p:cNvPr>
          <p:cNvSpPr/>
          <p:nvPr/>
        </p:nvSpPr>
        <p:spPr>
          <a:xfrm>
            <a:off x="9830701" y="410065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5" name="椭圆 84">
            <a:extLst>
              <a:ext uri="{FF2B5EF4-FFF2-40B4-BE49-F238E27FC236}">
                <a16:creationId xmlns:a16="http://schemas.microsoft.com/office/drawing/2014/main" id="{E9C0D254-E293-D0D0-32E8-C9D133A34795}"/>
              </a:ext>
            </a:extLst>
          </p:cNvPr>
          <p:cNvSpPr/>
          <p:nvPr/>
        </p:nvSpPr>
        <p:spPr>
          <a:xfrm>
            <a:off x="10059192" y="402232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7" name="椭圆 86">
            <a:extLst>
              <a:ext uri="{FF2B5EF4-FFF2-40B4-BE49-F238E27FC236}">
                <a16:creationId xmlns:a16="http://schemas.microsoft.com/office/drawing/2014/main" id="{FCB77B72-7569-9F2D-94C3-880324742084}"/>
              </a:ext>
            </a:extLst>
          </p:cNvPr>
          <p:cNvSpPr/>
          <p:nvPr/>
        </p:nvSpPr>
        <p:spPr>
          <a:xfrm>
            <a:off x="10252755" y="419960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8" name="椭圆 87">
            <a:extLst>
              <a:ext uri="{FF2B5EF4-FFF2-40B4-BE49-F238E27FC236}">
                <a16:creationId xmlns:a16="http://schemas.microsoft.com/office/drawing/2014/main" id="{1446DF0D-609A-96F8-8D31-41E4503D92BB}"/>
              </a:ext>
            </a:extLst>
          </p:cNvPr>
          <p:cNvSpPr/>
          <p:nvPr/>
        </p:nvSpPr>
        <p:spPr>
          <a:xfrm>
            <a:off x="9812569" y="4304144"/>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0" name="椭圆 89">
            <a:extLst>
              <a:ext uri="{FF2B5EF4-FFF2-40B4-BE49-F238E27FC236}">
                <a16:creationId xmlns:a16="http://schemas.microsoft.com/office/drawing/2014/main" id="{A2F76A96-EC75-82DB-339E-36C467A8BD7C}"/>
              </a:ext>
            </a:extLst>
          </p:cNvPr>
          <p:cNvSpPr/>
          <p:nvPr/>
        </p:nvSpPr>
        <p:spPr>
          <a:xfrm>
            <a:off x="9784894" y="5181901"/>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1" name="椭圆 90">
            <a:extLst>
              <a:ext uri="{FF2B5EF4-FFF2-40B4-BE49-F238E27FC236}">
                <a16:creationId xmlns:a16="http://schemas.microsoft.com/office/drawing/2014/main" id="{AF0A6E05-52E7-3591-30B9-DCD7FFAEFA4E}"/>
              </a:ext>
            </a:extLst>
          </p:cNvPr>
          <p:cNvSpPr/>
          <p:nvPr/>
        </p:nvSpPr>
        <p:spPr>
          <a:xfrm>
            <a:off x="10182033" y="521531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3" name="椭圆 92">
            <a:extLst>
              <a:ext uri="{FF2B5EF4-FFF2-40B4-BE49-F238E27FC236}">
                <a16:creationId xmlns:a16="http://schemas.microsoft.com/office/drawing/2014/main" id="{0F11861C-AF6D-6991-E860-B466E1ACE399}"/>
              </a:ext>
            </a:extLst>
          </p:cNvPr>
          <p:cNvSpPr/>
          <p:nvPr/>
        </p:nvSpPr>
        <p:spPr>
          <a:xfrm>
            <a:off x="9758685" y="5447968"/>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4" name="椭圆 93">
            <a:extLst>
              <a:ext uri="{FF2B5EF4-FFF2-40B4-BE49-F238E27FC236}">
                <a16:creationId xmlns:a16="http://schemas.microsoft.com/office/drawing/2014/main" id="{9E2E4CD3-7594-57A1-2068-AAC2234CCE39}"/>
              </a:ext>
            </a:extLst>
          </p:cNvPr>
          <p:cNvSpPr/>
          <p:nvPr/>
        </p:nvSpPr>
        <p:spPr>
          <a:xfrm>
            <a:off x="9975451" y="530936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6" name="椭圆 95">
            <a:extLst>
              <a:ext uri="{FF2B5EF4-FFF2-40B4-BE49-F238E27FC236}">
                <a16:creationId xmlns:a16="http://schemas.microsoft.com/office/drawing/2014/main" id="{9E5A6732-DCFC-9F23-721C-7B9E50BE84A0}"/>
              </a:ext>
            </a:extLst>
          </p:cNvPr>
          <p:cNvSpPr/>
          <p:nvPr/>
        </p:nvSpPr>
        <p:spPr>
          <a:xfrm>
            <a:off x="10083451" y="551825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7" name="椭圆 96">
            <a:extLst>
              <a:ext uri="{FF2B5EF4-FFF2-40B4-BE49-F238E27FC236}">
                <a16:creationId xmlns:a16="http://schemas.microsoft.com/office/drawing/2014/main" id="{17FC9015-A3D2-1F98-4D43-621C4A881D3D}"/>
              </a:ext>
            </a:extLst>
          </p:cNvPr>
          <p:cNvSpPr/>
          <p:nvPr/>
        </p:nvSpPr>
        <p:spPr>
          <a:xfrm>
            <a:off x="10325875" y="5418961"/>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05" name="文本框 104">
                <a:extLst>
                  <a:ext uri="{FF2B5EF4-FFF2-40B4-BE49-F238E27FC236}">
                    <a16:creationId xmlns:a16="http://schemas.microsoft.com/office/drawing/2014/main" id="{98D04346-8072-4018-9DE4-0346DFD8A015}"/>
                  </a:ext>
                </a:extLst>
              </p:cNvPr>
              <p:cNvSpPr txBox="1"/>
              <p:nvPr/>
            </p:nvSpPr>
            <p:spPr>
              <a:xfrm>
                <a:off x="10522139" y="2533095"/>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1</m:t>
                          </m:r>
                        </m:sub>
                      </m:sSub>
                    </m:oMath>
                  </m:oMathPara>
                </a14:m>
                <a:endParaRPr kumimoji="1" lang="zh-CN" altLang="en-US"/>
              </a:p>
            </p:txBody>
          </p:sp>
        </mc:Choice>
        <mc:Fallback xmlns="">
          <p:sp>
            <p:nvSpPr>
              <p:cNvPr id="105" name="文本框 104">
                <a:extLst>
                  <a:ext uri="{FF2B5EF4-FFF2-40B4-BE49-F238E27FC236}">
                    <a16:creationId xmlns:a16="http://schemas.microsoft.com/office/drawing/2014/main" id="{98D04346-8072-4018-9DE4-0346DFD8A015}"/>
                  </a:ext>
                </a:extLst>
              </p:cNvPr>
              <p:cNvSpPr txBox="1">
                <a:spLocks noRot="1" noChangeAspect="1" noMove="1" noResize="1" noEditPoints="1" noAdjustHandles="1" noChangeArrowheads="1" noChangeShapeType="1" noTextEdit="1"/>
              </p:cNvSpPr>
              <p:nvPr/>
            </p:nvSpPr>
            <p:spPr>
              <a:xfrm>
                <a:off x="10522139" y="2533095"/>
                <a:ext cx="495071"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文本框 105">
                <a:extLst>
                  <a:ext uri="{FF2B5EF4-FFF2-40B4-BE49-F238E27FC236}">
                    <a16:creationId xmlns:a16="http://schemas.microsoft.com/office/drawing/2014/main" id="{CD25967B-77E1-4402-1A2E-11FF1FF79A17}"/>
                  </a:ext>
                </a:extLst>
              </p:cNvPr>
              <p:cNvSpPr txBox="1"/>
              <p:nvPr/>
            </p:nvSpPr>
            <p:spPr>
              <a:xfrm>
                <a:off x="10513957" y="3187975"/>
                <a:ext cx="496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2</m:t>
                          </m:r>
                        </m:sub>
                      </m:sSub>
                    </m:oMath>
                  </m:oMathPara>
                </a14:m>
                <a:endParaRPr kumimoji="1" lang="zh-CN" altLang="en-US"/>
              </a:p>
            </p:txBody>
          </p:sp>
        </mc:Choice>
        <mc:Fallback xmlns="">
          <p:sp>
            <p:nvSpPr>
              <p:cNvPr id="106" name="文本框 105">
                <a:extLst>
                  <a:ext uri="{FF2B5EF4-FFF2-40B4-BE49-F238E27FC236}">
                    <a16:creationId xmlns:a16="http://schemas.microsoft.com/office/drawing/2014/main" id="{CD25967B-77E1-4402-1A2E-11FF1FF79A17}"/>
                  </a:ext>
                </a:extLst>
              </p:cNvPr>
              <p:cNvSpPr txBox="1">
                <a:spLocks noRot="1" noChangeAspect="1" noMove="1" noResize="1" noEditPoints="1" noAdjustHandles="1" noChangeArrowheads="1" noChangeShapeType="1" noTextEdit="1"/>
              </p:cNvSpPr>
              <p:nvPr/>
            </p:nvSpPr>
            <p:spPr>
              <a:xfrm>
                <a:off x="10513957" y="3187975"/>
                <a:ext cx="496674"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文本框 106">
                <a:extLst>
                  <a:ext uri="{FF2B5EF4-FFF2-40B4-BE49-F238E27FC236}">
                    <a16:creationId xmlns:a16="http://schemas.microsoft.com/office/drawing/2014/main" id="{C6C48383-D858-93CA-84C4-5CB86E82B9D8}"/>
                  </a:ext>
                </a:extLst>
              </p:cNvPr>
              <p:cNvSpPr txBox="1"/>
              <p:nvPr/>
            </p:nvSpPr>
            <p:spPr>
              <a:xfrm>
                <a:off x="10530937" y="4023987"/>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3</m:t>
                          </m:r>
                        </m:sub>
                      </m:sSub>
                    </m:oMath>
                  </m:oMathPara>
                </a14:m>
                <a:endParaRPr kumimoji="1" lang="zh-CN" altLang="en-US"/>
              </a:p>
            </p:txBody>
          </p:sp>
        </mc:Choice>
        <mc:Fallback xmlns="">
          <p:sp>
            <p:nvSpPr>
              <p:cNvPr id="107" name="文本框 106">
                <a:extLst>
                  <a:ext uri="{FF2B5EF4-FFF2-40B4-BE49-F238E27FC236}">
                    <a16:creationId xmlns:a16="http://schemas.microsoft.com/office/drawing/2014/main" id="{C6C48383-D858-93CA-84C4-5CB86E82B9D8}"/>
                  </a:ext>
                </a:extLst>
              </p:cNvPr>
              <p:cNvSpPr txBox="1">
                <a:spLocks noRot="1" noChangeAspect="1" noMove="1" noResize="1" noEditPoints="1" noAdjustHandles="1" noChangeArrowheads="1" noChangeShapeType="1" noTextEdit="1"/>
              </p:cNvSpPr>
              <p:nvPr/>
            </p:nvSpPr>
            <p:spPr>
              <a:xfrm>
                <a:off x="10530937" y="4023987"/>
                <a:ext cx="495071"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文本框 107">
                <a:extLst>
                  <a:ext uri="{FF2B5EF4-FFF2-40B4-BE49-F238E27FC236}">
                    <a16:creationId xmlns:a16="http://schemas.microsoft.com/office/drawing/2014/main" id="{A61A3CE7-A2EB-A36C-6D2E-4B15E196ACAD}"/>
                  </a:ext>
                </a:extLst>
              </p:cNvPr>
              <p:cNvSpPr txBox="1"/>
              <p:nvPr/>
            </p:nvSpPr>
            <p:spPr>
              <a:xfrm>
                <a:off x="10561982" y="5202923"/>
                <a:ext cx="5487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𝑚</m:t>
                          </m:r>
                        </m:sub>
                      </m:sSub>
                    </m:oMath>
                  </m:oMathPara>
                </a14:m>
                <a:endParaRPr kumimoji="1" lang="zh-CN" altLang="en-US"/>
              </a:p>
            </p:txBody>
          </p:sp>
        </mc:Choice>
        <mc:Fallback xmlns="">
          <p:sp>
            <p:nvSpPr>
              <p:cNvPr id="108" name="文本框 107">
                <a:extLst>
                  <a:ext uri="{FF2B5EF4-FFF2-40B4-BE49-F238E27FC236}">
                    <a16:creationId xmlns:a16="http://schemas.microsoft.com/office/drawing/2014/main" id="{A61A3CE7-A2EB-A36C-6D2E-4B15E196ACAD}"/>
                  </a:ext>
                </a:extLst>
              </p:cNvPr>
              <p:cNvSpPr txBox="1">
                <a:spLocks noRot="1" noChangeAspect="1" noMove="1" noResize="1" noEditPoints="1" noAdjustHandles="1" noChangeArrowheads="1" noChangeShapeType="1" noTextEdit="1"/>
              </p:cNvSpPr>
              <p:nvPr/>
            </p:nvSpPr>
            <p:spPr>
              <a:xfrm>
                <a:off x="10561982" y="5202923"/>
                <a:ext cx="548740" cy="369332"/>
              </a:xfrm>
              <a:prstGeom prst="rect">
                <a:avLst/>
              </a:prstGeom>
              <a:blipFill>
                <a:blip r:embed="rId13"/>
                <a:stretch>
                  <a:fillRect/>
                </a:stretch>
              </a:blipFill>
            </p:spPr>
            <p:txBody>
              <a:bodyPr/>
              <a:lstStyle/>
              <a:p>
                <a:r>
                  <a:rPr lang="en-US">
                    <a:noFill/>
                  </a:rPr>
                  <a:t> </a:t>
                </a:r>
              </a:p>
            </p:txBody>
          </p:sp>
        </mc:Fallback>
      </mc:AlternateContent>
      <p:cxnSp>
        <p:nvCxnSpPr>
          <p:cNvPr id="7" name="直线连接符 6">
            <a:extLst>
              <a:ext uri="{FF2B5EF4-FFF2-40B4-BE49-F238E27FC236}">
                <a16:creationId xmlns:a16="http://schemas.microsoft.com/office/drawing/2014/main" id="{37C78B3E-0B1D-6B04-BAE9-8164411355AB}"/>
              </a:ext>
            </a:extLst>
          </p:cNvPr>
          <p:cNvCxnSpPr>
            <a:cxnSpLocks/>
            <a:stCxn id="31" idx="6"/>
            <a:endCxn id="71" idx="2"/>
          </p:cNvCxnSpPr>
          <p:nvPr/>
        </p:nvCxnSpPr>
        <p:spPr>
          <a:xfrm flipV="1">
            <a:off x="7744767" y="2662972"/>
            <a:ext cx="1977934" cy="1161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线连接符 9">
            <a:extLst>
              <a:ext uri="{FF2B5EF4-FFF2-40B4-BE49-F238E27FC236}">
                <a16:creationId xmlns:a16="http://schemas.microsoft.com/office/drawing/2014/main" id="{6D8E3987-CC4B-C8D7-76BD-0451A8700A23}"/>
              </a:ext>
            </a:extLst>
          </p:cNvPr>
          <p:cNvCxnSpPr>
            <a:cxnSpLocks/>
            <a:stCxn id="37" idx="6"/>
            <a:endCxn id="71" idx="2"/>
          </p:cNvCxnSpPr>
          <p:nvPr/>
        </p:nvCxnSpPr>
        <p:spPr>
          <a:xfrm flipV="1">
            <a:off x="7861981" y="2662972"/>
            <a:ext cx="1860720" cy="8971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线连接符 12">
            <a:extLst>
              <a:ext uri="{FF2B5EF4-FFF2-40B4-BE49-F238E27FC236}">
                <a16:creationId xmlns:a16="http://schemas.microsoft.com/office/drawing/2014/main" id="{2A6895AC-BCE9-66D3-74EE-E5E9BC0CEAA9}"/>
              </a:ext>
            </a:extLst>
          </p:cNvPr>
          <p:cNvCxnSpPr>
            <a:cxnSpLocks/>
            <a:stCxn id="46" idx="6"/>
            <a:endCxn id="71" idx="2"/>
          </p:cNvCxnSpPr>
          <p:nvPr/>
        </p:nvCxnSpPr>
        <p:spPr>
          <a:xfrm flipV="1">
            <a:off x="7731324" y="2662972"/>
            <a:ext cx="1991377" cy="21351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E83B0A9B-07E1-93DA-A560-A3E512D442E4}"/>
                  </a:ext>
                </a:extLst>
              </p:cNvPr>
              <p:cNvSpPr txBox="1"/>
              <p:nvPr/>
            </p:nvSpPr>
            <p:spPr>
              <a:xfrm>
                <a:off x="805795" y="3897162"/>
                <a:ext cx="5582733" cy="923330"/>
              </a:xfrm>
              <a:prstGeom prst="rect">
                <a:avLst/>
              </a:prstGeom>
              <a:noFill/>
            </p:spPr>
            <p:txBody>
              <a:bodyPr wrap="square" rtlCol="0">
                <a:spAutoFit/>
              </a:bodyPr>
              <a:lstStyle/>
              <a:p>
                <a:pPr lvl="1"/>
                <a:r>
                  <a:rPr lang="en-US" altLang="zh-CN" b="1">
                    <a:latin typeface="Palatino" pitchFamily="2" charset="0"/>
                    <a:ea typeface="Palatino" pitchFamily="2" charset="0"/>
                  </a:rPr>
                  <a:t>Soundness:</a:t>
                </a:r>
              </a:p>
              <a:p>
                <a:pPr marL="742950" lvl="1"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b="0" i="0" smtClean="0">
                        <a:latin typeface="Cambria Math" panose="02040503050406030204" pitchFamily="18" charset="0"/>
                      </a:rPr>
                      <m:t> </m:t>
                    </m:r>
                  </m:oMath>
                </a14:m>
                <a:r>
                  <a:rPr lang="en-US" altLang="zh-CN" b="0">
                    <a:latin typeface="Palatino" pitchFamily="2" charset="0"/>
                    <a:ea typeface="Palatino" pitchFamily="2" charset="0"/>
                  </a:rPr>
                  <a:t>if </a:t>
                </a:r>
                <a14:m>
                  <m:oMath xmlns:m="http://schemas.openxmlformats.org/officeDocument/2006/math">
                    <m:r>
                      <a:rPr lang="en-US" altLang="zh-CN" b="0" i="1" smtClean="0">
                        <a:latin typeface="Cambria Math" panose="02040503050406030204" pitchFamily="18" charset="0"/>
                        <a:ea typeface="Palatino" pitchFamily="2" charset="0"/>
                      </a:rPr>
                      <m:t>∀</m:t>
                    </m:r>
                    <m:r>
                      <a:rPr lang="en-US" altLang="zh-CN" b="0" i="1" smtClean="0">
                        <a:latin typeface="Cambria Math" panose="02040503050406030204" pitchFamily="18" charset="0"/>
                        <a:ea typeface="Palatino" pitchFamily="2" charset="0"/>
                      </a:rPr>
                      <m:t>𝑖</m:t>
                    </m:r>
                    <m:r>
                      <a:rPr lang="en-US" altLang="zh-CN" b="0" i="1" smtClean="0">
                        <a:latin typeface="Cambria Math" panose="02040503050406030204" pitchFamily="18" charset="0"/>
                        <a:ea typeface="Palatino" pitchFamily="2" charset="0"/>
                      </a:rPr>
                      <m:t>∈</m:t>
                    </m:r>
                    <m:d>
                      <m:dPr>
                        <m:begChr m:val="["/>
                        <m:endChr m:val="]"/>
                        <m:ctrlPr>
                          <a:rPr lang="en-US" altLang="zh-CN" b="0" i="1" smtClean="0">
                            <a:latin typeface="Cambria Math" panose="02040503050406030204" pitchFamily="18" charset="0"/>
                            <a:ea typeface="Palatino" pitchFamily="2" charset="0"/>
                          </a:rPr>
                        </m:ctrlPr>
                      </m:dPr>
                      <m:e>
                        <m:r>
                          <a:rPr lang="en-US" altLang="zh-CN" b="0" i="1" smtClean="0">
                            <a:latin typeface="Cambria Math" panose="02040503050406030204" pitchFamily="18" charset="0"/>
                            <a:ea typeface="Palatino" pitchFamily="2" charset="0"/>
                          </a:rPr>
                          <m:t>𝑚</m:t>
                        </m:r>
                      </m:e>
                    </m:d>
                    <m:r>
                      <a:rPr lang="en-US" altLang="zh-CN" b="0" i="1" smtClean="0">
                        <a:latin typeface="Cambria Math" panose="02040503050406030204" pitchFamily="18" charset="0"/>
                        <a:ea typeface="Palatino" pitchFamily="2" charset="0"/>
                      </a:rPr>
                      <m:t>,</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𝑖</m:t>
                        </m:r>
                      </m:sub>
                    </m:sSub>
                  </m:oMath>
                </a14:m>
                <a:r>
                  <a:rPr lang="zh-CN" altLang="en-US">
                    <a:latin typeface="Palatino" pitchFamily="2" charset="0"/>
                    <a:ea typeface="Palatino" pitchFamily="2" charset="0"/>
                  </a:rPr>
                  <a:t> </a:t>
                </a:r>
                <a:r>
                  <a:rPr lang="en-US" altLang="zh-CN">
                    <a:latin typeface="Palatino" pitchFamily="2" charset="0"/>
                    <a:ea typeface="Palatino" pitchFamily="2" charset="0"/>
                  </a:rPr>
                  <a:t>such that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oMath>
                </a14:m>
                <a:r>
                  <a:rPr lang="zh-CN" altLang="en-US">
                    <a:latin typeface="Palatino" pitchFamily="2" charset="0"/>
                    <a:ea typeface="Palatino" pitchFamily="2" charset="0"/>
                  </a:rPr>
                  <a:t> </a:t>
                </a:r>
                <a:r>
                  <a:rPr lang="en-US" altLang="zh-CN">
                    <a:latin typeface="Palatino" pitchFamily="2" charset="0"/>
                    <a:ea typeface="Palatino" pitchFamily="2" charset="0"/>
                  </a:rPr>
                  <a:t>has </a:t>
                </a:r>
                <a14:m>
                  <m:oMath xmlns:m="http://schemas.openxmlformats.org/officeDocument/2006/math">
                    <m:r>
                      <a:rPr lang="en-US" altLang="zh-CN" i="1">
                        <a:latin typeface="Cambria Math" panose="02040503050406030204" pitchFamily="18" charset="0"/>
                      </a:rPr>
                      <m:t>𝑘</m:t>
                    </m:r>
                    <m:r>
                      <a:rPr lang="en-US" altLang="zh-CN" i="1">
                        <a:latin typeface="Cambria Math" panose="02040503050406030204" pitchFamily="18" charset="0"/>
                      </a:rPr>
                      <m:t>+1</m:t>
                    </m:r>
                  </m:oMath>
                </a14:m>
                <a:r>
                  <a:rPr lang="zh-CN" altLang="en-US">
                    <a:latin typeface="Palatino" pitchFamily="2" charset="0"/>
                    <a:ea typeface="Palatino" pitchFamily="2" charset="0"/>
                  </a:rPr>
                  <a:t> </a:t>
                </a:r>
                <a:r>
                  <a:rPr lang="en-US" altLang="zh-CN">
                    <a:latin typeface="Palatino" pitchFamily="2" charset="0"/>
                    <a:ea typeface="Palatino" pitchFamily="2" charset="0"/>
                  </a:rPr>
                  <a:t>neighbors in </a:t>
                </a:r>
                <a14:m>
                  <m:oMath xmlns:m="http://schemas.openxmlformats.org/officeDocument/2006/math">
                    <m:r>
                      <a:rPr lang="en-US" altLang="zh-CN" i="1">
                        <a:latin typeface="Cambria Math" panose="02040503050406030204" pitchFamily="18" charset="0"/>
                      </a:rPr>
                      <m:t>𝑋</m:t>
                    </m:r>
                  </m:oMath>
                </a14:m>
                <a:r>
                  <a:rPr lang="en-US" altLang="zh-CN">
                    <a:latin typeface="Palatino" pitchFamily="2" charset="0"/>
                    <a:ea typeface="Palatino" pitchFamily="2" charset="0"/>
                  </a:rPr>
                  <a:t>, then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𝑋</m:t>
                        </m:r>
                      </m:e>
                    </m:d>
                    <m:r>
                      <a:rPr lang="en-US" altLang="zh-CN" i="1">
                        <a:latin typeface="Cambria Math" panose="02040503050406030204" pitchFamily="18" charset="0"/>
                      </a:rPr>
                      <m:t>&gt;</m:t>
                    </m:r>
                    <m:r>
                      <a:rPr lang="en-US" altLang="zh-CN" i="1">
                        <a:latin typeface="Cambria Math" panose="02040503050406030204" pitchFamily="18" charset="0"/>
                      </a:rPr>
                      <m:t>h</m:t>
                    </m:r>
                  </m:oMath>
                </a14:m>
                <a:endParaRPr lang="en-US" altLang="zh-CN">
                  <a:latin typeface="Palatino" pitchFamily="2" charset="0"/>
                  <a:ea typeface="Palatino" pitchFamily="2" charset="0"/>
                </a:endParaRPr>
              </a:p>
            </p:txBody>
          </p:sp>
        </mc:Choice>
        <mc:Fallback xmlns="">
          <p:sp>
            <p:nvSpPr>
              <p:cNvPr id="18" name="文本框 17">
                <a:extLst>
                  <a:ext uri="{FF2B5EF4-FFF2-40B4-BE49-F238E27FC236}">
                    <a16:creationId xmlns:a16="http://schemas.microsoft.com/office/drawing/2014/main" id="{E83B0A9B-07E1-93DA-A560-A3E512D442E4}"/>
                  </a:ext>
                </a:extLst>
              </p:cNvPr>
              <p:cNvSpPr txBox="1">
                <a:spLocks noRot="1" noChangeAspect="1" noMove="1" noResize="1" noEditPoints="1" noAdjustHandles="1" noChangeArrowheads="1" noChangeShapeType="1" noTextEdit="1"/>
              </p:cNvSpPr>
              <p:nvPr/>
            </p:nvSpPr>
            <p:spPr>
              <a:xfrm>
                <a:off x="805795" y="3897162"/>
                <a:ext cx="5582733" cy="923330"/>
              </a:xfrm>
              <a:prstGeom prst="rect">
                <a:avLst/>
              </a:prstGeom>
              <a:blipFill>
                <a:blip r:embed="rId14"/>
                <a:stretch>
                  <a:fillRect t="-3289" b="-9211"/>
                </a:stretch>
              </a:blipFill>
            </p:spPr>
            <p:txBody>
              <a:bodyPr/>
              <a:lstStyle/>
              <a:p>
                <a:r>
                  <a:rPr lang="en-US">
                    <a:noFill/>
                  </a:rPr>
                  <a:t> </a:t>
                </a:r>
              </a:p>
            </p:txBody>
          </p:sp>
        </mc:Fallback>
      </mc:AlternateContent>
    </p:spTree>
    <p:extLst>
      <p:ext uri="{BB962C8B-B14F-4D97-AF65-F5344CB8AC3E}">
        <p14:creationId xmlns:p14="http://schemas.microsoft.com/office/powerpoint/2010/main" val="3369348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a:extLst>
              <a:ext uri="{FF2B5EF4-FFF2-40B4-BE49-F238E27FC236}">
                <a16:creationId xmlns:a16="http://schemas.microsoft.com/office/drawing/2014/main" id="{10F59F76-4D0D-5A9F-6B95-EDFA332E4126}"/>
              </a:ext>
            </a:extLst>
          </p:cNvPr>
          <p:cNvSpPr/>
          <p:nvPr/>
        </p:nvSpPr>
        <p:spPr>
          <a:xfrm>
            <a:off x="1229759" y="2702725"/>
            <a:ext cx="5029426" cy="1010352"/>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 name="圆角矩形 103">
            <a:extLst>
              <a:ext uri="{FF2B5EF4-FFF2-40B4-BE49-F238E27FC236}">
                <a16:creationId xmlns:a16="http://schemas.microsoft.com/office/drawing/2014/main" id="{18224EFA-E8F3-89FC-55CB-A79AA6E747AD}"/>
              </a:ext>
            </a:extLst>
          </p:cNvPr>
          <p:cNvSpPr/>
          <p:nvPr/>
        </p:nvSpPr>
        <p:spPr>
          <a:xfrm>
            <a:off x="9643967" y="5100432"/>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圆角矩形 102">
            <a:extLst>
              <a:ext uri="{FF2B5EF4-FFF2-40B4-BE49-F238E27FC236}">
                <a16:creationId xmlns:a16="http://schemas.microsoft.com/office/drawing/2014/main" id="{D122E8AF-39A6-B527-03F0-0BC605A56BCE}"/>
              </a:ext>
            </a:extLst>
          </p:cNvPr>
          <p:cNvSpPr/>
          <p:nvPr/>
        </p:nvSpPr>
        <p:spPr>
          <a:xfrm>
            <a:off x="9616537" y="3897162"/>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2" name="圆角矩形 101">
            <a:extLst>
              <a:ext uri="{FF2B5EF4-FFF2-40B4-BE49-F238E27FC236}">
                <a16:creationId xmlns:a16="http://schemas.microsoft.com/office/drawing/2014/main" id="{3510F1D2-B1CE-A47C-CEF4-5C51390D0849}"/>
              </a:ext>
            </a:extLst>
          </p:cNvPr>
          <p:cNvSpPr/>
          <p:nvPr/>
        </p:nvSpPr>
        <p:spPr>
          <a:xfrm>
            <a:off x="9616537" y="3145910"/>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圆角矩形 100">
            <a:extLst>
              <a:ext uri="{FF2B5EF4-FFF2-40B4-BE49-F238E27FC236}">
                <a16:creationId xmlns:a16="http://schemas.microsoft.com/office/drawing/2014/main" id="{69C06ED5-B3A9-9AAA-FED1-4D84DBB56F10}"/>
              </a:ext>
            </a:extLst>
          </p:cNvPr>
          <p:cNvSpPr/>
          <p:nvPr/>
        </p:nvSpPr>
        <p:spPr>
          <a:xfrm>
            <a:off x="9607739" y="2443975"/>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圆角矩形 99">
            <a:extLst>
              <a:ext uri="{FF2B5EF4-FFF2-40B4-BE49-F238E27FC236}">
                <a16:creationId xmlns:a16="http://schemas.microsoft.com/office/drawing/2014/main" id="{E806B453-5A97-D4A3-5E14-A99111517634}"/>
              </a:ext>
            </a:extLst>
          </p:cNvPr>
          <p:cNvSpPr/>
          <p:nvPr/>
        </p:nvSpPr>
        <p:spPr>
          <a:xfrm>
            <a:off x="7374139" y="4650719"/>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圆角矩形 98">
            <a:extLst>
              <a:ext uri="{FF2B5EF4-FFF2-40B4-BE49-F238E27FC236}">
                <a16:creationId xmlns:a16="http://schemas.microsoft.com/office/drawing/2014/main" id="{1A6439AB-262C-7139-8587-CC0A3836AF39}"/>
              </a:ext>
            </a:extLst>
          </p:cNvPr>
          <p:cNvSpPr/>
          <p:nvPr/>
        </p:nvSpPr>
        <p:spPr>
          <a:xfrm>
            <a:off x="7374139" y="3412153"/>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8" name="圆角矩形 97">
            <a:extLst>
              <a:ext uri="{FF2B5EF4-FFF2-40B4-BE49-F238E27FC236}">
                <a16:creationId xmlns:a16="http://schemas.microsoft.com/office/drawing/2014/main" id="{9AB6E49A-E317-E277-F4C7-6A13F1AB37AC}"/>
              </a:ext>
            </a:extLst>
          </p:cNvPr>
          <p:cNvSpPr/>
          <p:nvPr/>
        </p:nvSpPr>
        <p:spPr>
          <a:xfrm>
            <a:off x="7374139" y="2615851"/>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4CFEBA7D-D78A-4674-B4CE-8101BA65D437}"/>
              </a:ext>
            </a:extLst>
          </p:cNvPr>
          <p:cNvSpPr>
            <a:spLocks noGrp="1"/>
          </p:cNvSpPr>
          <p:nvPr>
            <p:ph type="title"/>
          </p:nvPr>
        </p:nvSpPr>
        <p:spPr/>
        <p:txBody>
          <a:bodyPr/>
          <a:lstStyle/>
          <a:p>
            <a:r>
              <a:rPr lang="en-US" altLang="zh-CN">
                <a:latin typeface="Palatino Linotype" panose="02040502050505030304" pitchFamily="18" charset="0"/>
              </a:rPr>
              <a:t>Threshold Graph in </a:t>
            </a:r>
            <a:r>
              <a:rPr lang="en-US" altLang="zh-CN">
                <a:solidFill>
                  <a:srgbClr val="FF3399"/>
                </a:solidFill>
                <a:latin typeface="Palatino Linotype" panose="02040502050505030304" pitchFamily="18" charset="0"/>
              </a:rPr>
              <a:t>[Lin19]</a:t>
            </a:r>
            <a:endParaRPr lang="zh-CN" altLang="en-US">
              <a:solidFill>
                <a:srgbClr val="FF3399"/>
              </a:solidFill>
              <a:latin typeface="Palatino Linotype" panose="0204050205050503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2686E6-B94F-4577-A109-F11F0A65ECC2}"/>
                  </a:ext>
                </a:extLst>
              </p:cNvPr>
              <p:cNvSpPr>
                <a:spLocks noGrp="1"/>
              </p:cNvSpPr>
              <p:nvPr>
                <p:ph idx="1"/>
              </p:nvPr>
            </p:nvSpPr>
            <p:spPr>
              <a:xfrm>
                <a:off x="595122" y="1585109"/>
                <a:ext cx="10515600" cy="4351338"/>
              </a:xfrm>
            </p:spPr>
            <p:txBody>
              <a:bodyPr>
                <a:normAutofit/>
              </a:bodyPr>
              <a:lstStyle/>
              <a:p>
                <a:pPr marL="617220" lvl="1" indent="-342900"/>
                <a:r>
                  <a:rPr lang="en-US" altLang="zh-CN" sz="2000">
                    <a:latin typeface="Palatino Linotype" panose="02040502050505030304" pitchFamily="18" charset="0"/>
                  </a:rPr>
                  <a:t>Threshold Graph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𝑇</m:t>
                        </m:r>
                      </m:sub>
                    </m:sSub>
                  </m:oMath>
                </a14:m>
                <a:r>
                  <a:rPr lang="en-US" altLang="zh-CN" sz="2000">
                    <a:latin typeface="Palatino Linotype" panose="02040502050505030304" pitchFamily="18" charset="0"/>
                  </a:rPr>
                  <a:t>: a bipartite graph </a:t>
                </a:r>
                <a14:m>
                  <m:oMath xmlns:m="http://schemas.openxmlformats.org/officeDocument/2006/math">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𝐵</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𝐸</m:t>
                    </m:r>
                    <m:r>
                      <a:rPr lang="en-US" altLang="zh-CN" sz="2000" b="0" i="1" smtClean="0">
                        <a:latin typeface="Cambria Math" panose="02040503050406030204" pitchFamily="18" charset="0"/>
                      </a:rPr>
                      <m:t>)</m:t>
                    </m:r>
                  </m:oMath>
                </a14:m>
                <a:r>
                  <a:rPr lang="en-US" altLang="zh-CN" sz="2000">
                    <a:latin typeface="Palatino Linotype" panose="02040502050505030304" pitchFamily="18" charset="0"/>
                  </a:rPr>
                  <a:t> with </a:t>
                </a:r>
                <a14:m>
                  <m:oMath xmlns:m="http://schemas.openxmlformats.org/officeDocument/2006/math">
                    <m:r>
                      <a:rPr lang="en-US" altLang="zh-CN" sz="2000" i="1">
                        <a:latin typeface="Cambria Math" panose="02040503050406030204" pitchFamily="18" charset="0"/>
                      </a:rPr>
                      <m:t>𝐴</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𝑘</m:t>
                        </m:r>
                      </m:sub>
                    </m:sSub>
                  </m:oMath>
                </a14:m>
                <a:r>
                  <a:rPr lang="en-US" altLang="zh-CN" sz="2000">
                    <a:latin typeface="Palatino Linotype" panose="02040502050505030304" pitchFamily="18" charset="0"/>
                  </a:rPr>
                  <a:t> and </a:t>
                </a:r>
                <a14:m>
                  <m:oMath xmlns:m="http://schemas.openxmlformats.org/officeDocument/2006/math">
                    <m:r>
                      <a:rPr lang="en-US" altLang="zh-CN" sz="2000" i="1">
                        <a:latin typeface="Cambria Math" panose="02040503050406030204" pitchFamily="18" charset="0"/>
                      </a:rPr>
                      <m:t>𝐵</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𝑚</m:t>
                        </m:r>
                      </m:sub>
                    </m:sSub>
                  </m:oMath>
                </a14:m>
                <a:r>
                  <a:rPr lang="en-US" altLang="zh-CN" sz="2000">
                    <a:latin typeface="Palatino Linotype" panose="02040502050505030304" pitchFamily="18" charset="0"/>
                  </a:rPr>
                  <a:t>, satisfying</a:t>
                </a:r>
                <a:endParaRPr lang="en-US" altLang="zh-CN" sz="1600">
                  <a:latin typeface="Palatino Linotype" panose="02040502050505030304" pitchFamily="18" charset="0"/>
                </a:endParaRPr>
              </a:p>
              <a:p>
                <a:pPr marL="0" indent="0">
                  <a:buNone/>
                </a:pPr>
                <a:endParaRPr lang="zh-CN" altLang="en-US" sz="1500">
                  <a:latin typeface="Palatino Linotype" panose="02040502050505030304" pitchFamily="18" charset="0"/>
                </a:endParaRPr>
              </a:p>
            </p:txBody>
          </p:sp>
        </mc:Choice>
        <mc:Fallback xmlns="">
          <p:sp>
            <p:nvSpPr>
              <p:cNvPr id="3" name="内容占位符 2">
                <a:extLst>
                  <a:ext uri="{FF2B5EF4-FFF2-40B4-BE49-F238E27FC236}">
                    <a16:creationId xmlns:a16="http://schemas.microsoft.com/office/drawing/2014/main" id="{202686E6-B94F-4577-A109-F11F0A65ECC2}"/>
                  </a:ext>
                </a:extLst>
              </p:cNvPr>
              <p:cNvSpPr>
                <a:spLocks noGrp="1" noRot="1" noChangeAspect="1" noMove="1" noResize="1" noEditPoints="1" noAdjustHandles="1" noChangeArrowheads="1" noChangeShapeType="1" noTextEdit="1"/>
              </p:cNvSpPr>
              <p:nvPr>
                <p:ph idx="1"/>
              </p:nvPr>
            </p:nvSpPr>
            <p:spPr>
              <a:xfrm>
                <a:off x="595122" y="1585109"/>
                <a:ext cx="10515600" cy="4351338"/>
              </a:xfrm>
              <a:blipFill>
                <a:blip r:embed="rId3"/>
                <a:stretch>
                  <a:fillRect t="-1401"/>
                </a:stretch>
              </a:blipFill>
            </p:spPr>
            <p:txBody>
              <a:bodyPr/>
              <a:lstStyle/>
              <a:p>
                <a:r>
                  <a:rPr lang="en-US">
                    <a:noFill/>
                  </a:rPr>
                  <a:t> </a:t>
                </a:r>
              </a:p>
            </p:txBody>
          </p:sp>
        </mc:Fallback>
      </mc:AlternateContent>
      <p:sp>
        <p:nvSpPr>
          <p:cNvPr id="5" name="文本框 4">
            <a:extLst>
              <a:ext uri="{FF2B5EF4-FFF2-40B4-BE49-F238E27FC236}">
                <a16:creationId xmlns:a16="http://schemas.microsoft.com/office/drawing/2014/main" id="{BFF7F080-51F7-4335-B1D8-5D9192CCFE22}"/>
              </a:ext>
            </a:extLst>
          </p:cNvPr>
          <p:cNvSpPr txBox="1"/>
          <p:nvPr/>
        </p:nvSpPr>
        <p:spPr>
          <a:xfrm>
            <a:off x="5379712" y="3250398"/>
            <a:ext cx="65" cy="276999"/>
          </a:xfrm>
          <a:prstGeom prst="rect">
            <a:avLst/>
          </a:prstGeom>
          <a:noFill/>
        </p:spPr>
        <p:txBody>
          <a:bodyPr wrap="none" lIns="0" tIns="0" rIns="0" bIns="0" rtlCol="0">
            <a:spAutoFit/>
          </a:bodyPr>
          <a:lstStyle/>
          <a:p>
            <a:endParaRPr lang="zh-CN" altLang="en-US"/>
          </a:p>
        </p:txBody>
      </p:sp>
      <p:sp>
        <p:nvSpPr>
          <p:cNvPr id="6" name="文本框 5">
            <a:extLst>
              <a:ext uri="{FF2B5EF4-FFF2-40B4-BE49-F238E27FC236}">
                <a16:creationId xmlns:a16="http://schemas.microsoft.com/office/drawing/2014/main" id="{001AC4B2-B67B-4315-B5EA-20F5499035D0}"/>
              </a:ext>
            </a:extLst>
          </p:cNvPr>
          <p:cNvSpPr txBox="1"/>
          <p:nvPr/>
        </p:nvSpPr>
        <p:spPr>
          <a:xfrm>
            <a:off x="5379712" y="3250398"/>
            <a:ext cx="65" cy="276999"/>
          </a:xfrm>
          <a:prstGeom prst="rect">
            <a:avLst/>
          </a:prstGeom>
          <a:noFill/>
        </p:spPr>
        <p:txBody>
          <a:bodyPr wrap="none" lIns="0" tIns="0" rIns="0" bIns="0" rtlCol="0">
            <a:spAutoFit/>
          </a:bodyPr>
          <a:lstStyle/>
          <a:p>
            <a:endParaRPr lang="zh-CN" altLang="en-US"/>
          </a:p>
        </p:txBody>
      </p:sp>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57873357-46DE-1AE2-B03D-287FDD2F07EA}"/>
                  </a:ext>
                </a:extLst>
              </p:cNvPr>
              <p:cNvSpPr txBox="1"/>
              <p:nvPr/>
            </p:nvSpPr>
            <p:spPr>
              <a:xfrm>
                <a:off x="1257732" y="2736871"/>
                <a:ext cx="4973481" cy="923330"/>
              </a:xfrm>
              <a:prstGeom prst="rect">
                <a:avLst/>
              </a:prstGeom>
              <a:noFill/>
            </p:spPr>
            <p:txBody>
              <a:bodyPr wrap="square" rtlCol="0">
                <a:spAutoFit/>
              </a:bodyPr>
              <a:lstStyle/>
              <a:p>
                <a:r>
                  <a:rPr lang="en-US" altLang="zh-CN" b="1">
                    <a:latin typeface="Palatino Linotype" panose="02040502050505030304" pitchFamily="18" charset="0"/>
                  </a:rPr>
                  <a:t>Completeness: </a:t>
                </a:r>
              </a:p>
              <a:p>
                <a:pPr marL="285750" indent="-285750">
                  <a:buFont typeface="Arial" panose="020B0604020202020204" pitchFamily="34" charset="0"/>
                  <a:buChar char="•"/>
                </a:pPr>
                <a14:m>
                  <m:oMath xmlns:m="http://schemas.openxmlformats.org/officeDocument/2006/math">
                    <m:r>
                      <a:rPr lang="en-US" altLang="zh-CN" sz="180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𝑘</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𝑘</m:t>
                        </m:r>
                      </m:sub>
                    </m:sSub>
                  </m:oMath>
                </a14:m>
                <a:r>
                  <a:rPr lang="zh-CN" altLang="en-US" sz="1800">
                    <a:latin typeface="Palatino Linotype" panose="02040502050505030304" pitchFamily="18" charset="0"/>
                  </a:rPr>
                  <a:t> </a:t>
                </a:r>
                <a:r>
                  <a:rPr lang="en-US" altLang="zh-CN" sz="1800">
                    <a:latin typeface="Palatino Linotype" panose="02040502050505030304" pitchFamily="18" charset="0"/>
                  </a:rPr>
                  <a:t>and </a:t>
                </a:r>
                <a14:m>
                  <m:oMath xmlns:m="http://schemas.openxmlformats.org/officeDocument/2006/math">
                    <m:r>
                      <a:rPr lang="en-US" altLang="zh-CN" sz="1800" i="1">
                        <a:latin typeface="Cambria Math" panose="02040503050406030204" pitchFamily="18" charset="0"/>
                      </a:rPr>
                      <m:t>𝑖</m:t>
                    </m:r>
                    <m:r>
                      <a:rPr lang="en-US" altLang="zh-CN" sz="1800" i="1">
                        <a:latin typeface="Cambria Math" panose="02040503050406030204" pitchFamily="18" charset="0"/>
                      </a:rPr>
                      <m:t>∈</m:t>
                    </m:r>
                    <m:d>
                      <m:dPr>
                        <m:begChr m:val="["/>
                        <m:endChr m:val="]"/>
                        <m:ctrlPr>
                          <a:rPr lang="en-US" altLang="zh-CN" sz="1800" i="1">
                            <a:latin typeface="Cambria Math" panose="02040503050406030204" pitchFamily="18" charset="0"/>
                          </a:rPr>
                        </m:ctrlPr>
                      </m:dPr>
                      <m:e>
                        <m:r>
                          <a:rPr lang="en-US" altLang="zh-CN" sz="1800" i="1">
                            <a:latin typeface="Cambria Math" panose="02040503050406030204" pitchFamily="18" charset="0"/>
                          </a:rPr>
                          <m:t>𝑚</m:t>
                        </m:r>
                      </m:e>
                    </m:d>
                  </m:oMath>
                </a14:m>
                <a:r>
                  <a:rPr lang="en-US" altLang="zh-CN" sz="1800">
                    <a:latin typeface="Palatino Linotype" panose="02040502050505030304" pitchFamily="18" charset="0"/>
                  </a:rPr>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𝑘</m:t>
                        </m:r>
                      </m:sub>
                    </m:sSub>
                  </m:oMath>
                </a14:m>
                <a:r>
                  <a:rPr lang="zh-CN" altLang="en-US" sz="1800">
                    <a:latin typeface="Palatino Linotype" panose="02040502050505030304" pitchFamily="18" charset="0"/>
                  </a:rPr>
                  <a:t> </a:t>
                </a:r>
                <a:r>
                  <a:rPr lang="en-US" altLang="zh-CN" sz="1800">
                    <a:latin typeface="Palatino Linotype" panose="02040502050505030304" pitchFamily="18" charset="0"/>
                  </a:rPr>
                  <a:t>have a common neighbor in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𝐵</m:t>
                        </m:r>
                      </m:e>
                      <m:sub>
                        <m:r>
                          <a:rPr lang="en-US" altLang="zh-CN" sz="1800" i="1">
                            <a:latin typeface="Cambria Math" panose="02040503050406030204" pitchFamily="18" charset="0"/>
                          </a:rPr>
                          <m:t>𝑖</m:t>
                        </m:r>
                      </m:sub>
                    </m:sSub>
                  </m:oMath>
                </a14:m>
                <a:endParaRPr lang="zh-CN" altLang="en-US">
                  <a:latin typeface="Palatino Linotype" panose="02040502050505030304" pitchFamily="18" charset="0"/>
                </a:endParaRPr>
              </a:p>
            </p:txBody>
          </p:sp>
        </mc:Choice>
        <mc:Fallback xmlns="">
          <p:sp>
            <p:nvSpPr>
              <p:cNvPr id="51" name="文本框 50">
                <a:extLst>
                  <a:ext uri="{FF2B5EF4-FFF2-40B4-BE49-F238E27FC236}">
                    <a16:creationId xmlns:a16="http://schemas.microsoft.com/office/drawing/2014/main" id="{57873357-46DE-1AE2-B03D-287FDD2F07EA}"/>
                  </a:ext>
                </a:extLst>
              </p:cNvPr>
              <p:cNvSpPr txBox="1">
                <a:spLocks noRot="1" noChangeAspect="1" noMove="1" noResize="1" noEditPoints="1" noAdjustHandles="1" noChangeArrowheads="1" noChangeShapeType="1" noTextEdit="1"/>
              </p:cNvSpPr>
              <p:nvPr/>
            </p:nvSpPr>
            <p:spPr>
              <a:xfrm>
                <a:off x="1257732" y="2736871"/>
                <a:ext cx="4973481" cy="923330"/>
              </a:xfrm>
              <a:prstGeom prst="rect">
                <a:avLst/>
              </a:prstGeom>
              <a:blipFill>
                <a:blip r:embed="rId4"/>
                <a:stretch>
                  <a:fillRect l="-980" t="-3974"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F3F8513-B17D-7DD5-85D9-242B106AFBD4}"/>
                  </a:ext>
                </a:extLst>
              </p:cNvPr>
              <p:cNvSpPr txBox="1"/>
              <p:nvPr/>
            </p:nvSpPr>
            <p:spPr>
              <a:xfrm>
                <a:off x="7529201" y="4117471"/>
                <a:ext cx="5575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oMath>
                  </m:oMathPara>
                </a14:m>
                <a:endParaRPr kumimoji="1" lang="zh-CN" altLang="en-US"/>
              </a:p>
            </p:txBody>
          </p:sp>
        </mc:Choice>
        <mc:Fallback xmlns="">
          <p:sp>
            <p:nvSpPr>
              <p:cNvPr id="14" name="文本框 13">
                <a:extLst>
                  <a:ext uri="{FF2B5EF4-FFF2-40B4-BE49-F238E27FC236}">
                    <a16:creationId xmlns:a16="http://schemas.microsoft.com/office/drawing/2014/main" id="{0F3F8513-B17D-7DD5-85D9-242B106AFBD4}"/>
                  </a:ext>
                </a:extLst>
              </p:cNvPr>
              <p:cNvSpPr txBox="1">
                <a:spLocks noRot="1" noChangeAspect="1" noMove="1" noResize="1" noEditPoints="1" noAdjustHandles="1" noChangeArrowheads="1" noChangeShapeType="1" noTextEdit="1"/>
              </p:cNvSpPr>
              <p:nvPr/>
            </p:nvSpPr>
            <p:spPr>
              <a:xfrm>
                <a:off x="7529201" y="4117471"/>
                <a:ext cx="557561"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37BCE80C-9342-5506-6B08-D4368541F2CE}"/>
                  </a:ext>
                </a:extLst>
              </p:cNvPr>
              <p:cNvSpPr txBox="1"/>
              <p:nvPr/>
            </p:nvSpPr>
            <p:spPr>
              <a:xfrm>
                <a:off x="9776701" y="4556988"/>
                <a:ext cx="5575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oMath>
                  </m:oMathPara>
                </a14:m>
                <a:endParaRPr kumimoji="1" lang="zh-CN" altLang="en-US"/>
              </a:p>
            </p:txBody>
          </p:sp>
        </mc:Choice>
        <mc:Fallback xmlns="">
          <p:sp>
            <p:nvSpPr>
              <p:cNvPr id="28" name="文本框 27">
                <a:extLst>
                  <a:ext uri="{FF2B5EF4-FFF2-40B4-BE49-F238E27FC236}">
                    <a16:creationId xmlns:a16="http://schemas.microsoft.com/office/drawing/2014/main" id="{37BCE80C-9342-5506-6B08-D4368541F2CE}"/>
                  </a:ext>
                </a:extLst>
              </p:cNvPr>
              <p:cNvSpPr txBox="1">
                <a:spLocks noRot="1" noChangeAspect="1" noMove="1" noResize="1" noEditPoints="1" noAdjustHandles="1" noChangeArrowheads="1" noChangeShapeType="1" noTextEdit="1"/>
              </p:cNvSpPr>
              <p:nvPr/>
            </p:nvSpPr>
            <p:spPr>
              <a:xfrm>
                <a:off x="9776701" y="4556988"/>
                <a:ext cx="557561" cy="369332"/>
              </a:xfrm>
              <a:prstGeom prst="rect">
                <a:avLst/>
              </a:prstGeom>
              <a:blipFill>
                <a:blip r:embed="rId6"/>
                <a:stretch>
                  <a:fillRect/>
                </a:stretch>
              </a:blipFill>
            </p:spPr>
            <p:txBody>
              <a:bodyPr/>
              <a:lstStyle/>
              <a:p>
                <a:r>
                  <a:rPr lang="en-US">
                    <a:noFill/>
                  </a:rPr>
                  <a:t> </a:t>
                </a:r>
              </a:p>
            </p:txBody>
          </p:sp>
        </mc:Fallback>
      </mc:AlternateContent>
      <p:sp>
        <p:nvSpPr>
          <p:cNvPr id="31" name="椭圆 30">
            <a:extLst>
              <a:ext uri="{FF2B5EF4-FFF2-40B4-BE49-F238E27FC236}">
                <a16:creationId xmlns:a16="http://schemas.microsoft.com/office/drawing/2014/main" id="{01C830FE-91C8-5BBF-0B97-B70EB03184C6}"/>
              </a:ext>
            </a:extLst>
          </p:cNvPr>
          <p:cNvSpPr/>
          <p:nvPr/>
        </p:nvSpPr>
        <p:spPr>
          <a:xfrm>
            <a:off x="7636767" y="2725117"/>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2" name="椭圆 31">
            <a:extLst>
              <a:ext uri="{FF2B5EF4-FFF2-40B4-BE49-F238E27FC236}">
                <a16:creationId xmlns:a16="http://schemas.microsoft.com/office/drawing/2014/main" id="{57017930-4685-6D03-67AB-A071B3FEC647}"/>
              </a:ext>
            </a:extLst>
          </p:cNvPr>
          <p:cNvSpPr/>
          <p:nvPr/>
        </p:nvSpPr>
        <p:spPr>
          <a:xfrm>
            <a:off x="7789167" y="2877517"/>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4" name="椭圆 33">
            <a:extLst>
              <a:ext uri="{FF2B5EF4-FFF2-40B4-BE49-F238E27FC236}">
                <a16:creationId xmlns:a16="http://schemas.microsoft.com/office/drawing/2014/main" id="{D4CF8790-41B6-B1A9-2A47-5EAC78BBD724}"/>
              </a:ext>
            </a:extLst>
          </p:cNvPr>
          <p:cNvSpPr/>
          <p:nvPr/>
        </p:nvSpPr>
        <p:spPr>
          <a:xfrm>
            <a:off x="8016615" y="281389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5" name="椭圆 34">
            <a:extLst>
              <a:ext uri="{FF2B5EF4-FFF2-40B4-BE49-F238E27FC236}">
                <a16:creationId xmlns:a16="http://schemas.microsoft.com/office/drawing/2014/main" id="{08403BE5-BFA4-5925-9469-63F60A2D2454}"/>
              </a:ext>
            </a:extLst>
          </p:cNvPr>
          <p:cNvSpPr/>
          <p:nvPr/>
        </p:nvSpPr>
        <p:spPr>
          <a:xfrm>
            <a:off x="7503273" y="297986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7" name="椭圆 36">
            <a:extLst>
              <a:ext uri="{FF2B5EF4-FFF2-40B4-BE49-F238E27FC236}">
                <a16:creationId xmlns:a16="http://schemas.microsoft.com/office/drawing/2014/main" id="{30904868-3907-4117-0CC6-3D81DEC92E71}"/>
              </a:ext>
            </a:extLst>
          </p:cNvPr>
          <p:cNvSpPr/>
          <p:nvPr/>
        </p:nvSpPr>
        <p:spPr>
          <a:xfrm>
            <a:off x="7753981" y="3506160"/>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8" name="椭圆 37">
            <a:extLst>
              <a:ext uri="{FF2B5EF4-FFF2-40B4-BE49-F238E27FC236}">
                <a16:creationId xmlns:a16="http://schemas.microsoft.com/office/drawing/2014/main" id="{B9D53B65-6194-5E3D-A9CC-E95CB4425862}"/>
              </a:ext>
            </a:extLst>
          </p:cNvPr>
          <p:cNvSpPr/>
          <p:nvPr/>
        </p:nvSpPr>
        <p:spPr>
          <a:xfrm>
            <a:off x="7512478" y="3627551"/>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0" name="椭圆 39">
            <a:extLst>
              <a:ext uri="{FF2B5EF4-FFF2-40B4-BE49-F238E27FC236}">
                <a16:creationId xmlns:a16="http://schemas.microsoft.com/office/drawing/2014/main" id="{050F8B97-0393-FF99-A16A-7AB9B6E66C8B}"/>
              </a:ext>
            </a:extLst>
          </p:cNvPr>
          <p:cNvSpPr/>
          <p:nvPr/>
        </p:nvSpPr>
        <p:spPr>
          <a:xfrm>
            <a:off x="8016615" y="353535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1" name="椭圆 40">
            <a:extLst>
              <a:ext uri="{FF2B5EF4-FFF2-40B4-BE49-F238E27FC236}">
                <a16:creationId xmlns:a16="http://schemas.microsoft.com/office/drawing/2014/main" id="{0E68993A-3F74-DD48-6DC9-634F2B407FCA}"/>
              </a:ext>
            </a:extLst>
          </p:cNvPr>
          <p:cNvSpPr/>
          <p:nvPr/>
        </p:nvSpPr>
        <p:spPr>
          <a:xfrm>
            <a:off x="7974201" y="3713077"/>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3" name="椭圆 42">
            <a:extLst>
              <a:ext uri="{FF2B5EF4-FFF2-40B4-BE49-F238E27FC236}">
                <a16:creationId xmlns:a16="http://schemas.microsoft.com/office/drawing/2014/main" id="{3B5D921E-E174-5486-BDFE-E9C57FE530DA}"/>
              </a:ext>
            </a:extLst>
          </p:cNvPr>
          <p:cNvSpPr/>
          <p:nvPr/>
        </p:nvSpPr>
        <p:spPr>
          <a:xfrm>
            <a:off x="7722204" y="377149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4" name="椭圆 43">
            <a:extLst>
              <a:ext uri="{FF2B5EF4-FFF2-40B4-BE49-F238E27FC236}">
                <a16:creationId xmlns:a16="http://schemas.microsoft.com/office/drawing/2014/main" id="{AD6FA0F5-977E-DBF4-EDD5-4C294DA756B4}"/>
              </a:ext>
            </a:extLst>
          </p:cNvPr>
          <p:cNvSpPr/>
          <p:nvPr/>
        </p:nvSpPr>
        <p:spPr>
          <a:xfrm>
            <a:off x="7937134" y="3020506"/>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6" name="椭圆 45">
            <a:extLst>
              <a:ext uri="{FF2B5EF4-FFF2-40B4-BE49-F238E27FC236}">
                <a16:creationId xmlns:a16="http://schemas.microsoft.com/office/drawing/2014/main" id="{11B1F0A3-FB76-B400-C952-CE55FAA5C435}"/>
              </a:ext>
            </a:extLst>
          </p:cNvPr>
          <p:cNvSpPr/>
          <p:nvPr/>
        </p:nvSpPr>
        <p:spPr>
          <a:xfrm>
            <a:off x="7623324" y="4744119"/>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7" name="椭圆 46">
            <a:extLst>
              <a:ext uri="{FF2B5EF4-FFF2-40B4-BE49-F238E27FC236}">
                <a16:creationId xmlns:a16="http://schemas.microsoft.com/office/drawing/2014/main" id="{91A835D0-9C6E-AC55-F9D1-C9C42AA48AAB}"/>
              </a:ext>
            </a:extLst>
          </p:cNvPr>
          <p:cNvSpPr/>
          <p:nvPr/>
        </p:nvSpPr>
        <p:spPr>
          <a:xfrm>
            <a:off x="7898070" y="4831478"/>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8" name="椭圆 47">
            <a:extLst>
              <a:ext uri="{FF2B5EF4-FFF2-40B4-BE49-F238E27FC236}">
                <a16:creationId xmlns:a16="http://schemas.microsoft.com/office/drawing/2014/main" id="{E0D756EC-84EF-50B4-6BE6-A2B2D1D48486}"/>
              </a:ext>
            </a:extLst>
          </p:cNvPr>
          <p:cNvSpPr/>
          <p:nvPr/>
        </p:nvSpPr>
        <p:spPr>
          <a:xfrm>
            <a:off x="7573124" y="497707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9" name="椭圆 48">
            <a:extLst>
              <a:ext uri="{FF2B5EF4-FFF2-40B4-BE49-F238E27FC236}">
                <a16:creationId xmlns:a16="http://schemas.microsoft.com/office/drawing/2014/main" id="{63A9C20D-B69D-A2DD-3D9D-2BCA29D0EDBC}"/>
              </a:ext>
            </a:extLst>
          </p:cNvPr>
          <p:cNvSpPr/>
          <p:nvPr/>
        </p:nvSpPr>
        <p:spPr>
          <a:xfrm>
            <a:off x="8005781" y="5039752"/>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D63D2E65-0D3A-9E19-1875-42F980D86743}"/>
                  </a:ext>
                </a:extLst>
              </p:cNvPr>
              <p:cNvSpPr txBox="1"/>
              <p:nvPr/>
            </p:nvSpPr>
            <p:spPr>
              <a:xfrm>
                <a:off x="6910637" y="2717761"/>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1</m:t>
                          </m:r>
                        </m:sub>
                      </m:sSub>
                    </m:oMath>
                  </m:oMathPara>
                </a14:m>
                <a:endParaRPr kumimoji="1" lang="zh-CN" altLang="en-US"/>
              </a:p>
            </p:txBody>
          </p:sp>
        </mc:Choice>
        <mc:Fallback xmlns="">
          <p:sp>
            <p:nvSpPr>
              <p:cNvPr id="50" name="文本框 49">
                <a:extLst>
                  <a:ext uri="{FF2B5EF4-FFF2-40B4-BE49-F238E27FC236}">
                    <a16:creationId xmlns:a16="http://schemas.microsoft.com/office/drawing/2014/main" id="{D63D2E65-0D3A-9E19-1875-42F980D86743}"/>
                  </a:ext>
                </a:extLst>
              </p:cNvPr>
              <p:cNvSpPr txBox="1">
                <a:spLocks noRot="1" noChangeAspect="1" noMove="1" noResize="1" noEditPoints="1" noAdjustHandles="1" noChangeArrowheads="1" noChangeShapeType="1" noTextEdit="1"/>
              </p:cNvSpPr>
              <p:nvPr/>
            </p:nvSpPr>
            <p:spPr>
              <a:xfrm>
                <a:off x="6910637" y="2717761"/>
                <a:ext cx="495071"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5A9754CF-1B58-E2A1-D134-CB4245E7683E}"/>
                  </a:ext>
                </a:extLst>
              </p:cNvPr>
              <p:cNvSpPr txBox="1"/>
              <p:nvPr/>
            </p:nvSpPr>
            <p:spPr>
              <a:xfrm>
                <a:off x="6888472" y="3463382"/>
                <a:ext cx="5003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2</m:t>
                          </m:r>
                        </m:sub>
                      </m:sSub>
                    </m:oMath>
                  </m:oMathPara>
                </a14:m>
                <a:endParaRPr kumimoji="1" lang="zh-CN" altLang="en-US"/>
              </a:p>
            </p:txBody>
          </p:sp>
        </mc:Choice>
        <mc:Fallback xmlns="">
          <p:sp>
            <p:nvSpPr>
              <p:cNvPr id="60" name="文本框 59">
                <a:extLst>
                  <a:ext uri="{FF2B5EF4-FFF2-40B4-BE49-F238E27FC236}">
                    <a16:creationId xmlns:a16="http://schemas.microsoft.com/office/drawing/2014/main" id="{5A9754CF-1B58-E2A1-D134-CB4245E7683E}"/>
                  </a:ext>
                </a:extLst>
              </p:cNvPr>
              <p:cNvSpPr txBox="1">
                <a:spLocks noRot="1" noChangeAspect="1" noMove="1" noResize="1" noEditPoints="1" noAdjustHandles="1" noChangeArrowheads="1" noChangeShapeType="1" noTextEdit="1"/>
              </p:cNvSpPr>
              <p:nvPr/>
            </p:nvSpPr>
            <p:spPr>
              <a:xfrm>
                <a:off x="6888472" y="3463382"/>
                <a:ext cx="500393"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976F0693-074E-0E8F-133A-B610A816513D}"/>
                  </a:ext>
                </a:extLst>
              </p:cNvPr>
              <p:cNvSpPr txBox="1"/>
              <p:nvPr/>
            </p:nvSpPr>
            <p:spPr>
              <a:xfrm>
                <a:off x="6883599" y="4710870"/>
                <a:ext cx="5101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𝑘</m:t>
                          </m:r>
                        </m:sub>
                      </m:sSub>
                    </m:oMath>
                  </m:oMathPara>
                </a14:m>
                <a:endParaRPr kumimoji="1" lang="zh-CN" altLang="en-US"/>
              </a:p>
            </p:txBody>
          </p:sp>
        </mc:Choice>
        <mc:Fallback xmlns="">
          <p:sp>
            <p:nvSpPr>
              <p:cNvPr id="68" name="文本框 67">
                <a:extLst>
                  <a:ext uri="{FF2B5EF4-FFF2-40B4-BE49-F238E27FC236}">
                    <a16:creationId xmlns:a16="http://schemas.microsoft.com/office/drawing/2014/main" id="{976F0693-074E-0E8F-133A-B610A816513D}"/>
                  </a:ext>
                </a:extLst>
              </p:cNvPr>
              <p:cNvSpPr txBox="1">
                <a:spLocks noRot="1" noChangeAspect="1" noMove="1" noResize="1" noEditPoints="1" noAdjustHandles="1" noChangeArrowheads="1" noChangeShapeType="1" noTextEdit="1"/>
              </p:cNvSpPr>
              <p:nvPr/>
            </p:nvSpPr>
            <p:spPr>
              <a:xfrm>
                <a:off x="6883599" y="4710870"/>
                <a:ext cx="510140" cy="369332"/>
              </a:xfrm>
              <a:prstGeom prst="rect">
                <a:avLst/>
              </a:prstGeom>
              <a:blipFill>
                <a:blip r:embed="rId9"/>
                <a:stretch>
                  <a:fillRect/>
                </a:stretch>
              </a:blipFill>
            </p:spPr>
            <p:txBody>
              <a:bodyPr/>
              <a:lstStyle/>
              <a:p>
                <a:r>
                  <a:rPr lang="en-US">
                    <a:noFill/>
                  </a:rPr>
                  <a:t> </a:t>
                </a:r>
              </a:p>
            </p:txBody>
          </p:sp>
        </mc:Fallback>
      </mc:AlternateContent>
      <p:sp>
        <p:nvSpPr>
          <p:cNvPr id="69" name="椭圆 68">
            <a:extLst>
              <a:ext uri="{FF2B5EF4-FFF2-40B4-BE49-F238E27FC236}">
                <a16:creationId xmlns:a16="http://schemas.microsoft.com/office/drawing/2014/main" id="{96457A37-5941-811B-DE6F-3EDF7F5A06A0}"/>
              </a:ext>
            </a:extLst>
          </p:cNvPr>
          <p:cNvSpPr/>
          <p:nvPr/>
        </p:nvSpPr>
        <p:spPr>
          <a:xfrm>
            <a:off x="9830701" y="2826669"/>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1" name="椭圆 70">
            <a:extLst>
              <a:ext uri="{FF2B5EF4-FFF2-40B4-BE49-F238E27FC236}">
                <a16:creationId xmlns:a16="http://schemas.microsoft.com/office/drawing/2014/main" id="{05B93A57-A4C1-85C6-5199-2B711A8A90CA}"/>
              </a:ext>
            </a:extLst>
          </p:cNvPr>
          <p:cNvSpPr/>
          <p:nvPr/>
        </p:nvSpPr>
        <p:spPr>
          <a:xfrm>
            <a:off x="9722701" y="2608972"/>
            <a:ext cx="108000" cy="108000"/>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2" name="椭圆 71">
            <a:extLst>
              <a:ext uri="{FF2B5EF4-FFF2-40B4-BE49-F238E27FC236}">
                <a16:creationId xmlns:a16="http://schemas.microsoft.com/office/drawing/2014/main" id="{EB4EE189-2F48-6DD4-1E69-81A14F121F31}"/>
              </a:ext>
            </a:extLst>
          </p:cNvPr>
          <p:cNvSpPr/>
          <p:nvPr/>
        </p:nvSpPr>
        <p:spPr>
          <a:xfrm>
            <a:off x="9957247" y="254072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4" name="椭圆 73">
            <a:extLst>
              <a:ext uri="{FF2B5EF4-FFF2-40B4-BE49-F238E27FC236}">
                <a16:creationId xmlns:a16="http://schemas.microsoft.com/office/drawing/2014/main" id="{00E3D397-E74B-811E-24D2-A5D156CEB6FD}"/>
              </a:ext>
            </a:extLst>
          </p:cNvPr>
          <p:cNvSpPr/>
          <p:nvPr/>
        </p:nvSpPr>
        <p:spPr>
          <a:xfrm>
            <a:off x="10047167" y="272347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5" name="椭圆 74">
            <a:extLst>
              <a:ext uri="{FF2B5EF4-FFF2-40B4-BE49-F238E27FC236}">
                <a16:creationId xmlns:a16="http://schemas.microsoft.com/office/drawing/2014/main" id="{8077330E-24AE-9E8F-4A12-A4AEEC7BF5D5}"/>
              </a:ext>
            </a:extLst>
          </p:cNvPr>
          <p:cNvSpPr/>
          <p:nvPr/>
        </p:nvSpPr>
        <p:spPr>
          <a:xfrm>
            <a:off x="10306755" y="259472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6" name="椭圆 75">
            <a:extLst>
              <a:ext uri="{FF2B5EF4-FFF2-40B4-BE49-F238E27FC236}">
                <a16:creationId xmlns:a16="http://schemas.microsoft.com/office/drawing/2014/main" id="{D32B71AC-E31A-FF79-CB7F-1E87BEB605EB}"/>
              </a:ext>
            </a:extLst>
          </p:cNvPr>
          <p:cNvSpPr/>
          <p:nvPr/>
        </p:nvSpPr>
        <p:spPr>
          <a:xfrm>
            <a:off x="10243290" y="285003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7" name="椭圆 76">
            <a:extLst>
              <a:ext uri="{FF2B5EF4-FFF2-40B4-BE49-F238E27FC236}">
                <a16:creationId xmlns:a16="http://schemas.microsoft.com/office/drawing/2014/main" id="{E4E717DE-4189-1C27-E6AD-551F411D1ADC}"/>
              </a:ext>
            </a:extLst>
          </p:cNvPr>
          <p:cNvSpPr/>
          <p:nvPr/>
        </p:nvSpPr>
        <p:spPr>
          <a:xfrm>
            <a:off x="10011247" y="3398160"/>
            <a:ext cx="108000" cy="108000"/>
          </a:xfrm>
          <a:prstGeom prst="ellipse">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8" name="椭圆 77">
            <a:extLst>
              <a:ext uri="{FF2B5EF4-FFF2-40B4-BE49-F238E27FC236}">
                <a16:creationId xmlns:a16="http://schemas.microsoft.com/office/drawing/2014/main" id="{CCA6DE26-FF80-AADC-BB0F-9AD18696D512}"/>
              </a:ext>
            </a:extLst>
          </p:cNvPr>
          <p:cNvSpPr/>
          <p:nvPr/>
        </p:nvSpPr>
        <p:spPr>
          <a:xfrm>
            <a:off x="9758569" y="326388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9" name="椭圆 78">
            <a:extLst>
              <a:ext uri="{FF2B5EF4-FFF2-40B4-BE49-F238E27FC236}">
                <a16:creationId xmlns:a16="http://schemas.microsoft.com/office/drawing/2014/main" id="{C7B823B8-399E-0C7D-4C1D-1BEB4A4F75F3}"/>
              </a:ext>
            </a:extLst>
          </p:cNvPr>
          <p:cNvSpPr/>
          <p:nvPr/>
        </p:nvSpPr>
        <p:spPr>
          <a:xfrm>
            <a:off x="10290033" y="355479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1" name="椭圆 80">
            <a:extLst>
              <a:ext uri="{FF2B5EF4-FFF2-40B4-BE49-F238E27FC236}">
                <a16:creationId xmlns:a16="http://schemas.microsoft.com/office/drawing/2014/main" id="{08922C2A-3C20-CF77-9319-7DB7588C0E37}"/>
              </a:ext>
            </a:extLst>
          </p:cNvPr>
          <p:cNvSpPr/>
          <p:nvPr/>
        </p:nvSpPr>
        <p:spPr>
          <a:xfrm>
            <a:off x="9769629" y="3556089"/>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2" name="椭圆 81">
            <a:extLst>
              <a:ext uri="{FF2B5EF4-FFF2-40B4-BE49-F238E27FC236}">
                <a16:creationId xmlns:a16="http://schemas.microsoft.com/office/drawing/2014/main" id="{943E8D29-34B5-6DE0-088D-942469A049F1}"/>
              </a:ext>
            </a:extLst>
          </p:cNvPr>
          <p:cNvSpPr/>
          <p:nvPr/>
        </p:nvSpPr>
        <p:spPr>
          <a:xfrm>
            <a:off x="10297290" y="325185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4" name="椭圆 83">
            <a:extLst>
              <a:ext uri="{FF2B5EF4-FFF2-40B4-BE49-F238E27FC236}">
                <a16:creationId xmlns:a16="http://schemas.microsoft.com/office/drawing/2014/main" id="{350A99EE-51AF-87BE-40FB-6E0907CDF052}"/>
              </a:ext>
            </a:extLst>
          </p:cNvPr>
          <p:cNvSpPr/>
          <p:nvPr/>
        </p:nvSpPr>
        <p:spPr>
          <a:xfrm>
            <a:off x="9830701" y="410065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5" name="椭圆 84">
            <a:extLst>
              <a:ext uri="{FF2B5EF4-FFF2-40B4-BE49-F238E27FC236}">
                <a16:creationId xmlns:a16="http://schemas.microsoft.com/office/drawing/2014/main" id="{E9C0D254-E293-D0D0-32E8-C9D133A34795}"/>
              </a:ext>
            </a:extLst>
          </p:cNvPr>
          <p:cNvSpPr/>
          <p:nvPr/>
        </p:nvSpPr>
        <p:spPr>
          <a:xfrm>
            <a:off x="10059192" y="402232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7" name="椭圆 86">
            <a:extLst>
              <a:ext uri="{FF2B5EF4-FFF2-40B4-BE49-F238E27FC236}">
                <a16:creationId xmlns:a16="http://schemas.microsoft.com/office/drawing/2014/main" id="{FCB77B72-7569-9F2D-94C3-880324742084}"/>
              </a:ext>
            </a:extLst>
          </p:cNvPr>
          <p:cNvSpPr/>
          <p:nvPr/>
        </p:nvSpPr>
        <p:spPr>
          <a:xfrm>
            <a:off x="10252755" y="419960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8" name="椭圆 87">
            <a:extLst>
              <a:ext uri="{FF2B5EF4-FFF2-40B4-BE49-F238E27FC236}">
                <a16:creationId xmlns:a16="http://schemas.microsoft.com/office/drawing/2014/main" id="{1446DF0D-609A-96F8-8D31-41E4503D92BB}"/>
              </a:ext>
            </a:extLst>
          </p:cNvPr>
          <p:cNvSpPr/>
          <p:nvPr/>
        </p:nvSpPr>
        <p:spPr>
          <a:xfrm>
            <a:off x="9812569" y="4304144"/>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0" name="椭圆 89">
            <a:extLst>
              <a:ext uri="{FF2B5EF4-FFF2-40B4-BE49-F238E27FC236}">
                <a16:creationId xmlns:a16="http://schemas.microsoft.com/office/drawing/2014/main" id="{A2F76A96-EC75-82DB-339E-36C467A8BD7C}"/>
              </a:ext>
            </a:extLst>
          </p:cNvPr>
          <p:cNvSpPr/>
          <p:nvPr/>
        </p:nvSpPr>
        <p:spPr>
          <a:xfrm>
            <a:off x="9784894" y="5181901"/>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1" name="椭圆 90">
            <a:extLst>
              <a:ext uri="{FF2B5EF4-FFF2-40B4-BE49-F238E27FC236}">
                <a16:creationId xmlns:a16="http://schemas.microsoft.com/office/drawing/2014/main" id="{AF0A6E05-52E7-3591-30B9-DCD7FFAEFA4E}"/>
              </a:ext>
            </a:extLst>
          </p:cNvPr>
          <p:cNvSpPr/>
          <p:nvPr/>
        </p:nvSpPr>
        <p:spPr>
          <a:xfrm>
            <a:off x="10182033" y="521531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3" name="椭圆 92">
            <a:extLst>
              <a:ext uri="{FF2B5EF4-FFF2-40B4-BE49-F238E27FC236}">
                <a16:creationId xmlns:a16="http://schemas.microsoft.com/office/drawing/2014/main" id="{0F11861C-AF6D-6991-E860-B466E1ACE399}"/>
              </a:ext>
            </a:extLst>
          </p:cNvPr>
          <p:cNvSpPr/>
          <p:nvPr/>
        </p:nvSpPr>
        <p:spPr>
          <a:xfrm>
            <a:off x="9758685" y="5447968"/>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4" name="椭圆 93">
            <a:extLst>
              <a:ext uri="{FF2B5EF4-FFF2-40B4-BE49-F238E27FC236}">
                <a16:creationId xmlns:a16="http://schemas.microsoft.com/office/drawing/2014/main" id="{9E2E4CD3-7594-57A1-2068-AAC2234CCE39}"/>
              </a:ext>
            </a:extLst>
          </p:cNvPr>
          <p:cNvSpPr/>
          <p:nvPr/>
        </p:nvSpPr>
        <p:spPr>
          <a:xfrm>
            <a:off x="9975451" y="530936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6" name="椭圆 95">
            <a:extLst>
              <a:ext uri="{FF2B5EF4-FFF2-40B4-BE49-F238E27FC236}">
                <a16:creationId xmlns:a16="http://schemas.microsoft.com/office/drawing/2014/main" id="{9E5A6732-DCFC-9F23-721C-7B9E50BE84A0}"/>
              </a:ext>
            </a:extLst>
          </p:cNvPr>
          <p:cNvSpPr/>
          <p:nvPr/>
        </p:nvSpPr>
        <p:spPr>
          <a:xfrm>
            <a:off x="10083451" y="551825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7" name="椭圆 96">
            <a:extLst>
              <a:ext uri="{FF2B5EF4-FFF2-40B4-BE49-F238E27FC236}">
                <a16:creationId xmlns:a16="http://schemas.microsoft.com/office/drawing/2014/main" id="{17FC9015-A3D2-1F98-4D43-621C4A881D3D}"/>
              </a:ext>
            </a:extLst>
          </p:cNvPr>
          <p:cNvSpPr/>
          <p:nvPr/>
        </p:nvSpPr>
        <p:spPr>
          <a:xfrm>
            <a:off x="10325875" y="5418961"/>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05" name="文本框 104">
                <a:extLst>
                  <a:ext uri="{FF2B5EF4-FFF2-40B4-BE49-F238E27FC236}">
                    <a16:creationId xmlns:a16="http://schemas.microsoft.com/office/drawing/2014/main" id="{98D04346-8072-4018-9DE4-0346DFD8A015}"/>
                  </a:ext>
                </a:extLst>
              </p:cNvPr>
              <p:cNvSpPr txBox="1"/>
              <p:nvPr/>
            </p:nvSpPr>
            <p:spPr>
              <a:xfrm>
                <a:off x="10522139" y="2533095"/>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1</m:t>
                          </m:r>
                        </m:sub>
                      </m:sSub>
                    </m:oMath>
                  </m:oMathPara>
                </a14:m>
                <a:endParaRPr kumimoji="1" lang="zh-CN" altLang="en-US"/>
              </a:p>
            </p:txBody>
          </p:sp>
        </mc:Choice>
        <mc:Fallback xmlns="">
          <p:sp>
            <p:nvSpPr>
              <p:cNvPr id="105" name="文本框 104">
                <a:extLst>
                  <a:ext uri="{FF2B5EF4-FFF2-40B4-BE49-F238E27FC236}">
                    <a16:creationId xmlns:a16="http://schemas.microsoft.com/office/drawing/2014/main" id="{98D04346-8072-4018-9DE4-0346DFD8A015}"/>
                  </a:ext>
                </a:extLst>
              </p:cNvPr>
              <p:cNvSpPr txBox="1">
                <a:spLocks noRot="1" noChangeAspect="1" noMove="1" noResize="1" noEditPoints="1" noAdjustHandles="1" noChangeArrowheads="1" noChangeShapeType="1" noTextEdit="1"/>
              </p:cNvSpPr>
              <p:nvPr/>
            </p:nvSpPr>
            <p:spPr>
              <a:xfrm>
                <a:off x="10522139" y="2533095"/>
                <a:ext cx="495071"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文本框 105">
                <a:extLst>
                  <a:ext uri="{FF2B5EF4-FFF2-40B4-BE49-F238E27FC236}">
                    <a16:creationId xmlns:a16="http://schemas.microsoft.com/office/drawing/2014/main" id="{CD25967B-77E1-4402-1A2E-11FF1FF79A17}"/>
                  </a:ext>
                </a:extLst>
              </p:cNvPr>
              <p:cNvSpPr txBox="1"/>
              <p:nvPr/>
            </p:nvSpPr>
            <p:spPr>
              <a:xfrm>
                <a:off x="10513957" y="3187975"/>
                <a:ext cx="496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2</m:t>
                          </m:r>
                        </m:sub>
                      </m:sSub>
                    </m:oMath>
                  </m:oMathPara>
                </a14:m>
                <a:endParaRPr kumimoji="1" lang="zh-CN" altLang="en-US"/>
              </a:p>
            </p:txBody>
          </p:sp>
        </mc:Choice>
        <mc:Fallback xmlns="">
          <p:sp>
            <p:nvSpPr>
              <p:cNvPr id="106" name="文本框 105">
                <a:extLst>
                  <a:ext uri="{FF2B5EF4-FFF2-40B4-BE49-F238E27FC236}">
                    <a16:creationId xmlns:a16="http://schemas.microsoft.com/office/drawing/2014/main" id="{CD25967B-77E1-4402-1A2E-11FF1FF79A17}"/>
                  </a:ext>
                </a:extLst>
              </p:cNvPr>
              <p:cNvSpPr txBox="1">
                <a:spLocks noRot="1" noChangeAspect="1" noMove="1" noResize="1" noEditPoints="1" noAdjustHandles="1" noChangeArrowheads="1" noChangeShapeType="1" noTextEdit="1"/>
              </p:cNvSpPr>
              <p:nvPr/>
            </p:nvSpPr>
            <p:spPr>
              <a:xfrm>
                <a:off x="10513957" y="3187975"/>
                <a:ext cx="496674"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文本框 106">
                <a:extLst>
                  <a:ext uri="{FF2B5EF4-FFF2-40B4-BE49-F238E27FC236}">
                    <a16:creationId xmlns:a16="http://schemas.microsoft.com/office/drawing/2014/main" id="{C6C48383-D858-93CA-84C4-5CB86E82B9D8}"/>
                  </a:ext>
                </a:extLst>
              </p:cNvPr>
              <p:cNvSpPr txBox="1"/>
              <p:nvPr/>
            </p:nvSpPr>
            <p:spPr>
              <a:xfrm>
                <a:off x="10530937" y="4023987"/>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3</m:t>
                          </m:r>
                        </m:sub>
                      </m:sSub>
                    </m:oMath>
                  </m:oMathPara>
                </a14:m>
                <a:endParaRPr kumimoji="1" lang="zh-CN" altLang="en-US"/>
              </a:p>
            </p:txBody>
          </p:sp>
        </mc:Choice>
        <mc:Fallback xmlns="">
          <p:sp>
            <p:nvSpPr>
              <p:cNvPr id="107" name="文本框 106">
                <a:extLst>
                  <a:ext uri="{FF2B5EF4-FFF2-40B4-BE49-F238E27FC236}">
                    <a16:creationId xmlns:a16="http://schemas.microsoft.com/office/drawing/2014/main" id="{C6C48383-D858-93CA-84C4-5CB86E82B9D8}"/>
                  </a:ext>
                </a:extLst>
              </p:cNvPr>
              <p:cNvSpPr txBox="1">
                <a:spLocks noRot="1" noChangeAspect="1" noMove="1" noResize="1" noEditPoints="1" noAdjustHandles="1" noChangeArrowheads="1" noChangeShapeType="1" noTextEdit="1"/>
              </p:cNvSpPr>
              <p:nvPr/>
            </p:nvSpPr>
            <p:spPr>
              <a:xfrm>
                <a:off x="10530937" y="4023987"/>
                <a:ext cx="495071"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文本框 107">
                <a:extLst>
                  <a:ext uri="{FF2B5EF4-FFF2-40B4-BE49-F238E27FC236}">
                    <a16:creationId xmlns:a16="http://schemas.microsoft.com/office/drawing/2014/main" id="{A61A3CE7-A2EB-A36C-6D2E-4B15E196ACAD}"/>
                  </a:ext>
                </a:extLst>
              </p:cNvPr>
              <p:cNvSpPr txBox="1"/>
              <p:nvPr/>
            </p:nvSpPr>
            <p:spPr>
              <a:xfrm>
                <a:off x="10561982" y="5202923"/>
                <a:ext cx="5487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𝑚</m:t>
                          </m:r>
                        </m:sub>
                      </m:sSub>
                    </m:oMath>
                  </m:oMathPara>
                </a14:m>
                <a:endParaRPr kumimoji="1" lang="zh-CN" altLang="en-US"/>
              </a:p>
            </p:txBody>
          </p:sp>
        </mc:Choice>
        <mc:Fallback xmlns="">
          <p:sp>
            <p:nvSpPr>
              <p:cNvPr id="108" name="文本框 107">
                <a:extLst>
                  <a:ext uri="{FF2B5EF4-FFF2-40B4-BE49-F238E27FC236}">
                    <a16:creationId xmlns:a16="http://schemas.microsoft.com/office/drawing/2014/main" id="{A61A3CE7-A2EB-A36C-6D2E-4B15E196ACAD}"/>
                  </a:ext>
                </a:extLst>
              </p:cNvPr>
              <p:cNvSpPr txBox="1">
                <a:spLocks noRot="1" noChangeAspect="1" noMove="1" noResize="1" noEditPoints="1" noAdjustHandles="1" noChangeArrowheads="1" noChangeShapeType="1" noTextEdit="1"/>
              </p:cNvSpPr>
              <p:nvPr/>
            </p:nvSpPr>
            <p:spPr>
              <a:xfrm>
                <a:off x="10561982" y="5202923"/>
                <a:ext cx="548740" cy="369332"/>
              </a:xfrm>
              <a:prstGeom prst="rect">
                <a:avLst/>
              </a:prstGeom>
              <a:blipFill>
                <a:blip r:embed="rId13"/>
                <a:stretch>
                  <a:fillRect/>
                </a:stretch>
              </a:blipFill>
            </p:spPr>
            <p:txBody>
              <a:bodyPr/>
              <a:lstStyle/>
              <a:p>
                <a:r>
                  <a:rPr lang="en-US">
                    <a:noFill/>
                  </a:rPr>
                  <a:t> </a:t>
                </a:r>
              </a:p>
            </p:txBody>
          </p:sp>
        </mc:Fallback>
      </mc:AlternateContent>
      <p:cxnSp>
        <p:nvCxnSpPr>
          <p:cNvPr id="7" name="直线连接符 6">
            <a:extLst>
              <a:ext uri="{FF2B5EF4-FFF2-40B4-BE49-F238E27FC236}">
                <a16:creationId xmlns:a16="http://schemas.microsoft.com/office/drawing/2014/main" id="{37C78B3E-0B1D-6B04-BAE9-8164411355AB}"/>
              </a:ext>
            </a:extLst>
          </p:cNvPr>
          <p:cNvCxnSpPr>
            <a:cxnSpLocks/>
            <a:stCxn id="31" idx="6"/>
            <a:endCxn id="77" idx="2"/>
          </p:cNvCxnSpPr>
          <p:nvPr/>
        </p:nvCxnSpPr>
        <p:spPr>
          <a:xfrm>
            <a:off x="7744767" y="2779117"/>
            <a:ext cx="2266480" cy="67304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线连接符 9">
            <a:extLst>
              <a:ext uri="{FF2B5EF4-FFF2-40B4-BE49-F238E27FC236}">
                <a16:creationId xmlns:a16="http://schemas.microsoft.com/office/drawing/2014/main" id="{6D8E3987-CC4B-C8D7-76BD-0451A8700A23}"/>
              </a:ext>
            </a:extLst>
          </p:cNvPr>
          <p:cNvCxnSpPr>
            <a:cxnSpLocks/>
            <a:stCxn id="37" idx="6"/>
            <a:endCxn id="77" idx="2"/>
          </p:cNvCxnSpPr>
          <p:nvPr/>
        </p:nvCxnSpPr>
        <p:spPr>
          <a:xfrm flipV="1">
            <a:off x="7861981" y="3452160"/>
            <a:ext cx="2149266"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线连接符 12">
            <a:extLst>
              <a:ext uri="{FF2B5EF4-FFF2-40B4-BE49-F238E27FC236}">
                <a16:creationId xmlns:a16="http://schemas.microsoft.com/office/drawing/2014/main" id="{2A6895AC-BCE9-66D3-74EE-E5E9BC0CEAA9}"/>
              </a:ext>
            </a:extLst>
          </p:cNvPr>
          <p:cNvCxnSpPr>
            <a:cxnSpLocks/>
            <a:stCxn id="46" idx="6"/>
            <a:endCxn id="77" idx="2"/>
          </p:cNvCxnSpPr>
          <p:nvPr/>
        </p:nvCxnSpPr>
        <p:spPr>
          <a:xfrm flipV="1">
            <a:off x="7731324" y="3452160"/>
            <a:ext cx="2279923" cy="13459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AFB5B897-9207-3800-7266-262001BADB89}"/>
                  </a:ext>
                </a:extLst>
              </p:cNvPr>
              <p:cNvSpPr txBox="1"/>
              <p:nvPr/>
            </p:nvSpPr>
            <p:spPr>
              <a:xfrm>
                <a:off x="805795" y="3897162"/>
                <a:ext cx="5582733" cy="923330"/>
              </a:xfrm>
              <a:prstGeom prst="rect">
                <a:avLst/>
              </a:prstGeom>
              <a:noFill/>
            </p:spPr>
            <p:txBody>
              <a:bodyPr wrap="square" rtlCol="0">
                <a:spAutoFit/>
              </a:bodyPr>
              <a:lstStyle/>
              <a:p>
                <a:pPr lvl="1"/>
                <a:r>
                  <a:rPr lang="en-US" altLang="zh-CN" b="1">
                    <a:latin typeface="Palatino" pitchFamily="2" charset="0"/>
                    <a:ea typeface="Palatino" pitchFamily="2" charset="0"/>
                  </a:rPr>
                  <a:t>Soundness:</a:t>
                </a:r>
              </a:p>
              <a:p>
                <a:pPr marL="742950" lvl="1"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b="0" i="0" smtClean="0">
                        <a:latin typeface="Cambria Math" panose="02040503050406030204" pitchFamily="18" charset="0"/>
                      </a:rPr>
                      <m:t> </m:t>
                    </m:r>
                  </m:oMath>
                </a14:m>
                <a:r>
                  <a:rPr lang="en-US" altLang="zh-CN" b="0">
                    <a:latin typeface="Palatino" pitchFamily="2" charset="0"/>
                    <a:ea typeface="Palatino" pitchFamily="2" charset="0"/>
                  </a:rPr>
                  <a:t>if </a:t>
                </a:r>
                <a14:m>
                  <m:oMath xmlns:m="http://schemas.openxmlformats.org/officeDocument/2006/math">
                    <m:r>
                      <a:rPr lang="en-US" altLang="zh-CN" b="0" i="1" smtClean="0">
                        <a:latin typeface="Cambria Math" panose="02040503050406030204" pitchFamily="18" charset="0"/>
                        <a:ea typeface="Palatino" pitchFamily="2" charset="0"/>
                      </a:rPr>
                      <m:t>∀</m:t>
                    </m:r>
                    <m:r>
                      <a:rPr lang="en-US" altLang="zh-CN" b="0" i="1" smtClean="0">
                        <a:latin typeface="Cambria Math" panose="02040503050406030204" pitchFamily="18" charset="0"/>
                        <a:ea typeface="Palatino" pitchFamily="2" charset="0"/>
                      </a:rPr>
                      <m:t>𝑖</m:t>
                    </m:r>
                    <m:r>
                      <a:rPr lang="en-US" altLang="zh-CN" b="0" i="1" smtClean="0">
                        <a:latin typeface="Cambria Math" panose="02040503050406030204" pitchFamily="18" charset="0"/>
                        <a:ea typeface="Palatino" pitchFamily="2" charset="0"/>
                      </a:rPr>
                      <m:t>∈</m:t>
                    </m:r>
                    <m:d>
                      <m:dPr>
                        <m:begChr m:val="["/>
                        <m:endChr m:val="]"/>
                        <m:ctrlPr>
                          <a:rPr lang="en-US" altLang="zh-CN" b="0" i="1" smtClean="0">
                            <a:latin typeface="Cambria Math" panose="02040503050406030204" pitchFamily="18" charset="0"/>
                            <a:ea typeface="Palatino" pitchFamily="2" charset="0"/>
                          </a:rPr>
                        </m:ctrlPr>
                      </m:dPr>
                      <m:e>
                        <m:r>
                          <a:rPr lang="en-US" altLang="zh-CN" b="0" i="1" smtClean="0">
                            <a:latin typeface="Cambria Math" panose="02040503050406030204" pitchFamily="18" charset="0"/>
                            <a:ea typeface="Palatino" pitchFamily="2" charset="0"/>
                          </a:rPr>
                          <m:t>𝑚</m:t>
                        </m:r>
                      </m:e>
                    </m:d>
                    <m:r>
                      <a:rPr lang="en-US" altLang="zh-CN" b="0" i="1" smtClean="0">
                        <a:latin typeface="Cambria Math" panose="02040503050406030204" pitchFamily="18" charset="0"/>
                        <a:ea typeface="Palatino" pitchFamily="2" charset="0"/>
                      </a:rPr>
                      <m:t>,</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𝑖</m:t>
                        </m:r>
                      </m:sub>
                    </m:sSub>
                  </m:oMath>
                </a14:m>
                <a:r>
                  <a:rPr lang="zh-CN" altLang="en-US">
                    <a:latin typeface="Palatino" pitchFamily="2" charset="0"/>
                    <a:ea typeface="Palatino" pitchFamily="2" charset="0"/>
                  </a:rPr>
                  <a:t> </a:t>
                </a:r>
                <a:r>
                  <a:rPr lang="en-US" altLang="zh-CN">
                    <a:latin typeface="Palatino" pitchFamily="2" charset="0"/>
                    <a:ea typeface="Palatino" pitchFamily="2" charset="0"/>
                  </a:rPr>
                  <a:t>such that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oMath>
                </a14:m>
                <a:r>
                  <a:rPr lang="zh-CN" altLang="en-US">
                    <a:latin typeface="Palatino" pitchFamily="2" charset="0"/>
                    <a:ea typeface="Palatino" pitchFamily="2" charset="0"/>
                  </a:rPr>
                  <a:t> </a:t>
                </a:r>
                <a:r>
                  <a:rPr lang="en-US" altLang="zh-CN">
                    <a:latin typeface="Palatino" pitchFamily="2" charset="0"/>
                    <a:ea typeface="Palatino" pitchFamily="2" charset="0"/>
                  </a:rPr>
                  <a:t>has </a:t>
                </a:r>
                <a14:m>
                  <m:oMath xmlns:m="http://schemas.openxmlformats.org/officeDocument/2006/math">
                    <m:r>
                      <a:rPr lang="en-US" altLang="zh-CN" i="1">
                        <a:latin typeface="Cambria Math" panose="02040503050406030204" pitchFamily="18" charset="0"/>
                      </a:rPr>
                      <m:t>𝑘</m:t>
                    </m:r>
                    <m:r>
                      <a:rPr lang="en-US" altLang="zh-CN" i="1">
                        <a:latin typeface="Cambria Math" panose="02040503050406030204" pitchFamily="18" charset="0"/>
                      </a:rPr>
                      <m:t>+1</m:t>
                    </m:r>
                  </m:oMath>
                </a14:m>
                <a:r>
                  <a:rPr lang="zh-CN" altLang="en-US">
                    <a:latin typeface="Palatino" pitchFamily="2" charset="0"/>
                    <a:ea typeface="Palatino" pitchFamily="2" charset="0"/>
                  </a:rPr>
                  <a:t> </a:t>
                </a:r>
                <a:r>
                  <a:rPr lang="en-US" altLang="zh-CN">
                    <a:latin typeface="Palatino" pitchFamily="2" charset="0"/>
                    <a:ea typeface="Palatino" pitchFamily="2" charset="0"/>
                  </a:rPr>
                  <a:t>neighbors in </a:t>
                </a:r>
                <a14:m>
                  <m:oMath xmlns:m="http://schemas.openxmlformats.org/officeDocument/2006/math">
                    <m:r>
                      <a:rPr lang="en-US" altLang="zh-CN" i="1">
                        <a:latin typeface="Cambria Math" panose="02040503050406030204" pitchFamily="18" charset="0"/>
                      </a:rPr>
                      <m:t>𝑋</m:t>
                    </m:r>
                  </m:oMath>
                </a14:m>
                <a:r>
                  <a:rPr lang="en-US" altLang="zh-CN">
                    <a:latin typeface="Palatino" pitchFamily="2" charset="0"/>
                    <a:ea typeface="Palatino" pitchFamily="2" charset="0"/>
                  </a:rPr>
                  <a:t>, then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𝑋</m:t>
                        </m:r>
                      </m:e>
                    </m:d>
                    <m:r>
                      <a:rPr lang="en-US" altLang="zh-CN" i="1">
                        <a:latin typeface="Cambria Math" panose="02040503050406030204" pitchFamily="18" charset="0"/>
                      </a:rPr>
                      <m:t>&gt;</m:t>
                    </m:r>
                    <m:r>
                      <a:rPr lang="en-US" altLang="zh-CN" i="1">
                        <a:latin typeface="Cambria Math" panose="02040503050406030204" pitchFamily="18" charset="0"/>
                      </a:rPr>
                      <m:t>h</m:t>
                    </m:r>
                  </m:oMath>
                </a14:m>
                <a:endParaRPr lang="en-US" altLang="zh-CN">
                  <a:latin typeface="Palatino" pitchFamily="2" charset="0"/>
                  <a:ea typeface="Palatino" pitchFamily="2" charset="0"/>
                </a:endParaRPr>
              </a:p>
            </p:txBody>
          </p:sp>
        </mc:Choice>
        <mc:Fallback xmlns="">
          <p:sp>
            <p:nvSpPr>
              <p:cNvPr id="16" name="文本框 15">
                <a:extLst>
                  <a:ext uri="{FF2B5EF4-FFF2-40B4-BE49-F238E27FC236}">
                    <a16:creationId xmlns:a16="http://schemas.microsoft.com/office/drawing/2014/main" id="{AFB5B897-9207-3800-7266-262001BADB89}"/>
                  </a:ext>
                </a:extLst>
              </p:cNvPr>
              <p:cNvSpPr txBox="1">
                <a:spLocks noRot="1" noChangeAspect="1" noMove="1" noResize="1" noEditPoints="1" noAdjustHandles="1" noChangeArrowheads="1" noChangeShapeType="1" noTextEdit="1"/>
              </p:cNvSpPr>
              <p:nvPr/>
            </p:nvSpPr>
            <p:spPr>
              <a:xfrm>
                <a:off x="805795" y="3897162"/>
                <a:ext cx="5582733" cy="923330"/>
              </a:xfrm>
              <a:prstGeom prst="rect">
                <a:avLst/>
              </a:prstGeom>
              <a:blipFill>
                <a:blip r:embed="rId14"/>
                <a:stretch>
                  <a:fillRect t="-3289" b="-9211"/>
                </a:stretch>
              </a:blipFill>
            </p:spPr>
            <p:txBody>
              <a:bodyPr/>
              <a:lstStyle/>
              <a:p>
                <a:r>
                  <a:rPr lang="en-US">
                    <a:noFill/>
                  </a:rPr>
                  <a:t> </a:t>
                </a:r>
              </a:p>
            </p:txBody>
          </p:sp>
        </mc:Fallback>
      </mc:AlternateContent>
    </p:spTree>
    <p:extLst>
      <p:ext uri="{BB962C8B-B14F-4D97-AF65-F5344CB8AC3E}">
        <p14:creationId xmlns:p14="http://schemas.microsoft.com/office/powerpoint/2010/main" val="1895434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a:extLst>
              <a:ext uri="{FF2B5EF4-FFF2-40B4-BE49-F238E27FC236}">
                <a16:creationId xmlns:a16="http://schemas.microsoft.com/office/drawing/2014/main" id="{8D615F3B-6285-FE41-0255-14CAC5E3ABF7}"/>
              </a:ext>
            </a:extLst>
          </p:cNvPr>
          <p:cNvSpPr/>
          <p:nvPr/>
        </p:nvSpPr>
        <p:spPr>
          <a:xfrm>
            <a:off x="1229759" y="2702725"/>
            <a:ext cx="5029426" cy="1010352"/>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 name="圆角矩形 103">
            <a:extLst>
              <a:ext uri="{FF2B5EF4-FFF2-40B4-BE49-F238E27FC236}">
                <a16:creationId xmlns:a16="http://schemas.microsoft.com/office/drawing/2014/main" id="{18224EFA-E8F3-89FC-55CB-A79AA6E747AD}"/>
              </a:ext>
            </a:extLst>
          </p:cNvPr>
          <p:cNvSpPr/>
          <p:nvPr/>
        </p:nvSpPr>
        <p:spPr>
          <a:xfrm>
            <a:off x="9643967" y="5100432"/>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圆角矩形 102">
            <a:extLst>
              <a:ext uri="{FF2B5EF4-FFF2-40B4-BE49-F238E27FC236}">
                <a16:creationId xmlns:a16="http://schemas.microsoft.com/office/drawing/2014/main" id="{D122E8AF-39A6-B527-03F0-0BC605A56BCE}"/>
              </a:ext>
            </a:extLst>
          </p:cNvPr>
          <p:cNvSpPr/>
          <p:nvPr/>
        </p:nvSpPr>
        <p:spPr>
          <a:xfrm>
            <a:off x="9616537" y="3897162"/>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2" name="圆角矩形 101">
            <a:extLst>
              <a:ext uri="{FF2B5EF4-FFF2-40B4-BE49-F238E27FC236}">
                <a16:creationId xmlns:a16="http://schemas.microsoft.com/office/drawing/2014/main" id="{3510F1D2-B1CE-A47C-CEF4-5C51390D0849}"/>
              </a:ext>
            </a:extLst>
          </p:cNvPr>
          <p:cNvSpPr/>
          <p:nvPr/>
        </p:nvSpPr>
        <p:spPr>
          <a:xfrm>
            <a:off x="9616537" y="3145910"/>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圆角矩形 100">
            <a:extLst>
              <a:ext uri="{FF2B5EF4-FFF2-40B4-BE49-F238E27FC236}">
                <a16:creationId xmlns:a16="http://schemas.microsoft.com/office/drawing/2014/main" id="{69C06ED5-B3A9-9AAA-FED1-4D84DBB56F10}"/>
              </a:ext>
            </a:extLst>
          </p:cNvPr>
          <p:cNvSpPr/>
          <p:nvPr/>
        </p:nvSpPr>
        <p:spPr>
          <a:xfrm>
            <a:off x="9607739" y="2443975"/>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圆角矩形 99">
            <a:extLst>
              <a:ext uri="{FF2B5EF4-FFF2-40B4-BE49-F238E27FC236}">
                <a16:creationId xmlns:a16="http://schemas.microsoft.com/office/drawing/2014/main" id="{E806B453-5A97-D4A3-5E14-A99111517634}"/>
              </a:ext>
            </a:extLst>
          </p:cNvPr>
          <p:cNvSpPr/>
          <p:nvPr/>
        </p:nvSpPr>
        <p:spPr>
          <a:xfrm>
            <a:off x="7374139" y="4650719"/>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圆角矩形 98">
            <a:extLst>
              <a:ext uri="{FF2B5EF4-FFF2-40B4-BE49-F238E27FC236}">
                <a16:creationId xmlns:a16="http://schemas.microsoft.com/office/drawing/2014/main" id="{1A6439AB-262C-7139-8587-CC0A3836AF39}"/>
              </a:ext>
            </a:extLst>
          </p:cNvPr>
          <p:cNvSpPr/>
          <p:nvPr/>
        </p:nvSpPr>
        <p:spPr>
          <a:xfrm>
            <a:off x="7374139" y="3412153"/>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8" name="圆角矩形 97">
            <a:extLst>
              <a:ext uri="{FF2B5EF4-FFF2-40B4-BE49-F238E27FC236}">
                <a16:creationId xmlns:a16="http://schemas.microsoft.com/office/drawing/2014/main" id="{9AB6E49A-E317-E277-F4C7-6A13F1AB37AC}"/>
              </a:ext>
            </a:extLst>
          </p:cNvPr>
          <p:cNvSpPr/>
          <p:nvPr/>
        </p:nvSpPr>
        <p:spPr>
          <a:xfrm>
            <a:off x="7374139" y="2615851"/>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4CFEBA7D-D78A-4674-B4CE-8101BA65D437}"/>
              </a:ext>
            </a:extLst>
          </p:cNvPr>
          <p:cNvSpPr>
            <a:spLocks noGrp="1"/>
          </p:cNvSpPr>
          <p:nvPr>
            <p:ph type="title"/>
          </p:nvPr>
        </p:nvSpPr>
        <p:spPr/>
        <p:txBody>
          <a:bodyPr/>
          <a:lstStyle/>
          <a:p>
            <a:r>
              <a:rPr lang="en-US" altLang="zh-CN">
                <a:latin typeface="Palatino Linotype" panose="02040502050505030304" pitchFamily="18" charset="0"/>
              </a:rPr>
              <a:t>Threshold Graph in </a:t>
            </a:r>
            <a:r>
              <a:rPr lang="en-US" altLang="zh-CN">
                <a:solidFill>
                  <a:srgbClr val="FF3399"/>
                </a:solidFill>
                <a:latin typeface="Palatino Linotype" panose="02040502050505030304" pitchFamily="18" charset="0"/>
              </a:rPr>
              <a:t>[Lin19]</a:t>
            </a:r>
            <a:endParaRPr lang="zh-CN" altLang="en-US">
              <a:solidFill>
                <a:srgbClr val="FF3399"/>
              </a:solidFill>
              <a:latin typeface="Palatino Linotype" panose="0204050205050503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2686E6-B94F-4577-A109-F11F0A65ECC2}"/>
                  </a:ext>
                </a:extLst>
              </p:cNvPr>
              <p:cNvSpPr>
                <a:spLocks noGrp="1"/>
              </p:cNvSpPr>
              <p:nvPr>
                <p:ph idx="1"/>
              </p:nvPr>
            </p:nvSpPr>
            <p:spPr>
              <a:xfrm>
                <a:off x="595122" y="1585109"/>
                <a:ext cx="10515600" cy="4351338"/>
              </a:xfrm>
            </p:spPr>
            <p:txBody>
              <a:bodyPr>
                <a:normAutofit/>
              </a:bodyPr>
              <a:lstStyle/>
              <a:p>
                <a:pPr marL="617220" lvl="1" indent="-342900"/>
                <a:r>
                  <a:rPr lang="en-US" altLang="zh-CN" sz="2000">
                    <a:latin typeface="Palatino Linotype" panose="02040502050505030304" pitchFamily="18" charset="0"/>
                  </a:rPr>
                  <a:t>Threshold Graph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𝑇</m:t>
                        </m:r>
                      </m:sub>
                    </m:sSub>
                  </m:oMath>
                </a14:m>
                <a:r>
                  <a:rPr lang="en-US" altLang="zh-CN" sz="2000">
                    <a:latin typeface="Palatino Linotype" panose="02040502050505030304" pitchFamily="18" charset="0"/>
                  </a:rPr>
                  <a:t>: a bipartite graph </a:t>
                </a:r>
                <a14:m>
                  <m:oMath xmlns:m="http://schemas.openxmlformats.org/officeDocument/2006/math">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𝐵</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𝐸</m:t>
                    </m:r>
                    <m:r>
                      <a:rPr lang="en-US" altLang="zh-CN" sz="2000" b="0" i="1" smtClean="0">
                        <a:latin typeface="Cambria Math" panose="02040503050406030204" pitchFamily="18" charset="0"/>
                      </a:rPr>
                      <m:t>)</m:t>
                    </m:r>
                  </m:oMath>
                </a14:m>
                <a:r>
                  <a:rPr lang="en-US" altLang="zh-CN" sz="2000">
                    <a:latin typeface="Palatino Linotype" panose="02040502050505030304" pitchFamily="18" charset="0"/>
                  </a:rPr>
                  <a:t> with </a:t>
                </a:r>
                <a14:m>
                  <m:oMath xmlns:m="http://schemas.openxmlformats.org/officeDocument/2006/math">
                    <m:r>
                      <a:rPr lang="en-US" altLang="zh-CN" sz="2000" i="1">
                        <a:latin typeface="Cambria Math" panose="02040503050406030204" pitchFamily="18" charset="0"/>
                      </a:rPr>
                      <m:t>𝐴</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𝑘</m:t>
                        </m:r>
                      </m:sub>
                    </m:sSub>
                  </m:oMath>
                </a14:m>
                <a:r>
                  <a:rPr lang="en-US" altLang="zh-CN" sz="2000">
                    <a:latin typeface="Palatino Linotype" panose="02040502050505030304" pitchFamily="18" charset="0"/>
                  </a:rPr>
                  <a:t> and </a:t>
                </a:r>
                <a14:m>
                  <m:oMath xmlns:m="http://schemas.openxmlformats.org/officeDocument/2006/math">
                    <m:r>
                      <a:rPr lang="en-US" altLang="zh-CN" sz="2000" i="1">
                        <a:latin typeface="Cambria Math" panose="02040503050406030204" pitchFamily="18" charset="0"/>
                      </a:rPr>
                      <m:t>𝐵</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𝑚</m:t>
                        </m:r>
                      </m:sub>
                    </m:sSub>
                  </m:oMath>
                </a14:m>
                <a:r>
                  <a:rPr lang="en-US" altLang="zh-CN" sz="2000">
                    <a:latin typeface="Palatino Linotype" panose="02040502050505030304" pitchFamily="18" charset="0"/>
                  </a:rPr>
                  <a:t>, satisfying</a:t>
                </a:r>
                <a:endParaRPr lang="en-US" altLang="zh-CN" sz="1600">
                  <a:latin typeface="Palatino Linotype" panose="02040502050505030304" pitchFamily="18" charset="0"/>
                </a:endParaRPr>
              </a:p>
              <a:p>
                <a:pPr marL="0" indent="0">
                  <a:buNone/>
                </a:pPr>
                <a:endParaRPr lang="zh-CN" altLang="en-US" sz="1500">
                  <a:latin typeface="Palatino Linotype" panose="02040502050505030304" pitchFamily="18" charset="0"/>
                </a:endParaRPr>
              </a:p>
            </p:txBody>
          </p:sp>
        </mc:Choice>
        <mc:Fallback xmlns="">
          <p:sp>
            <p:nvSpPr>
              <p:cNvPr id="3" name="内容占位符 2">
                <a:extLst>
                  <a:ext uri="{FF2B5EF4-FFF2-40B4-BE49-F238E27FC236}">
                    <a16:creationId xmlns:a16="http://schemas.microsoft.com/office/drawing/2014/main" id="{202686E6-B94F-4577-A109-F11F0A65ECC2}"/>
                  </a:ext>
                </a:extLst>
              </p:cNvPr>
              <p:cNvSpPr>
                <a:spLocks noGrp="1" noRot="1" noChangeAspect="1" noMove="1" noResize="1" noEditPoints="1" noAdjustHandles="1" noChangeArrowheads="1" noChangeShapeType="1" noTextEdit="1"/>
              </p:cNvSpPr>
              <p:nvPr>
                <p:ph idx="1"/>
              </p:nvPr>
            </p:nvSpPr>
            <p:spPr>
              <a:xfrm>
                <a:off x="595122" y="1585109"/>
                <a:ext cx="10515600" cy="4351338"/>
              </a:xfrm>
              <a:blipFill>
                <a:blip r:embed="rId3"/>
                <a:stretch>
                  <a:fillRect t="-1401"/>
                </a:stretch>
              </a:blipFill>
            </p:spPr>
            <p:txBody>
              <a:bodyPr/>
              <a:lstStyle/>
              <a:p>
                <a:r>
                  <a:rPr lang="en-US">
                    <a:noFill/>
                  </a:rPr>
                  <a:t> </a:t>
                </a:r>
              </a:p>
            </p:txBody>
          </p:sp>
        </mc:Fallback>
      </mc:AlternateContent>
      <p:sp>
        <p:nvSpPr>
          <p:cNvPr id="5" name="文本框 4">
            <a:extLst>
              <a:ext uri="{FF2B5EF4-FFF2-40B4-BE49-F238E27FC236}">
                <a16:creationId xmlns:a16="http://schemas.microsoft.com/office/drawing/2014/main" id="{BFF7F080-51F7-4335-B1D8-5D9192CCFE22}"/>
              </a:ext>
            </a:extLst>
          </p:cNvPr>
          <p:cNvSpPr txBox="1"/>
          <p:nvPr/>
        </p:nvSpPr>
        <p:spPr>
          <a:xfrm>
            <a:off x="5379712" y="3250398"/>
            <a:ext cx="65" cy="276999"/>
          </a:xfrm>
          <a:prstGeom prst="rect">
            <a:avLst/>
          </a:prstGeom>
          <a:noFill/>
        </p:spPr>
        <p:txBody>
          <a:bodyPr wrap="none" lIns="0" tIns="0" rIns="0" bIns="0" rtlCol="0">
            <a:spAutoFit/>
          </a:bodyPr>
          <a:lstStyle/>
          <a:p>
            <a:endParaRPr lang="zh-CN" altLang="en-US"/>
          </a:p>
        </p:txBody>
      </p:sp>
      <p:sp>
        <p:nvSpPr>
          <p:cNvPr id="6" name="文本框 5">
            <a:extLst>
              <a:ext uri="{FF2B5EF4-FFF2-40B4-BE49-F238E27FC236}">
                <a16:creationId xmlns:a16="http://schemas.microsoft.com/office/drawing/2014/main" id="{001AC4B2-B67B-4315-B5EA-20F5499035D0}"/>
              </a:ext>
            </a:extLst>
          </p:cNvPr>
          <p:cNvSpPr txBox="1"/>
          <p:nvPr/>
        </p:nvSpPr>
        <p:spPr>
          <a:xfrm>
            <a:off x="5379712" y="3250398"/>
            <a:ext cx="65" cy="276999"/>
          </a:xfrm>
          <a:prstGeom prst="rect">
            <a:avLst/>
          </a:prstGeom>
          <a:noFill/>
        </p:spPr>
        <p:txBody>
          <a:bodyPr wrap="none" lIns="0" tIns="0" rIns="0" bIns="0" rtlCol="0">
            <a:spAutoFit/>
          </a:bodyPr>
          <a:lstStyle/>
          <a:p>
            <a:endParaRPr lang="zh-CN" altLang="en-US"/>
          </a:p>
        </p:txBody>
      </p:sp>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57873357-46DE-1AE2-B03D-287FDD2F07EA}"/>
                  </a:ext>
                </a:extLst>
              </p:cNvPr>
              <p:cNvSpPr txBox="1"/>
              <p:nvPr/>
            </p:nvSpPr>
            <p:spPr>
              <a:xfrm>
                <a:off x="1257732" y="2736871"/>
                <a:ext cx="4973481" cy="923330"/>
              </a:xfrm>
              <a:prstGeom prst="rect">
                <a:avLst/>
              </a:prstGeom>
              <a:noFill/>
            </p:spPr>
            <p:txBody>
              <a:bodyPr wrap="square" rtlCol="0">
                <a:spAutoFit/>
              </a:bodyPr>
              <a:lstStyle/>
              <a:p>
                <a:r>
                  <a:rPr lang="en-US" altLang="zh-CN" b="1">
                    <a:latin typeface="Palatino Linotype" panose="02040502050505030304" pitchFamily="18" charset="0"/>
                  </a:rPr>
                  <a:t>Completeness: </a:t>
                </a:r>
              </a:p>
              <a:p>
                <a:pPr marL="285750" indent="-285750">
                  <a:buFont typeface="Arial" panose="020B0604020202020204" pitchFamily="34" charset="0"/>
                  <a:buChar char="•"/>
                </a:pPr>
                <a14:m>
                  <m:oMath xmlns:m="http://schemas.openxmlformats.org/officeDocument/2006/math">
                    <m:r>
                      <a:rPr lang="en-US" altLang="zh-CN" sz="180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𝑘</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𝑘</m:t>
                        </m:r>
                      </m:sub>
                    </m:sSub>
                  </m:oMath>
                </a14:m>
                <a:r>
                  <a:rPr lang="zh-CN" altLang="en-US" sz="1800">
                    <a:latin typeface="Palatino Linotype" panose="02040502050505030304" pitchFamily="18" charset="0"/>
                  </a:rPr>
                  <a:t> </a:t>
                </a:r>
                <a:r>
                  <a:rPr lang="en-US" altLang="zh-CN" sz="1800">
                    <a:latin typeface="Palatino Linotype" panose="02040502050505030304" pitchFamily="18" charset="0"/>
                  </a:rPr>
                  <a:t>and </a:t>
                </a:r>
                <a14:m>
                  <m:oMath xmlns:m="http://schemas.openxmlformats.org/officeDocument/2006/math">
                    <m:r>
                      <a:rPr lang="en-US" altLang="zh-CN" sz="1800" i="1">
                        <a:latin typeface="Cambria Math" panose="02040503050406030204" pitchFamily="18" charset="0"/>
                      </a:rPr>
                      <m:t>𝑖</m:t>
                    </m:r>
                    <m:r>
                      <a:rPr lang="en-US" altLang="zh-CN" sz="1800" i="1">
                        <a:latin typeface="Cambria Math" panose="02040503050406030204" pitchFamily="18" charset="0"/>
                      </a:rPr>
                      <m:t>∈</m:t>
                    </m:r>
                    <m:d>
                      <m:dPr>
                        <m:begChr m:val="["/>
                        <m:endChr m:val="]"/>
                        <m:ctrlPr>
                          <a:rPr lang="en-US" altLang="zh-CN" sz="1800" i="1">
                            <a:latin typeface="Cambria Math" panose="02040503050406030204" pitchFamily="18" charset="0"/>
                          </a:rPr>
                        </m:ctrlPr>
                      </m:dPr>
                      <m:e>
                        <m:r>
                          <a:rPr lang="en-US" altLang="zh-CN" sz="1800" i="1">
                            <a:latin typeface="Cambria Math" panose="02040503050406030204" pitchFamily="18" charset="0"/>
                          </a:rPr>
                          <m:t>𝑚</m:t>
                        </m:r>
                      </m:e>
                    </m:d>
                  </m:oMath>
                </a14:m>
                <a:r>
                  <a:rPr lang="en-US" altLang="zh-CN" sz="1800">
                    <a:latin typeface="Palatino Linotype" panose="02040502050505030304" pitchFamily="18" charset="0"/>
                  </a:rPr>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𝑘</m:t>
                        </m:r>
                      </m:sub>
                    </m:sSub>
                  </m:oMath>
                </a14:m>
                <a:r>
                  <a:rPr lang="zh-CN" altLang="en-US" sz="1800">
                    <a:latin typeface="Palatino Linotype" panose="02040502050505030304" pitchFamily="18" charset="0"/>
                  </a:rPr>
                  <a:t> </a:t>
                </a:r>
                <a:r>
                  <a:rPr lang="en-US" altLang="zh-CN" sz="1800">
                    <a:latin typeface="Palatino Linotype" panose="02040502050505030304" pitchFamily="18" charset="0"/>
                  </a:rPr>
                  <a:t>have a common neighbor in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𝐵</m:t>
                        </m:r>
                      </m:e>
                      <m:sub>
                        <m:r>
                          <a:rPr lang="en-US" altLang="zh-CN" sz="1800" i="1">
                            <a:latin typeface="Cambria Math" panose="02040503050406030204" pitchFamily="18" charset="0"/>
                          </a:rPr>
                          <m:t>𝑖</m:t>
                        </m:r>
                      </m:sub>
                    </m:sSub>
                  </m:oMath>
                </a14:m>
                <a:endParaRPr lang="zh-CN" altLang="en-US">
                  <a:latin typeface="Palatino Linotype" panose="02040502050505030304" pitchFamily="18" charset="0"/>
                </a:endParaRPr>
              </a:p>
            </p:txBody>
          </p:sp>
        </mc:Choice>
        <mc:Fallback xmlns="">
          <p:sp>
            <p:nvSpPr>
              <p:cNvPr id="51" name="文本框 50">
                <a:extLst>
                  <a:ext uri="{FF2B5EF4-FFF2-40B4-BE49-F238E27FC236}">
                    <a16:creationId xmlns:a16="http://schemas.microsoft.com/office/drawing/2014/main" id="{57873357-46DE-1AE2-B03D-287FDD2F07EA}"/>
                  </a:ext>
                </a:extLst>
              </p:cNvPr>
              <p:cNvSpPr txBox="1">
                <a:spLocks noRot="1" noChangeAspect="1" noMove="1" noResize="1" noEditPoints="1" noAdjustHandles="1" noChangeArrowheads="1" noChangeShapeType="1" noTextEdit="1"/>
              </p:cNvSpPr>
              <p:nvPr/>
            </p:nvSpPr>
            <p:spPr>
              <a:xfrm>
                <a:off x="1257732" y="2736871"/>
                <a:ext cx="4973481" cy="923330"/>
              </a:xfrm>
              <a:prstGeom prst="rect">
                <a:avLst/>
              </a:prstGeom>
              <a:blipFill>
                <a:blip r:embed="rId4"/>
                <a:stretch>
                  <a:fillRect l="-980" t="-3974"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F3F8513-B17D-7DD5-85D9-242B106AFBD4}"/>
                  </a:ext>
                </a:extLst>
              </p:cNvPr>
              <p:cNvSpPr txBox="1"/>
              <p:nvPr/>
            </p:nvSpPr>
            <p:spPr>
              <a:xfrm>
                <a:off x="7529201" y="4117471"/>
                <a:ext cx="5575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oMath>
                  </m:oMathPara>
                </a14:m>
                <a:endParaRPr kumimoji="1" lang="zh-CN" altLang="en-US"/>
              </a:p>
            </p:txBody>
          </p:sp>
        </mc:Choice>
        <mc:Fallback xmlns="">
          <p:sp>
            <p:nvSpPr>
              <p:cNvPr id="14" name="文本框 13">
                <a:extLst>
                  <a:ext uri="{FF2B5EF4-FFF2-40B4-BE49-F238E27FC236}">
                    <a16:creationId xmlns:a16="http://schemas.microsoft.com/office/drawing/2014/main" id="{0F3F8513-B17D-7DD5-85D9-242B106AFBD4}"/>
                  </a:ext>
                </a:extLst>
              </p:cNvPr>
              <p:cNvSpPr txBox="1">
                <a:spLocks noRot="1" noChangeAspect="1" noMove="1" noResize="1" noEditPoints="1" noAdjustHandles="1" noChangeArrowheads="1" noChangeShapeType="1" noTextEdit="1"/>
              </p:cNvSpPr>
              <p:nvPr/>
            </p:nvSpPr>
            <p:spPr>
              <a:xfrm>
                <a:off x="7529201" y="4117471"/>
                <a:ext cx="557561"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37BCE80C-9342-5506-6B08-D4368541F2CE}"/>
                  </a:ext>
                </a:extLst>
              </p:cNvPr>
              <p:cNvSpPr txBox="1"/>
              <p:nvPr/>
            </p:nvSpPr>
            <p:spPr>
              <a:xfrm>
                <a:off x="9776701" y="4556988"/>
                <a:ext cx="5575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oMath>
                  </m:oMathPara>
                </a14:m>
                <a:endParaRPr kumimoji="1" lang="zh-CN" altLang="en-US"/>
              </a:p>
            </p:txBody>
          </p:sp>
        </mc:Choice>
        <mc:Fallback xmlns="">
          <p:sp>
            <p:nvSpPr>
              <p:cNvPr id="28" name="文本框 27">
                <a:extLst>
                  <a:ext uri="{FF2B5EF4-FFF2-40B4-BE49-F238E27FC236}">
                    <a16:creationId xmlns:a16="http://schemas.microsoft.com/office/drawing/2014/main" id="{37BCE80C-9342-5506-6B08-D4368541F2CE}"/>
                  </a:ext>
                </a:extLst>
              </p:cNvPr>
              <p:cNvSpPr txBox="1">
                <a:spLocks noRot="1" noChangeAspect="1" noMove="1" noResize="1" noEditPoints="1" noAdjustHandles="1" noChangeArrowheads="1" noChangeShapeType="1" noTextEdit="1"/>
              </p:cNvSpPr>
              <p:nvPr/>
            </p:nvSpPr>
            <p:spPr>
              <a:xfrm>
                <a:off x="9776701" y="4556988"/>
                <a:ext cx="557561" cy="369332"/>
              </a:xfrm>
              <a:prstGeom prst="rect">
                <a:avLst/>
              </a:prstGeom>
              <a:blipFill>
                <a:blip r:embed="rId6"/>
                <a:stretch>
                  <a:fillRect/>
                </a:stretch>
              </a:blipFill>
            </p:spPr>
            <p:txBody>
              <a:bodyPr/>
              <a:lstStyle/>
              <a:p>
                <a:r>
                  <a:rPr lang="en-US">
                    <a:noFill/>
                  </a:rPr>
                  <a:t> </a:t>
                </a:r>
              </a:p>
            </p:txBody>
          </p:sp>
        </mc:Fallback>
      </mc:AlternateContent>
      <p:sp>
        <p:nvSpPr>
          <p:cNvPr id="31" name="椭圆 30">
            <a:extLst>
              <a:ext uri="{FF2B5EF4-FFF2-40B4-BE49-F238E27FC236}">
                <a16:creationId xmlns:a16="http://schemas.microsoft.com/office/drawing/2014/main" id="{01C830FE-91C8-5BBF-0B97-B70EB03184C6}"/>
              </a:ext>
            </a:extLst>
          </p:cNvPr>
          <p:cNvSpPr/>
          <p:nvPr/>
        </p:nvSpPr>
        <p:spPr>
          <a:xfrm>
            <a:off x="7636767" y="2725117"/>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2" name="椭圆 31">
            <a:extLst>
              <a:ext uri="{FF2B5EF4-FFF2-40B4-BE49-F238E27FC236}">
                <a16:creationId xmlns:a16="http://schemas.microsoft.com/office/drawing/2014/main" id="{57017930-4685-6D03-67AB-A071B3FEC647}"/>
              </a:ext>
            </a:extLst>
          </p:cNvPr>
          <p:cNvSpPr/>
          <p:nvPr/>
        </p:nvSpPr>
        <p:spPr>
          <a:xfrm>
            <a:off x="7789167" y="2877517"/>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4" name="椭圆 33">
            <a:extLst>
              <a:ext uri="{FF2B5EF4-FFF2-40B4-BE49-F238E27FC236}">
                <a16:creationId xmlns:a16="http://schemas.microsoft.com/office/drawing/2014/main" id="{D4CF8790-41B6-B1A9-2A47-5EAC78BBD724}"/>
              </a:ext>
            </a:extLst>
          </p:cNvPr>
          <p:cNvSpPr/>
          <p:nvPr/>
        </p:nvSpPr>
        <p:spPr>
          <a:xfrm>
            <a:off x="8016615" y="281389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5" name="椭圆 34">
            <a:extLst>
              <a:ext uri="{FF2B5EF4-FFF2-40B4-BE49-F238E27FC236}">
                <a16:creationId xmlns:a16="http://schemas.microsoft.com/office/drawing/2014/main" id="{08403BE5-BFA4-5925-9469-63F60A2D2454}"/>
              </a:ext>
            </a:extLst>
          </p:cNvPr>
          <p:cNvSpPr/>
          <p:nvPr/>
        </p:nvSpPr>
        <p:spPr>
          <a:xfrm>
            <a:off x="7503273" y="297986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7" name="椭圆 36">
            <a:extLst>
              <a:ext uri="{FF2B5EF4-FFF2-40B4-BE49-F238E27FC236}">
                <a16:creationId xmlns:a16="http://schemas.microsoft.com/office/drawing/2014/main" id="{30904868-3907-4117-0CC6-3D81DEC92E71}"/>
              </a:ext>
            </a:extLst>
          </p:cNvPr>
          <p:cNvSpPr/>
          <p:nvPr/>
        </p:nvSpPr>
        <p:spPr>
          <a:xfrm>
            <a:off x="7753981" y="3506160"/>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8" name="椭圆 37">
            <a:extLst>
              <a:ext uri="{FF2B5EF4-FFF2-40B4-BE49-F238E27FC236}">
                <a16:creationId xmlns:a16="http://schemas.microsoft.com/office/drawing/2014/main" id="{B9D53B65-6194-5E3D-A9CC-E95CB4425862}"/>
              </a:ext>
            </a:extLst>
          </p:cNvPr>
          <p:cNvSpPr/>
          <p:nvPr/>
        </p:nvSpPr>
        <p:spPr>
          <a:xfrm>
            <a:off x="7512478" y="3627551"/>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0" name="椭圆 39">
            <a:extLst>
              <a:ext uri="{FF2B5EF4-FFF2-40B4-BE49-F238E27FC236}">
                <a16:creationId xmlns:a16="http://schemas.microsoft.com/office/drawing/2014/main" id="{050F8B97-0393-FF99-A16A-7AB9B6E66C8B}"/>
              </a:ext>
            </a:extLst>
          </p:cNvPr>
          <p:cNvSpPr/>
          <p:nvPr/>
        </p:nvSpPr>
        <p:spPr>
          <a:xfrm>
            <a:off x="8016615" y="353535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1" name="椭圆 40">
            <a:extLst>
              <a:ext uri="{FF2B5EF4-FFF2-40B4-BE49-F238E27FC236}">
                <a16:creationId xmlns:a16="http://schemas.microsoft.com/office/drawing/2014/main" id="{0E68993A-3F74-DD48-6DC9-634F2B407FCA}"/>
              </a:ext>
            </a:extLst>
          </p:cNvPr>
          <p:cNvSpPr/>
          <p:nvPr/>
        </p:nvSpPr>
        <p:spPr>
          <a:xfrm>
            <a:off x="7974201" y="3713077"/>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3" name="椭圆 42">
            <a:extLst>
              <a:ext uri="{FF2B5EF4-FFF2-40B4-BE49-F238E27FC236}">
                <a16:creationId xmlns:a16="http://schemas.microsoft.com/office/drawing/2014/main" id="{3B5D921E-E174-5486-BDFE-E9C57FE530DA}"/>
              </a:ext>
            </a:extLst>
          </p:cNvPr>
          <p:cNvSpPr/>
          <p:nvPr/>
        </p:nvSpPr>
        <p:spPr>
          <a:xfrm>
            <a:off x="7722204" y="377149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4" name="椭圆 43">
            <a:extLst>
              <a:ext uri="{FF2B5EF4-FFF2-40B4-BE49-F238E27FC236}">
                <a16:creationId xmlns:a16="http://schemas.microsoft.com/office/drawing/2014/main" id="{AD6FA0F5-977E-DBF4-EDD5-4C294DA756B4}"/>
              </a:ext>
            </a:extLst>
          </p:cNvPr>
          <p:cNvSpPr/>
          <p:nvPr/>
        </p:nvSpPr>
        <p:spPr>
          <a:xfrm>
            <a:off x="7937134" y="3020506"/>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6" name="椭圆 45">
            <a:extLst>
              <a:ext uri="{FF2B5EF4-FFF2-40B4-BE49-F238E27FC236}">
                <a16:creationId xmlns:a16="http://schemas.microsoft.com/office/drawing/2014/main" id="{11B1F0A3-FB76-B400-C952-CE55FAA5C435}"/>
              </a:ext>
            </a:extLst>
          </p:cNvPr>
          <p:cNvSpPr/>
          <p:nvPr/>
        </p:nvSpPr>
        <p:spPr>
          <a:xfrm>
            <a:off x="7623324" y="4744119"/>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7" name="椭圆 46">
            <a:extLst>
              <a:ext uri="{FF2B5EF4-FFF2-40B4-BE49-F238E27FC236}">
                <a16:creationId xmlns:a16="http://schemas.microsoft.com/office/drawing/2014/main" id="{91A835D0-9C6E-AC55-F9D1-C9C42AA48AAB}"/>
              </a:ext>
            </a:extLst>
          </p:cNvPr>
          <p:cNvSpPr/>
          <p:nvPr/>
        </p:nvSpPr>
        <p:spPr>
          <a:xfrm>
            <a:off x="7898070" y="4831478"/>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8" name="椭圆 47">
            <a:extLst>
              <a:ext uri="{FF2B5EF4-FFF2-40B4-BE49-F238E27FC236}">
                <a16:creationId xmlns:a16="http://schemas.microsoft.com/office/drawing/2014/main" id="{E0D756EC-84EF-50B4-6BE6-A2B2D1D48486}"/>
              </a:ext>
            </a:extLst>
          </p:cNvPr>
          <p:cNvSpPr/>
          <p:nvPr/>
        </p:nvSpPr>
        <p:spPr>
          <a:xfrm>
            <a:off x="7573124" y="497707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9" name="椭圆 48">
            <a:extLst>
              <a:ext uri="{FF2B5EF4-FFF2-40B4-BE49-F238E27FC236}">
                <a16:creationId xmlns:a16="http://schemas.microsoft.com/office/drawing/2014/main" id="{63A9C20D-B69D-A2DD-3D9D-2BCA29D0EDBC}"/>
              </a:ext>
            </a:extLst>
          </p:cNvPr>
          <p:cNvSpPr/>
          <p:nvPr/>
        </p:nvSpPr>
        <p:spPr>
          <a:xfrm>
            <a:off x="8005781" y="5039752"/>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D63D2E65-0D3A-9E19-1875-42F980D86743}"/>
                  </a:ext>
                </a:extLst>
              </p:cNvPr>
              <p:cNvSpPr txBox="1"/>
              <p:nvPr/>
            </p:nvSpPr>
            <p:spPr>
              <a:xfrm>
                <a:off x="6910637" y="2717761"/>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1</m:t>
                          </m:r>
                        </m:sub>
                      </m:sSub>
                    </m:oMath>
                  </m:oMathPara>
                </a14:m>
                <a:endParaRPr kumimoji="1" lang="zh-CN" altLang="en-US"/>
              </a:p>
            </p:txBody>
          </p:sp>
        </mc:Choice>
        <mc:Fallback xmlns="">
          <p:sp>
            <p:nvSpPr>
              <p:cNvPr id="50" name="文本框 49">
                <a:extLst>
                  <a:ext uri="{FF2B5EF4-FFF2-40B4-BE49-F238E27FC236}">
                    <a16:creationId xmlns:a16="http://schemas.microsoft.com/office/drawing/2014/main" id="{D63D2E65-0D3A-9E19-1875-42F980D86743}"/>
                  </a:ext>
                </a:extLst>
              </p:cNvPr>
              <p:cNvSpPr txBox="1">
                <a:spLocks noRot="1" noChangeAspect="1" noMove="1" noResize="1" noEditPoints="1" noAdjustHandles="1" noChangeArrowheads="1" noChangeShapeType="1" noTextEdit="1"/>
              </p:cNvSpPr>
              <p:nvPr/>
            </p:nvSpPr>
            <p:spPr>
              <a:xfrm>
                <a:off x="6910637" y="2717761"/>
                <a:ext cx="495071"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5A9754CF-1B58-E2A1-D134-CB4245E7683E}"/>
                  </a:ext>
                </a:extLst>
              </p:cNvPr>
              <p:cNvSpPr txBox="1"/>
              <p:nvPr/>
            </p:nvSpPr>
            <p:spPr>
              <a:xfrm>
                <a:off x="6888472" y="3463382"/>
                <a:ext cx="5003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2</m:t>
                          </m:r>
                        </m:sub>
                      </m:sSub>
                    </m:oMath>
                  </m:oMathPara>
                </a14:m>
                <a:endParaRPr kumimoji="1" lang="zh-CN" altLang="en-US"/>
              </a:p>
            </p:txBody>
          </p:sp>
        </mc:Choice>
        <mc:Fallback xmlns="">
          <p:sp>
            <p:nvSpPr>
              <p:cNvPr id="60" name="文本框 59">
                <a:extLst>
                  <a:ext uri="{FF2B5EF4-FFF2-40B4-BE49-F238E27FC236}">
                    <a16:creationId xmlns:a16="http://schemas.microsoft.com/office/drawing/2014/main" id="{5A9754CF-1B58-E2A1-D134-CB4245E7683E}"/>
                  </a:ext>
                </a:extLst>
              </p:cNvPr>
              <p:cNvSpPr txBox="1">
                <a:spLocks noRot="1" noChangeAspect="1" noMove="1" noResize="1" noEditPoints="1" noAdjustHandles="1" noChangeArrowheads="1" noChangeShapeType="1" noTextEdit="1"/>
              </p:cNvSpPr>
              <p:nvPr/>
            </p:nvSpPr>
            <p:spPr>
              <a:xfrm>
                <a:off x="6888472" y="3463382"/>
                <a:ext cx="500393"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976F0693-074E-0E8F-133A-B610A816513D}"/>
                  </a:ext>
                </a:extLst>
              </p:cNvPr>
              <p:cNvSpPr txBox="1"/>
              <p:nvPr/>
            </p:nvSpPr>
            <p:spPr>
              <a:xfrm>
                <a:off x="6883599" y="4710870"/>
                <a:ext cx="5101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𝑘</m:t>
                          </m:r>
                        </m:sub>
                      </m:sSub>
                    </m:oMath>
                  </m:oMathPara>
                </a14:m>
                <a:endParaRPr kumimoji="1" lang="zh-CN" altLang="en-US"/>
              </a:p>
            </p:txBody>
          </p:sp>
        </mc:Choice>
        <mc:Fallback xmlns="">
          <p:sp>
            <p:nvSpPr>
              <p:cNvPr id="68" name="文本框 67">
                <a:extLst>
                  <a:ext uri="{FF2B5EF4-FFF2-40B4-BE49-F238E27FC236}">
                    <a16:creationId xmlns:a16="http://schemas.microsoft.com/office/drawing/2014/main" id="{976F0693-074E-0E8F-133A-B610A816513D}"/>
                  </a:ext>
                </a:extLst>
              </p:cNvPr>
              <p:cNvSpPr txBox="1">
                <a:spLocks noRot="1" noChangeAspect="1" noMove="1" noResize="1" noEditPoints="1" noAdjustHandles="1" noChangeArrowheads="1" noChangeShapeType="1" noTextEdit="1"/>
              </p:cNvSpPr>
              <p:nvPr/>
            </p:nvSpPr>
            <p:spPr>
              <a:xfrm>
                <a:off x="6883599" y="4710870"/>
                <a:ext cx="510140" cy="369332"/>
              </a:xfrm>
              <a:prstGeom prst="rect">
                <a:avLst/>
              </a:prstGeom>
              <a:blipFill>
                <a:blip r:embed="rId9"/>
                <a:stretch>
                  <a:fillRect/>
                </a:stretch>
              </a:blipFill>
            </p:spPr>
            <p:txBody>
              <a:bodyPr/>
              <a:lstStyle/>
              <a:p>
                <a:r>
                  <a:rPr lang="en-US">
                    <a:noFill/>
                  </a:rPr>
                  <a:t> </a:t>
                </a:r>
              </a:p>
            </p:txBody>
          </p:sp>
        </mc:Fallback>
      </mc:AlternateContent>
      <p:sp>
        <p:nvSpPr>
          <p:cNvPr id="69" name="椭圆 68">
            <a:extLst>
              <a:ext uri="{FF2B5EF4-FFF2-40B4-BE49-F238E27FC236}">
                <a16:creationId xmlns:a16="http://schemas.microsoft.com/office/drawing/2014/main" id="{96457A37-5941-811B-DE6F-3EDF7F5A06A0}"/>
              </a:ext>
            </a:extLst>
          </p:cNvPr>
          <p:cNvSpPr/>
          <p:nvPr/>
        </p:nvSpPr>
        <p:spPr>
          <a:xfrm>
            <a:off x="9830701" y="2826669"/>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1" name="椭圆 70">
            <a:extLst>
              <a:ext uri="{FF2B5EF4-FFF2-40B4-BE49-F238E27FC236}">
                <a16:creationId xmlns:a16="http://schemas.microsoft.com/office/drawing/2014/main" id="{05B93A57-A4C1-85C6-5199-2B711A8A90CA}"/>
              </a:ext>
            </a:extLst>
          </p:cNvPr>
          <p:cNvSpPr/>
          <p:nvPr/>
        </p:nvSpPr>
        <p:spPr>
          <a:xfrm>
            <a:off x="9722701" y="2608972"/>
            <a:ext cx="108000" cy="108000"/>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2" name="椭圆 71">
            <a:extLst>
              <a:ext uri="{FF2B5EF4-FFF2-40B4-BE49-F238E27FC236}">
                <a16:creationId xmlns:a16="http://schemas.microsoft.com/office/drawing/2014/main" id="{EB4EE189-2F48-6DD4-1E69-81A14F121F31}"/>
              </a:ext>
            </a:extLst>
          </p:cNvPr>
          <p:cNvSpPr/>
          <p:nvPr/>
        </p:nvSpPr>
        <p:spPr>
          <a:xfrm>
            <a:off x="9957247" y="254072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4" name="椭圆 73">
            <a:extLst>
              <a:ext uri="{FF2B5EF4-FFF2-40B4-BE49-F238E27FC236}">
                <a16:creationId xmlns:a16="http://schemas.microsoft.com/office/drawing/2014/main" id="{00E3D397-E74B-811E-24D2-A5D156CEB6FD}"/>
              </a:ext>
            </a:extLst>
          </p:cNvPr>
          <p:cNvSpPr/>
          <p:nvPr/>
        </p:nvSpPr>
        <p:spPr>
          <a:xfrm>
            <a:off x="10047167" y="272347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5" name="椭圆 74">
            <a:extLst>
              <a:ext uri="{FF2B5EF4-FFF2-40B4-BE49-F238E27FC236}">
                <a16:creationId xmlns:a16="http://schemas.microsoft.com/office/drawing/2014/main" id="{8077330E-24AE-9E8F-4A12-A4AEEC7BF5D5}"/>
              </a:ext>
            </a:extLst>
          </p:cNvPr>
          <p:cNvSpPr/>
          <p:nvPr/>
        </p:nvSpPr>
        <p:spPr>
          <a:xfrm>
            <a:off x="10306755" y="259472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6" name="椭圆 75">
            <a:extLst>
              <a:ext uri="{FF2B5EF4-FFF2-40B4-BE49-F238E27FC236}">
                <a16:creationId xmlns:a16="http://schemas.microsoft.com/office/drawing/2014/main" id="{D32B71AC-E31A-FF79-CB7F-1E87BEB605EB}"/>
              </a:ext>
            </a:extLst>
          </p:cNvPr>
          <p:cNvSpPr/>
          <p:nvPr/>
        </p:nvSpPr>
        <p:spPr>
          <a:xfrm>
            <a:off x="10243290" y="285003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7" name="椭圆 76">
            <a:extLst>
              <a:ext uri="{FF2B5EF4-FFF2-40B4-BE49-F238E27FC236}">
                <a16:creationId xmlns:a16="http://schemas.microsoft.com/office/drawing/2014/main" id="{E4E717DE-4189-1C27-E6AD-551F411D1ADC}"/>
              </a:ext>
            </a:extLst>
          </p:cNvPr>
          <p:cNvSpPr/>
          <p:nvPr/>
        </p:nvSpPr>
        <p:spPr>
          <a:xfrm>
            <a:off x="10011247" y="339816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8" name="椭圆 77">
            <a:extLst>
              <a:ext uri="{FF2B5EF4-FFF2-40B4-BE49-F238E27FC236}">
                <a16:creationId xmlns:a16="http://schemas.microsoft.com/office/drawing/2014/main" id="{CCA6DE26-FF80-AADC-BB0F-9AD18696D512}"/>
              </a:ext>
            </a:extLst>
          </p:cNvPr>
          <p:cNvSpPr/>
          <p:nvPr/>
        </p:nvSpPr>
        <p:spPr>
          <a:xfrm>
            <a:off x="9758569" y="326388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9" name="椭圆 78">
            <a:extLst>
              <a:ext uri="{FF2B5EF4-FFF2-40B4-BE49-F238E27FC236}">
                <a16:creationId xmlns:a16="http://schemas.microsoft.com/office/drawing/2014/main" id="{C7B823B8-399E-0C7D-4C1D-1BEB4A4F75F3}"/>
              </a:ext>
            </a:extLst>
          </p:cNvPr>
          <p:cNvSpPr/>
          <p:nvPr/>
        </p:nvSpPr>
        <p:spPr>
          <a:xfrm>
            <a:off x="10290033" y="355479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1" name="椭圆 80">
            <a:extLst>
              <a:ext uri="{FF2B5EF4-FFF2-40B4-BE49-F238E27FC236}">
                <a16:creationId xmlns:a16="http://schemas.microsoft.com/office/drawing/2014/main" id="{08922C2A-3C20-CF77-9319-7DB7588C0E37}"/>
              </a:ext>
            </a:extLst>
          </p:cNvPr>
          <p:cNvSpPr/>
          <p:nvPr/>
        </p:nvSpPr>
        <p:spPr>
          <a:xfrm>
            <a:off x="9769629" y="3556089"/>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2" name="椭圆 81">
            <a:extLst>
              <a:ext uri="{FF2B5EF4-FFF2-40B4-BE49-F238E27FC236}">
                <a16:creationId xmlns:a16="http://schemas.microsoft.com/office/drawing/2014/main" id="{943E8D29-34B5-6DE0-088D-942469A049F1}"/>
              </a:ext>
            </a:extLst>
          </p:cNvPr>
          <p:cNvSpPr/>
          <p:nvPr/>
        </p:nvSpPr>
        <p:spPr>
          <a:xfrm>
            <a:off x="10297290" y="325185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4" name="椭圆 83">
            <a:extLst>
              <a:ext uri="{FF2B5EF4-FFF2-40B4-BE49-F238E27FC236}">
                <a16:creationId xmlns:a16="http://schemas.microsoft.com/office/drawing/2014/main" id="{350A99EE-51AF-87BE-40FB-6E0907CDF052}"/>
              </a:ext>
            </a:extLst>
          </p:cNvPr>
          <p:cNvSpPr/>
          <p:nvPr/>
        </p:nvSpPr>
        <p:spPr>
          <a:xfrm>
            <a:off x="9830701" y="4100653"/>
            <a:ext cx="108000" cy="108000"/>
          </a:xfrm>
          <a:prstGeom prst="ellipse">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5" name="椭圆 84">
            <a:extLst>
              <a:ext uri="{FF2B5EF4-FFF2-40B4-BE49-F238E27FC236}">
                <a16:creationId xmlns:a16="http://schemas.microsoft.com/office/drawing/2014/main" id="{E9C0D254-E293-D0D0-32E8-C9D133A34795}"/>
              </a:ext>
            </a:extLst>
          </p:cNvPr>
          <p:cNvSpPr/>
          <p:nvPr/>
        </p:nvSpPr>
        <p:spPr>
          <a:xfrm>
            <a:off x="10059192" y="402232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7" name="椭圆 86">
            <a:extLst>
              <a:ext uri="{FF2B5EF4-FFF2-40B4-BE49-F238E27FC236}">
                <a16:creationId xmlns:a16="http://schemas.microsoft.com/office/drawing/2014/main" id="{FCB77B72-7569-9F2D-94C3-880324742084}"/>
              </a:ext>
            </a:extLst>
          </p:cNvPr>
          <p:cNvSpPr/>
          <p:nvPr/>
        </p:nvSpPr>
        <p:spPr>
          <a:xfrm>
            <a:off x="10252755" y="419960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8" name="椭圆 87">
            <a:extLst>
              <a:ext uri="{FF2B5EF4-FFF2-40B4-BE49-F238E27FC236}">
                <a16:creationId xmlns:a16="http://schemas.microsoft.com/office/drawing/2014/main" id="{1446DF0D-609A-96F8-8D31-41E4503D92BB}"/>
              </a:ext>
            </a:extLst>
          </p:cNvPr>
          <p:cNvSpPr/>
          <p:nvPr/>
        </p:nvSpPr>
        <p:spPr>
          <a:xfrm>
            <a:off x="9812569" y="4304144"/>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0" name="椭圆 89">
            <a:extLst>
              <a:ext uri="{FF2B5EF4-FFF2-40B4-BE49-F238E27FC236}">
                <a16:creationId xmlns:a16="http://schemas.microsoft.com/office/drawing/2014/main" id="{A2F76A96-EC75-82DB-339E-36C467A8BD7C}"/>
              </a:ext>
            </a:extLst>
          </p:cNvPr>
          <p:cNvSpPr/>
          <p:nvPr/>
        </p:nvSpPr>
        <p:spPr>
          <a:xfrm>
            <a:off x="9784894" y="5181901"/>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1" name="椭圆 90">
            <a:extLst>
              <a:ext uri="{FF2B5EF4-FFF2-40B4-BE49-F238E27FC236}">
                <a16:creationId xmlns:a16="http://schemas.microsoft.com/office/drawing/2014/main" id="{AF0A6E05-52E7-3591-30B9-DCD7FFAEFA4E}"/>
              </a:ext>
            </a:extLst>
          </p:cNvPr>
          <p:cNvSpPr/>
          <p:nvPr/>
        </p:nvSpPr>
        <p:spPr>
          <a:xfrm>
            <a:off x="10182033" y="521531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3" name="椭圆 92">
            <a:extLst>
              <a:ext uri="{FF2B5EF4-FFF2-40B4-BE49-F238E27FC236}">
                <a16:creationId xmlns:a16="http://schemas.microsoft.com/office/drawing/2014/main" id="{0F11861C-AF6D-6991-E860-B466E1ACE399}"/>
              </a:ext>
            </a:extLst>
          </p:cNvPr>
          <p:cNvSpPr/>
          <p:nvPr/>
        </p:nvSpPr>
        <p:spPr>
          <a:xfrm>
            <a:off x="9758685" y="5447968"/>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4" name="椭圆 93">
            <a:extLst>
              <a:ext uri="{FF2B5EF4-FFF2-40B4-BE49-F238E27FC236}">
                <a16:creationId xmlns:a16="http://schemas.microsoft.com/office/drawing/2014/main" id="{9E2E4CD3-7594-57A1-2068-AAC2234CCE39}"/>
              </a:ext>
            </a:extLst>
          </p:cNvPr>
          <p:cNvSpPr/>
          <p:nvPr/>
        </p:nvSpPr>
        <p:spPr>
          <a:xfrm>
            <a:off x="9975451" y="530936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6" name="椭圆 95">
            <a:extLst>
              <a:ext uri="{FF2B5EF4-FFF2-40B4-BE49-F238E27FC236}">
                <a16:creationId xmlns:a16="http://schemas.microsoft.com/office/drawing/2014/main" id="{9E5A6732-DCFC-9F23-721C-7B9E50BE84A0}"/>
              </a:ext>
            </a:extLst>
          </p:cNvPr>
          <p:cNvSpPr/>
          <p:nvPr/>
        </p:nvSpPr>
        <p:spPr>
          <a:xfrm>
            <a:off x="10083451" y="551825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7" name="椭圆 96">
            <a:extLst>
              <a:ext uri="{FF2B5EF4-FFF2-40B4-BE49-F238E27FC236}">
                <a16:creationId xmlns:a16="http://schemas.microsoft.com/office/drawing/2014/main" id="{17FC9015-A3D2-1F98-4D43-621C4A881D3D}"/>
              </a:ext>
            </a:extLst>
          </p:cNvPr>
          <p:cNvSpPr/>
          <p:nvPr/>
        </p:nvSpPr>
        <p:spPr>
          <a:xfrm>
            <a:off x="10325875" y="5418961"/>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05" name="文本框 104">
                <a:extLst>
                  <a:ext uri="{FF2B5EF4-FFF2-40B4-BE49-F238E27FC236}">
                    <a16:creationId xmlns:a16="http://schemas.microsoft.com/office/drawing/2014/main" id="{98D04346-8072-4018-9DE4-0346DFD8A015}"/>
                  </a:ext>
                </a:extLst>
              </p:cNvPr>
              <p:cNvSpPr txBox="1"/>
              <p:nvPr/>
            </p:nvSpPr>
            <p:spPr>
              <a:xfrm>
                <a:off x="10522139" y="2533095"/>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1</m:t>
                          </m:r>
                        </m:sub>
                      </m:sSub>
                    </m:oMath>
                  </m:oMathPara>
                </a14:m>
                <a:endParaRPr kumimoji="1" lang="zh-CN" altLang="en-US"/>
              </a:p>
            </p:txBody>
          </p:sp>
        </mc:Choice>
        <mc:Fallback xmlns="">
          <p:sp>
            <p:nvSpPr>
              <p:cNvPr id="105" name="文本框 104">
                <a:extLst>
                  <a:ext uri="{FF2B5EF4-FFF2-40B4-BE49-F238E27FC236}">
                    <a16:creationId xmlns:a16="http://schemas.microsoft.com/office/drawing/2014/main" id="{98D04346-8072-4018-9DE4-0346DFD8A015}"/>
                  </a:ext>
                </a:extLst>
              </p:cNvPr>
              <p:cNvSpPr txBox="1">
                <a:spLocks noRot="1" noChangeAspect="1" noMove="1" noResize="1" noEditPoints="1" noAdjustHandles="1" noChangeArrowheads="1" noChangeShapeType="1" noTextEdit="1"/>
              </p:cNvSpPr>
              <p:nvPr/>
            </p:nvSpPr>
            <p:spPr>
              <a:xfrm>
                <a:off x="10522139" y="2533095"/>
                <a:ext cx="495071"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文本框 105">
                <a:extLst>
                  <a:ext uri="{FF2B5EF4-FFF2-40B4-BE49-F238E27FC236}">
                    <a16:creationId xmlns:a16="http://schemas.microsoft.com/office/drawing/2014/main" id="{CD25967B-77E1-4402-1A2E-11FF1FF79A17}"/>
                  </a:ext>
                </a:extLst>
              </p:cNvPr>
              <p:cNvSpPr txBox="1"/>
              <p:nvPr/>
            </p:nvSpPr>
            <p:spPr>
              <a:xfrm>
                <a:off x="10513957" y="3187975"/>
                <a:ext cx="496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2</m:t>
                          </m:r>
                        </m:sub>
                      </m:sSub>
                    </m:oMath>
                  </m:oMathPara>
                </a14:m>
                <a:endParaRPr kumimoji="1" lang="zh-CN" altLang="en-US"/>
              </a:p>
            </p:txBody>
          </p:sp>
        </mc:Choice>
        <mc:Fallback xmlns="">
          <p:sp>
            <p:nvSpPr>
              <p:cNvPr id="106" name="文本框 105">
                <a:extLst>
                  <a:ext uri="{FF2B5EF4-FFF2-40B4-BE49-F238E27FC236}">
                    <a16:creationId xmlns:a16="http://schemas.microsoft.com/office/drawing/2014/main" id="{CD25967B-77E1-4402-1A2E-11FF1FF79A17}"/>
                  </a:ext>
                </a:extLst>
              </p:cNvPr>
              <p:cNvSpPr txBox="1">
                <a:spLocks noRot="1" noChangeAspect="1" noMove="1" noResize="1" noEditPoints="1" noAdjustHandles="1" noChangeArrowheads="1" noChangeShapeType="1" noTextEdit="1"/>
              </p:cNvSpPr>
              <p:nvPr/>
            </p:nvSpPr>
            <p:spPr>
              <a:xfrm>
                <a:off x="10513957" y="3187975"/>
                <a:ext cx="496674"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文本框 106">
                <a:extLst>
                  <a:ext uri="{FF2B5EF4-FFF2-40B4-BE49-F238E27FC236}">
                    <a16:creationId xmlns:a16="http://schemas.microsoft.com/office/drawing/2014/main" id="{C6C48383-D858-93CA-84C4-5CB86E82B9D8}"/>
                  </a:ext>
                </a:extLst>
              </p:cNvPr>
              <p:cNvSpPr txBox="1"/>
              <p:nvPr/>
            </p:nvSpPr>
            <p:spPr>
              <a:xfrm>
                <a:off x="10530937" y="4023987"/>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3</m:t>
                          </m:r>
                        </m:sub>
                      </m:sSub>
                    </m:oMath>
                  </m:oMathPara>
                </a14:m>
                <a:endParaRPr kumimoji="1" lang="zh-CN" altLang="en-US"/>
              </a:p>
            </p:txBody>
          </p:sp>
        </mc:Choice>
        <mc:Fallback xmlns="">
          <p:sp>
            <p:nvSpPr>
              <p:cNvPr id="107" name="文本框 106">
                <a:extLst>
                  <a:ext uri="{FF2B5EF4-FFF2-40B4-BE49-F238E27FC236}">
                    <a16:creationId xmlns:a16="http://schemas.microsoft.com/office/drawing/2014/main" id="{C6C48383-D858-93CA-84C4-5CB86E82B9D8}"/>
                  </a:ext>
                </a:extLst>
              </p:cNvPr>
              <p:cNvSpPr txBox="1">
                <a:spLocks noRot="1" noChangeAspect="1" noMove="1" noResize="1" noEditPoints="1" noAdjustHandles="1" noChangeArrowheads="1" noChangeShapeType="1" noTextEdit="1"/>
              </p:cNvSpPr>
              <p:nvPr/>
            </p:nvSpPr>
            <p:spPr>
              <a:xfrm>
                <a:off x="10530937" y="4023987"/>
                <a:ext cx="495071"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文本框 107">
                <a:extLst>
                  <a:ext uri="{FF2B5EF4-FFF2-40B4-BE49-F238E27FC236}">
                    <a16:creationId xmlns:a16="http://schemas.microsoft.com/office/drawing/2014/main" id="{A61A3CE7-A2EB-A36C-6D2E-4B15E196ACAD}"/>
                  </a:ext>
                </a:extLst>
              </p:cNvPr>
              <p:cNvSpPr txBox="1"/>
              <p:nvPr/>
            </p:nvSpPr>
            <p:spPr>
              <a:xfrm>
                <a:off x="10561982" y="5202923"/>
                <a:ext cx="5487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𝑚</m:t>
                          </m:r>
                        </m:sub>
                      </m:sSub>
                    </m:oMath>
                  </m:oMathPara>
                </a14:m>
                <a:endParaRPr kumimoji="1" lang="zh-CN" altLang="en-US"/>
              </a:p>
            </p:txBody>
          </p:sp>
        </mc:Choice>
        <mc:Fallback xmlns="">
          <p:sp>
            <p:nvSpPr>
              <p:cNvPr id="108" name="文本框 107">
                <a:extLst>
                  <a:ext uri="{FF2B5EF4-FFF2-40B4-BE49-F238E27FC236}">
                    <a16:creationId xmlns:a16="http://schemas.microsoft.com/office/drawing/2014/main" id="{A61A3CE7-A2EB-A36C-6D2E-4B15E196ACAD}"/>
                  </a:ext>
                </a:extLst>
              </p:cNvPr>
              <p:cNvSpPr txBox="1">
                <a:spLocks noRot="1" noChangeAspect="1" noMove="1" noResize="1" noEditPoints="1" noAdjustHandles="1" noChangeArrowheads="1" noChangeShapeType="1" noTextEdit="1"/>
              </p:cNvSpPr>
              <p:nvPr/>
            </p:nvSpPr>
            <p:spPr>
              <a:xfrm>
                <a:off x="10561982" y="5202923"/>
                <a:ext cx="548740" cy="369332"/>
              </a:xfrm>
              <a:prstGeom prst="rect">
                <a:avLst/>
              </a:prstGeom>
              <a:blipFill>
                <a:blip r:embed="rId13"/>
                <a:stretch>
                  <a:fillRect/>
                </a:stretch>
              </a:blipFill>
            </p:spPr>
            <p:txBody>
              <a:bodyPr/>
              <a:lstStyle/>
              <a:p>
                <a:r>
                  <a:rPr lang="en-US">
                    <a:noFill/>
                  </a:rPr>
                  <a:t> </a:t>
                </a:r>
              </a:p>
            </p:txBody>
          </p:sp>
        </mc:Fallback>
      </mc:AlternateContent>
      <p:cxnSp>
        <p:nvCxnSpPr>
          <p:cNvPr id="7" name="直线连接符 6">
            <a:extLst>
              <a:ext uri="{FF2B5EF4-FFF2-40B4-BE49-F238E27FC236}">
                <a16:creationId xmlns:a16="http://schemas.microsoft.com/office/drawing/2014/main" id="{37C78B3E-0B1D-6B04-BAE9-8164411355AB}"/>
              </a:ext>
            </a:extLst>
          </p:cNvPr>
          <p:cNvCxnSpPr>
            <a:cxnSpLocks/>
            <a:stCxn id="31" idx="6"/>
            <a:endCxn id="84" idx="2"/>
          </p:cNvCxnSpPr>
          <p:nvPr/>
        </p:nvCxnSpPr>
        <p:spPr>
          <a:xfrm>
            <a:off x="7744767" y="2779117"/>
            <a:ext cx="2085934" cy="13755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线连接符 9">
            <a:extLst>
              <a:ext uri="{FF2B5EF4-FFF2-40B4-BE49-F238E27FC236}">
                <a16:creationId xmlns:a16="http://schemas.microsoft.com/office/drawing/2014/main" id="{6D8E3987-CC4B-C8D7-76BD-0451A8700A23}"/>
              </a:ext>
            </a:extLst>
          </p:cNvPr>
          <p:cNvCxnSpPr>
            <a:cxnSpLocks/>
            <a:stCxn id="37" idx="6"/>
            <a:endCxn id="84" idx="2"/>
          </p:cNvCxnSpPr>
          <p:nvPr/>
        </p:nvCxnSpPr>
        <p:spPr>
          <a:xfrm>
            <a:off x="7861981" y="3560160"/>
            <a:ext cx="1968720" cy="5944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线连接符 12">
            <a:extLst>
              <a:ext uri="{FF2B5EF4-FFF2-40B4-BE49-F238E27FC236}">
                <a16:creationId xmlns:a16="http://schemas.microsoft.com/office/drawing/2014/main" id="{2A6895AC-BCE9-66D3-74EE-E5E9BC0CEAA9}"/>
              </a:ext>
            </a:extLst>
          </p:cNvPr>
          <p:cNvCxnSpPr>
            <a:cxnSpLocks/>
            <a:stCxn id="46" idx="6"/>
            <a:endCxn id="84" idx="2"/>
          </p:cNvCxnSpPr>
          <p:nvPr/>
        </p:nvCxnSpPr>
        <p:spPr>
          <a:xfrm flipV="1">
            <a:off x="7731324" y="4154653"/>
            <a:ext cx="2099377" cy="6434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37B5F20-4FE5-7F5E-36E4-9108B1D1C81B}"/>
                  </a:ext>
                </a:extLst>
              </p:cNvPr>
              <p:cNvSpPr txBox="1"/>
              <p:nvPr/>
            </p:nvSpPr>
            <p:spPr>
              <a:xfrm>
                <a:off x="805795" y="3897162"/>
                <a:ext cx="5582733" cy="923330"/>
              </a:xfrm>
              <a:prstGeom prst="rect">
                <a:avLst/>
              </a:prstGeom>
              <a:noFill/>
            </p:spPr>
            <p:txBody>
              <a:bodyPr wrap="square" rtlCol="0">
                <a:spAutoFit/>
              </a:bodyPr>
              <a:lstStyle/>
              <a:p>
                <a:pPr lvl="1"/>
                <a:r>
                  <a:rPr lang="en-US" altLang="zh-CN" b="1">
                    <a:latin typeface="Palatino" pitchFamily="2" charset="0"/>
                    <a:ea typeface="Palatino" pitchFamily="2" charset="0"/>
                  </a:rPr>
                  <a:t>Soundness:</a:t>
                </a:r>
              </a:p>
              <a:p>
                <a:pPr marL="742950" lvl="1"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b="0" i="0" smtClean="0">
                        <a:latin typeface="Cambria Math" panose="02040503050406030204" pitchFamily="18" charset="0"/>
                      </a:rPr>
                      <m:t> </m:t>
                    </m:r>
                  </m:oMath>
                </a14:m>
                <a:r>
                  <a:rPr lang="en-US" altLang="zh-CN" b="0">
                    <a:latin typeface="Palatino" pitchFamily="2" charset="0"/>
                    <a:ea typeface="Palatino" pitchFamily="2" charset="0"/>
                  </a:rPr>
                  <a:t>if </a:t>
                </a:r>
                <a14:m>
                  <m:oMath xmlns:m="http://schemas.openxmlformats.org/officeDocument/2006/math">
                    <m:r>
                      <a:rPr lang="en-US" altLang="zh-CN" b="0" i="1" smtClean="0">
                        <a:latin typeface="Cambria Math" panose="02040503050406030204" pitchFamily="18" charset="0"/>
                        <a:ea typeface="Palatino" pitchFamily="2" charset="0"/>
                      </a:rPr>
                      <m:t>∀</m:t>
                    </m:r>
                    <m:r>
                      <a:rPr lang="en-US" altLang="zh-CN" b="0" i="1" smtClean="0">
                        <a:latin typeface="Cambria Math" panose="02040503050406030204" pitchFamily="18" charset="0"/>
                        <a:ea typeface="Palatino" pitchFamily="2" charset="0"/>
                      </a:rPr>
                      <m:t>𝑖</m:t>
                    </m:r>
                    <m:r>
                      <a:rPr lang="en-US" altLang="zh-CN" b="0" i="1" smtClean="0">
                        <a:latin typeface="Cambria Math" panose="02040503050406030204" pitchFamily="18" charset="0"/>
                        <a:ea typeface="Palatino" pitchFamily="2" charset="0"/>
                      </a:rPr>
                      <m:t>∈</m:t>
                    </m:r>
                    <m:d>
                      <m:dPr>
                        <m:begChr m:val="["/>
                        <m:endChr m:val="]"/>
                        <m:ctrlPr>
                          <a:rPr lang="en-US" altLang="zh-CN" b="0" i="1" smtClean="0">
                            <a:latin typeface="Cambria Math" panose="02040503050406030204" pitchFamily="18" charset="0"/>
                            <a:ea typeface="Palatino" pitchFamily="2" charset="0"/>
                          </a:rPr>
                        </m:ctrlPr>
                      </m:dPr>
                      <m:e>
                        <m:r>
                          <a:rPr lang="en-US" altLang="zh-CN" b="0" i="1" smtClean="0">
                            <a:latin typeface="Cambria Math" panose="02040503050406030204" pitchFamily="18" charset="0"/>
                            <a:ea typeface="Palatino" pitchFamily="2" charset="0"/>
                          </a:rPr>
                          <m:t>𝑚</m:t>
                        </m:r>
                      </m:e>
                    </m:d>
                    <m:r>
                      <a:rPr lang="en-US" altLang="zh-CN" b="0" i="1" smtClean="0">
                        <a:latin typeface="Cambria Math" panose="02040503050406030204" pitchFamily="18" charset="0"/>
                        <a:ea typeface="Palatino" pitchFamily="2" charset="0"/>
                      </a:rPr>
                      <m:t>,</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𝑖</m:t>
                        </m:r>
                      </m:sub>
                    </m:sSub>
                  </m:oMath>
                </a14:m>
                <a:r>
                  <a:rPr lang="zh-CN" altLang="en-US">
                    <a:latin typeface="Palatino" pitchFamily="2" charset="0"/>
                    <a:ea typeface="Palatino" pitchFamily="2" charset="0"/>
                  </a:rPr>
                  <a:t> </a:t>
                </a:r>
                <a:r>
                  <a:rPr lang="en-US" altLang="zh-CN">
                    <a:latin typeface="Palatino" pitchFamily="2" charset="0"/>
                    <a:ea typeface="Palatino" pitchFamily="2" charset="0"/>
                  </a:rPr>
                  <a:t>such that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oMath>
                </a14:m>
                <a:r>
                  <a:rPr lang="zh-CN" altLang="en-US">
                    <a:latin typeface="Palatino" pitchFamily="2" charset="0"/>
                    <a:ea typeface="Palatino" pitchFamily="2" charset="0"/>
                  </a:rPr>
                  <a:t> </a:t>
                </a:r>
                <a:r>
                  <a:rPr lang="en-US" altLang="zh-CN">
                    <a:latin typeface="Palatino" pitchFamily="2" charset="0"/>
                    <a:ea typeface="Palatino" pitchFamily="2" charset="0"/>
                  </a:rPr>
                  <a:t>has </a:t>
                </a:r>
                <a14:m>
                  <m:oMath xmlns:m="http://schemas.openxmlformats.org/officeDocument/2006/math">
                    <m:r>
                      <a:rPr lang="en-US" altLang="zh-CN" i="1">
                        <a:latin typeface="Cambria Math" panose="02040503050406030204" pitchFamily="18" charset="0"/>
                      </a:rPr>
                      <m:t>𝑘</m:t>
                    </m:r>
                    <m:r>
                      <a:rPr lang="en-US" altLang="zh-CN" i="1">
                        <a:latin typeface="Cambria Math" panose="02040503050406030204" pitchFamily="18" charset="0"/>
                      </a:rPr>
                      <m:t>+1</m:t>
                    </m:r>
                  </m:oMath>
                </a14:m>
                <a:r>
                  <a:rPr lang="zh-CN" altLang="en-US">
                    <a:latin typeface="Palatino" pitchFamily="2" charset="0"/>
                    <a:ea typeface="Palatino" pitchFamily="2" charset="0"/>
                  </a:rPr>
                  <a:t> </a:t>
                </a:r>
                <a:r>
                  <a:rPr lang="en-US" altLang="zh-CN">
                    <a:latin typeface="Palatino" pitchFamily="2" charset="0"/>
                    <a:ea typeface="Palatino" pitchFamily="2" charset="0"/>
                  </a:rPr>
                  <a:t>neighbors in </a:t>
                </a:r>
                <a14:m>
                  <m:oMath xmlns:m="http://schemas.openxmlformats.org/officeDocument/2006/math">
                    <m:r>
                      <a:rPr lang="en-US" altLang="zh-CN" i="1">
                        <a:latin typeface="Cambria Math" panose="02040503050406030204" pitchFamily="18" charset="0"/>
                      </a:rPr>
                      <m:t>𝑋</m:t>
                    </m:r>
                  </m:oMath>
                </a14:m>
                <a:r>
                  <a:rPr lang="en-US" altLang="zh-CN">
                    <a:latin typeface="Palatino" pitchFamily="2" charset="0"/>
                    <a:ea typeface="Palatino" pitchFamily="2" charset="0"/>
                  </a:rPr>
                  <a:t>, then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𝑋</m:t>
                        </m:r>
                      </m:e>
                    </m:d>
                    <m:r>
                      <a:rPr lang="en-US" altLang="zh-CN" i="1">
                        <a:latin typeface="Cambria Math" panose="02040503050406030204" pitchFamily="18" charset="0"/>
                      </a:rPr>
                      <m:t>&gt;</m:t>
                    </m:r>
                    <m:r>
                      <a:rPr lang="en-US" altLang="zh-CN" i="1">
                        <a:latin typeface="Cambria Math" panose="02040503050406030204" pitchFamily="18" charset="0"/>
                      </a:rPr>
                      <m:t>h</m:t>
                    </m:r>
                  </m:oMath>
                </a14:m>
                <a:endParaRPr lang="en-US" altLang="zh-CN">
                  <a:latin typeface="Palatino" pitchFamily="2" charset="0"/>
                  <a:ea typeface="Palatino" pitchFamily="2" charset="0"/>
                </a:endParaRPr>
              </a:p>
            </p:txBody>
          </p:sp>
        </mc:Choice>
        <mc:Fallback xmlns="">
          <p:sp>
            <p:nvSpPr>
              <p:cNvPr id="11" name="文本框 10">
                <a:extLst>
                  <a:ext uri="{FF2B5EF4-FFF2-40B4-BE49-F238E27FC236}">
                    <a16:creationId xmlns:a16="http://schemas.microsoft.com/office/drawing/2014/main" id="{837B5F20-4FE5-7F5E-36E4-9108B1D1C81B}"/>
                  </a:ext>
                </a:extLst>
              </p:cNvPr>
              <p:cNvSpPr txBox="1">
                <a:spLocks noRot="1" noChangeAspect="1" noMove="1" noResize="1" noEditPoints="1" noAdjustHandles="1" noChangeArrowheads="1" noChangeShapeType="1" noTextEdit="1"/>
              </p:cNvSpPr>
              <p:nvPr/>
            </p:nvSpPr>
            <p:spPr>
              <a:xfrm>
                <a:off x="805795" y="3897162"/>
                <a:ext cx="5582733" cy="923330"/>
              </a:xfrm>
              <a:prstGeom prst="rect">
                <a:avLst/>
              </a:prstGeom>
              <a:blipFill>
                <a:blip r:embed="rId14"/>
                <a:stretch>
                  <a:fillRect t="-3289" b="-9211"/>
                </a:stretch>
              </a:blipFill>
            </p:spPr>
            <p:txBody>
              <a:bodyPr/>
              <a:lstStyle/>
              <a:p>
                <a:r>
                  <a:rPr lang="en-US">
                    <a:noFill/>
                  </a:rPr>
                  <a:t> </a:t>
                </a:r>
              </a:p>
            </p:txBody>
          </p:sp>
        </mc:Fallback>
      </mc:AlternateContent>
    </p:spTree>
    <p:extLst>
      <p:ext uri="{BB962C8B-B14F-4D97-AF65-F5344CB8AC3E}">
        <p14:creationId xmlns:p14="http://schemas.microsoft.com/office/powerpoint/2010/main" val="2210794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a:extLst>
              <a:ext uri="{FF2B5EF4-FFF2-40B4-BE49-F238E27FC236}">
                <a16:creationId xmlns:a16="http://schemas.microsoft.com/office/drawing/2014/main" id="{9861680D-DC24-2D20-9973-2FE2F97B265A}"/>
              </a:ext>
            </a:extLst>
          </p:cNvPr>
          <p:cNvSpPr/>
          <p:nvPr/>
        </p:nvSpPr>
        <p:spPr>
          <a:xfrm>
            <a:off x="1229759" y="2702725"/>
            <a:ext cx="5029426" cy="1010352"/>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 name="圆角矩形 103">
            <a:extLst>
              <a:ext uri="{FF2B5EF4-FFF2-40B4-BE49-F238E27FC236}">
                <a16:creationId xmlns:a16="http://schemas.microsoft.com/office/drawing/2014/main" id="{18224EFA-E8F3-89FC-55CB-A79AA6E747AD}"/>
              </a:ext>
            </a:extLst>
          </p:cNvPr>
          <p:cNvSpPr/>
          <p:nvPr/>
        </p:nvSpPr>
        <p:spPr>
          <a:xfrm>
            <a:off x="9643967" y="5100432"/>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圆角矩形 102">
            <a:extLst>
              <a:ext uri="{FF2B5EF4-FFF2-40B4-BE49-F238E27FC236}">
                <a16:creationId xmlns:a16="http://schemas.microsoft.com/office/drawing/2014/main" id="{D122E8AF-39A6-B527-03F0-0BC605A56BCE}"/>
              </a:ext>
            </a:extLst>
          </p:cNvPr>
          <p:cNvSpPr/>
          <p:nvPr/>
        </p:nvSpPr>
        <p:spPr>
          <a:xfrm>
            <a:off x="9616537" y="3897162"/>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2" name="圆角矩形 101">
            <a:extLst>
              <a:ext uri="{FF2B5EF4-FFF2-40B4-BE49-F238E27FC236}">
                <a16:creationId xmlns:a16="http://schemas.microsoft.com/office/drawing/2014/main" id="{3510F1D2-B1CE-A47C-CEF4-5C51390D0849}"/>
              </a:ext>
            </a:extLst>
          </p:cNvPr>
          <p:cNvSpPr/>
          <p:nvPr/>
        </p:nvSpPr>
        <p:spPr>
          <a:xfrm>
            <a:off x="9616537" y="3145910"/>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圆角矩形 100">
            <a:extLst>
              <a:ext uri="{FF2B5EF4-FFF2-40B4-BE49-F238E27FC236}">
                <a16:creationId xmlns:a16="http://schemas.microsoft.com/office/drawing/2014/main" id="{69C06ED5-B3A9-9AAA-FED1-4D84DBB56F10}"/>
              </a:ext>
            </a:extLst>
          </p:cNvPr>
          <p:cNvSpPr/>
          <p:nvPr/>
        </p:nvSpPr>
        <p:spPr>
          <a:xfrm>
            <a:off x="9607739" y="2443975"/>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圆角矩形 99">
            <a:extLst>
              <a:ext uri="{FF2B5EF4-FFF2-40B4-BE49-F238E27FC236}">
                <a16:creationId xmlns:a16="http://schemas.microsoft.com/office/drawing/2014/main" id="{E806B453-5A97-D4A3-5E14-A99111517634}"/>
              </a:ext>
            </a:extLst>
          </p:cNvPr>
          <p:cNvSpPr/>
          <p:nvPr/>
        </p:nvSpPr>
        <p:spPr>
          <a:xfrm>
            <a:off x="7374139" y="4650719"/>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圆角矩形 98">
            <a:extLst>
              <a:ext uri="{FF2B5EF4-FFF2-40B4-BE49-F238E27FC236}">
                <a16:creationId xmlns:a16="http://schemas.microsoft.com/office/drawing/2014/main" id="{1A6439AB-262C-7139-8587-CC0A3836AF39}"/>
              </a:ext>
            </a:extLst>
          </p:cNvPr>
          <p:cNvSpPr/>
          <p:nvPr/>
        </p:nvSpPr>
        <p:spPr>
          <a:xfrm>
            <a:off x="7374139" y="3412153"/>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8" name="圆角矩形 97">
            <a:extLst>
              <a:ext uri="{FF2B5EF4-FFF2-40B4-BE49-F238E27FC236}">
                <a16:creationId xmlns:a16="http://schemas.microsoft.com/office/drawing/2014/main" id="{9AB6E49A-E317-E277-F4C7-6A13F1AB37AC}"/>
              </a:ext>
            </a:extLst>
          </p:cNvPr>
          <p:cNvSpPr/>
          <p:nvPr/>
        </p:nvSpPr>
        <p:spPr>
          <a:xfrm>
            <a:off x="7374139" y="2615851"/>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4CFEBA7D-D78A-4674-B4CE-8101BA65D437}"/>
              </a:ext>
            </a:extLst>
          </p:cNvPr>
          <p:cNvSpPr>
            <a:spLocks noGrp="1"/>
          </p:cNvSpPr>
          <p:nvPr>
            <p:ph type="title"/>
          </p:nvPr>
        </p:nvSpPr>
        <p:spPr/>
        <p:txBody>
          <a:bodyPr/>
          <a:lstStyle/>
          <a:p>
            <a:r>
              <a:rPr lang="en-US" altLang="zh-CN">
                <a:latin typeface="Palatino Linotype" panose="02040502050505030304" pitchFamily="18" charset="0"/>
              </a:rPr>
              <a:t>Threshold Graph in </a:t>
            </a:r>
            <a:r>
              <a:rPr lang="en-US" altLang="zh-CN">
                <a:solidFill>
                  <a:srgbClr val="FF3399"/>
                </a:solidFill>
                <a:latin typeface="Palatino Linotype" panose="02040502050505030304" pitchFamily="18" charset="0"/>
              </a:rPr>
              <a:t>[Lin19]</a:t>
            </a:r>
            <a:endParaRPr lang="zh-CN" altLang="en-US">
              <a:solidFill>
                <a:srgbClr val="FF3399"/>
              </a:solidFill>
              <a:latin typeface="Palatino Linotype" panose="0204050205050503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2686E6-B94F-4577-A109-F11F0A65ECC2}"/>
                  </a:ext>
                </a:extLst>
              </p:cNvPr>
              <p:cNvSpPr>
                <a:spLocks noGrp="1"/>
              </p:cNvSpPr>
              <p:nvPr>
                <p:ph idx="1"/>
              </p:nvPr>
            </p:nvSpPr>
            <p:spPr>
              <a:xfrm>
                <a:off x="595122" y="1585109"/>
                <a:ext cx="10515600" cy="4351338"/>
              </a:xfrm>
            </p:spPr>
            <p:txBody>
              <a:bodyPr>
                <a:normAutofit/>
              </a:bodyPr>
              <a:lstStyle/>
              <a:p>
                <a:pPr marL="617220" lvl="1" indent="-342900"/>
                <a:r>
                  <a:rPr lang="en-US" altLang="zh-CN" sz="2000">
                    <a:latin typeface="Palatino Linotype" panose="02040502050505030304" pitchFamily="18" charset="0"/>
                  </a:rPr>
                  <a:t>Threshold Graph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𝑇</m:t>
                        </m:r>
                      </m:sub>
                    </m:sSub>
                  </m:oMath>
                </a14:m>
                <a:r>
                  <a:rPr lang="en-US" altLang="zh-CN" sz="2000">
                    <a:latin typeface="Palatino Linotype" panose="02040502050505030304" pitchFamily="18" charset="0"/>
                  </a:rPr>
                  <a:t>: a bipartite graph </a:t>
                </a:r>
                <a14:m>
                  <m:oMath xmlns:m="http://schemas.openxmlformats.org/officeDocument/2006/math">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𝐵</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𝐸</m:t>
                    </m:r>
                    <m:r>
                      <a:rPr lang="en-US" altLang="zh-CN" sz="2000" b="0" i="1" smtClean="0">
                        <a:latin typeface="Cambria Math" panose="02040503050406030204" pitchFamily="18" charset="0"/>
                      </a:rPr>
                      <m:t>)</m:t>
                    </m:r>
                  </m:oMath>
                </a14:m>
                <a:r>
                  <a:rPr lang="en-US" altLang="zh-CN" sz="2000">
                    <a:latin typeface="Palatino Linotype" panose="02040502050505030304" pitchFamily="18" charset="0"/>
                  </a:rPr>
                  <a:t> with </a:t>
                </a:r>
                <a14:m>
                  <m:oMath xmlns:m="http://schemas.openxmlformats.org/officeDocument/2006/math">
                    <m:r>
                      <a:rPr lang="en-US" altLang="zh-CN" sz="2000" i="1">
                        <a:latin typeface="Cambria Math" panose="02040503050406030204" pitchFamily="18" charset="0"/>
                      </a:rPr>
                      <m:t>𝐴</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𝑘</m:t>
                        </m:r>
                      </m:sub>
                    </m:sSub>
                  </m:oMath>
                </a14:m>
                <a:r>
                  <a:rPr lang="en-US" altLang="zh-CN" sz="2000">
                    <a:latin typeface="Palatino Linotype" panose="02040502050505030304" pitchFamily="18" charset="0"/>
                  </a:rPr>
                  <a:t> and </a:t>
                </a:r>
                <a14:m>
                  <m:oMath xmlns:m="http://schemas.openxmlformats.org/officeDocument/2006/math">
                    <m:r>
                      <a:rPr lang="en-US" altLang="zh-CN" sz="2000" i="1">
                        <a:latin typeface="Cambria Math" panose="02040503050406030204" pitchFamily="18" charset="0"/>
                      </a:rPr>
                      <m:t>𝐵</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𝑚</m:t>
                        </m:r>
                      </m:sub>
                    </m:sSub>
                  </m:oMath>
                </a14:m>
                <a:r>
                  <a:rPr lang="en-US" altLang="zh-CN" sz="2000">
                    <a:latin typeface="Palatino Linotype" panose="02040502050505030304" pitchFamily="18" charset="0"/>
                  </a:rPr>
                  <a:t>, satisfying</a:t>
                </a:r>
                <a:endParaRPr lang="en-US" altLang="zh-CN" sz="1600">
                  <a:latin typeface="Palatino Linotype" panose="02040502050505030304" pitchFamily="18" charset="0"/>
                </a:endParaRPr>
              </a:p>
              <a:p>
                <a:pPr marL="0" indent="0">
                  <a:buNone/>
                </a:pPr>
                <a:endParaRPr lang="zh-CN" altLang="en-US" sz="1500">
                  <a:latin typeface="Palatino Linotype" panose="02040502050505030304" pitchFamily="18" charset="0"/>
                </a:endParaRPr>
              </a:p>
            </p:txBody>
          </p:sp>
        </mc:Choice>
        <mc:Fallback xmlns="">
          <p:sp>
            <p:nvSpPr>
              <p:cNvPr id="3" name="内容占位符 2">
                <a:extLst>
                  <a:ext uri="{FF2B5EF4-FFF2-40B4-BE49-F238E27FC236}">
                    <a16:creationId xmlns:a16="http://schemas.microsoft.com/office/drawing/2014/main" id="{202686E6-B94F-4577-A109-F11F0A65ECC2}"/>
                  </a:ext>
                </a:extLst>
              </p:cNvPr>
              <p:cNvSpPr>
                <a:spLocks noGrp="1" noRot="1" noChangeAspect="1" noMove="1" noResize="1" noEditPoints="1" noAdjustHandles="1" noChangeArrowheads="1" noChangeShapeType="1" noTextEdit="1"/>
              </p:cNvSpPr>
              <p:nvPr>
                <p:ph idx="1"/>
              </p:nvPr>
            </p:nvSpPr>
            <p:spPr>
              <a:xfrm>
                <a:off x="595122" y="1585109"/>
                <a:ext cx="10515600" cy="4351338"/>
              </a:xfrm>
              <a:blipFill>
                <a:blip r:embed="rId3"/>
                <a:stretch>
                  <a:fillRect t="-1401"/>
                </a:stretch>
              </a:blipFill>
            </p:spPr>
            <p:txBody>
              <a:bodyPr/>
              <a:lstStyle/>
              <a:p>
                <a:r>
                  <a:rPr lang="en-US">
                    <a:noFill/>
                  </a:rPr>
                  <a:t> </a:t>
                </a:r>
              </a:p>
            </p:txBody>
          </p:sp>
        </mc:Fallback>
      </mc:AlternateContent>
      <p:sp>
        <p:nvSpPr>
          <p:cNvPr id="5" name="文本框 4">
            <a:extLst>
              <a:ext uri="{FF2B5EF4-FFF2-40B4-BE49-F238E27FC236}">
                <a16:creationId xmlns:a16="http://schemas.microsoft.com/office/drawing/2014/main" id="{BFF7F080-51F7-4335-B1D8-5D9192CCFE22}"/>
              </a:ext>
            </a:extLst>
          </p:cNvPr>
          <p:cNvSpPr txBox="1"/>
          <p:nvPr/>
        </p:nvSpPr>
        <p:spPr>
          <a:xfrm>
            <a:off x="5379712" y="3250398"/>
            <a:ext cx="65" cy="276999"/>
          </a:xfrm>
          <a:prstGeom prst="rect">
            <a:avLst/>
          </a:prstGeom>
          <a:noFill/>
        </p:spPr>
        <p:txBody>
          <a:bodyPr wrap="none" lIns="0" tIns="0" rIns="0" bIns="0" rtlCol="0">
            <a:spAutoFit/>
          </a:bodyPr>
          <a:lstStyle/>
          <a:p>
            <a:endParaRPr lang="zh-CN" altLang="en-US"/>
          </a:p>
        </p:txBody>
      </p:sp>
      <p:sp>
        <p:nvSpPr>
          <p:cNvPr id="6" name="文本框 5">
            <a:extLst>
              <a:ext uri="{FF2B5EF4-FFF2-40B4-BE49-F238E27FC236}">
                <a16:creationId xmlns:a16="http://schemas.microsoft.com/office/drawing/2014/main" id="{001AC4B2-B67B-4315-B5EA-20F5499035D0}"/>
              </a:ext>
            </a:extLst>
          </p:cNvPr>
          <p:cNvSpPr txBox="1"/>
          <p:nvPr/>
        </p:nvSpPr>
        <p:spPr>
          <a:xfrm>
            <a:off x="5379712" y="3250398"/>
            <a:ext cx="65" cy="276999"/>
          </a:xfrm>
          <a:prstGeom prst="rect">
            <a:avLst/>
          </a:prstGeom>
          <a:noFill/>
        </p:spPr>
        <p:txBody>
          <a:bodyPr wrap="none" lIns="0" tIns="0" rIns="0" bIns="0" rtlCol="0">
            <a:spAutoFit/>
          </a:bodyPr>
          <a:lstStyle/>
          <a:p>
            <a:endParaRPr lang="zh-CN" altLang="en-US"/>
          </a:p>
        </p:txBody>
      </p:sp>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57873357-46DE-1AE2-B03D-287FDD2F07EA}"/>
                  </a:ext>
                </a:extLst>
              </p:cNvPr>
              <p:cNvSpPr txBox="1"/>
              <p:nvPr/>
            </p:nvSpPr>
            <p:spPr>
              <a:xfrm>
                <a:off x="1257732" y="2736871"/>
                <a:ext cx="4973481" cy="923330"/>
              </a:xfrm>
              <a:prstGeom prst="rect">
                <a:avLst/>
              </a:prstGeom>
              <a:noFill/>
            </p:spPr>
            <p:txBody>
              <a:bodyPr wrap="square" rtlCol="0">
                <a:spAutoFit/>
              </a:bodyPr>
              <a:lstStyle/>
              <a:p>
                <a:r>
                  <a:rPr lang="en-US" altLang="zh-CN" b="1">
                    <a:latin typeface="Palatino Linotype" panose="02040502050505030304" pitchFamily="18" charset="0"/>
                  </a:rPr>
                  <a:t>Completeness: </a:t>
                </a:r>
              </a:p>
              <a:p>
                <a:pPr marL="285750" indent="-285750">
                  <a:buFont typeface="Arial" panose="020B0604020202020204" pitchFamily="34" charset="0"/>
                  <a:buChar char="•"/>
                </a:pPr>
                <a14:m>
                  <m:oMath xmlns:m="http://schemas.openxmlformats.org/officeDocument/2006/math">
                    <m:r>
                      <a:rPr lang="en-US" altLang="zh-CN" sz="180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𝑘</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𝑘</m:t>
                        </m:r>
                      </m:sub>
                    </m:sSub>
                  </m:oMath>
                </a14:m>
                <a:r>
                  <a:rPr lang="zh-CN" altLang="en-US" sz="1800">
                    <a:latin typeface="Palatino Linotype" panose="02040502050505030304" pitchFamily="18" charset="0"/>
                  </a:rPr>
                  <a:t> </a:t>
                </a:r>
                <a:r>
                  <a:rPr lang="en-US" altLang="zh-CN" sz="1800">
                    <a:latin typeface="Palatino Linotype" panose="02040502050505030304" pitchFamily="18" charset="0"/>
                  </a:rPr>
                  <a:t>and </a:t>
                </a:r>
                <a14:m>
                  <m:oMath xmlns:m="http://schemas.openxmlformats.org/officeDocument/2006/math">
                    <m:r>
                      <a:rPr lang="en-US" altLang="zh-CN" sz="1800" i="1">
                        <a:latin typeface="Cambria Math" panose="02040503050406030204" pitchFamily="18" charset="0"/>
                      </a:rPr>
                      <m:t>𝑖</m:t>
                    </m:r>
                    <m:r>
                      <a:rPr lang="en-US" altLang="zh-CN" sz="1800" i="1">
                        <a:latin typeface="Cambria Math" panose="02040503050406030204" pitchFamily="18" charset="0"/>
                      </a:rPr>
                      <m:t>∈</m:t>
                    </m:r>
                    <m:d>
                      <m:dPr>
                        <m:begChr m:val="["/>
                        <m:endChr m:val="]"/>
                        <m:ctrlPr>
                          <a:rPr lang="en-US" altLang="zh-CN" sz="1800" i="1">
                            <a:latin typeface="Cambria Math" panose="02040503050406030204" pitchFamily="18" charset="0"/>
                          </a:rPr>
                        </m:ctrlPr>
                      </m:dPr>
                      <m:e>
                        <m:r>
                          <a:rPr lang="en-US" altLang="zh-CN" sz="1800" i="1">
                            <a:latin typeface="Cambria Math" panose="02040503050406030204" pitchFamily="18" charset="0"/>
                          </a:rPr>
                          <m:t>𝑚</m:t>
                        </m:r>
                      </m:e>
                    </m:d>
                  </m:oMath>
                </a14:m>
                <a:r>
                  <a:rPr lang="en-US" altLang="zh-CN" sz="1800">
                    <a:latin typeface="Palatino Linotype" panose="02040502050505030304" pitchFamily="18" charset="0"/>
                  </a:rPr>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𝑘</m:t>
                        </m:r>
                      </m:sub>
                    </m:sSub>
                  </m:oMath>
                </a14:m>
                <a:r>
                  <a:rPr lang="zh-CN" altLang="en-US" sz="1800">
                    <a:latin typeface="Palatino Linotype" panose="02040502050505030304" pitchFamily="18" charset="0"/>
                  </a:rPr>
                  <a:t> </a:t>
                </a:r>
                <a:r>
                  <a:rPr lang="en-US" altLang="zh-CN" sz="1800">
                    <a:latin typeface="Palatino Linotype" panose="02040502050505030304" pitchFamily="18" charset="0"/>
                  </a:rPr>
                  <a:t>have a common neighbor in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𝐵</m:t>
                        </m:r>
                      </m:e>
                      <m:sub>
                        <m:r>
                          <a:rPr lang="en-US" altLang="zh-CN" sz="1800" i="1">
                            <a:latin typeface="Cambria Math" panose="02040503050406030204" pitchFamily="18" charset="0"/>
                          </a:rPr>
                          <m:t>𝑖</m:t>
                        </m:r>
                      </m:sub>
                    </m:sSub>
                  </m:oMath>
                </a14:m>
                <a:endParaRPr lang="zh-CN" altLang="en-US">
                  <a:latin typeface="Palatino Linotype" panose="02040502050505030304" pitchFamily="18" charset="0"/>
                </a:endParaRPr>
              </a:p>
            </p:txBody>
          </p:sp>
        </mc:Choice>
        <mc:Fallback xmlns="">
          <p:sp>
            <p:nvSpPr>
              <p:cNvPr id="51" name="文本框 50">
                <a:extLst>
                  <a:ext uri="{FF2B5EF4-FFF2-40B4-BE49-F238E27FC236}">
                    <a16:creationId xmlns:a16="http://schemas.microsoft.com/office/drawing/2014/main" id="{57873357-46DE-1AE2-B03D-287FDD2F07EA}"/>
                  </a:ext>
                </a:extLst>
              </p:cNvPr>
              <p:cNvSpPr txBox="1">
                <a:spLocks noRot="1" noChangeAspect="1" noMove="1" noResize="1" noEditPoints="1" noAdjustHandles="1" noChangeArrowheads="1" noChangeShapeType="1" noTextEdit="1"/>
              </p:cNvSpPr>
              <p:nvPr/>
            </p:nvSpPr>
            <p:spPr>
              <a:xfrm>
                <a:off x="1257732" y="2736871"/>
                <a:ext cx="4973481" cy="923330"/>
              </a:xfrm>
              <a:prstGeom prst="rect">
                <a:avLst/>
              </a:prstGeom>
              <a:blipFill>
                <a:blip r:embed="rId4"/>
                <a:stretch>
                  <a:fillRect l="-980" t="-3974"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F3F8513-B17D-7DD5-85D9-242B106AFBD4}"/>
                  </a:ext>
                </a:extLst>
              </p:cNvPr>
              <p:cNvSpPr txBox="1"/>
              <p:nvPr/>
            </p:nvSpPr>
            <p:spPr>
              <a:xfrm>
                <a:off x="7529201" y="4117471"/>
                <a:ext cx="5575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oMath>
                  </m:oMathPara>
                </a14:m>
                <a:endParaRPr kumimoji="1" lang="zh-CN" altLang="en-US"/>
              </a:p>
            </p:txBody>
          </p:sp>
        </mc:Choice>
        <mc:Fallback xmlns="">
          <p:sp>
            <p:nvSpPr>
              <p:cNvPr id="14" name="文本框 13">
                <a:extLst>
                  <a:ext uri="{FF2B5EF4-FFF2-40B4-BE49-F238E27FC236}">
                    <a16:creationId xmlns:a16="http://schemas.microsoft.com/office/drawing/2014/main" id="{0F3F8513-B17D-7DD5-85D9-242B106AFBD4}"/>
                  </a:ext>
                </a:extLst>
              </p:cNvPr>
              <p:cNvSpPr txBox="1">
                <a:spLocks noRot="1" noChangeAspect="1" noMove="1" noResize="1" noEditPoints="1" noAdjustHandles="1" noChangeArrowheads="1" noChangeShapeType="1" noTextEdit="1"/>
              </p:cNvSpPr>
              <p:nvPr/>
            </p:nvSpPr>
            <p:spPr>
              <a:xfrm>
                <a:off x="7529201" y="4117471"/>
                <a:ext cx="557561"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37BCE80C-9342-5506-6B08-D4368541F2CE}"/>
                  </a:ext>
                </a:extLst>
              </p:cNvPr>
              <p:cNvSpPr txBox="1"/>
              <p:nvPr/>
            </p:nvSpPr>
            <p:spPr>
              <a:xfrm>
                <a:off x="9776701" y="4556988"/>
                <a:ext cx="5575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oMath>
                  </m:oMathPara>
                </a14:m>
                <a:endParaRPr kumimoji="1" lang="zh-CN" altLang="en-US"/>
              </a:p>
            </p:txBody>
          </p:sp>
        </mc:Choice>
        <mc:Fallback xmlns="">
          <p:sp>
            <p:nvSpPr>
              <p:cNvPr id="28" name="文本框 27">
                <a:extLst>
                  <a:ext uri="{FF2B5EF4-FFF2-40B4-BE49-F238E27FC236}">
                    <a16:creationId xmlns:a16="http://schemas.microsoft.com/office/drawing/2014/main" id="{37BCE80C-9342-5506-6B08-D4368541F2CE}"/>
                  </a:ext>
                </a:extLst>
              </p:cNvPr>
              <p:cNvSpPr txBox="1">
                <a:spLocks noRot="1" noChangeAspect="1" noMove="1" noResize="1" noEditPoints="1" noAdjustHandles="1" noChangeArrowheads="1" noChangeShapeType="1" noTextEdit="1"/>
              </p:cNvSpPr>
              <p:nvPr/>
            </p:nvSpPr>
            <p:spPr>
              <a:xfrm>
                <a:off x="9776701" y="4556988"/>
                <a:ext cx="557561" cy="369332"/>
              </a:xfrm>
              <a:prstGeom prst="rect">
                <a:avLst/>
              </a:prstGeom>
              <a:blipFill>
                <a:blip r:embed="rId6"/>
                <a:stretch>
                  <a:fillRect/>
                </a:stretch>
              </a:blipFill>
            </p:spPr>
            <p:txBody>
              <a:bodyPr/>
              <a:lstStyle/>
              <a:p>
                <a:r>
                  <a:rPr lang="en-US">
                    <a:noFill/>
                  </a:rPr>
                  <a:t> </a:t>
                </a:r>
              </a:p>
            </p:txBody>
          </p:sp>
        </mc:Fallback>
      </mc:AlternateContent>
      <p:sp>
        <p:nvSpPr>
          <p:cNvPr id="31" name="椭圆 30">
            <a:extLst>
              <a:ext uri="{FF2B5EF4-FFF2-40B4-BE49-F238E27FC236}">
                <a16:creationId xmlns:a16="http://schemas.microsoft.com/office/drawing/2014/main" id="{01C830FE-91C8-5BBF-0B97-B70EB03184C6}"/>
              </a:ext>
            </a:extLst>
          </p:cNvPr>
          <p:cNvSpPr/>
          <p:nvPr/>
        </p:nvSpPr>
        <p:spPr>
          <a:xfrm>
            <a:off x="7636767" y="2725117"/>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2" name="椭圆 31">
            <a:extLst>
              <a:ext uri="{FF2B5EF4-FFF2-40B4-BE49-F238E27FC236}">
                <a16:creationId xmlns:a16="http://schemas.microsoft.com/office/drawing/2014/main" id="{57017930-4685-6D03-67AB-A071B3FEC647}"/>
              </a:ext>
            </a:extLst>
          </p:cNvPr>
          <p:cNvSpPr/>
          <p:nvPr/>
        </p:nvSpPr>
        <p:spPr>
          <a:xfrm>
            <a:off x="7789167" y="2877517"/>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4" name="椭圆 33">
            <a:extLst>
              <a:ext uri="{FF2B5EF4-FFF2-40B4-BE49-F238E27FC236}">
                <a16:creationId xmlns:a16="http://schemas.microsoft.com/office/drawing/2014/main" id="{D4CF8790-41B6-B1A9-2A47-5EAC78BBD724}"/>
              </a:ext>
            </a:extLst>
          </p:cNvPr>
          <p:cNvSpPr/>
          <p:nvPr/>
        </p:nvSpPr>
        <p:spPr>
          <a:xfrm>
            <a:off x="8016615" y="281389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5" name="椭圆 34">
            <a:extLst>
              <a:ext uri="{FF2B5EF4-FFF2-40B4-BE49-F238E27FC236}">
                <a16:creationId xmlns:a16="http://schemas.microsoft.com/office/drawing/2014/main" id="{08403BE5-BFA4-5925-9469-63F60A2D2454}"/>
              </a:ext>
            </a:extLst>
          </p:cNvPr>
          <p:cNvSpPr/>
          <p:nvPr/>
        </p:nvSpPr>
        <p:spPr>
          <a:xfrm>
            <a:off x="7503273" y="297986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7" name="椭圆 36">
            <a:extLst>
              <a:ext uri="{FF2B5EF4-FFF2-40B4-BE49-F238E27FC236}">
                <a16:creationId xmlns:a16="http://schemas.microsoft.com/office/drawing/2014/main" id="{30904868-3907-4117-0CC6-3D81DEC92E71}"/>
              </a:ext>
            </a:extLst>
          </p:cNvPr>
          <p:cNvSpPr/>
          <p:nvPr/>
        </p:nvSpPr>
        <p:spPr>
          <a:xfrm>
            <a:off x="7753981" y="3506160"/>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8" name="椭圆 37">
            <a:extLst>
              <a:ext uri="{FF2B5EF4-FFF2-40B4-BE49-F238E27FC236}">
                <a16:creationId xmlns:a16="http://schemas.microsoft.com/office/drawing/2014/main" id="{B9D53B65-6194-5E3D-A9CC-E95CB4425862}"/>
              </a:ext>
            </a:extLst>
          </p:cNvPr>
          <p:cNvSpPr/>
          <p:nvPr/>
        </p:nvSpPr>
        <p:spPr>
          <a:xfrm>
            <a:off x="7512478" y="3627551"/>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0" name="椭圆 39">
            <a:extLst>
              <a:ext uri="{FF2B5EF4-FFF2-40B4-BE49-F238E27FC236}">
                <a16:creationId xmlns:a16="http://schemas.microsoft.com/office/drawing/2014/main" id="{050F8B97-0393-FF99-A16A-7AB9B6E66C8B}"/>
              </a:ext>
            </a:extLst>
          </p:cNvPr>
          <p:cNvSpPr/>
          <p:nvPr/>
        </p:nvSpPr>
        <p:spPr>
          <a:xfrm>
            <a:off x="8016615" y="353535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1" name="椭圆 40">
            <a:extLst>
              <a:ext uri="{FF2B5EF4-FFF2-40B4-BE49-F238E27FC236}">
                <a16:creationId xmlns:a16="http://schemas.microsoft.com/office/drawing/2014/main" id="{0E68993A-3F74-DD48-6DC9-634F2B407FCA}"/>
              </a:ext>
            </a:extLst>
          </p:cNvPr>
          <p:cNvSpPr/>
          <p:nvPr/>
        </p:nvSpPr>
        <p:spPr>
          <a:xfrm>
            <a:off x="7974201" y="3713077"/>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3" name="椭圆 42">
            <a:extLst>
              <a:ext uri="{FF2B5EF4-FFF2-40B4-BE49-F238E27FC236}">
                <a16:creationId xmlns:a16="http://schemas.microsoft.com/office/drawing/2014/main" id="{3B5D921E-E174-5486-BDFE-E9C57FE530DA}"/>
              </a:ext>
            </a:extLst>
          </p:cNvPr>
          <p:cNvSpPr/>
          <p:nvPr/>
        </p:nvSpPr>
        <p:spPr>
          <a:xfrm>
            <a:off x="7722204" y="377149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4" name="椭圆 43">
            <a:extLst>
              <a:ext uri="{FF2B5EF4-FFF2-40B4-BE49-F238E27FC236}">
                <a16:creationId xmlns:a16="http://schemas.microsoft.com/office/drawing/2014/main" id="{AD6FA0F5-977E-DBF4-EDD5-4C294DA756B4}"/>
              </a:ext>
            </a:extLst>
          </p:cNvPr>
          <p:cNvSpPr/>
          <p:nvPr/>
        </p:nvSpPr>
        <p:spPr>
          <a:xfrm>
            <a:off x="7937134" y="3020506"/>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6" name="椭圆 45">
            <a:extLst>
              <a:ext uri="{FF2B5EF4-FFF2-40B4-BE49-F238E27FC236}">
                <a16:creationId xmlns:a16="http://schemas.microsoft.com/office/drawing/2014/main" id="{11B1F0A3-FB76-B400-C952-CE55FAA5C435}"/>
              </a:ext>
            </a:extLst>
          </p:cNvPr>
          <p:cNvSpPr/>
          <p:nvPr/>
        </p:nvSpPr>
        <p:spPr>
          <a:xfrm>
            <a:off x="7623324" y="4744119"/>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7" name="椭圆 46">
            <a:extLst>
              <a:ext uri="{FF2B5EF4-FFF2-40B4-BE49-F238E27FC236}">
                <a16:creationId xmlns:a16="http://schemas.microsoft.com/office/drawing/2014/main" id="{91A835D0-9C6E-AC55-F9D1-C9C42AA48AAB}"/>
              </a:ext>
            </a:extLst>
          </p:cNvPr>
          <p:cNvSpPr/>
          <p:nvPr/>
        </p:nvSpPr>
        <p:spPr>
          <a:xfrm>
            <a:off x="7898070" y="4831478"/>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8" name="椭圆 47">
            <a:extLst>
              <a:ext uri="{FF2B5EF4-FFF2-40B4-BE49-F238E27FC236}">
                <a16:creationId xmlns:a16="http://schemas.microsoft.com/office/drawing/2014/main" id="{E0D756EC-84EF-50B4-6BE6-A2B2D1D48486}"/>
              </a:ext>
            </a:extLst>
          </p:cNvPr>
          <p:cNvSpPr/>
          <p:nvPr/>
        </p:nvSpPr>
        <p:spPr>
          <a:xfrm>
            <a:off x="7573124" y="497707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9" name="椭圆 48">
            <a:extLst>
              <a:ext uri="{FF2B5EF4-FFF2-40B4-BE49-F238E27FC236}">
                <a16:creationId xmlns:a16="http://schemas.microsoft.com/office/drawing/2014/main" id="{63A9C20D-B69D-A2DD-3D9D-2BCA29D0EDBC}"/>
              </a:ext>
            </a:extLst>
          </p:cNvPr>
          <p:cNvSpPr/>
          <p:nvPr/>
        </p:nvSpPr>
        <p:spPr>
          <a:xfrm>
            <a:off x="8005781" y="5039752"/>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D63D2E65-0D3A-9E19-1875-42F980D86743}"/>
                  </a:ext>
                </a:extLst>
              </p:cNvPr>
              <p:cNvSpPr txBox="1"/>
              <p:nvPr/>
            </p:nvSpPr>
            <p:spPr>
              <a:xfrm>
                <a:off x="6910637" y="2717761"/>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1</m:t>
                          </m:r>
                        </m:sub>
                      </m:sSub>
                    </m:oMath>
                  </m:oMathPara>
                </a14:m>
                <a:endParaRPr kumimoji="1" lang="zh-CN" altLang="en-US"/>
              </a:p>
            </p:txBody>
          </p:sp>
        </mc:Choice>
        <mc:Fallback xmlns="">
          <p:sp>
            <p:nvSpPr>
              <p:cNvPr id="50" name="文本框 49">
                <a:extLst>
                  <a:ext uri="{FF2B5EF4-FFF2-40B4-BE49-F238E27FC236}">
                    <a16:creationId xmlns:a16="http://schemas.microsoft.com/office/drawing/2014/main" id="{D63D2E65-0D3A-9E19-1875-42F980D86743}"/>
                  </a:ext>
                </a:extLst>
              </p:cNvPr>
              <p:cNvSpPr txBox="1">
                <a:spLocks noRot="1" noChangeAspect="1" noMove="1" noResize="1" noEditPoints="1" noAdjustHandles="1" noChangeArrowheads="1" noChangeShapeType="1" noTextEdit="1"/>
              </p:cNvSpPr>
              <p:nvPr/>
            </p:nvSpPr>
            <p:spPr>
              <a:xfrm>
                <a:off x="6910637" y="2717761"/>
                <a:ext cx="495071"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5A9754CF-1B58-E2A1-D134-CB4245E7683E}"/>
                  </a:ext>
                </a:extLst>
              </p:cNvPr>
              <p:cNvSpPr txBox="1"/>
              <p:nvPr/>
            </p:nvSpPr>
            <p:spPr>
              <a:xfrm>
                <a:off x="6888472" y="3463382"/>
                <a:ext cx="5003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2</m:t>
                          </m:r>
                        </m:sub>
                      </m:sSub>
                    </m:oMath>
                  </m:oMathPara>
                </a14:m>
                <a:endParaRPr kumimoji="1" lang="zh-CN" altLang="en-US"/>
              </a:p>
            </p:txBody>
          </p:sp>
        </mc:Choice>
        <mc:Fallback xmlns="">
          <p:sp>
            <p:nvSpPr>
              <p:cNvPr id="60" name="文本框 59">
                <a:extLst>
                  <a:ext uri="{FF2B5EF4-FFF2-40B4-BE49-F238E27FC236}">
                    <a16:creationId xmlns:a16="http://schemas.microsoft.com/office/drawing/2014/main" id="{5A9754CF-1B58-E2A1-D134-CB4245E7683E}"/>
                  </a:ext>
                </a:extLst>
              </p:cNvPr>
              <p:cNvSpPr txBox="1">
                <a:spLocks noRot="1" noChangeAspect="1" noMove="1" noResize="1" noEditPoints="1" noAdjustHandles="1" noChangeArrowheads="1" noChangeShapeType="1" noTextEdit="1"/>
              </p:cNvSpPr>
              <p:nvPr/>
            </p:nvSpPr>
            <p:spPr>
              <a:xfrm>
                <a:off x="6888472" y="3463382"/>
                <a:ext cx="500393"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976F0693-074E-0E8F-133A-B610A816513D}"/>
                  </a:ext>
                </a:extLst>
              </p:cNvPr>
              <p:cNvSpPr txBox="1"/>
              <p:nvPr/>
            </p:nvSpPr>
            <p:spPr>
              <a:xfrm>
                <a:off x="6883599" y="4710870"/>
                <a:ext cx="5101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𝑘</m:t>
                          </m:r>
                        </m:sub>
                      </m:sSub>
                    </m:oMath>
                  </m:oMathPara>
                </a14:m>
                <a:endParaRPr kumimoji="1" lang="zh-CN" altLang="en-US"/>
              </a:p>
            </p:txBody>
          </p:sp>
        </mc:Choice>
        <mc:Fallback xmlns="">
          <p:sp>
            <p:nvSpPr>
              <p:cNvPr id="68" name="文本框 67">
                <a:extLst>
                  <a:ext uri="{FF2B5EF4-FFF2-40B4-BE49-F238E27FC236}">
                    <a16:creationId xmlns:a16="http://schemas.microsoft.com/office/drawing/2014/main" id="{976F0693-074E-0E8F-133A-B610A816513D}"/>
                  </a:ext>
                </a:extLst>
              </p:cNvPr>
              <p:cNvSpPr txBox="1">
                <a:spLocks noRot="1" noChangeAspect="1" noMove="1" noResize="1" noEditPoints="1" noAdjustHandles="1" noChangeArrowheads="1" noChangeShapeType="1" noTextEdit="1"/>
              </p:cNvSpPr>
              <p:nvPr/>
            </p:nvSpPr>
            <p:spPr>
              <a:xfrm>
                <a:off x="6883599" y="4710870"/>
                <a:ext cx="510140" cy="369332"/>
              </a:xfrm>
              <a:prstGeom prst="rect">
                <a:avLst/>
              </a:prstGeom>
              <a:blipFill>
                <a:blip r:embed="rId9"/>
                <a:stretch>
                  <a:fillRect/>
                </a:stretch>
              </a:blipFill>
            </p:spPr>
            <p:txBody>
              <a:bodyPr/>
              <a:lstStyle/>
              <a:p>
                <a:r>
                  <a:rPr lang="en-US">
                    <a:noFill/>
                  </a:rPr>
                  <a:t> </a:t>
                </a:r>
              </a:p>
            </p:txBody>
          </p:sp>
        </mc:Fallback>
      </mc:AlternateContent>
      <p:sp>
        <p:nvSpPr>
          <p:cNvPr id="69" name="椭圆 68">
            <a:extLst>
              <a:ext uri="{FF2B5EF4-FFF2-40B4-BE49-F238E27FC236}">
                <a16:creationId xmlns:a16="http://schemas.microsoft.com/office/drawing/2014/main" id="{96457A37-5941-811B-DE6F-3EDF7F5A06A0}"/>
              </a:ext>
            </a:extLst>
          </p:cNvPr>
          <p:cNvSpPr/>
          <p:nvPr/>
        </p:nvSpPr>
        <p:spPr>
          <a:xfrm>
            <a:off x="9830701" y="2826669"/>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1" name="椭圆 70">
            <a:extLst>
              <a:ext uri="{FF2B5EF4-FFF2-40B4-BE49-F238E27FC236}">
                <a16:creationId xmlns:a16="http://schemas.microsoft.com/office/drawing/2014/main" id="{05B93A57-A4C1-85C6-5199-2B711A8A90CA}"/>
              </a:ext>
            </a:extLst>
          </p:cNvPr>
          <p:cNvSpPr/>
          <p:nvPr/>
        </p:nvSpPr>
        <p:spPr>
          <a:xfrm>
            <a:off x="9722701" y="2608972"/>
            <a:ext cx="108000" cy="108000"/>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2" name="椭圆 71">
            <a:extLst>
              <a:ext uri="{FF2B5EF4-FFF2-40B4-BE49-F238E27FC236}">
                <a16:creationId xmlns:a16="http://schemas.microsoft.com/office/drawing/2014/main" id="{EB4EE189-2F48-6DD4-1E69-81A14F121F31}"/>
              </a:ext>
            </a:extLst>
          </p:cNvPr>
          <p:cNvSpPr/>
          <p:nvPr/>
        </p:nvSpPr>
        <p:spPr>
          <a:xfrm>
            <a:off x="9957247" y="254072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4" name="椭圆 73">
            <a:extLst>
              <a:ext uri="{FF2B5EF4-FFF2-40B4-BE49-F238E27FC236}">
                <a16:creationId xmlns:a16="http://schemas.microsoft.com/office/drawing/2014/main" id="{00E3D397-E74B-811E-24D2-A5D156CEB6FD}"/>
              </a:ext>
            </a:extLst>
          </p:cNvPr>
          <p:cNvSpPr/>
          <p:nvPr/>
        </p:nvSpPr>
        <p:spPr>
          <a:xfrm>
            <a:off x="10047167" y="272347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5" name="椭圆 74">
            <a:extLst>
              <a:ext uri="{FF2B5EF4-FFF2-40B4-BE49-F238E27FC236}">
                <a16:creationId xmlns:a16="http://schemas.microsoft.com/office/drawing/2014/main" id="{8077330E-24AE-9E8F-4A12-A4AEEC7BF5D5}"/>
              </a:ext>
            </a:extLst>
          </p:cNvPr>
          <p:cNvSpPr/>
          <p:nvPr/>
        </p:nvSpPr>
        <p:spPr>
          <a:xfrm>
            <a:off x="10306755" y="259472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6" name="椭圆 75">
            <a:extLst>
              <a:ext uri="{FF2B5EF4-FFF2-40B4-BE49-F238E27FC236}">
                <a16:creationId xmlns:a16="http://schemas.microsoft.com/office/drawing/2014/main" id="{D32B71AC-E31A-FF79-CB7F-1E87BEB605EB}"/>
              </a:ext>
            </a:extLst>
          </p:cNvPr>
          <p:cNvSpPr/>
          <p:nvPr/>
        </p:nvSpPr>
        <p:spPr>
          <a:xfrm>
            <a:off x="10243290" y="285003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7" name="椭圆 76">
            <a:extLst>
              <a:ext uri="{FF2B5EF4-FFF2-40B4-BE49-F238E27FC236}">
                <a16:creationId xmlns:a16="http://schemas.microsoft.com/office/drawing/2014/main" id="{E4E717DE-4189-1C27-E6AD-551F411D1ADC}"/>
              </a:ext>
            </a:extLst>
          </p:cNvPr>
          <p:cNvSpPr/>
          <p:nvPr/>
        </p:nvSpPr>
        <p:spPr>
          <a:xfrm>
            <a:off x="10011247" y="339816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8" name="椭圆 77">
            <a:extLst>
              <a:ext uri="{FF2B5EF4-FFF2-40B4-BE49-F238E27FC236}">
                <a16:creationId xmlns:a16="http://schemas.microsoft.com/office/drawing/2014/main" id="{CCA6DE26-FF80-AADC-BB0F-9AD18696D512}"/>
              </a:ext>
            </a:extLst>
          </p:cNvPr>
          <p:cNvSpPr/>
          <p:nvPr/>
        </p:nvSpPr>
        <p:spPr>
          <a:xfrm>
            <a:off x="9758569" y="326388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9" name="椭圆 78">
            <a:extLst>
              <a:ext uri="{FF2B5EF4-FFF2-40B4-BE49-F238E27FC236}">
                <a16:creationId xmlns:a16="http://schemas.microsoft.com/office/drawing/2014/main" id="{C7B823B8-399E-0C7D-4C1D-1BEB4A4F75F3}"/>
              </a:ext>
            </a:extLst>
          </p:cNvPr>
          <p:cNvSpPr/>
          <p:nvPr/>
        </p:nvSpPr>
        <p:spPr>
          <a:xfrm>
            <a:off x="10290033" y="355479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1" name="椭圆 80">
            <a:extLst>
              <a:ext uri="{FF2B5EF4-FFF2-40B4-BE49-F238E27FC236}">
                <a16:creationId xmlns:a16="http://schemas.microsoft.com/office/drawing/2014/main" id="{08922C2A-3C20-CF77-9319-7DB7588C0E37}"/>
              </a:ext>
            </a:extLst>
          </p:cNvPr>
          <p:cNvSpPr/>
          <p:nvPr/>
        </p:nvSpPr>
        <p:spPr>
          <a:xfrm>
            <a:off x="9769629" y="3556089"/>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2" name="椭圆 81">
            <a:extLst>
              <a:ext uri="{FF2B5EF4-FFF2-40B4-BE49-F238E27FC236}">
                <a16:creationId xmlns:a16="http://schemas.microsoft.com/office/drawing/2014/main" id="{943E8D29-34B5-6DE0-088D-942469A049F1}"/>
              </a:ext>
            </a:extLst>
          </p:cNvPr>
          <p:cNvSpPr/>
          <p:nvPr/>
        </p:nvSpPr>
        <p:spPr>
          <a:xfrm>
            <a:off x="10297290" y="325185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4" name="椭圆 83">
            <a:extLst>
              <a:ext uri="{FF2B5EF4-FFF2-40B4-BE49-F238E27FC236}">
                <a16:creationId xmlns:a16="http://schemas.microsoft.com/office/drawing/2014/main" id="{350A99EE-51AF-87BE-40FB-6E0907CDF052}"/>
              </a:ext>
            </a:extLst>
          </p:cNvPr>
          <p:cNvSpPr/>
          <p:nvPr/>
        </p:nvSpPr>
        <p:spPr>
          <a:xfrm>
            <a:off x="9830701" y="410065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5" name="椭圆 84">
            <a:extLst>
              <a:ext uri="{FF2B5EF4-FFF2-40B4-BE49-F238E27FC236}">
                <a16:creationId xmlns:a16="http://schemas.microsoft.com/office/drawing/2014/main" id="{E9C0D254-E293-D0D0-32E8-C9D133A34795}"/>
              </a:ext>
            </a:extLst>
          </p:cNvPr>
          <p:cNvSpPr/>
          <p:nvPr/>
        </p:nvSpPr>
        <p:spPr>
          <a:xfrm>
            <a:off x="10059192" y="402232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7" name="椭圆 86">
            <a:extLst>
              <a:ext uri="{FF2B5EF4-FFF2-40B4-BE49-F238E27FC236}">
                <a16:creationId xmlns:a16="http://schemas.microsoft.com/office/drawing/2014/main" id="{FCB77B72-7569-9F2D-94C3-880324742084}"/>
              </a:ext>
            </a:extLst>
          </p:cNvPr>
          <p:cNvSpPr/>
          <p:nvPr/>
        </p:nvSpPr>
        <p:spPr>
          <a:xfrm>
            <a:off x="10252755" y="419960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8" name="椭圆 87">
            <a:extLst>
              <a:ext uri="{FF2B5EF4-FFF2-40B4-BE49-F238E27FC236}">
                <a16:creationId xmlns:a16="http://schemas.microsoft.com/office/drawing/2014/main" id="{1446DF0D-609A-96F8-8D31-41E4503D92BB}"/>
              </a:ext>
            </a:extLst>
          </p:cNvPr>
          <p:cNvSpPr/>
          <p:nvPr/>
        </p:nvSpPr>
        <p:spPr>
          <a:xfrm>
            <a:off x="9812569" y="4304144"/>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0" name="椭圆 89">
            <a:extLst>
              <a:ext uri="{FF2B5EF4-FFF2-40B4-BE49-F238E27FC236}">
                <a16:creationId xmlns:a16="http://schemas.microsoft.com/office/drawing/2014/main" id="{A2F76A96-EC75-82DB-339E-36C467A8BD7C}"/>
              </a:ext>
            </a:extLst>
          </p:cNvPr>
          <p:cNvSpPr/>
          <p:nvPr/>
        </p:nvSpPr>
        <p:spPr>
          <a:xfrm>
            <a:off x="9784894" y="5181901"/>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1" name="椭圆 90">
            <a:extLst>
              <a:ext uri="{FF2B5EF4-FFF2-40B4-BE49-F238E27FC236}">
                <a16:creationId xmlns:a16="http://schemas.microsoft.com/office/drawing/2014/main" id="{AF0A6E05-52E7-3591-30B9-DCD7FFAEFA4E}"/>
              </a:ext>
            </a:extLst>
          </p:cNvPr>
          <p:cNvSpPr/>
          <p:nvPr/>
        </p:nvSpPr>
        <p:spPr>
          <a:xfrm>
            <a:off x="10182033" y="521531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3" name="椭圆 92">
            <a:extLst>
              <a:ext uri="{FF2B5EF4-FFF2-40B4-BE49-F238E27FC236}">
                <a16:creationId xmlns:a16="http://schemas.microsoft.com/office/drawing/2014/main" id="{0F11861C-AF6D-6991-E860-B466E1ACE399}"/>
              </a:ext>
            </a:extLst>
          </p:cNvPr>
          <p:cNvSpPr/>
          <p:nvPr/>
        </p:nvSpPr>
        <p:spPr>
          <a:xfrm>
            <a:off x="9758685" y="5447968"/>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4" name="椭圆 93">
            <a:extLst>
              <a:ext uri="{FF2B5EF4-FFF2-40B4-BE49-F238E27FC236}">
                <a16:creationId xmlns:a16="http://schemas.microsoft.com/office/drawing/2014/main" id="{9E2E4CD3-7594-57A1-2068-AAC2234CCE39}"/>
              </a:ext>
            </a:extLst>
          </p:cNvPr>
          <p:cNvSpPr/>
          <p:nvPr/>
        </p:nvSpPr>
        <p:spPr>
          <a:xfrm>
            <a:off x="9975451" y="530936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6" name="椭圆 95">
            <a:extLst>
              <a:ext uri="{FF2B5EF4-FFF2-40B4-BE49-F238E27FC236}">
                <a16:creationId xmlns:a16="http://schemas.microsoft.com/office/drawing/2014/main" id="{9E5A6732-DCFC-9F23-721C-7B9E50BE84A0}"/>
              </a:ext>
            </a:extLst>
          </p:cNvPr>
          <p:cNvSpPr/>
          <p:nvPr/>
        </p:nvSpPr>
        <p:spPr>
          <a:xfrm>
            <a:off x="10083451" y="551825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7" name="椭圆 96">
            <a:extLst>
              <a:ext uri="{FF2B5EF4-FFF2-40B4-BE49-F238E27FC236}">
                <a16:creationId xmlns:a16="http://schemas.microsoft.com/office/drawing/2014/main" id="{17FC9015-A3D2-1F98-4D43-621C4A881D3D}"/>
              </a:ext>
            </a:extLst>
          </p:cNvPr>
          <p:cNvSpPr/>
          <p:nvPr/>
        </p:nvSpPr>
        <p:spPr>
          <a:xfrm>
            <a:off x="10325875" y="5418961"/>
            <a:ext cx="108000" cy="108000"/>
          </a:xfrm>
          <a:prstGeom prst="ellipse">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05" name="文本框 104">
                <a:extLst>
                  <a:ext uri="{FF2B5EF4-FFF2-40B4-BE49-F238E27FC236}">
                    <a16:creationId xmlns:a16="http://schemas.microsoft.com/office/drawing/2014/main" id="{98D04346-8072-4018-9DE4-0346DFD8A015}"/>
                  </a:ext>
                </a:extLst>
              </p:cNvPr>
              <p:cNvSpPr txBox="1"/>
              <p:nvPr/>
            </p:nvSpPr>
            <p:spPr>
              <a:xfrm>
                <a:off x="10522139" y="2533095"/>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1</m:t>
                          </m:r>
                        </m:sub>
                      </m:sSub>
                    </m:oMath>
                  </m:oMathPara>
                </a14:m>
                <a:endParaRPr kumimoji="1" lang="zh-CN" altLang="en-US"/>
              </a:p>
            </p:txBody>
          </p:sp>
        </mc:Choice>
        <mc:Fallback xmlns="">
          <p:sp>
            <p:nvSpPr>
              <p:cNvPr id="105" name="文本框 104">
                <a:extLst>
                  <a:ext uri="{FF2B5EF4-FFF2-40B4-BE49-F238E27FC236}">
                    <a16:creationId xmlns:a16="http://schemas.microsoft.com/office/drawing/2014/main" id="{98D04346-8072-4018-9DE4-0346DFD8A015}"/>
                  </a:ext>
                </a:extLst>
              </p:cNvPr>
              <p:cNvSpPr txBox="1">
                <a:spLocks noRot="1" noChangeAspect="1" noMove="1" noResize="1" noEditPoints="1" noAdjustHandles="1" noChangeArrowheads="1" noChangeShapeType="1" noTextEdit="1"/>
              </p:cNvSpPr>
              <p:nvPr/>
            </p:nvSpPr>
            <p:spPr>
              <a:xfrm>
                <a:off x="10522139" y="2533095"/>
                <a:ext cx="495071"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文本框 105">
                <a:extLst>
                  <a:ext uri="{FF2B5EF4-FFF2-40B4-BE49-F238E27FC236}">
                    <a16:creationId xmlns:a16="http://schemas.microsoft.com/office/drawing/2014/main" id="{CD25967B-77E1-4402-1A2E-11FF1FF79A17}"/>
                  </a:ext>
                </a:extLst>
              </p:cNvPr>
              <p:cNvSpPr txBox="1"/>
              <p:nvPr/>
            </p:nvSpPr>
            <p:spPr>
              <a:xfrm>
                <a:off x="10513957" y="3187975"/>
                <a:ext cx="496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2</m:t>
                          </m:r>
                        </m:sub>
                      </m:sSub>
                    </m:oMath>
                  </m:oMathPara>
                </a14:m>
                <a:endParaRPr kumimoji="1" lang="zh-CN" altLang="en-US"/>
              </a:p>
            </p:txBody>
          </p:sp>
        </mc:Choice>
        <mc:Fallback xmlns="">
          <p:sp>
            <p:nvSpPr>
              <p:cNvPr id="106" name="文本框 105">
                <a:extLst>
                  <a:ext uri="{FF2B5EF4-FFF2-40B4-BE49-F238E27FC236}">
                    <a16:creationId xmlns:a16="http://schemas.microsoft.com/office/drawing/2014/main" id="{CD25967B-77E1-4402-1A2E-11FF1FF79A17}"/>
                  </a:ext>
                </a:extLst>
              </p:cNvPr>
              <p:cNvSpPr txBox="1">
                <a:spLocks noRot="1" noChangeAspect="1" noMove="1" noResize="1" noEditPoints="1" noAdjustHandles="1" noChangeArrowheads="1" noChangeShapeType="1" noTextEdit="1"/>
              </p:cNvSpPr>
              <p:nvPr/>
            </p:nvSpPr>
            <p:spPr>
              <a:xfrm>
                <a:off x="10513957" y="3187975"/>
                <a:ext cx="496674"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文本框 106">
                <a:extLst>
                  <a:ext uri="{FF2B5EF4-FFF2-40B4-BE49-F238E27FC236}">
                    <a16:creationId xmlns:a16="http://schemas.microsoft.com/office/drawing/2014/main" id="{C6C48383-D858-93CA-84C4-5CB86E82B9D8}"/>
                  </a:ext>
                </a:extLst>
              </p:cNvPr>
              <p:cNvSpPr txBox="1"/>
              <p:nvPr/>
            </p:nvSpPr>
            <p:spPr>
              <a:xfrm>
                <a:off x="10530937" y="4023987"/>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3</m:t>
                          </m:r>
                        </m:sub>
                      </m:sSub>
                    </m:oMath>
                  </m:oMathPara>
                </a14:m>
                <a:endParaRPr kumimoji="1" lang="zh-CN" altLang="en-US"/>
              </a:p>
            </p:txBody>
          </p:sp>
        </mc:Choice>
        <mc:Fallback xmlns="">
          <p:sp>
            <p:nvSpPr>
              <p:cNvPr id="107" name="文本框 106">
                <a:extLst>
                  <a:ext uri="{FF2B5EF4-FFF2-40B4-BE49-F238E27FC236}">
                    <a16:creationId xmlns:a16="http://schemas.microsoft.com/office/drawing/2014/main" id="{C6C48383-D858-93CA-84C4-5CB86E82B9D8}"/>
                  </a:ext>
                </a:extLst>
              </p:cNvPr>
              <p:cNvSpPr txBox="1">
                <a:spLocks noRot="1" noChangeAspect="1" noMove="1" noResize="1" noEditPoints="1" noAdjustHandles="1" noChangeArrowheads="1" noChangeShapeType="1" noTextEdit="1"/>
              </p:cNvSpPr>
              <p:nvPr/>
            </p:nvSpPr>
            <p:spPr>
              <a:xfrm>
                <a:off x="10530937" y="4023987"/>
                <a:ext cx="495071"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文本框 107">
                <a:extLst>
                  <a:ext uri="{FF2B5EF4-FFF2-40B4-BE49-F238E27FC236}">
                    <a16:creationId xmlns:a16="http://schemas.microsoft.com/office/drawing/2014/main" id="{A61A3CE7-A2EB-A36C-6D2E-4B15E196ACAD}"/>
                  </a:ext>
                </a:extLst>
              </p:cNvPr>
              <p:cNvSpPr txBox="1"/>
              <p:nvPr/>
            </p:nvSpPr>
            <p:spPr>
              <a:xfrm>
                <a:off x="10561982" y="5202923"/>
                <a:ext cx="5487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𝑚</m:t>
                          </m:r>
                        </m:sub>
                      </m:sSub>
                    </m:oMath>
                  </m:oMathPara>
                </a14:m>
                <a:endParaRPr kumimoji="1" lang="zh-CN" altLang="en-US"/>
              </a:p>
            </p:txBody>
          </p:sp>
        </mc:Choice>
        <mc:Fallback xmlns="">
          <p:sp>
            <p:nvSpPr>
              <p:cNvPr id="108" name="文本框 107">
                <a:extLst>
                  <a:ext uri="{FF2B5EF4-FFF2-40B4-BE49-F238E27FC236}">
                    <a16:creationId xmlns:a16="http://schemas.microsoft.com/office/drawing/2014/main" id="{A61A3CE7-A2EB-A36C-6D2E-4B15E196ACAD}"/>
                  </a:ext>
                </a:extLst>
              </p:cNvPr>
              <p:cNvSpPr txBox="1">
                <a:spLocks noRot="1" noChangeAspect="1" noMove="1" noResize="1" noEditPoints="1" noAdjustHandles="1" noChangeArrowheads="1" noChangeShapeType="1" noTextEdit="1"/>
              </p:cNvSpPr>
              <p:nvPr/>
            </p:nvSpPr>
            <p:spPr>
              <a:xfrm>
                <a:off x="10561982" y="5202923"/>
                <a:ext cx="548740" cy="369332"/>
              </a:xfrm>
              <a:prstGeom prst="rect">
                <a:avLst/>
              </a:prstGeom>
              <a:blipFill>
                <a:blip r:embed="rId13"/>
                <a:stretch>
                  <a:fillRect/>
                </a:stretch>
              </a:blipFill>
            </p:spPr>
            <p:txBody>
              <a:bodyPr/>
              <a:lstStyle/>
              <a:p>
                <a:r>
                  <a:rPr lang="en-US">
                    <a:noFill/>
                  </a:rPr>
                  <a:t> </a:t>
                </a:r>
              </a:p>
            </p:txBody>
          </p:sp>
        </mc:Fallback>
      </mc:AlternateContent>
      <p:cxnSp>
        <p:nvCxnSpPr>
          <p:cNvPr id="7" name="直线连接符 6">
            <a:extLst>
              <a:ext uri="{FF2B5EF4-FFF2-40B4-BE49-F238E27FC236}">
                <a16:creationId xmlns:a16="http://schemas.microsoft.com/office/drawing/2014/main" id="{37C78B3E-0B1D-6B04-BAE9-8164411355AB}"/>
              </a:ext>
            </a:extLst>
          </p:cNvPr>
          <p:cNvCxnSpPr>
            <a:cxnSpLocks/>
            <a:stCxn id="31" idx="6"/>
            <a:endCxn id="97" idx="1"/>
          </p:cNvCxnSpPr>
          <p:nvPr/>
        </p:nvCxnSpPr>
        <p:spPr>
          <a:xfrm>
            <a:off x="7744767" y="2779117"/>
            <a:ext cx="2596924" cy="26556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线连接符 9">
            <a:extLst>
              <a:ext uri="{FF2B5EF4-FFF2-40B4-BE49-F238E27FC236}">
                <a16:creationId xmlns:a16="http://schemas.microsoft.com/office/drawing/2014/main" id="{6D8E3987-CC4B-C8D7-76BD-0451A8700A23}"/>
              </a:ext>
            </a:extLst>
          </p:cNvPr>
          <p:cNvCxnSpPr>
            <a:cxnSpLocks/>
            <a:stCxn id="37" idx="6"/>
            <a:endCxn id="97" idx="1"/>
          </p:cNvCxnSpPr>
          <p:nvPr/>
        </p:nvCxnSpPr>
        <p:spPr>
          <a:xfrm>
            <a:off x="7861981" y="3560160"/>
            <a:ext cx="2479710" cy="1874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线连接符 12">
            <a:extLst>
              <a:ext uri="{FF2B5EF4-FFF2-40B4-BE49-F238E27FC236}">
                <a16:creationId xmlns:a16="http://schemas.microsoft.com/office/drawing/2014/main" id="{2A6895AC-BCE9-66D3-74EE-E5E9BC0CEAA9}"/>
              </a:ext>
            </a:extLst>
          </p:cNvPr>
          <p:cNvCxnSpPr>
            <a:cxnSpLocks/>
            <a:stCxn id="46" idx="6"/>
            <a:endCxn id="97" idx="1"/>
          </p:cNvCxnSpPr>
          <p:nvPr/>
        </p:nvCxnSpPr>
        <p:spPr>
          <a:xfrm>
            <a:off x="7731324" y="4798119"/>
            <a:ext cx="2610367" cy="63665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C0CB4356-96DB-5353-1BCA-68FF08CDB192}"/>
                  </a:ext>
                </a:extLst>
              </p:cNvPr>
              <p:cNvSpPr txBox="1"/>
              <p:nvPr/>
            </p:nvSpPr>
            <p:spPr>
              <a:xfrm>
                <a:off x="805795" y="3897162"/>
                <a:ext cx="5582733" cy="923330"/>
              </a:xfrm>
              <a:prstGeom prst="rect">
                <a:avLst/>
              </a:prstGeom>
              <a:noFill/>
            </p:spPr>
            <p:txBody>
              <a:bodyPr wrap="square" rtlCol="0">
                <a:spAutoFit/>
              </a:bodyPr>
              <a:lstStyle/>
              <a:p>
                <a:pPr lvl="1"/>
                <a:r>
                  <a:rPr lang="en-US" altLang="zh-CN" b="1">
                    <a:latin typeface="Palatino" pitchFamily="2" charset="0"/>
                    <a:ea typeface="Palatino" pitchFamily="2" charset="0"/>
                  </a:rPr>
                  <a:t>Soundness:</a:t>
                </a:r>
              </a:p>
              <a:p>
                <a:pPr marL="742950" lvl="1"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b="0" i="0" smtClean="0">
                        <a:latin typeface="Cambria Math" panose="02040503050406030204" pitchFamily="18" charset="0"/>
                      </a:rPr>
                      <m:t> </m:t>
                    </m:r>
                  </m:oMath>
                </a14:m>
                <a:r>
                  <a:rPr lang="en-US" altLang="zh-CN" b="0">
                    <a:latin typeface="Palatino" pitchFamily="2" charset="0"/>
                    <a:ea typeface="Palatino" pitchFamily="2" charset="0"/>
                  </a:rPr>
                  <a:t>if </a:t>
                </a:r>
                <a14:m>
                  <m:oMath xmlns:m="http://schemas.openxmlformats.org/officeDocument/2006/math">
                    <m:r>
                      <a:rPr lang="en-US" altLang="zh-CN" b="0" i="1" smtClean="0">
                        <a:latin typeface="Cambria Math" panose="02040503050406030204" pitchFamily="18" charset="0"/>
                        <a:ea typeface="Palatino" pitchFamily="2" charset="0"/>
                      </a:rPr>
                      <m:t>∀</m:t>
                    </m:r>
                    <m:r>
                      <a:rPr lang="en-US" altLang="zh-CN" b="0" i="1" smtClean="0">
                        <a:latin typeface="Cambria Math" panose="02040503050406030204" pitchFamily="18" charset="0"/>
                        <a:ea typeface="Palatino" pitchFamily="2" charset="0"/>
                      </a:rPr>
                      <m:t>𝑖</m:t>
                    </m:r>
                    <m:r>
                      <a:rPr lang="en-US" altLang="zh-CN" b="0" i="1" smtClean="0">
                        <a:latin typeface="Cambria Math" panose="02040503050406030204" pitchFamily="18" charset="0"/>
                        <a:ea typeface="Palatino" pitchFamily="2" charset="0"/>
                      </a:rPr>
                      <m:t>∈</m:t>
                    </m:r>
                    <m:d>
                      <m:dPr>
                        <m:begChr m:val="["/>
                        <m:endChr m:val="]"/>
                        <m:ctrlPr>
                          <a:rPr lang="en-US" altLang="zh-CN" b="0" i="1" smtClean="0">
                            <a:latin typeface="Cambria Math" panose="02040503050406030204" pitchFamily="18" charset="0"/>
                            <a:ea typeface="Palatino" pitchFamily="2" charset="0"/>
                          </a:rPr>
                        </m:ctrlPr>
                      </m:dPr>
                      <m:e>
                        <m:r>
                          <a:rPr lang="en-US" altLang="zh-CN" b="0" i="1" smtClean="0">
                            <a:latin typeface="Cambria Math" panose="02040503050406030204" pitchFamily="18" charset="0"/>
                            <a:ea typeface="Palatino" pitchFamily="2" charset="0"/>
                          </a:rPr>
                          <m:t>𝑚</m:t>
                        </m:r>
                      </m:e>
                    </m:d>
                    <m:r>
                      <a:rPr lang="en-US" altLang="zh-CN" b="0" i="1" smtClean="0">
                        <a:latin typeface="Cambria Math" panose="02040503050406030204" pitchFamily="18" charset="0"/>
                        <a:ea typeface="Palatino" pitchFamily="2" charset="0"/>
                      </a:rPr>
                      <m:t>,</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𝑖</m:t>
                        </m:r>
                      </m:sub>
                    </m:sSub>
                  </m:oMath>
                </a14:m>
                <a:r>
                  <a:rPr lang="zh-CN" altLang="en-US">
                    <a:latin typeface="Palatino" pitchFamily="2" charset="0"/>
                    <a:ea typeface="Palatino" pitchFamily="2" charset="0"/>
                  </a:rPr>
                  <a:t> </a:t>
                </a:r>
                <a:r>
                  <a:rPr lang="en-US" altLang="zh-CN">
                    <a:latin typeface="Palatino" pitchFamily="2" charset="0"/>
                    <a:ea typeface="Palatino" pitchFamily="2" charset="0"/>
                  </a:rPr>
                  <a:t>such that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oMath>
                </a14:m>
                <a:r>
                  <a:rPr lang="zh-CN" altLang="en-US">
                    <a:latin typeface="Palatino" pitchFamily="2" charset="0"/>
                    <a:ea typeface="Palatino" pitchFamily="2" charset="0"/>
                  </a:rPr>
                  <a:t> </a:t>
                </a:r>
                <a:r>
                  <a:rPr lang="en-US" altLang="zh-CN">
                    <a:latin typeface="Palatino" pitchFamily="2" charset="0"/>
                    <a:ea typeface="Palatino" pitchFamily="2" charset="0"/>
                  </a:rPr>
                  <a:t>has </a:t>
                </a:r>
                <a14:m>
                  <m:oMath xmlns:m="http://schemas.openxmlformats.org/officeDocument/2006/math">
                    <m:r>
                      <a:rPr lang="en-US" altLang="zh-CN" i="1">
                        <a:latin typeface="Cambria Math" panose="02040503050406030204" pitchFamily="18" charset="0"/>
                      </a:rPr>
                      <m:t>𝑘</m:t>
                    </m:r>
                    <m:r>
                      <a:rPr lang="en-US" altLang="zh-CN" i="1">
                        <a:latin typeface="Cambria Math" panose="02040503050406030204" pitchFamily="18" charset="0"/>
                      </a:rPr>
                      <m:t>+1</m:t>
                    </m:r>
                  </m:oMath>
                </a14:m>
                <a:r>
                  <a:rPr lang="zh-CN" altLang="en-US">
                    <a:latin typeface="Palatino" pitchFamily="2" charset="0"/>
                    <a:ea typeface="Palatino" pitchFamily="2" charset="0"/>
                  </a:rPr>
                  <a:t> </a:t>
                </a:r>
                <a:r>
                  <a:rPr lang="en-US" altLang="zh-CN">
                    <a:latin typeface="Palatino" pitchFamily="2" charset="0"/>
                    <a:ea typeface="Palatino" pitchFamily="2" charset="0"/>
                  </a:rPr>
                  <a:t>neighbors in </a:t>
                </a:r>
                <a14:m>
                  <m:oMath xmlns:m="http://schemas.openxmlformats.org/officeDocument/2006/math">
                    <m:r>
                      <a:rPr lang="en-US" altLang="zh-CN" i="1">
                        <a:latin typeface="Cambria Math" panose="02040503050406030204" pitchFamily="18" charset="0"/>
                      </a:rPr>
                      <m:t>𝑋</m:t>
                    </m:r>
                  </m:oMath>
                </a14:m>
                <a:r>
                  <a:rPr lang="en-US" altLang="zh-CN">
                    <a:latin typeface="Palatino" pitchFamily="2" charset="0"/>
                    <a:ea typeface="Palatino" pitchFamily="2" charset="0"/>
                  </a:rPr>
                  <a:t>, then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𝑋</m:t>
                        </m:r>
                      </m:e>
                    </m:d>
                    <m:r>
                      <a:rPr lang="en-US" altLang="zh-CN" i="1">
                        <a:latin typeface="Cambria Math" panose="02040503050406030204" pitchFamily="18" charset="0"/>
                      </a:rPr>
                      <m:t>&gt;</m:t>
                    </m:r>
                    <m:r>
                      <a:rPr lang="en-US" altLang="zh-CN" i="1">
                        <a:latin typeface="Cambria Math" panose="02040503050406030204" pitchFamily="18" charset="0"/>
                      </a:rPr>
                      <m:t>h</m:t>
                    </m:r>
                  </m:oMath>
                </a14:m>
                <a:endParaRPr lang="en-US" altLang="zh-CN">
                  <a:latin typeface="Palatino" pitchFamily="2" charset="0"/>
                  <a:ea typeface="Palatino" pitchFamily="2" charset="0"/>
                </a:endParaRPr>
              </a:p>
            </p:txBody>
          </p:sp>
        </mc:Choice>
        <mc:Fallback xmlns="">
          <p:sp>
            <p:nvSpPr>
              <p:cNvPr id="12" name="文本框 11">
                <a:extLst>
                  <a:ext uri="{FF2B5EF4-FFF2-40B4-BE49-F238E27FC236}">
                    <a16:creationId xmlns:a16="http://schemas.microsoft.com/office/drawing/2014/main" id="{C0CB4356-96DB-5353-1BCA-68FF08CDB192}"/>
                  </a:ext>
                </a:extLst>
              </p:cNvPr>
              <p:cNvSpPr txBox="1">
                <a:spLocks noRot="1" noChangeAspect="1" noMove="1" noResize="1" noEditPoints="1" noAdjustHandles="1" noChangeArrowheads="1" noChangeShapeType="1" noTextEdit="1"/>
              </p:cNvSpPr>
              <p:nvPr/>
            </p:nvSpPr>
            <p:spPr>
              <a:xfrm>
                <a:off x="805795" y="3897162"/>
                <a:ext cx="5582733" cy="923330"/>
              </a:xfrm>
              <a:prstGeom prst="rect">
                <a:avLst/>
              </a:prstGeom>
              <a:blipFill>
                <a:blip r:embed="rId14"/>
                <a:stretch>
                  <a:fillRect t="-3289" b="-9211"/>
                </a:stretch>
              </a:blipFill>
            </p:spPr>
            <p:txBody>
              <a:bodyPr/>
              <a:lstStyle/>
              <a:p>
                <a:r>
                  <a:rPr lang="en-US">
                    <a:noFill/>
                  </a:rPr>
                  <a:t> </a:t>
                </a:r>
              </a:p>
            </p:txBody>
          </p:sp>
        </mc:Fallback>
      </mc:AlternateContent>
    </p:spTree>
    <p:extLst>
      <p:ext uri="{BB962C8B-B14F-4D97-AF65-F5344CB8AC3E}">
        <p14:creationId xmlns:p14="http://schemas.microsoft.com/office/powerpoint/2010/main" val="618126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20">
            <a:extLst>
              <a:ext uri="{FF2B5EF4-FFF2-40B4-BE49-F238E27FC236}">
                <a16:creationId xmlns:a16="http://schemas.microsoft.com/office/drawing/2014/main" id="{90227656-D16F-11C1-E56B-0DEE0CF08FE5}"/>
              </a:ext>
            </a:extLst>
          </p:cNvPr>
          <p:cNvSpPr/>
          <p:nvPr/>
        </p:nvSpPr>
        <p:spPr>
          <a:xfrm>
            <a:off x="1229759" y="3852968"/>
            <a:ext cx="5029426" cy="1010352"/>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 name="圆角矩形 103">
            <a:extLst>
              <a:ext uri="{FF2B5EF4-FFF2-40B4-BE49-F238E27FC236}">
                <a16:creationId xmlns:a16="http://schemas.microsoft.com/office/drawing/2014/main" id="{18224EFA-E8F3-89FC-55CB-A79AA6E747AD}"/>
              </a:ext>
            </a:extLst>
          </p:cNvPr>
          <p:cNvSpPr/>
          <p:nvPr/>
        </p:nvSpPr>
        <p:spPr>
          <a:xfrm>
            <a:off x="9643967" y="5100432"/>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圆角矩形 102">
            <a:extLst>
              <a:ext uri="{FF2B5EF4-FFF2-40B4-BE49-F238E27FC236}">
                <a16:creationId xmlns:a16="http://schemas.microsoft.com/office/drawing/2014/main" id="{D122E8AF-39A6-B527-03F0-0BC605A56BCE}"/>
              </a:ext>
            </a:extLst>
          </p:cNvPr>
          <p:cNvSpPr/>
          <p:nvPr/>
        </p:nvSpPr>
        <p:spPr>
          <a:xfrm>
            <a:off x="9616537" y="3897162"/>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2" name="圆角矩形 101">
            <a:extLst>
              <a:ext uri="{FF2B5EF4-FFF2-40B4-BE49-F238E27FC236}">
                <a16:creationId xmlns:a16="http://schemas.microsoft.com/office/drawing/2014/main" id="{3510F1D2-B1CE-A47C-CEF4-5C51390D0849}"/>
              </a:ext>
            </a:extLst>
          </p:cNvPr>
          <p:cNvSpPr/>
          <p:nvPr/>
        </p:nvSpPr>
        <p:spPr>
          <a:xfrm>
            <a:off x="9616537" y="3145910"/>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圆角矩形 100">
            <a:extLst>
              <a:ext uri="{FF2B5EF4-FFF2-40B4-BE49-F238E27FC236}">
                <a16:creationId xmlns:a16="http://schemas.microsoft.com/office/drawing/2014/main" id="{69C06ED5-B3A9-9AAA-FED1-4D84DBB56F10}"/>
              </a:ext>
            </a:extLst>
          </p:cNvPr>
          <p:cNvSpPr/>
          <p:nvPr/>
        </p:nvSpPr>
        <p:spPr>
          <a:xfrm>
            <a:off x="9607739" y="2443975"/>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圆角矩形 99">
            <a:extLst>
              <a:ext uri="{FF2B5EF4-FFF2-40B4-BE49-F238E27FC236}">
                <a16:creationId xmlns:a16="http://schemas.microsoft.com/office/drawing/2014/main" id="{E806B453-5A97-D4A3-5E14-A99111517634}"/>
              </a:ext>
            </a:extLst>
          </p:cNvPr>
          <p:cNvSpPr/>
          <p:nvPr/>
        </p:nvSpPr>
        <p:spPr>
          <a:xfrm>
            <a:off x="7374139" y="4650719"/>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圆角矩形 98">
            <a:extLst>
              <a:ext uri="{FF2B5EF4-FFF2-40B4-BE49-F238E27FC236}">
                <a16:creationId xmlns:a16="http://schemas.microsoft.com/office/drawing/2014/main" id="{1A6439AB-262C-7139-8587-CC0A3836AF39}"/>
              </a:ext>
            </a:extLst>
          </p:cNvPr>
          <p:cNvSpPr/>
          <p:nvPr/>
        </p:nvSpPr>
        <p:spPr>
          <a:xfrm>
            <a:off x="7374139" y="3412153"/>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8" name="圆角矩形 97">
            <a:extLst>
              <a:ext uri="{FF2B5EF4-FFF2-40B4-BE49-F238E27FC236}">
                <a16:creationId xmlns:a16="http://schemas.microsoft.com/office/drawing/2014/main" id="{9AB6E49A-E317-E277-F4C7-6A13F1AB37AC}"/>
              </a:ext>
            </a:extLst>
          </p:cNvPr>
          <p:cNvSpPr/>
          <p:nvPr/>
        </p:nvSpPr>
        <p:spPr>
          <a:xfrm>
            <a:off x="7374139" y="2615851"/>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4CFEBA7D-D78A-4674-B4CE-8101BA65D437}"/>
              </a:ext>
            </a:extLst>
          </p:cNvPr>
          <p:cNvSpPr>
            <a:spLocks noGrp="1"/>
          </p:cNvSpPr>
          <p:nvPr>
            <p:ph type="title"/>
          </p:nvPr>
        </p:nvSpPr>
        <p:spPr/>
        <p:txBody>
          <a:bodyPr/>
          <a:lstStyle/>
          <a:p>
            <a:r>
              <a:rPr lang="en-US" altLang="zh-CN">
                <a:latin typeface="Palatino Linotype" panose="02040502050505030304" pitchFamily="18" charset="0"/>
              </a:rPr>
              <a:t>Threshold Graph in </a:t>
            </a:r>
            <a:r>
              <a:rPr lang="en-US" altLang="zh-CN">
                <a:solidFill>
                  <a:srgbClr val="FF3399"/>
                </a:solidFill>
                <a:latin typeface="Palatino Linotype" panose="02040502050505030304" pitchFamily="18" charset="0"/>
              </a:rPr>
              <a:t>[Lin19]</a:t>
            </a:r>
            <a:endParaRPr lang="zh-CN" altLang="en-US">
              <a:solidFill>
                <a:srgbClr val="FF3399"/>
              </a:solidFill>
              <a:latin typeface="Palatino Linotype" panose="0204050205050503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2686E6-B94F-4577-A109-F11F0A65ECC2}"/>
                  </a:ext>
                </a:extLst>
              </p:cNvPr>
              <p:cNvSpPr>
                <a:spLocks noGrp="1"/>
              </p:cNvSpPr>
              <p:nvPr>
                <p:ph idx="1"/>
              </p:nvPr>
            </p:nvSpPr>
            <p:spPr>
              <a:xfrm>
                <a:off x="595122" y="1585109"/>
                <a:ext cx="10515600" cy="4351338"/>
              </a:xfrm>
            </p:spPr>
            <p:txBody>
              <a:bodyPr>
                <a:normAutofit/>
              </a:bodyPr>
              <a:lstStyle/>
              <a:p>
                <a:pPr marL="617220" lvl="1" indent="-342900"/>
                <a:r>
                  <a:rPr lang="en-US" altLang="zh-CN" sz="2000">
                    <a:latin typeface="Palatino Linotype" panose="02040502050505030304" pitchFamily="18" charset="0"/>
                  </a:rPr>
                  <a:t>Threshold Graph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𝑇</m:t>
                        </m:r>
                      </m:sub>
                    </m:sSub>
                  </m:oMath>
                </a14:m>
                <a:r>
                  <a:rPr lang="en-US" altLang="zh-CN" sz="2000">
                    <a:latin typeface="Palatino Linotype" panose="02040502050505030304" pitchFamily="18" charset="0"/>
                  </a:rPr>
                  <a:t>: a bipartite graph </a:t>
                </a:r>
                <a14:m>
                  <m:oMath xmlns:m="http://schemas.openxmlformats.org/officeDocument/2006/math">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𝐵</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𝐸</m:t>
                    </m:r>
                    <m:r>
                      <a:rPr lang="en-US" altLang="zh-CN" sz="2000" b="0" i="1" smtClean="0">
                        <a:latin typeface="Cambria Math" panose="02040503050406030204" pitchFamily="18" charset="0"/>
                      </a:rPr>
                      <m:t>)</m:t>
                    </m:r>
                  </m:oMath>
                </a14:m>
                <a:r>
                  <a:rPr lang="en-US" altLang="zh-CN" sz="2000">
                    <a:latin typeface="Palatino Linotype" panose="02040502050505030304" pitchFamily="18" charset="0"/>
                  </a:rPr>
                  <a:t> with </a:t>
                </a:r>
                <a14:m>
                  <m:oMath xmlns:m="http://schemas.openxmlformats.org/officeDocument/2006/math">
                    <m:r>
                      <a:rPr lang="en-US" altLang="zh-CN" sz="2000" i="1">
                        <a:latin typeface="Cambria Math" panose="02040503050406030204" pitchFamily="18" charset="0"/>
                      </a:rPr>
                      <m:t>𝐴</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𝑘</m:t>
                        </m:r>
                      </m:sub>
                    </m:sSub>
                  </m:oMath>
                </a14:m>
                <a:r>
                  <a:rPr lang="en-US" altLang="zh-CN" sz="2000">
                    <a:latin typeface="Palatino Linotype" panose="02040502050505030304" pitchFamily="18" charset="0"/>
                  </a:rPr>
                  <a:t> and </a:t>
                </a:r>
                <a14:m>
                  <m:oMath xmlns:m="http://schemas.openxmlformats.org/officeDocument/2006/math">
                    <m:r>
                      <a:rPr lang="en-US" altLang="zh-CN" sz="2000" i="1">
                        <a:latin typeface="Cambria Math" panose="02040503050406030204" pitchFamily="18" charset="0"/>
                      </a:rPr>
                      <m:t>𝐵</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𝑚</m:t>
                        </m:r>
                      </m:sub>
                    </m:sSub>
                  </m:oMath>
                </a14:m>
                <a:r>
                  <a:rPr lang="en-US" altLang="zh-CN" sz="2000">
                    <a:latin typeface="Palatino Linotype" panose="02040502050505030304" pitchFamily="18" charset="0"/>
                  </a:rPr>
                  <a:t>, satisfying</a:t>
                </a:r>
                <a:endParaRPr lang="en-US" altLang="zh-CN" sz="1600">
                  <a:latin typeface="Palatino Linotype" panose="02040502050505030304" pitchFamily="18" charset="0"/>
                </a:endParaRPr>
              </a:p>
              <a:p>
                <a:pPr marL="0" indent="0">
                  <a:buNone/>
                </a:pPr>
                <a:endParaRPr lang="zh-CN" altLang="en-US" sz="1500">
                  <a:latin typeface="Palatino Linotype" panose="02040502050505030304" pitchFamily="18" charset="0"/>
                </a:endParaRPr>
              </a:p>
            </p:txBody>
          </p:sp>
        </mc:Choice>
        <mc:Fallback xmlns="">
          <p:sp>
            <p:nvSpPr>
              <p:cNvPr id="3" name="内容占位符 2">
                <a:extLst>
                  <a:ext uri="{FF2B5EF4-FFF2-40B4-BE49-F238E27FC236}">
                    <a16:creationId xmlns:a16="http://schemas.microsoft.com/office/drawing/2014/main" id="{202686E6-B94F-4577-A109-F11F0A65ECC2}"/>
                  </a:ext>
                </a:extLst>
              </p:cNvPr>
              <p:cNvSpPr>
                <a:spLocks noGrp="1" noRot="1" noChangeAspect="1" noMove="1" noResize="1" noEditPoints="1" noAdjustHandles="1" noChangeArrowheads="1" noChangeShapeType="1" noTextEdit="1"/>
              </p:cNvSpPr>
              <p:nvPr>
                <p:ph idx="1"/>
              </p:nvPr>
            </p:nvSpPr>
            <p:spPr>
              <a:xfrm>
                <a:off x="595122" y="1585109"/>
                <a:ext cx="10515600" cy="4351338"/>
              </a:xfrm>
              <a:blipFill>
                <a:blip r:embed="rId3"/>
                <a:stretch>
                  <a:fillRect t="-1401"/>
                </a:stretch>
              </a:blipFill>
            </p:spPr>
            <p:txBody>
              <a:bodyPr/>
              <a:lstStyle/>
              <a:p>
                <a:r>
                  <a:rPr lang="en-US">
                    <a:noFill/>
                  </a:rPr>
                  <a:t> </a:t>
                </a:r>
              </a:p>
            </p:txBody>
          </p:sp>
        </mc:Fallback>
      </mc:AlternateContent>
      <p:sp>
        <p:nvSpPr>
          <p:cNvPr id="5" name="文本框 4">
            <a:extLst>
              <a:ext uri="{FF2B5EF4-FFF2-40B4-BE49-F238E27FC236}">
                <a16:creationId xmlns:a16="http://schemas.microsoft.com/office/drawing/2014/main" id="{BFF7F080-51F7-4335-B1D8-5D9192CCFE22}"/>
              </a:ext>
            </a:extLst>
          </p:cNvPr>
          <p:cNvSpPr txBox="1"/>
          <p:nvPr/>
        </p:nvSpPr>
        <p:spPr>
          <a:xfrm>
            <a:off x="5379712" y="3250398"/>
            <a:ext cx="65" cy="276999"/>
          </a:xfrm>
          <a:prstGeom prst="rect">
            <a:avLst/>
          </a:prstGeom>
          <a:noFill/>
        </p:spPr>
        <p:txBody>
          <a:bodyPr wrap="none" lIns="0" tIns="0" rIns="0" bIns="0" rtlCol="0">
            <a:spAutoFit/>
          </a:bodyPr>
          <a:lstStyle/>
          <a:p>
            <a:endParaRPr lang="zh-CN" altLang="en-US"/>
          </a:p>
        </p:txBody>
      </p:sp>
      <p:sp>
        <p:nvSpPr>
          <p:cNvPr id="6" name="文本框 5">
            <a:extLst>
              <a:ext uri="{FF2B5EF4-FFF2-40B4-BE49-F238E27FC236}">
                <a16:creationId xmlns:a16="http://schemas.microsoft.com/office/drawing/2014/main" id="{001AC4B2-B67B-4315-B5EA-20F5499035D0}"/>
              </a:ext>
            </a:extLst>
          </p:cNvPr>
          <p:cNvSpPr txBox="1"/>
          <p:nvPr/>
        </p:nvSpPr>
        <p:spPr>
          <a:xfrm>
            <a:off x="5379712" y="3250398"/>
            <a:ext cx="65" cy="276999"/>
          </a:xfrm>
          <a:prstGeom prst="rect">
            <a:avLst/>
          </a:prstGeom>
          <a:noFill/>
        </p:spPr>
        <p:txBody>
          <a:bodyPr wrap="none" lIns="0" tIns="0" rIns="0" bIns="0" rtlCol="0">
            <a:spAutoFit/>
          </a:bodyPr>
          <a:lstStyle/>
          <a:p>
            <a:endParaRPr lang="zh-CN" altLang="en-US"/>
          </a:p>
        </p:txBody>
      </p:sp>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57873357-46DE-1AE2-B03D-287FDD2F07EA}"/>
                  </a:ext>
                </a:extLst>
              </p:cNvPr>
              <p:cNvSpPr txBox="1"/>
              <p:nvPr/>
            </p:nvSpPr>
            <p:spPr>
              <a:xfrm>
                <a:off x="1257732" y="2736871"/>
                <a:ext cx="4973481" cy="923330"/>
              </a:xfrm>
              <a:prstGeom prst="rect">
                <a:avLst/>
              </a:prstGeom>
              <a:noFill/>
            </p:spPr>
            <p:txBody>
              <a:bodyPr wrap="square" rtlCol="0">
                <a:spAutoFit/>
              </a:bodyPr>
              <a:lstStyle/>
              <a:p>
                <a:r>
                  <a:rPr lang="en-US" altLang="zh-CN" b="1">
                    <a:latin typeface="Palatino Linotype" panose="02040502050505030304" pitchFamily="18" charset="0"/>
                  </a:rPr>
                  <a:t>Completeness: </a:t>
                </a:r>
              </a:p>
              <a:p>
                <a:pPr marL="285750" indent="-285750">
                  <a:buFont typeface="Arial" panose="020B0604020202020204" pitchFamily="34" charset="0"/>
                  <a:buChar char="•"/>
                </a:pPr>
                <a14:m>
                  <m:oMath xmlns:m="http://schemas.openxmlformats.org/officeDocument/2006/math">
                    <m:r>
                      <a:rPr lang="en-US" altLang="zh-CN" sz="180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𝑘</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𝑘</m:t>
                        </m:r>
                      </m:sub>
                    </m:sSub>
                  </m:oMath>
                </a14:m>
                <a:r>
                  <a:rPr lang="zh-CN" altLang="en-US" sz="1800">
                    <a:latin typeface="Palatino Linotype" panose="02040502050505030304" pitchFamily="18" charset="0"/>
                  </a:rPr>
                  <a:t> </a:t>
                </a:r>
                <a:r>
                  <a:rPr lang="en-US" altLang="zh-CN" sz="1800">
                    <a:latin typeface="Palatino Linotype" panose="02040502050505030304" pitchFamily="18" charset="0"/>
                  </a:rPr>
                  <a:t>and </a:t>
                </a:r>
                <a14:m>
                  <m:oMath xmlns:m="http://schemas.openxmlformats.org/officeDocument/2006/math">
                    <m:r>
                      <a:rPr lang="en-US" altLang="zh-CN" sz="1800" i="1">
                        <a:latin typeface="Cambria Math" panose="02040503050406030204" pitchFamily="18" charset="0"/>
                      </a:rPr>
                      <m:t>𝑖</m:t>
                    </m:r>
                    <m:r>
                      <a:rPr lang="en-US" altLang="zh-CN" sz="1800" i="1">
                        <a:latin typeface="Cambria Math" panose="02040503050406030204" pitchFamily="18" charset="0"/>
                      </a:rPr>
                      <m:t>∈</m:t>
                    </m:r>
                    <m:d>
                      <m:dPr>
                        <m:begChr m:val="["/>
                        <m:endChr m:val="]"/>
                        <m:ctrlPr>
                          <a:rPr lang="en-US" altLang="zh-CN" sz="1800" i="1">
                            <a:latin typeface="Cambria Math" panose="02040503050406030204" pitchFamily="18" charset="0"/>
                          </a:rPr>
                        </m:ctrlPr>
                      </m:dPr>
                      <m:e>
                        <m:r>
                          <a:rPr lang="en-US" altLang="zh-CN" sz="1800" i="1">
                            <a:latin typeface="Cambria Math" panose="02040503050406030204" pitchFamily="18" charset="0"/>
                          </a:rPr>
                          <m:t>𝑚</m:t>
                        </m:r>
                      </m:e>
                    </m:d>
                  </m:oMath>
                </a14:m>
                <a:r>
                  <a:rPr lang="en-US" altLang="zh-CN" sz="1800">
                    <a:latin typeface="Palatino Linotype" panose="02040502050505030304" pitchFamily="18" charset="0"/>
                  </a:rPr>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𝑘</m:t>
                        </m:r>
                      </m:sub>
                    </m:sSub>
                  </m:oMath>
                </a14:m>
                <a:r>
                  <a:rPr lang="zh-CN" altLang="en-US" sz="1800">
                    <a:latin typeface="Palatino Linotype" panose="02040502050505030304" pitchFamily="18" charset="0"/>
                  </a:rPr>
                  <a:t> </a:t>
                </a:r>
                <a:r>
                  <a:rPr lang="en-US" altLang="zh-CN" sz="1800">
                    <a:latin typeface="Palatino Linotype" panose="02040502050505030304" pitchFamily="18" charset="0"/>
                  </a:rPr>
                  <a:t>have a common neighbor in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𝐵</m:t>
                        </m:r>
                      </m:e>
                      <m:sub>
                        <m:r>
                          <a:rPr lang="en-US" altLang="zh-CN" sz="1800" i="1">
                            <a:latin typeface="Cambria Math" panose="02040503050406030204" pitchFamily="18" charset="0"/>
                          </a:rPr>
                          <m:t>𝑖</m:t>
                        </m:r>
                      </m:sub>
                    </m:sSub>
                  </m:oMath>
                </a14:m>
                <a:endParaRPr lang="zh-CN" altLang="en-US">
                  <a:latin typeface="Palatino Linotype" panose="02040502050505030304" pitchFamily="18" charset="0"/>
                </a:endParaRPr>
              </a:p>
            </p:txBody>
          </p:sp>
        </mc:Choice>
        <mc:Fallback xmlns="">
          <p:sp>
            <p:nvSpPr>
              <p:cNvPr id="51" name="文本框 50">
                <a:extLst>
                  <a:ext uri="{FF2B5EF4-FFF2-40B4-BE49-F238E27FC236}">
                    <a16:creationId xmlns:a16="http://schemas.microsoft.com/office/drawing/2014/main" id="{57873357-46DE-1AE2-B03D-287FDD2F07EA}"/>
                  </a:ext>
                </a:extLst>
              </p:cNvPr>
              <p:cNvSpPr txBox="1">
                <a:spLocks noRot="1" noChangeAspect="1" noMove="1" noResize="1" noEditPoints="1" noAdjustHandles="1" noChangeArrowheads="1" noChangeShapeType="1" noTextEdit="1"/>
              </p:cNvSpPr>
              <p:nvPr/>
            </p:nvSpPr>
            <p:spPr>
              <a:xfrm>
                <a:off x="1257732" y="2736871"/>
                <a:ext cx="4973481" cy="923330"/>
              </a:xfrm>
              <a:prstGeom prst="rect">
                <a:avLst/>
              </a:prstGeom>
              <a:blipFill>
                <a:blip r:embed="rId4"/>
                <a:stretch>
                  <a:fillRect l="-980" t="-3974"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文本框 94">
                <a:extLst>
                  <a:ext uri="{FF2B5EF4-FFF2-40B4-BE49-F238E27FC236}">
                    <a16:creationId xmlns:a16="http://schemas.microsoft.com/office/drawing/2014/main" id="{D763B192-9D18-BA72-9BFB-C340CEC896C2}"/>
                  </a:ext>
                </a:extLst>
              </p:cNvPr>
              <p:cNvSpPr txBox="1"/>
              <p:nvPr/>
            </p:nvSpPr>
            <p:spPr>
              <a:xfrm>
                <a:off x="805795" y="3897162"/>
                <a:ext cx="5582733" cy="923330"/>
              </a:xfrm>
              <a:prstGeom prst="rect">
                <a:avLst/>
              </a:prstGeom>
              <a:noFill/>
            </p:spPr>
            <p:txBody>
              <a:bodyPr wrap="square" rtlCol="0">
                <a:spAutoFit/>
              </a:bodyPr>
              <a:lstStyle/>
              <a:p>
                <a:pPr lvl="1"/>
                <a:r>
                  <a:rPr lang="en-US" altLang="zh-CN" b="1">
                    <a:latin typeface="Palatino" pitchFamily="2" charset="0"/>
                    <a:ea typeface="Palatino" pitchFamily="2" charset="0"/>
                  </a:rPr>
                  <a:t>Soundness:</a:t>
                </a:r>
              </a:p>
              <a:p>
                <a:pPr marL="742950" lvl="1"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b="0" i="0" smtClean="0">
                        <a:latin typeface="Cambria Math" panose="02040503050406030204" pitchFamily="18" charset="0"/>
                      </a:rPr>
                      <m:t> </m:t>
                    </m:r>
                  </m:oMath>
                </a14:m>
                <a:r>
                  <a:rPr lang="en-US" altLang="zh-CN" b="0">
                    <a:latin typeface="Palatino" pitchFamily="2" charset="0"/>
                    <a:ea typeface="Palatino" pitchFamily="2" charset="0"/>
                  </a:rPr>
                  <a:t>if </a:t>
                </a:r>
                <a14:m>
                  <m:oMath xmlns:m="http://schemas.openxmlformats.org/officeDocument/2006/math">
                    <m:r>
                      <a:rPr lang="en-US" altLang="zh-CN" b="0" i="1" smtClean="0">
                        <a:latin typeface="Cambria Math" panose="02040503050406030204" pitchFamily="18" charset="0"/>
                        <a:ea typeface="Palatino" pitchFamily="2" charset="0"/>
                      </a:rPr>
                      <m:t>∀</m:t>
                    </m:r>
                    <m:r>
                      <a:rPr lang="en-US" altLang="zh-CN" b="0" i="1" smtClean="0">
                        <a:latin typeface="Cambria Math" panose="02040503050406030204" pitchFamily="18" charset="0"/>
                        <a:ea typeface="Palatino" pitchFamily="2" charset="0"/>
                      </a:rPr>
                      <m:t>𝑖</m:t>
                    </m:r>
                    <m:r>
                      <a:rPr lang="en-US" altLang="zh-CN" b="0" i="1" smtClean="0">
                        <a:latin typeface="Cambria Math" panose="02040503050406030204" pitchFamily="18" charset="0"/>
                        <a:ea typeface="Palatino" pitchFamily="2" charset="0"/>
                      </a:rPr>
                      <m:t>∈</m:t>
                    </m:r>
                    <m:d>
                      <m:dPr>
                        <m:begChr m:val="["/>
                        <m:endChr m:val="]"/>
                        <m:ctrlPr>
                          <a:rPr lang="en-US" altLang="zh-CN" b="0" i="1" smtClean="0">
                            <a:latin typeface="Cambria Math" panose="02040503050406030204" pitchFamily="18" charset="0"/>
                            <a:ea typeface="Palatino" pitchFamily="2" charset="0"/>
                          </a:rPr>
                        </m:ctrlPr>
                      </m:dPr>
                      <m:e>
                        <m:r>
                          <a:rPr lang="en-US" altLang="zh-CN" b="0" i="1" smtClean="0">
                            <a:latin typeface="Cambria Math" panose="02040503050406030204" pitchFamily="18" charset="0"/>
                            <a:ea typeface="Palatino" pitchFamily="2" charset="0"/>
                          </a:rPr>
                          <m:t>𝑚</m:t>
                        </m:r>
                      </m:e>
                    </m:d>
                    <m:r>
                      <a:rPr lang="en-US" altLang="zh-CN" b="0" i="1" smtClean="0">
                        <a:latin typeface="Cambria Math" panose="02040503050406030204" pitchFamily="18" charset="0"/>
                        <a:ea typeface="Palatino" pitchFamily="2" charset="0"/>
                      </a:rPr>
                      <m:t>,</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𝑖</m:t>
                        </m:r>
                      </m:sub>
                    </m:sSub>
                  </m:oMath>
                </a14:m>
                <a:r>
                  <a:rPr lang="zh-CN" altLang="en-US">
                    <a:latin typeface="Palatino" pitchFamily="2" charset="0"/>
                    <a:ea typeface="Palatino" pitchFamily="2" charset="0"/>
                  </a:rPr>
                  <a:t> </a:t>
                </a:r>
                <a:r>
                  <a:rPr lang="en-US" altLang="zh-CN">
                    <a:latin typeface="Palatino" pitchFamily="2" charset="0"/>
                    <a:ea typeface="Palatino" pitchFamily="2" charset="0"/>
                  </a:rPr>
                  <a:t>such that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oMath>
                </a14:m>
                <a:r>
                  <a:rPr lang="zh-CN" altLang="en-US">
                    <a:latin typeface="Palatino" pitchFamily="2" charset="0"/>
                    <a:ea typeface="Palatino" pitchFamily="2" charset="0"/>
                  </a:rPr>
                  <a:t> </a:t>
                </a:r>
                <a:r>
                  <a:rPr lang="en-US" altLang="zh-CN">
                    <a:latin typeface="Palatino" pitchFamily="2" charset="0"/>
                    <a:ea typeface="Palatino" pitchFamily="2" charset="0"/>
                  </a:rPr>
                  <a:t>has </a:t>
                </a:r>
                <a14:m>
                  <m:oMath xmlns:m="http://schemas.openxmlformats.org/officeDocument/2006/math">
                    <m:r>
                      <a:rPr lang="en-US" altLang="zh-CN" i="1">
                        <a:latin typeface="Cambria Math" panose="02040503050406030204" pitchFamily="18" charset="0"/>
                      </a:rPr>
                      <m:t>𝑘</m:t>
                    </m:r>
                    <m:r>
                      <a:rPr lang="en-US" altLang="zh-CN" i="1">
                        <a:latin typeface="Cambria Math" panose="02040503050406030204" pitchFamily="18" charset="0"/>
                      </a:rPr>
                      <m:t>+1</m:t>
                    </m:r>
                  </m:oMath>
                </a14:m>
                <a:r>
                  <a:rPr lang="zh-CN" altLang="en-US">
                    <a:latin typeface="Palatino" pitchFamily="2" charset="0"/>
                    <a:ea typeface="Palatino" pitchFamily="2" charset="0"/>
                  </a:rPr>
                  <a:t> </a:t>
                </a:r>
                <a:r>
                  <a:rPr lang="en-US" altLang="zh-CN">
                    <a:latin typeface="Palatino" pitchFamily="2" charset="0"/>
                    <a:ea typeface="Palatino" pitchFamily="2" charset="0"/>
                  </a:rPr>
                  <a:t>neighbors in </a:t>
                </a:r>
                <a14:m>
                  <m:oMath xmlns:m="http://schemas.openxmlformats.org/officeDocument/2006/math">
                    <m:r>
                      <a:rPr lang="en-US" altLang="zh-CN" i="1">
                        <a:latin typeface="Cambria Math" panose="02040503050406030204" pitchFamily="18" charset="0"/>
                      </a:rPr>
                      <m:t>𝑋</m:t>
                    </m:r>
                  </m:oMath>
                </a14:m>
                <a:r>
                  <a:rPr lang="en-US" altLang="zh-CN">
                    <a:latin typeface="Palatino" pitchFamily="2" charset="0"/>
                    <a:ea typeface="Palatino" pitchFamily="2" charset="0"/>
                  </a:rPr>
                  <a:t>, then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𝑋</m:t>
                        </m:r>
                      </m:e>
                    </m:d>
                    <m:r>
                      <a:rPr lang="en-US" altLang="zh-CN" i="1">
                        <a:latin typeface="Cambria Math" panose="02040503050406030204" pitchFamily="18" charset="0"/>
                      </a:rPr>
                      <m:t>&gt;</m:t>
                    </m:r>
                    <m:r>
                      <a:rPr lang="en-US" altLang="zh-CN" i="1">
                        <a:latin typeface="Cambria Math" panose="02040503050406030204" pitchFamily="18" charset="0"/>
                      </a:rPr>
                      <m:t>h</m:t>
                    </m:r>
                  </m:oMath>
                </a14:m>
                <a:endParaRPr lang="en-US" altLang="zh-CN">
                  <a:latin typeface="Palatino" pitchFamily="2" charset="0"/>
                  <a:ea typeface="Palatino" pitchFamily="2" charset="0"/>
                </a:endParaRPr>
              </a:p>
            </p:txBody>
          </p:sp>
        </mc:Choice>
        <mc:Fallback xmlns="">
          <p:sp>
            <p:nvSpPr>
              <p:cNvPr id="95" name="文本框 94">
                <a:extLst>
                  <a:ext uri="{FF2B5EF4-FFF2-40B4-BE49-F238E27FC236}">
                    <a16:creationId xmlns:a16="http://schemas.microsoft.com/office/drawing/2014/main" id="{D763B192-9D18-BA72-9BFB-C340CEC896C2}"/>
                  </a:ext>
                </a:extLst>
              </p:cNvPr>
              <p:cNvSpPr txBox="1">
                <a:spLocks noRot="1" noChangeAspect="1" noMove="1" noResize="1" noEditPoints="1" noAdjustHandles="1" noChangeArrowheads="1" noChangeShapeType="1" noTextEdit="1"/>
              </p:cNvSpPr>
              <p:nvPr/>
            </p:nvSpPr>
            <p:spPr>
              <a:xfrm>
                <a:off x="805795" y="3897162"/>
                <a:ext cx="5582733" cy="923330"/>
              </a:xfrm>
              <a:prstGeom prst="rect">
                <a:avLst/>
              </a:prstGeom>
              <a:blipFill>
                <a:blip r:embed="rId5"/>
                <a:stretch>
                  <a:fillRect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F3F8513-B17D-7DD5-85D9-242B106AFBD4}"/>
                  </a:ext>
                </a:extLst>
              </p:cNvPr>
              <p:cNvSpPr txBox="1"/>
              <p:nvPr/>
            </p:nvSpPr>
            <p:spPr>
              <a:xfrm>
                <a:off x="7529201" y="4117471"/>
                <a:ext cx="5575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oMath>
                  </m:oMathPara>
                </a14:m>
                <a:endParaRPr kumimoji="1" lang="zh-CN" altLang="en-US"/>
              </a:p>
            </p:txBody>
          </p:sp>
        </mc:Choice>
        <mc:Fallback xmlns="">
          <p:sp>
            <p:nvSpPr>
              <p:cNvPr id="14" name="文本框 13">
                <a:extLst>
                  <a:ext uri="{FF2B5EF4-FFF2-40B4-BE49-F238E27FC236}">
                    <a16:creationId xmlns:a16="http://schemas.microsoft.com/office/drawing/2014/main" id="{0F3F8513-B17D-7DD5-85D9-242B106AFBD4}"/>
                  </a:ext>
                </a:extLst>
              </p:cNvPr>
              <p:cNvSpPr txBox="1">
                <a:spLocks noRot="1" noChangeAspect="1" noMove="1" noResize="1" noEditPoints="1" noAdjustHandles="1" noChangeArrowheads="1" noChangeShapeType="1" noTextEdit="1"/>
              </p:cNvSpPr>
              <p:nvPr/>
            </p:nvSpPr>
            <p:spPr>
              <a:xfrm>
                <a:off x="7529201" y="4117471"/>
                <a:ext cx="557561"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37BCE80C-9342-5506-6B08-D4368541F2CE}"/>
                  </a:ext>
                </a:extLst>
              </p:cNvPr>
              <p:cNvSpPr txBox="1"/>
              <p:nvPr/>
            </p:nvSpPr>
            <p:spPr>
              <a:xfrm>
                <a:off x="9776701" y="4556988"/>
                <a:ext cx="5575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oMath>
                  </m:oMathPara>
                </a14:m>
                <a:endParaRPr kumimoji="1" lang="zh-CN" altLang="en-US"/>
              </a:p>
            </p:txBody>
          </p:sp>
        </mc:Choice>
        <mc:Fallback xmlns="">
          <p:sp>
            <p:nvSpPr>
              <p:cNvPr id="28" name="文本框 27">
                <a:extLst>
                  <a:ext uri="{FF2B5EF4-FFF2-40B4-BE49-F238E27FC236}">
                    <a16:creationId xmlns:a16="http://schemas.microsoft.com/office/drawing/2014/main" id="{37BCE80C-9342-5506-6B08-D4368541F2CE}"/>
                  </a:ext>
                </a:extLst>
              </p:cNvPr>
              <p:cNvSpPr txBox="1">
                <a:spLocks noRot="1" noChangeAspect="1" noMove="1" noResize="1" noEditPoints="1" noAdjustHandles="1" noChangeArrowheads="1" noChangeShapeType="1" noTextEdit="1"/>
              </p:cNvSpPr>
              <p:nvPr/>
            </p:nvSpPr>
            <p:spPr>
              <a:xfrm>
                <a:off x="9776701" y="4556988"/>
                <a:ext cx="557561" cy="369332"/>
              </a:xfrm>
              <a:prstGeom prst="rect">
                <a:avLst/>
              </a:prstGeom>
              <a:blipFill>
                <a:blip r:embed="rId7"/>
                <a:stretch>
                  <a:fillRect/>
                </a:stretch>
              </a:blipFill>
            </p:spPr>
            <p:txBody>
              <a:bodyPr/>
              <a:lstStyle/>
              <a:p>
                <a:r>
                  <a:rPr lang="en-US">
                    <a:noFill/>
                  </a:rPr>
                  <a:t> </a:t>
                </a:r>
              </a:p>
            </p:txBody>
          </p:sp>
        </mc:Fallback>
      </mc:AlternateContent>
      <p:sp>
        <p:nvSpPr>
          <p:cNvPr id="31" name="椭圆 30">
            <a:extLst>
              <a:ext uri="{FF2B5EF4-FFF2-40B4-BE49-F238E27FC236}">
                <a16:creationId xmlns:a16="http://schemas.microsoft.com/office/drawing/2014/main" id="{01C830FE-91C8-5BBF-0B97-B70EB03184C6}"/>
              </a:ext>
            </a:extLst>
          </p:cNvPr>
          <p:cNvSpPr/>
          <p:nvPr/>
        </p:nvSpPr>
        <p:spPr>
          <a:xfrm>
            <a:off x="7636767" y="2725117"/>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2" name="椭圆 31">
            <a:extLst>
              <a:ext uri="{FF2B5EF4-FFF2-40B4-BE49-F238E27FC236}">
                <a16:creationId xmlns:a16="http://schemas.microsoft.com/office/drawing/2014/main" id="{57017930-4685-6D03-67AB-A071B3FEC647}"/>
              </a:ext>
            </a:extLst>
          </p:cNvPr>
          <p:cNvSpPr/>
          <p:nvPr/>
        </p:nvSpPr>
        <p:spPr>
          <a:xfrm>
            <a:off x="7789167" y="2877517"/>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4" name="椭圆 33">
            <a:extLst>
              <a:ext uri="{FF2B5EF4-FFF2-40B4-BE49-F238E27FC236}">
                <a16:creationId xmlns:a16="http://schemas.microsoft.com/office/drawing/2014/main" id="{D4CF8790-41B6-B1A9-2A47-5EAC78BBD724}"/>
              </a:ext>
            </a:extLst>
          </p:cNvPr>
          <p:cNvSpPr/>
          <p:nvPr/>
        </p:nvSpPr>
        <p:spPr>
          <a:xfrm>
            <a:off x="8016615" y="281389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5" name="椭圆 34">
            <a:extLst>
              <a:ext uri="{FF2B5EF4-FFF2-40B4-BE49-F238E27FC236}">
                <a16:creationId xmlns:a16="http://schemas.microsoft.com/office/drawing/2014/main" id="{08403BE5-BFA4-5925-9469-63F60A2D2454}"/>
              </a:ext>
            </a:extLst>
          </p:cNvPr>
          <p:cNvSpPr/>
          <p:nvPr/>
        </p:nvSpPr>
        <p:spPr>
          <a:xfrm>
            <a:off x="7503273" y="297986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7" name="椭圆 36">
            <a:extLst>
              <a:ext uri="{FF2B5EF4-FFF2-40B4-BE49-F238E27FC236}">
                <a16:creationId xmlns:a16="http://schemas.microsoft.com/office/drawing/2014/main" id="{30904868-3907-4117-0CC6-3D81DEC92E71}"/>
              </a:ext>
            </a:extLst>
          </p:cNvPr>
          <p:cNvSpPr/>
          <p:nvPr/>
        </p:nvSpPr>
        <p:spPr>
          <a:xfrm>
            <a:off x="7753981" y="3506160"/>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8" name="椭圆 37">
            <a:extLst>
              <a:ext uri="{FF2B5EF4-FFF2-40B4-BE49-F238E27FC236}">
                <a16:creationId xmlns:a16="http://schemas.microsoft.com/office/drawing/2014/main" id="{B9D53B65-6194-5E3D-A9CC-E95CB4425862}"/>
              </a:ext>
            </a:extLst>
          </p:cNvPr>
          <p:cNvSpPr/>
          <p:nvPr/>
        </p:nvSpPr>
        <p:spPr>
          <a:xfrm>
            <a:off x="7512478" y="3627551"/>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0" name="椭圆 39">
            <a:extLst>
              <a:ext uri="{FF2B5EF4-FFF2-40B4-BE49-F238E27FC236}">
                <a16:creationId xmlns:a16="http://schemas.microsoft.com/office/drawing/2014/main" id="{050F8B97-0393-FF99-A16A-7AB9B6E66C8B}"/>
              </a:ext>
            </a:extLst>
          </p:cNvPr>
          <p:cNvSpPr/>
          <p:nvPr/>
        </p:nvSpPr>
        <p:spPr>
          <a:xfrm>
            <a:off x="8016615" y="353535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1" name="椭圆 40">
            <a:extLst>
              <a:ext uri="{FF2B5EF4-FFF2-40B4-BE49-F238E27FC236}">
                <a16:creationId xmlns:a16="http://schemas.microsoft.com/office/drawing/2014/main" id="{0E68993A-3F74-DD48-6DC9-634F2B407FCA}"/>
              </a:ext>
            </a:extLst>
          </p:cNvPr>
          <p:cNvSpPr/>
          <p:nvPr/>
        </p:nvSpPr>
        <p:spPr>
          <a:xfrm>
            <a:off x="7974201" y="3713077"/>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3" name="椭圆 42">
            <a:extLst>
              <a:ext uri="{FF2B5EF4-FFF2-40B4-BE49-F238E27FC236}">
                <a16:creationId xmlns:a16="http://schemas.microsoft.com/office/drawing/2014/main" id="{3B5D921E-E174-5486-BDFE-E9C57FE530DA}"/>
              </a:ext>
            </a:extLst>
          </p:cNvPr>
          <p:cNvSpPr/>
          <p:nvPr/>
        </p:nvSpPr>
        <p:spPr>
          <a:xfrm>
            <a:off x="7722204" y="377149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4" name="椭圆 43">
            <a:extLst>
              <a:ext uri="{FF2B5EF4-FFF2-40B4-BE49-F238E27FC236}">
                <a16:creationId xmlns:a16="http://schemas.microsoft.com/office/drawing/2014/main" id="{AD6FA0F5-977E-DBF4-EDD5-4C294DA756B4}"/>
              </a:ext>
            </a:extLst>
          </p:cNvPr>
          <p:cNvSpPr/>
          <p:nvPr/>
        </p:nvSpPr>
        <p:spPr>
          <a:xfrm>
            <a:off x="7937134" y="3020506"/>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6" name="椭圆 45">
            <a:extLst>
              <a:ext uri="{FF2B5EF4-FFF2-40B4-BE49-F238E27FC236}">
                <a16:creationId xmlns:a16="http://schemas.microsoft.com/office/drawing/2014/main" id="{11B1F0A3-FB76-B400-C952-CE55FAA5C435}"/>
              </a:ext>
            </a:extLst>
          </p:cNvPr>
          <p:cNvSpPr/>
          <p:nvPr/>
        </p:nvSpPr>
        <p:spPr>
          <a:xfrm>
            <a:off x="7623324" y="4744119"/>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7" name="椭圆 46">
            <a:extLst>
              <a:ext uri="{FF2B5EF4-FFF2-40B4-BE49-F238E27FC236}">
                <a16:creationId xmlns:a16="http://schemas.microsoft.com/office/drawing/2014/main" id="{91A835D0-9C6E-AC55-F9D1-C9C42AA48AAB}"/>
              </a:ext>
            </a:extLst>
          </p:cNvPr>
          <p:cNvSpPr/>
          <p:nvPr/>
        </p:nvSpPr>
        <p:spPr>
          <a:xfrm>
            <a:off x="7898070" y="4831478"/>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8" name="椭圆 47">
            <a:extLst>
              <a:ext uri="{FF2B5EF4-FFF2-40B4-BE49-F238E27FC236}">
                <a16:creationId xmlns:a16="http://schemas.microsoft.com/office/drawing/2014/main" id="{E0D756EC-84EF-50B4-6BE6-A2B2D1D48486}"/>
              </a:ext>
            </a:extLst>
          </p:cNvPr>
          <p:cNvSpPr/>
          <p:nvPr/>
        </p:nvSpPr>
        <p:spPr>
          <a:xfrm>
            <a:off x="7573124" y="497707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9" name="椭圆 48">
            <a:extLst>
              <a:ext uri="{FF2B5EF4-FFF2-40B4-BE49-F238E27FC236}">
                <a16:creationId xmlns:a16="http://schemas.microsoft.com/office/drawing/2014/main" id="{63A9C20D-B69D-A2DD-3D9D-2BCA29D0EDBC}"/>
              </a:ext>
            </a:extLst>
          </p:cNvPr>
          <p:cNvSpPr/>
          <p:nvPr/>
        </p:nvSpPr>
        <p:spPr>
          <a:xfrm>
            <a:off x="8005781" y="5039752"/>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D63D2E65-0D3A-9E19-1875-42F980D86743}"/>
                  </a:ext>
                </a:extLst>
              </p:cNvPr>
              <p:cNvSpPr txBox="1"/>
              <p:nvPr/>
            </p:nvSpPr>
            <p:spPr>
              <a:xfrm>
                <a:off x="6910637" y="2717761"/>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1</m:t>
                          </m:r>
                        </m:sub>
                      </m:sSub>
                    </m:oMath>
                  </m:oMathPara>
                </a14:m>
                <a:endParaRPr kumimoji="1" lang="zh-CN" altLang="en-US"/>
              </a:p>
            </p:txBody>
          </p:sp>
        </mc:Choice>
        <mc:Fallback xmlns="">
          <p:sp>
            <p:nvSpPr>
              <p:cNvPr id="50" name="文本框 49">
                <a:extLst>
                  <a:ext uri="{FF2B5EF4-FFF2-40B4-BE49-F238E27FC236}">
                    <a16:creationId xmlns:a16="http://schemas.microsoft.com/office/drawing/2014/main" id="{D63D2E65-0D3A-9E19-1875-42F980D86743}"/>
                  </a:ext>
                </a:extLst>
              </p:cNvPr>
              <p:cNvSpPr txBox="1">
                <a:spLocks noRot="1" noChangeAspect="1" noMove="1" noResize="1" noEditPoints="1" noAdjustHandles="1" noChangeArrowheads="1" noChangeShapeType="1" noTextEdit="1"/>
              </p:cNvSpPr>
              <p:nvPr/>
            </p:nvSpPr>
            <p:spPr>
              <a:xfrm>
                <a:off x="6910637" y="2717761"/>
                <a:ext cx="495071"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5A9754CF-1B58-E2A1-D134-CB4245E7683E}"/>
                  </a:ext>
                </a:extLst>
              </p:cNvPr>
              <p:cNvSpPr txBox="1"/>
              <p:nvPr/>
            </p:nvSpPr>
            <p:spPr>
              <a:xfrm>
                <a:off x="6888472" y="3463382"/>
                <a:ext cx="5003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2</m:t>
                          </m:r>
                        </m:sub>
                      </m:sSub>
                    </m:oMath>
                  </m:oMathPara>
                </a14:m>
                <a:endParaRPr kumimoji="1" lang="zh-CN" altLang="en-US"/>
              </a:p>
            </p:txBody>
          </p:sp>
        </mc:Choice>
        <mc:Fallback xmlns="">
          <p:sp>
            <p:nvSpPr>
              <p:cNvPr id="60" name="文本框 59">
                <a:extLst>
                  <a:ext uri="{FF2B5EF4-FFF2-40B4-BE49-F238E27FC236}">
                    <a16:creationId xmlns:a16="http://schemas.microsoft.com/office/drawing/2014/main" id="{5A9754CF-1B58-E2A1-D134-CB4245E7683E}"/>
                  </a:ext>
                </a:extLst>
              </p:cNvPr>
              <p:cNvSpPr txBox="1">
                <a:spLocks noRot="1" noChangeAspect="1" noMove="1" noResize="1" noEditPoints="1" noAdjustHandles="1" noChangeArrowheads="1" noChangeShapeType="1" noTextEdit="1"/>
              </p:cNvSpPr>
              <p:nvPr/>
            </p:nvSpPr>
            <p:spPr>
              <a:xfrm>
                <a:off x="6888472" y="3463382"/>
                <a:ext cx="500393"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976F0693-074E-0E8F-133A-B610A816513D}"/>
                  </a:ext>
                </a:extLst>
              </p:cNvPr>
              <p:cNvSpPr txBox="1"/>
              <p:nvPr/>
            </p:nvSpPr>
            <p:spPr>
              <a:xfrm>
                <a:off x="6883599" y="4710870"/>
                <a:ext cx="5101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𝑘</m:t>
                          </m:r>
                        </m:sub>
                      </m:sSub>
                    </m:oMath>
                  </m:oMathPara>
                </a14:m>
                <a:endParaRPr kumimoji="1" lang="zh-CN" altLang="en-US"/>
              </a:p>
            </p:txBody>
          </p:sp>
        </mc:Choice>
        <mc:Fallback xmlns="">
          <p:sp>
            <p:nvSpPr>
              <p:cNvPr id="68" name="文本框 67">
                <a:extLst>
                  <a:ext uri="{FF2B5EF4-FFF2-40B4-BE49-F238E27FC236}">
                    <a16:creationId xmlns:a16="http://schemas.microsoft.com/office/drawing/2014/main" id="{976F0693-074E-0E8F-133A-B610A816513D}"/>
                  </a:ext>
                </a:extLst>
              </p:cNvPr>
              <p:cNvSpPr txBox="1">
                <a:spLocks noRot="1" noChangeAspect="1" noMove="1" noResize="1" noEditPoints="1" noAdjustHandles="1" noChangeArrowheads="1" noChangeShapeType="1" noTextEdit="1"/>
              </p:cNvSpPr>
              <p:nvPr/>
            </p:nvSpPr>
            <p:spPr>
              <a:xfrm>
                <a:off x="6883599" y="4710870"/>
                <a:ext cx="510140" cy="369332"/>
              </a:xfrm>
              <a:prstGeom prst="rect">
                <a:avLst/>
              </a:prstGeom>
              <a:blipFill>
                <a:blip r:embed="rId10"/>
                <a:stretch>
                  <a:fillRect/>
                </a:stretch>
              </a:blipFill>
            </p:spPr>
            <p:txBody>
              <a:bodyPr/>
              <a:lstStyle/>
              <a:p>
                <a:r>
                  <a:rPr lang="en-US">
                    <a:noFill/>
                  </a:rPr>
                  <a:t> </a:t>
                </a:r>
              </a:p>
            </p:txBody>
          </p:sp>
        </mc:Fallback>
      </mc:AlternateContent>
      <p:sp>
        <p:nvSpPr>
          <p:cNvPr id="69" name="椭圆 68">
            <a:extLst>
              <a:ext uri="{FF2B5EF4-FFF2-40B4-BE49-F238E27FC236}">
                <a16:creationId xmlns:a16="http://schemas.microsoft.com/office/drawing/2014/main" id="{96457A37-5941-811B-DE6F-3EDF7F5A06A0}"/>
              </a:ext>
            </a:extLst>
          </p:cNvPr>
          <p:cNvSpPr/>
          <p:nvPr/>
        </p:nvSpPr>
        <p:spPr>
          <a:xfrm>
            <a:off x="9830701" y="2826669"/>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1" name="椭圆 70">
            <a:extLst>
              <a:ext uri="{FF2B5EF4-FFF2-40B4-BE49-F238E27FC236}">
                <a16:creationId xmlns:a16="http://schemas.microsoft.com/office/drawing/2014/main" id="{05B93A57-A4C1-85C6-5199-2B711A8A90CA}"/>
              </a:ext>
            </a:extLst>
          </p:cNvPr>
          <p:cNvSpPr/>
          <p:nvPr/>
        </p:nvSpPr>
        <p:spPr>
          <a:xfrm>
            <a:off x="9722701" y="2608972"/>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2" name="椭圆 71">
            <a:extLst>
              <a:ext uri="{FF2B5EF4-FFF2-40B4-BE49-F238E27FC236}">
                <a16:creationId xmlns:a16="http://schemas.microsoft.com/office/drawing/2014/main" id="{EB4EE189-2F48-6DD4-1E69-81A14F121F31}"/>
              </a:ext>
            </a:extLst>
          </p:cNvPr>
          <p:cNvSpPr/>
          <p:nvPr/>
        </p:nvSpPr>
        <p:spPr>
          <a:xfrm>
            <a:off x="9957247" y="2540725"/>
            <a:ext cx="108000" cy="108000"/>
          </a:xfrm>
          <a:prstGeom prst="ellipse">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4" name="椭圆 73">
            <a:extLst>
              <a:ext uri="{FF2B5EF4-FFF2-40B4-BE49-F238E27FC236}">
                <a16:creationId xmlns:a16="http://schemas.microsoft.com/office/drawing/2014/main" id="{00E3D397-E74B-811E-24D2-A5D156CEB6FD}"/>
              </a:ext>
            </a:extLst>
          </p:cNvPr>
          <p:cNvSpPr/>
          <p:nvPr/>
        </p:nvSpPr>
        <p:spPr>
          <a:xfrm>
            <a:off x="10047167" y="272347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5" name="椭圆 74">
            <a:extLst>
              <a:ext uri="{FF2B5EF4-FFF2-40B4-BE49-F238E27FC236}">
                <a16:creationId xmlns:a16="http://schemas.microsoft.com/office/drawing/2014/main" id="{8077330E-24AE-9E8F-4A12-A4AEEC7BF5D5}"/>
              </a:ext>
            </a:extLst>
          </p:cNvPr>
          <p:cNvSpPr/>
          <p:nvPr/>
        </p:nvSpPr>
        <p:spPr>
          <a:xfrm>
            <a:off x="10306755" y="259472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6" name="椭圆 75">
            <a:extLst>
              <a:ext uri="{FF2B5EF4-FFF2-40B4-BE49-F238E27FC236}">
                <a16:creationId xmlns:a16="http://schemas.microsoft.com/office/drawing/2014/main" id="{D32B71AC-E31A-FF79-CB7F-1E87BEB605EB}"/>
              </a:ext>
            </a:extLst>
          </p:cNvPr>
          <p:cNvSpPr/>
          <p:nvPr/>
        </p:nvSpPr>
        <p:spPr>
          <a:xfrm>
            <a:off x="10243290" y="285003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7" name="椭圆 76">
            <a:extLst>
              <a:ext uri="{FF2B5EF4-FFF2-40B4-BE49-F238E27FC236}">
                <a16:creationId xmlns:a16="http://schemas.microsoft.com/office/drawing/2014/main" id="{E4E717DE-4189-1C27-E6AD-551F411D1ADC}"/>
              </a:ext>
            </a:extLst>
          </p:cNvPr>
          <p:cNvSpPr/>
          <p:nvPr/>
        </p:nvSpPr>
        <p:spPr>
          <a:xfrm>
            <a:off x="10011247" y="339816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8" name="椭圆 77">
            <a:extLst>
              <a:ext uri="{FF2B5EF4-FFF2-40B4-BE49-F238E27FC236}">
                <a16:creationId xmlns:a16="http://schemas.microsoft.com/office/drawing/2014/main" id="{CCA6DE26-FF80-AADC-BB0F-9AD18696D512}"/>
              </a:ext>
            </a:extLst>
          </p:cNvPr>
          <p:cNvSpPr/>
          <p:nvPr/>
        </p:nvSpPr>
        <p:spPr>
          <a:xfrm>
            <a:off x="9758569" y="326388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9" name="椭圆 78">
            <a:extLst>
              <a:ext uri="{FF2B5EF4-FFF2-40B4-BE49-F238E27FC236}">
                <a16:creationId xmlns:a16="http://schemas.microsoft.com/office/drawing/2014/main" id="{C7B823B8-399E-0C7D-4C1D-1BEB4A4F75F3}"/>
              </a:ext>
            </a:extLst>
          </p:cNvPr>
          <p:cNvSpPr/>
          <p:nvPr/>
        </p:nvSpPr>
        <p:spPr>
          <a:xfrm>
            <a:off x="10290033" y="355479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1" name="椭圆 80">
            <a:extLst>
              <a:ext uri="{FF2B5EF4-FFF2-40B4-BE49-F238E27FC236}">
                <a16:creationId xmlns:a16="http://schemas.microsoft.com/office/drawing/2014/main" id="{08922C2A-3C20-CF77-9319-7DB7588C0E37}"/>
              </a:ext>
            </a:extLst>
          </p:cNvPr>
          <p:cNvSpPr/>
          <p:nvPr/>
        </p:nvSpPr>
        <p:spPr>
          <a:xfrm>
            <a:off x="9769629" y="3556089"/>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2" name="椭圆 81">
            <a:extLst>
              <a:ext uri="{FF2B5EF4-FFF2-40B4-BE49-F238E27FC236}">
                <a16:creationId xmlns:a16="http://schemas.microsoft.com/office/drawing/2014/main" id="{943E8D29-34B5-6DE0-088D-942469A049F1}"/>
              </a:ext>
            </a:extLst>
          </p:cNvPr>
          <p:cNvSpPr/>
          <p:nvPr/>
        </p:nvSpPr>
        <p:spPr>
          <a:xfrm>
            <a:off x="10297290" y="325185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4" name="椭圆 83">
            <a:extLst>
              <a:ext uri="{FF2B5EF4-FFF2-40B4-BE49-F238E27FC236}">
                <a16:creationId xmlns:a16="http://schemas.microsoft.com/office/drawing/2014/main" id="{350A99EE-51AF-87BE-40FB-6E0907CDF052}"/>
              </a:ext>
            </a:extLst>
          </p:cNvPr>
          <p:cNvSpPr/>
          <p:nvPr/>
        </p:nvSpPr>
        <p:spPr>
          <a:xfrm>
            <a:off x="9830701" y="410065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5" name="椭圆 84">
            <a:extLst>
              <a:ext uri="{FF2B5EF4-FFF2-40B4-BE49-F238E27FC236}">
                <a16:creationId xmlns:a16="http://schemas.microsoft.com/office/drawing/2014/main" id="{E9C0D254-E293-D0D0-32E8-C9D133A34795}"/>
              </a:ext>
            </a:extLst>
          </p:cNvPr>
          <p:cNvSpPr/>
          <p:nvPr/>
        </p:nvSpPr>
        <p:spPr>
          <a:xfrm>
            <a:off x="10059192" y="402232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7" name="椭圆 86">
            <a:extLst>
              <a:ext uri="{FF2B5EF4-FFF2-40B4-BE49-F238E27FC236}">
                <a16:creationId xmlns:a16="http://schemas.microsoft.com/office/drawing/2014/main" id="{FCB77B72-7569-9F2D-94C3-880324742084}"/>
              </a:ext>
            </a:extLst>
          </p:cNvPr>
          <p:cNvSpPr/>
          <p:nvPr/>
        </p:nvSpPr>
        <p:spPr>
          <a:xfrm>
            <a:off x="10252755" y="419960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8" name="椭圆 87">
            <a:extLst>
              <a:ext uri="{FF2B5EF4-FFF2-40B4-BE49-F238E27FC236}">
                <a16:creationId xmlns:a16="http://schemas.microsoft.com/office/drawing/2014/main" id="{1446DF0D-609A-96F8-8D31-41E4503D92BB}"/>
              </a:ext>
            </a:extLst>
          </p:cNvPr>
          <p:cNvSpPr/>
          <p:nvPr/>
        </p:nvSpPr>
        <p:spPr>
          <a:xfrm>
            <a:off x="9812569" y="4304144"/>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0" name="椭圆 89">
            <a:extLst>
              <a:ext uri="{FF2B5EF4-FFF2-40B4-BE49-F238E27FC236}">
                <a16:creationId xmlns:a16="http://schemas.microsoft.com/office/drawing/2014/main" id="{A2F76A96-EC75-82DB-339E-36C467A8BD7C}"/>
              </a:ext>
            </a:extLst>
          </p:cNvPr>
          <p:cNvSpPr/>
          <p:nvPr/>
        </p:nvSpPr>
        <p:spPr>
          <a:xfrm>
            <a:off x="9784894" y="5181901"/>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1" name="椭圆 90">
            <a:extLst>
              <a:ext uri="{FF2B5EF4-FFF2-40B4-BE49-F238E27FC236}">
                <a16:creationId xmlns:a16="http://schemas.microsoft.com/office/drawing/2014/main" id="{AF0A6E05-52E7-3591-30B9-DCD7FFAEFA4E}"/>
              </a:ext>
            </a:extLst>
          </p:cNvPr>
          <p:cNvSpPr/>
          <p:nvPr/>
        </p:nvSpPr>
        <p:spPr>
          <a:xfrm>
            <a:off x="10182033" y="521531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3" name="椭圆 92">
            <a:extLst>
              <a:ext uri="{FF2B5EF4-FFF2-40B4-BE49-F238E27FC236}">
                <a16:creationId xmlns:a16="http://schemas.microsoft.com/office/drawing/2014/main" id="{0F11861C-AF6D-6991-E860-B466E1ACE399}"/>
              </a:ext>
            </a:extLst>
          </p:cNvPr>
          <p:cNvSpPr/>
          <p:nvPr/>
        </p:nvSpPr>
        <p:spPr>
          <a:xfrm>
            <a:off x="9758685" y="5447968"/>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4" name="椭圆 93">
            <a:extLst>
              <a:ext uri="{FF2B5EF4-FFF2-40B4-BE49-F238E27FC236}">
                <a16:creationId xmlns:a16="http://schemas.microsoft.com/office/drawing/2014/main" id="{9E2E4CD3-7594-57A1-2068-AAC2234CCE39}"/>
              </a:ext>
            </a:extLst>
          </p:cNvPr>
          <p:cNvSpPr/>
          <p:nvPr/>
        </p:nvSpPr>
        <p:spPr>
          <a:xfrm>
            <a:off x="9975451" y="530936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6" name="椭圆 95">
            <a:extLst>
              <a:ext uri="{FF2B5EF4-FFF2-40B4-BE49-F238E27FC236}">
                <a16:creationId xmlns:a16="http://schemas.microsoft.com/office/drawing/2014/main" id="{9E5A6732-DCFC-9F23-721C-7B9E50BE84A0}"/>
              </a:ext>
            </a:extLst>
          </p:cNvPr>
          <p:cNvSpPr/>
          <p:nvPr/>
        </p:nvSpPr>
        <p:spPr>
          <a:xfrm>
            <a:off x="10083451" y="551825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7" name="椭圆 96">
            <a:extLst>
              <a:ext uri="{FF2B5EF4-FFF2-40B4-BE49-F238E27FC236}">
                <a16:creationId xmlns:a16="http://schemas.microsoft.com/office/drawing/2014/main" id="{17FC9015-A3D2-1F98-4D43-621C4A881D3D}"/>
              </a:ext>
            </a:extLst>
          </p:cNvPr>
          <p:cNvSpPr/>
          <p:nvPr/>
        </p:nvSpPr>
        <p:spPr>
          <a:xfrm>
            <a:off x="10325875" y="5418961"/>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05" name="文本框 104">
                <a:extLst>
                  <a:ext uri="{FF2B5EF4-FFF2-40B4-BE49-F238E27FC236}">
                    <a16:creationId xmlns:a16="http://schemas.microsoft.com/office/drawing/2014/main" id="{98D04346-8072-4018-9DE4-0346DFD8A015}"/>
                  </a:ext>
                </a:extLst>
              </p:cNvPr>
              <p:cNvSpPr txBox="1"/>
              <p:nvPr/>
            </p:nvSpPr>
            <p:spPr>
              <a:xfrm>
                <a:off x="10522139" y="2533095"/>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1</m:t>
                          </m:r>
                        </m:sub>
                      </m:sSub>
                    </m:oMath>
                  </m:oMathPara>
                </a14:m>
                <a:endParaRPr kumimoji="1" lang="zh-CN" altLang="en-US"/>
              </a:p>
            </p:txBody>
          </p:sp>
        </mc:Choice>
        <mc:Fallback xmlns="">
          <p:sp>
            <p:nvSpPr>
              <p:cNvPr id="105" name="文本框 104">
                <a:extLst>
                  <a:ext uri="{FF2B5EF4-FFF2-40B4-BE49-F238E27FC236}">
                    <a16:creationId xmlns:a16="http://schemas.microsoft.com/office/drawing/2014/main" id="{98D04346-8072-4018-9DE4-0346DFD8A015}"/>
                  </a:ext>
                </a:extLst>
              </p:cNvPr>
              <p:cNvSpPr txBox="1">
                <a:spLocks noRot="1" noChangeAspect="1" noMove="1" noResize="1" noEditPoints="1" noAdjustHandles="1" noChangeArrowheads="1" noChangeShapeType="1" noTextEdit="1"/>
              </p:cNvSpPr>
              <p:nvPr/>
            </p:nvSpPr>
            <p:spPr>
              <a:xfrm>
                <a:off x="10522139" y="2533095"/>
                <a:ext cx="495071"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文本框 105">
                <a:extLst>
                  <a:ext uri="{FF2B5EF4-FFF2-40B4-BE49-F238E27FC236}">
                    <a16:creationId xmlns:a16="http://schemas.microsoft.com/office/drawing/2014/main" id="{CD25967B-77E1-4402-1A2E-11FF1FF79A17}"/>
                  </a:ext>
                </a:extLst>
              </p:cNvPr>
              <p:cNvSpPr txBox="1"/>
              <p:nvPr/>
            </p:nvSpPr>
            <p:spPr>
              <a:xfrm>
                <a:off x="10513957" y="3187975"/>
                <a:ext cx="496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2</m:t>
                          </m:r>
                        </m:sub>
                      </m:sSub>
                    </m:oMath>
                  </m:oMathPara>
                </a14:m>
                <a:endParaRPr kumimoji="1" lang="zh-CN" altLang="en-US"/>
              </a:p>
            </p:txBody>
          </p:sp>
        </mc:Choice>
        <mc:Fallback xmlns="">
          <p:sp>
            <p:nvSpPr>
              <p:cNvPr id="106" name="文本框 105">
                <a:extLst>
                  <a:ext uri="{FF2B5EF4-FFF2-40B4-BE49-F238E27FC236}">
                    <a16:creationId xmlns:a16="http://schemas.microsoft.com/office/drawing/2014/main" id="{CD25967B-77E1-4402-1A2E-11FF1FF79A17}"/>
                  </a:ext>
                </a:extLst>
              </p:cNvPr>
              <p:cNvSpPr txBox="1">
                <a:spLocks noRot="1" noChangeAspect="1" noMove="1" noResize="1" noEditPoints="1" noAdjustHandles="1" noChangeArrowheads="1" noChangeShapeType="1" noTextEdit="1"/>
              </p:cNvSpPr>
              <p:nvPr/>
            </p:nvSpPr>
            <p:spPr>
              <a:xfrm>
                <a:off x="10513957" y="3187975"/>
                <a:ext cx="496674"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文本框 106">
                <a:extLst>
                  <a:ext uri="{FF2B5EF4-FFF2-40B4-BE49-F238E27FC236}">
                    <a16:creationId xmlns:a16="http://schemas.microsoft.com/office/drawing/2014/main" id="{C6C48383-D858-93CA-84C4-5CB86E82B9D8}"/>
                  </a:ext>
                </a:extLst>
              </p:cNvPr>
              <p:cNvSpPr txBox="1"/>
              <p:nvPr/>
            </p:nvSpPr>
            <p:spPr>
              <a:xfrm>
                <a:off x="10530937" y="4023987"/>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3</m:t>
                          </m:r>
                        </m:sub>
                      </m:sSub>
                    </m:oMath>
                  </m:oMathPara>
                </a14:m>
                <a:endParaRPr kumimoji="1" lang="zh-CN" altLang="en-US"/>
              </a:p>
            </p:txBody>
          </p:sp>
        </mc:Choice>
        <mc:Fallback xmlns="">
          <p:sp>
            <p:nvSpPr>
              <p:cNvPr id="107" name="文本框 106">
                <a:extLst>
                  <a:ext uri="{FF2B5EF4-FFF2-40B4-BE49-F238E27FC236}">
                    <a16:creationId xmlns:a16="http://schemas.microsoft.com/office/drawing/2014/main" id="{C6C48383-D858-93CA-84C4-5CB86E82B9D8}"/>
                  </a:ext>
                </a:extLst>
              </p:cNvPr>
              <p:cNvSpPr txBox="1">
                <a:spLocks noRot="1" noChangeAspect="1" noMove="1" noResize="1" noEditPoints="1" noAdjustHandles="1" noChangeArrowheads="1" noChangeShapeType="1" noTextEdit="1"/>
              </p:cNvSpPr>
              <p:nvPr/>
            </p:nvSpPr>
            <p:spPr>
              <a:xfrm>
                <a:off x="10530937" y="4023987"/>
                <a:ext cx="495071"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文本框 107">
                <a:extLst>
                  <a:ext uri="{FF2B5EF4-FFF2-40B4-BE49-F238E27FC236}">
                    <a16:creationId xmlns:a16="http://schemas.microsoft.com/office/drawing/2014/main" id="{A61A3CE7-A2EB-A36C-6D2E-4B15E196ACAD}"/>
                  </a:ext>
                </a:extLst>
              </p:cNvPr>
              <p:cNvSpPr txBox="1"/>
              <p:nvPr/>
            </p:nvSpPr>
            <p:spPr>
              <a:xfrm>
                <a:off x="10561982" y="5202923"/>
                <a:ext cx="5487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𝑚</m:t>
                          </m:r>
                        </m:sub>
                      </m:sSub>
                    </m:oMath>
                  </m:oMathPara>
                </a14:m>
                <a:endParaRPr kumimoji="1" lang="zh-CN" altLang="en-US"/>
              </a:p>
            </p:txBody>
          </p:sp>
        </mc:Choice>
        <mc:Fallback xmlns="">
          <p:sp>
            <p:nvSpPr>
              <p:cNvPr id="108" name="文本框 107">
                <a:extLst>
                  <a:ext uri="{FF2B5EF4-FFF2-40B4-BE49-F238E27FC236}">
                    <a16:creationId xmlns:a16="http://schemas.microsoft.com/office/drawing/2014/main" id="{A61A3CE7-A2EB-A36C-6D2E-4B15E196ACAD}"/>
                  </a:ext>
                </a:extLst>
              </p:cNvPr>
              <p:cNvSpPr txBox="1">
                <a:spLocks noRot="1" noChangeAspect="1" noMove="1" noResize="1" noEditPoints="1" noAdjustHandles="1" noChangeArrowheads="1" noChangeShapeType="1" noTextEdit="1"/>
              </p:cNvSpPr>
              <p:nvPr/>
            </p:nvSpPr>
            <p:spPr>
              <a:xfrm>
                <a:off x="10561982" y="5202923"/>
                <a:ext cx="548740" cy="369332"/>
              </a:xfrm>
              <a:prstGeom prst="rect">
                <a:avLst/>
              </a:prstGeom>
              <a:blipFill>
                <a:blip r:embed="rId14"/>
                <a:stretch>
                  <a:fillRect/>
                </a:stretch>
              </a:blipFill>
            </p:spPr>
            <p:txBody>
              <a:bodyPr/>
              <a:lstStyle/>
              <a:p>
                <a:r>
                  <a:rPr lang="en-US">
                    <a:noFill/>
                  </a:rPr>
                  <a:t> </a:t>
                </a:r>
              </a:p>
            </p:txBody>
          </p:sp>
        </mc:Fallback>
      </mc:AlternateContent>
      <p:cxnSp>
        <p:nvCxnSpPr>
          <p:cNvPr id="4" name="直线连接符 3">
            <a:extLst>
              <a:ext uri="{FF2B5EF4-FFF2-40B4-BE49-F238E27FC236}">
                <a16:creationId xmlns:a16="http://schemas.microsoft.com/office/drawing/2014/main" id="{42B99B36-6F18-9803-DE0F-818413B95D6F}"/>
              </a:ext>
            </a:extLst>
          </p:cNvPr>
          <p:cNvCxnSpPr>
            <a:cxnSpLocks/>
            <a:stCxn id="31" idx="6"/>
            <a:endCxn id="72" idx="2"/>
          </p:cNvCxnSpPr>
          <p:nvPr/>
        </p:nvCxnSpPr>
        <p:spPr>
          <a:xfrm flipV="1">
            <a:off x="7744767" y="2594725"/>
            <a:ext cx="2212480" cy="1843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线连接符 8">
            <a:extLst>
              <a:ext uri="{FF2B5EF4-FFF2-40B4-BE49-F238E27FC236}">
                <a16:creationId xmlns:a16="http://schemas.microsoft.com/office/drawing/2014/main" id="{B5BDCDA4-2926-BBE6-0171-C26D4BF8123E}"/>
              </a:ext>
            </a:extLst>
          </p:cNvPr>
          <p:cNvCxnSpPr>
            <a:cxnSpLocks/>
            <a:stCxn id="32" idx="6"/>
            <a:endCxn id="72" idx="2"/>
          </p:cNvCxnSpPr>
          <p:nvPr/>
        </p:nvCxnSpPr>
        <p:spPr>
          <a:xfrm flipV="1">
            <a:off x="7897167" y="2594725"/>
            <a:ext cx="2060080" cy="3367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线连接符 11">
            <a:extLst>
              <a:ext uri="{FF2B5EF4-FFF2-40B4-BE49-F238E27FC236}">
                <a16:creationId xmlns:a16="http://schemas.microsoft.com/office/drawing/2014/main" id="{1F4C8724-D0AC-714B-8283-AC1C32045F70}"/>
              </a:ext>
            </a:extLst>
          </p:cNvPr>
          <p:cNvCxnSpPr>
            <a:cxnSpLocks/>
            <a:stCxn id="46" idx="6"/>
            <a:endCxn id="72" idx="2"/>
          </p:cNvCxnSpPr>
          <p:nvPr/>
        </p:nvCxnSpPr>
        <p:spPr>
          <a:xfrm flipV="1">
            <a:off x="7731324" y="2594725"/>
            <a:ext cx="2225923" cy="22033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线连接符 15">
            <a:extLst>
              <a:ext uri="{FF2B5EF4-FFF2-40B4-BE49-F238E27FC236}">
                <a16:creationId xmlns:a16="http://schemas.microsoft.com/office/drawing/2014/main" id="{6C2ECDC6-27F4-E950-A8DE-06D35C5C7C62}"/>
              </a:ext>
            </a:extLst>
          </p:cNvPr>
          <p:cNvCxnSpPr>
            <a:cxnSpLocks/>
            <a:stCxn id="38" idx="6"/>
            <a:endCxn id="72" idx="2"/>
          </p:cNvCxnSpPr>
          <p:nvPr/>
        </p:nvCxnSpPr>
        <p:spPr>
          <a:xfrm flipV="1">
            <a:off x="7620478" y="2594725"/>
            <a:ext cx="2336769" cy="10868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弧 18">
            <a:extLst>
              <a:ext uri="{FF2B5EF4-FFF2-40B4-BE49-F238E27FC236}">
                <a16:creationId xmlns:a16="http://schemas.microsoft.com/office/drawing/2014/main" id="{0750812F-98BA-3FD3-37F7-9FCDC3256237}"/>
              </a:ext>
            </a:extLst>
          </p:cNvPr>
          <p:cNvSpPr/>
          <p:nvPr/>
        </p:nvSpPr>
        <p:spPr>
          <a:xfrm rot="20305822">
            <a:off x="9435167" y="2572939"/>
            <a:ext cx="171998" cy="470782"/>
          </a:xfrm>
          <a:prstGeom prst="arc">
            <a:avLst>
              <a:gd name="adj1" fmla="val 5482328"/>
              <a:gd name="adj2" fmla="val 16080599"/>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6F57D05D-D43C-674E-DBF1-0AA7619AB3C1}"/>
                  </a:ext>
                </a:extLst>
              </p:cNvPr>
              <p:cNvSpPr txBox="1"/>
              <p:nvPr/>
            </p:nvSpPr>
            <p:spPr>
              <a:xfrm>
                <a:off x="8975712" y="2899536"/>
                <a:ext cx="663323"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sz="800" i="1" smtClean="0">
                          <a:latin typeface="Cambria Math" panose="02040503050406030204" pitchFamily="18" charset="0"/>
                        </a:rPr>
                        <m:t>≥</m:t>
                      </m:r>
                      <m:r>
                        <a:rPr kumimoji="1" lang="en-US" altLang="zh-CN" sz="800" b="0" i="1" smtClean="0">
                          <a:latin typeface="Cambria Math" panose="02040503050406030204" pitchFamily="18" charset="0"/>
                        </a:rPr>
                        <m:t>𝑘</m:t>
                      </m:r>
                      <m:r>
                        <a:rPr kumimoji="1" lang="en-US" altLang="zh-CN" sz="800" b="0" i="1" smtClean="0">
                          <a:latin typeface="Cambria Math" panose="02040503050406030204" pitchFamily="18" charset="0"/>
                        </a:rPr>
                        <m:t>+1</m:t>
                      </m:r>
                    </m:oMath>
                  </m:oMathPara>
                </a14:m>
                <a:endParaRPr kumimoji="1" lang="zh-CN" altLang="en-US" sz="800"/>
              </a:p>
            </p:txBody>
          </p:sp>
        </mc:Choice>
        <mc:Fallback xmlns="">
          <p:sp>
            <p:nvSpPr>
              <p:cNvPr id="20" name="文本框 19">
                <a:extLst>
                  <a:ext uri="{FF2B5EF4-FFF2-40B4-BE49-F238E27FC236}">
                    <a16:creationId xmlns:a16="http://schemas.microsoft.com/office/drawing/2014/main" id="{6F57D05D-D43C-674E-DBF1-0AA7619AB3C1}"/>
                  </a:ext>
                </a:extLst>
              </p:cNvPr>
              <p:cNvSpPr txBox="1">
                <a:spLocks noRot="1" noChangeAspect="1" noMove="1" noResize="1" noEditPoints="1" noAdjustHandles="1" noChangeArrowheads="1" noChangeShapeType="1" noTextEdit="1"/>
              </p:cNvSpPr>
              <p:nvPr/>
            </p:nvSpPr>
            <p:spPr>
              <a:xfrm>
                <a:off x="8975712" y="2899536"/>
                <a:ext cx="663323" cy="215444"/>
              </a:xfrm>
              <a:prstGeom prst="rect">
                <a:avLst/>
              </a:prstGeom>
              <a:blipFill>
                <a:blip r:embed="rId1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70065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a:extLst>
              <a:ext uri="{FF2B5EF4-FFF2-40B4-BE49-F238E27FC236}">
                <a16:creationId xmlns:a16="http://schemas.microsoft.com/office/drawing/2014/main" id="{696ADFEB-A896-CB6A-5050-6025B72E324C}"/>
              </a:ext>
            </a:extLst>
          </p:cNvPr>
          <p:cNvSpPr/>
          <p:nvPr/>
        </p:nvSpPr>
        <p:spPr>
          <a:xfrm>
            <a:off x="1229759" y="3852968"/>
            <a:ext cx="5029426" cy="1010352"/>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 name="圆角矩形 103">
            <a:extLst>
              <a:ext uri="{FF2B5EF4-FFF2-40B4-BE49-F238E27FC236}">
                <a16:creationId xmlns:a16="http://schemas.microsoft.com/office/drawing/2014/main" id="{18224EFA-E8F3-89FC-55CB-A79AA6E747AD}"/>
              </a:ext>
            </a:extLst>
          </p:cNvPr>
          <p:cNvSpPr/>
          <p:nvPr/>
        </p:nvSpPr>
        <p:spPr>
          <a:xfrm>
            <a:off x="9643967" y="5100432"/>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圆角矩形 102">
            <a:extLst>
              <a:ext uri="{FF2B5EF4-FFF2-40B4-BE49-F238E27FC236}">
                <a16:creationId xmlns:a16="http://schemas.microsoft.com/office/drawing/2014/main" id="{D122E8AF-39A6-B527-03F0-0BC605A56BCE}"/>
              </a:ext>
            </a:extLst>
          </p:cNvPr>
          <p:cNvSpPr/>
          <p:nvPr/>
        </p:nvSpPr>
        <p:spPr>
          <a:xfrm>
            <a:off x="9616537" y="3897162"/>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2" name="圆角矩形 101">
            <a:extLst>
              <a:ext uri="{FF2B5EF4-FFF2-40B4-BE49-F238E27FC236}">
                <a16:creationId xmlns:a16="http://schemas.microsoft.com/office/drawing/2014/main" id="{3510F1D2-B1CE-A47C-CEF4-5C51390D0849}"/>
              </a:ext>
            </a:extLst>
          </p:cNvPr>
          <p:cNvSpPr/>
          <p:nvPr/>
        </p:nvSpPr>
        <p:spPr>
          <a:xfrm>
            <a:off x="9616537" y="3145910"/>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圆角矩形 100">
            <a:extLst>
              <a:ext uri="{FF2B5EF4-FFF2-40B4-BE49-F238E27FC236}">
                <a16:creationId xmlns:a16="http://schemas.microsoft.com/office/drawing/2014/main" id="{69C06ED5-B3A9-9AAA-FED1-4D84DBB56F10}"/>
              </a:ext>
            </a:extLst>
          </p:cNvPr>
          <p:cNvSpPr/>
          <p:nvPr/>
        </p:nvSpPr>
        <p:spPr>
          <a:xfrm>
            <a:off x="9607739" y="2443975"/>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圆角矩形 99">
            <a:extLst>
              <a:ext uri="{FF2B5EF4-FFF2-40B4-BE49-F238E27FC236}">
                <a16:creationId xmlns:a16="http://schemas.microsoft.com/office/drawing/2014/main" id="{E806B453-5A97-D4A3-5E14-A99111517634}"/>
              </a:ext>
            </a:extLst>
          </p:cNvPr>
          <p:cNvSpPr/>
          <p:nvPr/>
        </p:nvSpPr>
        <p:spPr>
          <a:xfrm>
            <a:off x="7374139" y="4650719"/>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圆角矩形 98">
            <a:extLst>
              <a:ext uri="{FF2B5EF4-FFF2-40B4-BE49-F238E27FC236}">
                <a16:creationId xmlns:a16="http://schemas.microsoft.com/office/drawing/2014/main" id="{1A6439AB-262C-7139-8587-CC0A3836AF39}"/>
              </a:ext>
            </a:extLst>
          </p:cNvPr>
          <p:cNvSpPr/>
          <p:nvPr/>
        </p:nvSpPr>
        <p:spPr>
          <a:xfrm>
            <a:off x="7374139" y="3412153"/>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8" name="圆角矩形 97">
            <a:extLst>
              <a:ext uri="{FF2B5EF4-FFF2-40B4-BE49-F238E27FC236}">
                <a16:creationId xmlns:a16="http://schemas.microsoft.com/office/drawing/2014/main" id="{9AB6E49A-E317-E277-F4C7-6A13F1AB37AC}"/>
              </a:ext>
            </a:extLst>
          </p:cNvPr>
          <p:cNvSpPr/>
          <p:nvPr/>
        </p:nvSpPr>
        <p:spPr>
          <a:xfrm>
            <a:off x="7374139" y="2615851"/>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4CFEBA7D-D78A-4674-B4CE-8101BA65D437}"/>
              </a:ext>
            </a:extLst>
          </p:cNvPr>
          <p:cNvSpPr>
            <a:spLocks noGrp="1"/>
          </p:cNvSpPr>
          <p:nvPr>
            <p:ph type="title"/>
          </p:nvPr>
        </p:nvSpPr>
        <p:spPr/>
        <p:txBody>
          <a:bodyPr/>
          <a:lstStyle/>
          <a:p>
            <a:r>
              <a:rPr lang="en-US" altLang="zh-CN">
                <a:latin typeface="Palatino Linotype" panose="02040502050505030304" pitchFamily="18" charset="0"/>
              </a:rPr>
              <a:t>Threshold Graph in </a:t>
            </a:r>
            <a:r>
              <a:rPr lang="en-US" altLang="zh-CN">
                <a:solidFill>
                  <a:srgbClr val="FF3399"/>
                </a:solidFill>
                <a:latin typeface="Palatino Linotype" panose="02040502050505030304" pitchFamily="18" charset="0"/>
              </a:rPr>
              <a:t>[Lin19]</a:t>
            </a:r>
            <a:endParaRPr lang="zh-CN" altLang="en-US">
              <a:solidFill>
                <a:srgbClr val="FF3399"/>
              </a:solidFill>
              <a:latin typeface="Palatino Linotype" panose="0204050205050503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2686E6-B94F-4577-A109-F11F0A65ECC2}"/>
                  </a:ext>
                </a:extLst>
              </p:cNvPr>
              <p:cNvSpPr>
                <a:spLocks noGrp="1"/>
              </p:cNvSpPr>
              <p:nvPr>
                <p:ph idx="1"/>
              </p:nvPr>
            </p:nvSpPr>
            <p:spPr>
              <a:xfrm>
                <a:off x="595122" y="1585109"/>
                <a:ext cx="10515600" cy="4351338"/>
              </a:xfrm>
            </p:spPr>
            <p:txBody>
              <a:bodyPr>
                <a:normAutofit/>
              </a:bodyPr>
              <a:lstStyle/>
              <a:p>
                <a:pPr marL="617220" lvl="1" indent="-342900"/>
                <a:r>
                  <a:rPr lang="en-US" altLang="zh-CN" sz="2000">
                    <a:latin typeface="Palatino Linotype" panose="02040502050505030304" pitchFamily="18" charset="0"/>
                  </a:rPr>
                  <a:t>Threshold Graph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𝑇</m:t>
                        </m:r>
                      </m:sub>
                    </m:sSub>
                  </m:oMath>
                </a14:m>
                <a:r>
                  <a:rPr lang="en-US" altLang="zh-CN" sz="2000">
                    <a:latin typeface="Palatino Linotype" panose="02040502050505030304" pitchFamily="18" charset="0"/>
                  </a:rPr>
                  <a:t>: a bipartite graph </a:t>
                </a:r>
                <a14:m>
                  <m:oMath xmlns:m="http://schemas.openxmlformats.org/officeDocument/2006/math">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𝐵</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𝐸</m:t>
                    </m:r>
                    <m:r>
                      <a:rPr lang="en-US" altLang="zh-CN" sz="2000" b="0" i="1" smtClean="0">
                        <a:latin typeface="Cambria Math" panose="02040503050406030204" pitchFamily="18" charset="0"/>
                      </a:rPr>
                      <m:t>)</m:t>
                    </m:r>
                  </m:oMath>
                </a14:m>
                <a:r>
                  <a:rPr lang="en-US" altLang="zh-CN" sz="2000">
                    <a:latin typeface="Palatino Linotype" panose="02040502050505030304" pitchFamily="18" charset="0"/>
                  </a:rPr>
                  <a:t> with </a:t>
                </a:r>
                <a14:m>
                  <m:oMath xmlns:m="http://schemas.openxmlformats.org/officeDocument/2006/math">
                    <m:r>
                      <a:rPr lang="en-US" altLang="zh-CN" sz="2000" i="1">
                        <a:latin typeface="Cambria Math" panose="02040503050406030204" pitchFamily="18" charset="0"/>
                      </a:rPr>
                      <m:t>𝐴</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𝑘</m:t>
                        </m:r>
                      </m:sub>
                    </m:sSub>
                  </m:oMath>
                </a14:m>
                <a:r>
                  <a:rPr lang="en-US" altLang="zh-CN" sz="2000">
                    <a:latin typeface="Palatino Linotype" panose="02040502050505030304" pitchFamily="18" charset="0"/>
                  </a:rPr>
                  <a:t> and </a:t>
                </a:r>
                <a14:m>
                  <m:oMath xmlns:m="http://schemas.openxmlformats.org/officeDocument/2006/math">
                    <m:r>
                      <a:rPr lang="en-US" altLang="zh-CN" sz="2000" i="1">
                        <a:latin typeface="Cambria Math" panose="02040503050406030204" pitchFamily="18" charset="0"/>
                      </a:rPr>
                      <m:t>𝐵</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𝑚</m:t>
                        </m:r>
                      </m:sub>
                    </m:sSub>
                  </m:oMath>
                </a14:m>
                <a:r>
                  <a:rPr lang="en-US" altLang="zh-CN" sz="2000">
                    <a:latin typeface="Palatino Linotype" panose="02040502050505030304" pitchFamily="18" charset="0"/>
                  </a:rPr>
                  <a:t>, satisfying</a:t>
                </a:r>
                <a:endParaRPr lang="en-US" altLang="zh-CN" sz="1600">
                  <a:latin typeface="Palatino Linotype" panose="02040502050505030304" pitchFamily="18" charset="0"/>
                </a:endParaRPr>
              </a:p>
              <a:p>
                <a:pPr marL="0" indent="0">
                  <a:buNone/>
                </a:pPr>
                <a:endParaRPr lang="zh-CN" altLang="en-US" sz="1500">
                  <a:latin typeface="Palatino Linotype" panose="02040502050505030304" pitchFamily="18" charset="0"/>
                </a:endParaRPr>
              </a:p>
            </p:txBody>
          </p:sp>
        </mc:Choice>
        <mc:Fallback xmlns="">
          <p:sp>
            <p:nvSpPr>
              <p:cNvPr id="3" name="内容占位符 2">
                <a:extLst>
                  <a:ext uri="{FF2B5EF4-FFF2-40B4-BE49-F238E27FC236}">
                    <a16:creationId xmlns:a16="http://schemas.microsoft.com/office/drawing/2014/main" id="{202686E6-B94F-4577-A109-F11F0A65ECC2}"/>
                  </a:ext>
                </a:extLst>
              </p:cNvPr>
              <p:cNvSpPr>
                <a:spLocks noGrp="1" noRot="1" noChangeAspect="1" noMove="1" noResize="1" noEditPoints="1" noAdjustHandles="1" noChangeArrowheads="1" noChangeShapeType="1" noTextEdit="1"/>
              </p:cNvSpPr>
              <p:nvPr>
                <p:ph idx="1"/>
              </p:nvPr>
            </p:nvSpPr>
            <p:spPr>
              <a:xfrm>
                <a:off x="595122" y="1585109"/>
                <a:ext cx="10515600" cy="4351338"/>
              </a:xfrm>
              <a:blipFill>
                <a:blip r:embed="rId3"/>
                <a:stretch>
                  <a:fillRect t="-1401"/>
                </a:stretch>
              </a:blipFill>
            </p:spPr>
            <p:txBody>
              <a:bodyPr/>
              <a:lstStyle/>
              <a:p>
                <a:r>
                  <a:rPr lang="en-US">
                    <a:noFill/>
                  </a:rPr>
                  <a:t> </a:t>
                </a:r>
              </a:p>
            </p:txBody>
          </p:sp>
        </mc:Fallback>
      </mc:AlternateContent>
      <p:sp>
        <p:nvSpPr>
          <p:cNvPr id="5" name="文本框 4">
            <a:extLst>
              <a:ext uri="{FF2B5EF4-FFF2-40B4-BE49-F238E27FC236}">
                <a16:creationId xmlns:a16="http://schemas.microsoft.com/office/drawing/2014/main" id="{BFF7F080-51F7-4335-B1D8-5D9192CCFE22}"/>
              </a:ext>
            </a:extLst>
          </p:cNvPr>
          <p:cNvSpPr txBox="1"/>
          <p:nvPr/>
        </p:nvSpPr>
        <p:spPr>
          <a:xfrm>
            <a:off x="5379712" y="3250398"/>
            <a:ext cx="65" cy="276999"/>
          </a:xfrm>
          <a:prstGeom prst="rect">
            <a:avLst/>
          </a:prstGeom>
          <a:noFill/>
        </p:spPr>
        <p:txBody>
          <a:bodyPr wrap="none" lIns="0" tIns="0" rIns="0" bIns="0" rtlCol="0">
            <a:spAutoFit/>
          </a:bodyPr>
          <a:lstStyle/>
          <a:p>
            <a:endParaRPr lang="zh-CN" altLang="en-US"/>
          </a:p>
        </p:txBody>
      </p:sp>
      <p:sp>
        <p:nvSpPr>
          <p:cNvPr id="6" name="文本框 5">
            <a:extLst>
              <a:ext uri="{FF2B5EF4-FFF2-40B4-BE49-F238E27FC236}">
                <a16:creationId xmlns:a16="http://schemas.microsoft.com/office/drawing/2014/main" id="{001AC4B2-B67B-4315-B5EA-20F5499035D0}"/>
              </a:ext>
            </a:extLst>
          </p:cNvPr>
          <p:cNvSpPr txBox="1"/>
          <p:nvPr/>
        </p:nvSpPr>
        <p:spPr>
          <a:xfrm>
            <a:off x="5379712" y="3250398"/>
            <a:ext cx="65" cy="276999"/>
          </a:xfrm>
          <a:prstGeom prst="rect">
            <a:avLst/>
          </a:prstGeom>
          <a:noFill/>
        </p:spPr>
        <p:txBody>
          <a:bodyPr wrap="none" lIns="0" tIns="0" rIns="0" bIns="0" rtlCol="0">
            <a:spAutoFit/>
          </a:bodyPr>
          <a:lstStyle/>
          <a:p>
            <a:endParaRPr lang="zh-CN" altLang="en-US"/>
          </a:p>
        </p:txBody>
      </p:sp>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57873357-46DE-1AE2-B03D-287FDD2F07EA}"/>
                  </a:ext>
                </a:extLst>
              </p:cNvPr>
              <p:cNvSpPr txBox="1"/>
              <p:nvPr/>
            </p:nvSpPr>
            <p:spPr>
              <a:xfrm>
                <a:off x="1257732" y="2736871"/>
                <a:ext cx="4973481" cy="923330"/>
              </a:xfrm>
              <a:prstGeom prst="rect">
                <a:avLst/>
              </a:prstGeom>
              <a:noFill/>
            </p:spPr>
            <p:txBody>
              <a:bodyPr wrap="square" rtlCol="0">
                <a:spAutoFit/>
              </a:bodyPr>
              <a:lstStyle/>
              <a:p>
                <a:r>
                  <a:rPr lang="en-US" altLang="zh-CN" b="1">
                    <a:latin typeface="Palatino Linotype" panose="02040502050505030304" pitchFamily="18" charset="0"/>
                  </a:rPr>
                  <a:t>Completeness: </a:t>
                </a:r>
              </a:p>
              <a:p>
                <a:pPr marL="285750" indent="-285750">
                  <a:buFont typeface="Arial" panose="020B0604020202020204" pitchFamily="34" charset="0"/>
                  <a:buChar char="•"/>
                </a:pPr>
                <a14:m>
                  <m:oMath xmlns:m="http://schemas.openxmlformats.org/officeDocument/2006/math">
                    <m:r>
                      <a:rPr lang="en-US" altLang="zh-CN" sz="180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𝑘</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𝑘</m:t>
                        </m:r>
                      </m:sub>
                    </m:sSub>
                  </m:oMath>
                </a14:m>
                <a:r>
                  <a:rPr lang="zh-CN" altLang="en-US" sz="1800">
                    <a:latin typeface="Palatino Linotype" panose="02040502050505030304" pitchFamily="18" charset="0"/>
                  </a:rPr>
                  <a:t> </a:t>
                </a:r>
                <a:r>
                  <a:rPr lang="en-US" altLang="zh-CN" sz="1800">
                    <a:latin typeface="Palatino Linotype" panose="02040502050505030304" pitchFamily="18" charset="0"/>
                  </a:rPr>
                  <a:t>and </a:t>
                </a:r>
                <a14:m>
                  <m:oMath xmlns:m="http://schemas.openxmlformats.org/officeDocument/2006/math">
                    <m:r>
                      <a:rPr lang="en-US" altLang="zh-CN" sz="1800" i="1">
                        <a:latin typeface="Cambria Math" panose="02040503050406030204" pitchFamily="18" charset="0"/>
                      </a:rPr>
                      <m:t>𝑖</m:t>
                    </m:r>
                    <m:r>
                      <a:rPr lang="en-US" altLang="zh-CN" sz="1800" i="1">
                        <a:latin typeface="Cambria Math" panose="02040503050406030204" pitchFamily="18" charset="0"/>
                      </a:rPr>
                      <m:t>∈</m:t>
                    </m:r>
                    <m:d>
                      <m:dPr>
                        <m:begChr m:val="["/>
                        <m:endChr m:val="]"/>
                        <m:ctrlPr>
                          <a:rPr lang="en-US" altLang="zh-CN" sz="1800" i="1">
                            <a:latin typeface="Cambria Math" panose="02040503050406030204" pitchFamily="18" charset="0"/>
                          </a:rPr>
                        </m:ctrlPr>
                      </m:dPr>
                      <m:e>
                        <m:r>
                          <a:rPr lang="en-US" altLang="zh-CN" sz="1800" i="1">
                            <a:latin typeface="Cambria Math" panose="02040503050406030204" pitchFamily="18" charset="0"/>
                          </a:rPr>
                          <m:t>𝑚</m:t>
                        </m:r>
                      </m:e>
                    </m:d>
                  </m:oMath>
                </a14:m>
                <a:r>
                  <a:rPr lang="en-US" altLang="zh-CN" sz="1800">
                    <a:latin typeface="Palatino Linotype" panose="02040502050505030304" pitchFamily="18" charset="0"/>
                  </a:rPr>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𝑘</m:t>
                        </m:r>
                      </m:sub>
                    </m:sSub>
                  </m:oMath>
                </a14:m>
                <a:r>
                  <a:rPr lang="zh-CN" altLang="en-US" sz="1800">
                    <a:latin typeface="Palatino Linotype" panose="02040502050505030304" pitchFamily="18" charset="0"/>
                  </a:rPr>
                  <a:t> </a:t>
                </a:r>
                <a:r>
                  <a:rPr lang="en-US" altLang="zh-CN" sz="1800">
                    <a:latin typeface="Palatino Linotype" panose="02040502050505030304" pitchFamily="18" charset="0"/>
                  </a:rPr>
                  <a:t>have a common neighbor in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𝐵</m:t>
                        </m:r>
                      </m:e>
                      <m:sub>
                        <m:r>
                          <a:rPr lang="en-US" altLang="zh-CN" sz="1800" i="1">
                            <a:latin typeface="Cambria Math" panose="02040503050406030204" pitchFamily="18" charset="0"/>
                          </a:rPr>
                          <m:t>𝑖</m:t>
                        </m:r>
                      </m:sub>
                    </m:sSub>
                  </m:oMath>
                </a14:m>
                <a:endParaRPr lang="zh-CN" altLang="en-US">
                  <a:latin typeface="Palatino Linotype" panose="02040502050505030304" pitchFamily="18" charset="0"/>
                </a:endParaRPr>
              </a:p>
            </p:txBody>
          </p:sp>
        </mc:Choice>
        <mc:Fallback xmlns="">
          <p:sp>
            <p:nvSpPr>
              <p:cNvPr id="51" name="文本框 50">
                <a:extLst>
                  <a:ext uri="{FF2B5EF4-FFF2-40B4-BE49-F238E27FC236}">
                    <a16:creationId xmlns:a16="http://schemas.microsoft.com/office/drawing/2014/main" id="{57873357-46DE-1AE2-B03D-287FDD2F07EA}"/>
                  </a:ext>
                </a:extLst>
              </p:cNvPr>
              <p:cNvSpPr txBox="1">
                <a:spLocks noRot="1" noChangeAspect="1" noMove="1" noResize="1" noEditPoints="1" noAdjustHandles="1" noChangeArrowheads="1" noChangeShapeType="1" noTextEdit="1"/>
              </p:cNvSpPr>
              <p:nvPr/>
            </p:nvSpPr>
            <p:spPr>
              <a:xfrm>
                <a:off x="1257732" y="2736871"/>
                <a:ext cx="4973481" cy="923330"/>
              </a:xfrm>
              <a:prstGeom prst="rect">
                <a:avLst/>
              </a:prstGeom>
              <a:blipFill>
                <a:blip r:embed="rId4"/>
                <a:stretch>
                  <a:fillRect l="-980" t="-3974"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文本框 94">
                <a:extLst>
                  <a:ext uri="{FF2B5EF4-FFF2-40B4-BE49-F238E27FC236}">
                    <a16:creationId xmlns:a16="http://schemas.microsoft.com/office/drawing/2014/main" id="{D763B192-9D18-BA72-9BFB-C340CEC896C2}"/>
                  </a:ext>
                </a:extLst>
              </p:cNvPr>
              <p:cNvSpPr txBox="1"/>
              <p:nvPr/>
            </p:nvSpPr>
            <p:spPr>
              <a:xfrm>
                <a:off x="805795" y="3897162"/>
                <a:ext cx="5582733" cy="923330"/>
              </a:xfrm>
              <a:prstGeom prst="rect">
                <a:avLst/>
              </a:prstGeom>
              <a:noFill/>
            </p:spPr>
            <p:txBody>
              <a:bodyPr wrap="square" rtlCol="0">
                <a:spAutoFit/>
              </a:bodyPr>
              <a:lstStyle/>
              <a:p>
                <a:pPr lvl="1"/>
                <a:r>
                  <a:rPr lang="en-US" altLang="zh-CN" b="1">
                    <a:latin typeface="Palatino" pitchFamily="2" charset="0"/>
                    <a:ea typeface="Palatino" pitchFamily="2" charset="0"/>
                  </a:rPr>
                  <a:t>Soundness:</a:t>
                </a:r>
              </a:p>
              <a:p>
                <a:pPr marL="742950" lvl="1"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b="0" i="0" smtClean="0">
                        <a:latin typeface="Cambria Math" panose="02040503050406030204" pitchFamily="18" charset="0"/>
                      </a:rPr>
                      <m:t> </m:t>
                    </m:r>
                  </m:oMath>
                </a14:m>
                <a:r>
                  <a:rPr lang="en-US" altLang="zh-CN" b="0">
                    <a:latin typeface="Palatino" pitchFamily="2" charset="0"/>
                    <a:ea typeface="Palatino" pitchFamily="2" charset="0"/>
                  </a:rPr>
                  <a:t>if </a:t>
                </a:r>
                <a14:m>
                  <m:oMath xmlns:m="http://schemas.openxmlformats.org/officeDocument/2006/math">
                    <m:r>
                      <a:rPr lang="en-US" altLang="zh-CN" b="0" i="1" smtClean="0">
                        <a:latin typeface="Cambria Math" panose="02040503050406030204" pitchFamily="18" charset="0"/>
                        <a:ea typeface="Palatino" pitchFamily="2" charset="0"/>
                      </a:rPr>
                      <m:t>∀</m:t>
                    </m:r>
                    <m:r>
                      <a:rPr lang="en-US" altLang="zh-CN" b="0" i="1" smtClean="0">
                        <a:latin typeface="Cambria Math" panose="02040503050406030204" pitchFamily="18" charset="0"/>
                        <a:ea typeface="Palatino" pitchFamily="2" charset="0"/>
                      </a:rPr>
                      <m:t>𝑖</m:t>
                    </m:r>
                    <m:r>
                      <a:rPr lang="en-US" altLang="zh-CN" b="0" i="1" smtClean="0">
                        <a:latin typeface="Cambria Math" panose="02040503050406030204" pitchFamily="18" charset="0"/>
                        <a:ea typeface="Palatino" pitchFamily="2" charset="0"/>
                      </a:rPr>
                      <m:t>∈</m:t>
                    </m:r>
                    <m:d>
                      <m:dPr>
                        <m:begChr m:val="["/>
                        <m:endChr m:val="]"/>
                        <m:ctrlPr>
                          <a:rPr lang="en-US" altLang="zh-CN" b="0" i="1" smtClean="0">
                            <a:latin typeface="Cambria Math" panose="02040503050406030204" pitchFamily="18" charset="0"/>
                            <a:ea typeface="Palatino" pitchFamily="2" charset="0"/>
                          </a:rPr>
                        </m:ctrlPr>
                      </m:dPr>
                      <m:e>
                        <m:r>
                          <a:rPr lang="en-US" altLang="zh-CN" b="0" i="1" smtClean="0">
                            <a:latin typeface="Cambria Math" panose="02040503050406030204" pitchFamily="18" charset="0"/>
                            <a:ea typeface="Palatino" pitchFamily="2" charset="0"/>
                          </a:rPr>
                          <m:t>𝑚</m:t>
                        </m:r>
                      </m:e>
                    </m:d>
                    <m:r>
                      <a:rPr lang="en-US" altLang="zh-CN" b="0" i="1" smtClean="0">
                        <a:latin typeface="Cambria Math" panose="02040503050406030204" pitchFamily="18" charset="0"/>
                        <a:ea typeface="Palatino" pitchFamily="2" charset="0"/>
                      </a:rPr>
                      <m:t>,</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𝑖</m:t>
                        </m:r>
                      </m:sub>
                    </m:sSub>
                  </m:oMath>
                </a14:m>
                <a:r>
                  <a:rPr lang="zh-CN" altLang="en-US">
                    <a:latin typeface="Palatino" pitchFamily="2" charset="0"/>
                    <a:ea typeface="Palatino" pitchFamily="2" charset="0"/>
                  </a:rPr>
                  <a:t> </a:t>
                </a:r>
                <a:r>
                  <a:rPr lang="en-US" altLang="zh-CN">
                    <a:latin typeface="Palatino" pitchFamily="2" charset="0"/>
                    <a:ea typeface="Palatino" pitchFamily="2" charset="0"/>
                  </a:rPr>
                  <a:t>such that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oMath>
                </a14:m>
                <a:r>
                  <a:rPr lang="zh-CN" altLang="en-US">
                    <a:latin typeface="Palatino" pitchFamily="2" charset="0"/>
                    <a:ea typeface="Palatino" pitchFamily="2" charset="0"/>
                  </a:rPr>
                  <a:t> </a:t>
                </a:r>
                <a:r>
                  <a:rPr lang="en-US" altLang="zh-CN">
                    <a:latin typeface="Palatino" pitchFamily="2" charset="0"/>
                    <a:ea typeface="Palatino" pitchFamily="2" charset="0"/>
                  </a:rPr>
                  <a:t>has </a:t>
                </a:r>
                <a14:m>
                  <m:oMath xmlns:m="http://schemas.openxmlformats.org/officeDocument/2006/math">
                    <m:r>
                      <a:rPr lang="en-US" altLang="zh-CN" i="1">
                        <a:latin typeface="Cambria Math" panose="02040503050406030204" pitchFamily="18" charset="0"/>
                      </a:rPr>
                      <m:t>𝑘</m:t>
                    </m:r>
                    <m:r>
                      <a:rPr lang="en-US" altLang="zh-CN" i="1">
                        <a:latin typeface="Cambria Math" panose="02040503050406030204" pitchFamily="18" charset="0"/>
                      </a:rPr>
                      <m:t>+1</m:t>
                    </m:r>
                  </m:oMath>
                </a14:m>
                <a:r>
                  <a:rPr lang="zh-CN" altLang="en-US">
                    <a:latin typeface="Palatino" pitchFamily="2" charset="0"/>
                    <a:ea typeface="Palatino" pitchFamily="2" charset="0"/>
                  </a:rPr>
                  <a:t> </a:t>
                </a:r>
                <a:r>
                  <a:rPr lang="en-US" altLang="zh-CN">
                    <a:latin typeface="Palatino" pitchFamily="2" charset="0"/>
                    <a:ea typeface="Palatino" pitchFamily="2" charset="0"/>
                  </a:rPr>
                  <a:t>neighbors in </a:t>
                </a:r>
                <a14:m>
                  <m:oMath xmlns:m="http://schemas.openxmlformats.org/officeDocument/2006/math">
                    <m:r>
                      <a:rPr lang="en-US" altLang="zh-CN" i="1">
                        <a:latin typeface="Cambria Math" panose="02040503050406030204" pitchFamily="18" charset="0"/>
                      </a:rPr>
                      <m:t>𝑋</m:t>
                    </m:r>
                  </m:oMath>
                </a14:m>
                <a:r>
                  <a:rPr lang="en-US" altLang="zh-CN">
                    <a:latin typeface="Palatino" pitchFamily="2" charset="0"/>
                    <a:ea typeface="Palatino" pitchFamily="2" charset="0"/>
                  </a:rPr>
                  <a:t>, then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𝑋</m:t>
                        </m:r>
                      </m:e>
                    </m:d>
                    <m:r>
                      <a:rPr lang="en-US" altLang="zh-CN" i="1">
                        <a:latin typeface="Cambria Math" panose="02040503050406030204" pitchFamily="18" charset="0"/>
                      </a:rPr>
                      <m:t>&gt;</m:t>
                    </m:r>
                    <m:r>
                      <a:rPr lang="en-US" altLang="zh-CN" i="1">
                        <a:latin typeface="Cambria Math" panose="02040503050406030204" pitchFamily="18" charset="0"/>
                      </a:rPr>
                      <m:t>h</m:t>
                    </m:r>
                  </m:oMath>
                </a14:m>
                <a:endParaRPr lang="en-US" altLang="zh-CN">
                  <a:latin typeface="Palatino" pitchFamily="2" charset="0"/>
                  <a:ea typeface="Palatino" pitchFamily="2" charset="0"/>
                </a:endParaRPr>
              </a:p>
            </p:txBody>
          </p:sp>
        </mc:Choice>
        <mc:Fallback xmlns="">
          <p:sp>
            <p:nvSpPr>
              <p:cNvPr id="95" name="文本框 94">
                <a:extLst>
                  <a:ext uri="{FF2B5EF4-FFF2-40B4-BE49-F238E27FC236}">
                    <a16:creationId xmlns:a16="http://schemas.microsoft.com/office/drawing/2014/main" id="{D763B192-9D18-BA72-9BFB-C340CEC896C2}"/>
                  </a:ext>
                </a:extLst>
              </p:cNvPr>
              <p:cNvSpPr txBox="1">
                <a:spLocks noRot="1" noChangeAspect="1" noMove="1" noResize="1" noEditPoints="1" noAdjustHandles="1" noChangeArrowheads="1" noChangeShapeType="1" noTextEdit="1"/>
              </p:cNvSpPr>
              <p:nvPr/>
            </p:nvSpPr>
            <p:spPr>
              <a:xfrm>
                <a:off x="805795" y="3897162"/>
                <a:ext cx="5582733" cy="923330"/>
              </a:xfrm>
              <a:prstGeom prst="rect">
                <a:avLst/>
              </a:prstGeom>
              <a:blipFill>
                <a:blip r:embed="rId5"/>
                <a:stretch>
                  <a:fillRect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F3F8513-B17D-7DD5-85D9-242B106AFBD4}"/>
                  </a:ext>
                </a:extLst>
              </p:cNvPr>
              <p:cNvSpPr txBox="1"/>
              <p:nvPr/>
            </p:nvSpPr>
            <p:spPr>
              <a:xfrm>
                <a:off x="7529201" y="4117471"/>
                <a:ext cx="5575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oMath>
                  </m:oMathPara>
                </a14:m>
                <a:endParaRPr kumimoji="1" lang="zh-CN" altLang="en-US"/>
              </a:p>
            </p:txBody>
          </p:sp>
        </mc:Choice>
        <mc:Fallback xmlns="">
          <p:sp>
            <p:nvSpPr>
              <p:cNvPr id="14" name="文本框 13">
                <a:extLst>
                  <a:ext uri="{FF2B5EF4-FFF2-40B4-BE49-F238E27FC236}">
                    <a16:creationId xmlns:a16="http://schemas.microsoft.com/office/drawing/2014/main" id="{0F3F8513-B17D-7DD5-85D9-242B106AFBD4}"/>
                  </a:ext>
                </a:extLst>
              </p:cNvPr>
              <p:cNvSpPr txBox="1">
                <a:spLocks noRot="1" noChangeAspect="1" noMove="1" noResize="1" noEditPoints="1" noAdjustHandles="1" noChangeArrowheads="1" noChangeShapeType="1" noTextEdit="1"/>
              </p:cNvSpPr>
              <p:nvPr/>
            </p:nvSpPr>
            <p:spPr>
              <a:xfrm>
                <a:off x="7529201" y="4117471"/>
                <a:ext cx="557561"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37BCE80C-9342-5506-6B08-D4368541F2CE}"/>
                  </a:ext>
                </a:extLst>
              </p:cNvPr>
              <p:cNvSpPr txBox="1"/>
              <p:nvPr/>
            </p:nvSpPr>
            <p:spPr>
              <a:xfrm>
                <a:off x="9776701" y="4556988"/>
                <a:ext cx="5575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oMath>
                  </m:oMathPara>
                </a14:m>
                <a:endParaRPr kumimoji="1" lang="zh-CN" altLang="en-US"/>
              </a:p>
            </p:txBody>
          </p:sp>
        </mc:Choice>
        <mc:Fallback xmlns="">
          <p:sp>
            <p:nvSpPr>
              <p:cNvPr id="28" name="文本框 27">
                <a:extLst>
                  <a:ext uri="{FF2B5EF4-FFF2-40B4-BE49-F238E27FC236}">
                    <a16:creationId xmlns:a16="http://schemas.microsoft.com/office/drawing/2014/main" id="{37BCE80C-9342-5506-6B08-D4368541F2CE}"/>
                  </a:ext>
                </a:extLst>
              </p:cNvPr>
              <p:cNvSpPr txBox="1">
                <a:spLocks noRot="1" noChangeAspect="1" noMove="1" noResize="1" noEditPoints="1" noAdjustHandles="1" noChangeArrowheads="1" noChangeShapeType="1" noTextEdit="1"/>
              </p:cNvSpPr>
              <p:nvPr/>
            </p:nvSpPr>
            <p:spPr>
              <a:xfrm>
                <a:off x="9776701" y="4556988"/>
                <a:ext cx="557561" cy="369332"/>
              </a:xfrm>
              <a:prstGeom prst="rect">
                <a:avLst/>
              </a:prstGeom>
              <a:blipFill>
                <a:blip r:embed="rId7"/>
                <a:stretch>
                  <a:fillRect/>
                </a:stretch>
              </a:blipFill>
            </p:spPr>
            <p:txBody>
              <a:bodyPr/>
              <a:lstStyle/>
              <a:p>
                <a:r>
                  <a:rPr lang="en-US">
                    <a:noFill/>
                  </a:rPr>
                  <a:t> </a:t>
                </a:r>
              </a:p>
            </p:txBody>
          </p:sp>
        </mc:Fallback>
      </mc:AlternateContent>
      <p:sp>
        <p:nvSpPr>
          <p:cNvPr id="31" name="椭圆 30">
            <a:extLst>
              <a:ext uri="{FF2B5EF4-FFF2-40B4-BE49-F238E27FC236}">
                <a16:creationId xmlns:a16="http://schemas.microsoft.com/office/drawing/2014/main" id="{01C830FE-91C8-5BBF-0B97-B70EB03184C6}"/>
              </a:ext>
            </a:extLst>
          </p:cNvPr>
          <p:cNvSpPr/>
          <p:nvPr/>
        </p:nvSpPr>
        <p:spPr>
          <a:xfrm>
            <a:off x="7636767" y="2725117"/>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2" name="椭圆 31">
            <a:extLst>
              <a:ext uri="{FF2B5EF4-FFF2-40B4-BE49-F238E27FC236}">
                <a16:creationId xmlns:a16="http://schemas.microsoft.com/office/drawing/2014/main" id="{57017930-4685-6D03-67AB-A071B3FEC647}"/>
              </a:ext>
            </a:extLst>
          </p:cNvPr>
          <p:cNvSpPr/>
          <p:nvPr/>
        </p:nvSpPr>
        <p:spPr>
          <a:xfrm>
            <a:off x="7789167" y="2877517"/>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4" name="椭圆 33">
            <a:extLst>
              <a:ext uri="{FF2B5EF4-FFF2-40B4-BE49-F238E27FC236}">
                <a16:creationId xmlns:a16="http://schemas.microsoft.com/office/drawing/2014/main" id="{D4CF8790-41B6-B1A9-2A47-5EAC78BBD724}"/>
              </a:ext>
            </a:extLst>
          </p:cNvPr>
          <p:cNvSpPr/>
          <p:nvPr/>
        </p:nvSpPr>
        <p:spPr>
          <a:xfrm>
            <a:off x="8016615" y="281389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5" name="椭圆 34">
            <a:extLst>
              <a:ext uri="{FF2B5EF4-FFF2-40B4-BE49-F238E27FC236}">
                <a16:creationId xmlns:a16="http://schemas.microsoft.com/office/drawing/2014/main" id="{08403BE5-BFA4-5925-9469-63F60A2D2454}"/>
              </a:ext>
            </a:extLst>
          </p:cNvPr>
          <p:cNvSpPr/>
          <p:nvPr/>
        </p:nvSpPr>
        <p:spPr>
          <a:xfrm>
            <a:off x="7503273" y="297986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7" name="椭圆 36">
            <a:extLst>
              <a:ext uri="{FF2B5EF4-FFF2-40B4-BE49-F238E27FC236}">
                <a16:creationId xmlns:a16="http://schemas.microsoft.com/office/drawing/2014/main" id="{30904868-3907-4117-0CC6-3D81DEC92E71}"/>
              </a:ext>
            </a:extLst>
          </p:cNvPr>
          <p:cNvSpPr/>
          <p:nvPr/>
        </p:nvSpPr>
        <p:spPr>
          <a:xfrm>
            <a:off x="7753981" y="3506160"/>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8" name="椭圆 37">
            <a:extLst>
              <a:ext uri="{FF2B5EF4-FFF2-40B4-BE49-F238E27FC236}">
                <a16:creationId xmlns:a16="http://schemas.microsoft.com/office/drawing/2014/main" id="{B9D53B65-6194-5E3D-A9CC-E95CB4425862}"/>
              </a:ext>
            </a:extLst>
          </p:cNvPr>
          <p:cNvSpPr/>
          <p:nvPr/>
        </p:nvSpPr>
        <p:spPr>
          <a:xfrm>
            <a:off x="7512478" y="3627551"/>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0" name="椭圆 39">
            <a:extLst>
              <a:ext uri="{FF2B5EF4-FFF2-40B4-BE49-F238E27FC236}">
                <a16:creationId xmlns:a16="http://schemas.microsoft.com/office/drawing/2014/main" id="{050F8B97-0393-FF99-A16A-7AB9B6E66C8B}"/>
              </a:ext>
            </a:extLst>
          </p:cNvPr>
          <p:cNvSpPr/>
          <p:nvPr/>
        </p:nvSpPr>
        <p:spPr>
          <a:xfrm>
            <a:off x="8016615" y="353535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1" name="椭圆 40">
            <a:extLst>
              <a:ext uri="{FF2B5EF4-FFF2-40B4-BE49-F238E27FC236}">
                <a16:creationId xmlns:a16="http://schemas.microsoft.com/office/drawing/2014/main" id="{0E68993A-3F74-DD48-6DC9-634F2B407FCA}"/>
              </a:ext>
            </a:extLst>
          </p:cNvPr>
          <p:cNvSpPr/>
          <p:nvPr/>
        </p:nvSpPr>
        <p:spPr>
          <a:xfrm>
            <a:off x="7974201" y="3713077"/>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3" name="椭圆 42">
            <a:extLst>
              <a:ext uri="{FF2B5EF4-FFF2-40B4-BE49-F238E27FC236}">
                <a16:creationId xmlns:a16="http://schemas.microsoft.com/office/drawing/2014/main" id="{3B5D921E-E174-5486-BDFE-E9C57FE530DA}"/>
              </a:ext>
            </a:extLst>
          </p:cNvPr>
          <p:cNvSpPr/>
          <p:nvPr/>
        </p:nvSpPr>
        <p:spPr>
          <a:xfrm>
            <a:off x="7722204" y="377149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4" name="椭圆 43">
            <a:extLst>
              <a:ext uri="{FF2B5EF4-FFF2-40B4-BE49-F238E27FC236}">
                <a16:creationId xmlns:a16="http://schemas.microsoft.com/office/drawing/2014/main" id="{AD6FA0F5-977E-DBF4-EDD5-4C294DA756B4}"/>
              </a:ext>
            </a:extLst>
          </p:cNvPr>
          <p:cNvSpPr/>
          <p:nvPr/>
        </p:nvSpPr>
        <p:spPr>
          <a:xfrm>
            <a:off x="7937134" y="3020506"/>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6" name="椭圆 45">
            <a:extLst>
              <a:ext uri="{FF2B5EF4-FFF2-40B4-BE49-F238E27FC236}">
                <a16:creationId xmlns:a16="http://schemas.microsoft.com/office/drawing/2014/main" id="{11B1F0A3-FB76-B400-C952-CE55FAA5C435}"/>
              </a:ext>
            </a:extLst>
          </p:cNvPr>
          <p:cNvSpPr/>
          <p:nvPr/>
        </p:nvSpPr>
        <p:spPr>
          <a:xfrm>
            <a:off x="7623324" y="4744119"/>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7" name="椭圆 46">
            <a:extLst>
              <a:ext uri="{FF2B5EF4-FFF2-40B4-BE49-F238E27FC236}">
                <a16:creationId xmlns:a16="http://schemas.microsoft.com/office/drawing/2014/main" id="{91A835D0-9C6E-AC55-F9D1-C9C42AA48AAB}"/>
              </a:ext>
            </a:extLst>
          </p:cNvPr>
          <p:cNvSpPr/>
          <p:nvPr/>
        </p:nvSpPr>
        <p:spPr>
          <a:xfrm>
            <a:off x="7898070" y="4831478"/>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8" name="椭圆 47">
            <a:extLst>
              <a:ext uri="{FF2B5EF4-FFF2-40B4-BE49-F238E27FC236}">
                <a16:creationId xmlns:a16="http://schemas.microsoft.com/office/drawing/2014/main" id="{E0D756EC-84EF-50B4-6BE6-A2B2D1D48486}"/>
              </a:ext>
            </a:extLst>
          </p:cNvPr>
          <p:cNvSpPr/>
          <p:nvPr/>
        </p:nvSpPr>
        <p:spPr>
          <a:xfrm>
            <a:off x="7573124" y="497707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9" name="椭圆 48">
            <a:extLst>
              <a:ext uri="{FF2B5EF4-FFF2-40B4-BE49-F238E27FC236}">
                <a16:creationId xmlns:a16="http://schemas.microsoft.com/office/drawing/2014/main" id="{63A9C20D-B69D-A2DD-3D9D-2BCA29D0EDBC}"/>
              </a:ext>
            </a:extLst>
          </p:cNvPr>
          <p:cNvSpPr/>
          <p:nvPr/>
        </p:nvSpPr>
        <p:spPr>
          <a:xfrm>
            <a:off x="8005781" y="5039752"/>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D63D2E65-0D3A-9E19-1875-42F980D86743}"/>
                  </a:ext>
                </a:extLst>
              </p:cNvPr>
              <p:cNvSpPr txBox="1"/>
              <p:nvPr/>
            </p:nvSpPr>
            <p:spPr>
              <a:xfrm>
                <a:off x="6910637" y="2717761"/>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1</m:t>
                          </m:r>
                        </m:sub>
                      </m:sSub>
                    </m:oMath>
                  </m:oMathPara>
                </a14:m>
                <a:endParaRPr kumimoji="1" lang="zh-CN" altLang="en-US"/>
              </a:p>
            </p:txBody>
          </p:sp>
        </mc:Choice>
        <mc:Fallback xmlns="">
          <p:sp>
            <p:nvSpPr>
              <p:cNvPr id="50" name="文本框 49">
                <a:extLst>
                  <a:ext uri="{FF2B5EF4-FFF2-40B4-BE49-F238E27FC236}">
                    <a16:creationId xmlns:a16="http://schemas.microsoft.com/office/drawing/2014/main" id="{D63D2E65-0D3A-9E19-1875-42F980D86743}"/>
                  </a:ext>
                </a:extLst>
              </p:cNvPr>
              <p:cNvSpPr txBox="1">
                <a:spLocks noRot="1" noChangeAspect="1" noMove="1" noResize="1" noEditPoints="1" noAdjustHandles="1" noChangeArrowheads="1" noChangeShapeType="1" noTextEdit="1"/>
              </p:cNvSpPr>
              <p:nvPr/>
            </p:nvSpPr>
            <p:spPr>
              <a:xfrm>
                <a:off x="6910637" y="2717761"/>
                <a:ext cx="495071"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5A9754CF-1B58-E2A1-D134-CB4245E7683E}"/>
                  </a:ext>
                </a:extLst>
              </p:cNvPr>
              <p:cNvSpPr txBox="1"/>
              <p:nvPr/>
            </p:nvSpPr>
            <p:spPr>
              <a:xfrm>
                <a:off x="6888472" y="3463382"/>
                <a:ext cx="5003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2</m:t>
                          </m:r>
                        </m:sub>
                      </m:sSub>
                    </m:oMath>
                  </m:oMathPara>
                </a14:m>
                <a:endParaRPr kumimoji="1" lang="zh-CN" altLang="en-US"/>
              </a:p>
            </p:txBody>
          </p:sp>
        </mc:Choice>
        <mc:Fallback xmlns="">
          <p:sp>
            <p:nvSpPr>
              <p:cNvPr id="60" name="文本框 59">
                <a:extLst>
                  <a:ext uri="{FF2B5EF4-FFF2-40B4-BE49-F238E27FC236}">
                    <a16:creationId xmlns:a16="http://schemas.microsoft.com/office/drawing/2014/main" id="{5A9754CF-1B58-E2A1-D134-CB4245E7683E}"/>
                  </a:ext>
                </a:extLst>
              </p:cNvPr>
              <p:cNvSpPr txBox="1">
                <a:spLocks noRot="1" noChangeAspect="1" noMove="1" noResize="1" noEditPoints="1" noAdjustHandles="1" noChangeArrowheads="1" noChangeShapeType="1" noTextEdit="1"/>
              </p:cNvSpPr>
              <p:nvPr/>
            </p:nvSpPr>
            <p:spPr>
              <a:xfrm>
                <a:off x="6888472" y="3463382"/>
                <a:ext cx="500393"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976F0693-074E-0E8F-133A-B610A816513D}"/>
                  </a:ext>
                </a:extLst>
              </p:cNvPr>
              <p:cNvSpPr txBox="1"/>
              <p:nvPr/>
            </p:nvSpPr>
            <p:spPr>
              <a:xfrm>
                <a:off x="6883599" y="4710870"/>
                <a:ext cx="5101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𝑘</m:t>
                          </m:r>
                        </m:sub>
                      </m:sSub>
                    </m:oMath>
                  </m:oMathPara>
                </a14:m>
                <a:endParaRPr kumimoji="1" lang="zh-CN" altLang="en-US"/>
              </a:p>
            </p:txBody>
          </p:sp>
        </mc:Choice>
        <mc:Fallback xmlns="">
          <p:sp>
            <p:nvSpPr>
              <p:cNvPr id="68" name="文本框 67">
                <a:extLst>
                  <a:ext uri="{FF2B5EF4-FFF2-40B4-BE49-F238E27FC236}">
                    <a16:creationId xmlns:a16="http://schemas.microsoft.com/office/drawing/2014/main" id="{976F0693-074E-0E8F-133A-B610A816513D}"/>
                  </a:ext>
                </a:extLst>
              </p:cNvPr>
              <p:cNvSpPr txBox="1">
                <a:spLocks noRot="1" noChangeAspect="1" noMove="1" noResize="1" noEditPoints="1" noAdjustHandles="1" noChangeArrowheads="1" noChangeShapeType="1" noTextEdit="1"/>
              </p:cNvSpPr>
              <p:nvPr/>
            </p:nvSpPr>
            <p:spPr>
              <a:xfrm>
                <a:off x="6883599" y="4710870"/>
                <a:ext cx="510140" cy="369332"/>
              </a:xfrm>
              <a:prstGeom prst="rect">
                <a:avLst/>
              </a:prstGeom>
              <a:blipFill>
                <a:blip r:embed="rId10"/>
                <a:stretch>
                  <a:fillRect/>
                </a:stretch>
              </a:blipFill>
            </p:spPr>
            <p:txBody>
              <a:bodyPr/>
              <a:lstStyle/>
              <a:p>
                <a:r>
                  <a:rPr lang="en-US">
                    <a:noFill/>
                  </a:rPr>
                  <a:t> </a:t>
                </a:r>
              </a:p>
            </p:txBody>
          </p:sp>
        </mc:Fallback>
      </mc:AlternateContent>
      <p:sp>
        <p:nvSpPr>
          <p:cNvPr id="69" name="椭圆 68">
            <a:extLst>
              <a:ext uri="{FF2B5EF4-FFF2-40B4-BE49-F238E27FC236}">
                <a16:creationId xmlns:a16="http://schemas.microsoft.com/office/drawing/2014/main" id="{96457A37-5941-811B-DE6F-3EDF7F5A06A0}"/>
              </a:ext>
            </a:extLst>
          </p:cNvPr>
          <p:cNvSpPr/>
          <p:nvPr/>
        </p:nvSpPr>
        <p:spPr>
          <a:xfrm>
            <a:off x="9830701" y="2826669"/>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1" name="椭圆 70">
            <a:extLst>
              <a:ext uri="{FF2B5EF4-FFF2-40B4-BE49-F238E27FC236}">
                <a16:creationId xmlns:a16="http://schemas.microsoft.com/office/drawing/2014/main" id="{05B93A57-A4C1-85C6-5199-2B711A8A90CA}"/>
              </a:ext>
            </a:extLst>
          </p:cNvPr>
          <p:cNvSpPr/>
          <p:nvPr/>
        </p:nvSpPr>
        <p:spPr>
          <a:xfrm>
            <a:off x="9722701" y="2608972"/>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2" name="椭圆 71">
            <a:extLst>
              <a:ext uri="{FF2B5EF4-FFF2-40B4-BE49-F238E27FC236}">
                <a16:creationId xmlns:a16="http://schemas.microsoft.com/office/drawing/2014/main" id="{EB4EE189-2F48-6DD4-1E69-81A14F121F31}"/>
              </a:ext>
            </a:extLst>
          </p:cNvPr>
          <p:cNvSpPr/>
          <p:nvPr/>
        </p:nvSpPr>
        <p:spPr>
          <a:xfrm>
            <a:off x="9957247" y="254072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4" name="椭圆 73">
            <a:extLst>
              <a:ext uri="{FF2B5EF4-FFF2-40B4-BE49-F238E27FC236}">
                <a16:creationId xmlns:a16="http://schemas.microsoft.com/office/drawing/2014/main" id="{00E3D397-E74B-811E-24D2-A5D156CEB6FD}"/>
              </a:ext>
            </a:extLst>
          </p:cNvPr>
          <p:cNvSpPr/>
          <p:nvPr/>
        </p:nvSpPr>
        <p:spPr>
          <a:xfrm>
            <a:off x="10047167" y="272347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5" name="椭圆 74">
            <a:extLst>
              <a:ext uri="{FF2B5EF4-FFF2-40B4-BE49-F238E27FC236}">
                <a16:creationId xmlns:a16="http://schemas.microsoft.com/office/drawing/2014/main" id="{8077330E-24AE-9E8F-4A12-A4AEEC7BF5D5}"/>
              </a:ext>
            </a:extLst>
          </p:cNvPr>
          <p:cNvSpPr/>
          <p:nvPr/>
        </p:nvSpPr>
        <p:spPr>
          <a:xfrm>
            <a:off x="10306755" y="259472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6" name="椭圆 75">
            <a:extLst>
              <a:ext uri="{FF2B5EF4-FFF2-40B4-BE49-F238E27FC236}">
                <a16:creationId xmlns:a16="http://schemas.microsoft.com/office/drawing/2014/main" id="{D32B71AC-E31A-FF79-CB7F-1E87BEB605EB}"/>
              </a:ext>
            </a:extLst>
          </p:cNvPr>
          <p:cNvSpPr/>
          <p:nvPr/>
        </p:nvSpPr>
        <p:spPr>
          <a:xfrm>
            <a:off x="10243290" y="285003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7" name="椭圆 76">
            <a:extLst>
              <a:ext uri="{FF2B5EF4-FFF2-40B4-BE49-F238E27FC236}">
                <a16:creationId xmlns:a16="http://schemas.microsoft.com/office/drawing/2014/main" id="{E4E717DE-4189-1C27-E6AD-551F411D1ADC}"/>
              </a:ext>
            </a:extLst>
          </p:cNvPr>
          <p:cNvSpPr/>
          <p:nvPr/>
        </p:nvSpPr>
        <p:spPr>
          <a:xfrm>
            <a:off x="10011247" y="339816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8" name="椭圆 77">
            <a:extLst>
              <a:ext uri="{FF2B5EF4-FFF2-40B4-BE49-F238E27FC236}">
                <a16:creationId xmlns:a16="http://schemas.microsoft.com/office/drawing/2014/main" id="{CCA6DE26-FF80-AADC-BB0F-9AD18696D512}"/>
              </a:ext>
            </a:extLst>
          </p:cNvPr>
          <p:cNvSpPr/>
          <p:nvPr/>
        </p:nvSpPr>
        <p:spPr>
          <a:xfrm>
            <a:off x="9758569" y="326388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9" name="椭圆 78">
            <a:extLst>
              <a:ext uri="{FF2B5EF4-FFF2-40B4-BE49-F238E27FC236}">
                <a16:creationId xmlns:a16="http://schemas.microsoft.com/office/drawing/2014/main" id="{C7B823B8-399E-0C7D-4C1D-1BEB4A4F75F3}"/>
              </a:ext>
            </a:extLst>
          </p:cNvPr>
          <p:cNvSpPr/>
          <p:nvPr/>
        </p:nvSpPr>
        <p:spPr>
          <a:xfrm>
            <a:off x="10290033" y="3554795"/>
            <a:ext cx="108000" cy="108000"/>
          </a:xfrm>
          <a:prstGeom prst="ellipse">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1" name="椭圆 80">
            <a:extLst>
              <a:ext uri="{FF2B5EF4-FFF2-40B4-BE49-F238E27FC236}">
                <a16:creationId xmlns:a16="http://schemas.microsoft.com/office/drawing/2014/main" id="{08922C2A-3C20-CF77-9319-7DB7588C0E37}"/>
              </a:ext>
            </a:extLst>
          </p:cNvPr>
          <p:cNvSpPr/>
          <p:nvPr/>
        </p:nvSpPr>
        <p:spPr>
          <a:xfrm>
            <a:off x="9769629" y="3556089"/>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2" name="椭圆 81">
            <a:extLst>
              <a:ext uri="{FF2B5EF4-FFF2-40B4-BE49-F238E27FC236}">
                <a16:creationId xmlns:a16="http://schemas.microsoft.com/office/drawing/2014/main" id="{943E8D29-34B5-6DE0-088D-942469A049F1}"/>
              </a:ext>
            </a:extLst>
          </p:cNvPr>
          <p:cNvSpPr/>
          <p:nvPr/>
        </p:nvSpPr>
        <p:spPr>
          <a:xfrm>
            <a:off x="10297290" y="325185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4" name="椭圆 83">
            <a:extLst>
              <a:ext uri="{FF2B5EF4-FFF2-40B4-BE49-F238E27FC236}">
                <a16:creationId xmlns:a16="http://schemas.microsoft.com/office/drawing/2014/main" id="{350A99EE-51AF-87BE-40FB-6E0907CDF052}"/>
              </a:ext>
            </a:extLst>
          </p:cNvPr>
          <p:cNvSpPr/>
          <p:nvPr/>
        </p:nvSpPr>
        <p:spPr>
          <a:xfrm>
            <a:off x="9830701" y="410065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5" name="椭圆 84">
            <a:extLst>
              <a:ext uri="{FF2B5EF4-FFF2-40B4-BE49-F238E27FC236}">
                <a16:creationId xmlns:a16="http://schemas.microsoft.com/office/drawing/2014/main" id="{E9C0D254-E293-D0D0-32E8-C9D133A34795}"/>
              </a:ext>
            </a:extLst>
          </p:cNvPr>
          <p:cNvSpPr/>
          <p:nvPr/>
        </p:nvSpPr>
        <p:spPr>
          <a:xfrm>
            <a:off x="10059192" y="402232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7" name="椭圆 86">
            <a:extLst>
              <a:ext uri="{FF2B5EF4-FFF2-40B4-BE49-F238E27FC236}">
                <a16:creationId xmlns:a16="http://schemas.microsoft.com/office/drawing/2014/main" id="{FCB77B72-7569-9F2D-94C3-880324742084}"/>
              </a:ext>
            </a:extLst>
          </p:cNvPr>
          <p:cNvSpPr/>
          <p:nvPr/>
        </p:nvSpPr>
        <p:spPr>
          <a:xfrm>
            <a:off x="10252755" y="419960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8" name="椭圆 87">
            <a:extLst>
              <a:ext uri="{FF2B5EF4-FFF2-40B4-BE49-F238E27FC236}">
                <a16:creationId xmlns:a16="http://schemas.microsoft.com/office/drawing/2014/main" id="{1446DF0D-609A-96F8-8D31-41E4503D92BB}"/>
              </a:ext>
            </a:extLst>
          </p:cNvPr>
          <p:cNvSpPr/>
          <p:nvPr/>
        </p:nvSpPr>
        <p:spPr>
          <a:xfrm>
            <a:off x="9812569" y="4304144"/>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0" name="椭圆 89">
            <a:extLst>
              <a:ext uri="{FF2B5EF4-FFF2-40B4-BE49-F238E27FC236}">
                <a16:creationId xmlns:a16="http://schemas.microsoft.com/office/drawing/2014/main" id="{A2F76A96-EC75-82DB-339E-36C467A8BD7C}"/>
              </a:ext>
            </a:extLst>
          </p:cNvPr>
          <p:cNvSpPr/>
          <p:nvPr/>
        </p:nvSpPr>
        <p:spPr>
          <a:xfrm>
            <a:off x="9784894" y="5181901"/>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1" name="椭圆 90">
            <a:extLst>
              <a:ext uri="{FF2B5EF4-FFF2-40B4-BE49-F238E27FC236}">
                <a16:creationId xmlns:a16="http://schemas.microsoft.com/office/drawing/2014/main" id="{AF0A6E05-52E7-3591-30B9-DCD7FFAEFA4E}"/>
              </a:ext>
            </a:extLst>
          </p:cNvPr>
          <p:cNvSpPr/>
          <p:nvPr/>
        </p:nvSpPr>
        <p:spPr>
          <a:xfrm>
            <a:off x="10182033" y="521531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3" name="椭圆 92">
            <a:extLst>
              <a:ext uri="{FF2B5EF4-FFF2-40B4-BE49-F238E27FC236}">
                <a16:creationId xmlns:a16="http://schemas.microsoft.com/office/drawing/2014/main" id="{0F11861C-AF6D-6991-E860-B466E1ACE399}"/>
              </a:ext>
            </a:extLst>
          </p:cNvPr>
          <p:cNvSpPr/>
          <p:nvPr/>
        </p:nvSpPr>
        <p:spPr>
          <a:xfrm>
            <a:off x="9758685" y="5447968"/>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4" name="椭圆 93">
            <a:extLst>
              <a:ext uri="{FF2B5EF4-FFF2-40B4-BE49-F238E27FC236}">
                <a16:creationId xmlns:a16="http://schemas.microsoft.com/office/drawing/2014/main" id="{9E2E4CD3-7594-57A1-2068-AAC2234CCE39}"/>
              </a:ext>
            </a:extLst>
          </p:cNvPr>
          <p:cNvSpPr/>
          <p:nvPr/>
        </p:nvSpPr>
        <p:spPr>
          <a:xfrm>
            <a:off x="9975451" y="530936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6" name="椭圆 95">
            <a:extLst>
              <a:ext uri="{FF2B5EF4-FFF2-40B4-BE49-F238E27FC236}">
                <a16:creationId xmlns:a16="http://schemas.microsoft.com/office/drawing/2014/main" id="{9E5A6732-DCFC-9F23-721C-7B9E50BE84A0}"/>
              </a:ext>
            </a:extLst>
          </p:cNvPr>
          <p:cNvSpPr/>
          <p:nvPr/>
        </p:nvSpPr>
        <p:spPr>
          <a:xfrm>
            <a:off x="10083451" y="551825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7" name="椭圆 96">
            <a:extLst>
              <a:ext uri="{FF2B5EF4-FFF2-40B4-BE49-F238E27FC236}">
                <a16:creationId xmlns:a16="http://schemas.microsoft.com/office/drawing/2014/main" id="{17FC9015-A3D2-1F98-4D43-621C4A881D3D}"/>
              </a:ext>
            </a:extLst>
          </p:cNvPr>
          <p:cNvSpPr/>
          <p:nvPr/>
        </p:nvSpPr>
        <p:spPr>
          <a:xfrm>
            <a:off x="10325875" y="5418961"/>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05" name="文本框 104">
                <a:extLst>
                  <a:ext uri="{FF2B5EF4-FFF2-40B4-BE49-F238E27FC236}">
                    <a16:creationId xmlns:a16="http://schemas.microsoft.com/office/drawing/2014/main" id="{98D04346-8072-4018-9DE4-0346DFD8A015}"/>
                  </a:ext>
                </a:extLst>
              </p:cNvPr>
              <p:cNvSpPr txBox="1"/>
              <p:nvPr/>
            </p:nvSpPr>
            <p:spPr>
              <a:xfrm>
                <a:off x="10522139" y="2533095"/>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1</m:t>
                          </m:r>
                        </m:sub>
                      </m:sSub>
                    </m:oMath>
                  </m:oMathPara>
                </a14:m>
                <a:endParaRPr kumimoji="1" lang="zh-CN" altLang="en-US"/>
              </a:p>
            </p:txBody>
          </p:sp>
        </mc:Choice>
        <mc:Fallback xmlns="">
          <p:sp>
            <p:nvSpPr>
              <p:cNvPr id="105" name="文本框 104">
                <a:extLst>
                  <a:ext uri="{FF2B5EF4-FFF2-40B4-BE49-F238E27FC236}">
                    <a16:creationId xmlns:a16="http://schemas.microsoft.com/office/drawing/2014/main" id="{98D04346-8072-4018-9DE4-0346DFD8A015}"/>
                  </a:ext>
                </a:extLst>
              </p:cNvPr>
              <p:cNvSpPr txBox="1">
                <a:spLocks noRot="1" noChangeAspect="1" noMove="1" noResize="1" noEditPoints="1" noAdjustHandles="1" noChangeArrowheads="1" noChangeShapeType="1" noTextEdit="1"/>
              </p:cNvSpPr>
              <p:nvPr/>
            </p:nvSpPr>
            <p:spPr>
              <a:xfrm>
                <a:off x="10522139" y="2533095"/>
                <a:ext cx="495071"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文本框 105">
                <a:extLst>
                  <a:ext uri="{FF2B5EF4-FFF2-40B4-BE49-F238E27FC236}">
                    <a16:creationId xmlns:a16="http://schemas.microsoft.com/office/drawing/2014/main" id="{CD25967B-77E1-4402-1A2E-11FF1FF79A17}"/>
                  </a:ext>
                </a:extLst>
              </p:cNvPr>
              <p:cNvSpPr txBox="1"/>
              <p:nvPr/>
            </p:nvSpPr>
            <p:spPr>
              <a:xfrm>
                <a:off x="10513957" y="3187975"/>
                <a:ext cx="496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2</m:t>
                          </m:r>
                        </m:sub>
                      </m:sSub>
                    </m:oMath>
                  </m:oMathPara>
                </a14:m>
                <a:endParaRPr kumimoji="1" lang="zh-CN" altLang="en-US"/>
              </a:p>
            </p:txBody>
          </p:sp>
        </mc:Choice>
        <mc:Fallback xmlns="">
          <p:sp>
            <p:nvSpPr>
              <p:cNvPr id="106" name="文本框 105">
                <a:extLst>
                  <a:ext uri="{FF2B5EF4-FFF2-40B4-BE49-F238E27FC236}">
                    <a16:creationId xmlns:a16="http://schemas.microsoft.com/office/drawing/2014/main" id="{CD25967B-77E1-4402-1A2E-11FF1FF79A17}"/>
                  </a:ext>
                </a:extLst>
              </p:cNvPr>
              <p:cNvSpPr txBox="1">
                <a:spLocks noRot="1" noChangeAspect="1" noMove="1" noResize="1" noEditPoints="1" noAdjustHandles="1" noChangeArrowheads="1" noChangeShapeType="1" noTextEdit="1"/>
              </p:cNvSpPr>
              <p:nvPr/>
            </p:nvSpPr>
            <p:spPr>
              <a:xfrm>
                <a:off x="10513957" y="3187975"/>
                <a:ext cx="496674"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文本框 106">
                <a:extLst>
                  <a:ext uri="{FF2B5EF4-FFF2-40B4-BE49-F238E27FC236}">
                    <a16:creationId xmlns:a16="http://schemas.microsoft.com/office/drawing/2014/main" id="{C6C48383-D858-93CA-84C4-5CB86E82B9D8}"/>
                  </a:ext>
                </a:extLst>
              </p:cNvPr>
              <p:cNvSpPr txBox="1"/>
              <p:nvPr/>
            </p:nvSpPr>
            <p:spPr>
              <a:xfrm>
                <a:off x="10530937" y="4023987"/>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3</m:t>
                          </m:r>
                        </m:sub>
                      </m:sSub>
                    </m:oMath>
                  </m:oMathPara>
                </a14:m>
                <a:endParaRPr kumimoji="1" lang="zh-CN" altLang="en-US"/>
              </a:p>
            </p:txBody>
          </p:sp>
        </mc:Choice>
        <mc:Fallback xmlns="">
          <p:sp>
            <p:nvSpPr>
              <p:cNvPr id="107" name="文本框 106">
                <a:extLst>
                  <a:ext uri="{FF2B5EF4-FFF2-40B4-BE49-F238E27FC236}">
                    <a16:creationId xmlns:a16="http://schemas.microsoft.com/office/drawing/2014/main" id="{C6C48383-D858-93CA-84C4-5CB86E82B9D8}"/>
                  </a:ext>
                </a:extLst>
              </p:cNvPr>
              <p:cNvSpPr txBox="1">
                <a:spLocks noRot="1" noChangeAspect="1" noMove="1" noResize="1" noEditPoints="1" noAdjustHandles="1" noChangeArrowheads="1" noChangeShapeType="1" noTextEdit="1"/>
              </p:cNvSpPr>
              <p:nvPr/>
            </p:nvSpPr>
            <p:spPr>
              <a:xfrm>
                <a:off x="10530937" y="4023987"/>
                <a:ext cx="495071"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文本框 107">
                <a:extLst>
                  <a:ext uri="{FF2B5EF4-FFF2-40B4-BE49-F238E27FC236}">
                    <a16:creationId xmlns:a16="http://schemas.microsoft.com/office/drawing/2014/main" id="{A61A3CE7-A2EB-A36C-6D2E-4B15E196ACAD}"/>
                  </a:ext>
                </a:extLst>
              </p:cNvPr>
              <p:cNvSpPr txBox="1"/>
              <p:nvPr/>
            </p:nvSpPr>
            <p:spPr>
              <a:xfrm>
                <a:off x="10561982" y="5202923"/>
                <a:ext cx="5487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𝑚</m:t>
                          </m:r>
                        </m:sub>
                      </m:sSub>
                    </m:oMath>
                  </m:oMathPara>
                </a14:m>
                <a:endParaRPr kumimoji="1" lang="zh-CN" altLang="en-US"/>
              </a:p>
            </p:txBody>
          </p:sp>
        </mc:Choice>
        <mc:Fallback xmlns="">
          <p:sp>
            <p:nvSpPr>
              <p:cNvPr id="108" name="文本框 107">
                <a:extLst>
                  <a:ext uri="{FF2B5EF4-FFF2-40B4-BE49-F238E27FC236}">
                    <a16:creationId xmlns:a16="http://schemas.microsoft.com/office/drawing/2014/main" id="{A61A3CE7-A2EB-A36C-6D2E-4B15E196ACAD}"/>
                  </a:ext>
                </a:extLst>
              </p:cNvPr>
              <p:cNvSpPr txBox="1">
                <a:spLocks noRot="1" noChangeAspect="1" noMove="1" noResize="1" noEditPoints="1" noAdjustHandles="1" noChangeArrowheads="1" noChangeShapeType="1" noTextEdit="1"/>
              </p:cNvSpPr>
              <p:nvPr/>
            </p:nvSpPr>
            <p:spPr>
              <a:xfrm>
                <a:off x="10561982" y="5202923"/>
                <a:ext cx="548740" cy="369332"/>
              </a:xfrm>
              <a:prstGeom prst="rect">
                <a:avLst/>
              </a:prstGeom>
              <a:blipFill>
                <a:blip r:embed="rId14"/>
                <a:stretch>
                  <a:fillRect/>
                </a:stretch>
              </a:blipFill>
            </p:spPr>
            <p:txBody>
              <a:bodyPr/>
              <a:lstStyle/>
              <a:p>
                <a:r>
                  <a:rPr lang="en-US">
                    <a:noFill/>
                  </a:rPr>
                  <a:t> </a:t>
                </a:r>
              </a:p>
            </p:txBody>
          </p:sp>
        </mc:Fallback>
      </mc:AlternateContent>
      <p:cxnSp>
        <p:nvCxnSpPr>
          <p:cNvPr id="4" name="直线连接符 3">
            <a:extLst>
              <a:ext uri="{FF2B5EF4-FFF2-40B4-BE49-F238E27FC236}">
                <a16:creationId xmlns:a16="http://schemas.microsoft.com/office/drawing/2014/main" id="{22E8D484-AAAF-380D-3726-E66EB4E425DD}"/>
              </a:ext>
            </a:extLst>
          </p:cNvPr>
          <p:cNvCxnSpPr>
            <a:cxnSpLocks/>
            <a:stCxn id="31" idx="6"/>
            <a:endCxn id="79" idx="2"/>
          </p:cNvCxnSpPr>
          <p:nvPr/>
        </p:nvCxnSpPr>
        <p:spPr>
          <a:xfrm>
            <a:off x="7744767" y="2779117"/>
            <a:ext cx="2545266" cy="8296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线连接符 6">
            <a:extLst>
              <a:ext uri="{FF2B5EF4-FFF2-40B4-BE49-F238E27FC236}">
                <a16:creationId xmlns:a16="http://schemas.microsoft.com/office/drawing/2014/main" id="{3EA87503-4B4D-AEAD-CDCB-D314858FAD41}"/>
              </a:ext>
            </a:extLst>
          </p:cNvPr>
          <p:cNvCxnSpPr>
            <a:cxnSpLocks/>
            <a:stCxn id="32" idx="6"/>
            <a:endCxn id="79" idx="2"/>
          </p:cNvCxnSpPr>
          <p:nvPr/>
        </p:nvCxnSpPr>
        <p:spPr>
          <a:xfrm>
            <a:off x="7897167" y="2931517"/>
            <a:ext cx="2392866" cy="6772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线连接符 7">
            <a:extLst>
              <a:ext uri="{FF2B5EF4-FFF2-40B4-BE49-F238E27FC236}">
                <a16:creationId xmlns:a16="http://schemas.microsoft.com/office/drawing/2014/main" id="{D69AFA21-3921-632E-F04B-8C5B98EE4EF0}"/>
              </a:ext>
            </a:extLst>
          </p:cNvPr>
          <p:cNvCxnSpPr>
            <a:cxnSpLocks/>
            <a:stCxn id="37" idx="6"/>
            <a:endCxn id="79" idx="2"/>
          </p:cNvCxnSpPr>
          <p:nvPr/>
        </p:nvCxnSpPr>
        <p:spPr>
          <a:xfrm>
            <a:off x="7861981" y="3560160"/>
            <a:ext cx="2428052" cy="486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线连接符 8">
            <a:extLst>
              <a:ext uri="{FF2B5EF4-FFF2-40B4-BE49-F238E27FC236}">
                <a16:creationId xmlns:a16="http://schemas.microsoft.com/office/drawing/2014/main" id="{7C6A6350-F86E-7536-1637-EBCA938FB0D3}"/>
              </a:ext>
            </a:extLst>
          </p:cNvPr>
          <p:cNvCxnSpPr>
            <a:cxnSpLocks/>
            <a:stCxn id="41" idx="6"/>
            <a:endCxn id="79" idx="2"/>
          </p:cNvCxnSpPr>
          <p:nvPr/>
        </p:nvCxnSpPr>
        <p:spPr>
          <a:xfrm flipV="1">
            <a:off x="8082201" y="3608795"/>
            <a:ext cx="2207832" cy="1582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弧 21">
            <a:extLst>
              <a:ext uri="{FF2B5EF4-FFF2-40B4-BE49-F238E27FC236}">
                <a16:creationId xmlns:a16="http://schemas.microsoft.com/office/drawing/2014/main" id="{FF4BDAC3-69D7-4987-5203-03A22909E5ED}"/>
              </a:ext>
            </a:extLst>
          </p:cNvPr>
          <p:cNvSpPr/>
          <p:nvPr/>
        </p:nvSpPr>
        <p:spPr>
          <a:xfrm>
            <a:off x="9440627" y="3267677"/>
            <a:ext cx="171998" cy="470782"/>
          </a:xfrm>
          <a:prstGeom prst="arc">
            <a:avLst>
              <a:gd name="adj1" fmla="val 5648100"/>
              <a:gd name="adj2" fmla="val 15918212"/>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A1513D5A-8965-45D3-1003-2B46465EB14E}"/>
                  </a:ext>
                </a:extLst>
              </p:cNvPr>
              <p:cNvSpPr txBox="1"/>
              <p:nvPr/>
            </p:nvSpPr>
            <p:spPr>
              <a:xfrm>
                <a:off x="8922809" y="3358501"/>
                <a:ext cx="663323"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sz="800" i="1" smtClean="0">
                          <a:latin typeface="Cambria Math" panose="02040503050406030204" pitchFamily="18" charset="0"/>
                        </a:rPr>
                        <m:t>≥</m:t>
                      </m:r>
                      <m:r>
                        <a:rPr kumimoji="1" lang="en-US" altLang="zh-CN" sz="800" b="0" i="1" smtClean="0">
                          <a:latin typeface="Cambria Math" panose="02040503050406030204" pitchFamily="18" charset="0"/>
                        </a:rPr>
                        <m:t>𝑘</m:t>
                      </m:r>
                      <m:r>
                        <a:rPr kumimoji="1" lang="en-US" altLang="zh-CN" sz="800" b="0" i="1" smtClean="0">
                          <a:latin typeface="Cambria Math" panose="02040503050406030204" pitchFamily="18" charset="0"/>
                        </a:rPr>
                        <m:t>+1</m:t>
                      </m:r>
                    </m:oMath>
                  </m:oMathPara>
                </a14:m>
                <a:endParaRPr kumimoji="1" lang="zh-CN" altLang="en-US" sz="800"/>
              </a:p>
            </p:txBody>
          </p:sp>
        </mc:Choice>
        <mc:Fallback xmlns="">
          <p:sp>
            <p:nvSpPr>
              <p:cNvPr id="24" name="文本框 23">
                <a:extLst>
                  <a:ext uri="{FF2B5EF4-FFF2-40B4-BE49-F238E27FC236}">
                    <a16:creationId xmlns:a16="http://schemas.microsoft.com/office/drawing/2014/main" id="{A1513D5A-8965-45D3-1003-2B46465EB14E}"/>
                  </a:ext>
                </a:extLst>
              </p:cNvPr>
              <p:cNvSpPr txBox="1">
                <a:spLocks noRot="1" noChangeAspect="1" noMove="1" noResize="1" noEditPoints="1" noAdjustHandles="1" noChangeArrowheads="1" noChangeShapeType="1" noTextEdit="1"/>
              </p:cNvSpPr>
              <p:nvPr/>
            </p:nvSpPr>
            <p:spPr>
              <a:xfrm>
                <a:off x="8922809" y="3358501"/>
                <a:ext cx="663323" cy="215444"/>
              </a:xfrm>
              <a:prstGeom prst="rect">
                <a:avLst/>
              </a:prstGeom>
              <a:blipFill>
                <a:blip r:embed="rId1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60433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FEBA7D-D78A-4674-B4CE-8101BA65D437}"/>
              </a:ext>
            </a:extLst>
          </p:cNvPr>
          <p:cNvSpPr>
            <a:spLocks noGrp="1"/>
          </p:cNvSpPr>
          <p:nvPr>
            <p:ph type="title"/>
          </p:nvPr>
        </p:nvSpPr>
        <p:spPr/>
        <p:txBody>
          <a:bodyPr/>
          <a:lstStyle/>
          <a:p>
            <a:r>
              <a:rPr lang="en-US" altLang="zh-CN" err="1">
                <a:latin typeface="Palatino Linotype" panose="02040502050505030304" pitchFamily="18" charset="0"/>
                <a:ea typeface="Cambria" panose="02040503050406030204" pitchFamily="18" charset="0"/>
              </a:rPr>
              <a:t>SetCover</a:t>
            </a:r>
            <a:r>
              <a:rPr lang="zh-CN" altLang="en-US">
                <a:latin typeface="Palatino Linotype" panose="02040502050505030304" pitchFamily="18" charset="0"/>
                <a:ea typeface="Cambria" panose="02040503050406030204" pitchFamily="18" charset="0"/>
              </a:rPr>
              <a:t> </a:t>
            </a:r>
            <a:r>
              <a:rPr lang="en-US" altLang="zh-CN">
                <a:latin typeface="Palatino Linotype" panose="02040502050505030304" pitchFamily="18" charset="0"/>
                <a:ea typeface="Cambria" panose="02040503050406030204" pitchFamily="18" charset="0"/>
              </a:rPr>
              <a:t>Problem</a:t>
            </a:r>
            <a:endParaRPr lang="zh-CN" altLang="en-US">
              <a:latin typeface="Palatino Linotype" panose="02040502050505030304" pitchFamily="18" charset="0"/>
            </a:endParaRPr>
          </a:p>
        </p:txBody>
      </p:sp>
      <mc:AlternateContent xmlns:mc="http://schemas.openxmlformats.org/markup-compatibility/2006" xmlns:a14="http://schemas.microsoft.com/office/drawing/2010/main">
        <mc:Choice Requires="a14">
          <p:sp>
            <p:nvSpPr>
              <p:cNvPr id="5" name="椭圆 4">
                <a:extLst>
                  <a:ext uri="{FF2B5EF4-FFF2-40B4-BE49-F238E27FC236}">
                    <a16:creationId xmlns:a16="http://schemas.microsoft.com/office/drawing/2014/main" id="{FCEFDFBC-569B-944A-43D6-EA5E2834E551}"/>
                  </a:ext>
                </a:extLst>
              </p:cNvPr>
              <p:cNvSpPr/>
              <p:nvPr/>
            </p:nvSpPr>
            <p:spPr>
              <a:xfrm>
                <a:off x="8381451" y="1858983"/>
                <a:ext cx="488271"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1</m:t>
                          </m:r>
                        </m:sub>
                      </m:sSub>
                    </m:oMath>
                  </m:oMathPara>
                </a14:m>
                <a:endParaRPr lang="en-US" altLang="zh-CN" b="0">
                  <a:latin typeface="Palatino Linotype" panose="02040502050505030304" pitchFamily="18" charset="0"/>
                </a:endParaRPr>
              </a:p>
            </p:txBody>
          </p:sp>
        </mc:Choice>
        <mc:Fallback xmlns="">
          <p:sp>
            <p:nvSpPr>
              <p:cNvPr id="5" name="椭圆 4">
                <a:extLst>
                  <a:ext uri="{FF2B5EF4-FFF2-40B4-BE49-F238E27FC236}">
                    <a16:creationId xmlns:a16="http://schemas.microsoft.com/office/drawing/2014/main" id="{FCEFDFBC-569B-944A-43D6-EA5E2834E551}"/>
                  </a:ext>
                </a:extLst>
              </p:cNvPr>
              <p:cNvSpPr>
                <a:spLocks noRot="1" noChangeAspect="1" noMove="1" noResize="1" noEditPoints="1" noAdjustHandles="1" noChangeArrowheads="1" noChangeShapeType="1" noTextEdit="1"/>
              </p:cNvSpPr>
              <p:nvPr/>
            </p:nvSpPr>
            <p:spPr>
              <a:xfrm>
                <a:off x="8381451" y="1858983"/>
                <a:ext cx="488271" cy="488271"/>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椭圆 6">
                <a:extLst>
                  <a:ext uri="{FF2B5EF4-FFF2-40B4-BE49-F238E27FC236}">
                    <a16:creationId xmlns:a16="http://schemas.microsoft.com/office/drawing/2014/main" id="{A29145FF-7F10-404A-9A9B-6EB206E9199E}"/>
                  </a:ext>
                </a:extLst>
              </p:cNvPr>
              <p:cNvSpPr/>
              <p:nvPr/>
            </p:nvSpPr>
            <p:spPr>
              <a:xfrm>
                <a:off x="8381451" y="2835525"/>
                <a:ext cx="488271"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2</m:t>
                          </m:r>
                        </m:sub>
                      </m:sSub>
                    </m:oMath>
                  </m:oMathPara>
                </a14:m>
                <a:endParaRPr lang="en-US" altLang="zh-CN" b="0"/>
              </a:p>
            </p:txBody>
          </p:sp>
        </mc:Choice>
        <mc:Fallback xmlns="">
          <p:sp>
            <p:nvSpPr>
              <p:cNvPr id="7" name="椭圆 6">
                <a:extLst>
                  <a:ext uri="{FF2B5EF4-FFF2-40B4-BE49-F238E27FC236}">
                    <a16:creationId xmlns:a16="http://schemas.microsoft.com/office/drawing/2014/main" id="{A29145FF-7F10-404A-9A9B-6EB206E9199E}"/>
                  </a:ext>
                </a:extLst>
              </p:cNvPr>
              <p:cNvSpPr>
                <a:spLocks noRot="1" noChangeAspect="1" noMove="1" noResize="1" noEditPoints="1" noAdjustHandles="1" noChangeArrowheads="1" noChangeShapeType="1" noTextEdit="1"/>
              </p:cNvSpPr>
              <p:nvPr/>
            </p:nvSpPr>
            <p:spPr>
              <a:xfrm>
                <a:off x="8381451" y="2835525"/>
                <a:ext cx="488271" cy="488271"/>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椭圆 7">
                <a:extLst>
                  <a:ext uri="{FF2B5EF4-FFF2-40B4-BE49-F238E27FC236}">
                    <a16:creationId xmlns:a16="http://schemas.microsoft.com/office/drawing/2014/main" id="{B91BD66F-AA78-1F56-6DEE-2E22BCD8BF0C}"/>
                  </a:ext>
                </a:extLst>
              </p:cNvPr>
              <p:cNvSpPr/>
              <p:nvPr/>
            </p:nvSpPr>
            <p:spPr>
              <a:xfrm>
                <a:off x="8381451" y="4788609"/>
                <a:ext cx="488271"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4</m:t>
                          </m:r>
                        </m:sub>
                      </m:sSub>
                    </m:oMath>
                  </m:oMathPara>
                </a14:m>
                <a:endParaRPr lang="en-US" altLang="zh-CN" b="0"/>
              </a:p>
            </p:txBody>
          </p:sp>
        </mc:Choice>
        <mc:Fallback xmlns="">
          <p:sp>
            <p:nvSpPr>
              <p:cNvPr id="8" name="椭圆 7">
                <a:extLst>
                  <a:ext uri="{FF2B5EF4-FFF2-40B4-BE49-F238E27FC236}">
                    <a16:creationId xmlns:a16="http://schemas.microsoft.com/office/drawing/2014/main" id="{B91BD66F-AA78-1F56-6DEE-2E22BCD8BF0C}"/>
                  </a:ext>
                </a:extLst>
              </p:cNvPr>
              <p:cNvSpPr>
                <a:spLocks noRot="1" noChangeAspect="1" noMove="1" noResize="1" noEditPoints="1" noAdjustHandles="1" noChangeArrowheads="1" noChangeShapeType="1" noTextEdit="1"/>
              </p:cNvSpPr>
              <p:nvPr/>
            </p:nvSpPr>
            <p:spPr>
              <a:xfrm>
                <a:off x="8381451" y="4788609"/>
                <a:ext cx="488271" cy="488271"/>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椭圆 8">
                <a:extLst>
                  <a:ext uri="{FF2B5EF4-FFF2-40B4-BE49-F238E27FC236}">
                    <a16:creationId xmlns:a16="http://schemas.microsoft.com/office/drawing/2014/main" id="{46841ADB-929A-7B4B-E259-D4EAD5DC1E4D}"/>
                  </a:ext>
                </a:extLst>
              </p:cNvPr>
              <p:cNvSpPr/>
              <p:nvPr/>
            </p:nvSpPr>
            <p:spPr>
              <a:xfrm>
                <a:off x="10397418" y="4300338"/>
                <a:ext cx="488271"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4</m:t>
                      </m:r>
                    </m:oMath>
                  </m:oMathPara>
                </a14:m>
                <a:endParaRPr lang="zh-CN" altLang="en-US"/>
              </a:p>
            </p:txBody>
          </p:sp>
        </mc:Choice>
        <mc:Fallback xmlns="">
          <p:sp>
            <p:nvSpPr>
              <p:cNvPr id="9" name="椭圆 8">
                <a:extLst>
                  <a:ext uri="{FF2B5EF4-FFF2-40B4-BE49-F238E27FC236}">
                    <a16:creationId xmlns:a16="http://schemas.microsoft.com/office/drawing/2014/main" id="{46841ADB-929A-7B4B-E259-D4EAD5DC1E4D}"/>
                  </a:ext>
                </a:extLst>
              </p:cNvPr>
              <p:cNvSpPr>
                <a:spLocks noRot="1" noChangeAspect="1" noMove="1" noResize="1" noEditPoints="1" noAdjustHandles="1" noChangeArrowheads="1" noChangeShapeType="1" noTextEdit="1"/>
              </p:cNvSpPr>
              <p:nvPr/>
            </p:nvSpPr>
            <p:spPr>
              <a:xfrm>
                <a:off x="10397418" y="4300338"/>
                <a:ext cx="488271" cy="488271"/>
              </a:xfrm>
              <a:prstGeom prst="ellipse">
                <a:avLst/>
              </a:prstGeom>
              <a:blipFill>
                <a:blip r:embed="rId6"/>
                <a:stretch>
                  <a:fillRect/>
                </a:stretch>
              </a:blipFill>
            </p:spPr>
            <p:txBody>
              <a:bodyPr/>
              <a:lstStyle/>
              <a:p>
                <a:r>
                  <a:rPr lang="en-US">
                    <a:noFill/>
                  </a:rPr>
                  <a:t> </a:t>
                </a:r>
              </a:p>
            </p:txBody>
          </p:sp>
        </mc:Fallback>
      </mc:AlternateContent>
      <p:sp>
        <p:nvSpPr>
          <p:cNvPr id="10" name="椭圆 9">
            <a:extLst>
              <a:ext uri="{FF2B5EF4-FFF2-40B4-BE49-F238E27FC236}">
                <a16:creationId xmlns:a16="http://schemas.microsoft.com/office/drawing/2014/main" id="{9DDD4626-9FE5-B4BB-C324-D0139A383038}"/>
              </a:ext>
            </a:extLst>
          </p:cNvPr>
          <p:cNvSpPr/>
          <p:nvPr/>
        </p:nvSpPr>
        <p:spPr>
          <a:xfrm>
            <a:off x="10397419" y="1367455"/>
            <a:ext cx="488271"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Palatino Linotype" panose="02040502050505030304" pitchFamily="18" charset="0"/>
              </a:rPr>
              <a:t>1</a:t>
            </a:r>
            <a:endParaRPr lang="zh-CN" altLang="en-US">
              <a:latin typeface="Palatino Linotype" panose="02040502050505030304" pitchFamily="18" charset="0"/>
            </a:endParaRPr>
          </a:p>
        </p:txBody>
      </p:sp>
      <mc:AlternateContent xmlns:mc="http://schemas.openxmlformats.org/markup-compatibility/2006" xmlns:a14="http://schemas.microsoft.com/office/drawing/2010/main">
        <mc:Choice Requires="a14">
          <p:sp>
            <p:nvSpPr>
              <p:cNvPr id="11" name="椭圆 10">
                <a:extLst>
                  <a:ext uri="{FF2B5EF4-FFF2-40B4-BE49-F238E27FC236}">
                    <a16:creationId xmlns:a16="http://schemas.microsoft.com/office/drawing/2014/main" id="{38A41B38-AD55-ED6B-A51D-3528745B0296}"/>
                  </a:ext>
                </a:extLst>
              </p:cNvPr>
              <p:cNvSpPr/>
              <p:nvPr/>
            </p:nvSpPr>
            <p:spPr>
              <a:xfrm>
                <a:off x="10397418" y="2347254"/>
                <a:ext cx="488271"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2</m:t>
                      </m:r>
                    </m:oMath>
                  </m:oMathPara>
                </a14:m>
                <a:endParaRPr lang="zh-CN" altLang="en-US"/>
              </a:p>
            </p:txBody>
          </p:sp>
        </mc:Choice>
        <mc:Fallback xmlns="">
          <p:sp>
            <p:nvSpPr>
              <p:cNvPr id="11" name="椭圆 10">
                <a:extLst>
                  <a:ext uri="{FF2B5EF4-FFF2-40B4-BE49-F238E27FC236}">
                    <a16:creationId xmlns:a16="http://schemas.microsoft.com/office/drawing/2014/main" id="{38A41B38-AD55-ED6B-A51D-3528745B0296}"/>
                  </a:ext>
                </a:extLst>
              </p:cNvPr>
              <p:cNvSpPr>
                <a:spLocks noRot="1" noChangeAspect="1" noMove="1" noResize="1" noEditPoints="1" noAdjustHandles="1" noChangeArrowheads="1" noChangeShapeType="1" noTextEdit="1"/>
              </p:cNvSpPr>
              <p:nvPr/>
            </p:nvSpPr>
            <p:spPr>
              <a:xfrm>
                <a:off x="10397418" y="2347254"/>
                <a:ext cx="488271" cy="488271"/>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椭圆 11">
                <a:extLst>
                  <a:ext uri="{FF2B5EF4-FFF2-40B4-BE49-F238E27FC236}">
                    <a16:creationId xmlns:a16="http://schemas.microsoft.com/office/drawing/2014/main" id="{4A38A91A-E355-E46D-A524-35498DF93BF7}"/>
                  </a:ext>
                </a:extLst>
              </p:cNvPr>
              <p:cNvSpPr/>
              <p:nvPr/>
            </p:nvSpPr>
            <p:spPr>
              <a:xfrm>
                <a:off x="10397417" y="5276880"/>
                <a:ext cx="488271"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5</m:t>
                      </m:r>
                    </m:oMath>
                  </m:oMathPara>
                </a14:m>
                <a:endParaRPr lang="zh-CN" altLang="en-US">
                  <a:latin typeface="Palatino Linotype" panose="02040502050505030304" pitchFamily="18" charset="0"/>
                </a:endParaRPr>
              </a:p>
            </p:txBody>
          </p:sp>
        </mc:Choice>
        <mc:Fallback xmlns="">
          <p:sp>
            <p:nvSpPr>
              <p:cNvPr id="12" name="椭圆 11">
                <a:extLst>
                  <a:ext uri="{FF2B5EF4-FFF2-40B4-BE49-F238E27FC236}">
                    <a16:creationId xmlns:a16="http://schemas.microsoft.com/office/drawing/2014/main" id="{4A38A91A-E355-E46D-A524-35498DF93BF7}"/>
                  </a:ext>
                </a:extLst>
              </p:cNvPr>
              <p:cNvSpPr>
                <a:spLocks noRot="1" noChangeAspect="1" noMove="1" noResize="1" noEditPoints="1" noAdjustHandles="1" noChangeArrowheads="1" noChangeShapeType="1" noTextEdit="1"/>
              </p:cNvSpPr>
              <p:nvPr/>
            </p:nvSpPr>
            <p:spPr>
              <a:xfrm>
                <a:off x="10397417" y="5276880"/>
                <a:ext cx="488271" cy="488271"/>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椭圆 12">
                <a:extLst>
                  <a:ext uri="{FF2B5EF4-FFF2-40B4-BE49-F238E27FC236}">
                    <a16:creationId xmlns:a16="http://schemas.microsoft.com/office/drawing/2014/main" id="{755FF463-A4DD-8734-ECA0-ED46F2E888FC}"/>
                  </a:ext>
                </a:extLst>
              </p:cNvPr>
              <p:cNvSpPr/>
              <p:nvPr/>
            </p:nvSpPr>
            <p:spPr>
              <a:xfrm>
                <a:off x="10397418" y="3323796"/>
                <a:ext cx="488271"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3</m:t>
                      </m:r>
                    </m:oMath>
                  </m:oMathPara>
                </a14:m>
                <a:endParaRPr lang="zh-CN" altLang="en-US"/>
              </a:p>
            </p:txBody>
          </p:sp>
        </mc:Choice>
        <mc:Fallback xmlns="">
          <p:sp>
            <p:nvSpPr>
              <p:cNvPr id="13" name="椭圆 12">
                <a:extLst>
                  <a:ext uri="{FF2B5EF4-FFF2-40B4-BE49-F238E27FC236}">
                    <a16:creationId xmlns:a16="http://schemas.microsoft.com/office/drawing/2014/main" id="{755FF463-A4DD-8734-ECA0-ED46F2E888FC}"/>
                  </a:ext>
                </a:extLst>
              </p:cNvPr>
              <p:cNvSpPr>
                <a:spLocks noRot="1" noChangeAspect="1" noMove="1" noResize="1" noEditPoints="1" noAdjustHandles="1" noChangeArrowheads="1" noChangeShapeType="1" noTextEdit="1"/>
              </p:cNvSpPr>
              <p:nvPr/>
            </p:nvSpPr>
            <p:spPr>
              <a:xfrm>
                <a:off x="10397418" y="3323796"/>
                <a:ext cx="488271" cy="488271"/>
              </a:xfrm>
              <a:prstGeom prst="ellipse">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椭圆 13">
                <a:extLst>
                  <a:ext uri="{FF2B5EF4-FFF2-40B4-BE49-F238E27FC236}">
                    <a16:creationId xmlns:a16="http://schemas.microsoft.com/office/drawing/2014/main" id="{B7CC113C-4EFC-A9B4-2214-211E29ECA987}"/>
                  </a:ext>
                </a:extLst>
              </p:cNvPr>
              <p:cNvSpPr/>
              <p:nvPr/>
            </p:nvSpPr>
            <p:spPr>
              <a:xfrm>
                <a:off x="8381451" y="3803358"/>
                <a:ext cx="488271"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3</m:t>
                          </m:r>
                        </m:sub>
                      </m:sSub>
                    </m:oMath>
                  </m:oMathPara>
                </a14:m>
                <a:endParaRPr lang="en-US" altLang="zh-CN" b="0"/>
              </a:p>
            </p:txBody>
          </p:sp>
        </mc:Choice>
        <mc:Fallback xmlns="">
          <p:sp>
            <p:nvSpPr>
              <p:cNvPr id="14" name="椭圆 13">
                <a:extLst>
                  <a:ext uri="{FF2B5EF4-FFF2-40B4-BE49-F238E27FC236}">
                    <a16:creationId xmlns:a16="http://schemas.microsoft.com/office/drawing/2014/main" id="{B7CC113C-4EFC-A9B4-2214-211E29ECA987}"/>
                  </a:ext>
                </a:extLst>
              </p:cNvPr>
              <p:cNvSpPr>
                <a:spLocks noRot="1" noChangeAspect="1" noMove="1" noResize="1" noEditPoints="1" noAdjustHandles="1" noChangeArrowheads="1" noChangeShapeType="1" noTextEdit="1"/>
              </p:cNvSpPr>
              <p:nvPr/>
            </p:nvSpPr>
            <p:spPr>
              <a:xfrm>
                <a:off x="8381451" y="3803358"/>
                <a:ext cx="488271" cy="488271"/>
              </a:xfrm>
              <a:prstGeom prst="ellipse">
                <a:avLst/>
              </a:prstGeom>
              <a:blipFill>
                <a:blip r:embed="rId10"/>
                <a:stretch>
                  <a:fillRect/>
                </a:stretch>
              </a:blipFill>
            </p:spPr>
            <p:txBody>
              <a:bodyPr/>
              <a:lstStyle/>
              <a:p>
                <a:r>
                  <a:rPr lang="en-US">
                    <a:noFill/>
                  </a:rPr>
                  <a:t> </a:t>
                </a:r>
              </a:p>
            </p:txBody>
          </p:sp>
        </mc:Fallback>
      </mc:AlternateContent>
      <p:cxnSp>
        <p:nvCxnSpPr>
          <p:cNvPr id="17" name="直接连接符 16">
            <a:extLst>
              <a:ext uri="{FF2B5EF4-FFF2-40B4-BE49-F238E27FC236}">
                <a16:creationId xmlns:a16="http://schemas.microsoft.com/office/drawing/2014/main" id="{AE9B6230-7B7C-466A-00C3-1C7F78DA00A0}"/>
              </a:ext>
            </a:extLst>
          </p:cNvPr>
          <p:cNvCxnSpPr>
            <a:cxnSpLocks/>
            <a:stCxn id="5" idx="6"/>
            <a:endCxn id="10" idx="2"/>
          </p:cNvCxnSpPr>
          <p:nvPr/>
        </p:nvCxnSpPr>
        <p:spPr>
          <a:xfrm flipV="1">
            <a:off x="8869722" y="1611591"/>
            <a:ext cx="1527697" cy="491528"/>
          </a:xfrm>
          <a:prstGeom prst="line">
            <a:avLst/>
          </a:prstGeom>
        </p:spPr>
        <p:style>
          <a:lnRef idx="2">
            <a:schemeClr val="dk1"/>
          </a:lnRef>
          <a:fillRef idx="0">
            <a:schemeClr val="dk1"/>
          </a:fillRef>
          <a:effectRef idx="1">
            <a:schemeClr val="dk1"/>
          </a:effectRef>
          <a:fontRef idx="minor">
            <a:schemeClr val="tx1"/>
          </a:fontRef>
        </p:style>
      </p:cxnSp>
      <p:cxnSp>
        <p:nvCxnSpPr>
          <p:cNvPr id="20" name="直接连接符 19">
            <a:extLst>
              <a:ext uri="{FF2B5EF4-FFF2-40B4-BE49-F238E27FC236}">
                <a16:creationId xmlns:a16="http://schemas.microsoft.com/office/drawing/2014/main" id="{3335ABFA-3FE7-0AE5-C497-236BDA3FF653}"/>
              </a:ext>
            </a:extLst>
          </p:cNvPr>
          <p:cNvCxnSpPr>
            <a:cxnSpLocks/>
            <a:stCxn id="5" idx="6"/>
            <a:endCxn id="11" idx="2"/>
          </p:cNvCxnSpPr>
          <p:nvPr/>
        </p:nvCxnSpPr>
        <p:spPr>
          <a:xfrm>
            <a:off x="8869722" y="2103119"/>
            <a:ext cx="1527696" cy="488271"/>
          </a:xfrm>
          <a:prstGeom prst="line">
            <a:avLst/>
          </a:prstGeom>
        </p:spPr>
        <p:style>
          <a:lnRef idx="2">
            <a:schemeClr val="dk1"/>
          </a:lnRef>
          <a:fillRef idx="0">
            <a:schemeClr val="dk1"/>
          </a:fillRef>
          <a:effectRef idx="1">
            <a:schemeClr val="dk1"/>
          </a:effectRef>
          <a:fontRef idx="minor">
            <a:schemeClr val="tx1"/>
          </a:fontRef>
        </p:style>
      </p:cxnSp>
      <p:cxnSp>
        <p:nvCxnSpPr>
          <p:cNvPr id="23" name="直接连接符 22">
            <a:extLst>
              <a:ext uri="{FF2B5EF4-FFF2-40B4-BE49-F238E27FC236}">
                <a16:creationId xmlns:a16="http://schemas.microsoft.com/office/drawing/2014/main" id="{5E37B539-E919-C98B-9B9C-6EFA05E572CF}"/>
              </a:ext>
            </a:extLst>
          </p:cNvPr>
          <p:cNvCxnSpPr>
            <a:cxnSpLocks/>
            <a:stCxn id="7" idx="6"/>
            <a:endCxn id="11" idx="2"/>
          </p:cNvCxnSpPr>
          <p:nvPr/>
        </p:nvCxnSpPr>
        <p:spPr>
          <a:xfrm flipV="1">
            <a:off x="8869722" y="2591390"/>
            <a:ext cx="1527696" cy="488271"/>
          </a:xfrm>
          <a:prstGeom prst="line">
            <a:avLst/>
          </a:prstGeom>
        </p:spPr>
        <p:style>
          <a:lnRef idx="2">
            <a:schemeClr val="dk1"/>
          </a:lnRef>
          <a:fillRef idx="0">
            <a:schemeClr val="dk1"/>
          </a:fillRef>
          <a:effectRef idx="1">
            <a:schemeClr val="dk1"/>
          </a:effectRef>
          <a:fontRef idx="minor">
            <a:schemeClr val="tx1"/>
          </a:fontRef>
        </p:style>
      </p:cxnSp>
      <p:cxnSp>
        <p:nvCxnSpPr>
          <p:cNvPr id="26" name="直接连接符 25">
            <a:extLst>
              <a:ext uri="{FF2B5EF4-FFF2-40B4-BE49-F238E27FC236}">
                <a16:creationId xmlns:a16="http://schemas.microsoft.com/office/drawing/2014/main" id="{89EE9C1C-7BC2-178C-31A4-D18C35241148}"/>
              </a:ext>
            </a:extLst>
          </p:cNvPr>
          <p:cNvCxnSpPr>
            <a:cxnSpLocks/>
            <a:stCxn id="7" idx="6"/>
            <a:endCxn id="13" idx="2"/>
          </p:cNvCxnSpPr>
          <p:nvPr/>
        </p:nvCxnSpPr>
        <p:spPr>
          <a:xfrm>
            <a:off x="8869722" y="3079661"/>
            <a:ext cx="1527696" cy="488271"/>
          </a:xfrm>
          <a:prstGeom prst="line">
            <a:avLst/>
          </a:prstGeom>
        </p:spPr>
        <p:style>
          <a:lnRef idx="2">
            <a:schemeClr val="dk1"/>
          </a:lnRef>
          <a:fillRef idx="0">
            <a:schemeClr val="dk1"/>
          </a:fillRef>
          <a:effectRef idx="1">
            <a:schemeClr val="dk1"/>
          </a:effectRef>
          <a:fontRef idx="minor">
            <a:schemeClr val="tx1"/>
          </a:fontRef>
        </p:style>
      </p:cxnSp>
      <p:cxnSp>
        <p:nvCxnSpPr>
          <p:cNvPr id="29" name="直接连接符 28">
            <a:extLst>
              <a:ext uri="{FF2B5EF4-FFF2-40B4-BE49-F238E27FC236}">
                <a16:creationId xmlns:a16="http://schemas.microsoft.com/office/drawing/2014/main" id="{735A4A77-5469-6537-AAA1-EB17953A3822}"/>
              </a:ext>
            </a:extLst>
          </p:cNvPr>
          <p:cNvCxnSpPr>
            <a:cxnSpLocks/>
            <a:stCxn id="7" idx="6"/>
            <a:endCxn id="9" idx="2"/>
          </p:cNvCxnSpPr>
          <p:nvPr/>
        </p:nvCxnSpPr>
        <p:spPr>
          <a:xfrm>
            <a:off x="8869722" y="3079661"/>
            <a:ext cx="1527696" cy="1464813"/>
          </a:xfrm>
          <a:prstGeom prst="line">
            <a:avLst/>
          </a:prstGeom>
        </p:spPr>
        <p:style>
          <a:lnRef idx="2">
            <a:schemeClr val="dk1"/>
          </a:lnRef>
          <a:fillRef idx="0">
            <a:schemeClr val="dk1"/>
          </a:fillRef>
          <a:effectRef idx="1">
            <a:schemeClr val="dk1"/>
          </a:effectRef>
          <a:fontRef idx="minor">
            <a:schemeClr val="tx1"/>
          </a:fontRef>
        </p:style>
      </p:cxnSp>
      <p:cxnSp>
        <p:nvCxnSpPr>
          <p:cNvPr id="32" name="直接连接符 31">
            <a:extLst>
              <a:ext uri="{FF2B5EF4-FFF2-40B4-BE49-F238E27FC236}">
                <a16:creationId xmlns:a16="http://schemas.microsoft.com/office/drawing/2014/main" id="{C0CA44D6-33AF-9628-8252-6CBDE551B5AE}"/>
              </a:ext>
            </a:extLst>
          </p:cNvPr>
          <p:cNvCxnSpPr>
            <a:cxnSpLocks/>
            <a:stCxn id="14" idx="6"/>
            <a:endCxn id="10" idx="2"/>
          </p:cNvCxnSpPr>
          <p:nvPr/>
        </p:nvCxnSpPr>
        <p:spPr>
          <a:xfrm flipV="1">
            <a:off x="8869722" y="1611591"/>
            <a:ext cx="1527697" cy="2435903"/>
          </a:xfrm>
          <a:prstGeom prst="line">
            <a:avLst/>
          </a:prstGeom>
        </p:spPr>
        <p:style>
          <a:lnRef idx="2">
            <a:schemeClr val="dk1"/>
          </a:lnRef>
          <a:fillRef idx="0">
            <a:schemeClr val="dk1"/>
          </a:fillRef>
          <a:effectRef idx="1">
            <a:schemeClr val="dk1"/>
          </a:effectRef>
          <a:fontRef idx="minor">
            <a:schemeClr val="tx1"/>
          </a:fontRef>
        </p:style>
      </p:cxnSp>
      <p:cxnSp>
        <p:nvCxnSpPr>
          <p:cNvPr id="35" name="直接连接符 34">
            <a:extLst>
              <a:ext uri="{FF2B5EF4-FFF2-40B4-BE49-F238E27FC236}">
                <a16:creationId xmlns:a16="http://schemas.microsoft.com/office/drawing/2014/main" id="{76BC469C-120D-E653-0866-7C907EF6C8BC}"/>
              </a:ext>
            </a:extLst>
          </p:cNvPr>
          <p:cNvCxnSpPr>
            <a:cxnSpLocks/>
            <a:stCxn id="14" idx="6"/>
            <a:endCxn id="9" idx="2"/>
          </p:cNvCxnSpPr>
          <p:nvPr/>
        </p:nvCxnSpPr>
        <p:spPr>
          <a:xfrm>
            <a:off x="8869722" y="4047494"/>
            <a:ext cx="1527696" cy="496980"/>
          </a:xfrm>
          <a:prstGeom prst="line">
            <a:avLst/>
          </a:prstGeom>
        </p:spPr>
        <p:style>
          <a:lnRef idx="2">
            <a:schemeClr val="dk1"/>
          </a:lnRef>
          <a:fillRef idx="0">
            <a:schemeClr val="dk1"/>
          </a:fillRef>
          <a:effectRef idx="1">
            <a:schemeClr val="dk1"/>
          </a:effectRef>
          <a:fontRef idx="minor">
            <a:schemeClr val="tx1"/>
          </a:fontRef>
        </p:style>
      </p:cxnSp>
      <p:cxnSp>
        <p:nvCxnSpPr>
          <p:cNvPr id="38" name="直接连接符 37">
            <a:extLst>
              <a:ext uri="{FF2B5EF4-FFF2-40B4-BE49-F238E27FC236}">
                <a16:creationId xmlns:a16="http://schemas.microsoft.com/office/drawing/2014/main" id="{07B7DA07-A7CA-B189-6734-FF0CC18044D5}"/>
              </a:ext>
            </a:extLst>
          </p:cNvPr>
          <p:cNvCxnSpPr>
            <a:cxnSpLocks/>
            <a:stCxn id="8" idx="6"/>
            <a:endCxn id="12" idx="2"/>
          </p:cNvCxnSpPr>
          <p:nvPr/>
        </p:nvCxnSpPr>
        <p:spPr>
          <a:xfrm>
            <a:off x="8869722" y="5032745"/>
            <a:ext cx="1527695" cy="488271"/>
          </a:xfrm>
          <a:prstGeom prst="line">
            <a:avLst/>
          </a:prstGeom>
        </p:spPr>
        <p:style>
          <a:lnRef idx="2">
            <a:schemeClr val="dk1"/>
          </a:lnRef>
          <a:fillRef idx="0">
            <a:schemeClr val="dk1"/>
          </a:fillRef>
          <a:effectRef idx="1">
            <a:schemeClr val="dk1"/>
          </a:effectRef>
          <a:fontRef idx="minor">
            <a:schemeClr val="tx1"/>
          </a:fontRef>
        </p:style>
      </p:cxnSp>
      <p:sp>
        <p:nvSpPr>
          <p:cNvPr id="15" name="框架 14">
            <a:extLst>
              <a:ext uri="{FF2B5EF4-FFF2-40B4-BE49-F238E27FC236}">
                <a16:creationId xmlns:a16="http://schemas.microsoft.com/office/drawing/2014/main" id="{91BFAFF2-2352-E43E-0956-A3BDB82FF1B8}"/>
              </a:ext>
            </a:extLst>
          </p:cNvPr>
          <p:cNvSpPr/>
          <p:nvPr/>
        </p:nvSpPr>
        <p:spPr>
          <a:xfrm>
            <a:off x="777144" y="2018813"/>
            <a:ext cx="7248355" cy="837672"/>
          </a:xfrm>
          <a:prstGeom prst="frame">
            <a:avLst>
              <a:gd name="adj1" fmla="val 127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solidFill>
                <a:schemeClr val="tx1"/>
              </a:solidFill>
            </a:endParaRP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B67B6C60-986A-81C5-9754-3C0315051EF4}"/>
                  </a:ext>
                </a:extLst>
              </p:cNvPr>
              <p:cNvSpPr txBox="1"/>
              <p:nvPr/>
            </p:nvSpPr>
            <p:spPr>
              <a:xfrm>
                <a:off x="871874" y="2103119"/>
                <a:ext cx="6957930" cy="646331"/>
              </a:xfrm>
              <a:prstGeom prst="rect">
                <a:avLst/>
              </a:prstGeom>
              <a:noFill/>
            </p:spPr>
            <p:txBody>
              <a:bodyPr wrap="none" rtlCol="0">
                <a:spAutoFit/>
              </a:bodyPr>
              <a:lstStyle/>
              <a:p>
                <a:r>
                  <a:rPr lang="en-US" altLang="zh-CN" b="1">
                    <a:latin typeface="Palatino Linotype" panose="02040502050505030304" pitchFamily="18" charset="0"/>
                    <a:ea typeface="Cambria" panose="02040503050406030204" pitchFamily="18" charset="0"/>
                  </a:rPr>
                  <a:t>Input:</a:t>
                </a:r>
                <a:r>
                  <a:rPr lang="en-US" altLang="zh-CN">
                    <a:latin typeface="Palatino Linotype" panose="02040502050505030304" pitchFamily="18" charset="0"/>
                    <a:ea typeface="Cambria" panose="02040503050406030204" pitchFamily="18" charset="0"/>
                  </a:rPr>
                  <a:t> </a:t>
                </a:r>
                <a14:m>
                  <m:oMath xmlns:m="http://schemas.openxmlformats.org/officeDocument/2006/math">
                    <m:d>
                      <m:dPr>
                        <m:ctrlPr>
                          <a:rPr lang="en-US" altLang="zh-CN" sz="1600" b="0" i="1" smtClean="0">
                            <a:latin typeface="Cambria Math" panose="02040503050406030204" pitchFamily="18" charset="0"/>
                            <a:ea typeface="Cambria" panose="02040503050406030204" pitchFamily="18" charset="0"/>
                          </a:rPr>
                        </m:ctrlPr>
                      </m:dPr>
                      <m:e>
                        <m:r>
                          <a:rPr lang="en-US" altLang="zh-CN" sz="1600" b="0" i="1" smtClean="0">
                            <a:latin typeface="Cambria Math" panose="02040503050406030204" pitchFamily="18" charset="0"/>
                            <a:ea typeface="Cambria Math" panose="02040503050406030204" pitchFamily="18" charset="0"/>
                          </a:rPr>
                          <m:t>𝒮</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ea typeface="Cambria" panose="02040503050406030204" pitchFamily="18" charset="0"/>
                          </a:rPr>
                          <m:t>𝑈</m:t>
                        </m:r>
                      </m:e>
                    </m:d>
                    <m:r>
                      <a:rPr lang="en-US" altLang="zh-CN" sz="1600" b="0" i="1" smtClean="0">
                        <a:latin typeface="Cambria Math" panose="02040503050406030204" pitchFamily="18" charset="0"/>
                        <a:ea typeface="Cambria" panose="02040503050406030204" pitchFamily="18" charset="0"/>
                      </a:rPr>
                      <m:t>,</m:t>
                    </m:r>
                  </m:oMath>
                </a14:m>
                <a:r>
                  <a:rPr lang="zh-CN" altLang="en-US" sz="1600">
                    <a:latin typeface="Palatino Linotype" panose="02040502050505030304" pitchFamily="18" charset="0"/>
                    <a:ea typeface="Cambria" panose="02040503050406030204" pitchFamily="18" charset="0"/>
                  </a:rPr>
                  <a:t> </a:t>
                </a:r>
                <a:r>
                  <a:rPr lang="en-US" altLang="zh-CN" sz="1600">
                    <a:latin typeface="Palatino Linotype" panose="02040502050505030304" pitchFamily="18" charset="0"/>
                    <a:ea typeface="Cambria" panose="02040503050406030204" pitchFamily="18" charset="0"/>
                  </a:rPr>
                  <a:t>where</a:t>
                </a:r>
                <a:r>
                  <a:rPr lang="zh-CN" altLang="en-US" sz="1600">
                    <a:latin typeface="Palatino Linotype" panose="02040502050505030304" pitchFamily="18" charset="0"/>
                    <a:ea typeface="Cambria" panose="02040503050406030204" pitchFamily="18" charset="0"/>
                  </a:rPr>
                  <a:t> </a:t>
                </a:r>
                <a14:m>
                  <m:oMath xmlns:m="http://schemas.openxmlformats.org/officeDocument/2006/math">
                    <m:r>
                      <a:rPr lang="en-US" altLang="zh-CN" sz="1600">
                        <a:latin typeface="Cambria Math" panose="02040503050406030204" pitchFamily="18" charset="0"/>
                        <a:ea typeface="Cambria" panose="02040503050406030204" pitchFamily="18" charset="0"/>
                      </a:rPr>
                      <m:t>𝒮</m:t>
                    </m:r>
                    <m:r>
                      <a:rPr lang="en-US" altLang="zh-CN" sz="1600">
                        <a:latin typeface="Cambria Math" panose="02040503050406030204" pitchFamily="18" charset="0"/>
                        <a:ea typeface="Cambria" panose="02040503050406030204" pitchFamily="18" charset="0"/>
                      </a:rPr>
                      <m:t> </m:t>
                    </m:r>
                  </m:oMath>
                </a14:m>
                <a:r>
                  <a:rPr lang="en-US" altLang="zh-CN" sz="1600">
                    <a:latin typeface="Palatino Linotype" panose="02040502050505030304" pitchFamily="18" charset="0"/>
                    <a:ea typeface="Cambria" panose="02040503050406030204" pitchFamily="18" charset="0"/>
                  </a:rPr>
                  <a:t>is</a:t>
                </a:r>
                <a:r>
                  <a:rPr lang="zh-CN" altLang="en-US" sz="1600">
                    <a:latin typeface="Palatino Linotype" panose="02040502050505030304" pitchFamily="18" charset="0"/>
                    <a:ea typeface="Cambria" panose="02040503050406030204" pitchFamily="18" charset="0"/>
                  </a:rPr>
                  <a:t> </a:t>
                </a:r>
                <a:r>
                  <a:rPr lang="en-US" altLang="zh-CN" sz="1600">
                    <a:latin typeface="Palatino Linotype" panose="02040502050505030304" pitchFamily="18" charset="0"/>
                    <a:ea typeface="Cambria" panose="02040503050406030204" pitchFamily="18" charset="0"/>
                  </a:rPr>
                  <a:t>a collection of </a:t>
                </a:r>
                <a14:m>
                  <m:oMath xmlns:m="http://schemas.openxmlformats.org/officeDocument/2006/math">
                    <m:r>
                      <a:rPr lang="en-US" altLang="zh-CN" sz="1600">
                        <a:latin typeface="Cambria Math" panose="02040503050406030204" pitchFamily="18" charset="0"/>
                        <a:ea typeface="Cambria" panose="02040503050406030204" pitchFamily="18" charset="0"/>
                      </a:rPr>
                      <m:t>𝑛</m:t>
                    </m:r>
                  </m:oMath>
                </a14:m>
                <a:r>
                  <a:rPr lang="zh-CN" altLang="en-US" sz="1600">
                    <a:latin typeface="Palatino Linotype" panose="02040502050505030304" pitchFamily="18" charset="0"/>
                    <a:ea typeface="Cambria" panose="02040503050406030204" pitchFamily="18" charset="0"/>
                  </a:rPr>
                  <a:t> </a:t>
                </a:r>
                <a:r>
                  <a:rPr lang="en-US" altLang="zh-CN" sz="1600">
                    <a:latin typeface="Palatino Linotype" panose="02040502050505030304" pitchFamily="18" charset="0"/>
                    <a:ea typeface="Cambria" panose="02040503050406030204" pitchFamily="18" charset="0"/>
                  </a:rPr>
                  <a:t>sets </a:t>
                </a:r>
                <a14:m>
                  <m:oMath xmlns:m="http://schemas.openxmlformats.org/officeDocument/2006/math">
                    <m:sSub>
                      <m:sSubPr>
                        <m:ctrlPr>
                          <a:rPr lang="en-US" altLang="zh-CN" sz="1600" i="1">
                            <a:latin typeface="Cambria Math" panose="02040503050406030204" pitchFamily="18" charset="0"/>
                            <a:ea typeface="Cambria" panose="02040503050406030204" pitchFamily="18" charset="0"/>
                          </a:rPr>
                        </m:ctrlPr>
                      </m:sSubPr>
                      <m:e>
                        <m:r>
                          <a:rPr lang="en-US" altLang="zh-CN" sz="1600">
                            <a:latin typeface="Cambria Math" panose="02040503050406030204" pitchFamily="18" charset="0"/>
                            <a:ea typeface="Cambria" panose="02040503050406030204" pitchFamily="18" charset="0"/>
                          </a:rPr>
                          <m:t>𝑆</m:t>
                        </m:r>
                      </m:e>
                      <m:sub>
                        <m:r>
                          <a:rPr lang="en-US" altLang="zh-CN" sz="1600">
                            <a:latin typeface="Cambria Math" panose="02040503050406030204" pitchFamily="18" charset="0"/>
                            <a:ea typeface="Cambria" panose="02040503050406030204" pitchFamily="18" charset="0"/>
                          </a:rPr>
                          <m:t>1</m:t>
                        </m:r>
                      </m:sub>
                    </m:sSub>
                    <m:r>
                      <a:rPr lang="en-US" altLang="zh-CN" sz="1600">
                        <a:latin typeface="Cambria Math" panose="02040503050406030204" pitchFamily="18" charset="0"/>
                        <a:ea typeface="Cambria" panose="02040503050406030204" pitchFamily="18" charset="0"/>
                      </a:rPr>
                      <m:t>,…, </m:t>
                    </m:r>
                    <m:sSub>
                      <m:sSubPr>
                        <m:ctrlPr>
                          <a:rPr lang="en-US" altLang="zh-CN" sz="1600" i="1">
                            <a:latin typeface="Cambria Math" panose="02040503050406030204" pitchFamily="18" charset="0"/>
                            <a:ea typeface="Cambria" panose="02040503050406030204" pitchFamily="18" charset="0"/>
                          </a:rPr>
                        </m:ctrlPr>
                      </m:sSubPr>
                      <m:e>
                        <m:r>
                          <a:rPr lang="en-US" altLang="zh-CN" sz="1600">
                            <a:latin typeface="Cambria Math" panose="02040503050406030204" pitchFamily="18" charset="0"/>
                            <a:ea typeface="Cambria" panose="02040503050406030204" pitchFamily="18" charset="0"/>
                          </a:rPr>
                          <m:t>𝑆</m:t>
                        </m:r>
                      </m:e>
                      <m:sub>
                        <m:r>
                          <a:rPr lang="en-US" altLang="zh-CN" sz="1600">
                            <a:latin typeface="Cambria Math" panose="02040503050406030204" pitchFamily="18" charset="0"/>
                            <a:ea typeface="Cambria" panose="02040503050406030204" pitchFamily="18" charset="0"/>
                          </a:rPr>
                          <m:t>𝑛</m:t>
                        </m:r>
                      </m:sub>
                    </m:sSub>
                    <m:r>
                      <a:rPr lang="en-US" altLang="zh-CN" sz="1600">
                        <a:latin typeface="Cambria Math" panose="02040503050406030204" pitchFamily="18" charset="0"/>
                        <a:ea typeface="Cambria" panose="02040503050406030204" pitchFamily="18" charset="0"/>
                      </a:rPr>
                      <m:t> </m:t>
                    </m:r>
                  </m:oMath>
                </a14:m>
                <a:r>
                  <a:rPr lang="en-US" altLang="zh-CN" sz="1600">
                    <a:latin typeface="Palatino Linotype" panose="02040502050505030304" pitchFamily="18" charset="0"/>
                    <a:ea typeface="Cambria" panose="02040503050406030204" pitchFamily="18" charset="0"/>
                  </a:rPr>
                  <a:t>over the</a:t>
                </a:r>
                <a:r>
                  <a:rPr lang="zh-CN" altLang="en-US" sz="1600">
                    <a:latin typeface="Palatino Linotype" panose="02040502050505030304" pitchFamily="18" charset="0"/>
                    <a:ea typeface="Cambria" panose="02040503050406030204" pitchFamily="18" charset="0"/>
                  </a:rPr>
                  <a:t> </a:t>
                </a:r>
                <a:r>
                  <a:rPr lang="en-US" altLang="zh-CN" sz="1600">
                    <a:latin typeface="Palatino Linotype" panose="02040502050505030304" pitchFamily="18" charset="0"/>
                    <a:ea typeface="Cambria" panose="02040503050406030204" pitchFamily="18" charset="0"/>
                  </a:rPr>
                  <a:t>universe </a:t>
                </a:r>
                <a14:m>
                  <m:oMath xmlns:m="http://schemas.openxmlformats.org/officeDocument/2006/math">
                    <m:r>
                      <a:rPr lang="en-US" altLang="zh-CN" sz="1600">
                        <a:latin typeface="Cambria Math" panose="02040503050406030204" pitchFamily="18" charset="0"/>
                        <a:ea typeface="Cambria" panose="02040503050406030204" pitchFamily="18" charset="0"/>
                      </a:rPr>
                      <m:t>𝑈</m:t>
                    </m:r>
                  </m:oMath>
                </a14:m>
                <a:r>
                  <a:rPr lang="en-US" altLang="zh-CN" sz="1600">
                    <a:latin typeface="Palatino Linotype" panose="02040502050505030304" pitchFamily="18" charset="0"/>
                    <a:ea typeface="Cambria" panose="02040503050406030204" pitchFamily="18" charset="0"/>
                  </a:rPr>
                  <a:t>.</a:t>
                </a:r>
              </a:p>
              <a:p>
                <a:r>
                  <a:rPr lang="en-US" altLang="zh-CN" b="1">
                    <a:latin typeface="Palatino Linotype" panose="02040502050505030304" pitchFamily="18" charset="0"/>
                    <a:ea typeface="Cambria" panose="02040503050406030204" pitchFamily="18" charset="0"/>
                  </a:rPr>
                  <a:t>Output:</a:t>
                </a:r>
                <a:r>
                  <a:rPr lang="zh-CN" altLang="en-US">
                    <a:latin typeface="Palatino Linotype" panose="02040502050505030304" pitchFamily="18" charset="0"/>
                    <a:ea typeface="Cambria" panose="02040503050406030204" pitchFamily="18" charset="0"/>
                  </a:rPr>
                  <a:t> </a:t>
                </a:r>
                <a:r>
                  <a:rPr lang="en-US" altLang="zh-CN" sz="1600">
                    <a:latin typeface="Palatino Linotype" panose="02040502050505030304" pitchFamily="18" charset="0"/>
                    <a:ea typeface="Cambria" panose="02040503050406030204" pitchFamily="18" charset="0"/>
                  </a:rPr>
                  <a:t>find the smallest number of sets in </a:t>
                </a:r>
                <a14:m>
                  <m:oMath xmlns:m="http://schemas.openxmlformats.org/officeDocument/2006/math">
                    <m:r>
                      <a:rPr lang="en-US" altLang="zh-CN" sz="1600">
                        <a:latin typeface="Cambria Math" panose="02040503050406030204" pitchFamily="18" charset="0"/>
                        <a:ea typeface="Cambria" panose="02040503050406030204" pitchFamily="18" charset="0"/>
                      </a:rPr>
                      <m:t>𝒮</m:t>
                    </m:r>
                  </m:oMath>
                </a14:m>
                <a:r>
                  <a:rPr lang="en-US" altLang="zh-CN" sz="1600">
                    <a:latin typeface="Palatino Linotype" panose="02040502050505030304" pitchFamily="18" charset="0"/>
                    <a:ea typeface="Cambria" panose="02040503050406030204" pitchFamily="18" charset="0"/>
                  </a:rPr>
                  <a:t>, whose union is </a:t>
                </a:r>
                <a14:m>
                  <m:oMath xmlns:m="http://schemas.openxmlformats.org/officeDocument/2006/math">
                    <m:r>
                      <a:rPr lang="en-US" altLang="zh-CN" sz="1600">
                        <a:latin typeface="Cambria Math" panose="02040503050406030204" pitchFamily="18" charset="0"/>
                        <a:ea typeface="Cambria" panose="02040503050406030204" pitchFamily="18" charset="0"/>
                      </a:rPr>
                      <m:t>𝑈</m:t>
                    </m:r>
                  </m:oMath>
                </a14:m>
                <a:r>
                  <a:rPr lang="en-US" altLang="zh-CN" sz="1600">
                    <a:latin typeface="Palatino Linotype" panose="02040502050505030304" pitchFamily="18" charset="0"/>
                    <a:ea typeface="Cambria" panose="02040503050406030204" pitchFamily="18" charset="0"/>
                  </a:rPr>
                  <a:t>.</a:t>
                </a:r>
                <a:endParaRPr kumimoji="1" lang="zh-CN" altLang="en-US" sz="1600"/>
              </a:p>
            </p:txBody>
          </p:sp>
        </mc:Choice>
        <mc:Fallback xmlns="">
          <p:sp>
            <p:nvSpPr>
              <p:cNvPr id="16" name="文本框 15">
                <a:extLst>
                  <a:ext uri="{FF2B5EF4-FFF2-40B4-BE49-F238E27FC236}">
                    <a16:creationId xmlns:a16="http://schemas.microsoft.com/office/drawing/2014/main" id="{B67B6C60-986A-81C5-9754-3C0315051EF4}"/>
                  </a:ext>
                </a:extLst>
              </p:cNvPr>
              <p:cNvSpPr txBox="1">
                <a:spLocks noRot="1" noChangeAspect="1" noMove="1" noResize="1" noEditPoints="1" noAdjustHandles="1" noChangeArrowheads="1" noChangeShapeType="1" noTextEdit="1"/>
              </p:cNvSpPr>
              <p:nvPr/>
            </p:nvSpPr>
            <p:spPr>
              <a:xfrm>
                <a:off x="871874" y="2103119"/>
                <a:ext cx="6957930" cy="646331"/>
              </a:xfrm>
              <a:prstGeom prst="rect">
                <a:avLst/>
              </a:prstGeom>
              <a:blipFill>
                <a:blip r:embed="rId11"/>
                <a:stretch>
                  <a:fillRect l="-701"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内容占位符 2">
                <a:extLst>
                  <a:ext uri="{FF2B5EF4-FFF2-40B4-BE49-F238E27FC236}">
                    <a16:creationId xmlns:a16="http://schemas.microsoft.com/office/drawing/2014/main" id="{87DF526C-3922-4320-8DF2-DA6F8B7E2349}"/>
                  </a:ext>
                </a:extLst>
              </p:cNvPr>
              <p:cNvSpPr txBox="1">
                <a:spLocks/>
              </p:cNvSpPr>
              <p:nvPr/>
            </p:nvSpPr>
            <p:spPr>
              <a:xfrm>
                <a:off x="759405" y="3068245"/>
                <a:ext cx="7425590" cy="38496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a:latin typeface="Palatino Linotype" panose="02040502050505030304" pitchFamily="18" charset="0"/>
                  </a:rPr>
                  <a:t>Equivalent view:</a:t>
                </a:r>
              </a:p>
              <a:p>
                <a:pPr lvl="1"/>
                <a:r>
                  <a:rPr lang="en-US" altLang="zh-CN" sz="1800">
                    <a:latin typeface="Palatino Linotype" panose="02040502050505030304" pitchFamily="18" charset="0"/>
                  </a:rPr>
                  <a:t>Given a</a:t>
                </a:r>
                <a:r>
                  <a:rPr lang="zh-CN" altLang="en-US" sz="1800">
                    <a:latin typeface="Palatino Linotype" panose="02040502050505030304" pitchFamily="18" charset="0"/>
                  </a:rPr>
                  <a:t> </a:t>
                </a:r>
                <a:r>
                  <a:rPr lang="en-US" altLang="zh-CN" sz="1800">
                    <a:latin typeface="Palatino Linotype" panose="02040502050505030304" pitchFamily="18" charset="0"/>
                  </a:rPr>
                  <a:t>bipartite</a:t>
                </a:r>
                <a:r>
                  <a:rPr lang="zh-CN" altLang="en-US" sz="1800">
                    <a:latin typeface="Palatino Linotype" panose="02040502050505030304" pitchFamily="18" charset="0"/>
                  </a:rPr>
                  <a:t> </a:t>
                </a:r>
                <a:r>
                  <a:rPr lang="en-US" altLang="zh-CN" sz="1800">
                    <a:latin typeface="Palatino Linotype" panose="02040502050505030304" pitchFamily="18" charset="0"/>
                  </a:rPr>
                  <a:t>graph</a:t>
                </a:r>
                <a:r>
                  <a:rPr lang="zh-CN" altLang="en-US" sz="1800">
                    <a:latin typeface="Palatino Linotype" panose="02040502050505030304" pitchFamily="18" charset="0"/>
                  </a:rPr>
                  <a:t> </a:t>
                </a:r>
                <a14:m>
                  <m:oMath xmlns:m="http://schemas.openxmlformats.org/officeDocument/2006/math">
                    <m:r>
                      <a:rPr lang="en-US" altLang="zh-CN" sz="1800" i="1">
                        <a:latin typeface="Cambria Math" panose="02040503050406030204" pitchFamily="18" charset="0"/>
                      </a:rPr>
                      <m:t>𝐺</m:t>
                    </m:r>
                    <m:r>
                      <a:rPr lang="en-US" altLang="zh-CN" sz="1800" i="1">
                        <a:latin typeface="Cambria Math" panose="02040503050406030204" pitchFamily="18" charset="0"/>
                      </a:rPr>
                      <m:t>=(</m:t>
                    </m:r>
                    <m:r>
                      <a:rPr lang="en-US" altLang="zh-CN" sz="1800" i="1">
                        <a:latin typeface="Cambria Math" panose="02040503050406030204" pitchFamily="18" charset="0"/>
                        <a:ea typeface="Cambria Math" panose="02040503050406030204" pitchFamily="18" charset="0"/>
                      </a:rPr>
                      <m:t>𝒮</m:t>
                    </m:r>
                    <m:r>
                      <a:rPr lang="en-US" altLang="zh-CN" sz="1800" i="1">
                        <a:latin typeface="Cambria Math" panose="02040503050406030204" pitchFamily="18" charset="0"/>
                        <a:ea typeface="Cambria Math" panose="02040503050406030204" pitchFamily="18" charset="0"/>
                      </a:rPr>
                      <m:t>∪</m:t>
                    </m:r>
                    <m:r>
                      <a:rPr lang="en-US" altLang="zh-CN" sz="1800" i="1">
                        <a:latin typeface="Cambria Math" panose="02040503050406030204" pitchFamily="18" charset="0"/>
                        <a:ea typeface="Cambria Math" panose="02040503050406030204" pitchFamily="18" charset="0"/>
                      </a:rPr>
                      <m:t>𝑈</m:t>
                    </m:r>
                    <m:r>
                      <a:rPr lang="en-US" altLang="zh-CN" sz="1800" i="1">
                        <a:latin typeface="Cambria Math" panose="02040503050406030204" pitchFamily="18" charset="0"/>
                        <a:ea typeface="Cambria Math" panose="02040503050406030204" pitchFamily="18" charset="0"/>
                      </a:rPr>
                      <m:t>,</m:t>
                    </m:r>
                    <m:r>
                      <a:rPr lang="en-US" altLang="zh-CN" sz="1800" i="1">
                        <a:latin typeface="Cambria Math" panose="02040503050406030204" pitchFamily="18" charset="0"/>
                        <a:ea typeface="Cambria Math" panose="02040503050406030204" pitchFamily="18" charset="0"/>
                      </a:rPr>
                      <m:t>𝐸</m:t>
                    </m:r>
                    <m:r>
                      <a:rPr lang="en-US" altLang="zh-CN" sz="1800" i="1">
                        <a:latin typeface="Cambria Math" panose="02040503050406030204" pitchFamily="18" charset="0"/>
                        <a:ea typeface="Cambria Math" panose="02040503050406030204" pitchFamily="18" charset="0"/>
                      </a:rPr>
                      <m:t>=</m:t>
                    </m:r>
                    <m:r>
                      <m:rPr>
                        <m:lit/>
                      </m:rPr>
                      <a:rPr lang="en-US" altLang="zh-CN" sz="1800" i="1">
                        <a:latin typeface="Cambria Math" panose="02040503050406030204" pitchFamily="18" charset="0"/>
                        <a:ea typeface="Cambria Math" panose="02040503050406030204" pitchFamily="18" charset="0"/>
                      </a:rPr>
                      <m:t>{</m:t>
                    </m:r>
                    <m:r>
                      <a:rPr lang="en-US" altLang="zh-CN" sz="1800" i="1">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ea typeface="Cambria Math" panose="02040503050406030204" pitchFamily="18" charset="0"/>
                          </a:rPr>
                        </m:ctrlPr>
                      </m:sSubPr>
                      <m:e>
                        <m:r>
                          <a:rPr lang="en-US" altLang="zh-CN" sz="1800" i="1">
                            <a:latin typeface="Cambria Math" panose="02040503050406030204" pitchFamily="18" charset="0"/>
                            <a:ea typeface="Cambria Math" panose="02040503050406030204" pitchFamily="18" charset="0"/>
                          </a:rPr>
                          <m:t>𝑆</m:t>
                        </m:r>
                      </m:e>
                      <m:sub>
                        <m:r>
                          <a:rPr lang="en-US" altLang="zh-CN" sz="1800" i="1">
                            <a:latin typeface="Cambria Math" panose="02040503050406030204" pitchFamily="18" charset="0"/>
                            <a:ea typeface="Cambria Math" panose="02040503050406030204" pitchFamily="18" charset="0"/>
                          </a:rPr>
                          <m:t>𝑖</m:t>
                        </m:r>
                      </m:sub>
                    </m:sSub>
                    <m:r>
                      <a:rPr lang="en-US" altLang="zh-CN" sz="1800" i="1">
                        <a:latin typeface="Cambria Math" panose="02040503050406030204" pitchFamily="18" charset="0"/>
                        <a:ea typeface="Cambria Math" panose="02040503050406030204" pitchFamily="18" charset="0"/>
                      </a:rPr>
                      <m:t>,</m:t>
                    </m:r>
                    <m:r>
                      <a:rPr lang="en-US" altLang="zh-CN" sz="1800" i="1">
                        <a:latin typeface="Cambria Math" panose="02040503050406030204" pitchFamily="18" charset="0"/>
                        <a:ea typeface="Cambria Math" panose="02040503050406030204" pitchFamily="18" charset="0"/>
                      </a:rPr>
                      <m:t>𝑢</m:t>
                    </m:r>
                    <m:r>
                      <a:rPr lang="en-US" altLang="zh-CN" sz="1800" i="1">
                        <a:latin typeface="Cambria Math" panose="02040503050406030204" pitchFamily="18" charset="0"/>
                        <a:ea typeface="Cambria Math" panose="02040503050406030204" pitchFamily="18" charset="0"/>
                      </a:rPr>
                      <m:t>)|</m:t>
                    </m:r>
                    <m:r>
                      <a:rPr lang="en-US" altLang="zh-CN" sz="1800" i="1">
                        <a:latin typeface="Cambria Math" panose="02040503050406030204" pitchFamily="18" charset="0"/>
                        <a:ea typeface="Cambria Math" panose="02040503050406030204" pitchFamily="18" charset="0"/>
                      </a:rPr>
                      <m:t>𝑢</m:t>
                    </m:r>
                    <m:r>
                      <a:rPr lang="en-US" altLang="zh-CN" sz="1800" i="1">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ea typeface="Cambria Math" panose="02040503050406030204" pitchFamily="18" charset="0"/>
                          </a:rPr>
                        </m:ctrlPr>
                      </m:sSubPr>
                      <m:e>
                        <m:r>
                          <a:rPr lang="en-US" altLang="zh-CN" sz="1800" i="1">
                            <a:latin typeface="Cambria Math" panose="02040503050406030204" pitchFamily="18" charset="0"/>
                            <a:ea typeface="Cambria Math" panose="02040503050406030204" pitchFamily="18" charset="0"/>
                          </a:rPr>
                          <m:t>𝑆</m:t>
                        </m:r>
                      </m:e>
                      <m:sub>
                        <m:r>
                          <a:rPr lang="en-US" altLang="zh-CN" sz="1800" i="1">
                            <a:latin typeface="Cambria Math" panose="02040503050406030204" pitchFamily="18" charset="0"/>
                            <a:ea typeface="Cambria Math" panose="02040503050406030204" pitchFamily="18" charset="0"/>
                          </a:rPr>
                          <m:t>𝑖</m:t>
                        </m:r>
                      </m:sub>
                    </m:sSub>
                    <m:r>
                      <m:rPr>
                        <m:lit/>
                      </m:rPr>
                      <a:rPr lang="en-US" altLang="zh-CN" sz="1800" i="1">
                        <a:latin typeface="Cambria Math" panose="02040503050406030204" pitchFamily="18" charset="0"/>
                        <a:ea typeface="Cambria Math" panose="02040503050406030204" pitchFamily="18" charset="0"/>
                      </a:rPr>
                      <m:t>}</m:t>
                    </m:r>
                    <m:r>
                      <a:rPr lang="en-US" altLang="zh-CN" sz="1800" i="1">
                        <a:latin typeface="Cambria Math" panose="02040503050406030204" pitchFamily="18" charset="0"/>
                      </a:rPr>
                      <m:t>)</m:t>
                    </m:r>
                  </m:oMath>
                </a14:m>
                <a:r>
                  <a:rPr lang="en-US" altLang="zh-CN" sz="1800">
                    <a:latin typeface="Palatino Linotype" panose="02040502050505030304" pitchFamily="18" charset="0"/>
                  </a:rPr>
                  <a:t>,</a:t>
                </a:r>
                <a:r>
                  <a:rPr lang="zh-CN" altLang="en-US" sz="1800">
                    <a:latin typeface="Palatino Linotype" panose="02040502050505030304" pitchFamily="18" charset="0"/>
                  </a:rPr>
                  <a:t> </a:t>
                </a:r>
                <a:r>
                  <a:rPr lang="en-US" altLang="zh-CN" sz="1800">
                    <a:latin typeface="Palatino Linotype" panose="02040502050505030304" pitchFamily="18" charset="0"/>
                  </a:rPr>
                  <a:t>find</a:t>
                </a:r>
                <a:r>
                  <a:rPr lang="zh-CN" altLang="en-US" sz="1800">
                    <a:latin typeface="Palatino Linotype" panose="02040502050505030304" pitchFamily="18" charset="0"/>
                  </a:rPr>
                  <a:t> </a:t>
                </a:r>
                <a:r>
                  <a:rPr lang="en-US" altLang="zh-CN" sz="1800">
                    <a:latin typeface="Palatino Linotype" panose="02040502050505030304" pitchFamily="18" charset="0"/>
                  </a:rPr>
                  <a:t>the</a:t>
                </a:r>
                <a:r>
                  <a:rPr lang="zh-CN" altLang="en-US" sz="1800">
                    <a:latin typeface="Palatino Linotype" panose="02040502050505030304" pitchFamily="18" charset="0"/>
                  </a:rPr>
                  <a:t> </a:t>
                </a:r>
                <a:r>
                  <a:rPr lang="en-US" altLang="zh-CN" sz="1800">
                    <a:latin typeface="Palatino Linotype" panose="02040502050505030304" pitchFamily="18" charset="0"/>
                  </a:rPr>
                  <a:t>smallest</a:t>
                </a:r>
                <a:r>
                  <a:rPr lang="zh-CN" altLang="en-US" sz="1800">
                    <a:latin typeface="Palatino Linotype" panose="02040502050505030304" pitchFamily="18" charset="0"/>
                  </a:rPr>
                  <a:t> </a:t>
                </a:r>
                <a:r>
                  <a:rPr lang="en-US" altLang="zh-CN" sz="1800">
                    <a:latin typeface="Palatino Linotype" panose="02040502050505030304" pitchFamily="18" charset="0"/>
                  </a:rPr>
                  <a:t>number</a:t>
                </a:r>
                <a:r>
                  <a:rPr lang="zh-CN" altLang="en-US" sz="1800">
                    <a:latin typeface="Palatino Linotype" panose="02040502050505030304" pitchFamily="18" charset="0"/>
                  </a:rPr>
                  <a:t> </a:t>
                </a:r>
                <a:r>
                  <a:rPr lang="en-US" altLang="zh-CN" sz="1800">
                    <a:latin typeface="Palatino Linotype" panose="02040502050505030304" pitchFamily="18" charset="0"/>
                  </a:rPr>
                  <a:t>of</a:t>
                </a:r>
                <a:r>
                  <a:rPr lang="zh-CN" altLang="en-US" sz="1800">
                    <a:latin typeface="Palatino Linotype" panose="02040502050505030304" pitchFamily="18" charset="0"/>
                  </a:rPr>
                  <a:t> </a:t>
                </a:r>
                <a:r>
                  <a:rPr lang="en-US" altLang="zh-CN" sz="1800">
                    <a:latin typeface="Palatino Linotype" panose="02040502050505030304" pitchFamily="18" charset="0"/>
                  </a:rPr>
                  <a:t>left</a:t>
                </a:r>
                <a:r>
                  <a:rPr lang="zh-CN" altLang="en-US" sz="1800">
                    <a:latin typeface="Palatino Linotype" panose="02040502050505030304" pitchFamily="18" charset="0"/>
                  </a:rPr>
                  <a:t> </a:t>
                </a:r>
                <a:r>
                  <a:rPr lang="en-US" altLang="zh-CN" sz="1800">
                    <a:latin typeface="Palatino Linotype" panose="02040502050505030304" pitchFamily="18" charset="0"/>
                  </a:rPr>
                  <a:t>vertices,</a:t>
                </a:r>
                <a:r>
                  <a:rPr lang="zh-CN" altLang="en-US" sz="1800">
                    <a:latin typeface="Palatino Linotype" panose="02040502050505030304" pitchFamily="18" charset="0"/>
                  </a:rPr>
                  <a:t> </a:t>
                </a:r>
                <a:r>
                  <a:rPr lang="en-US" altLang="zh-CN" sz="1800">
                    <a:latin typeface="Palatino Linotype" panose="02040502050505030304" pitchFamily="18" charset="0"/>
                  </a:rPr>
                  <a:t>whose</a:t>
                </a:r>
                <a:r>
                  <a:rPr lang="zh-CN" altLang="en-US" sz="1800">
                    <a:latin typeface="Palatino Linotype" panose="02040502050505030304" pitchFamily="18" charset="0"/>
                  </a:rPr>
                  <a:t> </a:t>
                </a:r>
                <a:r>
                  <a:rPr lang="en-US" altLang="zh-CN" sz="1800">
                    <a:latin typeface="Palatino Linotype" panose="02040502050505030304" pitchFamily="18" charset="0"/>
                  </a:rPr>
                  <a:t>neighbors’</a:t>
                </a:r>
                <a:r>
                  <a:rPr lang="zh-CN" altLang="en-US" sz="1800">
                    <a:latin typeface="Palatino Linotype" panose="02040502050505030304" pitchFamily="18" charset="0"/>
                  </a:rPr>
                  <a:t> </a:t>
                </a:r>
                <a:r>
                  <a:rPr lang="en-US" altLang="zh-CN" sz="1800">
                    <a:latin typeface="Palatino Linotype" panose="02040502050505030304" pitchFamily="18" charset="0"/>
                  </a:rPr>
                  <a:t>union</a:t>
                </a:r>
                <a:r>
                  <a:rPr lang="zh-CN" altLang="en-US" sz="1800">
                    <a:latin typeface="Palatino Linotype" panose="02040502050505030304" pitchFamily="18" charset="0"/>
                  </a:rPr>
                  <a:t> </a:t>
                </a:r>
                <a:r>
                  <a:rPr lang="en-US" altLang="zh-CN" sz="1800">
                    <a:latin typeface="Palatino Linotype" panose="02040502050505030304" pitchFamily="18" charset="0"/>
                  </a:rPr>
                  <a:t>is</a:t>
                </a:r>
                <a:r>
                  <a:rPr lang="zh-CN" altLang="en-US" sz="1800">
                    <a:latin typeface="Palatino Linotype" panose="02040502050505030304" pitchFamily="18" charset="0"/>
                  </a:rPr>
                  <a:t> </a:t>
                </a:r>
                <a14:m>
                  <m:oMath xmlns:m="http://schemas.openxmlformats.org/officeDocument/2006/math">
                    <m:r>
                      <a:rPr lang="en-US" altLang="zh-CN" sz="1800" i="1">
                        <a:latin typeface="Cambria Math" panose="02040503050406030204" pitchFamily="18" charset="0"/>
                      </a:rPr>
                      <m:t>𝑈</m:t>
                    </m:r>
                  </m:oMath>
                </a14:m>
                <a:r>
                  <a:rPr lang="en-US" altLang="zh-CN" sz="1800">
                    <a:latin typeface="Palatino Linotype" panose="02040502050505030304" pitchFamily="18" charset="0"/>
                  </a:rPr>
                  <a:t>.</a:t>
                </a:r>
                <a:endParaRPr lang="en-US" altLang="zh-CN" sz="2000">
                  <a:latin typeface="Palatino Linotype" panose="02040502050505030304" pitchFamily="18" charset="0"/>
                </a:endParaRPr>
              </a:p>
              <a:p>
                <a:r>
                  <a:rPr lang="en-US" altLang="zh-CN" sz="2000">
                    <a:latin typeface="Palatino Linotype" panose="02040502050505030304" pitchFamily="18" charset="0"/>
                  </a:rPr>
                  <a:t>Example:</a:t>
                </a:r>
              </a:p>
              <a:p>
                <a:pPr lvl="1"/>
                <a14:m>
                  <m:oMath xmlns:m="http://schemas.openxmlformats.org/officeDocument/2006/math">
                    <m:r>
                      <a:rPr lang="en-US" altLang="zh-CN" sz="1800" i="1">
                        <a:latin typeface="Cambria Math" panose="02040503050406030204" pitchFamily="18" charset="0"/>
                      </a:rPr>
                      <m:t>𝑈</m:t>
                    </m:r>
                    <m:r>
                      <a:rPr lang="en-US" altLang="zh-CN" sz="1800" i="1">
                        <a:latin typeface="Cambria Math" panose="02040503050406030204" pitchFamily="18" charset="0"/>
                      </a:rPr>
                      <m:t>=</m:t>
                    </m:r>
                    <m:r>
                      <m:rPr>
                        <m:lit/>
                      </m:rPr>
                      <a:rPr lang="en-US" altLang="zh-CN" sz="1800" i="1">
                        <a:latin typeface="Cambria Math" panose="02040503050406030204" pitchFamily="18" charset="0"/>
                      </a:rPr>
                      <m:t>{</m:t>
                    </m:r>
                    <m:r>
                      <a:rPr lang="en-US" altLang="zh-CN" sz="1800" i="1">
                        <a:latin typeface="Cambria Math" panose="02040503050406030204" pitchFamily="18" charset="0"/>
                      </a:rPr>
                      <m:t>1,2,3,4,5</m:t>
                    </m:r>
                    <m:r>
                      <m:rPr>
                        <m:lit/>
                      </m:rPr>
                      <a:rPr lang="en-US" altLang="zh-CN" sz="1800" i="1">
                        <a:latin typeface="Cambria Math" panose="02040503050406030204" pitchFamily="18" charset="0"/>
                      </a:rPr>
                      <m:t>}</m:t>
                    </m:r>
                    <m:r>
                      <a:rPr lang="en-US" altLang="zh-CN" sz="1800" i="1">
                        <a:latin typeface="Cambria Math" panose="02040503050406030204" pitchFamily="18" charset="0"/>
                      </a:rPr>
                      <m:t>,</m:t>
                    </m:r>
                    <m:r>
                      <a:rPr lang="en-US" altLang="zh-CN" sz="1800">
                        <a:latin typeface="Cambria Math" panose="02040503050406030204" pitchFamily="18" charset="0"/>
                        <a:ea typeface="Cambria" panose="02040503050406030204" pitchFamily="18" charset="0"/>
                      </a:rPr>
                      <m:t>𝒮</m:t>
                    </m:r>
                    <m:r>
                      <a:rPr lang="en-US" altLang="zh-CN" sz="1800">
                        <a:latin typeface="Cambria Math" panose="02040503050406030204" pitchFamily="18" charset="0"/>
                        <a:ea typeface="Cambria" panose="02040503050406030204" pitchFamily="18" charset="0"/>
                      </a:rPr>
                      <m:t>=</m:t>
                    </m:r>
                    <m:d>
                      <m:dPr>
                        <m:begChr m:val="{"/>
                        <m:endChr m:val="}"/>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𝑆</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d>
                          <m:dPr>
                            <m:begChr m:val="{"/>
                            <m:endChr m:val="}"/>
                            <m:ctrlPr>
                              <a:rPr lang="en-US" altLang="zh-CN" sz="1800" i="1">
                                <a:latin typeface="Cambria Math" panose="02040503050406030204" pitchFamily="18" charset="0"/>
                              </a:rPr>
                            </m:ctrlPr>
                          </m:dPr>
                          <m:e>
                            <m:r>
                              <a:rPr lang="en-US" altLang="zh-CN" sz="1800" i="1">
                                <a:latin typeface="Cambria Math" panose="02040503050406030204" pitchFamily="18" charset="0"/>
                              </a:rPr>
                              <m:t>1,2</m:t>
                            </m:r>
                          </m:e>
                        </m:d>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𝑆</m:t>
                            </m:r>
                          </m:e>
                          <m:sub>
                            <m:r>
                              <a:rPr lang="en-US" altLang="zh-CN" sz="1800" i="1">
                                <a:latin typeface="Cambria Math" panose="02040503050406030204" pitchFamily="18" charset="0"/>
                              </a:rPr>
                              <m:t>2</m:t>
                            </m:r>
                          </m:sub>
                        </m:sSub>
                        <m:r>
                          <a:rPr lang="en-US" altLang="zh-CN" sz="1800" i="1">
                            <a:latin typeface="Cambria Math" panose="02040503050406030204" pitchFamily="18" charset="0"/>
                          </a:rPr>
                          <m:t>=</m:t>
                        </m:r>
                        <m:d>
                          <m:dPr>
                            <m:begChr m:val="{"/>
                            <m:endChr m:val="}"/>
                            <m:ctrlPr>
                              <a:rPr lang="en-US" altLang="zh-CN" sz="1800" i="1">
                                <a:latin typeface="Cambria Math" panose="02040503050406030204" pitchFamily="18" charset="0"/>
                              </a:rPr>
                            </m:ctrlPr>
                          </m:dPr>
                          <m:e>
                            <m:r>
                              <a:rPr lang="en-US" altLang="zh-CN" sz="1800" i="1">
                                <a:latin typeface="Cambria Math" panose="02040503050406030204" pitchFamily="18" charset="0"/>
                              </a:rPr>
                              <m:t>2,3,4</m:t>
                            </m:r>
                          </m:e>
                        </m:d>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𝑆</m:t>
                            </m:r>
                          </m:e>
                          <m:sub>
                            <m:r>
                              <a:rPr lang="en-US" altLang="zh-CN" sz="1800" i="1">
                                <a:latin typeface="Cambria Math" panose="02040503050406030204" pitchFamily="18" charset="0"/>
                              </a:rPr>
                              <m:t>3</m:t>
                            </m:r>
                          </m:sub>
                        </m:sSub>
                        <m:r>
                          <a:rPr lang="en-US" altLang="zh-CN" sz="1800" i="1">
                            <a:latin typeface="Cambria Math" panose="02040503050406030204" pitchFamily="18" charset="0"/>
                          </a:rPr>
                          <m:t>=</m:t>
                        </m:r>
                        <m:d>
                          <m:dPr>
                            <m:begChr m:val="{"/>
                            <m:endChr m:val="}"/>
                            <m:ctrlPr>
                              <a:rPr lang="en-US" altLang="zh-CN" sz="1800" i="1">
                                <a:latin typeface="Cambria Math" panose="02040503050406030204" pitchFamily="18" charset="0"/>
                              </a:rPr>
                            </m:ctrlPr>
                          </m:dPr>
                          <m:e>
                            <m:r>
                              <a:rPr lang="en-US" altLang="zh-CN" sz="1800" i="1">
                                <a:latin typeface="Cambria Math" panose="02040503050406030204" pitchFamily="18" charset="0"/>
                              </a:rPr>
                              <m:t>1,4</m:t>
                            </m:r>
                          </m:e>
                        </m:d>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𝑆</m:t>
                            </m:r>
                          </m:e>
                          <m:sub>
                            <m:r>
                              <a:rPr lang="en-US" altLang="zh-CN" sz="1800" i="1">
                                <a:latin typeface="Cambria Math" panose="02040503050406030204" pitchFamily="18" charset="0"/>
                              </a:rPr>
                              <m:t>4</m:t>
                            </m:r>
                          </m:sub>
                        </m:sSub>
                        <m:r>
                          <a:rPr lang="en-US" altLang="zh-CN" sz="1800" i="1">
                            <a:latin typeface="Cambria Math" panose="02040503050406030204" pitchFamily="18" charset="0"/>
                          </a:rPr>
                          <m:t>=</m:t>
                        </m:r>
                        <m:d>
                          <m:dPr>
                            <m:begChr m:val="{"/>
                            <m:endChr m:val="}"/>
                            <m:ctrlPr>
                              <a:rPr lang="en-US" altLang="zh-CN" sz="1800" i="1">
                                <a:latin typeface="Cambria Math" panose="02040503050406030204" pitchFamily="18" charset="0"/>
                              </a:rPr>
                            </m:ctrlPr>
                          </m:dPr>
                          <m:e>
                            <m:r>
                              <a:rPr lang="en-US" altLang="zh-CN" sz="1800" i="1">
                                <a:latin typeface="Cambria Math" panose="02040503050406030204" pitchFamily="18" charset="0"/>
                              </a:rPr>
                              <m:t>5</m:t>
                            </m:r>
                          </m:e>
                        </m:d>
                      </m:e>
                    </m:d>
                  </m:oMath>
                </a14:m>
                <a:endParaRPr lang="en-US" altLang="zh-CN" sz="1800">
                  <a:latin typeface="Palatino Linotype" panose="02040502050505030304" pitchFamily="18" charset="0"/>
                </a:endParaRPr>
              </a:p>
              <a:p>
                <a:pPr lvl="1"/>
                <a:r>
                  <a:rPr lang="en-US" altLang="zh-CN" sz="1800">
                    <a:latin typeface="Palatino Linotype" panose="02040502050505030304" pitchFamily="18" charset="0"/>
                  </a:rPr>
                  <a:t>Answer: 3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𝑆</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𝑆</m:t>
                        </m:r>
                      </m:e>
                      <m:sub>
                        <m:r>
                          <a:rPr lang="en-US" altLang="zh-CN" sz="1800" i="1">
                            <a:latin typeface="Cambria Math" panose="02040503050406030204" pitchFamily="18" charset="0"/>
                          </a:rPr>
                          <m:t>2</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𝑆</m:t>
                        </m:r>
                      </m:e>
                      <m:sub>
                        <m:r>
                          <a:rPr lang="en-US" altLang="zh-CN" sz="1800" i="1">
                            <a:latin typeface="Cambria Math" panose="02040503050406030204" pitchFamily="18" charset="0"/>
                          </a:rPr>
                          <m:t>4</m:t>
                        </m:r>
                      </m:sub>
                    </m:sSub>
                  </m:oMath>
                </a14:m>
                <a:r>
                  <a:rPr lang="en-US" altLang="zh-CN" sz="1800">
                    <a:latin typeface="Palatino Linotype" panose="02040502050505030304" pitchFamily="18" charset="0"/>
                  </a:rPr>
                  <a:t>).</a:t>
                </a:r>
              </a:p>
            </p:txBody>
          </p:sp>
        </mc:Choice>
        <mc:Fallback xmlns="">
          <p:sp>
            <p:nvSpPr>
              <p:cNvPr id="27" name="内容占位符 2">
                <a:extLst>
                  <a:ext uri="{FF2B5EF4-FFF2-40B4-BE49-F238E27FC236}">
                    <a16:creationId xmlns:a16="http://schemas.microsoft.com/office/drawing/2014/main" id="{87DF526C-3922-4320-8DF2-DA6F8B7E2349}"/>
                  </a:ext>
                </a:extLst>
              </p:cNvPr>
              <p:cNvSpPr txBox="1">
                <a:spLocks noRot="1" noChangeAspect="1" noMove="1" noResize="1" noEditPoints="1" noAdjustHandles="1" noChangeArrowheads="1" noChangeShapeType="1" noTextEdit="1"/>
              </p:cNvSpPr>
              <p:nvPr/>
            </p:nvSpPr>
            <p:spPr>
              <a:xfrm>
                <a:off x="759405" y="3068245"/>
                <a:ext cx="7425590" cy="3849624"/>
              </a:xfrm>
              <a:prstGeom prst="rect">
                <a:avLst/>
              </a:prstGeom>
              <a:blipFill>
                <a:blip r:embed="rId12"/>
                <a:stretch>
                  <a:fillRect l="-739" t="-1582"/>
                </a:stretch>
              </a:blipFill>
            </p:spPr>
            <p:txBody>
              <a:bodyPr/>
              <a:lstStyle/>
              <a:p>
                <a:r>
                  <a:rPr lang="en-US">
                    <a:noFill/>
                  </a:rPr>
                  <a:t> </a:t>
                </a:r>
              </a:p>
            </p:txBody>
          </p:sp>
        </mc:Fallback>
      </mc:AlternateContent>
    </p:spTree>
    <p:extLst>
      <p:ext uri="{BB962C8B-B14F-4D97-AF65-F5344CB8AC3E}">
        <p14:creationId xmlns:p14="http://schemas.microsoft.com/office/powerpoint/2010/main" val="3892891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20">
            <a:extLst>
              <a:ext uri="{FF2B5EF4-FFF2-40B4-BE49-F238E27FC236}">
                <a16:creationId xmlns:a16="http://schemas.microsoft.com/office/drawing/2014/main" id="{2987788B-B6D1-8E70-E862-58C0DC4D353D}"/>
              </a:ext>
            </a:extLst>
          </p:cNvPr>
          <p:cNvSpPr/>
          <p:nvPr/>
        </p:nvSpPr>
        <p:spPr>
          <a:xfrm>
            <a:off x="1229759" y="3852968"/>
            <a:ext cx="5029426" cy="1010352"/>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 name="圆角矩形 103">
            <a:extLst>
              <a:ext uri="{FF2B5EF4-FFF2-40B4-BE49-F238E27FC236}">
                <a16:creationId xmlns:a16="http://schemas.microsoft.com/office/drawing/2014/main" id="{18224EFA-E8F3-89FC-55CB-A79AA6E747AD}"/>
              </a:ext>
            </a:extLst>
          </p:cNvPr>
          <p:cNvSpPr/>
          <p:nvPr/>
        </p:nvSpPr>
        <p:spPr>
          <a:xfrm>
            <a:off x="9643967" y="5100432"/>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圆角矩形 102">
            <a:extLst>
              <a:ext uri="{FF2B5EF4-FFF2-40B4-BE49-F238E27FC236}">
                <a16:creationId xmlns:a16="http://schemas.microsoft.com/office/drawing/2014/main" id="{D122E8AF-39A6-B527-03F0-0BC605A56BCE}"/>
              </a:ext>
            </a:extLst>
          </p:cNvPr>
          <p:cNvSpPr/>
          <p:nvPr/>
        </p:nvSpPr>
        <p:spPr>
          <a:xfrm>
            <a:off x="9616537" y="3897162"/>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2" name="圆角矩形 101">
            <a:extLst>
              <a:ext uri="{FF2B5EF4-FFF2-40B4-BE49-F238E27FC236}">
                <a16:creationId xmlns:a16="http://schemas.microsoft.com/office/drawing/2014/main" id="{3510F1D2-B1CE-A47C-CEF4-5C51390D0849}"/>
              </a:ext>
            </a:extLst>
          </p:cNvPr>
          <p:cNvSpPr/>
          <p:nvPr/>
        </p:nvSpPr>
        <p:spPr>
          <a:xfrm>
            <a:off x="9616537" y="3145910"/>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圆角矩形 100">
            <a:extLst>
              <a:ext uri="{FF2B5EF4-FFF2-40B4-BE49-F238E27FC236}">
                <a16:creationId xmlns:a16="http://schemas.microsoft.com/office/drawing/2014/main" id="{69C06ED5-B3A9-9AAA-FED1-4D84DBB56F10}"/>
              </a:ext>
            </a:extLst>
          </p:cNvPr>
          <p:cNvSpPr/>
          <p:nvPr/>
        </p:nvSpPr>
        <p:spPr>
          <a:xfrm>
            <a:off x="9607739" y="2443975"/>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圆角矩形 99">
            <a:extLst>
              <a:ext uri="{FF2B5EF4-FFF2-40B4-BE49-F238E27FC236}">
                <a16:creationId xmlns:a16="http://schemas.microsoft.com/office/drawing/2014/main" id="{E806B453-5A97-D4A3-5E14-A99111517634}"/>
              </a:ext>
            </a:extLst>
          </p:cNvPr>
          <p:cNvSpPr/>
          <p:nvPr/>
        </p:nvSpPr>
        <p:spPr>
          <a:xfrm>
            <a:off x="7374139" y="4650719"/>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圆角矩形 98">
            <a:extLst>
              <a:ext uri="{FF2B5EF4-FFF2-40B4-BE49-F238E27FC236}">
                <a16:creationId xmlns:a16="http://schemas.microsoft.com/office/drawing/2014/main" id="{1A6439AB-262C-7139-8587-CC0A3836AF39}"/>
              </a:ext>
            </a:extLst>
          </p:cNvPr>
          <p:cNvSpPr/>
          <p:nvPr/>
        </p:nvSpPr>
        <p:spPr>
          <a:xfrm>
            <a:off x="7374139" y="3412153"/>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8" name="圆角矩形 97">
            <a:extLst>
              <a:ext uri="{FF2B5EF4-FFF2-40B4-BE49-F238E27FC236}">
                <a16:creationId xmlns:a16="http://schemas.microsoft.com/office/drawing/2014/main" id="{9AB6E49A-E317-E277-F4C7-6A13F1AB37AC}"/>
              </a:ext>
            </a:extLst>
          </p:cNvPr>
          <p:cNvSpPr/>
          <p:nvPr/>
        </p:nvSpPr>
        <p:spPr>
          <a:xfrm>
            <a:off x="7374139" y="2615851"/>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4CFEBA7D-D78A-4674-B4CE-8101BA65D437}"/>
              </a:ext>
            </a:extLst>
          </p:cNvPr>
          <p:cNvSpPr>
            <a:spLocks noGrp="1"/>
          </p:cNvSpPr>
          <p:nvPr>
            <p:ph type="title"/>
          </p:nvPr>
        </p:nvSpPr>
        <p:spPr/>
        <p:txBody>
          <a:bodyPr/>
          <a:lstStyle/>
          <a:p>
            <a:r>
              <a:rPr lang="en-US" altLang="zh-CN">
                <a:latin typeface="Palatino Linotype" panose="02040502050505030304" pitchFamily="18" charset="0"/>
              </a:rPr>
              <a:t>Threshold Graph in </a:t>
            </a:r>
            <a:r>
              <a:rPr lang="en-US" altLang="zh-CN">
                <a:solidFill>
                  <a:srgbClr val="FF3399"/>
                </a:solidFill>
                <a:latin typeface="Palatino Linotype" panose="02040502050505030304" pitchFamily="18" charset="0"/>
              </a:rPr>
              <a:t>[Lin19]</a:t>
            </a:r>
            <a:endParaRPr lang="zh-CN" altLang="en-US">
              <a:solidFill>
                <a:srgbClr val="FF3399"/>
              </a:solidFill>
              <a:latin typeface="Palatino Linotype" panose="0204050205050503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2686E6-B94F-4577-A109-F11F0A65ECC2}"/>
                  </a:ext>
                </a:extLst>
              </p:cNvPr>
              <p:cNvSpPr>
                <a:spLocks noGrp="1"/>
              </p:cNvSpPr>
              <p:nvPr>
                <p:ph idx="1"/>
              </p:nvPr>
            </p:nvSpPr>
            <p:spPr>
              <a:xfrm>
                <a:off x="595122" y="1585109"/>
                <a:ext cx="10515600" cy="4351338"/>
              </a:xfrm>
            </p:spPr>
            <p:txBody>
              <a:bodyPr>
                <a:normAutofit/>
              </a:bodyPr>
              <a:lstStyle/>
              <a:p>
                <a:pPr marL="617220" lvl="1" indent="-342900"/>
                <a:r>
                  <a:rPr lang="en-US" altLang="zh-CN" sz="2000">
                    <a:latin typeface="Palatino Linotype" panose="02040502050505030304" pitchFamily="18" charset="0"/>
                  </a:rPr>
                  <a:t>Threshold Graph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𝑇</m:t>
                        </m:r>
                      </m:sub>
                    </m:sSub>
                  </m:oMath>
                </a14:m>
                <a:r>
                  <a:rPr lang="en-US" altLang="zh-CN" sz="2000">
                    <a:latin typeface="Palatino Linotype" panose="02040502050505030304" pitchFamily="18" charset="0"/>
                  </a:rPr>
                  <a:t>: a bipartite graph </a:t>
                </a:r>
                <a14:m>
                  <m:oMath xmlns:m="http://schemas.openxmlformats.org/officeDocument/2006/math">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𝐵</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𝐸</m:t>
                    </m:r>
                    <m:r>
                      <a:rPr lang="en-US" altLang="zh-CN" sz="2000" b="0" i="1" smtClean="0">
                        <a:latin typeface="Cambria Math" panose="02040503050406030204" pitchFamily="18" charset="0"/>
                      </a:rPr>
                      <m:t>)</m:t>
                    </m:r>
                  </m:oMath>
                </a14:m>
                <a:r>
                  <a:rPr lang="en-US" altLang="zh-CN" sz="2000">
                    <a:latin typeface="Palatino Linotype" panose="02040502050505030304" pitchFamily="18" charset="0"/>
                  </a:rPr>
                  <a:t> with </a:t>
                </a:r>
                <a14:m>
                  <m:oMath xmlns:m="http://schemas.openxmlformats.org/officeDocument/2006/math">
                    <m:r>
                      <a:rPr lang="en-US" altLang="zh-CN" sz="2000" i="1">
                        <a:latin typeface="Cambria Math" panose="02040503050406030204" pitchFamily="18" charset="0"/>
                      </a:rPr>
                      <m:t>𝐴</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𝑘</m:t>
                        </m:r>
                      </m:sub>
                    </m:sSub>
                  </m:oMath>
                </a14:m>
                <a:r>
                  <a:rPr lang="en-US" altLang="zh-CN" sz="2000">
                    <a:latin typeface="Palatino Linotype" panose="02040502050505030304" pitchFamily="18" charset="0"/>
                  </a:rPr>
                  <a:t> and </a:t>
                </a:r>
                <a14:m>
                  <m:oMath xmlns:m="http://schemas.openxmlformats.org/officeDocument/2006/math">
                    <m:r>
                      <a:rPr lang="en-US" altLang="zh-CN" sz="2000" i="1">
                        <a:latin typeface="Cambria Math" panose="02040503050406030204" pitchFamily="18" charset="0"/>
                      </a:rPr>
                      <m:t>𝐵</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𝑚</m:t>
                        </m:r>
                      </m:sub>
                    </m:sSub>
                  </m:oMath>
                </a14:m>
                <a:r>
                  <a:rPr lang="en-US" altLang="zh-CN" sz="2000">
                    <a:latin typeface="Palatino Linotype" panose="02040502050505030304" pitchFamily="18" charset="0"/>
                  </a:rPr>
                  <a:t>, satisfying</a:t>
                </a:r>
                <a:endParaRPr lang="en-US" altLang="zh-CN" sz="1600">
                  <a:latin typeface="Palatino Linotype" panose="02040502050505030304" pitchFamily="18" charset="0"/>
                </a:endParaRPr>
              </a:p>
              <a:p>
                <a:pPr marL="0" indent="0">
                  <a:buNone/>
                </a:pPr>
                <a:endParaRPr lang="zh-CN" altLang="en-US" sz="1500">
                  <a:latin typeface="Palatino Linotype" panose="02040502050505030304" pitchFamily="18" charset="0"/>
                </a:endParaRPr>
              </a:p>
            </p:txBody>
          </p:sp>
        </mc:Choice>
        <mc:Fallback xmlns="">
          <p:sp>
            <p:nvSpPr>
              <p:cNvPr id="3" name="内容占位符 2">
                <a:extLst>
                  <a:ext uri="{FF2B5EF4-FFF2-40B4-BE49-F238E27FC236}">
                    <a16:creationId xmlns:a16="http://schemas.microsoft.com/office/drawing/2014/main" id="{202686E6-B94F-4577-A109-F11F0A65ECC2}"/>
                  </a:ext>
                </a:extLst>
              </p:cNvPr>
              <p:cNvSpPr>
                <a:spLocks noGrp="1" noRot="1" noChangeAspect="1" noMove="1" noResize="1" noEditPoints="1" noAdjustHandles="1" noChangeArrowheads="1" noChangeShapeType="1" noTextEdit="1"/>
              </p:cNvSpPr>
              <p:nvPr>
                <p:ph idx="1"/>
              </p:nvPr>
            </p:nvSpPr>
            <p:spPr>
              <a:xfrm>
                <a:off x="595122" y="1585109"/>
                <a:ext cx="10515600" cy="4351338"/>
              </a:xfrm>
              <a:blipFill>
                <a:blip r:embed="rId3"/>
                <a:stretch>
                  <a:fillRect t="-1401"/>
                </a:stretch>
              </a:blipFill>
            </p:spPr>
            <p:txBody>
              <a:bodyPr/>
              <a:lstStyle/>
              <a:p>
                <a:r>
                  <a:rPr lang="en-US">
                    <a:noFill/>
                  </a:rPr>
                  <a:t> </a:t>
                </a:r>
              </a:p>
            </p:txBody>
          </p:sp>
        </mc:Fallback>
      </mc:AlternateContent>
      <p:sp>
        <p:nvSpPr>
          <p:cNvPr id="5" name="文本框 4">
            <a:extLst>
              <a:ext uri="{FF2B5EF4-FFF2-40B4-BE49-F238E27FC236}">
                <a16:creationId xmlns:a16="http://schemas.microsoft.com/office/drawing/2014/main" id="{BFF7F080-51F7-4335-B1D8-5D9192CCFE22}"/>
              </a:ext>
            </a:extLst>
          </p:cNvPr>
          <p:cNvSpPr txBox="1"/>
          <p:nvPr/>
        </p:nvSpPr>
        <p:spPr>
          <a:xfrm>
            <a:off x="5379712" y="3250398"/>
            <a:ext cx="65" cy="276999"/>
          </a:xfrm>
          <a:prstGeom prst="rect">
            <a:avLst/>
          </a:prstGeom>
          <a:noFill/>
        </p:spPr>
        <p:txBody>
          <a:bodyPr wrap="none" lIns="0" tIns="0" rIns="0" bIns="0" rtlCol="0">
            <a:spAutoFit/>
          </a:bodyPr>
          <a:lstStyle/>
          <a:p>
            <a:endParaRPr lang="zh-CN" altLang="en-US"/>
          </a:p>
        </p:txBody>
      </p:sp>
      <p:sp>
        <p:nvSpPr>
          <p:cNvPr id="6" name="文本框 5">
            <a:extLst>
              <a:ext uri="{FF2B5EF4-FFF2-40B4-BE49-F238E27FC236}">
                <a16:creationId xmlns:a16="http://schemas.microsoft.com/office/drawing/2014/main" id="{001AC4B2-B67B-4315-B5EA-20F5499035D0}"/>
              </a:ext>
            </a:extLst>
          </p:cNvPr>
          <p:cNvSpPr txBox="1"/>
          <p:nvPr/>
        </p:nvSpPr>
        <p:spPr>
          <a:xfrm>
            <a:off x="5379712" y="3250398"/>
            <a:ext cx="65" cy="276999"/>
          </a:xfrm>
          <a:prstGeom prst="rect">
            <a:avLst/>
          </a:prstGeom>
          <a:noFill/>
        </p:spPr>
        <p:txBody>
          <a:bodyPr wrap="none" lIns="0" tIns="0" rIns="0" bIns="0" rtlCol="0">
            <a:spAutoFit/>
          </a:bodyPr>
          <a:lstStyle/>
          <a:p>
            <a:endParaRPr lang="zh-CN" altLang="en-US"/>
          </a:p>
        </p:txBody>
      </p:sp>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57873357-46DE-1AE2-B03D-287FDD2F07EA}"/>
                  </a:ext>
                </a:extLst>
              </p:cNvPr>
              <p:cNvSpPr txBox="1"/>
              <p:nvPr/>
            </p:nvSpPr>
            <p:spPr>
              <a:xfrm>
                <a:off x="1257732" y="2736871"/>
                <a:ext cx="4973481" cy="923330"/>
              </a:xfrm>
              <a:prstGeom prst="rect">
                <a:avLst/>
              </a:prstGeom>
              <a:noFill/>
            </p:spPr>
            <p:txBody>
              <a:bodyPr wrap="square" rtlCol="0">
                <a:spAutoFit/>
              </a:bodyPr>
              <a:lstStyle/>
              <a:p>
                <a:r>
                  <a:rPr lang="en-US" altLang="zh-CN" b="1">
                    <a:latin typeface="Palatino Linotype" panose="02040502050505030304" pitchFamily="18" charset="0"/>
                  </a:rPr>
                  <a:t>Completeness: </a:t>
                </a:r>
              </a:p>
              <a:p>
                <a:pPr marL="285750" indent="-285750">
                  <a:buFont typeface="Arial" panose="020B0604020202020204" pitchFamily="34" charset="0"/>
                  <a:buChar char="•"/>
                </a:pPr>
                <a14:m>
                  <m:oMath xmlns:m="http://schemas.openxmlformats.org/officeDocument/2006/math">
                    <m:r>
                      <a:rPr lang="en-US" altLang="zh-CN" sz="180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𝑘</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𝑘</m:t>
                        </m:r>
                      </m:sub>
                    </m:sSub>
                  </m:oMath>
                </a14:m>
                <a:r>
                  <a:rPr lang="zh-CN" altLang="en-US" sz="1800">
                    <a:latin typeface="Palatino Linotype" panose="02040502050505030304" pitchFamily="18" charset="0"/>
                  </a:rPr>
                  <a:t> </a:t>
                </a:r>
                <a:r>
                  <a:rPr lang="en-US" altLang="zh-CN" sz="1800">
                    <a:latin typeface="Palatino Linotype" panose="02040502050505030304" pitchFamily="18" charset="0"/>
                  </a:rPr>
                  <a:t>and </a:t>
                </a:r>
                <a14:m>
                  <m:oMath xmlns:m="http://schemas.openxmlformats.org/officeDocument/2006/math">
                    <m:r>
                      <a:rPr lang="en-US" altLang="zh-CN" sz="1800" i="1">
                        <a:latin typeface="Cambria Math" panose="02040503050406030204" pitchFamily="18" charset="0"/>
                      </a:rPr>
                      <m:t>𝑖</m:t>
                    </m:r>
                    <m:r>
                      <a:rPr lang="en-US" altLang="zh-CN" sz="1800" i="1">
                        <a:latin typeface="Cambria Math" panose="02040503050406030204" pitchFamily="18" charset="0"/>
                      </a:rPr>
                      <m:t>∈</m:t>
                    </m:r>
                    <m:d>
                      <m:dPr>
                        <m:begChr m:val="["/>
                        <m:endChr m:val="]"/>
                        <m:ctrlPr>
                          <a:rPr lang="en-US" altLang="zh-CN" sz="1800" i="1">
                            <a:latin typeface="Cambria Math" panose="02040503050406030204" pitchFamily="18" charset="0"/>
                          </a:rPr>
                        </m:ctrlPr>
                      </m:dPr>
                      <m:e>
                        <m:r>
                          <a:rPr lang="en-US" altLang="zh-CN" sz="1800" i="1">
                            <a:latin typeface="Cambria Math" panose="02040503050406030204" pitchFamily="18" charset="0"/>
                          </a:rPr>
                          <m:t>𝑚</m:t>
                        </m:r>
                      </m:e>
                    </m:d>
                  </m:oMath>
                </a14:m>
                <a:r>
                  <a:rPr lang="en-US" altLang="zh-CN" sz="1800">
                    <a:latin typeface="Palatino Linotype" panose="02040502050505030304" pitchFamily="18" charset="0"/>
                  </a:rPr>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𝑘</m:t>
                        </m:r>
                      </m:sub>
                    </m:sSub>
                  </m:oMath>
                </a14:m>
                <a:r>
                  <a:rPr lang="zh-CN" altLang="en-US" sz="1800">
                    <a:latin typeface="Palatino Linotype" panose="02040502050505030304" pitchFamily="18" charset="0"/>
                  </a:rPr>
                  <a:t> </a:t>
                </a:r>
                <a:r>
                  <a:rPr lang="en-US" altLang="zh-CN" sz="1800">
                    <a:latin typeface="Palatino Linotype" panose="02040502050505030304" pitchFamily="18" charset="0"/>
                  </a:rPr>
                  <a:t>have a common neighbor in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𝐵</m:t>
                        </m:r>
                      </m:e>
                      <m:sub>
                        <m:r>
                          <a:rPr lang="en-US" altLang="zh-CN" sz="1800" i="1">
                            <a:latin typeface="Cambria Math" panose="02040503050406030204" pitchFamily="18" charset="0"/>
                          </a:rPr>
                          <m:t>𝑖</m:t>
                        </m:r>
                      </m:sub>
                    </m:sSub>
                  </m:oMath>
                </a14:m>
                <a:endParaRPr lang="zh-CN" altLang="en-US">
                  <a:latin typeface="Palatino Linotype" panose="02040502050505030304" pitchFamily="18" charset="0"/>
                </a:endParaRPr>
              </a:p>
            </p:txBody>
          </p:sp>
        </mc:Choice>
        <mc:Fallback xmlns="">
          <p:sp>
            <p:nvSpPr>
              <p:cNvPr id="51" name="文本框 50">
                <a:extLst>
                  <a:ext uri="{FF2B5EF4-FFF2-40B4-BE49-F238E27FC236}">
                    <a16:creationId xmlns:a16="http://schemas.microsoft.com/office/drawing/2014/main" id="{57873357-46DE-1AE2-B03D-287FDD2F07EA}"/>
                  </a:ext>
                </a:extLst>
              </p:cNvPr>
              <p:cNvSpPr txBox="1">
                <a:spLocks noRot="1" noChangeAspect="1" noMove="1" noResize="1" noEditPoints="1" noAdjustHandles="1" noChangeArrowheads="1" noChangeShapeType="1" noTextEdit="1"/>
              </p:cNvSpPr>
              <p:nvPr/>
            </p:nvSpPr>
            <p:spPr>
              <a:xfrm>
                <a:off x="1257732" y="2736871"/>
                <a:ext cx="4973481" cy="923330"/>
              </a:xfrm>
              <a:prstGeom prst="rect">
                <a:avLst/>
              </a:prstGeom>
              <a:blipFill>
                <a:blip r:embed="rId4"/>
                <a:stretch>
                  <a:fillRect l="-980" t="-3974"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文本框 94">
                <a:extLst>
                  <a:ext uri="{FF2B5EF4-FFF2-40B4-BE49-F238E27FC236}">
                    <a16:creationId xmlns:a16="http://schemas.microsoft.com/office/drawing/2014/main" id="{D763B192-9D18-BA72-9BFB-C340CEC896C2}"/>
                  </a:ext>
                </a:extLst>
              </p:cNvPr>
              <p:cNvSpPr txBox="1"/>
              <p:nvPr/>
            </p:nvSpPr>
            <p:spPr>
              <a:xfrm>
                <a:off x="805795" y="3897162"/>
                <a:ext cx="5582733" cy="923330"/>
              </a:xfrm>
              <a:prstGeom prst="rect">
                <a:avLst/>
              </a:prstGeom>
              <a:noFill/>
            </p:spPr>
            <p:txBody>
              <a:bodyPr wrap="square" rtlCol="0">
                <a:spAutoFit/>
              </a:bodyPr>
              <a:lstStyle/>
              <a:p>
                <a:pPr lvl="1"/>
                <a:r>
                  <a:rPr lang="en-US" altLang="zh-CN" b="1">
                    <a:latin typeface="Palatino" pitchFamily="2" charset="0"/>
                    <a:ea typeface="Palatino" pitchFamily="2" charset="0"/>
                  </a:rPr>
                  <a:t>Soundness:</a:t>
                </a:r>
              </a:p>
              <a:p>
                <a:pPr marL="742950" lvl="1"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b="0" i="0" smtClean="0">
                        <a:latin typeface="Cambria Math" panose="02040503050406030204" pitchFamily="18" charset="0"/>
                      </a:rPr>
                      <m:t> </m:t>
                    </m:r>
                  </m:oMath>
                </a14:m>
                <a:r>
                  <a:rPr lang="en-US" altLang="zh-CN" b="0">
                    <a:latin typeface="Palatino" pitchFamily="2" charset="0"/>
                    <a:ea typeface="Palatino" pitchFamily="2" charset="0"/>
                  </a:rPr>
                  <a:t>if </a:t>
                </a:r>
                <a14:m>
                  <m:oMath xmlns:m="http://schemas.openxmlformats.org/officeDocument/2006/math">
                    <m:r>
                      <a:rPr lang="en-US" altLang="zh-CN" b="0" i="1" smtClean="0">
                        <a:latin typeface="Cambria Math" panose="02040503050406030204" pitchFamily="18" charset="0"/>
                        <a:ea typeface="Palatino" pitchFamily="2" charset="0"/>
                      </a:rPr>
                      <m:t>∀</m:t>
                    </m:r>
                    <m:r>
                      <a:rPr lang="en-US" altLang="zh-CN" b="0" i="1" smtClean="0">
                        <a:latin typeface="Cambria Math" panose="02040503050406030204" pitchFamily="18" charset="0"/>
                        <a:ea typeface="Palatino" pitchFamily="2" charset="0"/>
                      </a:rPr>
                      <m:t>𝑖</m:t>
                    </m:r>
                    <m:r>
                      <a:rPr lang="en-US" altLang="zh-CN" b="0" i="1" smtClean="0">
                        <a:latin typeface="Cambria Math" panose="02040503050406030204" pitchFamily="18" charset="0"/>
                        <a:ea typeface="Palatino" pitchFamily="2" charset="0"/>
                      </a:rPr>
                      <m:t>∈</m:t>
                    </m:r>
                    <m:d>
                      <m:dPr>
                        <m:begChr m:val="["/>
                        <m:endChr m:val="]"/>
                        <m:ctrlPr>
                          <a:rPr lang="en-US" altLang="zh-CN" b="0" i="1" smtClean="0">
                            <a:latin typeface="Cambria Math" panose="02040503050406030204" pitchFamily="18" charset="0"/>
                            <a:ea typeface="Palatino" pitchFamily="2" charset="0"/>
                          </a:rPr>
                        </m:ctrlPr>
                      </m:dPr>
                      <m:e>
                        <m:r>
                          <a:rPr lang="en-US" altLang="zh-CN" b="0" i="1" smtClean="0">
                            <a:latin typeface="Cambria Math" panose="02040503050406030204" pitchFamily="18" charset="0"/>
                            <a:ea typeface="Palatino" pitchFamily="2" charset="0"/>
                          </a:rPr>
                          <m:t>𝑚</m:t>
                        </m:r>
                      </m:e>
                    </m:d>
                    <m:r>
                      <a:rPr lang="en-US" altLang="zh-CN" b="0" i="1" smtClean="0">
                        <a:latin typeface="Cambria Math" panose="02040503050406030204" pitchFamily="18" charset="0"/>
                        <a:ea typeface="Palatino" pitchFamily="2" charset="0"/>
                      </a:rPr>
                      <m:t>,</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𝑖</m:t>
                        </m:r>
                      </m:sub>
                    </m:sSub>
                  </m:oMath>
                </a14:m>
                <a:r>
                  <a:rPr lang="zh-CN" altLang="en-US">
                    <a:latin typeface="Palatino" pitchFamily="2" charset="0"/>
                    <a:ea typeface="Palatino" pitchFamily="2" charset="0"/>
                  </a:rPr>
                  <a:t> </a:t>
                </a:r>
                <a:r>
                  <a:rPr lang="en-US" altLang="zh-CN">
                    <a:latin typeface="Palatino" pitchFamily="2" charset="0"/>
                    <a:ea typeface="Palatino" pitchFamily="2" charset="0"/>
                  </a:rPr>
                  <a:t>such that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oMath>
                </a14:m>
                <a:r>
                  <a:rPr lang="zh-CN" altLang="en-US">
                    <a:latin typeface="Palatino" pitchFamily="2" charset="0"/>
                    <a:ea typeface="Palatino" pitchFamily="2" charset="0"/>
                  </a:rPr>
                  <a:t> </a:t>
                </a:r>
                <a:r>
                  <a:rPr lang="en-US" altLang="zh-CN">
                    <a:latin typeface="Palatino" pitchFamily="2" charset="0"/>
                    <a:ea typeface="Palatino" pitchFamily="2" charset="0"/>
                  </a:rPr>
                  <a:t>has </a:t>
                </a:r>
                <a14:m>
                  <m:oMath xmlns:m="http://schemas.openxmlformats.org/officeDocument/2006/math">
                    <m:r>
                      <a:rPr lang="en-US" altLang="zh-CN" i="1">
                        <a:latin typeface="Cambria Math" panose="02040503050406030204" pitchFamily="18" charset="0"/>
                      </a:rPr>
                      <m:t>𝑘</m:t>
                    </m:r>
                    <m:r>
                      <a:rPr lang="en-US" altLang="zh-CN" i="1">
                        <a:latin typeface="Cambria Math" panose="02040503050406030204" pitchFamily="18" charset="0"/>
                      </a:rPr>
                      <m:t>+1</m:t>
                    </m:r>
                  </m:oMath>
                </a14:m>
                <a:r>
                  <a:rPr lang="zh-CN" altLang="en-US">
                    <a:latin typeface="Palatino" pitchFamily="2" charset="0"/>
                    <a:ea typeface="Palatino" pitchFamily="2" charset="0"/>
                  </a:rPr>
                  <a:t> </a:t>
                </a:r>
                <a:r>
                  <a:rPr lang="en-US" altLang="zh-CN">
                    <a:latin typeface="Palatino" pitchFamily="2" charset="0"/>
                    <a:ea typeface="Palatino" pitchFamily="2" charset="0"/>
                  </a:rPr>
                  <a:t>neighbors in </a:t>
                </a:r>
                <a14:m>
                  <m:oMath xmlns:m="http://schemas.openxmlformats.org/officeDocument/2006/math">
                    <m:r>
                      <a:rPr lang="en-US" altLang="zh-CN" i="1">
                        <a:latin typeface="Cambria Math" panose="02040503050406030204" pitchFamily="18" charset="0"/>
                      </a:rPr>
                      <m:t>𝑋</m:t>
                    </m:r>
                  </m:oMath>
                </a14:m>
                <a:r>
                  <a:rPr lang="en-US" altLang="zh-CN">
                    <a:latin typeface="Palatino" pitchFamily="2" charset="0"/>
                    <a:ea typeface="Palatino" pitchFamily="2" charset="0"/>
                  </a:rPr>
                  <a:t>, then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𝑋</m:t>
                        </m:r>
                      </m:e>
                    </m:d>
                    <m:r>
                      <a:rPr lang="en-US" altLang="zh-CN" i="1">
                        <a:latin typeface="Cambria Math" panose="02040503050406030204" pitchFamily="18" charset="0"/>
                      </a:rPr>
                      <m:t>&gt;</m:t>
                    </m:r>
                    <m:r>
                      <a:rPr lang="en-US" altLang="zh-CN" i="1">
                        <a:latin typeface="Cambria Math" panose="02040503050406030204" pitchFamily="18" charset="0"/>
                      </a:rPr>
                      <m:t>h</m:t>
                    </m:r>
                  </m:oMath>
                </a14:m>
                <a:endParaRPr lang="en-US" altLang="zh-CN">
                  <a:latin typeface="Palatino" pitchFamily="2" charset="0"/>
                  <a:ea typeface="Palatino" pitchFamily="2" charset="0"/>
                </a:endParaRPr>
              </a:p>
            </p:txBody>
          </p:sp>
        </mc:Choice>
        <mc:Fallback xmlns="">
          <p:sp>
            <p:nvSpPr>
              <p:cNvPr id="95" name="文本框 94">
                <a:extLst>
                  <a:ext uri="{FF2B5EF4-FFF2-40B4-BE49-F238E27FC236}">
                    <a16:creationId xmlns:a16="http://schemas.microsoft.com/office/drawing/2014/main" id="{D763B192-9D18-BA72-9BFB-C340CEC896C2}"/>
                  </a:ext>
                </a:extLst>
              </p:cNvPr>
              <p:cNvSpPr txBox="1">
                <a:spLocks noRot="1" noChangeAspect="1" noMove="1" noResize="1" noEditPoints="1" noAdjustHandles="1" noChangeArrowheads="1" noChangeShapeType="1" noTextEdit="1"/>
              </p:cNvSpPr>
              <p:nvPr/>
            </p:nvSpPr>
            <p:spPr>
              <a:xfrm>
                <a:off x="805795" y="3897162"/>
                <a:ext cx="5582733" cy="923330"/>
              </a:xfrm>
              <a:prstGeom prst="rect">
                <a:avLst/>
              </a:prstGeom>
              <a:blipFill>
                <a:blip r:embed="rId5"/>
                <a:stretch>
                  <a:fillRect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F3F8513-B17D-7DD5-85D9-242B106AFBD4}"/>
                  </a:ext>
                </a:extLst>
              </p:cNvPr>
              <p:cNvSpPr txBox="1"/>
              <p:nvPr/>
            </p:nvSpPr>
            <p:spPr>
              <a:xfrm>
                <a:off x="7529201" y="4117471"/>
                <a:ext cx="5575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oMath>
                  </m:oMathPara>
                </a14:m>
                <a:endParaRPr kumimoji="1" lang="zh-CN" altLang="en-US"/>
              </a:p>
            </p:txBody>
          </p:sp>
        </mc:Choice>
        <mc:Fallback xmlns="">
          <p:sp>
            <p:nvSpPr>
              <p:cNvPr id="14" name="文本框 13">
                <a:extLst>
                  <a:ext uri="{FF2B5EF4-FFF2-40B4-BE49-F238E27FC236}">
                    <a16:creationId xmlns:a16="http://schemas.microsoft.com/office/drawing/2014/main" id="{0F3F8513-B17D-7DD5-85D9-242B106AFBD4}"/>
                  </a:ext>
                </a:extLst>
              </p:cNvPr>
              <p:cNvSpPr txBox="1">
                <a:spLocks noRot="1" noChangeAspect="1" noMove="1" noResize="1" noEditPoints="1" noAdjustHandles="1" noChangeArrowheads="1" noChangeShapeType="1" noTextEdit="1"/>
              </p:cNvSpPr>
              <p:nvPr/>
            </p:nvSpPr>
            <p:spPr>
              <a:xfrm>
                <a:off x="7529201" y="4117471"/>
                <a:ext cx="557561"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37BCE80C-9342-5506-6B08-D4368541F2CE}"/>
                  </a:ext>
                </a:extLst>
              </p:cNvPr>
              <p:cNvSpPr txBox="1"/>
              <p:nvPr/>
            </p:nvSpPr>
            <p:spPr>
              <a:xfrm>
                <a:off x="9776701" y="4556988"/>
                <a:ext cx="5575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oMath>
                  </m:oMathPara>
                </a14:m>
                <a:endParaRPr kumimoji="1" lang="zh-CN" altLang="en-US"/>
              </a:p>
            </p:txBody>
          </p:sp>
        </mc:Choice>
        <mc:Fallback xmlns="">
          <p:sp>
            <p:nvSpPr>
              <p:cNvPr id="28" name="文本框 27">
                <a:extLst>
                  <a:ext uri="{FF2B5EF4-FFF2-40B4-BE49-F238E27FC236}">
                    <a16:creationId xmlns:a16="http://schemas.microsoft.com/office/drawing/2014/main" id="{37BCE80C-9342-5506-6B08-D4368541F2CE}"/>
                  </a:ext>
                </a:extLst>
              </p:cNvPr>
              <p:cNvSpPr txBox="1">
                <a:spLocks noRot="1" noChangeAspect="1" noMove="1" noResize="1" noEditPoints="1" noAdjustHandles="1" noChangeArrowheads="1" noChangeShapeType="1" noTextEdit="1"/>
              </p:cNvSpPr>
              <p:nvPr/>
            </p:nvSpPr>
            <p:spPr>
              <a:xfrm>
                <a:off x="9776701" y="4556988"/>
                <a:ext cx="557561" cy="369332"/>
              </a:xfrm>
              <a:prstGeom prst="rect">
                <a:avLst/>
              </a:prstGeom>
              <a:blipFill>
                <a:blip r:embed="rId7"/>
                <a:stretch>
                  <a:fillRect/>
                </a:stretch>
              </a:blipFill>
            </p:spPr>
            <p:txBody>
              <a:bodyPr/>
              <a:lstStyle/>
              <a:p>
                <a:r>
                  <a:rPr lang="en-US">
                    <a:noFill/>
                  </a:rPr>
                  <a:t> </a:t>
                </a:r>
              </a:p>
            </p:txBody>
          </p:sp>
        </mc:Fallback>
      </mc:AlternateContent>
      <p:sp>
        <p:nvSpPr>
          <p:cNvPr id="31" name="椭圆 30">
            <a:extLst>
              <a:ext uri="{FF2B5EF4-FFF2-40B4-BE49-F238E27FC236}">
                <a16:creationId xmlns:a16="http://schemas.microsoft.com/office/drawing/2014/main" id="{01C830FE-91C8-5BBF-0B97-B70EB03184C6}"/>
              </a:ext>
            </a:extLst>
          </p:cNvPr>
          <p:cNvSpPr/>
          <p:nvPr/>
        </p:nvSpPr>
        <p:spPr>
          <a:xfrm>
            <a:off x="7636767" y="2725117"/>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2" name="椭圆 31">
            <a:extLst>
              <a:ext uri="{FF2B5EF4-FFF2-40B4-BE49-F238E27FC236}">
                <a16:creationId xmlns:a16="http://schemas.microsoft.com/office/drawing/2014/main" id="{57017930-4685-6D03-67AB-A071B3FEC647}"/>
              </a:ext>
            </a:extLst>
          </p:cNvPr>
          <p:cNvSpPr/>
          <p:nvPr/>
        </p:nvSpPr>
        <p:spPr>
          <a:xfrm>
            <a:off x="7789167" y="2877517"/>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4" name="椭圆 33">
            <a:extLst>
              <a:ext uri="{FF2B5EF4-FFF2-40B4-BE49-F238E27FC236}">
                <a16:creationId xmlns:a16="http://schemas.microsoft.com/office/drawing/2014/main" id="{D4CF8790-41B6-B1A9-2A47-5EAC78BBD724}"/>
              </a:ext>
            </a:extLst>
          </p:cNvPr>
          <p:cNvSpPr/>
          <p:nvPr/>
        </p:nvSpPr>
        <p:spPr>
          <a:xfrm>
            <a:off x="8016615" y="281389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5" name="椭圆 34">
            <a:extLst>
              <a:ext uri="{FF2B5EF4-FFF2-40B4-BE49-F238E27FC236}">
                <a16:creationId xmlns:a16="http://schemas.microsoft.com/office/drawing/2014/main" id="{08403BE5-BFA4-5925-9469-63F60A2D2454}"/>
              </a:ext>
            </a:extLst>
          </p:cNvPr>
          <p:cNvSpPr/>
          <p:nvPr/>
        </p:nvSpPr>
        <p:spPr>
          <a:xfrm>
            <a:off x="7503273" y="297986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7" name="椭圆 36">
            <a:extLst>
              <a:ext uri="{FF2B5EF4-FFF2-40B4-BE49-F238E27FC236}">
                <a16:creationId xmlns:a16="http://schemas.microsoft.com/office/drawing/2014/main" id="{30904868-3907-4117-0CC6-3D81DEC92E71}"/>
              </a:ext>
            </a:extLst>
          </p:cNvPr>
          <p:cNvSpPr/>
          <p:nvPr/>
        </p:nvSpPr>
        <p:spPr>
          <a:xfrm>
            <a:off x="7753981" y="3506160"/>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8" name="椭圆 37">
            <a:extLst>
              <a:ext uri="{FF2B5EF4-FFF2-40B4-BE49-F238E27FC236}">
                <a16:creationId xmlns:a16="http://schemas.microsoft.com/office/drawing/2014/main" id="{B9D53B65-6194-5E3D-A9CC-E95CB4425862}"/>
              </a:ext>
            </a:extLst>
          </p:cNvPr>
          <p:cNvSpPr/>
          <p:nvPr/>
        </p:nvSpPr>
        <p:spPr>
          <a:xfrm>
            <a:off x="7512478" y="3627551"/>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0" name="椭圆 39">
            <a:extLst>
              <a:ext uri="{FF2B5EF4-FFF2-40B4-BE49-F238E27FC236}">
                <a16:creationId xmlns:a16="http://schemas.microsoft.com/office/drawing/2014/main" id="{050F8B97-0393-FF99-A16A-7AB9B6E66C8B}"/>
              </a:ext>
            </a:extLst>
          </p:cNvPr>
          <p:cNvSpPr/>
          <p:nvPr/>
        </p:nvSpPr>
        <p:spPr>
          <a:xfrm>
            <a:off x="8016615" y="353535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1" name="椭圆 40">
            <a:extLst>
              <a:ext uri="{FF2B5EF4-FFF2-40B4-BE49-F238E27FC236}">
                <a16:creationId xmlns:a16="http://schemas.microsoft.com/office/drawing/2014/main" id="{0E68993A-3F74-DD48-6DC9-634F2B407FCA}"/>
              </a:ext>
            </a:extLst>
          </p:cNvPr>
          <p:cNvSpPr/>
          <p:nvPr/>
        </p:nvSpPr>
        <p:spPr>
          <a:xfrm>
            <a:off x="7974201" y="3713077"/>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3" name="椭圆 42">
            <a:extLst>
              <a:ext uri="{FF2B5EF4-FFF2-40B4-BE49-F238E27FC236}">
                <a16:creationId xmlns:a16="http://schemas.microsoft.com/office/drawing/2014/main" id="{3B5D921E-E174-5486-BDFE-E9C57FE530DA}"/>
              </a:ext>
            </a:extLst>
          </p:cNvPr>
          <p:cNvSpPr/>
          <p:nvPr/>
        </p:nvSpPr>
        <p:spPr>
          <a:xfrm>
            <a:off x="7722204" y="377149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4" name="椭圆 43">
            <a:extLst>
              <a:ext uri="{FF2B5EF4-FFF2-40B4-BE49-F238E27FC236}">
                <a16:creationId xmlns:a16="http://schemas.microsoft.com/office/drawing/2014/main" id="{AD6FA0F5-977E-DBF4-EDD5-4C294DA756B4}"/>
              </a:ext>
            </a:extLst>
          </p:cNvPr>
          <p:cNvSpPr/>
          <p:nvPr/>
        </p:nvSpPr>
        <p:spPr>
          <a:xfrm>
            <a:off x="7937134" y="3020506"/>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6" name="椭圆 45">
            <a:extLst>
              <a:ext uri="{FF2B5EF4-FFF2-40B4-BE49-F238E27FC236}">
                <a16:creationId xmlns:a16="http://schemas.microsoft.com/office/drawing/2014/main" id="{11B1F0A3-FB76-B400-C952-CE55FAA5C435}"/>
              </a:ext>
            </a:extLst>
          </p:cNvPr>
          <p:cNvSpPr/>
          <p:nvPr/>
        </p:nvSpPr>
        <p:spPr>
          <a:xfrm>
            <a:off x="7623324" y="4744119"/>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7" name="椭圆 46">
            <a:extLst>
              <a:ext uri="{FF2B5EF4-FFF2-40B4-BE49-F238E27FC236}">
                <a16:creationId xmlns:a16="http://schemas.microsoft.com/office/drawing/2014/main" id="{91A835D0-9C6E-AC55-F9D1-C9C42AA48AAB}"/>
              </a:ext>
            </a:extLst>
          </p:cNvPr>
          <p:cNvSpPr/>
          <p:nvPr/>
        </p:nvSpPr>
        <p:spPr>
          <a:xfrm>
            <a:off x="7898070" y="4831478"/>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8" name="椭圆 47">
            <a:extLst>
              <a:ext uri="{FF2B5EF4-FFF2-40B4-BE49-F238E27FC236}">
                <a16:creationId xmlns:a16="http://schemas.microsoft.com/office/drawing/2014/main" id="{E0D756EC-84EF-50B4-6BE6-A2B2D1D48486}"/>
              </a:ext>
            </a:extLst>
          </p:cNvPr>
          <p:cNvSpPr/>
          <p:nvPr/>
        </p:nvSpPr>
        <p:spPr>
          <a:xfrm>
            <a:off x="7573124" y="497707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9" name="椭圆 48">
            <a:extLst>
              <a:ext uri="{FF2B5EF4-FFF2-40B4-BE49-F238E27FC236}">
                <a16:creationId xmlns:a16="http://schemas.microsoft.com/office/drawing/2014/main" id="{63A9C20D-B69D-A2DD-3D9D-2BCA29D0EDBC}"/>
              </a:ext>
            </a:extLst>
          </p:cNvPr>
          <p:cNvSpPr/>
          <p:nvPr/>
        </p:nvSpPr>
        <p:spPr>
          <a:xfrm>
            <a:off x="8005781" y="5039752"/>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D63D2E65-0D3A-9E19-1875-42F980D86743}"/>
                  </a:ext>
                </a:extLst>
              </p:cNvPr>
              <p:cNvSpPr txBox="1"/>
              <p:nvPr/>
            </p:nvSpPr>
            <p:spPr>
              <a:xfrm>
                <a:off x="6910637" y="2717761"/>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1</m:t>
                          </m:r>
                        </m:sub>
                      </m:sSub>
                    </m:oMath>
                  </m:oMathPara>
                </a14:m>
                <a:endParaRPr kumimoji="1" lang="zh-CN" altLang="en-US"/>
              </a:p>
            </p:txBody>
          </p:sp>
        </mc:Choice>
        <mc:Fallback xmlns="">
          <p:sp>
            <p:nvSpPr>
              <p:cNvPr id="50" name="文本框 49">
                <a:extLst>
                  <a:ext uri="{FF2B5EF4-FFF2-40B4-BE49-F238E27FC236}">
                    <a16:creationId xmlns:a16="http://schemas.microsoft.com/office/drawing/2014/main" id="{D63D2E65-0D3A-9E19-1875-42F980D86743}"/>
                  </a:ext>
                </a:extLst>
              </p:cNvPr>
              <p:cNvSpPr txBox="1">
                <a:spLocks noRot="1" noChangeAspect="1" noMove="1" noResize="1" noEditPoints="1" noAdjustHandles="1" noChangeArrowheads="1" noChangeShapeType="1" noTextEdit="1"/>
              </p:cNvSpPr>
              <p:nvPr/>
            </p:nvSpPr>
            <p:spPr>
              <a:xfrm>
                <a:off x="6910637" y="2717761"/>
                <a:ext cx="495071"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5A9754CF-1B58-E2A1-D134-CB4245E7683E}"/>
                  </a:ext>
                </a:extLst>
              </p:cNvPr>
              <p:cNvSpPr txBox="1"/>
              <p:nvPr/>
            </p:nvSpPr>
            <p:spPr>
              <a:xfrm>
                <a:off x="6888472" y="3463382"/>
                <a:ext cx="5003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2</m:t>
                          </m:r>
                        </m:sub>
                      </m:sSub>
                    </m:oMath>
                  </m:oMathPara>
                </a14:m>
                <a:endParaRPr kumimoji="1" lang="zh-CN" altLang="en-US"/>
              </a:p>
            </p:txBody>
          </p:sp>
        </mc:Choice>
        <mc:Fallback xmlns="">
          <p:sp>
            <p:nvSpPr>
              <p:cNvPr id="60" name="文本框 59">
                <a:extLst>
                  <a:ext uri="{FF2B5EF4-FFF2-40B4-BE49-F238E27FC236}">
                    <a16:creationId xmlns:a16="http://schemas.microsoft.com/office/drawing/2014/main" id="{5A9754CF-1B58-E2A1-D134-CB4245E7683E}"/>
                  </a:ext>
                </a:extLst>
              </p:cNvPr>
              <p:cNvSpPr txBox="1">
                <a:spLocks noRot="1" noChangeAspect="1" noMove="1" noResize="1" noEditPoints="1" noAdjustHandles="1" noChangeArrowheads="1" noChangeShapeType="1" noTextEdit="1"/>
              </p:cNvSpPr>
              <p:nvPr/>
            </p:nvSpPr>
            <p:spPr>
              <a:xfrm>
                <a:off x="6888472" y="3463382"/>
                <a:ext cx="500393"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976F0693-074E-0E8F-133A-B610A816513D}"/>
                  </a:ext>
                </a:extLst>
              </p:cNvPr>
              <p:cNvSpPr txBox="1"/>
              <p:nvPr/>
            </p:nvSpPr>
            <p:spPr>
              <a:xfrm>
                <a:off x="6883599" y="4710870"/>
                <a:ext cx="5101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𝑘</m:t>
                          </m:r>
                        </m:sub>
                      </m:sSub>
                    </m:oMath>
                  </m:oMathPara>
                </a14:m>
                <a:endParaRPr kumimoji="1" lang="zh-CN" altLang="en-US"/>
              </a:p>
            </p:txBody>
          </p:sp>
        </mc:Choice>
        <mc:Fallback xmlns="">
          <p:sp>
            <p:nvSpPr>
              <p:cNvPr id="68" name="文本框 67">
                <a:extLst>
                  <a:ext uri="{FF2B5EF4-FFF2-40B4-BE49-F238E27FC236}">
                    <a16:creationId xmlns:a16="http://schemas.microsoft.com/office/drawing/2014/main" id="{976F0693-074E-0E8F-133A-B610A816513D}"/>
                  </a:ext>
                </a:extLst>
              </p:cNvPr>
              <p:cNvSpPr txBox="1">
                <a:spLocks noRot="1" noChangeAspect="1" noMove="1" noResize="1" noEditPoints="1" noAdjustHandles="1" noChangeArrowheads="1" noChangeShapeType="1" noTextEdit="1"/>
              </p:cNvSpPr>
              <p:nvPr/>
            </p:nvSpPr>
            <p:spPr>
              <a:xfrm>
                <a:off x="6883599" y="4710870"/>
                <a:ext cx="510140" cy="369332"/>
              </a:xfrm>
              <a:prstGeom prst="rect">
                <a:avLst/>
              </a:prstGeom>
              <a:blipFill>
                <a:blip r:embed="rId10"/>
                <a:stretch>
                  <a:fillRect/>
                </a:stretch>
              </a:blipFill>
            </p:spPr>
            <p:txBody>
              <a:bodyPr/>
              <a:lstStyle/>
              <a:p>
                <a:r>
                  <a:rPr lang="en-US">
                    <a:noFill/>
                  </a:rPr>
                  <a:t> </a:t>
                </a:r>
              </a:p>
            </p:txBody>
          </p:sp>
        </mc:Fallback>
      </mc:AlternateContent>
      <p:sp>
        <p:nvSpPr>
          <p:cNvPr id="69" name="椭圆 68">
            <a:extLst>
              <a:ext uri="{FF2B5EF4-FFF2-40B4-BE49-F238E27FC236}">
                <a16:creationId xmlns:a16="http://schemas.microsoft.com/office/drawing/2014/main" id="{96457A37-5941-811B-DE6F-3EDF7F5A06A0}"/>
              </a:ext>
            </a:extLst>
          </p:cNvPr>
          <p:cNvSpPr/>
          <p:nvPr/>
        </p:nvSpPr>
        <p:spPr>
          <a:xfrm>
            <a:off x="9830701" y="2826669"/>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1" name="椭圆 70">
            <a:extLst>
              <a:ext uri="{FF2B5EF4-FFF2-40B4-BE49-F238E27FC236}">
                <a16:creationId xmlns:a16="http://schemas.microsoft.com/office/drawing/2014/main" id="{05B93A57-A4C1-85C6-5199-2B711A8A90CA}"/>
              </a:ext>
            </a:extLst>
          </p:cNvPr>
          <p:cNvSpPr/>
          <p:nvPr/>
        </p:nvSpPr>
        <p:spPr>
          <a:xfrm>
            <a:off x="9722701" y="2608972"/>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2" name="椭圆 71">
            <a:extLst>
              <a:ext uri="{FF2B5EF4-FFF2-40B4-BE49-F238E27FC236}">
                <a16:creationId xmlns:a16="http://schemas.microsoft.com/office/drawing/2014/main" id="{EB4EE189-2F48-6DD4-1E69-81A14F121F31}"/>
              </a:ext>
            </a:extLst>
          </p:cNvPr>
          <p:cNvSpPr/>
          <p:nvPr/>
        </p:nvSpPr>
        <p:spPr>
          <a:xfrm>
            <a:off x="9957247" y="254072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4" name="椭圆 73">
            <a:extLst>
              <a:ext uri="{FF2B5EF4-FFF2-40B4-BE49-F238E27FC236}">
                <a16:creationId xmlns:a16="http://schemas.microsoft.com/office/drawing/2014/main" id="{00E3D397-E74B-811E-24D2-A5D156CEB6FD}"/>
              </a:ext>
            </a:extLst>
          </p:cNvPr>
          <p:cNvSpPr/>
          <p:nvPr/>
        </p:nvSpPr>
        <p:spPr>
          <a:xfrm>
            <a:off x="10047167" y="272347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5" name="椭圆 74">
            <a:extLst>
              <a:ext uri="{FF2B5EF4-FFF2-40B4-BE49-F238E27FC236}">
                <a16:creationId xmlns:a16="http://schemas.microsoft.com/office/drawing/2014/main" id="{8077330E-24AE-9E8F-4A12-A4AEEC7BF5D5}"/>
              </a:ext>
            </a:extLst>
          </p:cNvPr>
          <p:cNvSpPr/>
          <p:nvPr/>
        </p:nvSpPr>
        <p:spPr>
          <a:xfrm>
            <a:off x="10306755" y="259472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6" name="椭圆 75">
            <a:extLst>
              <a:ext uri="{FF2B5EF4-FFF2-40B4-BE49-F238E27FC236}">
                <a16:creationId xmlns:a16="http://schemas.microsoft.com/office/drawing/2014/main" id="{D32B71AC-E31A-FF79-CB7F-1E87BEB605EB}"/>
              </a:ext>
            </a:extLst>
          </p:cNvPr>
          <p:cNvSpPr/>
          <p:nvPr/>
        </p:nvSpPr>
        <p:spPr>
          <a:xfrm>
            <a:off x="10243290" y="285003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7" name="椭圆 76">
            <a:extLst>
              <a:ext uri="{FF2B5EF4-FFF2-40B4-BE49-F238E27FC236}">
                <a16:creationId xmlns:a16="http://schemas.microsoft.com/office/drawing/2014/main" id="{E4E717DE-4189-1C27-E6AD-551F411D1ADC}"/>
              </a:ext>
            </a:extLst>
          </p:cNvPr>
          <p:cNvSpPr/>
          <p:nvPr/>
        </p:nvSpPr>
        <p:spPr>
          <a:xfrm>
            <a:off x="10011247" y="339816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8" name="椭圆 77">
            <a:extLst>
              <a:ext uri="{FF2B5EF4-FFF2-40B4-BE49-F238E27FC236}">
                <a16:creationId xmlns:a16="http://schemas.microsoft.com/office/drawing/2014/main" id="{CCA6DE26-FF80-AADC-BB0F-9AD18696D512}"/>
              </a:ext>
            </a:extLst>
          </p:cNvPr>
          <p:cNvSpPr/>
          <p:nvPr/>
        </p:nvSpPr>
        <p:spPr>
          <a:xfrm>
            <a:off x="9758569" y="326388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9" name="椭圆 78">
            <a:extLst>
              <a:ext uri="{FF2B5EF4-FFF2-40B4-BE49-F238E27FC236}">
                <a16:creationId xmlns:a16="http://schemas.microsoft.com/office/drawing/2014/main" id="{C7B823B8-399E-0C7D-4C1D-1BEB4A4F75F3}"/>
              </a:ext>
            </a:extLst>
          </p:cNvPr>
          <p:cNvSpPr/>
          <p:nvPr/>
        </p:nvSpPr>
        <p:spPr>
          <a:xfrm>
            <a:off x="10290033" y="355479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1" name="椭圆 80">
            <a:extLst>
              <a:ext uri="{FF2B5EF4-FFF2-40B4-BE49-F238E27FC236}">
                <a16:creationId xmlns:a16="http://schemas.microsoft.com/office/drawing/2014/main" id="{08922C2A-3C20-CF77-9319-7DB7588C0E37}"/>
              </a:ext>
            </a:extLst>
          </p:cNvPr>
          <p:cNvSpPr/>
          <p:nvPr/>
        </p:nvSpPr>
        <p:spPr>
          <a:xfrm>
            <a:off x="9769629" y="3556089"/>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2" name="椭圆 81">
            <a:extLst>
              <a:ext uri="{FF2B5EF4-FFF2-40B4-BE49-F238E27FC236}">
                <a16:creationId xmlns:a16="http://schemas.microsoft.com/office/drawing/2014/main" id="{943E8D29-34B5-6DE0-088D-942469A049F1}"/>
              </a:ext>
            </a:extLst>
          </p:cNvPr>
          <p:cNvSpPr/>
          <p:nvPr/>
        </p:nvSpPr>
        <p:spPr>
          <a:xfrm>
            <a:off x="10297290" y="325185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4" name="椭圆 83">
            <a:extLst>
              <a:ext uri="{FF2B5EF4-FFF2-40B4-BE49-F238E27FC236}">
                <a16:creationId xmlns:a16="http://schemas.microsoft.com/office/drawing/2014/main" id="{350A99EE-51AF-87BE-40FB-6E0907CDF052}"/>
              </a:ext>
            </a:extLst>
          </p:cNvPr>
          <p:cNvSpPr/>
          <p:nvPr/>
        </p:nvSpPr>
        <p:spPr>
          <a:xfrm>
            <a:off x="9830701" y="410065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5" name="椭圆 84">
            <a:extLst>
              <a:ext uri="{FF2B5EF4-FFF2-40B4-BE49-F238E27FC236}">
                <a16:creationId xmlns:a16="http://schemas.microsoft.com/office/drawing/2014/main" id="{E9C0D254-E293-D0D0-32E8-C9D133A34795}"/>
              </a:ext>
            </a:extLst>
          </p:cNvPr>
          <p:cNvSpPr/>
          <p:nvPr/>
        </p:nvSpPr>
        <p:spPr>
          <a:xfrm>
            <a:off x="10059192" y="4022325"/>
            <a:ext cx="108000" cy="108000"/>
          </a:xfrm>
          <a:prstGeom prst="ellipse">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7" name="椭圆 86">
            <a:extLst>
              <a:ext uri="{FF2B5EF4-FFF2-40B4-BE49-F238E27FC236}">
                <a16:creationId xmlns:a16="http://schemas.microsoft.com/office/drawing/2014/main" id="{FCB77B72-7569-9F2D-94C3-880324742084}"/>
              </a:ext>
            </a:extLst>
          </p:cNvPr>
          <p:cNvSpPr/>
          <p:nvPr/>
        </p:nvSpPr>
        <p:spPr>
          <a:xfrm>
            <a:off x="10252755" y="419960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8" name="椭圆 87">
            <a:extLst>
              <a:ext uri="{FF2B5EF4-FFF2-40B4-BE49-F238E27FC236}">
                <a16:creationId xmlns:a16="http://schemas.microsoft.com/office/drawing/2014/main" id="{1446DF0D-609A-96F8-8D31-41E4503D92BB}"/>
              </a:ext>
            </a:extLst>
          </p:cNvPr>
          <p:cNvSpPr/>
          <p:nvPr/>
        </p:nvSpPr>
        <p:spPr>
          <a:xfrm>
            <a:off x="9812569" y="4304144"/>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0" name="椭圆 89">
            <a:extLst>
              <a:ext uri="{FF2B5EF4-FFF2-40B4-BE49-F238E27FC236}">
                <a16:creationId xmlns:a16="http://schemas.microsoft.com/office/drawing/2014/main" id="{A2F76A96-EC75-82DB-339E-36C467A8BD7C}"/>
              </a:ext>
            </a:extLst>
          </p:cNvPr>
          <p:cNvSpPr/>
          <p:nvPr/>
        </p:nvSpPr>
        <p:spPr>
          <a:xfrm>
            <a:off x="9784894" y="5181901"/>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1" name="椭圆 90">
            <a:extLst>
              <a:ext uri="{FF2B5EF4-FFF2-40B4-BE49-F238E27FC236}">
                <a16:creationId xmlns:a16="http://schemas.microsoft.com/office/drawing/2014/main" id="{AF0A6E05-52E7-3591-30B9-DCD7FFAEFA4E}"/>
              </a:ext>
            </a:extLst>
          </p:cNvPr>
          <p:cNvSpPr/>
          <p:nvPr/>
        </p:nvSpPr>
        <p:spPr>
          <a:xfrm>
            <a:off x="10182033" y="521531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3" name="椭圆 92">
            <a:extLst>
              <a:ext uri="{FF2B5EF4-FFF2-40B4-BE49-F238E27FC236}">
                <a16:creationId xmlns:a16="http://schemas.microsoft.com/office/drawing/2014/main" id="{0F11861C-AF6D-6991-E860-B466E1ACE399}"/>
              </a:ext>
            </a:extLst>
          </p:cNvPr>
          <p:cNvSpPr/>
          <p:nvPr/>
        </p:nvSpPr>
        <p:spPr>
          <a:xfrm>
            <a:off x="9758685" y="5447968"/>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4" name="椭圆 93">
            <a:extLst>
              <a:ext uri="{FF2B5EF4-FFF2-40B4-BE49-F238E27FC236}">
                <a16:creationId xmlns:a16="http://schemas.microsoft.com/office/drawing/2014/main" id="{9E2E4CD3-7594-57A1-2068-AAC2234CCE39}"/>
              </a:ext>
            </a:extLst>
          </p:cNvPr>
          <p:cNvSpPr/>
          <p:nvPr/>
        </p:nvSpPr>
        <p:spPr>
          <a:xfrm>
            <a:off x="9975451" y="530936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6" name="椭圆 95">
            <a:extLst>
              <a:ext uri="{FF2B5EF4-FFF2-40B4-BE49-F238E27FC236}">
                <a16:creationId xmlns:a16="http://schemas.microsoft.com/office/drawing/2014/main" id="{9E5A6732-DCFC-9F23-721C-7B9E50BE84A0}"/>
              </a:ext>
            </a:extLst>
          </p:cNvPr>
          <p:cNvSpPr/>
          <p:nvPr/>
        </p:nvSpPr>
        <p:spPr>
          <a:xfrm>
            <a:off x="10083451" y="551825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7" name="椭圆 96">
            <a:extLst>
              <a:ext uri="{FF2B5EF4-FFF2-40B4-BE49-F238E27FC236}">
                <a16:creationId xmlns:a16="http://schemas.microsoft.com/office/drawing/2014/main" id="{17FC9015-A3D2-1F98-4D43-621C4A881D3D}"/>
              </a:ext>
            </a:extLst>
          </p:cNvPr>
          <p:cNvSpPr/>
          <p:nvPr/>
        </p:nvSpPr>
        <p:spPr>
          <a:xfrm>
            <a:off x="10325875" y="5418961"/>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05" name="文本框 104">
                <a:extLst>
                  <a:ext uri="{FF2B5EF4-FFF2-40B4-BE49-F238E27FC236}">
                    <a16:creationId xmlns:a16="http://schemas.microsoft.com/office/drawing/2014/main" id="{98D04346-8072-4018-9DE4-0346DFD8A015}"/>
                  </a:ext>
                </a:extLst>
              </p:cNvPr>
              <p:cNvSpPr txBox="1"/>
              <p:nvPr/>
            </p:nvSpPr>
            <p:spPr>
              <a:xfrm>
                <a:off x="10522139" y="2533095"/>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1</m:t>
                          </m:r>
                        </m:sub>
                      </m:sSub>
                    </m:oMath>
                  </m:oMathPara>
                </a14:m>
                <a:endParaRPr kumimoji="1" lang="zh-CN" altLang="en-US"/>
              </a:p>
            </p:txBody>
          </p:sp>
        </mc:Choice>
        <mc:Fallback xmlns="">
          <p:sp>
            <p:nvSpPr>
              <p:cNvPr id="105" name="文本框 104">
                <a:extLst>
                  <a:ext uri="{FF2B5EF4-FFF2-40B4-BE49-F238E27FC236}">
                    <a16:creationId xmlns:a16="http://schemas.microsoft.com/office/drawing/2014/main" id="{98D04346-8072-4018-9DE4-0346DFD8A015}"/>
                  </a:ext>
                </a:extLst>
              </p:cNvPr>
              <p:cNvSpPr txBox="1">
                <a:spLocks noRot="1" noChangeAspect="1" noMove="1" noResize="1" noEditPoints="1" noAdjustHandles="1" noChangeArrowheads="1" noChangeShapeType="1" noTextEdit="1"/>
              </p:cNvSpPr>
              <p:nvPr/>
            </p:nvSpPr>
            <p:spPr>
              <a:xfrm>
                <a:off x="10522139" y="2533095"/>
                <a:ext cx="495071"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文本框 105">
                <a:extLst>
                  <a:ext uri="{FF2B5EF4-FFF2-40B4-BE49-F238E27FC236}">
                    <a16:creationId xmlns:a16="http://schemas.microsoft.com/office/drawing/2014/main" id="{CD25967B-77E1-4402-1A2E-11FF1FF79A17}"/>
                  </a:ext>
                </a:extLst>
              </p:cNvPr>
              <p:cNvSpPr txBox="1"/>
              <p:nvPr/>
            </p:nvSpPr>
            <p:spPr>
              <a:xfrm>
                <a:off x="10513957" y="3187975"/>
                <a:ext cx="496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2</m:t>
                          </m:r>
                        </m:sub>
                      </m:sSub>
                    </m:oMath>
                  </m:oMathPara>
                </a14:m>
                <a:endParaRPr kumimoji="1" lang="zh-CN" altLang="en-US"/>
              </a:p>
            </p:txBody>
          </p:sp>
        </mc:Choice>
        <mc:Fallback xmlns="">
          <p:sp>
            <p:nvSpPr>
              <p:cNvPr id="106" name="文本框 105">
                <a:extLst>
                  <a:ext uri="{FF2B5EF4-FFF2-40B4-BE49-F238E27FC236}">
                    <a16:creationId xmlns:a16="http://schemas.microsoft.com/office/drawing/2014/main" id="{CD25967B-77E1-4402-1A2E-11FF1FF79A17}"/>
                  </a:ext>
                </a:extLst>
              </p:cNvPr>
              <p:cNvSpPr txBox="1">
                <a:spLocks noRot="1" noChangeAspect="1" noMove="1" noResize="1" noEditPoints="1" noAdjustHandles="1" noChangeArrowheads="1" noChangeShapeType="1" noTextEdit="1"/>
              </p:cNvSpPr>
              <p:nvPr/>
            </p:nvSpPr>
            <p:spPr>
              <a:xfrm>
                <a:off x="10513957" y="3187975"/>
                <a:ext cx="496674"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文本框 106">
                <a:extLst>
                  <a:ext uri="{FF2B5EF4-FFF2-40B4-BE49-F238E27FC236}">
                    <a16:creationId xmlns:a16="http://schemas.microsoft.com/office/drawing/2014/main" id="{C6C48383-D858-93CA-84C4-5CB86E82B9D8}"/>
                  </a:ext>
                </a:extLst>
              </p:cNvPr>
              <p:cNvSpPr txBox="1"/>
              <p:nvPr/>
            </p:nvSpPr>
            <p:spPr>
              <a:xfrm>
                <a:off x="10530937" y="4023987"/>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3</m:t>
                          </m:r>
                        </m:sub>
                      </m:sSub>
                    </m:oMath>
                  </m:oMathPara>
                </a14:m>
                <a:endParaRPr kumimoji="1" lang="zh-CN" altLang="en-US"/>
              </a:p>
            </p:txBody>
          </p:sp>
        </mc:Choice>
        <mc:Fallback xmlns="">
          <p:sp>
            <p:nvSpPr>
              <p:cNvPr id="107" name="文本框 106">
                <a:extLst>
                  <a:ext uri="{FF2B5EF4-FFF2-40B4-BE49-F238E27FC236}">
                    <a16:creationId xmlns:a16="http://schemas.microsoft.com/office/drawing/2014/main" id="{C6C48383-D858-93CA-84C4-5CB86E82B9D8}"/>
                  </a:ext>
                </a:extLst>
              </p:cNvPr>
              <p:cNvSpPr txBox="1">
                <a:spLocks noRot="1" noChangeAspect="1" noMove="1" noResize="1" noEditPoints="1" noAdjustHandles="1" noChangeArrowheads="1" noChangeShapeType="1" noTextEdit="1"/>
              </p:cNvSpPr>
              <p:nvPr/>
            </p:nvSpPr>
            <p:spPr>
              <a:xfrm>
                <a:off x="10530937" y="4023987"/>
                <a:ext cx="495071"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文本框 107">
                <a:extLst>
                  <a:ext uri="{FF2B5EF4-FFF2-40B4-BE49-F238E27FC236}">
                    <a16:creationId xmlns:a16="http://schemas.microsoft.com/office/drawing/2014/main" id="{A61A3CE7-A2EB-A36C-6D2E-4B15E196ACAD}"/>
                  </a:ext>
                </a:extLst>
              </p:cNvPr>
              <p:cNvSpPr txBox="1"/>
              <p:nvPr/>
            </p:nvSpPr>
            <p:spPr>
              <a:xfrm>
                <a:off x="10561982" y="5202923"/>
                <a:ext cx="5487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𝑚</m:t>
                          </m:r>
                        </m:sub>
                      </m:sSub>
                    </m:oMath>
                  </m:oMathPara>
                </a14:m>
                <a:endParaRPr kumimoji="1" lang="zh-CN" altLang="en-US"/>
              </a:p>
            </p:txBody>
          </p:sp>
        </mc:Choice>
        <mc:Fallback xmlns="">
          <p:sp>
            <p:nvSpPr>
              <p:cNvPr id="108" name="文本框 107">
                <a:extLst>
                  <a:ext uri="{FF2B5EF4-FFF2-40B4-BE49-F238E27FC236}">
                    <a16:creationId xmlns:a16="http://schemas.microsoft.com/office/drawing/2014/main" id="{A61A3CE7-A2EB-A36C-6D2E-4B15E196ACAD}"/>
                  </a:ext>
                </a:extLst>
              </p:cNvPr>
              <p:cNvSpPr txBox="1">
                <a:spLocks noRot="1" noChangeAspect="1" noMove="1" noResize="1" noEditPoints="1" noAdjustHandles="1" noChangeArrowheads="1" noChangeShapeType="1" noTextEdit="1"/>
              </p:cNvSpPr>
              <p:nvPr/>
            </p:nvSpPr>
            <p:spPr>
              <a:xfrm>
                <a:off x="10561982" y="5202923"/>
                <a:ext cx="548740" cy="369332"/>
              </a:xfrm>
              <a:prstGeom prst="rect">
                <a:avLst/>
              </a:prstGeom>
              <a:blipFill>
                <a:blip r:embed="rId14"/>
                <a:stretch>
                  <a:fillRect/>
                </a:stretch>
              </a:blipFill>
            </p:spPr>
            <p:txBody>
              <a:bodyPr/>
              <a:lstStyle/>
              <a:p>
                <a:r>
                  <a:rPr lang="en-US">
                    <a:noFill/>
                  </a:rPr>
                  <a:t> </a:t>
                </a:r>
              </a:p>
            </p:txBody>
          </p:sp>
        </mc:Fallback>
      </mc:AlternateContent>
      <p:cxnSp>
        <p:nvCxnSpPr>
          <p:cNvPr id="4" name="直线连接符 3">
            <a:extLst>
              <a:ext uri="{FF2B5EF4-FFF2-40B4-BE49-F238E27FC236}">
                <a16:creationId xmlns:a16="http://schemas.microsoft.com/office/drawing/2014/main" id="{CD471A00-6D96-F69F-08C4-B5FCA9DBD782}"/>
              </a:ext>
            </a:extLst>
          </p:cNvPr>
          <p:cNvCxnSpPr>
            <a:cxnSpLocks/>
            <a:endCxn id="85" idx="2"/>
          </p:cNvCxnSpPr>
          <p:nvPr/>
        </p:nvCxnSpPr>
        <p:spPr>
          <a:xfrm>
            <a:off x="7744767" y="2779117"/>
            <a:ext cx="2314425" cy="12972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线连接符 6">
            <a:extLst>
              <a:ext uri="{FF2B5EF4-FFF2-40B4-BE49-F238E27FC236}">
                <a16:creationId xmlns:a16="http://schemas.microsoft.com/office/drawing/2014/main" id="{D161CE55-68F0-ED0C-357E-CAFB2492C3D7}"/>
              </a:ext>
            </a:extLst>
          </p:cNvPr>
          <p:cNvCxnSpPr>
            <a:cxnSpLocks/>
            <a:stCxn id="46" idx="6"/>
            <a:endCxn id="85" idx="2"/>
          </p:cNvCxnSpPr>
          <p:nvPr/>
        </p:nvCxnSpPr>
        <p:spPr>
          <a:xfrm flipV="1">
            <a:off x="7731324" y="4076325"/>
            <a:ext cx="2327868" cy="7217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线连接符 7">
            <a:extLst>
              <a:ext uri="{FF2B5EF4-FFF2-40B4-BE49-F238E27FC236}">
                <a16:creationId xmlns:a16="http://schemas.microsoft.com/office/drawing/2014/main" id="{7238032E-F94D-21C8-63C3-C9387E858183}"/>
              </a:ext>
            </a:extLst>
          </p:cNvPr>
          <p:cNvCxnSpPr>
            <a:cxnSpLocks/>
            <a:stCxn id="38" idx="6"/>
            <a:endCxn id="85" idx="2"/>
          </p:cNvCxnSpPr>
          <p:nvPr/>
        </p:nvCxnSpPr>
        <p:spPr>
          <a:xfrm>
            <a:off x="7620478" y="3681551"/>
            <a:ext cx="2438714" cy="3947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线连接符 8">
            <a:extLst>
              <a:ext uri="{FF2B5EF4-FFF2-40B4-BE49-F238E27FC236}">
                <a16:creationId xmlns:a16="http://schemas.microsoft.com/office/drawing/2014/main" id="{DEC85B7A-1290-A108-5849-1581C33C52E3}"/>
              </a:ext>
            </a:extLst>
          </p:cNvPr>
          <p:cNvCxnSpPr>
            <a:cxnSpLocks/>
            <a:stCxn id="37" idx="6"/>
            <a:endCxn id="85" idx="2"/>
          </p:cNvCxnSpPr>
          <p:nvPr/>
        </p:nvCxnSpPr>
        <p:spPr>
          <a:xfrm>
            <a:off x="7861981" y="3560160"/>
            <a:ext cx="2197211" cy="5161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弧 18">
            <a:extLst>
              <a:ext uri="{FF2B5EF4-FFF2-40B4-BE49-F238E27FC236}">
                <a16:creationId xmlns:a16="http://schemas.microsoft.com/office/drawing/2014/main" id="{D06DBD2B-38AD-5308-0EF5-43386DA3FEFE}"/>
              </a:ext>
            </a:extLst>
          </p:cNvPr>
          <p:cNvSpPr/>
          <p:nvPr/>
        </p:nvSpPr>
        <p:spPr>
          <a:xfrm>
            <a:off x="9629855" y="3785081"/>
            <a:ext cx="171998" cy="470782"/>
          </a:xfrm>
          <a:prstGeom prst="arc">
            <a:avLst>
              <a:gd name="adj1" fmla="val 5648100"/>
              <a:gd name="adj2" fmla="val 15918212"/>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8F0381DD-88EB-BECC-7D08-6E3F7AFCD88A}"/>
                  </a:ext>
                </a:extLst>
              </p:cNvPr>
              <p:cNvSpPr txBox="1"/>
              <p:nvPr/>
            </p:nvSpPr>
            <p:spPr>
              <a:xfrm>
                <a:off x="9082287" y="3999750"/>
                <a:ext cx="663323"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sz="800" i="1" smtClean="0">
                          <a:latin typeface="Cambria Math" panose="02040503050406030204" pitchFamily="18" charset="0"/>
                        </a:rPr>
                        <m:t>≥</m:t>
                      </m:r>
                      <m:r>
                        <a:rPr kumimoji="1" lang="en-US" altLang="zh-CN" sz="800" b="0" i="1" smtClean="0">
                          <a:latin typeface="Cambria Math" panose="02040503050406030204" pitchFamily="18" charset="0"/>
                        </a:rPr>
                        <m:t>𝑘</m:t>
                      </m:r>
                      <m:r>
                        <a:rPr kumimoji="1" lang="en-US" altLang="zh-CN" sz="800" b="0" i="1" smtClean="0">
                          <a:latin typeface="Cambria Math" panose="02040503050406030204" pitchFamily="18" charset="0"/>
                        </a:rPr>
                        <m:t>+1</m:t>
                      </m:r>
                    </m:oMath>
                  </m:oMathPara>
                </a14:m>
                <a:endParaRPr kumimoji="1" lang="zh-CN" altLang="en-US" sz="800"/>
              </a:p>
            </p:txBody>
          </p:sp>
        </mc:Choice>
        <mc:Fallback xmlns="">
          <p:sp>
            <p:nvSpPr>
              <p:cNvPr id="20" name="文本框 19">
                <a:extLst>
                  <a:ext uri="{FF2B5EF4-FFF2-40B4-BE49-F238E27FC236}">
                    <a16:creationId xmlns:a16="http://schemas.microsoft.com/office/drawing/2014/main" id="{8F0381DD-88EB-BECC-7D08-6E3F7AFCD88A}"/>
                  </a:ext>
                </a:extLst>
              </p:cNvPr>
              <p:cNvSpPr txBox="1">
                <a:spLocks noRot="1" noChangeAspect="1" noMove="1" noResize="1" noEditPoints="1" noAdjustHandles="1" noChangeArrowheads="1" noChangeShapeType="1" noTextEdit="1"/>
              </p:cNvSpPr>
              <p:nvPr/>
            </p:nvSpPr>
            <p:spPr>
              <a:xfrm>
                <a:off x="9082287" y="3999750"/>
                <a:ext cx="663323" cy="215444"/>
              </a:xfrm>
              <a:prstGeom prst="rect">
                <a:avLst/>
              </a:prstGeom>
              <a:blipFill>
                <a:blip r:embed="rId1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63225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20">
            <a:extLst>
              <a:ext uri="{FF2B5EF4-FFF2-40B4-BE49-F238E27FC236}">
                <a16:creationId xmlns:a16="http://schemas.microsoft.com/office/drawing/2014/main" id="{3731FC5E-A030-2048-DB4D-B79A07B481D6}"/>
              </a:ext>
            </a:extLst>
          </p:cNvPr>
          <p:cNvSpPr/>
          <p:nvPr/>
        </p:nvSpPr>
        <p:spPr>
          <a:xfrm>
            <a:off x="1229759" y="3852968"/>
            <a:ext cx="5029426" cy="1010352"/>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 name="圆角矩形 103">
            <a:extLst>
              <a:ext uri="{FF2B5EF4-FFF2-40B4-BE49-F238E27FC236}">
                <a16:creationId xmlns:a16="http://schemas.microsoft.com/office/drawing/2014/main" id="{18224EFA-E8F3-89FC-55CB-A79AA6E747AD}"/>
              </a:ext>
            </a:extLst>
          </p:cNvPr>
          <p:cNvSpPr/>
          <p:nvPr/>
        </p:nvSpPr>
        <p:spPr>
          <a:xfrm>
            <a:off x="9643967" y="5100432"/>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圆角矩形 102">
            <a:extLst>
              <a:ext uri="{FF2B5EF4-FFF2-40B4-BE49-F238E27FC236}">
                <a16:creationId xmlns:a16="http://schemas.microsoft.com/office/drawing/2014/main" id="{D122E8AF-39A6-B527-03F0-0BC605A56BCE}"/>
              </a:ext>
            </a:extLst>
          </p:cNvPr>
          <p:cNvSpPr/>
          <p:nvPr/>
        </p:nvSpPr>
        <p:spPr>
          <a:xfrm>
            <a:off x="9616537" y="3897162"/>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2" name="圆角矩形 101">
            <a:extLst>
              <a:ext uri="{FF2B5EF4-FFF2-40B4-BE49-F238E27FC236}">
                <a16:creationId xmlns:a16="http://schemas.microsoft.com/office/drawing/2014/main" id="{3510F1D2-B1CE-A47C-CEF4-5C51390D0849}"/>
              </a:ext>
            </a:extLst>
          </p:cNvPr>
          <p:cNvSpPr/>
          <p:nvPr/>
        </p:nvSpPr>
        <p:spPr>
          <a:xfrm>
            <a:off x="9616537" y="3145910"/>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圆角矩形 100">
            <a:extLst>
              <a:ext uri="{FF2B5EF4-FFF2-40B4-BE49-F238E27FC236}">
                <a16:creationId xmlns:a16="http://schemas.microsoft.com/office/drawing/2014/main" id="{69C06ED5-B3A9-9AAA-FED1-4D84DBB56F10}"/>
              </a:ext>
            </a:extLst>
          </p:cNvPr>
          <p:cNvSpPr/>
          <p:nvPr/>
        </p:nvSpPr>
        <p:spPr>
          <a:xfrm>
            <a:off x="9607739" y="2443975"/>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圆角矩形 99">
            <a:extLst>
              <a:ext uri="{FF2B5EF4-FFF2-40B4-BE49-F238E27FC236}">
                <a16:creationId xmlns:a16="http://schemas.microsoft.com/office/drawing/2014/main" id="{E806B453-5A97-D4A3-5E14-A99111517634}"/>
              </a:ext>
            </a:extLst>
          </p:cNvPr>
          <p:cNvSpPr/>
          <p:nvPr/>
        </p:nvSpPr>
        <p:spPr>
          <a:xfrm>
            <a:off x="7374139" y="4650719"/>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圆角矩形 98">
            <a:extLst>
              <a:ext uri="{FF2B5EF4-FFF2-40B4-BE49-F238E27FC236}">
                <a16:creationId xmlns:a16="http://schemas.microsoft.com/office/drawing/2014/main" id="{1A6439AB-262C-7139-8587-CC0A3836AF39}"/>
              </a:ext>
            </a:extLst>
          </p:cNvPr>
          <p:cNvSpPr/>
          <p:nvPr/>
        </p:nvSpPr>
        <p:spPr>
          <a:xfrm>
            <a:off x="7374139" y="3412153"/>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8" name="圆角矩形 97">
            <a:extLst>
              <a:ext uri="{FF2B5EF4-FFF2-40B4-BE49-F238E27FC236}">
                <a16:creationId xmlns:a16="http://schemas.microsoft.com/office/drawing/2014/main" id="{9AB6E49A-E317-E277-F4C7-6A13F1AB37AC}"/>
              </a:ext>
            </a:extLst>
          </p:cNvPr>
          <p:cNvSpPr/>
          <p:nvPr/>
        </p:nvSpPr>
        <p:spPr>
          <a:xfrm>
            <a:off x="7374139" y="2615851"/>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4CFEBA7D-D78A-4674-B4CE-8101BA65D437}"/>
              </a:ext>
            </a:extLst>
          </p:cNvPr>
          <p:cNvSpPr>
            <a:spLocks noGrp="1"/>
          </p:cNvSpPr>
          <p:nvPr>
            <p:ph type="title"/>
          </p:nvPr>
        </p:nvSpPr>
        <p:spPr/>
        <p:txBody>
          <a:bodyPr/>
          <a:lstStyle/>
          <a:p>
            <a:r>
              <a:rPr lang="en-US" altLang="zh-CN">
                <a:latin typeface="Palatino Linotype" panose="02040502050505030304" pitchFamily="18" charset="0"/>
              </a:rPr>
              <a:t>Threshold Graph in </a:t>
            </a:r>
            <a:r>
              <a:rPr lang="en-US" altLang="zh-CN">
                <a:solidFill>
                  <a:srgbClr val="FF3399"/>
                </a:solidFill>
                <a:latin typeface="Palatino Linotype" panose="02040502050505030304" pitchFamily="18" charset="0"/>
              </a:rPr>
              <a:t>[Lin19]</a:t>
            </a:r>
            <a:endParaRPr lang="zh-CN" altLang="en-US">
              <a:solidFill>
                <a:srgbClr val="FF3399"/>
              </a:solidFill>
              <a:latin typeface="Palatino Linotype" panose="0204050205050503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2686E6-B94F-4577-A109-F11F0A65ECC2}"/>
                  </a:ext>
                </a:extLst>
              </p:cNvPr>
              <p:cNvSpPr>
                <a:spLocks noGrp="1"/>
              </p:cNvSpPr>
              <p:nvPr>
                <p:ph idx="1"/>
              </p:nvPr>
            </p:nvSpPr>
            <p:spPr>
              <a:xfrm>
                <a:off x="595122" y="1585109"/>
                <a:ext cx="10515600" cy="4351338"/>
              </a:xfrm>
            </p:spPr>
            <p:txBody>
              <a:bodyPr>
                <a:normAutofit/>
              </a:bodyPr>
              <a:lstStyle/>
              <a:p>
                <a:pPr marL="617220" lvl="1" indent="-342900"/>
                <a:r>
                  <a:rPr lang="en-US" altLang="zh-CN" sz="2000">
                    <a:latin typeface="Palatino Linotype" panose="02040502050505030304" pitchFamily="18" charset="0"/>
                  </a:rPr>
                  <a:t>Threshold Graph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𝑇</m:t>
                        </m:r>
                      </m:sub>
                    </m:sSub>
                  </m:oMath>
                </a14:m>
                <a:r>
                  <a:rPr lang="en-US" altLang="zh-CN" sz="2000">
                    <a:latin typeface="Palatino Linotype" panose="02040502050505030304" pitchFamily="18" charset="0"/>
                  </a:rPr>
                  <a:t>: a bipartite graph </a:t>
                </a:r>
                <a14:m>
                  <m:oMath xmlns:m="http://schemas.openxmlformats.org/officeDocument/2006/math">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𝐵</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𝐸</m:t>
                    </m:r>
                    <m:r>
                      <a:rPr lang="en-US" altLang="zh-CN" sz="2000" b="0" i="1" smtClean="0">
                        <a:latin typeface="Cambria Math" panose="02040503050406030204" pitchFamily="18" charset="0"/>
                      </a:rPr>
                      <m:t>)</m:t>
                    </m:r>
                  </m:oMath>
                </a14:m>
                <a:r>
                  <a:rPr lang="en-US" altLang="zh-CN" sz="2000">
                    <a:latin typeface="Palatino Linotype" panose="02040502050505030304" pitchFamily="18" charset="0"/>
                  </a:rPr>
                  <a:t> with </a:t>
                </a:r>
                <a14:m>
                  <m:oMath xmlns:m="http://schemas.openxmlformats.org/officeDocument/2006/math">
                    <m:r>
                      <a:rPr lang="en-US" altLang="zh-CN" sz="2000" i="1">
                        <a:latin typeface="Cambria Math" panose="02040503050406030204" pitchFamily="18" charset="0"/>
                      </a:rPr>
                      <m:t>𝐴</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𝑘</m:t>
                        </m:r>
                      </m:sub>
                    </m:sSub>
                  </m:oMath>
                </a14:m>
                <a:r>
                  <a:rPr lang="en-US" altLang="zh-CN" sz="2000">
                    <a:latin typeface="Palatino Linotype" panose="02040502050505030304" pitchFamily="18" charset="0"/>
                  </a:rPr>
                  <a:t> and </a:t>
                </a:r>
                <a14:m>
                  <m:oMath xmlns:m="http://schemas.openxmlformats.org/officeDocument/2006/math">
                    <m:r>
                      <a:rPr lang="en-US" altLang="zh-CN" sz="2000" i="1">
                        <a:latin typeface="Cambria Math" panose="02040503050406030204" pitchFamily="18" charset="0"/>
                      </a:rPr>
                      <m:t>𝐵</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𝑚</m:t>
                        </m:r>
                      </m:sub>
                    </m:sSub>
                  </m:oMath>
                </a14:m>
                <a:r>
                  <a:rPr lang="en-US" altLang="zh-CN" sz="2000">
                    <a:latin typeface="Palatino Linotype" panose="02040502050505030304" pitchFamily="18" charset="0"/>
                  </a:rPr>
                  <a:t>, satisfying</a:t>
                </a:r>
                <a:endParaRPr lang="en-US" altLang="zh-CN" sz="1600">
                  <a:latin typeface="Palatino Linotype" panose="02040502050505030304" pitchFamily="18" charset="0"/>
                </a:endParaRPr>
              </a:p>
              <a:p>
                <a:pPr marL="0" indent="0">
                  <a:buNone/>
                </a:pPr>
                <a:endParaRPr lang="zh-CN" altLang="en-US" sz="1500">
                  <a:latin typeface="Palatino Linotype" panose="02040502050505030304" pitchFamily="18" charset="0"/>
                </a:endParaRPr>
              </a:p>
            </p:txBody>
          </p:sp>
        </mc:Choice>
        <mc:Fallback xmlns="">
          <p:sp>
            <p:nvSpPr>
              <p:cNvPr id="3" name="内容占位符 2">
                <a:extLst>
                  <a:ext uri="{FF2B5EF4-FFF2-40B4-BE49-F238E27FC236}">
                    <a16:creationId xmlns:a16="http://schemas.microsoft.com/office/drawing/2014/main" id="{202686E6-B94F-4577-A109-F11F0A65ECC2}"/>
                  </a:ext>
                </a:extLst>
              </p:cNvPr>
              <p:cNvSpPr>
                <a:spLocks noGrp="1" noRot="1" noChangeAspect="1" noMove="1" noResize="1" noEditPoints="1" noAdjustHandles="1" noChangeArrowheads="1" noChangeShapeType="1" noTextEdit="1"/>
              </p:cNvSpPr>
              <p:nvPr>
                <p:ph idx="1"/>
              </p:nvPr>
            </p:nvSpPr>
            <p:spPr>
              <a:xfrm>
                <a:off x="595122" y="1585109"/>
                <a:ext cx="10515600" cy="4351338"/>
              </a:xfrm>
              <a:blipFill>
                <a:blip r:embed="rId3"/>
                <a:stretch>
                  <a:fillRect t="-1401"/>
                </a:stretch>
              </a:blipFill>
            </p:spPr>
            <p:txBody>
              <a:bodyPr/>
              <a:lstStyle/>
              <a:p>
                <a:r>
                  <a:rPr lang="en-US">
                    <a:noFill/>
                  </a:rPr>
                  <a:t> </a:t>
                </a:r>
              </a:p>
            </p:txBody>
          </p:sp>
        </mc:Fallback>
      </mc:AlternateContent>
      <p:sp>
        <p:nvSpPr>
          <p:cNvPr id="5" name="文本框 4">
            <a:extLst>
              <a:ext uri="{FF2B5EF4-FFF2-40B4-BE49-F238E27FC236}">
                <a16:creationId xmlns:a16="http://schemas.microsoft.com/office/drawing/2014/main" id="{BFF7F080-51F7-4335-B1D8-5D9192CCFE22}"/>
              </a:ext>
            </a:extLst>
          </p:cNvPr>
          <p:cNvSpPr txBox="1"/>
          <p:nvPr/>
        </p:nvSpPr>
        <p:spPr>
          <a:xfrm>
            <a:off x="5379712" y="3250398"/>
            <a:ext cx="65" cy="276999"/>
          </a:xfrm>
          <a:prstGeom prst="rect">
            <a:avLst/>
          </a:prstGeom>
          <a:noFill/>
        </p:spPr>
        <p:txBody>
          <a:bodyPr wrap="none" lIns="0" tIns="0" rIns="0" bIns="0" rtlCol="0">
            <a:spAutoFit/>
          </a:bodyPr>
          <a:lstStyle/>
          <a:p>
            <a:endParaRPr lang="zh-CN" altLang="en-US"/>
          </a:p>
        </p:txBody>
      </p:sp>
      <p:sp>
        <p:nvSpPr>
          <p:cNvPr id="6" name="文本框 5">
            <a:extLst>
              <a:ext uri="{FF2B5EF4-FFF2-40B4-BE49-F238E27FC236}">
                <a16:creationId xmlns:a16="http://schemas.microsoft.com/office/drawing/2014/main" id="{001AC4B2-B67B-4315-B5EA-20F5499035D0}"/>
              </a:ext>
            </a:extLst>
          </p:cNvPr>
          <p:cNvSpPr txBox="1"/>
          <p:nvPr/>
        </p:nvSpPr>
        <p:spPr>
          <a:xfrm>
            <a:off x="5379712" y="3250398"/>
            <a:ext cx="65" cy="276999"/>
          </a:xfrm>
          <a:prstGeom prst="rect">
            <a:avLst/>
          </a:prstGeom>
          <a:noFill/>
        </p:spPr>
        <p:txBody>
          <a:bodyPr wrap="none" lIns="0" tIns="0" rIns="0" bIns="0" rtlCol="0">
            <a:spAutoFit/>
          </a:bodyPr>
          <a:lstStyle/>
          <a:p>
            <a:endParaRPr lang="zh-CN" altLang="en-US"/>
          </a:p>
        </p:txBody>
      </p:sp>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57873357-46DE-1AE2-B03D-287FDD2F07EA}"/>
                  </a:ext>
                </a:extLst>
              </p:cNvPr>
              <p:cNvSpPr txBox="1"/>
              <p:nvPr/>
            </p:nvSpPr>
            <p:spPr>
              <a:xfrm>
                <a:off x="1257732" y="2736871"/>
                <a:ext cx="4973481" cy="923330"/>
              </a:xfrm>
              <a:prstGeom prst="rect">
                <a:avLst/>
              </a:prstGeom>
              <a:noFill/>
            </p:spPr>
            <p:txBody>
              <a:bodyPr wrap="square" rtlCol="0">
                <a:spAutoFit/>
              </a:bodyPr>
              <a:lstStyle/>
              <a:p>
                <a:r>
                  <a:rPr lang="en-US" altLang="zh-CN" b="1">
                    <a:latin typeface="Palatino Linotype" panose="02040502050505030304" pitchFamily="18" charset="0"/>
                  </a:rPr>
                  <a:t>Completeness: </a:t>
                </a:r>
              </a:p>
              <a:p>
                <a:pPr marL="285750" indent="-285750">
                  <a:buFont typeface="Arial" panose="020B0604020202020204" pitchFamily="34" charset="0"/>
                  <a:buChar char="•"/>
                </a:pPr>
                <a14:m>
                  <m:oMath xmlns:m="http://schemas.openxmlformats.org/officeDocument/2006/math">
                    <m:r>
                      <a:rPr lang="en-US" altLang="zh-CN" sz="180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𝑘</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𝑘</m:t>
                        </m:r>
                      </m:sub>
                    </m:sSub>
                  </m:oMath>
                </a14:m>
                <a:r>
                  <a:rPr lang="zh-CN" altLang="en-US" sz="1800">
                    <a:latin typeface="Palatino Linotype" panose="02040502050505030304" pitchFamily="18" charset="0"/>
                  </a:rPr>
                  <a:t> </a:t>
                </a:r>
                <a:r>
                  <a:rPr lang="en-US" altLang="zh-CN" sz="1800">
                    <a:latin typeface="Palatino Linotype" panose="02040502050505030304" pitchFamily="18" charset="0"/>
                  </a:rPr>
                  <a:t>and </a:t>
                </a:r>
                <a14:m>
                  <m:oMath xmlns:m="http://schemas.openxmlformats.org/officeDocument/2006/math">
                    <m:r>
                      <a:rPr lang="en-US" altLang="zh-CN" sz="1800" i="1">
                        <a:latin typeface="Cambria Math" panose="02040503050406030204" pitchFamily="18" charset="0"/>
                      </a:rPr>
                      <m:t>𝑖</m:t>
                    </m:r>
                    <m:r>
                      <a:rPr lang="en-US" altLang="zh-CN" sz="1800" i="1">
                        <a:latin typeface="Cambria Math" panose="02040503050406030204" pitchFamily="18" charset="0"/>
                      </a:rPr>
                      <m:t>∈</m:t>
                    </m:r>
                    <m:d>
                      <m:dPr>
                        <m:begChr m:val="["/>
                        <m:endChr m:val="]"/>
                        <m:ctrlPr>
                          <a:rPr lang="en-US" altLang="zh-CN" sz="1800" i="1">
                            <a:latin typeface="Cambria Math" panose="02040503050406030204" pitchFamily="18" charset="0"/>
                          </a:rPr>
                        </m:ctrlPr>
                      </m:dPr>
                      <m:e>
                        <m:r>
                          <a:rPr lang="en-US" altLang="zh-CN" sz="1800" i="1">
                            <a:latin typeface="Cambria Math" panose="02040503050406030204" pitchFamily="18" charset="0"/>
                          </a:rPr>
                          <m:t>𝑚</m:t>
                        </m:r>
                      </m:e>
                    </m:d>
                  </m:oMath>
                </a14:m>
                <a:r>
                  <a:rPr lang="en-US" altLang="zh-CN" sz="1800">
                    <a:latin typeface="Palatino Linotype" panose="02040502050505030304" pitchFamily="18" charset="0"/>
                  </a:rPr>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𝑘</m:t>
                        </m:r>
                      </m:sub>
                    </m:sSub>
                  </m:oMath>
                </a14:m>
                <a:r>
                  <a:rPr lang="zh-CN" altLang="en-US" sz="1800">
                    <a:latin typeface="Palatino Linotype" panose="02040502050505030304" pitchFamily="18" charset="0"/>
                  </a:rPr>
                  <a:t> </a:t>
                </a:r>
                <a:r>
                  <a:rPr lang="en-US" altLang="zh-CN" sz="1800">
                    <a:latin typeface="Palatino Linotype" panose="02040502050505030304" pitchFamily="18" charset="0"/>
                  </a:rPr>
                  <a:t>have a common neighbor in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𝐵</m:t>
                        </m:r>
                      </m:e>
                      <m:sub>
                        <m:r>
                          <a:rPr lang="en-US" altLang="zh-CN" sz="1800" i="1">
                            <a:latin typeface="Cambria Math" panose="02040503050406030204" pitchFamily="18" charset="0"/>
                          </a:rPr>
                          <m:t>𝑖</m:t>
                        </m:r>
                      </m:sub>
                    </m:sSub>
                  </m:oMath>
                </a14:m>
                <a:endParaRPr lang="zh-CN" altLang="en-US">
                  <a:latin typeface="Palatino Linotype" panose="02040502050505030304" pitchFamily="18" charset="0"/>
                </a:endParaRPr>
              </a:p>
            </p:txBody>
          </p:sp>
        </mc:Choice>
        <mc:Fallback xmlns="">
          <p:sp>
            <p:nvSpPr>
              <p:cNvPr id="51" name="文本框 50">
                <a:extLst>
                  <a:ext uri="{FF2B5EF4-FFF2-40B4-BE49-F238E27FC236}">
                    <a16:creationId xmlns:a16="http://schemas.microsoft.com/office/drawing/2014/main" id="{57873357-46DE-1AE2-B03D-287FDD2F07EA}"/>
                  </a:ext>
                </a:extLst>
              </p:cNvPr>
              <p:cNvSpPr txBox="1">
                <a:spLocks noRot="1" noChangeAspect="1" noMove="1" noResize="1" noEditPoints="1" noAdjustHandles="1" noChangeArrowheads="1" noChangeShapeType="1" noTextEdit="1"/>
              </p:cNvSpPr>
              <p:nvPr/>
            </p:nvSpPr>
            <p:spPr>
              <a:xfrm>
                <a:off x="1257732" y="2736871"/>
                <a:ext cx="4973481" cy="923330"/>
              </a:xfrm>
              <a:prstGeom prst="rect">
                <a:avLst/>
              </a:prstGeom>
              <a:blipFill>
                <a:blip r:embed="rId4"/>
                <a:stretch>
                  <a:fillRect l="-980" t="-3974"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文本框 94">
                <a:extLst>
                  <a:ext uri="{FF2B5EF4-FFF2-40B4-BE49-F238E27FC236}">
                    <a16:creationId xmlns:a16="http://schemas.microsoft.com/office/drawing/2014/main" id="{D763B192-9D18-BA72-9BFB-C340CEC896C2}"/>
                  </a:ext>
                </a:extLst>
              </p:cNvPr>
              <p:cNvSpPr txBox="1"/>
              <p:nvPr/>
            </p:nvSpPr>
            <p:spPr>
              <a:xfrm>
                <a:off x="805795" y="3897162"/>
                <a:ext cx="5582733" cy="923330"/>
              </a:xfrm>
              <a:prstGeom prst="rect">
                <a:avLst/>
              </a:prstGeom>
              <a:noFill/>
            </p:spPr>
            <p:txBody>
              <a:bodyPr wrap="square" rtlCol="0">
                <a:spAutoFit/>
              </a:bodyPr>
              <a:lstStyle/>
              <a:p>
                <a:pPr lvl="1"/>
                <a:r>
                  <a:rPr lang="en-US" altLang="zh-CN" b="1">
                    <a:latin typeface="Palatino" pitchFamily="2" charset="0"/>
                    <a:ea typeface="Palatino" pitchFamily="2" charset="0"/>
                  </a:rPr>
                  <a:t>Soundness:</a:t>
                </a:r>
              </a:p>
              <a:p>
                <a:pPr marL="742950" lvl="1"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b="0" i="0" smtClean="0">
                        <a:latin typeface="Cambria Math" panose="02040503050406030204" pitchFamily="18" charset="0"/>
                      </a:rPr>
                      <m:t> </m:t>
                    </m:r>
                  </m:oMath>
                </a14:m>
                <a:r>
                  <a:rPr lang="en-US" altLang="zh-CN" b="0">
                    <a:latin typeface="Palatino" pitchFamily="2" charset="0"/>
                    <a:ea typeface="Palatino" pitchFamily="2" charset="0"/>
                  </a:rPr>
                  <a:t>if </a:t>
                </a:r>
                <a14:m>
                  <m:oMath xmlns:m="http://schemas.openxmlformats.org/officeDocument/2006/math">
                    <m:r>
                      <a:rPr lang="en-US" altLang="zh-CN" b="0" i="1" smtClean="0">
                        <a:latin typeface="Cambria Math" panose="02040503050406030204" pitchFamily="18" charset="0"/>
                        <a:ea typeface="Palatino" pitchFamily="2" charset="0"/>
                      </a:rPr>
                      <m:t>∀</m:t>
                    </m:r>
                    <m:r>
                      <a:rPr lang="en-US" altLang="zh-CN" b="0" i="1" smtClean="0">
                        <a:latin typeface="Cambria Math" panose="02040503050406030204" pitchFamily="18" charset="0"/>
                        <a:ea typeface="Palatino" pitchFamily="2" charset="0"/>
                      </a:rPr>
                      <m:t>𝑖</m:t>
                    </m:r>
                    <m:r>
                      <a:rPr lang="en-US" altLang="zh-CN" b="0" i="1" smtClean="0">
                        <a:latin typeface="Cambria Math" panose="02040503050406030204" pitchFamily="18" charset="0"/>
                        <a:ea typeface="Palatino" pitchFamily="2" charset="0"/>
                      </a:rPr>
                      <m:t>∈</m:t>
                    </m:r>
                    <m:d>
                      <m:dPr>
                        <m:begChr m:val="["/>
                        <m:endChr m:val="]"/>
                        <m:ctrlPr>
                          <a:rPr lang="en-US" altLang="zh-CN" b="0" i="1" smtClean="0">
                            <a:latin typeface="Cambria Math" panose="02040503050406030204" pitchFamily="18" charset="0"/>
                            <a:ea typeface="Palatino" pitchFamily="2" charset="0"/>
                          </a:rPr>
                        </m:ctrlPr>
                      </m:dPr>
                      <m:e>
                        <m:r>
                          <a:rPr lang="en-US" altLang="zh-CN" b="0" i="1" smtClean="0">
                            <a:latin typeface="Cambria Math" panose="02040503050406030204" pitchFamily="18" charset="0"/>
                            <a:ea typeface="Palatino" pitchFamily="2" charset="0"/>
                          </a:rPr>
                          <m:t>𝑚</m:t>
                        </m:r>
                      </m:e>
                    </m:d>
                    <m:r>
                      <a:rPr lang="en-US" altLang="zh-CN" b="0" i="1" smtClean="0">
                        <a:latin typeface="Cambria Math" panose="02040503050406030204" pitchFamily="18" charset="0"/>
                        <a:ea typeface="Palatino" pitchFamily="2" charset="0"/>
                      </a:rPr>
                      <m:t>,</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𝑖</m:t>
                        </m:r>
                      </m:sub>
                    </m:sSub>
                  </m:oMath>
                </a14:m>
                <a:r>
                  <a:rPr lang="zh-CN" altLang="en-US">
                    <a:latin typeface="Palatino" pitchFamily="2" charset="0"/>
                    <a:ea typeface="Palatino" pitchFamily="2" charset="0"/>
                  </a:rPr>
                  <a:t> </a:t>
                </a:r>
                <a:r>
                  <a:rPr lang="en-US" altLang="zh-CN">
                    <a:latin typeface="Palatino" pitchFamily="2" charset="0"/>
                    <a:ea typeface="Palatino" pitchFamily="2" charset="0"/>
                  </a:rPr>
                  <a:t>such that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oMath>
                </a14:m>
                <a:r>
                  <a:rPr lang="zh-CN" altLang="en-US">
                    <a:latin typeface="Palatino" pitchFamily="2" charset="0"/>
                    <a:ea typeface="Palatino" pitchFamily="2" charset="0"/>
                  </a:rPr>
                  <a:t> </a:t>
                </a:r>
                <a:r>
                  <a:rPr lang="en-US" altLang="zh-CN">
                    <a:latin typeface="Palatino" pitchFamily="2" charset="0"/>
                    <a:ea typeface="Palatino" pitchFamily="2" charset="0"/>
                  </a:rPr>
                  <a:t>has </a:t>
                </a:r>
                <a14:m>
                  <m:oMath xmlns:m="http://schemas.openxmlformats.org/officeDocument/2006/math">
                    <m:r>
                      <a:rPr lang="en-US" altLang="zh-CN" i="1">
                        <a:latin typeface="Cambria Math" panose="02040503050406030204" pitchFamily="18" charset="0"/>
                      </a:rPr>
                      <m:t>𝑘</m:t>
                    </m:r>
                    <m:r>
                      <a:rPr lang="en-US" altLang="zh-CN" i="1">
                        <a:latin typeface="Cambria Math" panose="02040503050406030204" pitchFamily="18" charset="0"/>
                      </a:rPr>
                      <m:t>+1</m:t>
                    </m:r>
                  </m:oMath>
                </a14:m>
                <a:r>
                  <a:rPr lang="zh-CN" altLang="en-US">
                    <a:latin typeface="Palatino" pitchFamily="2" charset="0"/>
                    <a:ea typeface="Palatino" pitchFamily="2" charset="0"/>
                  </a:rPr>
                  <a:t> </a:t>
                </a:r>
                <a:r>
                  <a:rPr lang="en-US" altLang="zh-CN">
                    <a:latin typeface="Palatino" pitchFamily="2" charset="0"/>
                    <a:ea typeface="Palatino" pitchFamily="2" charset="0"/>
                  </a:rPr>
                  <a:t>neighbors in </a:t>
                </a:r>
                <a14:m>
                  <m:oMath xmlns:m="http://schemas.openxmlformats.org/officeDocument/2006/math">
                    <m:r>
                      <a:rPr lang="en-US" altLang="zh-CN" i="1">
                        <a:latin typeface="Cambria Math" panose="02040503050406030204" pitchFamily="18" charset="0"/>
                      </a:rPr>
                      <m:t>𝑋</m:t>
                    </m:r>
                  </m:oMath>
                </a14:m>
                <a:r>
                  <a:rPr lang="en-US" altLang="zh-CN">
                    <a:latin typeface="Palatino" pitchFamily="2" charset="0"/>
                    <a:ea typeface="Palatino" pitchFamily="2" charset="0"/>
                  </a:rPr>
                  <a:t>, then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𝑋</m:t>
                        </m:r>
                      </m:e>
                    </m:d>
                    <m:r>
                      <a:rPr lang="en-US" altLang="zh-CN" i="1">
                        <a:latin typeface="Cambria Math" panose="02040503050406030204" pitchFamily="18" charset="0"/>
                      </a:rPr>
                      <m:t>&gt;</m:t>
                    </m:r>
                    <m:r>
                      <a:rPr lang="en-US" altLang="zh-CN" i="1">
                        <a:latin typeface="Cambria Math" panose="02040503050406030204" pitchFamily="18" charset="0"/>
                      </a:rPr>
                      <m:t>h</m:t>
                    </m:r>
                  </m:oMath>
                </a14:m>
                <a:endParaRPr lang="en-US" altLang="zh-CN">
                  <a:latin typeface="Palatino" pitchFamily="2" charset="0"/>
                  <a:ea typeface="Palatino" pitchFamily="2" charset="0"/>
                </a:endParaRPr>
              </a:p>
            </p:txBody>
          </p:sp>
        </mc:Choice>
        <mc:Fallback xmlns="">
          <p:sp>
            <p:nvSpPr>
              <p:cNvPr id="95" name="文本框 94">
                <a:extLst>
                  <a:ext uri="{FF2B5EF4-FFF2-40B4-BE49-F238E27FC236}">
                    <a16:creationId xmlns:a16="http://schemas.microsoft.com/office/drawing/2014/main" id="{D763B192-9D18-BA72-9BFB-C340CEC896C2}"/>
                  </a:ext>
                </a:extLst>
              </p:cNvPr>
              <p:cNvSpPr txBox="1">
                <a:spLocks noRot="1" noChangeAspect="1" noMove="1" noResize="1" noEditPoints="1" noAdjustHandles="1" noChangeArrowheads="1" noChangeShapeType="1" noTextEdit="1"/>
              </p:cNvSpPr>
              <p:nvPr/>
            </p:nvSpPr>
            <p:spPr>
              <a:xfrm>
                <a:off x="805795" y="3897162"/>
                <a:ext cx="5582733" cy="923330"/>
              </a:xfrm>
              <a:prstGeom prst="rect">
                <a:avLst/>
              </a:prstGeom>
              <a:blipFill>
                <a:blip r:embed="rId5"/>
                <a:stretch>
                  <a:fillRect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F3F8513-B17D-7DD5-85D9-242B106AFBD4}"/>
                  </a:ext>
                </a:extLst>
              </p:cNvPr>
              <p:cNvSpPr txBox="1"/>
              <p:nvPr/>
            </p:nvSpPr>
            <p:spPr>
              <a:xfrm>
                <a:off x="7529201" y="4117471"/>
                <a:ext cx="5575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oMath>
                  </m:oMathPara>
                </a14:m>
                <a:endParaRPr kumimoji="1" lang="zh-CN" altLang="en-US"/>
              </a:p>
            </p:txBody>
          </p:sp>
        </mc:Choice>
        <mc:Fallback xmlns="">
          <p:sp>
            <p:nvSpPr>
              <p:cNvPr id="14" name="文本框 13">
                <a:extLst>
                  <a:ext uri="{FF2B5EF4-FFF2-40B4-BE49-F238E27FC236}">
                    <a16:creationId xmlns:a16="http://schemas.microsoft.com/office/drawing/2014/main" id="{0F3F8513-B17D-7DD5-85D9-242B106AFBD4}"/>
                  </a:ext>
                </a:extLst>
              </p:cNvPr>
              <p:cNvSpPr txBox="1">
                <a:spLocks noRot="1" noChangeAspect="1" noMove="1" noResize="1" noEditPoints="1" noAdjustHandles="1" noChangeArrowheads="1" noChangeShapeType="1" noTextEdit="1"/>
              </p:cNvSpPr>
              <p:nvPr/>
            </p:nvSpPr>
            <p:spPr>
              <a:xfrm>
                <a:off x="7529201" y="4117471"/>
                <a:ext cx="557561"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37BCE80C-9342-5506-6B08-D4368541F2CE}"/>
                  </a:ext>
                </a:extLst>
              </p:cNvPr>
              <p:cNvSpPr txBox="1"/>
              <p:nvPr/>
            </p:nvSpPr>
            <p:spPr>
              <a:xfrm>
                <a:off x="9776701" y="4556988"/>
                <a:ext cx="5575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oMath>
                  </m:oMathPara>
                </a14:m>
                <a:endParaRPr kumimoji="1" lang="zh-CN" altLang="en-US"/>
              </a:p>
            </p:txBody>
          </p:sp>
        </mc:Choice>
        <mc:Fallback xmlns="">
          <p:sp>
            <p:nvSpPr>
              <p:cNvPr id="28" name="文本框 27">
                <a:extLst>
                  <a:ext uri="{FF2B5EF4-FFF2-40B4-BE49-F238E27FC236}">
                    <a16:creationId xmlns:a16="http://schemas.microsoft.com/office/drawing/2014/main" id="{37BCE80C-9342-5506-6B08-D4368541F2CE}"/>
                  </a:ext>
                </a:extLst>
              </p:cNvPr>
              <p:cNvSpPr txBox="1">
                <a:spLocks noRot="1" noChangeAspect="1" noMove="1" noResize="1" noEditPoints="1" noAdjustHandles="1" noChangeArrowheads="1" noChangeShapeType="1" noTextEdit="1"/>
              </p:cNvSpPr>
              <p:nvPr/>
            </p:nvSpPr>
            <p:spPr>
              <a:xfrm>
                <a:off x="9776701" y="4556988"/>
                <a:ext cx="557561" cy="369332"/>
              </a:xfrm>
              <a:prstGeom prst="rect">
                <a:avLst/>
              </a:prstGeom>
              <a:blipFill>
                <a:blip r:embed="rId7"/>
                <a:stretch>
                  <a:fillRect/>
                </a:stretch>
              </a:blipFill>
            </p:spPr>
            <p:txBody>
              <a:bodyPr/>
              <a:lstStyle/>
              <a:p>
                <a:r>
                  <a:rPr lang="en-US">
                    <a:noFill/>
                  </a:rPr>
                  <a:t> </a:t>
                </a:r>
              </a:p>
            </p:txBody>
          </p:sp>
        </mc:Fallback>
      </mc:AlternateContent>
      <p:sp>
        <p:nvSpPr>
          <p:cNvPr id="31" name="椭圆 30">
            <a:extLst>
              <a:ext uri="{FF2B5EF4-FFF2-40B4-BE49-F238E27FC236}">
                <a16:creationId xmlns:a16="http://schemas.microsoft.com/office/drawing/2014/main" id="{01C830FE-91C8-5BBF-0B97-B70EB03184C6}"/>
              </a:ext>
            </a:extLst>
          </p:cNvPr>
          <p:cNvSpPr/>
          <p:nvPr/>
        </p:nvSpPr>
        <p:spPr>
          <a:xfrm>
            <a:off x="7636767" y="2725117"/>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2" name="椭圆 31">
            <a:extLst>
              <a:ext uri="{FF2B5EF4-FFF2-40B4-BE49-F238E27FC236}">
                <a16:creationId xmlns:a16="http://schemas.microsoft.com/office/drawing/2014/main" id="{57017930-4685-6D03-67AB-A071B3FEC647}"/>
              </a:ext>
            </a:extLst>
          </p:cNvPr>
          <p:cNvSpPr/>
          <p:nvPr/>
        </p:nvSpPr>
        <p:spPr>
          <a:xfrm>
            <a:off x="7789167" y="2877517"/>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4" name="椭圆 33">
            <a:extLst>
              <a:ext uri="{FF2B5EF4-FFF2-40B4-BE49-F238E27FC236}">
                <a16:creationId xmlns:a16="http://schemas.microsoft.com/office/drawing/2014/main" id="{D4CF8790-41B6-B1A9-2A47-5EAC78BBD724}"/>
              </a:ext>
            </a:extLst>
          </p:cNvPr>
          <p:cNvSpPr/>
          <p:nvPr/>
        </p:nvSpPr>
        <p:spPr>
          <a:xfrm>
            <a:off x="8016615" y="281389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5" name="椭圆 34">
            <a:extLst>
              <a:ext uri="{FF2B5EF4-FFF2-40B4-BE49-F238E27FC236}">
                <a16:creationId xmlns:a16="http://schemas.microsoft.com/office/drawing/2014/main" id="{08403BE5-BFA4-5925-9469-63F60A2D2454}"/>
              </a:ext>
            </a:extLst>
          </p:cNvPr>
          <p:cNvSpPr/>
          <p:nvPr/>
        </p:nvSpPr>
        <p:spPr>
          <a:xfrm>
            <a:off x="7503273" y="297986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7" name="椭圆 36">
            <a:extLst>
              <a:ext uri="{FF2B5EF4-FFF2-40B4-BE49-F238E27FC236}">
                <a16:creationId xmlns:a16="http://schemas.microsoft.com/office/drawing/2014/main" id="{30904868-3907-4117-0CC6-3D81DEC92E71}"/>
              </a:ext>
            </a:extLst>
          </p:cNvPr>
          <p:cNvSpPr/>
          <p:nvPr/>
        </p:nvSpPr>
        <p:spPr>
          <a:xfrm>
            <a:off x="7753981" y="3506160"/>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8" name="椭圆 37">
            <a:extLst>
              <a:ext uri="{FF2B5EF4-FFF2-40B4-BE49-F238E27FC236}">
                <a16:creationId xmlns:a16="http://schemas.microsoft.com/office/drawing/2014/main" id="{B9D53B65-6194-5E3D-A9CC-E95CB4425862}"/>
              </a:ext>
            </a:extLst>
          </p:cNvPr>
          <p:cNvSpPr/>
          <p:nvPr/>
        </p:nvSpPr>
        <p:spPr>
          <a:xfrm>
            <a:off x="7512478" y="3627551"/>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0" name="椭圆 39">
            <a:extLst>
              <a:ext uri="{FF2B5EF4-FFF2-40B4-BE49-F238E27FC236}">
                <a16:creationId xmlns:a16="http://schemas.microsoft.com/office/drawing/2014/main" id="{050F8B97-0393-FF99-A16A-7AB9B6E66C8B}"/>
              </a:ext>
            </a:extLst>
          </p:cNvPr>
          <p:cNvSpPr/>
          <p:nvPr/>
        </p:nvSpPr>
        <p:spPr>
          <a:xfrm>
            <a:off x="8016615" y="353535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1" name="椭圆 40">
            <a:extLst>
              <a:ext uri="{FF2B5EF4-FFF2-40B4-BE49-F238E27FC236}">
                <a16:creationId xmlns:a16="http://schemas.microsoft.com/office/drawing/2014/main" id="{0E68993A-3F74-DD48-6DC9-634F2B407FCA}"/>
              </a:ext>
            </a:extLst>
          </p:cNvPr>
          <p:cNvSpPr/>
          <p:nvPr/>
        </p:nvSpPr>
        <p:spPr>
          <a:xfrm>
            <a:off x="7974201" y="3713077"/>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3" name="椭圆 42">
            <a:extLst>
              <a:ext uri="{FF2B5EF4-FFF2-40B4-BE49-F238E27FC236}">
                <a16:creationId xmlns:a16="http://schemas.microsoft.com/office/drawing/2014/main" id="{3B5D921E-E174-5486-BDFE-E9C57FE530DA}"/>
              </a:ext>
            </a:extLst>
          </p:cNvPr>
          <p:cNvSpPr/>
          <p:nvPr/>
        </p:nvSpPr>
        <p:spPr>
          <a:xfrm>
            <a:off x="7722204" y="377149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4" name="椭圆 43">
            <a:extLst>
              <a:ext uri="{FF2B5EF4-FFF2-40B4-BE49-F238E27FC236}">
                <a16:creationId xmlns:a16="http://schemas.microsoft.com/office/drawing/2014/main" id="{AD6FA0F5-977E-DBF4-EDD5-4C294DA756B4}"/>
              </a:ext>
            </a:extLst>
          </p:cNvPr>
          <p:cNvSpPr/>
          <p:nvPr/>
        </p:nvSpPr>
        <p:spPr>
          <a:xfrm>
            <a:off x="7937134" y="3020506"/>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6" name="椭圆 45">
            <a:extLst>
              <a:ext uri="{FF2B5EF4-FFF2-40B4-BE49-F238E27FC236}">
                <a16:creationId xmlns:a16="http://schemas.microsoft.com/office/drawing/2014/main" id="{11B1F0A3-FB76-B400-C952-CE55FAA5C435}"/>
              </a:ext>
            </a:extLst>
          </p:cNvPr>
          <p:cNvSpPr/>
          <p:nvPr/>
        </p:nvSpPr>
        <p:spPr>
          <a:xfrm>
            <a:off x="7623324" y="4744119"/>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7" name="椭圆 46">
            <a:extLst>
              <a:ext uri="{FF2B5EF4-FFF2-40B4-BE49-F238E27FC236}">
                <a16:creationId xmlns:a16="http://schemas.microsoft.com/office/drawing/2014/main" id="{91A835D0-9C6E-AC55-F9D1-C9C42AA48AAB}"/>
              </a:ext>
            </a:extLst>
          </p:cNvPr>
          <p:cNvSpPr/>
          <p:nvPr/>
        </p:nvSpPr>
        <p:spPr>
          <a:xfrm>
            <a:off x="7898070" y="4831478"/>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8" name="椭圆 47">
            <a:extLst>
              <a:ext uri="{FF2B5EF4-FFF2-40B4-BE49-F238E27FC236}">
                <a16:creationId xmlns:a16="http://schemas.microsoft.com/office/drawing/2014/main" id="{E0D756EC-84EF-50B4-6BE6-A2B2D1D48486}"/>
              </a:ext>
            </a:extLst>
          </p:cNvPr>
          <p:cNvSpPr/>
          <p:nvPr/>
        </p:nvSpPr>
        <p:spPr>
          <a:xfrm>
            <a:off x="7573124" y="497707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9" name="椭圆 48">
            <a:extLst>
              <a:ext uri="{FF2B5EF4-FFF2-40B4-BE49-F238E27FC236}">
                <a16:creationId xmlns:a16="http://schemas.microsoft.com/office/drawing/2014/main" id="{63A9C20D-B69D-A2DD-3D9D-2BCA29D0EDBC}"/>
              </a:ext>
            </a:extLst>
          </p:cNvPr>
          <p:cNvSpPr/>
          <p:nvPr/>
        </p:nvSpPr>
        <p:spPr>
          <a:xfrm>
            <a:off x="8005781" y="5039752"/>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D63D2E65-0D3A-9E19-1875-42F980D86743}"/>
                  </a:ext>
                </a:extLst>
              </p:cNvPr>
              <p:cNvSpPr txBox="1"/>
              <p:nvPr/>
            </p:nvSpPr>
            <p:spPr>
              <a:xfrm>
                <a:off x="6910637" y="2717761"/>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1</m:t>
                          </m:r>
                        </m:sub>
                      </m:sSub>
                    </m:oMath>
                  </m:oMathPara>
                </a14:m>
                <a:endParaRPr kumimoji="1" lang="zh-CN" altLang="en-US"/>
              </a:p>
            </p:txBody>
          </p:sp>
        </mc:Choice>
        <mc:Fallback xmlns="">
          <p:sp>
            <p:nvSpPr>
              <p:cNvPr id="50" name="文本框 49">
                <a:extLst>
                  <a:ext uri="{FF2B5EF4-FFF2-40B4-BE49-F238E27FC236}">
                    <a16:creationId xmlns:a16="http://schemas.microsoft.com/office/drawing/2014/main" id="{D63D2E65-0D3A-9E19-1875-42F980D86743}"/>
                  </a:ext>
                </a:extLst>
              </p:cNvPr>
              <p:cNvSpPr txBox="1">
                <a:spLocks noRot="1" noChangeAspect="1" noMove="1" noResize="1" noEditPoints="1" noAdjustHandles="1" noChangeArrowheads="1" noChangeShapeType="1" noTextEdit="1"/>
              </p:cNvSpPr>
              <p:nvPr/>
            </p:nvSpPr>
            <p:spPr>
              <a:xfrm>
                <a:off x="6910637" y="2717761"/>
                <a:ext cx="495071"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5A9754CF-1B58-E2A1-D134-CB4245E7683E}"/>
                  </a:ext>
                </a:extLst>
              </p:cNvPr>
              <p:cNvSpPr txBox="1"/>
              <p:nvPr/>
            </p:nvSpPr>
            <p:spPr>
              <a:xfrm>
                <a:off x="6888472" y="3463382"/>
                <a:ext cx="5003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2</m:t>
                          </m:r>
                        </m:sub>
                      </m:sSub>
                    </m:oMath>
                  </m:oMathPara>
                </a14:m>
                <a:endParaRPr kumimoji="1" lang="zh-CN" altLang="en-US"/>
              </a:p>
            </p:txBody>
          </p:sp>
        </mc:Choice>
        <mc:Fallback xmlns="">
          <p:sp>
            <p:nvSpPr>
              <p:cNvPr id="60" name="文本框 59">
                <a:extLst>
                  <a:ext uri="{FF2B5EF4-FFF2-40B4-BE49-F238E27FC236}">
                    <a16:creationId xmlns:a16="http://schemas.microsoft.com/office/drawing/2014/main" id="{5A9754CF-1B58-E2A1-D134-CB4245E7683E}"/>
                  </a:ext>
                </a:extLst>
              </p:cNvPr>
              <p:cNvSpPr txBox="1">
                <a:spLocks noRot="1" noChangeAspect="1" noMove="1" noResize="1" noEditPoints="1" noAdjustHandles="1" noChangeArrowheads="1" noChangeShapeType="1" noTextEdit="1"/>
              </p:cNvSpPr>
              <p:nvPr/>
            </p:nvSpPr>
            <p:spPr>
              <a:xfrm>
                <a:off x="6888472" y="3463382"/>
                <a:ext cx="500393"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976F0693-074E-0E8F-133A-B610A816513D}"/>
                  </a:ext>
                </a:extLst>
              </p:cNvPr>
              <p:cNvSpPr txBox="1"/>
              <p:nvPr/>
            </p:nvSpPr>
            <p:spPr>
              <a:xfrm>
                <a:off x="6883599" y="4710870"/>
                <a:ext cx="5101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𝑘</m:t>
                          </m:r>
                        </m:sub>
                      </m:sSub>
                    </m:oMath>
                  </m:oMathPara>
                </a14:m>
                <a:endParaRPr kumimoji="1" lang="zh-CN" altLang="en-US"/>
              </a:p>
            </p:txBody>
          </p:sp>
        </mc:Choice>
        <mc:Fallback xmlns="">
          <p:sp>
            <p:nvSpPr>
              <p:cNvPr id="68" name="文本框 67">
                <a:extLst>
                  <a:ext uri="{FF2B5EF4-FFF2-40B4-BE49-F238E27FC236}">
                    <a16:creationId xmlns:a16="http://schemas.microsoft.com/office/drawing/2014/main" id="{976F0693-074E-0E8F-133A-B610A816513D}"/>
                  </a:ext>
                </a:extLst>
              </p:cNvPr>
              <p:cNvSpPr txBox="1">
                <a:spLocks noRot="1" noChangeAspect="1" noMove="1" noResize="1" noEditPoints="1" noAdjustHandles="1" noChangeArrowheads="1" noChangeShapeType="1" noTextEdit="1"/>
              </p:cNvSpPr>
              <p:nvPr/>
            </p:nvSpPr>
            <p:spPr>
              <a:xfrm>
                <a:off x="6883599" y="4710870"/>
                <a:ext cx="510140" cy="369332"/>
              </a:xfrm>
              <a:prstGeom prst="rect">
                <a:avLst/>
              </a:prstGeom>
              <a:blipFill>
                <a:blip r:embed="rId10"/>
                <a:stretch>
                  <a:fillRect/>
                </a:stretch>
              </a:blipFill>
            </p:spPr>
            <p:txBody>
              <a:bodyPr/>
              <a:lstStyle/>
              <a:p>
                <a:r>
                  <a:rPr lang="en-US">
                    <a:noFill/>
                  </a:rPr>
                  <a:t> </a:t>
                </a:r>
              </a:p>
            </p:txBody>
          </p:sp>
        </mc:Fallback>
      </mc:AlternateContent>
      <p:sp>
        <p:nvSpPr>
          <p:cNvPr id="69" name="椭圆 68">
            <a:extLst>
              <a:ext uri="{FF2B5EF4-FFF2-40B4-BE49-F238E27FC236}">
                <a16:creationId xmlns:a16="http://schemas.microsoft.com/office/drawing/2014/main" id="{96457A37-5941-811B-DE6F-3EDF7F5A06A0}"/>
              </a:ext>
            </a:extLst>
          </p:cNvPr>
          <p:cNvSpPr/>
          <p:nvPr/>
        </p:nvSpPr>
        <p:spPr>
          <a:xfrm>
            <a:off x="9830701" y="2826669"/>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1" name="椭圆 70">
            <a:extLst>
              <a:ext uri="{FF2B5EF4-FFF2-40B4-BE49-F238E27FC236}">
                <a16:creationId xmlns:a16="http://schemas.microsoft.com/office/drawing/2014/main" id="{05B93A57-A4C1-85C6-5199-2B711A8A90CA}"/>
              </a:ext>
            </a:extLst>
          </p:cNvPr>
          <p:cNvSpPr/>
          <p:nvPr/>
        </p:nvSpPr>
        <p:spPr>
          <a:xfrm>
            <a:off x="9722701" y="2608972"/>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2" name="椭圆 71">
            <a:extLst>
              <a:ext uri="{FF2B5EF4-FFF2-40B4-BE49-F238E27FC236}">
                <a16:creationId xmlns:a16="http://schemas.microsoft.com/office/drawing/2014/main" id="{EB4EE189-2F48-6DD4-1E69-81A14F121F31}"/>
              </a:ext>
            </a:extLst>
          </p:cNvPr>
          <p:cNvSpPr/>
          <p:nvPr/>
        </p:nvSpPr>
        <p:spPr>
          <a:xfrm>
            <a:off x="9957247" y="254072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4" name="椭圆 73">
            <a:extLst>
              <a:ext uri="{FF2B5EF4-FFF2-40B4-BE49-F238E27FC236}">
                <a16:creationId xmlns:a16="http://schemas.microsoft.com/office/drawing/2014/main" id="{00E3D397-E74B-811E-24D2-A5D156CEB6FD}"/>
              </a:ext>
            </a:extLst>
          </p:cNvPr>
          <p:cNvSpPr/>
          <p:nvPr/>
        </p:nvSpPr>
        <p:spPr>
          <a:xfrm>
            <a:off x="10047167" y="272347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5" name="椭圆 74">
            <a:extLst>
              <a:ext uri="{FF2B5EF4-FFF2-40B4-BE49-F238E27FC236}">
                <a16:creationId xmlns:a16="http://schemas.microsoft.com/office/drawing/2014/main" id="{8077330E-24AE-9E8F-4A12-A4AEEC7BF5D5}"/>
              </a:ext>
            </a:extLst>
          </p:cNvPr>
          <p:cNvSpPr/>
          <p:nvPr/>
        </p:nvSpPr>
        <p:spPr>
          <a:xfrm>
            <a:off x="10306755" y="259472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6" name="椭圆 75">
            <a:extLst>
              <a:ext uri="{FF2B5EF4-FFF2-40B4-BE49-F238E27FC236}">
                <a16:creationId xmlns:a16="http://schemas.microsoft.com/office/drawing/2014/main" id="{D32B71AC-E31A-FF79-CB7F-1E87BEB605EB}"/>
              </a:ext>
            </a:extLst>
          </p:cNvPr>
          <p:cNvSpPr/>
          <p:nvPr/>
        </p:nvSpPr>
        <p:spPr>
          <a:xfrm>
            <a:off x="10243290" y="285003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7" name="椭圆 76">
            <a:extLst>
              <a:ext uri="{FF2B5EF4-FFF2-40B4-BE49-F238E27FC236}">
                <a16:creationId xmlns:a16="http://schemas.microsoft.com/office/drawing/2014/main" id="{E4E717DE-4189-1C27-E6AD-551F411D1ADC}"/>
              </a:ext>
            </a:extLst>
          </p:cNvPr>
          <p:cNvSpPr/>
          <p:nvPr/>
        </p:nvSpPr>
        <p:spPr>
          <a:xfrm>
            <a:off x="10011247" y="339816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8" name="椭圆 77">
            <a:extLst>
              <a:ext uri="{FF2B5EF4-FFF2-40B4-BE49-F238E27FC236}">
                <a16:creationId xmlns:a16="http://schemas.microsoft.com/office/drawing/2014/main" id="{CCA6DE26-FF80-AADC-BB0F-9AD18696D512}"/>
              </a:ext>
            </a:extLst>
          </p:cNvPr>
          <p:cNvSpPr/>
          <p:nvPr/>
        </p:nvSpPr>
        <p:spPr>
          <a:xfrm>
            <a:off x="9758569" y="326388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9" name="椭圆 78">
            <a:extLst>
              <a:ext uri="{FF2B5EF4-FFF2-40B4-BE49-F238E27FC236}">
                <a16:creationId xmlns:a16="http://schemas.microsoft.com/office/drawing/2014/main" id="{C7B823B8-399E-0C7D-4C1D-1BEB4A4F75F3}"/>
              </a:ext>
            </a:extLst>
          </p:cNvPr>
          <p:cNvSpPr/>
          <p:nvPr/>
        </p:nvSpPr>
        <p:spPr>
          <a:xfrm>
            <a:off x="10290033" y="355479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1" name="椭圆 80">
            <a:extLst>
              <a:ext uri="{FF2B5EF4-FFF2-40B4-BE49-F238E27FC236}">
                <a16:creationId xmlns:a16="http://schemas.microsoft.com/office/drawing/2014/main" id="{08922C2A-3C20-CF77-9319-7DB7588C0E37}"/>
              </a:ext>
            </a:extLst>
          </p:cNvPr>
          <p:cNvSpPr/>
          <p:nvPr/>
        </p:nvSpPr>
        <p:spPr>
          <a:xfrm>
            <a:off x="9769629" y="3556089"/>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2" name="椭圆 81">
            <a:extLst>
              <a:ext uri="{FF2B5EF4-FFF2-40B4-BE49-F238E27FC236}">
                <a16:creationId xmlns:a16="http://schemas.microsoft.com/office/drawing/2014/main" id="{943E8D29-34B5-6DE0-088D-942469A049F1}"/>
              </a:ext>
            </a:extLst>
          </p:cNvPr>
          <p:cNvSpPr/>
          <p:nvPr/>
        </p:nvSpPr>
        <p:spPr>
          <a:xfrm>
            <a:off x="10297290" y="325185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4" name="椭圆 83">
            <a:extLst>
              <a:ext uri="{FF2B5EF4-FFF2-40B4-BE49-F238E27FC236}">
                <a16:creationId xmlns:a16="http://schemas.microsoft.com/office/drawing/2014/main" id="{350A99EE-51AF-87BE-40FB-6E0907CDF052}"/>
              </a:ext>
            </a:extLst>
          </p:cNvPr>
          <p:cNvSpPr/>
          <p:nvPr/>
        </p:nvSpPr>
        <p:spPr>
          <a:xfrm>
            <a:off x="9830701" y="410065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5" name="椭圆 84">
            <a:extLst>
              <a:ext uri="{FF2B5EF4-FFF2-40B4-BE49-F238E27FC236}">
                <a16:creationId xmlns:a16="http://schemas.microsoft.com/office/drawing/2014/main" id="{E9C0D254-E293-D0D0-32E8-C9D133A34795}"/>
              </a:ext>
            </a:extLst>
          </p:cNvPr>
          <p:cNvSpPr/>
          <p:nvPr/>
        </p:nvSpPr>
        <p:spPr>
          <a:xfrm>
            <a:off x="10059192" y="402232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7" name="椭圆 86">
            <a:extLst>
              <a:ext uri="{FF2B5EF4-FFF2-40B4-BE49-F238E27FC236}">
                <a16:creationId xmlns:a16="http://schemas.microsoft.com/office/drawing/2014/main" id="{FCB77B72-7569-9F2D-94C3-880324742084}"/>
              </a:ext>
            </a:extLst>
          </p:cNvPr>
          <p:cNvSpPr/>
          <p:nvPr/>
        </p:nvSpPr>
        <p:spPr>
          <a:xfrm>
            <a:off x="10252755" y="419960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8" name="椭圆 87">
            <a:extLst>
              <a:ext uri="{FF2B5EF4-FFF2-40B4-BE49-F238E27FC236}">
                <a16:creationId xmlns:a16="http://schemas.microsoft.com/office/drawing/2014/main" id="{1446DF0D-609A-96F8-8D31-41E4503D92BB}"/>
              </a:ext>
            </a:extLst>
          </p:cNvPr>
          <p:cNvSpPr/>
          <p:nvPr/>
        </p:nvSpPr>
        <p:spPr>
          <a:xfrm>
            <a:off x="9812569" y="4304144"/>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0" name="椭圆 89">
            <a:extLst>
              <a:ext uri="{FF2B5EF4-FFF2-40B4-BE49-F238E27FC236}">
                <a16:creationId xmlns:a16="http://schemas.microsoft.com/office/drawing/2014/main" id="{A2F76A96-EC75-82DB-339E-36C467A8BD7C}"/>
              </a:ext>
            </a:extLst>
          </p:cNvPr>
          <p:cNvSpPr/>
          <p:nvPr/>
        </p:nvSpPr>
        <p:spPr>
          <a:xfrm>
            <a:off x="9784894" y="5181901"/>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1" name="椭圆 90">
            <a:extLst>
              <a:ext uri="{FF2B5EF4-FFF2-40B4-BE49-F238E27FC236}">
                <a16:creationId xmlns:a16="http://schemas.microsoft.com/office/drawing/2014/main" id="{AF0A6E05-52E7-3591-30B9-DCD7FFAEFA4E}"/>
              </a:ext>
            </a:extLst>
          </p:cNvPr>
          <p:cNvSpPr/>
          <p:nvPr/>
        </p:nvSpPr>
        <p:spPr>
          <a:xfrm>
            <a:off x="10182033" y="521531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3" name="椭圆 92">
            <a:extLst>
              <a:ext uri="{FF2B5EF4-FFF2-40B4-BE49-F238E27FC236}">
                <a16:creationId xmlns:a16="http://schemas.microsoft.com/office/drawing/2014/main" id="{0F11861C-AF6D-6991-E860-B466E1ACE399}"/>
              </a:ext>
            </a:extLst>
          </p:cNvPr>
          <p:cNvSpPr/>
          <p:nvPr/>
        </p:nvSpPr>
        <p:spPr>
          <a:xfrm>
            <a:off x="9758685" y="5447968"/>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4" name="椭圆 93">
            <a:extLst>
              <a:ext uri="{FF2B5EF4-FFF2-40B4-BE49-F238E27FC236}">
                <a16:creationId xmlns:a16="http://schemas.microsoft.com/office/drawing/2014/main" id="{9E2E4CD3-7594-57A1-2068-AAC2234CCE39}"/>
              </a:ext>
            </a:extLst>
          </p:cNvPr>
          <p:cNvSpPr/>
          <p:nvPr/>
        </p:nvSpPr>
        <p:spPr>
          <a:xfrm>
            <a:off x="9975451" y="5309363"/>
            <a:ext cx="108000" cy="108000"/>
          </a:xfrm>
          <a:prstGeom prst="ellipse">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6" name="椭圆 95">
            <a:extLst>
              <a:ext uri="{FF2B5EF4-FFF2-40B4-BE49-F238E27FC236}">
                <a16:creationId xmlns:a16="http://schemas.microsoft.com/office/drawing/2014/main" id="{9E5A6732-DCFC-9F23-721C-7B9E50BE84A0}"/>
              </a:ext>
            </a:extLst>
          </p:cNvPr>
          <p:cNvSpPr/>
          <p:nvPr/>
        </p:nvSpPr>
        <p:spPr>
          <a:xfrm>
            <a:off x="10083451" y="551825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7" name="椭圆 96">
            <a:extLst>
              <a:ext uri="{FF2B5EF4-FFF2-40B4-BE49-F238E27FC236}">
                <a16:creationId xmlns:a16="http://schemas.microsoft.com/office/drawing/2014/main" id="{17FC9015-A3D2-1F98-4D43-621C4A881D3D}"/>
              </a:ext>
            </a:extLst>
          </p:cNvPr>
          <p:cNvSpPr/>
          <p:nvPr/>
        </p:nvSpPr>
        <p:spPr>
          <a:xfrm>
            <a:off x="10325875" y="5418961"/>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05" name="文本框 104">
                <a:extLst>
                  <a:ext uri="{FF2B5EF4-FFF2-40B4-BE49-F238E27FC236}">
                    <a16:creationId xmlns:a16="http://schemas.microsoft.com/office/drawing/2014/main" id="{98D04346-8072-4018-9DE4-0346DFD8A015}"/>
                  </a:ext>
                </a:extLst>
              </p:cNvPr>
              <p:cNvSpPr txBox="1"/>
              <p:nvPr/>
            </p:nvSpPr>
            <p:spPr>
              <a:xfrm>
                <a:off x="10522139" y="2533095"/>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1</m:t>
                          </m:r>
                        </m:sub>
                      </m:sSub>
                    </m:oMath>
                  </m:oMathPara>
                </a14:m>
                <a:endParaRPr kumimoji="1" lang="zh-CN" altLang="en-US"/>
              </a:p>
            </p:txBody>
          </p:sp>
        </mc:Choice>
        <mc:Fallback xmlns="">
          <p:sp>
            <p:nvSpPr>
              <p:cNvPr id="105" name="文本框 104">
                <a:extLst>
                  <a:ext uri="{FF2B5EF4-FFF2-40B4-BE49-F238E27FC236}">
                    <a16:creationId xmlns:a16="http://schemas.microsoft.com/office/drawing/2014/main" id="{98D04346-8072-4018-9DE4-0346DFD8A015}"/>
                  </a:ext>
                </a:extLst>
              </p:cNvPr>
              <p:cNvSpPr txBox="1">
                <a:spLocks noRot="1" noChangeAspect="1" noMove="1" noResize="1" noEditPoints="1" noAdjustHandles="1" noChangeArrowheads="1" noChangeShapeType="1" noTextEdit="1"/>
              </p:cNvSpPr>
              <p:nvPr/>
            </p:nvSpPr>
            <p:spPr>
              <a:xfrm>
                <a:off x="10522139" y="2533095"/>
                <a:ext cx="495071"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文本框 105">
                <a:extLst>
                  <a:ext uri="{FF2B5EF4-FFF2-40B4-BE49-F238E27FC236}">
                    <a16:creationId xmlns:a16="http://schemas.microsoft.com/office/drawing/2014/main" id="{CD25967B-77E1-4402-1A2E-11FF1FF79A17}"/>
                  </a:ext>
                </a:extLst>
              </p:cNvPr>
              <p:cNvSpPr txBox="1"/>
              <p:nvPr/>
            </p:nvSpPr>
            <p:spPr>
              <a:xfrm>
                <a:off x="10513957" y="3187975"/>
                <a:ext cx="496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2</m:t>
                          </m:r>
                        </m:sub>
                      </m:sSub>
                    </m:oMath>
                  </m:oMathPara>
                </a14:m>
                <a:endParaRPr kumimoji="1" lang="zh-CN" altLang="en-US"/>
              </a:p>
            </p:txBody>
          </p:sp>
        </mc:Choice>
        <mc:Fallback xmlns="">
          <p:sp>
            <p:nvSpPr>
              <p:cNvPr id="106" name="文本框 105">
                <a:extLst>
                  <a:ext uri="{FF2B5EF4-FFF2-40B4-BE49-F238E27FC236}">
                    <a16:creationId xmlns:a16="http://schemas.microsoft.com/office/drawing/2014/main" id="{CD25967B-77E1-4402-1A2E-11FF1FF79A17}"/>
                  </a:ext>
                </a:extLst>
              </p:cNvPr>
              <p:cNvSpPr txBox="1">
                <a:spLocks noRot="1" noChangeAspect="1" noMove="1" noResize="1" noEditPoints="1" noAdjustHandles="1" noChangeArrowheads="1" noChangeShapeType="1" noTextEdit="1"/>
              </p:cNvSpPr>
              <p:nvPr/>
            </p:nvSpPr>
            <p:spPr>
              <a:xfrm>
                <a:off x="10513957" y="3187975"/>
                <a:ext cx="496674"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文本框 106">
                <a:extLst>
                  <a:ext uri="{FF2B5EF4-FFF2-40B4-BE49-F238E27FC236}">
                    <a16:creationId xmlns:a16="http://schemas.microsoft.com/office/drawing/2014/main" id="{C6C48383-D858-93CA-84C4-5CB86E82B9D8}"/>
                  </a:ext>
                </a:extLst>
              </p:cNvPr>
              <p:cNvSpPr txBox="1"/>
              <p:nvPr/>
            </p:nvSpPr>
            <p:spPr>
              <a:xfrm>
                <a:off x="10530937" y="4023987"/>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3</m:t>
                          </m:r>
                        </m:sub>
                      </m:sSub>
                    </m:oMath>
                  </m:oMathPara>
                </a14:m>
                <a:endParaRPr kumimoji="1" lang="zh-CN" altLang="en-US"/>
              </a:p>
            </p:txBody>
          </p:sp>
        </mc:Choice>
        <mc:Fallback xmlns="">
          <p:sp>
            <p:nvSpPr>
              <p:cNvPr id="107" name="文本框 106">
                <a:extLst>
                  <a:ext uri="{FF2B5EF4-FFF2-40B4-BE49-F238E27FC236}">
                    <a16:creationId xmlns:a16="http://schemas.microsoft.com/office/drawing/2014/main" id="{C6C48383-D858-93CA-84C4-5CB86E82B9D8}"/>
                  </a:ext>
                </a:extLst>
              </p:cNvPr>
              <p:cNvSpPr txBox="1">
                <a:spLocks noRot="1" noChangeAspect="1" noMove="1" noResize="1" noEditPoints="1" noAdjustHandles="1" noChangeArrowheads="1" noChangeShapeType="1" noTextEdit="1"/>
              </p:cNvSpPr>
              <p:nvPr/>
            </p:nvSpPr>
            <p:spPr>
              <a:xfrm>
                <a:off x="10530937" y="4023987"/>
                <a:ext cx="495071"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文本框 107">
                <a:extLst>
                  <a:ext uri="{FF2B5EF4-FFF2-40B4-BE49-F238E27FC236}">
                    <a16:creationId xmlns:a16="http://schemas.microsoft.com/office/drawing/2014/main" id="{A61A3CE7-A2EB-A36C-6D2E-4B15E196ACAD}"/>
                  </a:ext>
                </a:extLst>
              </p:cNvPr>
              <p:cNvSpPr txBox="1"/>
              <p:nvPr/>
            </p:nvSpPr>
            <p:spPr>
              <a:xfrm>
                <a:off x="10561982" y="5202923"/>
                <a:ext cx="5487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𝑚</m:t>
                          </m:r>
                        </m:sub>
                      </m:sSub>
                    </m:oMath>
                  </m:oMathPara>
                </a14:m>
                <a:endParaRPr kumimoji="1" lang="zh-CN" altLang="en-US"/>
              </a:p>
            </p:txBody>
          </p:sp>
        </mc:Choice>
        <mc:Fallback xmlns="">
          <p:sp>
            <p:nvSpPr>
              <p:cNvPr id="108" name="文本框 107">
                <a:extLst>
                  <a:ext uri="{FF2B5EF4-FFF2-40B4-BE49-F238E27FC236}">
                    <a16:creationId xmlns:a16="http://schemas.microsoft.com/office/drawing/2014/main" id="{A61A3CE7-A2EB-A36C-6D2E-4B15E196ACAD}"/>
                  </a:ext>
                </a:extLst>
              </p:cNvPr>
              <p:cNvSpPr txBox="1">
                <a:spLocks noRot="1" noChangeAspect="1" noMove="1" noResize="1" noEditPoints="1" noAdjustHandles="1" noChangeArrowheads="1" noChangeShapeType="1" noTextEdit="1"/>
              </p:cNvSpPr>
              <p:nvPr/>
            </p:nvSpPr>
            <p:spPr>
              <a:xfrm>
                <a:off x="10561982" y="5202923"/>
                <a:ext cx="548740" cy="369332"/>
              </a:xfrm>
              <a:prstGeom prst="rect">
                <a:avLst/>
              </a:prstGeom>
              <a:blipFill>
                <a:blip r:embed="rId14"/>
                <a:stretch>
                  <a:fillRect/>
                </a:stretch>
              </a:blipFill>
            </p:spPr>
            <p:txBody>
              <a:bodyPr/>
              <a:lstStyle/>
              <a:p>
                <a:r>
                  <a:rPr lang="en-US">
                    <a:noFill/>
                  </a:rPr>
                  <a:t> </a:t>
                </a:r>
              </a:p>
            </p:txBody>
          </p:sp>
        </mc:Fallback>
      </mc:AlternateContent>
      <p:cxnSp>
        <p:nvCxnSpPr>
          <p:cNvPr id="4" name="直线连接符 3">
            <a:extLst>
              <a:ext uri="{FF2B5EF4-FFF2-40B4-BE49-F238E27FC236}">
                <a16:creationId xmlns:a16="http://schemas.microsoft.com/office/drawing/2014/main" id="{FAB9BE88-56E3-4E22-94E0-8124F2E7B111}"/>
              </a:ext>
            </a:extLst>
          </p:cNvPr>
          <p:cNvCxnSpPr>
            <a:cxnSpLocks/>
            <a:stCxn id="32" idx="5"/>
            <a:endCxn id="94" idx="1"/>
          </p:cNvCxnSpPr>
          <p:nvPr/>
        </p:nvCxnSpPr>
        <p:spPr>
          <a:xfrm>
            <a:off x="7881351" y="2969701"/>
            <a:ext cx="2109916" cy="23554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线连接符 6">
            <a:extLst>
              <a:ext uri="{FF2B5EF4-FFF2-40B4-BE49-F238E27FC236}">
                <a16:creationId xmlns:a16="http://schemas.microsoft.com/office/drawing/2014/main" id="{C7A8B4E0-D54E-2912-6C99-BE8E6DF0A013}"/>
              </a:ext>
            </a:extLst>
          </p:cNvPr>
          <p:cNvCxnSpPr>
            <a:cxnSpLocks/>
            <a:stCxn id="38" idx="6"/>
            <a:endCxn id="94" idx="1"/>
          </p:cNvCxnSpPr>
          <p:nvPr/>
        </p:nvCxnSpPr>
        <p:spPr>
          <a:xfrm>
            <a:off x="7620478" y="3681551"/>
            <a:ext cx="2370789" cy="16436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线连接符 7">
            <a:extLst>
              <a:ext uri="{FF2B5EF4-FFF2-40B4-BE49-F238E27FC236}">
                <a16:creationId xmlns:a16="http://schemas.microsoft.com/office/drawing/2014/main" id="{2404B8BB-BB36-A853-AB50-1DBCDD106C68}"/>
              </a:ext>
            </a:extLst>
          </p:cNvPr>
          <p:cNvCxnSpPr>
            <a:cxnSpLocks/>
            <a:endCxn id="94" idx="1"/>
          </p:cNvCxnSpPr>
          <p:nvPr/>
        </p:nvCxnSpPr>
        <p:spPr>
          <a:xfrm>
            <a:off x="7861981" y="3560160"/>
            <a:ext cx="2129286" cy="17650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线连接符 8">
            <a:extLst>
              <a:ext uri="{FF2B5EF4-FFF2-40B4-BE49-F238E27FC236}">
                <a16:creationId xmlns:a16="http://schemas.microsoft.com/office/drawing/2014/main" id="{0C3D3F69-D411-71B5-4260-727ED1D953AC}"/>
              </a:ext>
            </a:extLst>
          </p:cNvPr>
          <p:cNvCxnSpPr>
            <a:cxnSpLocks/>
            <a:stCxn id="41" idx="5"/>
            <a:endCxn id="94" idx="1"/>
          </p:cNvCxnSpPr>
          <p:nvPr/>
        </p:nvCxnSpPr>
        <p:spPr>
          <a:xfrm>
            <a:off x="8066385" y="3805261"/>
            <a:ext cx="1924882" cy="1519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弧 18">
            <a:extLst>
              <a:ext uri="{FF2B5EF4-FFF2-40B4-BE49-F238E27FC236}">
                <a16:creationId xmlns:a16="http://schemas.microsoft.com/office/drawing/2014/main" id="{185072E8-56F2-6BFE-A96D-8A673AA3A9F9}"/>
              </a:ext>
            </a:extLst>
          </p:cNvPr>
          <p:cNvSpPr/>
          <p:nvPr/>
        </p:nvSpPr>
        <p:spPr>
          <a:xfrm rot="1247969">
            <a:off x="9547005" y="4843156"/>
            <a:ext cx="117726" cy="283074"/>
          </a:xfrm>
          <a:prstGeom prst="arc">
            <a:avLst>
              <a:gd name="adj1" fmla="val 5648100"/>
              <a:gd name="adj2" fmla="val 15918212"/>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E481BF2E-14A2-92BA-611C-10E09DB51E5F}"/>
                  </a:ext>
                </a:extLst>
              </p:cNvPr>
              <p:cNvSpPr txBox="1"/>
              <p:nvPr/>
            </p:nvSpPr>
            <p:spPr>
              <a:xfrm>
                <a:off x="8935152" y="4868027"/>
                <a:ext cx="663323"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sz="800" i="1" smtClean="0">
                          <a:latin typeface="Cambria Math" panose="02040503050406030204" pitchFamily="18" charset="0"/>
                        </a:rPr>
                        <m:t>≥</m:t>
                      </m:r>
                      <m:r>
                        <a:rPr kumimoji="1" lang="en-US" altLang="zh-CN" sz="800" b="0" i="1" smtClean="0">
                          <a:latin typeface="Cambria Math" panose="02040503050406030204" pitchFamily="18" charset="0"/>
                        </a:rPr>
                        <m:t>𝑘</m:t>
                      </m:r>
                      <m:r>
                        <a:rPr kumimoji="1" lang="en-US" altLang="zh-CN" sz="800" b="0" i="1" smtClean="0">
                          <a:latin typeface="Cambria Math" panose="02040503050406030204" pitchFamily="18" charset="0"/>
                        </a:rPr>
                        <m:t>+1</m:t>
                      </m:r>
                    </m:oMath>
                  </m:oMathPara>
                </a14:m>
                <a:endParaRPr kumimoji="1" lang="zh-CN" altLang="en-US" sz="800"/>
              </a:p>
            </p:txBody>
          </p:sp>
        </mc:Choice>
        <mc:Fallback xmlns="">
          <p:sp>
            <p:nvSpPr>
              <p:cNvPr id="20" name="文本框 19">
                <a:extLst>
                  <a:ext uri="{FF2B5EF4-FFF2-40B4-BE49-F238E27FC236}">
                    <a16:creationId xmlns:a16="http://schemas.microsoft.com/office/drawing/2014/main" id="{E481BF2E-14A2-92BA-611C-10E09DB51E5F}"/>
                  </a:ext>
                </a:extLst>
              </p:cNvPr>
              <p:cNvSpPr txBox="1">
                <a:spLocks noRot="1" noChangeAspect="1" noMove="1" noResize="1" noEditPoints="1" noAdjustHandles="1" noChangeArrowheads="1" noChangeShapeType="1" noTextEdit="1"/>
              </p:cNvSpPr>
              <p:nvPr/>
            </p:nvSpPr>
            <p:spPr>
              <a:xfrm>
                <a:off x="8935152" y="4868027"/>
                <a:ext cx="663323" cy="215444"/>
              </a:xfrm>
              <a:prstGeom prst="rect">
                <a:avLst/>
              </a:prstGeom>
              <a:blipFill>
                <a:blip r:embed="rId1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01013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a:extLst>
              <a:ext uri="{FF2B5EF4-FFF2-40B4-BE49-F238E27FC236}">
                <a16:creationId xmlns:a16="http://schemas.microsoft.com/office/drawing/2014/main" id="{B95BB074-955F-1296-6DDD-D2CD9292B333}"/>
              </a:ext>
            </a:extLst>
          </p:cNvPr>
          <p:cNvSpPr/>
          <p:nvPr/>
        </p:nvSpPr>
        <p:spPr>
          <a:xfrm>
            <a:off x="1229759" y="3852968"/>
            <a:ext cx="5029426" cy="1010352"/>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 name="圆角矩形 103">
            <a:extLst>
              <a:ext uri="{FF2B5EF4-FFF2-40B4-BE49-F238E27FC236}">
                <a16:creationId xmlns:a16="http://schemas.microsoft.com/office/drawing/2014/main" id="{18224EFA-E8F3-89FC-55CB-A79AA6E747AD}"/>
              </a:ext>
            </a:extLst>
          </p:cNvPr>
          <p:cNvSpPr/>
          <p:nvPr/>
        </p:nvSpPr>
        <p:spPr>
          <a:xfrm>
            <a:off x="9643967" y="5100432"/>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圆角矩形 102">
            <a:extLst>
              <a:ext uri="{FF2B5EF4-FFF2-40B4-BE49-F238E27FC236}">
                <a16:creationId xmlns:a16="http://schemas.microsoft.com/office/drawing/2014/main" id="{D122E8AF-39A6-B527-03F0-0BC605A56BCE}"/>
              </a:ext>
            </a:extLst>
          </p:cNvPr>
          <p:cNvSpPr/>
          <p:nvPr/>
        </p:nvSpPr>
        <p:spPr>
          <a:xfrm>
            <a:off x="9616537" y="3897162"/>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2" name="圆角矩形 101">
            <a:extLst>
              <a:ext uri="{FF2B5EF4-FFF2-40B4-BE49-F238E27FC236}">
                <a16:creationId xmlns:a16="http://schemas.microsoft.com/office/drawing/2014/main" id="{3510F1D2-B1CE-A47C-CEF4-5C51390D0849}"/>
              </a:ext>
            </a:extLst>
          </p:cNvPr>
          <p:cNvSpPr/>
          <p:nvPr/>
        </p:nvSpPr>
        <p:spPr>
          <a:xfrm>
            <a:off x="9616537" y="3145910"/>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圆角矩形 100">
            <a:extLst>
              <a:ext uri="{FF2B5EF4-FFF2-40B4-BE49-F238E27FC236}">
                <a16:creationId xmlns:a16="http://schemas.microsoft.com/office/drawing/2014/main" id="{69C06ED5-B3A9-9AAA-FED1-4D84DBB56F10}"/>
              </a:ext>
            </a:extLst>
          </p:cNvPr>
          <p:cNvSpPr/>
          <p:nvPr/>
        </p:nvSpPr>
        <p:spPr>
          <a:xfrm>
            <a:off x="9607739" y="2443975"/>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圆角矩形 99">
            <a:extLst>
              <a:ext uri="{FF2B5EF4-FFF2-40B4-BE49-F238E27FC236}">
                <a16:creationId xmlns:a16="http://schemas.microsoft.com/office/drawing/2014/main" id="{E806B453-5A97-D4A3-5E14-A99111517634}"/>
              </a:ext>
            </a:extLst>
          </p:cNvPr>
          <p:cNvSpPr/>
          <p:nvPr/>
        </p:nvSpPr>
        <p:spPr>
          <a:xfrm>
            <a:off x="7374139" y="4650719"/>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圆角矩形 98">
            <a:extLst>
              <a:ext uri="{FF2B5EF4-FFF2-40B4-BE49-F238E27FC236}">
                <a16:creationId xmlns:a16="http://schemas.microsoft.com/office/drawing/2014/main" id="{1A6439AB-262C-7139-8587-CC0A3836AF39}"/>
              </a:ext>
            </a:extLst>
          </p:cNvPr>
          <p:cNvSpPr/>
          <p:nvPr/>
        </p:nvSpPr>
        <p:spPr>
          <a:xfrm>
            <a:off x="7374139" y="3412153"/>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8" name="圆角矩形 97">
            <a:extLst>
              <a:ext uri="{FF2B5EF4-FFF2-40B4-BE49-F238E27FC236}">
                <a16:creationId xmlns:a16="http://schemas.microsoft.com/office/drawing/2014/main" id="{9AB6E49A-E317-E277-F4C7-6A13F1AB37AC}"/>
              </a:ext>
            </a:extLst>
          </p:cNvPr>
          <p:cNvSpPr/>
          <p:nvPr/>
        </p:nvSpPr>
        <p:spPr>
          <a:xfrm>
            <a:off x="7374139" y="2615851"/>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4CFEBA7D-D78A-4674-B4CE-8101BA65D437}"/>
              </a:ext>
            </a:extLst>
          </p:cNvPr>
          <p:cNvSpPr>
            <a:spLocks noGrp="1"/>
          </p:cNvSpPr>
          <p:nvPr>
            <p:ph type="title"/>
          </p:nvPr>
        </p:nvSpPr>
        <p:spPr/>
        <p:txBody>
          <a:bodyPr/>
          <a:lstStyle/>
          <a:p>
            <a:r>
              <a:rPr lang="en-US" altLang="zh-CN">
                <a:latin typeface="Palatino Linotype" panose="02040502050505030304" pitchFamily="18" charset="0"/>
              </a:rPr>
              <a:t>Threshold Graph in </a:t>
            </a:r>
            <a:r>
              <a:rPr lang="en-US" altLang="zh-CN">
                <a:solidFill>
                  <a:srgbClr val="FF3399"/>
                </a:solidFill>
                <a:latin typeface="Palatino Linotype" panose="02040502050505030304" pitchFamily="18" charset="0"/>
              </a:rPr>
              <a:t>[Lin19]</a:t>
            </a:r>
            <a:endParaRPr lang="zh-CN" altLang="en-US">
              <a:solidFill>
                <a:srgbClr val="FF3399"/>
              </a:solidFill>
              <a:latin typeface="Palatino Linotype" panose="0204050205050503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2686E6-B94F-4577-A109-F11F0A65ECC2}"/>
                  </a:ext>
                </a:extLst>
              </p:cNvPr>
              <p:cNvSpPr>
                <a:spLocks noGrp="1"/>
              </p:cNvSpPr>
              <p:nvPr>
                <p:ph idx="1"/>
              </p:nvPr>
            </p:nvSpPr>
            <p:spPr>
              <a:xfrm>
                <a:off x="595122" y="1585109"/>
                <a:ext cx="10515600" cy="4351338"/>
              </a:xfrm>
            </p:spPr>
            <p:txBody>
              <a:bodyPr>
                <a:normAutofit/>
              </a:bodyPr>
              <a:lstStyle/>
              <a:p>
                <a:pPr marL="617220" lvl="1" indent="-342900"/>
                <a:r>
                  <a:rPr lang="en-US" altLang="zh-CN" sz="2000">
                    <a:latin typeface="Palatino Linotype" panose="02040502050505030304" pitchFamily="18" charset="0"/>
                  </a:rPr>
                  <a:t>Threshold Graph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𝑇</m:t>
                        </m:r>
                      </m:sub>
                    </m:sSub>
                  </m:oMath>
                </a14:m>
                <a:r>
                  <a:rPr lang="en-US" altLang="zh-CN" sz="2000">
                    <a:latin typeface="Palatino Linotype" panose="02040502050505030304" pitchFamily="18" charset="0"/>
                  </a:rPr>
                  <a:t>: a bipartite graph </a:t>
                </a:r>
                <a14:m>
                  <m:oMath xmlns:m="http://schemas.openxmlformats.org/officeDocument/2006/math">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𝐵</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𝐸</m:t>
                    </m:r>
                    <m:r>
                      <a:rPr lang="en-US" altLang="zh-CN" sz="2000" b="0" i="1" smtClean="0">
                        <a:latin typeface="Cambria Math" panose="02040503050406030204" pitchFamily="18" charset="0"/>
                      </a:rPr>
                      <m:t>)</m:t>
                    </m:r>
                  </m:oMath>
                </a14:m>
                <a:r>
                  <a:rPr lang="en-US" altLang="zh-CN" sz="2000">
                    <a:latin typeface="Palatino Linotype" panose="02040502050505030304" pitchFamily="18" charset="0"/>
                  </a:rPr>
                  <a:t> with </a:t>
                </a:r>
                <a14:m>
                  <m:oMath xmlns:m="http://schemas.openxmlformats.org/officeDocument/2006/math">
                    <m:r>
                      <a:rPr lang="en-US" altLang="zh-CN" sz="2000" i="1">
                        <a:latin typeface="Cambria Math" panose="02040503050406030204" pitchFamily="18" charset="0"/>
                      </a:rPr>
                      <m:t>𝐴</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𝑘</m:t>
                        </m:r>
                      </m:sub>
                    </m:sSub>
                  </m:oMath>
                </a14:m>
                <a:r>
                  <a:rPr lang="en-US" altLang="zh-CN" sz="2000">
                    <a:latin typeface="Palatino Linotype" panose="02040502050505030304" pitchFamily="18" charset="0"/>
                  </a:rPr>
                  <a:t> and </a:t>
                </a:r>
                <a14:m>
                  <m:oMath xmlns:m="http://schemas.openxmlformats.org/officeDocument/2006/math">
                    <m:r>
                      <a:rPr lang="en-US" altLang="zh-CN" sz="2000" i="1">
                        <a:latin typeface="Cambria Math" panose="02040503050406030204" pitchFamily="18" charset="0"/>
                      </a:rPr>
                      <m:t>𝐵</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𝑚</m:t>
                        </m:r>
                      </m:sub>
                    </m:sSub>
                  </m:oMath>
                </a14:m>
                <a:r>
                  <a:rPr lang="en-US" altLang="zh-CN" sz="2000">
                    <a:latin typeface="Palatino Linotype" panose="02040502050505030304" pitchFamily="18" charset="0"/>
                  </a:rPr>
                  <a:t>, satisfying</a:t>
                </a:r>
                <a:endParaRPr lang="en-US" altLang="zh-CN" sz="1600">
                  <a:latin typeface="Palatino Linotype" panose="02040502050505030304" pitchFamily="18" charset="0"/>
                </a:endParaRPr>
              </a:p>
              <a:p>
                <a:pPr marL="0" indent="0">
                  <a:buNone/>
                </a:pPr>
                <a:endParaRPr lang="zh-CN" altLang="en-US" sz="1500">
                  <a:latin typeface="Palatino Linotype" panose="02040502050505030304" pitchFamily="18" charset="0"/>
                </a:endParaRPr>
              </a:p>
            </p:txBody>
          </p:sp>
        </mc:Choice>
        <mc:Fallback xmlns="">
          <p:sp>
            <p:nvSpPr>
              <p:cNvPr id="3" name="内容占位符 2">
                <a:extLst>
                  <a:ext uri="{FF2B5EF4-FFF2-40B4-BE49-F238E27FC236}">
                    <a16:creationId xmlns:a16="http://schemas.microsoft.com/office/drawing/2014/main" id="{202686E6-B94F-4577-A109-F11F0A65ECC2}"/>
                  </a:ext>
                </a:extLst>
              </p:cNvPr>
              <p:cNvSpPr>
                <a:spLocks noGrp="1" noRot="1" noChangeAspect="1" noMove="1" noResize="1" noEditPoints="1" noAdjustHandles="1" noChangeArrowheads="1" noChangeShapeType="1" noTextEdit="1"/>
              </p:cNvSpPr>
              <p:nvPr>
                <p:ph idx="1"/>
              </p:nvPr>
            </p:nvSpPr>
            <p:spPr>
              <a:xfrm>
                <a:off x="595122" y="1585109"/>
                <a:ext cx="10515600" cy="4351338"/>
              </a:xfrm>
              <a:blipFill>
                <a:blip r:embed="rId3"/>
                <a:stretch>
                  <a:fillRect t="-1401"/>
                </a:stretch>
              </a:blipFill>
            </p:spPr>
            <p:txBody>
              <a:bodyPr/>
              <a:lstStyle/>
              <a:p>
                <a:r>
                  <a:rPr lang="en-US">
                    <a:noFill/>
                  </a:rPr>
                  <a:t> </a:t>
                </a:r>
              </a:p>
            </p:txBody>
          </p:sp>
        </mc:Fallback>
      </mc:AlternateContent>
      <p:sp>
        <p:nvSpPr>
          <p:cNvPr id="5" name="文本框 4">
            <a:extLst>
              <a:ext uri="{FF2B5EF4-FFF2-40B4-BE49-F238E27FC236}">
                <a16:creationId xmlns:a16="http://schemas.microsoft.com/office/drawing/2014/main" id="{BFF7F080-51F7-4335-B1D8-5D9192CCFE22}"/>
              </a:ext>
            </a:extLst>
          </p:cNvPr>
          <p:cNvSpPr txBox="1"/>
          <p:nvPr/>
        </p:nvSpPr>
        <p:spPr>
          <a:xfrm>
            <a:off x="5379712" y="3250398"/>
            <a:ext cx="65" cy="276999"/>
          </a:xfrm>
          <a:prstGeom prst="rect">
            <a:avLst/>
          </a:prstGeom>
          <a:noFill/>
        </p:spPr>
        <p:txBody>
          <a:bodyPr wrap="none" lIns="0" tIns="0" rIns="0" bIns="0" rtlCol="0">
            <a:spAutoFit/>
          </a:bodyPr>
          <a:lstStyle/>
          <a:p>
            <a:endParaRPr lang="zh-CN" altLang="en-US"/>
          </a:p>
        </p:txBody>
      </p:sp>
      <p:sp>
        <p:nvSpPr>
          <p:cNvPr id="6" name="文本框 5">
            <a:extLst>
              <a:ext uri="{FF2B5EF4-FFF2-40B4-BE49-F238E27FC236}">
                <a16:creationId xmlns:a16="http://schemas.microsoft.com/office/drawing/2014/main" id="{001AC4B2-B67B-4315-B5EA-20F5499035D0}"/>
              </a:ext>
            </a:extLst>
          </p:cNvPr>
          <p:cNvSpPr txBox="1"/>
          <p:nvPr/>
        </p:nvSpPr>
        <p:spPr>
          <a:xfrm>
            <a:off x="5379712" y="3250398"/>
            <a:ext cx="65" cy="276999"/>
          </a:xfrm>
          <a:prstGeom prst="rect">
            <a:avLst/>
          </a:prstGeom>
          <a:noFill/>
        </p:spPr>
        <p:txBody>
          <a:bodyPr wrap="none" lIns="0" tIns="0" rIns="0" bIns="0" rtlCol="0">
            <a:spAutoFit/>
          </a:bodyPr>
          <a:lstStyle/>
          <a:p>
            <a:endParaRPr lang="zh-CN" altLang="en-US"/>
          </a:p>
        </p:txBody>
      </p:sp>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57873357-46DE-1AE2-B03D-287FDD2F07EA}"/>
                  </a:ext>
                </a:extLst>
              </p:cNvPr>
              <p:cNvSpPr txBox="1"/>
              <p:nvPr/>
            </p:nvSpPr>
            <p:spPr>
              <a:xfrm>
                <a:off x="1257732" y="2736871"/>
                <a:ext cx="4973481" cy="923330"/>
              </a:xfrm>
              <a:prstGeom prst="rect">
                <a:avLst/>
              </a:prstGeom>
              <a:noFill/>
            </p:spPr>
            <p:txBody>
              <a:bodyPr wrap="square" rtlCol="0">
                <a:spAutoFit/>
              </a:bodyPr>
              <a:lstStyle/>
              <a:p>
                <a:r>
                  <a:rPr lang="en-US" altLang="zh-CN" b="1">
                    <a:latin typeface="Palatino Linotype" panose="02040502050505030304" pitchFamily="18" charset="0"/>
                  </a:rPr>
                  <a:t>Completeness: </a:t>
                </a:r>
              </a:p>
              <a:p>
                <a:pPr marL="285750" indent="-285750">
                  <a:buFont typeface="Arial" panose="020B0604020202020204" pitchFamily="34" charset="0"/>
                  <a:buChar char="•"/>
                </a:pPr>
                <a14:m>
                  <m:oMath xmlns:m="http://schemas.openxmlformats.org/officeDocument/2006/math">
                    <m:r>
                      <a:rPr lang="en-US" altLang="zh-CN" sz="180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𝑘</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𝑘</m:t>
                        </m:r>
                      </m:sub>
                    </m:sSub>
                  </m:oMath>
                </a14:m>
                <a:r>
                  <a:rPr lang="zh-CN" altLang="en-US" sz="1800">
                    <a:latin typeface="Palatino Linotype" panose="02040502050505030304" pitchFamily="18" charset="0"/>
                  </a:rPr>
                  <a:t> </a:t>
                </a:r>
                <a:r>
                  <a:rPr lang="en-US" altLang="zh-CN" sz="1800">
                    <a:latin typeface="Palatino Linotype" panose="02040502050505030304" pitchFamily="18" charset="0"/>
                  </a:rPr>
                  <a:t>and </a:t>
                </a:r>
                <a14:m>
                  <m:oMath xmlns:m="http://schemas.openxmlformats.org/officeDocument/2006/math">
                    <m:r>
                      <a:rPr lang="en-US" altLang="zh-CN" sz="1800" i="1">
                        <a:latin typeface="Cambria Math" panose="02040503050406030204" pitchFamily="18" charset="0"/>
                      </a:rPr>
                      <m:t>𝑖</m:t>
                    </m:r>
                    <m:r>
                      <a:rPr lang="en-US" altLang="zh-CN" sz="1800" i="1">
                        <a:latin typeface="Cambria Math" panose="02040503050406030204" pitchFamily="18" charset="0"/>
                      </a:rPr>
                      <m:t>∈</m:t>
                    </m:r>
                    <m:d>
                      <m:dPr>
                        <m:begChr m:val="["/>
                        <m:endChr m:val="]"/>
                        <m:ctrlPr>
                          <a:rPr lang="en-US" altLang="zh-CN" sz="1800" i="1">
                            <a:latin typeface="Cambria Math" panose="02040503050406030204" pitchFamily="18" charset="0"/>
                          </a:rPr>
                        </m:ctrlPr>
                      </m:dPr>
                      <m:e>
                        <m:r>
                          <a:rPr lang="en-US" altLang="zh-CN" sz="1800" i="1">
                            <a:latin typeface="Cambria Math" panose="02040503050406030204" pitchFamily="18" charset="0"/>
                          </a:rPr>
                          <m:t>𝑚</m:t>
                        </m:r>
                      </m:e>
                    </m:d>
                  </m:oMath>
                </a14:m>
                <a:r>
                  <a:rPr lang="en-US" altLang="zh-CN" sz="1800">
                    <a:latin typeface="Palatino Linotype" panose="02040502050505030304" pitchFamily="18" charset="0"/>
                  </a:rPr>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𝑘</m:t>
                        </m:r>
                      </m:sub>
                    </m:sSub>
                  </m:oMath>
                </a14:m>
                <a:r>
                  <a:rPr lang="zh-CN" altLang="en-US" sz="1800">
                    <a:latin typeface="Palatino Linotype" panose="02040502050505030304" pitchFamily="18" charset="0"/>
                  </a:rPr>
                  <a:t> </a:t>
                </a:r>
                <a:r>
                  <a:rPr lang="en-US" altLang="zh-CN" sz="1800">
                    <a:latin typeface="Palatino Linotype" panose="02040502050505030304" pitchFamily="18" charset="0"/>
                  </a:rPr>
                  <a:t>have a common neighbor in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𝐵</m:t>
                        </m:r>
                      </m:e>
                      <m:sub>
                        <m:r>
                          <a:rPr lang="en-US" altLang="zh-CN" sz="1800" i="1">
                            <a:latin typeface="Cambria Math" panose="02040503050406030204" pitchFamily="18" charset="0"/>
                          </a:rPr>
                          <m:t>𝑖</m:t>
                        </m:r>
                      </m:sub>
                    </m:sSub>
                  </m:oMath>
                </a14:m>
                <a:endParaRPr lang="zh-CN" altLang="en-US">
                  <a:latin typeface="Palatino Linotype" panose="02040502050505030304" pitchFamily="18" charset="0"/>
                </a:endParaRPr>
              </a:p>
            </p:txBody>
          </p:sp>
        </mc:Choice>
        <mc:Fallback xmlns="">
          <p:sp>
            <p:nvSpPr>
              <p:cNvPr id="51" name="文本框 50">
                <a:extLst>
                  <a:ext uri="{FF2B5EF4-FFF2-40B4-BE49-F238E27FC236}">
                    <a16:creationId xmlns:a16="http://schemas.microsoft.com/office/drawing/2014/main" id="{57873357-46DE-1AE2-B03D-287FDD2F07EA}"/>
                  </a:ext>
                </a:extLst>
              </p:cNvPr>
              <p:cNvSpPr txBox="1">
                <a:spLocks noRot="1" noChangeAspect="1" noMove="1" noResize="1" noEditPoints="1" noAdjustHandles="1" noChangeArrowheads="1" noChangeShapeType="1" noTextEdit="1"/>
              </p:cNvSpPr>
              <p:nvPr/>
            </p:nvSpPr>
            <p:spPr>
              <a:xfrm>
                <a:off x="1257732" y="2736871"/>
                <a:ext cx="4973481" cy="923330"/>
              </a:xfrm>
              <a:prstGeom prst="rect">
                <a:avLst/>
              </a:prstGeom>
              <a:blipFill>
                <a:blip r:embed="rId4"/>
                <a:stretch>
                  <a:fillRect l="-980" t="-3974"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文本框 94">
                <a:extLst>
                  <a:ext uri="{FF2B5EF4-FFF2-40B4-BE49-F238E27FC236}">
                    <a16:creationId xmlns:a16="http://schemas.microsoft.com/office/drawing/2014/main" id="{D763B192-9D18-BA72-9BFB-C340CEC896C2}"/>
                  </a:ext>
                </a:extLst>
              </p:cNvPr>
              <p:cNvSpPr txBox="1"/>
              <p:nvPr/>
            </p:nvSpPr>
            <p:spPr>
              <a:xfrm>
                <a:off x="805795" y="3897162"/>
                <a:ext cx="5582733" cy="923330"/>
              </a:xfrm>
              <a:prstGeom prst="rect">
                <a:avLst/>
              </a:prstGeom>
              <a:noFill/>
            </p:spPr>
            <p:txBody>
              <a:bodyPr wrap="square" rtlCol="0">
                <a:spAutoFit/>
              </a:bodyPr>
              <a:lstStyle/>
              <a:p>
                <a:pPr lvl="1"/>
                <a:r>
                  <a:rPr lang="en-US" altLang="zh-CN" b="1">
                    <a:latin typeface="Palatino" pitchFamily="2" charset="0"/>
                    <a:ea typeface="Palatino" pitchFamily="2" charset="0"/>
                  </a:rPr>
                  <a:t>Soundness:</a:t>
                </a:r>
              </a:p>
              <a:p>
                <a:pPr marL="742950" lvl="1"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b="0" i="0" smtClean="0">
                        <a:latin typeface="Cambria Math" panose="02040503050406030204" pitchFamily="18" charset="0"/>
                      </a:rPr>
                      <m:t> </m:t>
                    </m:r>
                  </m:oMath>
                </a14:m>
                <a:r>
                  <a:rPr lang="en-US" altLang="zh-CN" b="0">
                    <a:latin typeface="Palatino" pitchFamily="2" charset="0"/>
                    <a:ea typeface="Palatino" pitchFamily="2" charset="0"/>
                  </a:rPr>
                  <a:t>if </a:t>
                </a:r>
                <a14:m>
                  <m:oMath xmlns:m="http://schemas.openxmlformats.org/officeDocument/2006/math">
                    <m:r>
                      <a:rPr lang="en-US" altLang="zh-CN" b="0" i="1" smtClean="0">
                        <a:latin typeface="Cambria Math" panose="02040503050406030204" pitchFamily="18" charset="0"/>
                        <a:ea typeface="Palatino" pitchFamily="2" charset="0"/>
                      </a:rPr>
                      <m:t>∀</m:t>
                    </m:r>
                    <m:r>
                      <a:rPr lang="en-US" altLang="zh-CN" b="0" i="1" smtClean="0">
                        <a:latin typeface="Cambria Math" panose="02040503050406030204" pitchFamily="18" charset="0"/>
                        <a:ea typeface="Palatino" pitchFamily="2" charset="0"/>
                      </a:rPr>
                      <m:t>𝑖</m:t>
                    </m:r>
                    <m:r>
                      <a:rPr lang="en-US" altLang="zh-CN" b="0" i="1" smtClean="0">
                        <a:latin typeface="Cambria Math" panose="02040503050406030204" pitchFamily="18" charset="0"/>
                        <a:ea typeface="Palatino" pitchFamily="2" charset="0"/>
                      </a:rPr>
                      <m:t>∈</m:t>
                    </m:r>
                    <m:d>
                      <m:dPr>
                        <m:begChr m:val="["/>
                        <m:endChr m:val="]"/>
                        <m:ctrlPr>
                          <a:rPr lang="en-US" altLang="zh-CN" b="0" i="1" smtClean="0">
                            <a:latin typeface="Cambria Math" panose="02040503050406030204" pitchFamily="18" charset="0"/>
                            <a:ea typeface="Palatino" pitchFamily="2" charset="0"/>
                          </a:rPr>
                        </m:ctrlPr>
                      </m:dPr>
                      <m:e>
                        <m:r>
                          <a:rPr lang="en-US" altLang="zh-CN" b="0" i="1" smtClean="0">
                            <a:latin typeface="Cambria Math" panose="02040503050406030204" pitchFamily="18" charset="0"/>
                            <a:ea typeface="Palatino" pitchFamily="2" charset="0"/>
                          </a:rPr>
                          <m:t>𝑚</m:t>
                        </m:r>
                      </m:e>
                    </m:d>
                    <m:r>
                      <a:rPr lang="en-US" altLang="zh-CN" b="0" i="1" smtClean="0">
                        <a:latin typeface="Cambria Math" panose="02040503050406030204" pitchFamily="18" charset="0"/>
                        <a:ea typeface="Palatino" pitchFamily="2" charset="0"/>
                      </a:rPr>
                      <m:t>,</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𝑖</m:t>
                        </m:r>
                      </m:sub>
                    </m:sSub>
                  </m:oMath>
                </a14:m>
                <a:r>
                  <a:rPr lang="zh-CN" altLang="en-US">
                    <a:latin typeface="Palatino" pitchFamily="2" charset="0"/>
                    <a:ea typeface="Palatino" pitchFamily="2" charset="0"/>
                  </a:rPr>
                  <a:t> </a:t>
                </a:r>
                <a:r>
                  <a:rPr lang="en-US" altLang="zh-CN">
                    <a:latin typeface="Palatino" pitchFamily="2" charset="0"/>
                    <a:ea typeface="Palatino" pitchFamily="2" charset="0"/>
                  </a:rPr>
                  <a:t>such that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oMath>
                </a14:m>
                <a:r>
                  <a:rPr lang="zh-CN" altLang="en-US">
                    <a:latin typeface="Palatino" pitchFamily="2" charset="0"/>
                    <a:ea typeface="Palatino" pitchFamily="2" charset="0"/>
                  </a:rPr>
                  <a:t> </a:t>
                </a:r>
                <a:r>
                  <a:rPr lang="en-US" altLang="zh-CN">
                    <a:latin typeface="Palatino" pitchFamily="2" charset="0"/>
                    <a:ea typeface="Palatino" pitchFamily="2" charset="0"/>
                  </a:rPr>
                  <a:t>has </a:t>
                </a:r>
                <a14:m>
                  <m:oMath xmlns:m="http://schemas.openxmlformats.org/officeDocument/2006/math">
                    <m:r>
                      <a:rPr lang="en-US" altLang="zh-CN" i="1">
                        <a:latin typeface="Cambria Math" panose="02040503050406030204" pitchFamily="18" charset="0"/>
                      </a:rPr>
                      <m:t>𝑘</m:t>
                    </m:r>
                    <m:r>
                      <a:rPr lang="en-US" altLang="zh-CN" i="1">
                        <a:latin typeface="Cambria Math" panose="02040503050406030204" pitchFamily="18" charset="0"/>
                      </a:rPr>
                      <m:t>+1</m:t>
                    </m:r>
                  </m:oMath>
                </a14:m>
                <a:r>
                  <a:rPr lang="zh-CN" altLang="en-US">
                    <a:latin typeface="Palatino" pitchFamily="2" charset="0"/>
                    <a:ea typeface="Palatino" pitchFamily="2" charset="0"/>
                  </a:rPr>
                  <a:t> </a:t>
                </a:r>
                <a:r>
                  <a:rPr lang="en-US" altLang="zh-CN">
                    <a:latin typeface="Palatino" pitchFamily="2" charset="0"/>
                    <a:ea typeface="Palatino" pitchFamily="2" charset="0"/>
                  </a:rPr>
                  <a:t>neighbors in </a:t>
                </a:r>
                <a14:m>
                  <m:oMath xmlns:m="http://schemas.openxmlformats.org/officeDocument/2006/math">
                    <m:r>
                      <a:rPr lang="en-US" altLang="zh-CN" i="1">
                        <a:latin typeface="Cambria Math" panose="02040503050406030204" pitchFamily="18" charset="0"/>
                      </a:rPr>
                      <m:t>𝑋</m:t>
                    </m:r>
                  </m:oMath>
                </a14:m>
                <a:r>
                  <a:rPr lang="en-US" altLang="zh-CN">
                    <a:latin typeface="Palatino" pitchFamily="2" charset="0"/>
                    <a:ea typeface="Palatino" pitchFamily="2" charset="0"/>
                  </a:rPr>
                  <a:t>, then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𝑋</m:t>
                        </m:r>
                      </m:e>
                    </m:d>
                    <m:r>
                      <a:rPr lang="en-US" altLang="zh-CN" i="1">
                        <a:latin typeface="Cambria Math" panose="02040503050406030204" pitchFamily="18" charset="0"/>
                      </a:rPr>
                      <m:t>&gt;</m:t>
                    </m:r>
                    <m:r>
                      <a:rPr lang="en-US" altLang="zh-CN" i="1">
                        <a:latin typeface="Cambria Math" panose="02040503050406030204" pitchFamily="18" charset="0"/>
                      </a:rPr>
                      <m:t>h</m:t>
                    </m:r>
                  </m:oMath>
                </a14:m>
                <a:endParaRPr lang="en-US" altLang="zh-CN">
                  <a:latin typeface="Palatino" pitchFamily="2" charset="0"/>
                  <a:ea typeface="Palatino" pitchFamily="2" charset="0"/>
                </a:endParaRPr>
              </a:p>
            </p:txBody>
          </p:sp>
        </mc:Choice>
        <mc:Fallback xmlns="">
          <p:sp>
            <p:nvSpPr>
              <p:cNvPr id="95" name="文本框 94">
                <a:extLst>
                  <a:ext uri="{FF2B5EF4-FFF2-40B4-BE49-F238E27FC236}">
                    <a16:creationId xmlns:a16="http://schemas.microsoft.com/office/drawing/2014/main" id="{D763B192-9D18-BA72-9BFB-C340CEC896C2}"/>
                  </a:ext>
                </a:extLst>
              </p:cNvPr>
              <p:cNvSpPr txBox="1">
                <a:spLocks noRot="1" noChangeAspect="1" noMove="1" noResize="1" noEditPoints="1" noAdjustHandles="1" noChangeArrowheads="1" noChangeShapeType="1" noTextEdit="1"/>
              </p:cNvSpPr>
              <p:nvPr/>
            </p:nvSpPr>
            <p:spPr>
              <a:xfrm>
                <a:off x="805795" y="3897162"/>
                <a:ext cx="5582733" cy="923330"/>
              </a:xfrm>
              <a:prstGeom prst="rect">
                <a:avLst/>
              </a:prstGeom>
              <a:blipFill>
                <a:blip r:embed="rId5"/>
                <a:stretch>
                  <a:fillRect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F3F8513-B17D-7DD5-85D9-242B106AFBD4}"/>
                  </a:ext>
                </a:extLst>
              </p:cNvPr>
              <p:cNvSpPr txBox="1"/>
              <p:nvPr/>
            </p:nvSpPr>
            <p:spPr>
              <a:xfrm>
                <a:off x="7529201" y="4117471"/>
                <a:ext cx="5575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oMath>
                  </m:oMathPara>
                </a14:m>
                <a:endParaRPr kumimoji="1" lang="zh-CN" altLang="en-US"/>
              </a:p>
            </p:txBody>
          </p:sp>
        </mc:Choice>
        <mc:Fallback xmlns="">
          <p:sp>
            <p:nvSpPr>
              <p:cNvPr id="14" name="文本框 13">
                <a:extLst>
                  <a:ext uri="{FF2B5EF4-FFF2-40B4-BE49-F238E27FC236}">
                    <a16:creationId xmlns:a16="http://schemas.microsoft.com/office/drawing/2014/main" id="{0F3F8513-B17D-7DD5-85D9-242B106AFBD4}"/>
                  </a:ext>
                </a:extLst>
              </p:cNvPr>
              <p:cNvSpPr txBox="1">
                <a:spLocks noRot="1" noChangeAspect="1" noMove="1" noResize="1" noEditPoints="1" noAdjustHandles="1" noChangeArrowheads="1" noChangeShapeType="1" noTextEdit="1"/>
              </p:cNvSpPr>
              <p:nvPr/>
            </p:nvSpPr>
            <p:spPr>
              <a:xfrm>
                <a:off x="7529201" y="4117471"/>
                <a:ext cx="557561"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37BCE80C-9342-5506-6B08-D4368541F2CE}"/>
                  </a:ext>
                </a:extLst>
              </p:cNvPr>
              <p:cNvSpPr txBox="1"/>
              <p:nvPr/>
            </p:nvSpPr>
            <p:spPr>
              <a:xfrm>
                <a:off x="9776701" y="4556988"/>
                <a:ext cx="5575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oMath>
                  </m:oMathPara>
                </a14:m>
                <a:endParaRPr kumimoji="1" lang="zh-CN" altLang="en-US"/>
              </a:p>
            </p:txBody>
          </p:sp>
        </mc:Choice>
        <mc:Fallback xmlns="">
          <p:sp>
            <p:nvSpPr>
              <p:cNvPr id="28" name="文本框 27">
                <a:extLst>
                  <a:ext uri="{FF2B5EF4-FFF2-40B4-BE49-F238E27FC236}">
                    <a16:creationId xmlns:a16="http://schemas.microsoft.com/office/drawing/2014/main" id="{37BCE80C-9342-5506-6B08-D4368541F2CE}"/>
                  </a:ext>
                </a:extLst>
              </p:cNvPr>
              <p:cNvSpPr txBox="1">
                <a:spLocks noRot="1" noChangeAspect="1" noMove="1" noResize="1" noEditPoints="1" noAdjustHandles="1" noChangeArrowheads="1" noChangeShapeType="1" noTextEdit="1"/>
              </p:cNvSpPr>
              <p:nvPr/>
            </p:nvSpPr>
            <p:spPr>
              <a:xfrm>
                <a:off x="9776701" y="4556988"/>
                <a:ext cx="557561" cy="369332"/>
              </a:xfrm>
              <a:prstGeom prst="rect">
                <a:avLst/>
              </a:prstGeom>
              <a:blipFill>
                <a:blip r:embed="rId7"/>
                <a:stretch>
                  <a:fillRect/>
                </a:stretch>
              </a:blipFill>
            </p:spPr>
            <p:txBody>
              <a:bodyPr/>
              <a:lstStyle/>
              <a:p>
                <a:r>
                  <a:rPr lang="en-US">
                    <a:noFill/>
                  </a:rPr>
                  <a:t> </a:t>
                </a:r>
              </a:p>
            </p:txBody>
          </p:sp>
        </mc:Fallback>
      </mc:AlternateContent>
      <p:sp>
        <p:nvSpPr>
          <p:cNvPr id="31" name="椭圆 30">
            <a:extLst>
              <a:ext uri="{FF2B5EF4-FFF2-40B4-BE49-F238E27FC236}">
                <a16:creationId xmlns:a16="http://schemas.microsoft.com/office/drawing/2014/main" id="{01C830FE-91C8-5BBF-0B97-B70EB03184C6}"/>
              </a:ext>
            </a:extLst>
          </p:cNvPr>
          <p:cNvSpPr/>
          <p:nvPr/>
        </p:nvSpPr>
        <p:spPr>
          <a:xfrm>
            <a:off x="7636767" y="2725117"/>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2" name="椭圆 31">
            <a:extLst>
              <a:ext uri="{FF2B5EF4-FFF2-40B4-BE49-F238E27FC236}">
                <a16:creationId xmlns:a16="http://schemas.microsoft.com/office/drawing/2014/main" id="{57017930-4685-6D03-67AB-A071B3FEC647}"/>
              </a:ext>
            </a:extLst>
          </p:cNvPr>
          <p:cNvSpPr/>
          <p:nvPr/>
        </p:nvSpPr>
        <p:spPr>
          <a:xfrm>
            <a:off x="7789167" y="2877517"/>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4" name="椭圆 33">
            <a:extLst>
              <a:ext uri="{FF2B5EF4-FFF2-40B4-BE49-F238E27FC236}">
                <a16:creationId xmlns:a16="http://schemas.microsoft.com/office/drawing/2014/main" id="{D4CF8790-41B6-B1A9-2A47-5EAC78BBD724}"/>
              </a:ext>
            </a:extLst>
          </p:cNvPr>
          <p:cNvSpPr/>
          <p:nvPr/>
        </p:nvSpPr>
        <p:spPr>
          <a:xfrm>
            <a:off x="8016615" y="281389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5" name="椭圆 34">
            <a:extLst>
              <a:ext uri="{FF2B5EF4-FFF2-40B4-BE49-F238E27FC236}">
                <a16:creationId xmlns:a16="http://schemas.microsoft.com/office/drawing/2014/main" id="{08403BE5-BFA4-5925-9469-63F60A2D2454}"/>
              </a:ext>
            </a:extLst>
          </p:cNvPr>
          <p:cNvSpPr/>
          <p:nvPr/>
        </p:nvSpPr>
        <p:spPr>
          <a:xfrm>
            <a:off x="7503273" y="297986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7" name="椭圆 36">
            <a:extLst>
              <a:ext uri="{FF2B5EF4-FFF2-40B4-BE49-F238E27FC236}">
                <a16:creationId xmlns:a16="http://schemas.microsoft.com/office/drawing/2014/main" id="{30904868-3907-4117-0CC6-3D81DEC92E71}"/>
              </a:ext>
            </a:extLst>
          </p:cNvPr>
          <p:cNvSpPr/>
          <p:nvPr/>
        </p:nvSpPr>
        <p:spPr>
          <a:xfrm>
            <a:off x="7753981" y="3506160"/>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8" name="椭圆 37">
            <a:extLst>
              <a:ext uri="{FF2B5EF4-FFF2-40B4-BE49-F238E27FC236}">
                <a16:creationId xmlns:a16="http://schemas.microsoft.com/office/drawing/2014/main" id="{B9D53B65-6194-5E3D-A9CC-E95CB4425862}"/>
              </a:ext>
            </a:extLst>
          </p:cNvPr>
          <p:cNvSpPr/>
          <p:nvPr/>
        </p:nvSpPr>
        <p:spPr>
          <a:xfrm>
            <a:off x="7512478" y="3627551"/>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0" name="椭圆 39">
            <a:extLst>
              <a:ext uri="{FF2B5EF4-FFF2-40B4-BE49-F238E27FC236}">
                <a16:creationId xmlns:a16="http://schemas.microsoft.com/office/drawing/2014/main" id="{050F8B97-0393-FF99-A16A-7AB9B6E66C8B}"/>
              </a:ext>
            </a:extLst>
          </p:cNvPr>
          <p:cNvSpPr/>
          <p:nvPr/>
        </p:nvSpPr>
        <p:spPr>
          <a:xfrm>
            <a:off x="8016615" y="353535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1" name="椭圆 40">
            <a:extLst>
              <a:ext uri="{FF2B5EF4-FFF2-40B4-BE49-F238E27FC236}">
                <a16:creationId xmlns:a16="http://schemas.microsoft.com/office/drawing/2014/main" id="{0E68993A-3F74-DD48-6DC9-634F2B407FCA}"/>
              </a:ext>
            </a:extLst>
          </p:cNvPr>
          <p:cNvSpPr/>
          <p:nvPr/>
        </p:nvSpPr>
        <p:spPr>
          <a:xfrm>
            <a:off x="7974201" y="3713077"/>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3" name="椭圆 42">
            <a:extLst>
              <a:ext uri="{FF2B5EF4-FFF2-40B4-BE49-F238E27FC236}">
                <a16:creationId xmlns:a16="http://schemas.microsoft.com/office/drawing/2014/main" id="{3B5D921E-E174-5486-BDFE-E9C57FE530DA}"/>
              </a:ext>
            </a:extLst>
          </p:cNvPr>
          <p:cNvSpPr/>
          <p:nvPr/>
        </p:nvSpPr>
        <p:spPr>
          <a:xfrm>
            <a:off x="7722204" y="377149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4" name="椭圆 43">
            <a:extLst>
              <a:ext uri="{FF2B5EF4-FFF2-40B4-BE49-F238E27FC236}">
                <a16:creationId xmlns:a16="http://schemas.microsoft.com/office/drawing/2014/main" id="{AD6FA0F5-977E-DBF4-EDD5-4C294DA756B4}"/>
              </a:ext>
            </a:extLst>
          </p:cNvPr>
          <p:cNvSpPr/>
          <p:nvPr/>
        </p:nvSpPr>
        <p:spPr>
          <a:xfrm>
            <a:off x="7937134" y="3020506"/>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6" name="椭圆 45">
            <a:extLst>
              <a:ext uri="{FF2B5EF4-FFF2-40B4-BE49-F238E27FC236}">
                <a16:creationId xmlns:a16="http://schemas.microsoft.com/office/drawing/2014/main" id="{11B1F0A3-FB76-B400-C952-CE55FAA5C435}"/>
              </a:ext>
            </a:extLst>
          </p:cNvPr>
          <p:cNvSpPr/>
          <p:nvPr/>
        </p:nvSpPr>
        <p:spPr>
          <a:xfrm>
            <a:off x="7623324" y="4744119"/>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7" name="椭圆 46">
            <a:extLst>
              <a:ext uri="{FF2B5EF4-FFF2-40B4-BE49-F238E27FC236}">
                <a16:creationId xmlns:a16="http://schemas.microsoft.com/office/drawing/2014/main" id="{91A835D0-9C6E-AC55-F9D1-C9C42AA48AAB}"/>
              </a:ext>
            </a:extLst>
          </p:cNvPr>
          <p:cNvSpPr/>
          <p:nvPr/>
        </p:nvSpPr>
        <p:spPr>
          <a:xfrm>
            <a:off x="7898070" y="4831478"/>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8" name="椭圆 47">
            <a:extLst>
              <a:ext uri="{FF2B5EF4-FFF2-40B4-BE49-F238E27FC236}">
                <a16:creationId xmlns:a16="http://schemas.microsoft.com/office/drawing/2014/main" id="{E0D756EC-84EF-50B4-6BE6-A2B2D1D48486}"/>
              </a:ext>
            </a:extLst>
          </p:cNvPr>
          <p:cNvSpPr/>
          <p:nvPr/>
        </p:nvSpPr>
        <p:spPr>
          <a:xfrm>
            <a:off x="7573124" y="497707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9" name="椭圆 48">
            <a:extLst>
              <a:ext uri="{FF2B5EF4-FFF2-40B4-BE49-F238E27FC236}">
                <a16:creationId xmlns:a16="http://schemas.microsoft.com/office/drawing/2014/main" id="{63A9C20D-B69D-A2DD-3D9D-2BCA29D0EDBC}"/>
              </a:ext>
            </a:extLst>
          </p:cNvPr>
          <p:cNvSpPr/>
          <p:nvPr/>
        </p:nvSpPr>
        <p:spPr>
          <a:xfrm>
            <a:off x="8005781" y="5039752"/>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D63D2E65-0D3A-9E19-1875-42F980D86743}"/>
                  </a:ext>
                </a:extLst>
              </p:cNvPr>
              <p:cNvSpPr txBox="1"/>
              <p:nvPr/>
            </p:nvSpPr>
            <p:spPr>
              <a:xfrm>
                <a:off x="6910637" y="2717761"/>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1</m:t>
                          </m:r>
                        </m:sub>
                      </m:sSub>
                    </m:oMath>
                  </m:oMathPara>
                </a14:m>
                <a:endParaRPr kumimoji="1" lang="zh-CN" altLang="en-US"/>
              </a:p>
            </p:txBody>
          </p:sp>
        </mc:Choice>
        <mc:Fallback xmlns="">
          <p:sp>
            <p:nvSpPr>
              <p:cNvPr id="50" name="文本框 49">
                <a:extLst>
                  <a:ext uri="{FF2B5EF4-FFF2-40B4-BE49-F238E27FC236}">
                    <a16:creationId xmlns:a16="http://schemas.microsoft.com/office/drawing/2014/main" id="{D63D2E65-0D3A-9E19-1875-42F980D86743}"/>
                  </a:ext>
                </a:extLst>
              </p:cNvPr>
              <p:cNvSpPr txBox="1">
                <a:spLocks noRot="1" noChangeAspect="1" noMove="1" noResize="1" noEditPoints="1" noAdjustHandles="1" noChangeArrowheads="1" noChangeShapeType="1" noTextEdit="1"/>
              </p:cNvSpPr>
              <p:nvPr/>
            </p:nvSpPr>
            <p:spPr>
              <a:xfrm>
                <a:off x="6910637" y="2717761"/>
                <a:ext cx="495071"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5A9754CF-1B58-E2A1-D134-CB4245E7683E}"/>
                  </a:ext>
                </a:extLst>
              </p:cNvPr>
              <p:cNvSpPr txBox="1"/>
              <p:nvPr/>
            </p:nvSpPr>
            <p:spPr>
              <a:xfrm>
                <a:off x="6888472" y="3463382"/>
                <a:ext cx="5003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2</m:t>
                          </m:r>
                        </m:sub>
                      </m:sSub>
                    </m:oMath>
                  </m:oMathPara>
                </a14:m>
                <a:endParaRPr kumimoji="1" lang="zh-CN" altLang="en-US"/>
              </a:p>
            </p:txBody>
          </p:sp>
        </mc:Choice>
        <mc:Fallback xmlns="">
          <p:sp>
            <p:nvSpPr>
              <p:cNvPr id="60" name="文本框 59">
                <a:extLst>
                  <a:ext uri="{FF2B5EF4-FFF2-40B4-BE49-F238E27FC236}">
                    <a16:creationId xmlns:a16="http://schemas.microsoft.com/office/drawing/2014/main" id="{5A9754CF-1B58-E2A1-D134-CB4245E7683E}"/>
                  </a:ext>
                </a:extLst>
              </p:cNvPr>
              <p:cNvSpPr txBox="1">
                <a:spLocks noRot="1" noChangeAspect="1" noMove="1" noResize="1" noEditPoints="1" noAdjustHandles="1" noChangeArrowheads="1" noChangeShapeType="1" noTextEdit="1"/>
              </p:cNvSpPr>
              <p:nvPr/>
            </p:nvSpPr>
            <p:spPr>
              <a:xfrm>
                <a:off x="6888472" y="3463382"/>
                <a:ext cx="500393"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976F0693-074E-0E8F-133A-B610A816513D}"/>
                  </a:ext>
                </a:extLst>
              </p:cNvPr>
              <p:cNvSpPr txBox="1"/>
              <p:nvPr/>
            </p:nvSpPr>
            <p:spPr>
              <a:xfrm>
                <a:off x="6883599" y="4710870"/>
                <a:ext cx="5101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𝑘</m:t>
                          </m:r>
                        </m:sub>
                      </m:sSub>
                    </m:oMath>
                  </m:oMathPara>
                </a14:m>
                <a:endParaRPr kumimoji="1" lang="zh-CN" altLang="en-US"/>
              </a:p>
            </p:txBody>
          </p:sp>
        </mc:Choice>
        <mc:Fallback xmlns="">
          <p:sp>
            <p:nvSpPr>
              <p:cNvPr id="68" name="文本框 67">
                <a:extLst>
                  <a:ext uri="{FF2B5EF4-FFF2-40B4-BE49-F238E27FC236}">
                    <a16:creationId xmlns:a16="http://schemas.microsoft.com/office/drawing/2014/main" id="{976F0693-074E-0E8F-133A-B610A816513D}"/>
                  </a:ext>
                </a:extLst>
              </p:cNvPr>
              <p:cNvSpPr txBox="1">
                <a:spLocks noRot="1" noChangeAspect="1" noMove="1" noResize="1" noEditPoints="1" noAdjustHandles="1" noChangeArrowheads="1" noChangeShapeType="1" noTextEdit="1"/>
              </p:cNvSpPr>
              <p:nvPr/>
            </p:nvSpPr>
            <p:spPr>
              <a:xfrm>
                <a:off x="6883599" y="4710870"/>
                <a:ext cx="510140" cy="369332"/>
              </a:xfrm>
              <a:prstGeom prst="rect">
                <a:avLst/>
              </a:prstGeom>
              <a:blipFill>
                <a:blip r:embed="rId10"/>
                <a:stretch>
                  <a:fillRect/>
                </a:stretch>
              </a:blipFill>
            </p:spPr>
            <p:txBody>
              <a:bodyPr/>
              <a:lstStyle/>
              <a:p>
                <a:r>
                  <a:rPr lang="en-US">
                    <a:noFill/>
                  </a:rPr>
                  <a:t> </a:t>
                </a:r>
              </a:p>
            </p:txBody>
          </p:sp>
        </mc:Fallback>
      </mc:AlternateContent>
      <p:sp>
        <p:nvSpPr>
          <p:cNvPr id="69" name="椭圆 68">
            <a:extLst>
              <a:ext uri="{FF2B5EF4-FFF2-40B4-BE49-F238E27FC236}">
                <a16:creationId xmlns:a16="http://schemas.microsoft.com/office/drawing/2014/main" id="{96457A37-5941-811B-DE6F-3EDF7F5A06A0}"/>
              </a:ext>
            </a:extLst>
          </p:cNvPr>
          <p:cNvSpPr/>
          <p:nvPr/>
        </p:nvSpPr>
        <p:spPr>
          <a:xfrm>
            <a:off x="9830701" y="2826669"/>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1" name="椭圆 70">
            <a:extLst>
              <a:ext uri="{FF2B5EF4-FFF2-40B4-BE49-F238E27FC236}">
                <a16:creationId xmlns:a16="http://schemas.microsoft.com/office/drawing/2014/main" id="{05B93A57-A4C1-85C6-5199-2B711A8A90CA}"/>
              </a:ext>
            </a:extLst>
          </p:cNvPr>
          <p:cNvSpPr/>
          <p:nvPr/>
        </p:nvSpPr>
        <p:spPr>
          <a:xfrm>
            <a:off x="9722701" y="2608972"/>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2" name="椭圆 71">
            <a:extLst>
              <a:ext uri="{FF2B5EF4-FFF2-40B4-BE49-F238E27FC236}">
                <a16:creationId xmlns:a16="http://schemas.microsoft.com/office/drawing/2014/main" id="{EB4EE189-2F48-6DD4-1E69-81A14F121F31}"/>
              </a:ext>
            </a:extLst>
          </p:cNvPr>
          <p:cNvSpPr/>
          <p:nvPr/>
        </p:nvSpPr>
        <p:spPr>
          <a:xfrm>
            <a:off x="9957247" y="2540725"/>
            <a:ext cx="108000" cy="108000"/>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4" name="椭圆 73">
            <a:extLst>
              <a:ext uri="{FF2B5EF4-FFF2-40B4-BE49-F238E27FC236}">
                <a16:creationId xmlns:a16="http://schemas.microsoft.com/office/drawing/2014/main" id="{00E3D397-E74B-811E-24D2-A5D156CEB6FD}"/>
              </a:ext>
            </a:extLst>
          </p:cNvPr>
          <p:cNvSpPr/>
          <p:nvPr/>
        </p:nvSpPr>
        <p:spPr>
          <a:xfrm>
            <a:off x="10047167" y="272347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5" name="椭圆 74">
            <a:extLst>
              <a:ext uri="{FF2B5EF4-FFF2-40B4-BE49-F238E27FC236}">
                <a16:creationId xmlns:a16="http://schemas.microsoft.com/office/drawing/2014/main" id="{8077330E-24AE-9E8F-4A12-A4AEEC7BF5D5}"/>
              </a:ext>
            </a:extLst>
          </p:cNvPr>
          <p:cNvSpPr/>
          <p:nvPr/>
        </p:nvSpPr>
        <p:spPr>
          <a:xfrm>
            <a:off x="10306755" y="259472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6" name="椭圆 75">
            <a:extLst>
              <a:ext uri="{FF2B5EF4-FFF2-40B4-BE49-F238E27FC236}">
                <a16:creationId xmlns:a16="http://schemas.microsoft.com/office/drawing/2014/main" id="{D32B71AC-E31A-FF79-CB7F-1E87BEB605EB}"/>
              </a:ext>
            </a:extLst>
          </p:cNvPr>
          <p:cNvSpPr/>
          <p:nvPr/>
        </p:nvSpPr>
        <p:spPr>
          <a:xfrm>
            <a:off x="10243290" y="285003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7" name="椭圆 76">
            <a:extLst>
              <a:ext uri="{FF2B5EF4-FFF2-40B4-BE49-F238E27FC236}">
                <a16:creationId xmlns:a16="http://schemas.microsoft.com/office/drawing/2014/main" id="{E4E717DE-4189-1C27-E6AD-551F411D1ADC}"/>
              </a:ext>
            </a:extLst>
          </p:cNvPr>
          <p:cNvSpPr/>
          <p:nvPr/>
        </p:nvSpPr>
        <p:spPr>
          <a:xfrm>
            <a:off x="10011247" y="339816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8" name="椭圆 77">
            <a:extLst>
              <a:ext uri="{FF2B5EF4-FFF2-40B4-BE49-F238E27FC236}">
                <a16:creationId xmlns:a16="http://schemas.microsoft.com/office/drawing/2014/main" id="{CCA6DE26-FF80-AADC-BB0F-9AD18696D512}"/>
              </a:ext>
            </a:extLst>
          </p:cNvPr>
          <p:cNvSpPr/>
          <p:nvPr/>
        </p:nvSpPr>
        <p:spPr>
          <a:xfrm>
            <a:off x="9758569" y="326388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9" name="椭圆 78">
            <a:extLst>
              <a:ext uri="{FF2B5EF4-FFF2-40B4-BE49-F238E27FC236}">
                <a16:creationId xmlns:a16="http://schemas.microsoft.com/office/drawing/2014/main" id="{C7B823B8-399E-0C7D-4C1D-1BEB4A4F75F3}"/>
              </a:ext>
            </a:extLst>
          </p:cNvPr>
          <p:cNvSpPr/>
          <p:nvPr/>
        </p:nvSpPr>
        <p:spPr>
          <a:xfrm>
            <a:off x="10290033" y="3554795"/>
            <a:ext cx="108000" cy="108000"/>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1" name="椭圆 80">
            <a:extLst>
              <a:ext uri="{FF2B5EF4-FFF2-40B4-BE49-F238E27FC236}">
                <a16:creationId xmlns:a16="http://schemas.microsoft.com/office/drawing/2014/main" id="{08922C2A-3C20-CF77-9319-7DB7588C0E37}"/>
              </a:ext>
            </a:extLst>
          </p:cNvPr>
          <p:cNvSpPr/>
          <p:nvPr/>
        </p:nvSpPr>
        <p:spPr>
          <a:xfrm>
            <a:off x="9769629" y="3556089"/>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2" name="椭圆 81">
            <a:extLst>
              <a:ext uri="{FF2B5EF4-FFF2-40B4-BE49-F238E27FC236}">
                <a16:creationId xmlns:a16="http://schemas.microsoft.com/office/drawing/2014/main" id="{943E8D29-34B5-6DE0-088D-942469A049F1}"/>
              </a:ext>
            </a:extLst>
          </p:cNvPr>
          <p:cNvSpPr/>
          <p:nvPr/>
        </p:nvSpPr>
        <p:spPr>
          <a:xfrm>
            <a:off x="10297290" y="325185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4" name="椭圆 83">
            <a:extLst>
              <a:ext uri="{FF2B5EF4-FFF2-40B4-BE49-F238E27FC236}">
                <a16:creationId xmlns:a16="http://schemas.microsoft.com/office/drawing/2014/main" id="{350A99EE-51AF-87BE-40FB-6E0907CDF052}"/>
              </a:ext>
            </a:extLst>
          </p:cNvPr>
          <p:cNvSpPr/>
          <p:nvPr/>
        </p:nvSpPr>
        <p:spPr>
          <a:xfrm>
            <a:off x="9830701" y="410065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5" name="椭圆 84">
            <a:extLst>
              <a:ext uri="{FF2B5EF4-FFF2-40B4-BE49-F238E27FC236}">
                <a16:creationId xmlns:a16="http://schemas.microsoft.com/office/drawing/2014/main" id="{E9C0D254-E293-D0D0-32E8-C9D133A34795}"/>
              </a:ext>
            </a:extLst>
          </p:cNvPr>
          <p:cNvSpPr/>
          <p:nvPr/>
        </p:nvSpPr>
        <p:spPr>
          <a:xfrm>
            <a:off x="10059192" y="4022325"/>
            <a:ext cx="108000" cy="108000"/>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7" name="椭圆 86">
            <a:extLst>
              <a:ext uri="{FF2B5EF4-FFF2-40B4-BE49-F238E27FC236}">
                <a16:creationId xmlns:a16="http://schemas.microsoft.com/office/drawing/2014/main" id="{FCB77B72-7569-9F2D-94C3-880324742084}"/>
              </a:ext>
            </a:extLst>
          </p:cNvPr>
          <p:cNvSpPr/>
          <p:nvPr/>
        </p:nvSpPr>
        <p:spPr>
          <a:xfrm>
            <a:off x="10252755" y="419960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8" name="椭圆 87">
            <a:extLst>
              <a:ext uri="{FF2B5EF4-FFF2-40B4-BE49-F238E27FC236}">
                <a16:creationId xmlns:a16="http://schemas.microsoft.com/office/drawing/2014/main" id="{1446DF0D-609A-96F8-8D31-41E4503D92BB}"/>
              </a:ext>
            </a:extLst>
          </p:cNvPr>
          <p:cNvSpPr/>
          <p:nvPr/>
        </p:nvSpPr>
        <p:spPr>
          <a:xfrm>
            <a:off x="9812569" y="4304144"/>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0" name="椭圆 89">
            <a:extLst>
              <a:ext uri="{FF2B5EF4-FFF2-40B4-BE49-F238E27FC236}">
                <a16:creationId xmlns:a16="http://schemas.microsoft.com/office/drawing/2014/main" id="{A2F76A96-EC75-82DB-339E-36C467A8BD7C}"/>
              </a:ext>
            </a:extLst>
          </p:cNvPr>
          <p:cNvSpPr/>
          <p:nvPr/>
        </p:nvSpPr>
        <p:spPr>
          <a:xfrm>
            <a:off x="9784894" y="5181901"/>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1" name="椭圆 90">
            <a:extLst>
              <a:ext uri="{FF2B5EF4-FFF2-40B4-BE49-F238E27FC236}">
                <a16:creationId xmlns:a16="http://schemas.microsoft.com/office/drawing/2014/main" id="{AF0A6E05-52E7-3591-30B9-DCD7FFAEFA4E}"/>
              </a:ext>
            </a:extLst>
          </p:cNvPr>
          <p:cNvSpPr/>
          <p:nvPr/>
        </p:nvSpPr>
        <p:spPr>
          <a:xfrm>
            <a:off x="10182033" y="521531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3" name="椭圆 92">
            <a:extLst>
              <a:ext uri="{FF2B5EF4-FFF2-40B4-BE49-F238E27FC236}">
                <a16:creationId xmlns:a16="http://schemas.microsoft.com/office/drawing/2014/main" id="{0F11861C-AF6D-6991-E860-B466E1ACE399}"/>
              </a:ext>
            </a:extLst>
          </p:cNvPr>
          <p:cNvSpPr/>
          <p:nvPr/>
        </p:nvSpPr>
        <p:spPr>
          <a:xfrm>
            <a:off x="9758685" y="5447968"/>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4" name="椭圆 93">
            <a:extLst>
              <a:ext uri="{FF2B5EF4-FFF2-40B4-BE49-F238E27FC236}">
                <a16:creationId xmlns:a16="http://schemas.microsoft.com/office/drawing/2014/main" id="{9E2E4CD3-7594-57A1-2068-AAC2234CCE39}"/>
              </a:ext>
            </a:extLst>
          </p:cNvPr>
          <p:cNvSpPr/>
          <p:nvPr/>
        </p:nvSpPr>
        <p:spPr>
          <a:xfrm>
            <a:off x="9975451" y="5309363"/>
            <a:ext cx="108000" cy="108000"/>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6" name="椭圆 95">
            <a:extLst>
              <a:ext uri="{FF2B5EF4-FFF2-40B4-BE49-F238E27FC236}">
                <a16:creationId xmlns:a16="http://schemas.microsoft.com/office/drawing/2014/main" id="{9E5A6732-DCFC-9F23-721C-7B9E50BE84A0}"/>
              </a:ext>
            </a:extLst>
          </p:cNvPr>
          <p:cNvSpPr/>
          <p:nvPr/>
        </p:nvSpPr>
        <p:spPr>
          <a:xfrm>
            <a:off x="10083451" y="551825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7" name="椭圆 96">
            <a:extLst>
              <a:ext uri="{FF2B5EF4-FFF2-40B4-BE49-F238E27FC236}">
                <a16:creationId xmlns:a16="http://schemas.microsoft.com/office/drawing/2014/main" id="{17FC9015-A3D2-1F98-4D43-621C4A881D3D}"/>
              </a:ext>
            </a:extLst>
          </p:cNvPr>
          <p:cNvSpPr/>
          <p:nvPr/>
        </p:nvSpPr>
        <p:spPr>
          <a:xfrm>
            <a:off x="10325875" y="5418961"/>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05" name="文本框 104">
                <a:extLst>
                  <a:ext uri="{FF2B5EF4-FFF2-40B4-BE49-F238E27FC236}">
                    <a16:creationId xmlns:a16="http://schemas.microsoft.com/office/drawing/2014/main" id="{98D04346-8072-4018-9DE4-0346DFD8A015}"/>
                  </a:ext>
                </a:extLst>
              </p:cNvPr>
              <p:cNvSpPr txBox="1"/>
              <p:nvPr/>
            </p:nvSpPr>
            <p:spPr>
              <a:xfrm>
                <a:off x="10522139" y="2533095"/>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1</m:t>
                          </m:r>
                        </m:sub>
                      </m:sSub>
                    </m:oMath>
                  </m:oMathPara>
                </a14:m>
                <a:endParaRPr kumimoji="1" lang="zh-CN" altLang="en-US"/>
              </a:p>
            </p:txBody>
          </p:sp>
        </mc:Choice>
        <mc:Fallback xmlns="">
          <p:sp>
            <p:nvSpPr>
              <p:cNvPr id="105" name="文本框 104">
                <a:extLst>
                  <a:ext uri="{FF2B5EF4-FFF2-40B4-BE49-F238E27FC236}">
                    <a16:creationId xmlns:a16="http://schemas.microsoft.com/office/drawing/2014/main" id="{98D04346-8072-4018-9DE4-0346DFD8A015}"/>
                  </a:ext>
                </a:extLst>
              </p:cNvPr>
              <p:cNvSpPr txBox="1">
                <a:spLocks noRot="1" noChangeAspect="1" noMove="1" noResize="1" noEditPoints="1" noAdjustHandles="1" noChangeArrowheads="1" noChangeShapeType="1" noTextEdit="1"/>
              </p:cNvSpPr>
              <p:nvPr/>
            </p:nvSpPr>
            <p:spPr>
              <a:xfrm>
                <a:off x="10522139" y="2533095"/>
                <a:ext cx="495071"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文本框 105">
                <a:extLst>
                  <a:ext uri="{FF2B5EF4-FFF2-40B4-BE49-F238E27FC236}">
                    <a16:creationId xmlns:a16="http://schemas.microsoft.com/office/drawing/2014/main" id="{CD25967B-77E1-4402-1A2E-11FF1FF79A17}"/>
                  </a:ext>
                </a:extLst>
              </p:cNvPr>
              <p:cNvSpPr txBox="1"/>
              <p:nvPr/>
            </p:nvSpPr>
            <p:spPr>
              <a:xfrm>
                <a:off x="10513957" y="3187975"/>
                <a:ext cx="496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2</m:t>
                          </m:r>
                        </m:sub>
                      </m:sSub>
                    </m:oMath>
                  </m:oMathPara>
                </a14:m>
                <a:endParaRPr kumimoji="1" lang="zh-CN" altLang="en-US"/>
              </a:p>
            </p:txBody>
          </p:sp>
        </mc:Choice>
        <mc:Fallback xmlns="">
          <p:sp>
            <p:nvSpPr>
              <p:cNvPr id="106" name="文本框 105">
                <a:extLst>
                  <a:ext uri="{FF2B5EF4-FFF2-40B4-BE49-F238E27FC236}">
                    <a16:creationId xmlns:a16="http://schemas.microsoft.com/office/drawing/2014/main" id="{CD25967B-77E1-4402-1A2E-11FF1FF79A17}"/>
                  </a:ext>
                </a:extLst>
              </p:cNvPr>
              <p:cNvSpPr txBox="1">
                <a:spLocks noRot="1" noChangeAspect="1" noMove="1" noResize="1" noEditPoints="1" noAdjustHandles="1" noChangeArrowheads="1" noChangeShapeType="1" noTextEdit="1"/>
              </p:cNvSpPr>
              <p:nvPr/>
            </p:nvSpPr>
            <p:spPr>
              <a:xfrm>
                <a:off x="10513957" y="3187975"/>
                <a:ext cx="496674"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文本框 106">
                <a:extLst>
                  <a:ext uri="{FF2B5EF4-FFF2-40B4-BE49-F238E27FC236}">
                    <a16:creationId xmlns:a16="http://schemas.microsoft.com/office/drawing/2014/main" id="{C6C48383-D858-93CA-84C4-5CB86E82B9D8}"/>
                  </a:ext>
                </a:extLst>
              </p:cNvPr>
              <p:cNvSpPr txBox="1"/>
              <p:nvPr/>
            </p:nvSpPr>
            <p:spPr>
              <a:xfrm>
                <a:off x="10530937" y="4023987"/>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3</m:t>
                          </m:r>
                        </m:sub>
                      </m:sSub>
                    </m:oMath>
                  </m:oMathPara>
                </a14:m>
                <a:endParaRPr kumimoji="1" lang="zh-CN" altLang="en-US"/>
              </a:p>
            </p:txBody>
          </p:sp>
        </mc:Choice>
        <mc:Fallback xmlns="">
          <p:sp>
            <p:nvSpPr>
              <p:cNvPr id="107" name="文本框 106">
                <a:extLst>
                  <a:ext uri="{FF2B5EF4-FFF2-40B4-BE49-F238E27FC236}">
                    <a16:creationId xmlns:a16="http://schemas.microsoft.com/office/drawing/2014/main" id="{C6C48383-D858-93CA-84C4-5CB86E82B9D8}"/>
                  </a:ext>
                </a:extLst>
              </p:cNvPr>
              <p:cNvSpPr txBox="1">
                <a:spLocks noRot="1" noChangeAspect="1" noMove="1" noResize="1" noEditPoints="1" noAdjustHandles="1" noChangeArrowheads="1" noChangeShapeType="1" noTextEdit="1"/>
              </p:cNvSpPr>
              <p:nvPr/>
            </p:nvSpPr>
            <p:spPr>
              <a:xfrm>
                <a:off x="10530937" y="4023987"/>
                <a:ext cx="495071"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文本框 107">
                <a:extLst>
                  <a:ext uri="{FF2B5EF4-FFF2-40B4-BE49-F238E27FC236}">
                    <a16:creationId xmlns:a16="http://schemas.microsoft.com/office/drawing/2014/main" id="{A61A3CE7-A2EB-A36C-6D2E-4B15E196ACAD}"/>
                  </a:ext>
                </a:extLst>
              </p:cNvPr>
              <p:cNvSpPr txBox="1"/>
              <p:nvPr/>
            </p:nvSpPr>
            <p:spPr>
              <a:xfrm>
                <a:off x="10561982" y="5202923"/>
                <a:ext cx="5487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𝑚</m:t>
                          </m:r>
                        </m:sub>
                      </m:sSub>
                    </m:oMath>
                  </m:oMathPara>
                </a14:m>
                <a:endParaRPr kumimoji="1" lang="zh-CN" altLang="en-US"/>
              </a:p>
            </p:txBody>
          </p:sp>
        </mc:Choice>
        <mc:Fallback xmlns="">
          <p:sp>
            <p:nvSpPr>
              <p:cNvPr id="108" name="文本框 107">
                <a:extLst>
                  <a:ext uri="{FF2B5EF4-FFF2-40B4-BE49-F238E27FC236}">
                    <a16:creationId xmlns:a16="http://schemas.microsoft.com/office/drawing/2014/main" id="{A61A3CE7-A2EB-A36C-6D2E-4B15E196ACAD}"/>
                  </a:ext>
                </a:extLst>
              </p:cNvPr>
              <p:cNvSpPr txBox="1">
                <a:spLocks noRot="1" noChangeAspect="1" noMove="1" noResize="1" noEditPoints="1" noAdjustHandles="1" noChangeArrowheads="1" noChangeShapeType="1" noTextEdit="1"/>
              </p:cNvSpPr>
              <p:nvPr/>
            </p:nvSpPr>
            <p:spPr>
              <a:xfrm>
                <a:off x="10561982" y="5202923"/>
                <a:ext cx="548740" cy="369332"/>
              </a:xfrm>
              <a:prstGeom prst="rect">
                <a:avLst/>
              </a:prstGeom>
              <a:blipFill>
                <a:blip r:embed="rId14"/>
                <a:stretch>
                  <a:fillRect/>
                </a:stretch>
              </a:blipFill>
            </p:spPr>
            <p:txBody>
              <a:bodyPr/>
              <a:lstStyle/>
              <a:p>
                <a:r>
                  <a:rPr lang="en-US">
                    <a:noFill/>
                  </a:rPr>
                  <a:t> </a:t>
                </a:r>
              </a:p>
            </p:txBody>
          </p:sp>
        </mc:Fallback>
      </mc:AlternateContent>
      <p:grpSp>
        <p:nvGrpSpPr>
          <p:cNvPr id="12" name="组合 11">
            <a:extLst>
              <a:ext uri="{FF2B5EF4-FFF2-40B4-BE49-F238E27FC236}">
                <a16:creationId xmlns:a16="http://schemas.microsoft.com/office/drawing/2014/main" id="{6DFD4FC3-8EB2-E795-0355-15324E3C5651}"/>
              </a:ext>
            </a:extLst>
          </p:cNvPr>
          <p:cNvGrpSpPr/>
          <p:nvPr/>
        </p:nvGrpSpPr>
        <p:grpSpPr>
          <a:xfrm>
            <a:off x="8378775" y="5797947"/>
            <a:ext cx="1106841" cy="276999"/>
            <a:chOff x="8269918" y="5487754"/>
            <a:chExt cx="1106841" cy="276999"/>
          </a:xfrm>
        </p:grpSpPr>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DC4A7FF-DA2D-12CD-8EB9-952F80904C4D}"/>
                    </a:ext>
                  </a:extLst>
                </p:cNvPr>
                <p:cNvSpPr txBox="1"/>
                <p:nvPr/>
              </p:nvSpPr>
              <p:spPr>
                <a:xfrm>
                  <a:off x="8269918" y="5487754"/>
                  <a:ext cx="1106841" cy="276999"/>
                </a:xfrm>
                <a:prstGeom prst="rect">
                  <a:avLst/>
                </a:prstGeom>
                <a:noFill/>
              </p:spPr>
              <p:txBody>
                <a:bodyPr wrap="none" lIns="0" tIns="0" rIns="0" bIns="0" rtlCol="0">
                  <a:spAutoFit/>
                </a:bodyPr>
                <a:lstStyle/>
                <a:p>
                  <a14:m>
                    <m:oMath xmlns:m="http://schemas.openxmlformats.org/officeDocument/2006/math">
                      <m:r>
                        <a:rPr kumimoji="1" lang="en-US" altLang="zh-CN" b="0" i="1" smtClean="0">
                          <a:latin typeface="Cambria Math" panose="02040503050406030204" pitchFamily="18" charset="0"/>
                        </a:rPr>
                        <m:t>#</m:t>
                      </m:r>
                    </m:oMath>
                  </a14:m>
                  <a:r>
                    <a:rPr kumimoji="1" lang="en-US" altLang="zh-CN">
                      <a:latin typeface="Palatino" pitchFamily="2" charset="0"/>
                      <a:ea typeface="Palatino" pitchFamily="2" charset="0"/>
                    </a:rPr>
                    <a:t> of   </a:t>
                  </a:r>
                  <a14:m>
                    <m:oMath xmlns:m="http://schemas.openxmlformats.org/officeDocument/2006/math">
                      <m:r>
                        <a:rPr kumimoji="1" lang="en-US" altLang="zh-CN" b="0" i="0" smtClean="0">
                          <a:latin typeface="Cambria Math" panose="02040503050406030204" pitchFamily="18" charset="0"/>
                          <a:ea typeface="Palatino" pitchFamily="2" charset="0"/>
                        </a:rPr>
                        <m:t>  </m:t>
                      </m:r>
                      <m:r>
                        <a:rPr kumimoji="1" lang="en-US" altLang="zh-CN" b="0" i="1" smtClean="0">
                          <a:latin typeface="Cambria Math" panose="02040503050406030204" pitchFamily="18" charset="0"/>
                          <a:ea typeface="Palatino" pitchFamily="2" charset="0"/>
                        </a:rPr>
                        <m:t>&gt;</m:t>
                      </m:r>
                      <m:r>
                        <a:rPr kumimoji="1" lang="en-US" altLang="zh-CN" b="0" i="1" smtClean="0">
                          <a:latin typeface="Cambria Math" panose="02040503050406030204" pitchFamily="18" charset="0"/>
                          <a:ea typeface="Palatino" pitchFamily="2" charset="0"/>
                        </a:rPr>
                        <m:t>h</m:t>
                      </m:r>
                    </m:oMath>
                  </a14:m>
                  <a:r>
                    <a:rPr kumimoji="1" lang="en-US" altLang="zh-CN">
                      <a:latin typeface="Palatino" pitchFamily="2" charset="0"/>
                      <a:ea typeface="Palatino" pitchFamily="2" charset="0"/>
                    </a:rPr>
                    <a:t> </a:t>
                  </a:r>
                  <a:endParaRPr kumimoji="1" lang="zh-CN" altLang="en-US">
                    <a:latin typeface="Palatino" pitchFamily="2" charset="0"/>
                    <a:ea typeface="Palatino" pitchFamily="2" charset="0"/>
                  </a:endParaRPr>
                </a:p>
              </p:txBody>
            </p:sp>
          </mc:Choice>
          <mc:Fallback xmlns="">
            <p:sp>
              <p:nvSpPr>
                <p:cNvPr id="10" name="文本框 9">
                  <a:extLst>
                    <a:ext uri="{FF2B5EF4-FFF2-40B4-BE49-F238E27FC236}">
                      <a16:creationId xmlns:a16="http://schemas.microsoft.com/office/drawing/2014/main" id="{0DC4A7FF-DA2D-12CD-8EB9-952F80904C4D}"/>
                    </a:ext>
                  </a:extLst>
                </p:cNvPr>
                <p:cNvSpPr txBox="1">
                  <a:spLocks noRot="1" noChangeAspect="1" noMove="1" noResize="1" noEditPoints="1" noAdjustHandles="1" noChangeArrowheads="1" noChangeShapeType="1" noTextEdit="1"/>
                </p:cNvSpPr>
                <p:nvPr/>
              </p:nvSpPr>
              <p:spPr>
                <a:xfrm>
                  <a:off x="8269918" y="5487754"/>
                  <a:ext cx="1106841" cy="276999"/>
                </a:xfrm>
                <a:prstGeom prst="rect">
                  <a:avLst/>
                </a:prstGeom>
                <a:blipFill>
                  <a:blip r:embed="rId15"/>
                  <a:stretch>
                    <a:fillRect l="-7143" t="-28261" r="-1099" b="-50000"/>
                  </a:stretch>
                </a:blipFill>
              </p:spPr>
              <p:txBody>
                <a:bodyPr/>
                <a:lstStyle/>
                <a:p>
                  <a:r>
                    <a:rPr lang="en-US">
                      <a:noFill/>
                    </a:rPr>
                    <a:t> </a:t>
                  </a:r>
                </a:p>
              </p:txBody>
            </p:sp>
          </mc:Fallback>
        </mc:AlternateContent>
        <p:sp>
          <p:nvSpPr>
            <p:cNvPr id="11" name="椭圆 10">
              <a:extLst>
                <a:ext uri="{FF2B5EF4-FFF2-40B4-BE49-F238E27FC236}">
                  <a16:creationId xmlns:a16="http://schemas.microsoft.com/office/drawing/2014/main" id="{1F5EBC74-2AD2-64F4-ED48-F7C24F9E109C}"/>
                </a:ext>
              </a:extLst>
            </p:cNvPr>
            <p:cNvSpPr/>
            <p:nvPr/>
          </p:nvSpPr>
          <p:spPr>
            <a:xfrm>
              <a:off x="8769338" y="5564238"/>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gr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AD892E2-60DD-26AD-95FA-ED2FDCF1E94E}"/>
                  </a:ext>
                </a:extLst>
              </p:cNvPr>
              <p:cNvSpPr txBox="1"/>
              <p:nvPr/>
            </p:nvSpPr>
            <p:spPr>
              <a:xfrm rot="5400000">
                <a:off x="8746749" y="5528002"/>
                <a:ext cx="2628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oMath>
                  </m:oMathPara>
                </a14:m>
                <a:endParaRPr kumimoji="1" lang="zh-CN" altLang="en-US"/>
              </a:p>
            </p:txBody>
          </p:sp>
        </mc:Choice>
        <mc:Fallback xmlns="">
          <p:sp>
            <p:nvSpPr>
              <p:cNvPr id="13" name="文本框 12">
                <a:extLst>
                  <a:ext uri="{FF2B5EF4-FFF2-40B4-BE49-F238E27FC236}">
                    <a16:creationId xmlns:a16="http://schemas.microsoft.com/office/drawing/2014/main" id="{FAD892E2-60DD-26AD-95FA-ED2FDCF1E94E}"/>
                  </a:ext>
                </a:extLst>
              </p:cNvPr>
              <p:cNvSpPr txBox="1">
                <a:spLocks noRot="1" noChangeAspect="1" noMove="1" noResize="1" noEditPoints="1" noAdjustHandles="1" noChangeArrowheads="1" noChangeShapeType="1" noTextEdit="1"/>
              </p:cNvSpPr>
              <p:nvPr/>
            </p:nvSpPr>
            <p:spPr>
              <a:xfrm rot="5400000">
                <a:off x="8746749" y="5528002"/>
                <a:ext cx="262892" cy="276999"/>
              </a:xfrm>
              <a:prstGeom prst="rect">
                <a:avLst/>
              </a:prstGeom>
              <a:blipFill>
                <a:blip r:embed="rId16"/>
                <a:stretch>
                  <a:fillRect l="-2222" t="-13953" b="-13953"/>
                </a:stretch>
              </a:blipFill>
            </p:spPr>
            <p:txBody>
              <a:bodyPr/>
              <a:lstStyle/>
              <a:p>
                <a:r>
                  <a:rPr lang="en-US">
                    <a:noFill/>
                  </a:rPr>
                  <a:t> </a:t>
                </a:r>
              </a:p>
            </p:txBody>
          </p:sp>
        </mc:Fallback>
      </mc:AlternateContent>
    </p:spTree>
    <p:extLst>
      <p:ext uri="{BB962C8B-B14F-4D97-AF65-F5344CB8AC3E}">
        <p14:creationId xmlns:p14="http://schemas.microsoft.com/office/powerpoint/2010/main" val="2334665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5" name="文本框 94">
                <a:extLst>
                  <a:ext uri="{FF2B5EF4-FFF2-40B4-BE49-F238E27FC236}">
                    <a16:creationId xmlns:a16="http://schemas.microsoft.com/office/drawing/2014/main" id="{D763B192-9D18-BA72-9BFB-C340CEC896C2}"/>
                  </a:ext>
                </a:extLst>
              </p:cNvPr>
              <p:cNvSpPr txBox="1"/>
              <p:nvPr/>
            </p:nvSpPr>
            <p:spPr>
              <a:xfrm>
                <a:off x="805795" y="3893423"/>
                <a:ext cx="5582733" cy="1200329"/>
              </a:xfrm>
              <a:prstGeom prst="rect">
                <a:avLst/>
              </a:prstGeom>
              <a:noFill/>
            </p:spPr>
            <p:txBody>
              <a:bodyPr wrap="square" rtlCol="0">
                <a:spAutoFit/>
              </a:bodyPr>
              <a:lstStyle/>
              <a:p>
                <a:pPr lvl="1"/>
                <a:r>
                  <a:rPr lang="en-US" altLang="zh-CN" b="1">
                    <a:latin typeface="Palatino" pitchFamily="2" charset="0"/>
                    <a:ea typeface="Palatino" pitchFamily="2" charset="0"/>
                  </a:rPr>
                  <a:t>Soundness:</a:t>
                </a:r>
              </a:p>
              <a:p>
                <a:pPr marL="742950" lvl="1"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b="0" i="0" smtClean="0">
                        <a:latin typeface="Cambria Math" panose="02040503050406030204" pitchFamily="18" charset="0"/>
                      </a:rPr>
                      <m:t> </m:t>
                    </m:r>
                  </m:oMath>
                </a14:m>
                <a:r>
                  <a:rPr lang="en-US" altLang="zh-CN" b="0">
                    <a:latin typeface="Palatino" pitchFamily="2" charset="0"/>
                    <a:ea typeface="Palatino" pitchFamily="2" charset="0"/>
                  </a:rPr>
                  <a:t>if </a:t>
                </a:r>
                <a:r>
                  <a:rPr lang="en-US" altLang="zh-CN" b="0">
                    <a:solidFill>
                      <a:srgbClr val="FF0000"/>
                    </a:solidFill>
                    <a:latin typeface="Palatino" pitchFamily="2" charset="0"/>
                    <a:ea typeface="Palatino" pitchFamily="2" charset="0"/>
                  </a:rPr>
                  <a:t>for </a:t>
                </a:r>
                <a14:m>
                  <m:oMath xmlns:m="http://schemas.openxmlformats.org/officeDocument/2006/math">
                    <m:r>
                      <a:rPr lang="en-US" altLang="zh-CN" b="0" i="1" smtClean="0">
                        <a:solidFill>
                          <a:srgbClr val="FF0000"/>
                        </a:solidFill>
                        <a:latin typeface="Cambria Math" panose="02040503050406030204" pitchFamily="18" charset="0"/>
                        <a:ea typeface="Palatino" pitchFamily="2" charset="0"/>
                      </a:rPr>
                      <m:t>𝜀</m:t>
                    </m:r>
                  </m:oMath>
                </a14:m>
                <a:r>
                  <a:rPr lang="en-US" altLang="zh-CN" b="0" i="1">
                    <a:solidFill>
                      <a:srgbClr val="FF0000"/>
                    </a:solidFill>
                    <a:latin typeface="Cambria Math" panose="02040503050406030204" pitchFamily="18" charset="0"/>
                    <a:ea typeface="Palatino" pitchFamily="2" charset="0"/>
                  </a:rPr>
                  <a:t> </a:t>
                </a:r>
                <a:r>
                  <a:rPr lang="en-US" altLang="zh-CN" b="0">
                    <a:solidFill>
                      <a:srgbClr val="FF0000"/>
                    </a:solidFill>
                    <a:latin typeface="Cambria Math" panose="02040503050406030204" pitchFamily="18" charset="0"/>
                    <a:ea typeface="Palatino" pitchFamily="2" charset="0"/>
                  </a:rPr>
                  <a:t>fraction of </a:t>
                </a:r>
                <a14:m>
                  <m:oMath xmlns:m="http://schemas.openxmlformats.org/officeDocument/2006/math">
                    <m:r>
                      <a:rPr lang="en-US" altLang="zh-CN" b="0" i="1" smtClean="0">
                        <a:solidFill>
                          <a:srgbClr val="FF0000"/>
                        </a:solidFill>
                        <a:latin typeface="Cambria Math" panose="02040503050406030204" pitchFamily="18" charset="0"/>
                        <a:ea typeface="Palatino" pitchFamily="2" charset="0"/>
                      </a:rPr>
                      <m:t>𝑖</m:t>
                    </m:r>
                    <m:r>
                      <a:rPr lang="en-US" altLang="zh-CN" b="0" i="1" smtClean="0">
                        <a:solidFill>
                          <a:srgbClr val="FF0000"/>
                        </a:solidFill>
                        <a:latin typeface="Cambria Math" panose="02040503050406030204" pitchFamily="18" charset="0"/>
                        <a:ea typeface="Palatino" pitchFamily="2" charset="0"/>
                      </a:rPr>
                      <m:t>∈[</m:t>
                    </m:r>
                    <m:r>
                      <a:rPr lang="en-US" altLang="zh-CN" b="0" i="1" smtClean="0">
                        <a:solidFill>
                          <a:srgbClr val="FF0000"/>
                        </a:solidFill>
                        <a:latin typeface="Cambria Math" panose="02040503050406030204" pitchFamily="18" charset="0"/>
                        <a:ea typeface="Palatino" pitchFamily="2" charset="0"/>
                      </a:rPr>
                      <m:t>𝑚</m:t>
                    </m:r>
                    <m:r>
                      <a:rPr lang="en-US" altLang="zh-CN" b="0" i="1" smtClean="0">
                        <a:solidFill>
                          <a:srgbClr val="FF0000"/>
                        </a:solidFill>
                        <a:latin typeface="Cambria Math" panose="02040503050406030204" pitchFamily="18" charset="0"/>
                        <a:ea typeface="Palatino" pitchFamily="2" charset="0"/>
                      </a:rPr>
                      <m:t>]</m:t>
                    </m:r>
                  </m:oMath>
                </a14:m>
                <a:r>
                  <a:rPr lang="en-US" altLang="zh-CN" b="0" i="1">
                    <a:latin typeface="Cambria Math" panose="02040503050406030204" pitchFamily="18" charset="0"/>
                    <a:ea typeface="Palatino" pitchFamily="2" charset="0"/>
                  </a:rPr>
                  <a:t>, </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𝑖</m:t>
                        </m:r>
                      </m:sub>
                    </m:sSub>
                  </m:oMath>
                </a14:m>
                <a:r>
                  <a:rPr lang="zh-CN" altLang="en-US">
                    <a:latin typeface="Palatino" pitchFamily="2" charset="0"/>
                    <a:ea typeface="Palatino" pitchFamily="2" charset="0"/>
                  </a:rPr>
                  <a:t> </a:t>
                </a:r>
                <a:r>
                  <a:rPr lang="en-US" altLang="zh-CN">
                    <a:latin typeface="Palatino" pitchFamily="2" charset="0"/>
                    <a:ea typeface="Palatino" pitchFamily="2" charset="0"/>
                  </a:rPr>
                  <a:t>such that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oMath>
                </a14:m>
                <a:r>
                  <a:rPr lang="zh-CN" altLang="en-US">
                    <a:latin typeface="Palatino" pitchFamily="2" charset="0"/>
                    <a:ea typeface="Palatino" pitchFamily="2" charset="0"/>
                  </a:rPr>
                  <a:t> </a:t>
                </a:r>
                <a:r>
                  <a:rPr lang="en-US" altLang="zh-CN">
                    <a:latin typeface="Palatino" pitchFamily="2" charset="0"/>
                    <a:ea typeface="Palatino" pitchFamily="2" charset="0"/>
                  </a:rPr>
                  <a:t>has </a:t>
                </a:r>
                <a14:m>
                  <m:oMath xmlns:m="http://schemas.openxmlformats.org/officeDocument/2006/math">
                    <m:r>
                      <a:rPr lang="en-US" altLang="zh-CN" i="1">
                        <a:latin typeface="Cambria Math" panose="02040503050406030204" pitchFamily="18" charset="0"/>
                      </a:rPr>
                      <m:t>𝑘</m:t>
                    </m:r>
                    <m:r>
                      <a:rPr lang="en-US" altLang="zh-CN" i="1">
                        <a:latin typeface="Cambria Math" panose="02040503050406030204" pitchFamily="18" charset="0"/>
                      </a:rPr>
                      <m:t>+1</m:t>
                    </m:r>
                  </m:oMath>
                </a14:m>
                <a:r>
                  <a:rPr lang="zh-CN" altLang="en-US">
                    <a:latin typeface="Palatino" pitchFamily="2" charset="0"/>
                    <a:ea typeface="Palatino" pitchFamily="2" charset="0"/>
                  </a:rPr>
                  <a:t> </a:t>
                </a:r>
                <a:r>
                  <a:rPr lang="en-US" altLang="zh-CN">
                    <a:latin typeface="Palatino" pitchFamily="2" charset="0"/>
                    <a:ea typeface="Palatino" pitchFamily="2" charset="0"/>
                  </a:rPr>
                  <a:t>neighbors in </a:t>
                </a:r>
                <a14:m>
                  <m:oMath xmlns:m="http://schemas.openxmlformats.org/officeDocument/2006/math">
                    <m:r>
                      <a:rPr lang="en-US" altLang="zh-CN" i="1">
                        <a:latin typeface="Cambria Math" panose="02040503050406030204" pitchFamily="18" charset="0"/>
                      </a:rPr>
                      <m:t>𝑋</m:t>
                    </m:r>
                  </m:oMath>
                </a14:m>
                <a:r>
                  <a:rPr lang="en-US" altLang="zh-CN">
                    <a:latin typeface="Palatino" pitchFamily="2" charset="0"/>
                    <a:ea typeface="Palatino" pitchFamily="2" charset="0"/>
                  </a:rPr>
                  <a:t>, then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𝑋</m:t>
                        </m:r>
                      </m:e>
                    </m:d>
                    <m:r>
                      <a:rPr lang="en-US" altLang="zh-CN" i="1">
                        <a:latin typeface="Cambria Math" panose="02040503050406030204" pitchFamily="18" charset="0"/>
                      </a:rPr>
                      <m:t>&gt;</m:t>
                    </m:r>
                    <m:r>
                      <a:rPr lang="en-US" altLang="zh-CN" i="1">
                        <a:latin typeface="Cambria Math" panose="02040503050406030204" pitchFamily="18" charset="0"/>
                      </a:rPr>
                      <m:t>h</m:t>
                    </m:r>
                  </m:oMath>
                </a14:m>
                <a:endParaRPr lang="en-US" altLang="zh-CN">
                  <a:latin typeface="Palatino" pitchFamily="2" charset="0"/>
                  <a:ea typeface="Palatino" pitchFamily="2" charset="0"/>
                </a:endParaRPr>
              </a:p>
            </p:txBody>
          </p:sp>
        </mc:Choice>
        <mc:Fallback xmlns="">
          <p:sp>
            <p:nvSpPr>
              <p:cNvPr id="95" name="文本框 94">
                <a:extLst>
                  <a:ext uri="{FF2B5EF4-FFF2-40B4-BE49-F238E27FC236}">
                    <a16:creationId xmlns:a16="http://schemas.microsoft.com/office/drawing/2014/main" id="{D763B192-9D18-BA72-9BFB-C340CEC896C2}"/>
                  </a:ext>
                </a:extLst>
              </p:cNvPr>
              <p:cNvSpPr txBox="1">
                <a:spLocks noRot="1" noChangeAspect="1" noMove="1" noResize="1" noEditPoints="1" noAdjustHandles="1" noChangeArrowheads="1" noChangeShapeType="1" noTextEdit="1"/>
              </p:cNvSpPr>
              <p:nvPr/>
            </p:nvSpPr>
            <p:spPr>
              <a:xfrm>
                <a:off x="805795" y="3893423"/>
                <a:ext cx="5582733" cy="1200329"/>
              </a:xfrm>
              <a:prstGeom prst="rect">
                <a:avLst/>
              </a:prstGeom>
              <a:blipFill>
                <a:blip r:embed="rId3"/>
                <a:stretch>
                  <a:fillRect t="-3046"/>
                </a:stretch>
              </a:blipFill>
            </p:spPr>
            <p:txBody>
              <a:bodyPr/>
              <a:lstStyle/>
              <a:p>
                <a:r>
                  <a:rPr lang="en-US">
                    <a:noFill/>
                  </a:rPr>
                  <a:t> </a:t>
                </a:r>
              </a:p>
            </p:txBody>
          </p:sp>
        </mc:Fallback>
      </mc:AlternateContent>
      <p:sp>
        <p:nvSpPr>
          <p:cNvPr id="104" name="圆角矩形 103">
            <a:extLst>
              <a:ext uri="{FF2B5EF4-FFF2-40B4-BE49-F238E27FC236}">
                <a16:creationId xmlns:a16="http://schemas.microsoft.com/office/drawing/2014/main" id="{18224EFA-E8F3-89FC-55CB-A79AA6E747AD}"/>
              </a:ext>
            </a:extLst>
          </p:cNvPr>
          <p:cNvSpPr/>
          <p:nvPr/>
        </p:nvSpPr>
        <p:spPr>
          <a:xfrm>
            <a:off x="9643967" y="5100432"/>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圆角矩形 102">
            <a:extLst>
              <a:ext uri="{FF2B5EF4-FFF2-40B4-BE49-F238E27FC236}">
                <a16:creationId xmlns:a16="http://schemas.microsoft.com/office/drawing/2014/main" id="{D122E8AF-39A6-B527-03F0-0BC605A56BCE}"/>
              </a:ext>
            </a:extLst>
          </p:cNvPr>
          <p:cNvSpPr/>
          <p:nvPr/>
        </p:nvSpPr>
        <p:spPr>
          <a:xfrm>
            <a:off x="9616537" y="3897162"/>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2" name="圆角矩形 101">
            <a:extLst>
              <a:ext uri="{FF2B5EF4-FFF2-40B4-BE49-F238E27FC236}">
                <a16:creationId xmlns:a16="http://schemas.microsoft.com/office/drawing/2014/main" id="{3510F1D2-B1CE-A47C-CEF4-5C51390D0849}"/>
              </a:ext>
            </a:extLst>
          </p:cNvPr>
          <p:cNvSpPr/>
          <p:nvPr/>
        </p:nvSpPr>
        <p:spPr>
          <a:xfrm>
            <a:off x="9616537" y="3145910"/>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圆角矩形 100">
            <a:extLst>
              <a:ext uri="{FF2B5EF4-FFF2-40B4-BE49-F238E27FC236}">
                <a16:creationId xmlns:a16="http://schemas.microsoft.com/office/drawing/2014/main" id="{69C06ED5-B3A9-9AAA-FED1-4D84DBB56F10}"/>
              </a:ext>
            </a:extLst>
          </p:cNvPr>
          <p:cNvSpPr/>
          <p:nvPr/>
        </p:nvSpPr>
        <p:spPr>
          <a:xfrm>
            <a:off x="9607739" y="2443975"/>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圆角矩形 99">
            <a:extLst>
              <a:ext uri="{FF2B5EF4-FFF2-40B4-BE49-F238E27FC236}">
                <a16:creationId xmlns:a16="http://schemas.microsoft.com/office/drawing/2014/main" id="{E806B453-5A97-D4A3-5E14-A99111517634}"/>
              </a:ext>
            </a:extLst>
          </p:cNvPr>
          <p:cNvSpPr/>
          <p:nvPr/>
        </p:nvSpPr>
        <p:spPr>
          <a:xfrm>
            <a:off x="7374139" y="4650719"/>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圆角矩形 98">
            <a:extLst>
              <a:ext uri="{FF2B5EF4-FFF2-40B4-BE49-F238E27FC236}">
                <a16:creationId xmlns:a16="http://schemas.microsoft.com/office/drawing/2014/main" id="{1A6439AB-262C-7139-8587-CC0A3836AF39}"/>
              </a:ext>
            </a:extLst>
          </p:cNvPr>
          <p:cNvSpPr/>
          <p:nvPr/>
        </p:nvSpPr>
        <p:spPr>
          <a:xfrm>
            <a:off x="7374139" y="3412153"/>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8" name="圆角矩形 97">
            <a:extLst>
              <a:ext uri="{FF2B5EF4-FFF2-40B4-BE49-F238E27FC236}">
                <a16:creationId xmlns:a16="http://schemas.microsoft.com/office/drawing/2014/main" id="{9AB6E49A-E317-E277-F4C7-6A13F1AB37AC}"/>
              </a:ext>
            </a:extLst>
          </p:cNvPr>
          <p:cNvSpPr/>
          <p:nvPr/>
        </p:nvSpPr>
        <p:spPr>
          <a:xfrm>
            <a:off x="7374139" y="2615851"/>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4CFEBA7D-D78A-4674-B4CE-8101BA65D437}"/>
              </a:ext>
            </a:extLst>
          </p:cNvPr>
          <p:cNvSpPr>
            <a:spLocks noGrp="1"/>
          </p:cNvSpPr>
          <p:nvPr>
            <p:ph type="title"/>
          </p:nvPr>
        </p:nvSpPr>
        <p:spPr/>
        <p:txBody>
          <a:bodyPr/>
          <a:lstStyle/>
          <a:p>
            <a:r>
              <a:rPr lang="en-US" altLang="zh-CN">
                <a:latin typeface="Palatino Linotype" panose="02040502050505030304" pitchFamily="18" charset="0"/>
              </a:rPr>
              <a:t>Our Threshold Graph</a:t>
            </a:r>
            <a:endParaRPr lang="zh-CN" altLang="en-US">
              <a:solidFill>
                <a:srgbClr val="FF3399"/>
              </a:solidFill>
              <a:latin typeface="Palatino Linotype" panose="0204050205050503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2686E6-B94F-4577-A109-F11F0A65ECC2}"/>
                  </a:ext>
                </a:extLst>
              </p:cNvPr>
              <p:cNvSpPr>
                <a:spLocks noGrp="1"/>
              </p:cNvSpPr>
              <p:nvPr>
                <p:ph idx="1"/>
              </p:nvPr>
            </p:nvSpPr>
            <p:spPr>
              <a:xfrm>
                <a:off x="595122" y="1585109"/>
                <a:ext cx="10515600" cy="4351338"/>
              </a:xfrm>
            </p:spPr>
            <p:txBody>
              <a:bodyPr>
                <a:normAutofit/>
              </a:bodyPr>
              <a:lstStyle/>
              <a:p>
                <a:pPr marL="617220" lvl="1" indent="-342900"/>
                <a:r>
                  <a:rPr lang="en-US" altLang="zh-CN" sz="2000">
                    <a:latin typeface="Palatino Linotype" panose="02040502050505030304" pitchFamily="18" charset="0"/>
                  </a:rPr>
                  <a:t>Threshold Graph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𝑇</m:t>
                        </m:r>
                      </m:sub>
                    </m:sSub>
                  </m:oMath>
                </a14:m>
                <a:r>
                  <a:rPr lang="en-US" altLang="zh-CN" sz="2000">
                    <a:latin typeface="Palatino Linotype" panose="02040502050505030304" pitchFamily="18" charset="0"/>
                  </a:rPr>
                  <a:t>: a bipartite graph </a:t>
                </a:r>
                <a14:m>
                  <m:oMath xmlns:m="http://schemas.openxmlformats.org/officeDocument/2006/math">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𝐵</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𝐸</m:t>
                    </m:r>
                    <m:r>
                      <a:rPr lang="en-US" altLang="zh-CN" sz="2000" b="0" i="1" smtClean="0">
                        <a:latin typeface="Cambria Math" panose="02040503050406030204" pitchFamily="18" charset="0"/>
                      </a:rPr>
                      <m:t>)</m:t>
                    </m:r>
                  </m:oMath>
                </a14:m>
                <a:r>
                  <a:rPr lang="en-US" altLang="zh-CN" sz="2000">
                    <a:latin typeface="Palatino Linotype" panose="02040502050505030304" pitchFamily="18" charset="0"/>
                  </a:rPr>
                  <a:t> with </a:t>
                </a:r>
                <a14:m>
                  <m:oMath xmlns:m="http://schemas.openxmlformats.org/officeDocument/2006/math">
                    <m:r>
                      <a:rPr lang="en-US" altLang="zh-CN" sz="2000" i="1">
                        <a:latin typeface="Cambria Math" panose="02040503050406030204" pitchFamily="18" charset="0"/>
                      </a:rPr>
                      <m:t>𝐴</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𝑘</m:t>
                        </m:r>
                      </m:sub>
                    </m:sSub>
                  </m:oMath>
                </a14:m>
                <a:r>
                  <a:rPr lang="en-US" altLang="zh-CN" sz="2000">
                    <a:latin typeface="Palatino Linotype" panose="02040502050505030304" pitchFamily="18" charset="0"/>
                  </a:rPr>
                  <a:t> and </a:t>
                </a:r>
                <a14:m>
                  <m:oMath xmlns:m="http://schemas.openxmlformats.org/officeDocument/2006/math">
                    <m:r>
                      <a:rPr lang="en-US" altLang="zh-CN" sz="2000" i="1">
                        <a:latin typeface="Cambria Math" panose="02040503050406030204" pitchFamily="18" charset="0"/>
                      </a:rPr>
                      <m:t>𝐵</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𝑚</m:t>
                        </m:r>
                      </m:sub>
                    </m:sSub>
                  </m:oMath>
                </a14:m>
                <a:r>
                  <a:rPr lang="en-US" altLang="zh-CN" sz="2000">
                    <a:latin typeface="Palatino Linotype" panose="02040502050505030304" pitchFamily="18" charset="0"/>
                  </a:rPr>
                  <a:t>, satisfying</a:t>
                </a:r>
                <a:endParaRPr lang="en-US" altLang="zh-CN" sz="1600">
                  <a:latin typeface="Palatino Linotype" panose="02040502050505030304" pitchFamily="18" charset="0"/>
                </a:endParaRPr>
              </a:p>
              <a:p>
                <a:pPr marL="0" indent="0">
                  <a:buNone/>
                </a:pPr>
                <a:endParaRPr lang="zh-CN" altLang="en-US" sz="1500">
                  <a:latin typeface="Palatino Linotype" panose="02040502050505030304" pitchFamily="18" charset="0"/>
                </a:endParaRPr>
              </a:p>
            </p:txBody>
          </p:sp>
        </mc:Choice>
        <mc:Fallback xmlns="">
          <p:sp>
            <p:nvSpPr>
              <p:cNvPr id="3" name="内容占位符 2">
                <a:extLst>
                  <a:ext uri="{FF2B5EF4-FFF2-40B4-BE49-F238E27FC236}">
                    <a16:creationId xmlns:a16="http://schemas.microsoft.com/office/drawing/2014/main" id="{202686E6-B94F-4577-A109-F11F0A65ECC2}"/>
                  </a:ext>
                </a:extLst>
              </p:cNvPr>
              <p:cNvSpPr>
                <a:spLocks noGrp="1" noRot="1" noChangeAspect="1" noMove="1" noResize="1" noEditPoints="1" noAdjustHandles="1" noChangeArrowheads="1" noChangeShapeType="1" noTextEdit="1"/>
              </p:cNvSpPr>
              <p:nvPr>
                <p:ph idx="1"/>
              </p:nvPr>
            </p:nvSpPr>
            <p:spPr>
              <a:xfrm>
                <a:off x="595122" y="1585109"/>
                <a:ext cx="10515600" cy="4351338"/>
              </a:xfrm>
              <a:blipFill>
                <a:blip r:embed="rId4"/>
                <a:stretch>
                  <a:fillRect t="-1401"/>
                </a:stretch>
              </a:blipFill>
            </p:spPr>
            <p:txBody>
              <a:bodyPr/>
              <a:lstStyle/>
              <a:p>
                <a:r>
                  <a:rPr lang="en-US">
                    <a:noFill/>
                  </a:rPr>
                  <a:t> </a:t>
                </a:r>
              </a:p>
            </p:txBody>
          </p:sp>
        </mc:Fallback>
      </mc:AlternateContent>
      <p:sp>
        <p:nvSpPr>
          <p:cNvPr id="5" name="文本框 4">
            <a:extLst>
              <a:ext uri="{FF2B5EF4-FFF2-40B4-BE49-F238E27FC236}">
                <a16:creationId xmlns:a16="http://schemas.microsoft.com/office/drawing/2014/main" id="{BFF7F080-51F7-4335-B1D8-5D9192CCFE22}"/>
              </a:ext>
            </a:extLst>
          </p:cNvPr>
          <p:cNvSpPr txBox="1"/>
          <p:nvPr/>
        </p:nvSpPr>
        <p:spPr>
          <a:xfrm>
            <a:off x="5379712" y="3250398"/>
            <a:ext cx="65" cy="276999"/>
          </a:xfrm>
          <a:prstGeom prst="rect">
            <a:avLst/>
          </a:prstGeom>
          <a:noFill/>
        </p:spPr>
        <p:txBody>
          <a:bodyPr wrap="none" lIns="0" tIns="0" rIns="0" bIns="0" rtlCol="0">
            <a:spAutoFit/>
          </a:bodyPr>
          <a:lstStyle/>
          <a:p>
            <a:endParaRPr lang="zh-CN" altLang="en-US"/>
          </a:p>
        </p:txBody>
      </p:sp>
      <p:sp>
        <p:nvSpPr>
          <p:cNvPr id="6" name="文本框 5">
            <a:extLst>
              <a:ext uri="{FF2B5EF4-FFF2-40B4-BE49-F238E27FC236}">
                <a16:creationId xmlns:a16="http://schemas.microsoft.com/office/drawing/2014/main" id="{001AC4B2-B67B-4315-B5EA-20F5499035D0}"/>
              </a:ext>
            </a:extLst>
          </p:cNvPr>
          <p:cNvSpPr txBox="1"/>
          <p:nvPr/>
        </p:nvSpPr>
        <p:spPr>
          <a:xfrm>
            <a:off x="5379712" y="3250398"/>
            <a:ext cx="65" cy="276999"/>
          </a:xfrm>
          <a:prstGeom prst="rect">
            <a:avLst/>
          </a:prstGeom>
          <a:noFill/>
        </p:spPr>
        <p:txBody>
          <a:bodyPr wrap="none" lIns="0" tIns="0" rIns="0" bIns="0" rtlCol="0">
            <a:spAutoFit/>
          </a:bodyPr>
          <a:lstStyle/>
          <a:p>
            <a:endParaRPr lang="zh-CN" altLang="en-US"/>
          </a:p>
        </p:txBody>
      </p:sp>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57873357-46DE-1AE2-B03D-287FDD2F07EA}"/>
                  </a:ext>
                </a:extLst>
              </p:cNvPr>
              <p:cNvSpPr txBox="1"/>
              <p:nvPr/>
            </p:nvSpPr>
            <p:spPr>
              <a:xfrm>
                <a:off x="1257732" y="2736871"/>
                <a:ext cx="4973481" cy="923330"/>
              </a:xfrm>
              <a:prstGeom prst="rect">
                <a:avLst/>
              </a:prstGeom>
              <a:noFill/>
            </p:spPr>
            <p:txBody>
              <a:bodyPr wrap="square" rtlCol="0">
                <a:spAutoFit/>
              </a:bodyPr>
              <a:lstStyle/>
              <a:p>
                <a:r>
                  <a:rPr lang="en-US" altLang="zh-CN" b="1">
                    <a:latin typeface="Palatino Linotype" panose="02040502050505030304" pitchFamily="18" charset="0"/>
                  </a:rPr>
                  <a:t>Completeness: </a:t>
                </a:r>
              </a:p>
              <a:p>
                <a:pPr marL="285750" indent="-285750">
                  <a:buFont typeface="Arial" panose="020B0604020202020204" pitchFamily="34" charset="0"/>
                  <a:buChar char="•"/>
                </a:pPr>
                <a14:m>
                  <m:oMath xmlns:m="http://schemas.openxmlformats.org/officeDocument/2006/math">
                    <m:r>
                      <a:rPr lang="en-US" altLang="zh-CN" sz="180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𝑘</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𝑘</m:t>
                        </m:r>
                      </m:sub>
                    </m:sSub>
                  </m:oMath>
                </a14:m>
                <a:r>
                  <a:rPr lang="zh-CN" altLang="en-US" sz="1800">
                    <a:latin typeface="Palatino Linotype" panose="02040502050505030304" pitchFamily="18" charset="0"/>
                  </a:rPr>
                  <a:t> </a:t>
                </a:r>
                <a:r>
                  <a:rPr lang="en-US" altLang="zh-CN" sz="1800">
                    <a:latin typeface="Palatino Linotype" panose="02040502050505030304" pitchFamily="18" charset="0"/>
                  </a:rPr>
                  <a:t>and </a:t>
                </a:r>
                <a14:m>
                  <m:oMath xmlns:m="http://schemas.openxmlformats.org/officeDocument/2006/math">
                    <m:r>
                      <a:rPr lang="en-US" altLang="zh-CN" sz="1800" i="1">
                        <a:latin typeface="Cambria Math" panose="02040503050406030204" pitchFamily="18" charset="0"/>
                      </a:rPr>
                      <m:t>𝑖</m:t>
                    </m:r>
                    <m:r>
                      <a:rPr lang="en-US" altLang="zh-CN" sz="1800" i="1">
                        <a:latin typeface="Cambria Math" panose="02040503050406030204" pitchFamily="18" charset="0"/>
                      </a:rPr>
                      <m:t>∈</m:t>
                    </m:r>
                    <m:d>
                      <m:dPr>
                        <m:begChr m:val="["/>
                        <m:endChr m:val="]"/>
                        <m:ctrlPr>
                          <a:rPr lang="en-US" altLang="zh-CN" sz="1800" i="1">
                            <a:latin typeface="Cambria Math" panose="02040503050406030204" pitchFamily="18" charset="0"/>
                          </a:rPr>
                        </m:ctrlPr>
                      </m:dPr>
                      <m:e>
                        <m:r>
                          <a:rPr lang="en-US" altLang="zh-CN" sz="1800" i="1">
                            <a:latin typeface="Cambria Math" panose="02040503050406030204" pitchFamily="18" charset="0"/>
                          </a:rPr>
                          <m:t>𝑚</m:t>
                        </m:r>
                      </m:e>
                    </m:d>
                  </m:oMath>
                </a14:m>
                <a:r>
                  <a:rPr lang="en-US" altLang="zh-CN" sz="1800">
                    <a:latin typeface="Palatino Linotype" panose="02040502050505030304" pitchFamily="18" charset="0"/>
                  </a:rPr>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𝑘</m:t>
                        </m:r>
                      </m:sub>
                    </m:sSub>
                  </m:oMath>
                </a14:m>
                <a:r>
                  <a:rPr lang="zh-CN" altLang="en-US" sz="1800">
                    <a:latin typeface="Palatino Linotype" panose="02040502050505030304" pitchFamily="18" charset="0"/>
                  </a:rPr>
                  <a:t> </a:t>
                </a:r>
                <a:r>
                  <a:rPr lang="en-US" altLang="zh-CN" sz="1800">
                    <a:latin typeface="Palatino Linotype" panose="02040502050505030304" pitchFamily="18" charset="0"/>
                  </a:rPr>
                  <a:t>have a common neighbor in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𝐵</m:t>
                        </m:r>
                      </m:e>
                      <m:sub>
                        <m:r>
                          <a:rPr lang="en-US" altLang="zh-CN" sz="1800" i="1">
                            <a:latin typeface="Cambria Math" panose="02040503050406030204" pitchFamily="18" charset="0"/>
                          </a:rPr>
                          <m:t>𝑖</m:t>
                        </m:r>
                      </m:sub>
                    </m:sSub>
                  </m:oMath>
                </a14:m>
                <a:endParaRPr lang="zh-CN" altLang="en-US">
                  <a:latin typeface="Palatino Linotype" panose="02040502050505030304" pitchFamily="18" charset="0"/>
                </a:endParaRPr>
              </a:p>
            </p:txBody>
          </p:sp>
        </mc:Choice>
        <mc:Fallback xmlns="">
          <p:sp>
            <p:nvSpPr>
              <p:cNvPr id="51" name="文本框 50">
                <a:extLst>
                  <a:ext uri="{FF2B5EF4-FFF2-40B4-BE49-F238E27FC236}">
                    <a16:creationId xmlns:a16="http://schemas.microsoft.com/office/drawing/2014/main" id="{57873357-46DE-1AE2-B03D-287FDD2F07EA}"/>
                  </a:ext>
                </a:extLst>
              </p:cNvPr>
              <p:cNvSpPr txBox="1">
                <a:spLocks noRot="1" noChangeAspect="1" noMove="1" noResize="1" noEditPoints="1" noAdjustHandles="1" noChangeArrowheads="1" noChangeShapeType="1" noTextEdit="1"/>
              </p:cNvSpPr>
              <p:nvPr/>
            </p:nvSpPr>
            <p:spPr>
              <a:xfrm>
                <a:off x="1257732" y="2736871"/>
                <a:ext cx="4973481" cy="923330"/>
              </a:xfrm>
              <a:prstGeom prst="rect">
                <a:avLst/>
              </a:prstGeom>
              <a:blipFill>
                <a:blip r:embed="rId5"/>
                <a:stretch>
                  <a:fillRect l="-980" t="-3974"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F3F8513-B17D-7DD5-85D9-242B106AFBD4}"/>
                  </a:ext>
                </a:extLst>
              </p:cNvPr>
              <p:cNvSpPr txBox="1"/>
              <p:nvPr/>
            </p:nvSpPr>
            <p:spPr>
              <a:xfrm>
                <a:off x="7529201" y="4117471"/>
                <a:ext cx="5575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oMath>
                  </m:oMathPara>
                </a14:m>
                <a:endParaRPr kumimoji="1" lang="zh-CN" altLang="en-US"/>
              </a:p>
            </p:txBody>
          </p:sp>
        </mc:Choice>
        <mc:Fallback xmlns="">
          <p:sp>
            <p:nvSpPr>
              <p:cNvPr id="14" name="文本框 13">
                <a:extLst>
                  <a:ext uri="{FF2B5EF4-FFF2-40B4-BE49-F238E27FC236}">
                    <a16:creationId xmlns:a16="http://schemas.microsoft.com/office/drawing/2014/main" id="{0F3F8513-B17D-7DD5-85D9-242B106AFBD4}"/>
                  </a:ext>
                </a:extLst>
              </p:cNvPr>
              <p:cNvSpPr txBox="1">
                <a:spLocks noRot="1" noChangeAspect="1" noMove="1" noResize="1" noEditPoints="1" noAdjustHandles="1" noChangeArrowheads="1" noChangeShapeType="1" noTextEdit="1"/>
              </p:cNvSpPr>
              <p:nvPr/>
            </p:nvSpPr>
            <p:spPr>
              <a:xfrm>
                <a:off x="7529201" y="4117471"/>
                <a:ext cx="557561"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37BCE80C-9342-5506-6B08-D4368541F2CE}"/>
                  </a:ext>
                </a:extLst>
              </p:cNvPr>
              <p:cNvSpPr txBox="1"/>
              <p:nvPr/>
            </p:nvSpPr>
            <p:spPr>
              <a:xfrm>
                <a:off x="9776701" y="4556988"/>
                <a:ext cx="5575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oMath>
                  </m:oMathPara>
                </a14:m>
                <a:endParaRPr kumimoji="1" lang="zh-CN" altLang="en-US"/>
              </a:p>
            </p:txBody>
          </p:sp>
        </mc:Choice>
        <mc:Fallback xmlns="">
          <p:sp>
            <p:nvSpPr>
              <p:cNvPr id="28" name="文本框 27">
                <a:extLst>
                  <a:ext uri="{FF2B5EF4-FFF2-40B4-BE49-F238E27FC236}">
                    <a16:creationId xmlns:a16="http://schemas.microsoft.com/office/drawing/2014/main" id="{37BCE80C-9342-5506-6B08-D4368541F2CE}"/>
                  </a:ext>
                </a:extLst>
              </p:cNvPr>
              <p:cNvSpPr txBox="1">
                <a:spLocks noRot="1" noChangeAspect="1" noMove="1" noResize="1" noEditPoints="1" noAdjustHandles="1" noChangeArrowheads="1" noChangeShapeType="1" noTextEdit="1"/>
              </p:cNvSpPr>
              <p:nvPr/>
            </p:nvSpPr>
            <p:spPr>
              <a:xfrm>
                <a:off x="9776701" y="4556988"/>
                <a:ext cx="557561" cy="369332"/>
              </a:xfrm>
              <a:prstGeom prst="rect">
                <a:avLst/>
              </a:prstGeom>
              <a:blipFill>
                <a:blip r:embed="rId7"/>
                <a:stretch>
                  <a:fillRect/>
                </a:stretch>
              </a:blipFill>
            </p:spPr>
            <p:txBody>
              <a:bodyPr/>
              <a:lstStyle/>
              <a:p>
                <a:r>
                  <a:rPr lang="en-US">
                    <a:noFill/>
                  </a:rPr>
                  <a:t> </a:t>
                </a:r>
              </a:p>
            </p:txBody>
          </p:sp>
        </mc:Fallback>
      </mc:AlternateContent>
      <p:sp>
        <p:nvSpPr>
          <p:cNvPr id="31" name="椭圆 30">
            <a:extLst>
              <a:ext uri="{FF2B5EF4-FFF2-40B4-BE49-F238E27FC236}">
                <a16:creationId xmlns:a16="http://schemas.microsoft.com/office/drawing/2014/main" id="{01C830FE-91C8-5BBF-0B97-B70EB03184C6}"/>
              </a:ext>
            </a:extLst>
          </p:cNvPr>
          <p:cNvSpPr/>
          <p:nvPr/>
        </p:nvSpPr>
        <p:spPr>
          <a:xfrm>
            <a:off x="7636767" y="2725117"/>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2" name="椭圆 31">
            <a:extLst>
              <a:ext uri="{FF2B5EF4-FFF2-40B4-BE49-F238E27FC236}">
                <a16:creationId xmlns:a16="http://schemas.microsoft.com/office/drawing/2014/main" id="{57017930-4685-6D03-67AB-A071B3FEC647}"/>
              </a:ext>
            </a:extLst>
          </p:cNvPr>
          <p:cNvSpPr/>
          <p:nvPr/>
        </p:nvSpPr>
        <p:spPr>
          <a:xfrm>
            <a:off x="7789167" y="2877517"/>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4" name="椭圆 33">
            <a:extLst>
              <a:ext uri="{FF2B5EF4-FFF2-40B4-BE49-F238E27FC236}">
                <a16:creationId xmlns:a16="http://schemas.microsoft.com/office/drawing/2014/main" id="{D4CF8790-41B6-B1A9-2A47-5EAC78BBD724}"/>
              </a:ext>
            </a:extLst>
          </p:cNvPr>
          <p:cNvSpPr/>
          <p:nvPr/>
        </p:nvSpPr>
        <p:spPr>
          <a:xfrm>
            <a:off x="8016615" y="281389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5" name="椭圆 34">
            <a:extLst>
              <a:ext uri="{FF2B5EF4-FFF2-40B4-BE49-F238E27FC236}">
                <a16:creationId xmlns:a16="http://schemas.microsoft.com/office/drawing/2014/main" id="{08403BE5-BFA4-5925-9469-63F60A2D2454}"/>
              </a:ext>
            </a:extLst>
          </p:cNvPr>
          <p:cNvSpPr/>
          <p:nvPr/>
        </p:nvSpPr>
        <p:spPr>
          <a:xfrm>
            <a:off x="7503273" y="297986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7" name="椭圆 36">
            <a:extLst>
              <a:ext uri="{FF2B5EF4-FFF2-40B4-BE49-F238E27FC236}">
                <a16:creationId xmlns:a16="http://schemas.microsoft.com/office/drawing/2014/main" id="{30904868-3907-4117-0CC6-3D81DEC92E71}"/>
              </a:ext>
            </a:extLst>
          </p:cNvPr>
          <p:cNvSpPr/>
          <p:nvPr/>
        </p:nvSpPr>
        <p:spPr>
          <a:xfrm>
            <a:off x="7753981" y="3506160"/>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8" name="椭圆 37">
            <a:extLst>
              <a:ext uri="{FF2B5EF4-FFF2-40B4-BE49-F238E27FC236}">
                <a16:creationId xmlns:a16="http://schemas.microsoft.com/office/drawing/2014/main" id="{B9D53B65-6194-5E3D-A9CC-E95CB4425862}"/>
              </a:ext>
            </a:extLst>
          </p:cNvPr>
          <p:cNvSpPr/>
          <p:nvPr/>
        </p:nvSpPr>
        <p:spPr>
          <a:xfrm>
            <a:off x="7512478" y="3627551"/>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0" name="椭圆 39">
            <a:extLst>
              <a:ext uri="{FF2B5EF4-FFF2-40B4-BE49-F238E27FC236}">
                <a16:creationId xmlns:a16="http://schemas.microsoft.com/office/drawing/2014/main" id="{050F8B97-0393-FF99-A16A-7AB9B6E66C8B}"/>
              </a:ext>
            </a:extLst>
          </p:cNvPr>
          <p:cNvSpPr/>
          <p:nvPr/>
        </p:nvSpPr>
        <p:spPr>
          <a:xfrm>
            <a:off x="8016615" y="353535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1" name="椭圆 40">
            <a:extLst>
              <a:ext uri="{FF2B5EF4-FFF2-40B4-BE49-F238E27FC236}">
                <a16:creationId xmlns:a16="http://schemas.microsoft.com/office/drawing/2014/main" id="{0E68993A-3F74-DD48-6DC9-634F2B407FCA}"/>
              </a:ext>
            </a:extLst>
          </p:cNvPr>
          <p:cNvSpPr/>
          <p:nvPr/>
        </p:nvSpPr>
        <p:spPr>
          <a:xfrm>
            <a:off x="7974201" y="3713077"/>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3" name="椭圆 42">
            <a:extLst>
              <a:ext uri="{FF2B5EF4-FFF2-40B4-BE49-F238E27FC236}">
                <a16:creationId xmlns:a16="http://schemas.microsoft.com/office/drawing/2014/main" id="{3B5D921E-E174-5486-BDFE-E9C57FE530DA}"/>
              </a:ext>
            </a:extLst>
          </p:cNvPr>
          <p:cNvSpPr/>
          <p:nvPr/>
        </p:nvSpPr>
        <p:spPr>
          <a:xfrm>
            <a:off x="7722204" y="377149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4" name="椭圆 43">
            <a:extLst>
              <a:ext uri="{FF2B5EF4-FFF2-40B4-BE49-F238E27FC236}">
                <a16:creationId xmlns:a16="http://schemas.microsoft.com/office/drawing/2014/main" id="{AD6FA0F5-977E-DBF4-EDD5-4C294DA756B4}"/>
              </a:ext>
            </a:extLst>
          </p:cNvPr>
          <p:cNvSpPr/>
          <p:nvPr/>
        </p:nvSpPr>
        <p:spPr>
          <a:xfrm>
            <a:off x="7937134" y="3020506"/>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6" name="椭圆 45">
            <a:extLst>
              <a:ext uri="{FF2B5EF4-FFF2-40B4-BE49-F238E27FC236}">
                <a16:creationId xmlns:a16="http://schemas.microsoft.com/office/drawing/2014/main" id="{11B1F0A3-FB76-B400-C952-CE55FAA5C435}"/>
              </a:ext>
            </a:extLst>
          </p:cNvPr>
          <p:cNvSpPr/>
          <p:nvPr/>
        </p:nvSpPr>
        <p:spPr>
          <a:xfrm>
            <a:off x="7623324" y="4744119"/>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7" name="椭圆 46">
            <a:extLst>
              <a:ext uri="{FF2B5EF4-FFF2-40B4-BE49-F238E27FC236}">
                <a16:creationId xmlns:a16="http://schemas.microsoft.com/office/drawing/2014/main" id="{91A835D0-9C6E-AC55-F9D1-C9C42AA48AAB}"/>
              </a:ext>
            </a:extLst>
          </p:cNvPr>
          <p:cNvSpPr/>
          <p:nvPr/>
        </p:nvSpPr>
        <p:spPr>
          <a:xfrm>
            <a:off x="7898070" y="4831478"/>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8" name="椭圆 47">
            <a:extLst>
              <a:ext uri="{FF2B5EF4-FFF2-40B4-BE49-F238E27FC236}">
                <a16:creationId xmlns:a16="http://schemas.microsoft.com/office/drawing/2014/main" id="{E0D756EC-84EF-50B4-6BE6-A2B2D1D48486}"/>
              </a:ext>
            </a:extLst>
          </p:cNvPr>
          <p:cNvSpPr/>
          <p:nvPr/>
        </p:nvSpPr>
        <p:spPr>
          <a:xfrm>
            <a:off x="7573124" y="497707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9" name="椭圆 48">
            <a:extLst>
              <a:ext uri="{FF2B5EF4-FFF2-40B4-BE49-F238E27FC236}">
                <a16:creationId xmlns:a16="http://schemas.microsoft.com/office/drawing/2014/main" id="{63A9C20D-B69D-A2DD-3D9D-2BCA29D0EDBC}"/>
              </a:ext>
            </a:extLst>
          </p:cNvPr>
          <p:cNvSpPr/>
          <p:nvPr/>
        </p:nvSpPr>
        <p:spPr>
          <a:xfrm>
            <a:off x="8005781" y="5039752"/>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D63D2E65-0D3A-9E19-1875-42F980D86743}"/>
                  </a:ext>
                </a:extLst>
              </p:cNvPr>
              <p:cNvSpPr txBox="1"/>
              <p:nvPr/>
            </p:nvSpPr>
            <p:spPr>
              <a:xfrm>
                <a:off x="6910637" y="2717761"/>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1</m:t>
                          </m:r>
                        </m:sub>
                      </m:sSub>
                    </m:oMath>
                  </m:oMathPara>
                </a14:m>
                <a:endParaRPr kumimoji="1" lang="zh-CN" altLang="en-US"/>
              </a:p>
            </p:txBody>
          </p:sp>
        </mc:Choice>
        <mc:Fallback xmlns="">
          <p:sp>
            <p:nvSpPr>
              <p:cNvPr id="50" name="文本框 49">
                <a:extLst>
                  <a:ext uri="{FF2B5EF4-FFF2-40B4-BE49-F238E27FC236}">
                    <a16:creationId xmlns:a16="http://schemas.microsoft.com/office/drawing/2014/main" id="{D63D2E65-0D3A-9E19-1875-42F980D86743}"/>
                  </a:ext>
                </a:extLst>
              </p:cNvPr>
              <p:cNvSpPr txBox="1">
                <a:spLocks noRot="1" noChangeAspect="1" noMove="1" noResize="1" noEditPoints="1" noAdjustHandles="1" noChangeArrowheads="1" noChangeShapeType="1" noTextEdit="1"/>
              </p:cNvSpPr>
              <p:nvPr/>
            </p:nvSpPr>
            <p:spPr>
              <a:xfrm>
                <a:off x="6910637" y="2717761"/>
                <a:ext cx="495071"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5A9754CF-1B58-E2A1-D134-CB4245E7683E}"/>
                  </a:ext>
                </a:extLst>
              </p:cNvPr>
              <p:cNvSpPr txBox="1"/>
              <p:nvPr/>
            </p:nvSpPr>
            <p:spPr>
              <a:xfrm>
                <a:off x="6888472" y="3463382"/>
                <a:ext cx="5003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2</m:t>
                          </m:r>
                        </m:sub>
                      </m:sSub>
                    </m:oMath>
                  </m:oMathPara>
                </a14:m>
                <a:endParaRPr kumimoji="1" lang="zh-CN" altLang="en-US"/>
              </a:p>
            </p:txBody>
          </p:sp>
        </mc:Choice>
        <mc:Fallback xmlns="">
          <p:sp>
            <p:nvSpPr>
              <p:cNvPr id="60" name="文本框 59">
                <a:extLst>
                  <a:ext uri="{FF2B5EF4-FFF2-40B4-BE49-F238E27FC236}">
                    <a16:creationId xmlns:a16="http://schemas.microsoft.com/office/drawing/2014/main" id="{5A9754CF-1B58-E2A1-D134-CB4245E7683E}"/>
                  </a:ext>
                </a:extLst>
              </p:cNvPr>
              <p:cNvSpPr txBox="1">
                <a:spLocks noRot="1" noChangeAspect="1" noMove="1" noResize="1" noEditPoints="1" noAdjustHandles="1" noChangeArrowheads="1" noChangeShapeType="1" noTextEdit="1"/>
              </p:cNvSpPr>
              <p:nvPr/>
            </p:nvSpPr>
            <p:spPr>
              <a:xfrm>
                <a:off x="6888472" y="3463382"/>
                <a:ext cx="500393"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976F0693-074E-0E8F-133A-B610A816513D}"/>
                  </a:ext>
                </a:extLst>
              </p:cNvPr>
              <p:cNvSpPr txBox="1"/>
              <p:nvPr/>
            </p:nvSpPr>
            <p:spPr>
              <a:xfrm>
                <a:off x="6883599" y="4710870"/>
                <a:ext cx="5101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𝑘</m:t>
                          </m:r>
                        </m:sub>
                      </m:sSub>
                    </m:oMath>
                  </m:oMathPara>
                </a14:m>
                <a:endParaRPr kumimoji="1" lang="zh-CN" altLang="en-US"/>
              </a:p>
            </p:txBody>
          </p:sp>
        </mc:Choice>
        <mc:Fallback xmlns="">
          <p:sp>
            <p:nvSpPr>
              <p:cNvPr id="68" name="文本框 67">
                <a:extLst>
                  <a:ext uri="{FF2B5EF4-FFF2-40B4-BE49-F238E27FC236}">
                    <a16:creationId xmlns:a16="http://schemas.microsoft.com/office/drawing/2014/main" id="{976F0693-074E-0E8F-133A-B610A816513D}"/>
                  </a:ext>
                </a:extLst>
              </p:cNvPr>
              <p:cNvSpPr txBox="1">
                <a:spLocks noRot="1" noChangeAspect="1" noMove="1" noResize="1" noEditPoints="1" noAdjustHandles="1" noChangeArrowheads="1" noChangeShapeType="1" noTextEdit="1"/>
              </p:cNvSpPr>
              <p:nvPr/>
            </p:nvSpPr>
            <p:spPr>
              <a:xfrm>
                <a:off x="6883599" y="4710870"/>
                <a:ext cx="510140" cy="369332"/>
              </a:xfrm>
              <a:prstGeom prst="rect">
                <a:avLst/>
              </a:prstGeom>
              <a:blipFill>
                <a:blip r:embed="rId10"/>
                <a:stretch>
                  <a:fillRect/>
                </a:stretch>
              </a:blipFill>
            </p:spPr>
            <p:txBody>
              <a:bodyPr/>
              <a:lstStyle/>
              <a:p>
                <a:r>
                  <a:rPr lang="en-US">
                    <a:noFill/>
                  </a:rPr>
                  <a:t> </a:t>
                </a:r>
              </a:p>
            </p:txBody>
          </p:sp>
        </mc:Fallback>
      </mc:AlternateContent>
      <p:sp>
        <p:nvSpPr>
          <p:cNvPr id="69" name="椭圆 68">
            <a:extLst>
              <a:ext uri="{FF2B5EF4-FFF2-40B4-BE49-F238E27FC236}">
                <a16:creationId xmlns:a16="http://schemas.microsoft.com/office/drawing/2014/main" id="{96457A37-5941-811B-DE6F-3EDF7F5A06A0}"/>
              </a:ext>
            </a:extLst>
          </p:cNvPr>
          <p:cNvSpPr/>
          <p:nvPr/>
        </p:nvSpPr>
        <p:spPr>
          <a:xfrm>
            <a:off x="9830701" y="2826669"/>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1" name="椭圆 70">
            <a:extLst>
              <a:ext uri="{FF2B5EF4-FFF2-40B4-BE49-F238E27FC236}">
                <a16:creationId xmlns:a16="http://schemas.microsoft.com/office/drawing/2014/main" id="{05B93A57-A4C1-85C6-5199-2B711A8A90CA}"/>
              </a:ext>
            </a:extLst>
          </p:cNvPr>
          <p:cNvSpPr/>
          <p:nvPr/>
        </p:nvSpPr>
        <p:spPr>
          <a:xfrm>
            <a:off x="9722701" y="2608972"/>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2" name="椭圆 71">
            <a:extLst>
              <a:ext uri="{FF2B5EF4-FFF2-40B4-BE49-F238E27FC236}">
                <a16:creationId xmlns:a16="http://schemas.microsoft.com/office/drawing/2014/main" id="{EB4EE189-2F48-6DD4-1E69-81A14F121F31}"/>
              </a:ext>
            </a:extLst>
          </p:cNvPr>
          <p:cNvSpPr/>
          <p:nvPr/>
        </p:nvSpPr>
        <p:spPr>
          <a:xfrm>
            <a:off x="9957247" y="2540725"/>
            <a:ext cx="108000" cy="108000"/>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4" name="椭圆 73">
            <a:extLst>
              <a:ext uri="{FF2B5EF4-FFF2-40B4-BE49-F238E27FC236}">
                <a16:creationId xmlns:a16="http://schemas.microsoft.com/office/drawing/2014/main" id="{00E3D397-E74B-811E-24D2-A5D156CEB6FD}"/>
              </a:ext>
            </a:extLst>
          </p:cNvPr>
          <p:cNvSpPr/>
          <p:nvPr/>
        </p:nvSpPr>
        <p:spPr>
          <a:xfrm>
            <a:off x="10047167" y="272347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5" name="椭圆 74">
            <a:extLst>
              <a:ext uri="{FF2B5EF4-FFF2-40B4-BE49-F238E27FC236}">
                <a16:creationId xmlns:a16="http://schemas.microsoft.com/office/drawing/2014/main" id="{8077330E-24AE-9E8F-4A12-A4AEEC7BF5D5}"/>
              </a:ext>
            </a:extLst>
          </p:cNvPr>
          <p:cNvSpPr/>
          <p:nvPr/>
        </p:nvSpPr>
        <p:spPr>
          <a:xfrm>
            <a:off x="10306755" y="259472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6" name="椭圆 75">
            <a:extLst>
              <a:ext uri="{FF2B5EF4-FFF2-40B4-BE49-F238E27FC236}">
                <a16:creationId xmlns:a16="http://schemas.microsoft.com/office/drawing/2014/main" id="{D32B71AC-E31A-FF79-CB7F-1E87BEB605EB}"/>
              </a:ext>
            </a:extLst>
          </p:cNvPr>
          <p:cNvSpPr/>
          <p:nvPr/>
        </p:nvSpPr>
        <p:spPr>
          <a:xfrm>
            <a:off x="10243290" y="285003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7" name="椭圆 76">
            <a:extLst>
              <a:ext uri="{FF2B5EF4-FFF2-40B4-BE49-F238E27FC236}">
                <a16:creationId xmlns:a16="http://schemas.microsoft.com/office/drawing/2014/main" id="{E4E717DE-4189-1C27-E6AD-551F411D1ADC}"/>
              </a:ext>
            </a:extLst>
          </p:cNvPr>
          <p:cNvSpPr/>
          <p:nvPr/>
        </p:nvSpPr>
        <p:spPr>
          <a:xfrm>
            <a:off x="10011247" y="339816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8" name="椭圆 77">
            <a:extLst>
              <a:ext uri="{FF2B5EF4-FFF2-40B4-BE49-F238E27FC236}">
                <a16:creationId xmlns:a16="http://schemas.microsoft.com/office/drawing/2014/main" id="{CCA6DE26-FF80-AADC-BB0F-9AD18696D512}"/>
              </a:ext>
            </a:extLst>
          </p:cNvPr>
          <p:cNvSpPr/>
          <p:nvPr/>
        </p:nvSpPr>
        <p:spPr>
          <a:xfrm>
            <a:off x="9758569" y="326388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9" name="椭圆 78">
            <a:extLst>
              <a:ext uri="{FF2B5EF4-FFF2-40B4-BE49-F238E27FC236}">
                <a16:creationId xmlns:a16="http://schemas.microsoft.com/office/drawing/2014/main" id="{C7B823B8-399E-0C7D-4C1D-1BEB4A4F75F3}"/>
              </a:ext>
            </a:extLst>
          </p:cNvPr>
          <p:cNvSpPr/>
          <p:nvPr/>
        </p:nvSpPr>
        <p:spPr>
          <a:xfrm>
            <a:off x="10290033" y="3554795"/>
            <a:ext cx="108000" cy="108000"/>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1" name="椭圆 80">
            <a:extLst>
              <a:ext uri="{FF2B5EF4-FFF2-40B4-BE49-F238E27FC236}">
                <a16:creationId xmlns:a16="http://schemas.microsoft.com/office/drawing/2014/main" id="{08922C2A-3C20-CF77-9319-7DB7588C0E37}"/>
              </a:ext>
            </a:extLst>
          </p:cNvPr>
          <p:cNvSpPr/>
          <p:nvPr/>
        </p:nvSpPr>
        <p:spPr>
          <a:xfrm>
            <a:off x="9769629" y="3556089"/>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2" name="椭圆 81">
            <a:extLst>
              <a:ext uri="{FF2B5EF4-FFF2-40B4-BE49-F238E27FC236}">
                <a16:creationId xmlns:a16="http://schemas.microsoft.com/office/drawing/2014/main" id="{943E8D29-34B5-6DE0-088D-942469A049F1}"/>
              </a:ext>
            </a:extLst>
          </p:cNvPr>
          <p:cNvSpPr/>
          <p:nvPr/>
        </p:nvSpPr>
        <p:spPr>
          <a:xfrm>
            <a:off x="10297290" y="325185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4" name="椭圆 83">
            <a:extLst>
              <a:ext uri="{FF2B5EF4-FFF2-40B4-BE49-F238E27FC236}">
                <a16:creationId xmlns:a16="http://schemas.microsoft.com/office/drawing/2014/main" id="{350A99EE-51AF-87BE-40FB-6E0907CDF052}"/>
              </a:ext>
            </a:extLst>
          </p:cNvPr>
          <p:cNvSpPr/>
          <p:nvPr/>
        </p:nvSpPr>
        <p:spPr>
          <a:xfrm>
            <a:off x="9830701" y="410065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5" name="椭圆 84">
            <a:extLst>
              <a:ext uri="{FF2B5EF4-FFF2-40B4-BE49-F238E27FC236}">
                <a16:creationId xmlns:a16="http://schemas.microsoft.com/office/drawing/2014/main" id="{E9C0D254-E293-D0D0-32E8-C9D133A34795}"/>
              </a:ext>
            </a:extLst>
          </p:cNvPr>
          <p:cNvSpPr/>
          <p:nvPr/>
        </p:nvSpPr>
        <p:spPr>
          <a:xfrm>
            <a:off x="10059192" y="4022325"/>
            <a:ext cx="108000" cy="108000"/>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7" name="椭圆 86">
            <a:extLst>
              <a:ext uri="{FF2B5EF4-FFF2-40B4-BE49-F238E27FC236}">
                <a16:creationId xmlns:a16="http://schemas.microsoft.com/office/drawing/2014/main" id="{FCB77B72-7569-9F2D-94C3-880324742084}"/>
              </a:ext>
            </a:extLst>
          </p:cNvPr>
          <p:cNvSpPr/>
          <p:nvPr/>
        </p:nvSpPr>
        <p:spPr>
          <a:xfrm>
            <a:off x="10252755" y="419960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8" name="椭圆 87">
            <a:extLst>
              <a:ext uri="{FF2B5EF4-FFF2-40B4-BE49-F238E27FC236}">
                <a16:creationId xmlns:a16="http://schemas.microsoft.com/office/drawing/2014/main" id="{1446DF0D-609A-96F8-8D31-41E4503D92BB}"/>
              </a:ext>
            </a:extLst>
          </p:cNvPr>
          <p:cNvSpPr/>
          <p:nvPr/>
        </p:nvSpPr>
        <p:spPr>
          <a:xfrm>
            <a:off x="9812569" y="4304144"/>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0" name="椭圆 89">
            <a:extLst>
              <a:ext uri="{FF2B5EF4-FFF2-40B4-BE49-F238E27FC236}">
                <a16:creationId xmlns:a16="http://schemas.microsoft.com/office/drawing/2014/main" id="{A2F76A96-EC75-82DB-339E-36C467A8BD7C}"/>
              </a:ext>
            </a:extLst>
          </p:cNvPr>
          <p:cNvSpPr/>
          <p:nvPr/>
        </p:nvSpPr>
        <p:spPr>
          <a:xfrm>
            <a:off x="9784894" y="5181901"/>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1" name="椭圆 90">
            <a:extLst>
              <a:ext uri="{FF2B5EF4-FFF2-40B4-BE49-F238E27FC236}">
                <a16:creationId xmlns:a16="http://schemas.microsoft.com/office/drawing/2014/main" id="{AF0A6E05-52E7-3591-30B9-DCD7FFAEFA4E}"/>
              </a:ext>
            </a:extLst>
          </p:cNvPr>
          <p:cNvSpPr/>
          <p:nvPr/>
        </p:nvSpPr>
        <p:spPr>
          <a:xfrm>
            <a:off x="10182033" y="521531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3" name="椭圆 92">
            <a:extLst>
              <a:ext uri="{FF2B5EF4-FFF2-40B4-BE49-F238E27FC236}">
                <a16:creationId xmlns:a16="http://schemas.microsoft.com/office/drawing/2014/main" id="{0F11861C-AF6D-6991-E860-B466E1ACE399}"/>
              </a:ext>
            </a:extLst>
          </p:cNvPr>
          <p:cNvSpPr/>
          <p:nvPr/>
        </p:nvSpPr>
        <p:spPr>
          <a:xfrm>
            <a:off x="9758685" y="5447968"/>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4" name="椭圆 93">
            <a:extLst>
              <a:ext uri="{FF2B5EF4-FFF2-40B4-BE49-F238E27FC236}">
                <a16:creationId xmlns:a16="http://schemas.microsoft.com/office/drawing/2014/main" id="{9E2E4CD3-7594-57A1-2068-AAC2234CCE39}"/>
              </a:ext>
            </a:extLst>
          </p:cNvPr>
          <p:cNvSpPr/>
          <p:nvPr/>
        </p:nvSpPr>
        <p:spPr>
          <a:xfrm>
            <a:off x="9975451" y="5309363"/>
            <a:ext cx="108000" cy="108000"/>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6" name="椭圆 95">
            <a:extLst>
              <a:ext uri="{FF2B5EF4-FFF2-40B4-BE49-F238E27FC236}">
                <a16:creationId xmlns:a16="http://schemas.microsoft.com/office/drawing/2014/main" id="{9E5A6732-DCFC-9F23-721C-7B9E50BE84A0}"/>
              </a:ext>
            </a:extLst>
          </p:cNvPr>
          <p:cNvSpPr/>
          <p:nvPr/>
        </p:nvSpPr>
        <p:spPr>
          <a:xfrm>
            <a:off x="10083451" y="551825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7" name="椭圆 96">
            <a:extLst>
              <a:ext uri="{FF2B5EF4-FFF2-40B4-BE49-F238E27FC236}">
                <a16:creationId xmlns:a16="http://schemas.microsoft.com/office/drawing/2014/main" id="{17FC9015-A3D2-1F98-4D43-621C4A881D3D}"/>
              </a:ext>
            </a:extLst>
          </p:cNvPr>
          <p:cNvSpPr/>
          <p:nvPr/>
        </p:nvSpPr>
        <p:spPr>
          <a:xfrm>
            <a:off x="10325875" y="5418961"/>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05" name="文本框 104">
                <a:extLst>
                  <a:ext uri="{FF2B5EF4-FFF2-40B4-BE49-F238E27FC236}">
                    <a16:creationId xmlns:a16="http://schemas.microsoft.com/office/drawing/2014/main" id="{98D04346-8072-4018-9DE4-0346DFD8A015}"/>
                  </a:ext>
                </a:extLst>
              </p:cNvPr>
              <p:cNvSpPr txBox="1"/>
              <p:nvPr/>
            </p:nvSpPr>
            <p:spPr>
              <a:xfrm>
                <a:off x="10522139" y="2533095"/>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1</m:t>
                          </m:r>
                        </m:sub>
                      </m:sSub>
                    </m:oMath>
                  </m:oMathPara>
                </a14:m>
                <a:endParaRPr kumimoji="1" lang="zh-CN" altLang="en-US"/>
              </a:p>
            </p:txBody>
          </p:sp>
        </mc:Choice>
        <mc:Fallback xmlns="">
          <p:sp>
            <p:nvSpPr>
              <p:cNvPr id="105" name="文本框 104">
                <a:extLst>
                  <a:ext uri="{FF2B5EF4-FFF2-40B4-BE49-F238E27FC236}">
                    <a16:creationId xmlns:a16="http://schemas.microsoft.com/office/drawing/2014/main" id="{98D04346-8072-4018-9DE4-0346DFD8A015}"/>
                  </a:ext>
                </a:extLst>
              </p:cNvPr>
              <p:cNvSpPr txBox="1">
                <a:spLocks noRot="1" noChangeAspect="1" noMove="1" noResize="1" noEditPoints="1" noAdjustHandles="1" noChangeArrowheads="1" noChangeShapeType="1" noTextEdit="1"/>
              </p:cNvSpPr>
              <p:nvPr/>
            </p:nvSpPr>
            <p:spPr>
              <a:xfrm>
                <a:off x="10522139" y="2533095"/>
                <a:ext cx="495071"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文本框 105">
                <a:extLst>
                  <a:ext uri="{FF2B5EF4-FFF2-40B4-BE49-F238E27FC236}">
                    <a16:creationId xmlns:a16="http://schemas.microsoft.com/office/drawing/2014/main" id="{CD25967B-77E1-4402-1A2E-11FF1FF79A17}"/>
                  </a:ext>
                </a:extLst>
              </p:cNvPr>
              <p:cNvSpPr txBox="1"/>
              <p:nvPr/>
            </p:nvSpPr>
            <p:spPr>
              <a:xfrm>
                <a:off x="10513957" y="3187975"/>
                <a:ext cx="496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2</m:t>
                          </m:r>
                        </m:sub>
                      </m:sSub>
                    </m:oMath>
                  </m:oMathPara>
                </a14:m>
                <a:endParaRPr kumimoji="1" lang="zh-CN" altLang="en-US"/>
              </a:p>
            </p:txBody>
          </p:sp>
        </mc:Choice>
        <mc:Fallback xmlns="">
          <p:sp>
            <p:nvSpPr>
              <p:cNvPr id="106" name="文本框 105">
                <a:extLst>
                  <a:ext uri="{FF2B5EF4-FFF2-40B4-BE49-F238E27FC236}">
                    <a16:creationId xmlns:a16="http://schemas.microsoft.com/office/drawing/2014/main" id="{CD25967B-77E1-4402-1A2E-11FF1FF79A17}"/>
                  </a:ext>
                </a:extLst>
              </p:cNvPr>
              <p:cNvSpPr txBox="1">
                <a:spLocks noRot="1" noChangeAspect="1" noMove="1" noResize="1" noEditPoints="1" noAdjustHandles="1" noChangeArrowheads="1" noChangeShapeType="1" noTextEdit="1"/>
              </p:cNvSpPr>
              <p:nvPr/>
            </p:nvSpPr>
            <p:spPr>
              <a:xfrm>
                <a:off x="10513957" y="3187975"/>
                <a:ext cx="496674"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文本框 106">
                <a:extLst>
                  <a:ext uri="{FF2B5EF4-FFF2-40B4-BE49-F238E27FC236}">
                    <a16:creationId xmlns:a16="http://schemas.microsoft.com/office/drawing/2014/main" id="{C6C48383-D858-93CA-84C4-5CB86E82B9D8}"/>
                  </a:ext>
                </a:extLst>
              </p:cNvPr>
              <p:cNvSpPr txBox="1"/>
              <p:nvPr/>
            </p:nvSpPr>
            <p:spPr>
              <a:xfrm>
                <a:off x="10530937" y="4023987"/>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3</m:t>
                          </m:r>
                        </m:sub>
                      </m:sSub>
                    </m:oMath>
                  </m:oMathPara>
                </a14:m>
                <a:endParaRPr kumimoji="1" lang="zh-CN" altLang="en-US"/>
              </a:p>
            </p:txBody>
          </p:sp>
        </mc:Choice>
        <mc:Fallback xmlns="">
          <p:sp>
            <p:nvSpPr>
              <p:cNvPr id="107" name="文本框 106">
                <a:extLst>
                  <a:ext uri="{FF2B5EF4-FFF2-40B4-BE49-F238E27FC236}">
                    <a16:creationId xmlns:a16="http://schemas.microsoft.com/office/drawing/2014/main" id="{C6C48383-D858-93CA-84C4-5CB86E82B9D8}"/>
                  </a:ext>
                </a:extLst>
              </p:cNvPr>
              <p:cNvSpPr txBox="1">
                <a:spLocks noRot="1" noChangeAspect="1" noMove="1" noResize="1" noEditPoints="1" noAdjustHandles="1" noChangeArrowheads="1" noChangeShapeType="1" noTextEdit="1"/>
              </p:cNvSpPr>
              <p:nvPr/>
            </p:nvSpPr>
            <p:spPr>
              <a:xfrm>
                <a:off x="10530937" y="4023987"/>
                <a:ext cx="495071"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文本框 107">
                <a:extLst>
                  <a:ext uri="{FF2B5EF4-FFF2-40B4-BE49-F238E27FC236}">
                    <a16:creationId xmlns:a16="http://schemas.microsoft.com/office/drawing/2014/main" id="{A61A3CE7-A2EB-A36C-6D2E-4B15E196ACAD}"/>
                  </a:ext>
                </a:extLst>
              </p:cNvPr>
              <p:cNvSpPr txBox="1"/>
              <p:nvPr/>
            </p:nvSpPr>
            <p:spPr>
              <a:xfrm>
                <a:off x="10561982" y="5202923"/>
                <a:ext cx="5487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𝑚</m:t>
                          </m:r>
                        </m:sub>
                      </m:sSub>
                    </m:oMath>
                  </m:oMathPara>
                </a14:m>
                <a:endParaRPr kumimoji="1" lang="zh-CN" altLang="en-US"/>
              </a:p>
            </p:txBody>
          </p:sp>
        </mc:Choice>
        <mc:Fallback xmlns="">
          <p:sp>
            <p:nvSpPr>
              <p:cNvPr id="108" name="文本框 107">
                <a:extLst>
                  <a:ext uri="{FF2B5EF4-FFF2-40B4-BE49-F238E27FC236}">
                    <a16:creationId xmlns:a16="http://schemas.microsoft.com/office/drawing/2014/main" id="{A61A3CE7-A2EB-A36C-6D2E-4B15E196ACAD}"/>
                  </a:ext>
                </a:extLst>
              </p:cNvPr>
              <p:cNvSpPr txBox="1">
                <a:spLocks noRot="1" noChangeAspect="1" noMove="1" noResize="1" noEditPoints="1" noAdjustHandles="1" noChangeArrowheads="1" noChangeShapeType="1" noTextEdit="1"/>
              </p:cNvSpPr>
              <p:nvPr/>
            </p:nvSpPr>
            <p:spPr>
              <a:xfrm>
                <a:off x="10561982" y="5202923"/>
                <a:ext cx="548740" cy="369332"/>
              </a:xfrm>
              <a:prstGeom prst="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91694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a:extLst>
              <a:ext uri="{FF2B5EF4-FFF2-40B4-BE49-F238E27FC236}">
                <a16:creationId xmlns:a16="http://schemas.microsoft.com/office/drawing/2014/main" id="{B95BB074-955F-1296-6DDD-D2CD9292B333}"/>
              </a:ext>
            </a:extLst>
          </p:cNvPr>
          <p:cNvSpPr/>
          <p:nvPr/>
        </p:nvSpPr>
        <p:spPr>
          <a:xfrm>
            <a:off x="1229758" y="3852967"/>
            <a:ext cx="5074056" cy="1294785"/>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 name="圆角矩形 103">
            <a:extLst>
              <a:ext uri="{FF2B5EF4-FFF2-40B4-BE49-F238E27FC236}">
                <a16:creationId xmlns:a16="http://schemas.microsoft.com/office/drawing/2014/main" id="{18224EFA-E8F3-89FC-55CB-A79AA6E747AD}"/>
              </a:ext>
            </a:extLst>
          </p:cNvPr>
          <p:cNvSpPr/>
          <p:nvPr/>
        </p:nvSpPr>
        <p:spPr>
          <a:xfrm>
            <a:off x="9643967" y="5100432"/>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圆角矩形 102">
            <a:extLst>
              <a:ext uri="{FF2B5EF4-FFF2-40B4-BE49-F238E27FC236}">
                <a16:creationId xmlns:a16="http://schemas.microsoft.com/office/drawing/2014/main" id="{D122E8AF-39A6-B527-03F0-0BC605A56BCE}"/>
              </a:ext>
            </a:extLst>
          </p:cNvPr>
          <p:cNvSpPr/>
          <p:nvPr/>
        </p:nvSpPr>
        <p:spPr>
          <a:xfrm>
            <a:off x="9616537" y="3897162"/>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2" name="圆角矩形 101">
            <a:extLst>
              <a:ext uri="{FF2B5EF4-FFF2-40B4-BE49-F238E27FC236}">
                <a16:creationId xmlns:a16="http://schemas.microsoft.com/office/drawing/2014/main" id="{3510F1D2-B1CE-A47C-CEF4-5C51390D0849}"/>
              </a:ext>
            </a:extLst>
          </p:cNvPr>
          <p:cNvSpPr/>
          <p:nvPr/>
        </p:nvSpPr>
        <p:spPr>
          <a:xfrm>
            <a:off x="9616537" y="3145910"/>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圆角矩形 100">
            <a:extLst>
              <a:ext uri="{FF2B5EF4-FFF2-40B4-BE49-F238E27FC236}">
                <a16:creationId xmlns:a16="http://schemas.microsoft.com/office/drawing/2014/main" id="{69C06ED5-B3A9-9AAA-FED1-4D84DBB56F10}"/>
              </a:ext>
            </a:extLst>
          </p:cNvPr>
          <p:cNvSpPr/>
          <p:nvPr/>
        </p:nvSpPr>
        <p:spPr>
          <a:xfrm>
            <a:off x="9607739" y="2443975"/>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圆角矩形 99">
            <a:extLst>
              <a:ext uri="{FF2B5EF4-FFF2-40B4-BE49-F238E27FC236}">
                <a16:creationId xmlns:a16="http://schemas.microsoft.com/office/drawing/2014/main" id="{E806B453-5A97-D4A3-5E14-A99111517634}"/>
              </a:ext>
            </a:extLst>
          </p:cNvPr>
          <p:cNvSpPr/>
          <p:nvPr/>
        </p:nvSpPr>
        <p:spPr>
          <a:xfrm>
            <a:off x="7374139" y="4650719"/>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圆角矩形 98">
            <a:extLst>
              <a:ext uri="{FF2B5EF4-FFF2-40B4-BE49-F238E27FC236}">
                <a16:creationId xmlns:a16="http://schemas.microsoft.com/office/drawing/2014/main" id="{1A6439AB-262C-7139-8587-CC0A3836AF39}"/>
              </a:ext>
            </a:extLst>
          </p:cNvPr>
          <p:cNvSpPr/>
          <p:nvPr/>
        </p:nvSpPr>
        <p:spPr>
          <a:xfrm>
            <a:off x="7374139" y="3412153"/>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8" name="圆角矩形 97">
            <a:extLst>
              <a:ext uri="{FF2B5EF4-FFF2-40B4-BE49-F238E27FC236}">
                <a16:creationId xmlns:a16="http://schemas.microsoft.com/office/drawing/2014/main" id="{9AB6E49A-E317-E277-F4C7-6A13F1AB37AC}"/>
              </a:ext>
            </a:extLst>
          </p:cNvPr>
          <p:cNvSpPr/>
          <p:nvPr/>
        </p:nvSpPr>
        <p:spPr>
          <a:xfrm>
            <a:off x="7374139" y="2615851"/>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4CFEBA7D-D78A-4674-B4CE-8101BA65D437}"/>
              </a:ext>
            </a:extLst>
          </p:cNvPr>
          <p:cNvSpPr>
            <a:spLocks noGrp="1"/>
          </p:cNvSpPr>
          <p:nvPr>
            <p:ph type="title"/>
          </p:nvPr>
        </p:nvSpPr>
        <p:spPr/>
        <p:txBody>
          <a:bodyPr/>
          <a:lstStyle/>
          <a:p>
            <a:r>
              <a:rPr lang="en-US" altLang="zh-CN">
                <a:latin typeface="Palatino Linotype" panose="02040502050505030304" pitchFamily="18" charset="0"/>
              </a:rPr>
              <a:t>Our Threshold Graph</a:t>
            </a:r>
            <a:endParaRPr lang="zh-CN" altLang="en-US">
              <a:solidFill>
                <a:srgbClr val="FF3399"/>
              </a:solidFill>
              <a:latin typeface="Palatino Linotype" panose="0204050205050503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2686E6-B94F-4577-A109-F11F0A65ECC2}"/>
                  </a:ext>
                </a:extLst>
              </p:cNvPr>
              <p:cNvSpPr>
                <a:spLocks noGrp="1"/>
              </p:cNvSpPr>
              <p:nvPr>
                <p:ph idx="1"/>
              </p:nvPr>
            </p:nvSpPr>
            <p:spPr>
              <a:xfrm>
                <a:off x="595122" y="1585109"/>
                <a:ext cx="10515600" cy="4351338"/>
              </a:xfrm>
            </p:spPr>
            <p:txBody>
              <a:bodyPr>
                <a:normAutofit/>
              </a:bodyPr>
              <a:lstStyle/>
              <a:p>
                <a:pPr marL="617220" lvl="1" indent="-342900"/>
                <a:r>
                  <a:rPr lang="en-US" altLang="zh-CN" sz="2000">
                    <a:latin typeface="Palatino Linotype" panose="02040502050505030304" pitchFamily="18" charset="0"/>
                  </a:rPr>
                  <a:t>Threshold Graph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𝑇</m:t>
                        </m:r>
                      </m:sub>
                    </m:sSub>
                  </m:oMath>
                </a14:m>
                <a:r>
                  <a:rPr lang="en-US" altLang="zh-CN" sz="2000">
                    <a:latin typeface="Palatino Linotype" panose="02040502050505030304" pitchFamily="18" charset="0"/>
                  </a:rPr>
                  <a:t>: a bipartite graph </a:t>
                </a:r>
                <a14:m>
                  <m:oMath xmlns:m="http://schemas.openxmlformats.org/officeDocument/2006/math">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𝐵</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𝐸</m:t>
                    </m:r>
                    <m:r>
                      <a:rPr lang="en-US" altLang="zh-CN" sz="2000" b="0" i="1" smtClean="0">
                        <a:latin typeface="Cambria Math" panose="02040503050406030204" pitchFamily="18" charset="0"/>
                      </a:rPr>
                      <m:t>)</m:t>
                    </m:r>
                  </m:oMath>
                </a14:m>
                <a:r>
                  <a:rPr lang="en-US" altLang="zh-CN" sz="2000">
                    <a:latin typeface="Palatino Linotype" panose="02040502050505030304" pitchFamily="18" charset="0"/>
                  </a:rPr>
                  <a:t> with </a:t>
                </a:r>
                <a14:m>
                  <m:oMath xmlns:m="http://schemas.openxmlformats.org/officeDocument/2006/math">
                    <m:r>
                      <a:rPr lang="en-US" altLang="zh-CN" sz="2000" i="1">
                        <a:latin typeface="Cambria Math" panose="02040503050406030204" pitchFamily="18" charset="0"/>
                      </a:rPr>
                      <m:t>𝐴</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𝑘</m:t>
                        </m:r>
                      </m:sub>
                    </m:sSub>
                  </m:oMath>
                </a14:m>
                <a:r>
                  <a:rPr lang="en-US" altLang="zh-CN" sz="2000">
                    <a:latin typeface="Palatino Linotype" panose="02040502050505030304" pitchFamily="18" charset="0"/>
                  </a:rPr>
                  <a:t> and </a:t>
                </a:r>
                <a14:m>
                  <m:oMath xmlns:m="http://schemas.openxmlformats.org/officeDocument/2006/math">
                    <m:r>
                      <a:rPr lang="en-US" altLang="zh-CN" sz="2000" i="1">
                        <a:latin typeface="Cambria Math" panose="02040503050406030204" pitchFamily="18" charset="0"/>
                      </a:rPr>
                      <m:t>𝐵</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𝑚</m:t>
                        </m:r>
                      </m:sub>
                    </m:sSub>
                  </m:oMath>
                </a14:m>
                <a:r>
                  <a:rPr lang="en-US" altLang="zh-CN" sz="2000">
                    <a:latin typeface="Palatino Linotype" panose="02040502050505030304" pitchFamily="18" charset="0"/>
                  </a:rPr>
                  <a:t>, satisfying</a:t>
                </a:r>
                <a:endParaRPr lang="en-US" altLang="zh-CN" sz="1600">
                  <a:latin typeface="Palatino Linotype" panose="02040502050505030304" pitchFamily="18" charset="0"/>
                </a:endParaRPr>
              </a:p>
              <a:p>
                <a:pPr marL="0" indent="0">
                  <a:buNone/>
                </a:pPr>
                <a:endParaRPr lang="zh-CN" altLang="en-US" sz="1500">
                  <a:latin typeface="Palatino Linotype" panose="02040502050505030304" pitchFamily="18" charset="0"/>
                </a:endParaRPr>
              </a:p>
            </p:txBody>
          </p:sp>
        </mc:Choice>
        <mc:Fallback xmlns="">
          <p:sp>
            <p:nvSpPr>
              <p:cNvPr id="3" name="内容占位符 2">
                <a:extLst>
                  <a:ext uri="{FF2B5EF4-FFF2-40B4-BE49-F238E27FC236}">
                    <a16:creationId xmlns:a16="http://schemas.microsoft.com/office/drawing/2014/main" id="{202686E6-B94F-4577-A109-F11F0A65ECC2}"/>
                  </a:ext>
                </a:extLst>
              </p:cNvPr>
              <p:cNvSpPr>
                <a:spLocks noGrp="1" noRot="1" noChangeAspect="1" noMove="1" noResize="1" noEditPoints="1" noAdjustHandles="1" noChangeArrowheads="1" noChangeShapeType="1" noTextEdit="1"/>
              </p:cNvSpPr>
              <p:nvPr>
                <p:ph idx="1"/>
              </p:nvPr>
            </p:nvSpPr>
            <p:spPr>
              <a:xfrm>
                <a:off x="595122" y="1585109"/>
                <a:ext cx="10515600" cy="4351338"/>
              </a:xfrm>
              <a:blipFill>
                <a:blip r:embed="rId3"/>
                <a:stretch>
                  <a:fillRect t="-1401"/>
                </a:stretch>
              </a:blipFill>
            </p:spPr>
            <p:txBody>
              <a:bodyPr/>
              <a:lstStyle/>
              <a:p>
                <a:r>
                  <a:rPr lang="en-US">
                    <a:noFill/>
                  </a:rPr>
                  <a:t> </a:t>
                </a:r>
              </a:p>
            </p:txBody>
          </p:sp>
        </mc:Fallback>
      </mc:AlternateContent>
      <p:sp>
        <p:nvSpPr>
          <p:cNvPr id="5" name="文本框 4">
            <a:extLst>
              <a:ext uri="{FF2B5EF4-FFF2-40B4-BE49-F238E27FC236}">
                <a16:creationId xmlns:a16="http://schemas.microsoft.com/office/drawing/2014/main" id="{BFF7F080-51F7-4335-B1D8-5D9192CCFE22}"/>
              </a:ext>
            </a:extLst>
          </p:cNvPr>
          <p:cNvSpPr txBox="1"/>
          <p:nvPr/>
        </p:nvSpPr>
        <p:spPr>
          <a:xfrm>
            <a:off x="5379712" y="3250398"/>
            <a:ext cx="65" cy="276999"/>
          </a:xfrm>
          <a:prstGeom prst="rect">
            <a:avLst/>
          </a:prstGeom>
          <a:noFill/>
        </p:spPr>
        <p:txBody>
          <a:bodyPr wrap="none" lIns="0" tIns="0" rIns="0" bIns="0" rtlCol="0">
            <a:spAutoFit/>
          </a:bodyPr>
          <a:lstStyle/>
          <a:p>
            <a:endParaRPr lang="zh-CN" altLang="en-US"/>
          </a:p>
        </p:txBody>
      </p:sp>
      <p:sp>
        <p:nvSpPr>
          <p:cNvPr id="6" name="文本框 5">
            <a:extLst>
              <a:ext uri="{FF2B5EF4-FFF2-40B4-BE49-F238E27FC236}">
                <a16:creationId xmlns:a16="http://schemas.microsoft.com/office/drawing/2014/main" id="{001AC4B2-B67B-4315-B5EA-20F5499035D0}"/>
              </a:ext>
            </a:extLst>
          </p:cNvPr>
          <p:cNvSpPr txBox="1"/>
          <p:nvPr/>
        </p:nvSpPr>
        <p:spPr>
          <a:xfrm>
            <a:off x="5379712" y="3250398"/>
            <a:ext cx="65" cy="276999"/>
          </a:xfrm>
          <a:prstGeom prst="rect">
            <a:avLst/>
          </a:prstGeom>
          <a:noFill/>
        </p:spPr>
        <p:txBody>
          <a:bodyPr wrap="none" lIns="0" tIns="0" rIns="0" bIns="0" rtlCol="0">
            <a:spAutoFit/>
          </a:bodyPr>
          <a:lstStyle/>
          <a:p>
            <a:endParaRPr lang="zh-CN" altLang="en-US"/>
          </a:p>
        </p:txBody>
      </p:sp>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57873357-46DE-1AE2-B03D-287FDD2F07EA}"/>
                  </a:ext>
                </a:extLst>
              </p:cNvPr>
              <p:cNvSpPr txBox="1"/>
              <p:nvPr/>
            </p:nvSpPr>
            <p:spPr>
              <a:xfrm>
                <a:off x="1257732" y="2736871"/>
                <a:ext cx="4973481" cy="923330"/>
              </a:xfrm>
              <a:prstGeom prst="rect">
                <a:avLst/>
              </a:prstGeom>
              <a:noFill/>
            </p:spPr>
            <p:txBody>
              <a:bodyPr wrap="square" rtlCol="0">
                <a:spAutoFit/>
              </a:bodyPr>
              <a:lstStyle/>
              <a:p>
                <a:r>
                  <a:rPr lang="en-US" altLang="zh-CN" b="1">
                    <a:latin typeface="Palatino Linotype" panose="02040502050505030304" pitchFamily="18" charset="0"/>
                  </a:rPr>
                  <a:t>Completeness: </a:t>
                </a:r>
              </a:p>
              <a:p>
                <a:pPr marL="285750" indent="-285750">
                  <a:buFont typeface="Arial" panose="020B0604020202020204" pitchFamily="34" charset="0"/>
                  <a:buChar char="•"/>
                </a:pPr>
                <a14:m>
                  <m:oMath xmlns:m="http://schemas.openxmlformats.org/officeDocument/2006/math">
                    <m:r>
                      <a:rPr lang="en-US" altLang="zh-CN" sz="180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𝑘</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𝑘</m:t>
                        </m:r>
                      </m:sub>
                    </m:sSub>
                  </m:oMath>
                </a14:m>
                <a:r>
                  <a:rPr lang="zh-CN" altLang="en-US" sz="1800">
                    <a:latin typeface="Palatino Linotype" panose="02040502050505030304" pitchFamily="18" charset="0"/>
                  </a:rPr>
                  <a:t> </a:t>
                </a:r>
                <a:r>
                  <a:rPr lang="en-US" altLang="zh-CN" sz="1800">
                    <a:latin typeface="Palatino Linotype" panose="02040502050505030304" pitchFamily="18" charset="0"/>
                  </a:rPr>
                  <a:t>and </a:t>
                </a:r>
                <a14:m>
                  <m:oMath xmlns:m="http://schemas.openxmlformats.org/officeDocument/2006/math">
                    <m:r>
                      <a:rPr lang="en-US" altLang="zh-CN" sz="1800" i="1">
                        <a:latin typeface="Cambria Math" panose="02040503050406030204" pitchFamily="18" charset="0"/>
                      </a:rPr>
                      <m:t>𝑖</m:t>
                    </m:r>
                    <m:r>
                      <a:rPr lang="en-US" altLang="zh-CN" sz="1800" i="1">
                        <a:latin typeface="Cambria Math" panose="02040503050406030204" pitchFamily="18" charset="0"/>
                      </a:rPr>
                      <m:t>∈</m:t>
                    </m:r>
                    <m:d>
                      <m:dPr>
                        <m:begChr m:val="["/>
                        <m:endChr m:val="]"/>
                        <m:ctrlPr>
                          <a:rPr lang="en-US" altLang="zh-CN" sz="1800" i="1">
                            <a:latin typeface="Cambria Math" panose="02040503050406030204" pitchFamily="18" charset="0"/>
                          </a:rPr>
                        </m:ctrlPr>
                      </m:dPr>
                      <m:e>
                        <m:r>
                          <a:rPr lang="en-US" altLang="zh-CN" sz="1800" i="1">
                            <a:latin typeface="Cambria Math" panose="02040503050406030204" pitchFamily="18" charset="0"/>
                          </a:rPr>
                          <m:t>𝑚</m:t>
                        </m:r>
                      </m:e>
                    </m:d>
                  </m:oMath>
                </a14:m>
                <a:r>
                  <a:rPr lang="en-US" altLang="zh-CN" sz="1800">
                    <a:latin typeface="Palatino Linotype" panose="02040502050505030304" pitchFamily="18" charset="0"/>
                  </a:rPr>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𝑘</m:t>
                        </m:r>
                      </m:sub>
                    </m:sSub>
                  </m:oMath>
                </a14:m>
                <a:r>
                  <a:rPr lang="zh-CN" altLang="en-US" sz="1800">
                    <a:latin typeface="Palatino Linotype" panose="02040502050505030304" pitchFamily="18" charset="0"/>
                  </a:rPr>
                  <a:t> </a:t>
                </a:r>
                <a:r>
                  <a:rPr lang="en-US" altLang="zh-CN" sz="1800">
                    <a:latin typeface="Palatino Linotype" panose="02040502050505030304" pitchFamily="18" charset="0"/>
                  </a:rPr>
                  <a:t>have a common neighbor in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𝐵</m:t>
                        </m:r>
                      </m:e>
                      <m:sub>
                        <m:r>
                          <a:rPr lang="en-US" altLang="zh-CN" sz="1800" i="1">
                            <a:latin typeface="Cambria Math" panose="02040503050406030204" pitchFamily="18" charset="0"/>
                          </a:rPr>
                          <m:t>𝑖</m:t>
                        </m:r>
                      </m:sub>
                    </m:sSub>
                  </m:oMath>
                </a14:m>
                <a:endParaRPr lang="zh-CN" altLang="en-US">
                  <a:latin typeface="Palatino Linotype" panose="02040502050505030304" pitchFamily="18" charset="0"/>
                </a:endParaRPr>
              </a:p>
            </p:txBody>
          </p:sp>
        </mc:Choice>
        <mc:Fallback xmlns="">
          <p:sp>
            <p:nvSpPr>
              <p:cNvPr id="51" name="文本框 50">
                <a:extLst>
                  <a:ext uri="{FF2B5EF4-FFF2-40B4-BE49-F238E27FC236}">
                    <a16:creationId xmlns:a16="http://schemas.microsoft.com/office/drawing/2014/main" id="{57873357-46DE-1AE2-B03D-287FDD2F07EA}"/>
                  </a:ext>
                </a:extLst>
              </p:cNvPr>
              <p:cNvSpPr txBox="1">
                <a:spLocks noRot="1" noChangeAspect="1" noMove="1" noResize="1" noEditPoints="1" noAdjustHandles="1" noChangeArrowheads="1" noChangeShapeType="1" noTextEdit="1"/>
              </p:cNvSpPr>
              <p:nvPr/>
            </p:nvSpPr>
            <p:spPr>
              <a:xfrm>
                <a:off x="1257732" y="2736871"/>
                <a:ext cx="4973481" cy="923330"/>
              </a:xfrm>
              <a:prstGeom prst="rect">
                <a:avLst/>
              </a:prstGeom>
              <a:blipFill>
                <a:blip r:embed="rId4"/>
                <a:stretch>
                  <a:fillRect l="-980" t="-3974"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文本框 94">
                <a:extLst>
                  <a:ext uri="{FF2B5EF4-FFF2-40B4-BE49-F238E27FC236}">
                    <a16:creationId xmlns:a16="http://schemas.microsoft.com/office/drawing/2014/main" id="{D763B192-9D18-BA72-9BFB-C340CEC896C2}"/>
                  </a:ext>
                </a:extLst>
              </p:cNvPr>
              <p:cNvSpPr txBox="1"/>
              <p:nvPr/>
            </p:nvSpPr>
            <p:spPr>
              <a:xfrm>
                <a:off x="805795" y="3893423"/>
                <a:ext cx="5582733" cy="1200329"/>
              </a:xfrm>
              <a:prstGeom prst="rect">
                <a:avLst/>
              </a:prstGeom>
              <a:noFill/>
            </p:spPr>
            <p:txBody>
              <a:bodyPr wrap="square" rtlCol="0">
                <a:spAutoFit/>
              </a:bodyPr>
              <a:lstStyle/>
              <a:p>
                <a:pPr lvl="1"/>
                <a:r>
                  <a:rPr lang="en-US" altLang="zh-CN" b="1">
                    <a:latin typeface="Palatino" pitchFamily="2" charset="0"/>
                    <a:ea typeface="Palatino" pitchFamily="2" charset="0"/>
                  </a:rPr>
                  <a:t>Soundness:</a:t>
                </a:r>
              </a:p>
              <a:p>
                <a:pPr marL="742950" lvl="1"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b="0" i="0" smtClean="0">
                        <a:latin typeface="Cambria Math" panose="02040503050406030204" pitchFamily="18" charset="0"/>
                      </a:rPr>
                      <m:t> </m:t>
                    </m:r>
                  </m:oMath>
                </a14:m>
                <a:r>
                  <a:rPr lang="en-US" altLang="zh-CN" b="0">
                    <a:latin typeface="Palatino" pitchFamily="2" charset="0"/>
                    <a:ea typeface="Palatino" pitchFamily="2" charset="0"/>
                  </a:rPr>
                  <a:t>if </a:t>
                </a:r>
                <a:r>
                  <a:rPr lang="en-US" altLang="zh-CN" b="0">
                    <a:solidFill>
                      <a:srgbClr val="FF0000"/>
                    </a:solidFill>
                    <a:latin typeface="Palatino" pitchFamily="2" charset="0"/>
                    <a:ea typeface="Palatino" pitchFamily="2" charset="0"/>
                  </a:rPr>
                  <a:t>for </a:t>
                </a:r>
                <a14:m>
                  <m:oMath xmlns:m="http://schemas.openxmlformats.org/officeDocument/2006/math">
                    <m:r>
                      <a:rPr lang="en-US" altLang="zh-CN" b="0" i="1" smtClean="0">
                        <a:solidFill>
                          <a:srgbClr val="FF0000"/>
                        </a:solidFill>
                        <a:latin typeface="Cambria Math" panose="02040503050406030204" pitchFamily="18" charset="0"/>
                        <a:ea typeface="Palatino" pitchFamily="2" charset="0"/>
                      </a:rPr>
                      <m:t>𝜀</m:t>
                    </m:r>
                  </m:oMath>
                </a14:m>
                <a:r>
                  <a:rPr lang="en-US" altLang="zh-CN" b="0" i="1">
                    <a:solidFill>
                      <a:srgbClr val="FF0000"/>
                    </a:solidFill>
                    <a:latin typeface="Cambria Math" panose="02040503050406030204" pitchFamily="18" charset="0"/>
                    <a:ea typeface="Palatino" pitchFamily="2" charset="0"/>
                  </a:rPr>
                  <a:t> </a:t>
                </a:r>
                <a:r>
                  <a:rPr lang="en-US" altLang="zh-CN" b="0">
                    <a:solidFill>
                      <a:srgbClr val="FF0000"/>
                    </a:solidFill>
                    <a:latin typeface="Cambria Math" panose="02040503050406030204" pitchFamily="18" charset="0"/>
                    <a:ea typeface="Palatino" pitchFamily="2" charset="0"/>
                  </a:rPr>
                  <a:t>fraction of </a:t>
                </a:r>
                <a14:m>
                  <m:oMath xmlns:m="http://schemas.openxmlformats.org/officeDocument/2006/math">
                    <m:r>
                      <a:rPr lang="en-US" altLang="zh-CN" b="0" i="1" smtClean="0">
                        <a:solidFill>
                          <a:srgbClr val="FF0000"/>
                        </a:solidFill>
                        <a:latin typeface="Cambria Math" panose="02040503050406030204" pitchFamily="18" charset="0"/>
                        <a:ea typeface="Palatino" pitchFamily="2" charset="0"/>
                      </a:rPr>
                      <m:t>𝑖</m:t>
                    </m:r>
                    <m:r>
                      <a:rPr lang="en-US" altLang="zh-CN" b="0" i="1" smtClean="0">
                        <a:solidFill>
                          <a:srgbClr val="FF0000"/>
                        </a:solidFill>
                        <a:latin typeface="Cambria Math" panose="02040503050406030204" pitchFamily="18" charset="0"/>
                        <a:ea typeface="Palatino" pitchFamily="2" charset="0"/>
                      </a:rPr>
                      <m:t>∈[</m:t>
                    </m:r>
                    <m:r>
                      <a:rPr lang="en-US" altLang="zh-CN" b="0" i="1" smtClean="0">
                        <a:solidFill>
                          <a:srgbClr val="FF0000"/>
                        </a:solidFill>
                        <a:latin typeface="Cambria Math" panose="02040503050406030204" pitchFamily="18" charset="0"/>
                        <a:ea typeface="Palatino" pitchFamily="2" charset="0"/>
                      </a:rPr>
                      <m:t>𝑚</m:t>
                    </m:r>
                    <m:r>
                      <a:rPr lang="en-US" altLang="zh-CN" b="0" i="1" smtClean="0">
                        <a:solidFill>
                          <a:srgbClr val="FF0000"/>
                        </a:solidFill>
                        <a:latin typeface="Cambria Math" panose="02040503050406030204" pitchFamily="18" charset="0"/>
                        <a:ea typeface="Palatino" pitchFamily="2" charset="0"/>
                      </a:rPr>
                      <m:t>]</m:t>
                    </m:r>
                  </m:oMath>
                </a14:m>
                <a:r>
                  <a:rPr lang="en-US" altLang="zh-CN" b="0" i="1">
                    <a:latin typeface="Cambria Math" panose="02040503050406030204" pitchFamily="18" charset="0"/>
                    <a:ea typeface="Palatino" pitchFamily="2" charset="0"/>
                  </a:rPr>
                  <a:t>, </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𝑖</m:t>
                        </m:r>
                      </m:sub>
                    </m:sSub>
                  </m:oMath>
                </a14:m>
                <a:r>
                  <a:rPr lang="zh-CN" altLang="en-US">
                    <a:latin typeface="Palatino" pitchFamily="2" charset="0"/>
                    <a:ea typeface="Palatino" pitchFamily="2" charset="0"/>
                  </a:rPr>
                  <a:t> </a:t>
                </a:r>
                <a:r>
                  <a:rPr lang="en-US" altLang="zh-CN">
                    <a:latin typeface="Palatino" pitchFamily="2" charset="0"/>
                    <a:ea typeface="Palatino" pitchFamily="2" charset="0"/>
                  </a:rPr>
                  <a:t>such that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oMath>
                </a14:m>
                <a:r>
                  <a:rPr lang="zh-CN" altLang="en-US">
                    <a:latin typeface="Palatino" pitchFamily="2" charset="0"/>
                    <a:ea typeface="Palatino" pitchFamily="2" charset="0"/>
                  </a:rPr>
                  <a:t> </a:t>
                </a:r>
                <a:r>
                  <a:rPr lang="en-US" altLang="zh-CN">
                    <a:latin typeface="Palatino" pitchFamily="2" charset="0"/>
                    <a:ea typeface="Palatino" pitchFamily="2" charset="0"/>
                  </a:rPr>
                  <a:t>has </a:t>
                </a:r>
                <a14:m>
                  <m:oMath xmlns:m="http://schemas.openxmlformats.org/officeDocument/2006/math">
                    <m:r>
                      <a:rPr lang="en-US" altLang="zh-CN" i="1">
                        <a:latin typeface="Cambria Math" panose="02040503050406030204" pitchFamily="18" charset="0"/>
                      </a:rPr>
                      <m:t>𝑘</m:t>
                    </m:r>
                    <m:r>
                      <a:rPr lang="en-US" altLang="zh-CN" i="1">
                        <a:latin typeface="Cambria Math" panose="02040503050406030204" pitchFamily="18" charset="0"/>
                      </a:rPr>
                      <m:t>+1</m:t>
                    </m:r>
                  </m:oMath>
                </a14:m>
                <a:r>
                  <a:rPr lang="zh-CN" altLang="en-US">
                    <a:latin typeface="Palatino" pitchFamily="2" charset="0"/>
                    <a:ea typeface="Palatino" pitchFamily="2" charset="0"/>
                  </a:rPr>
                  <a:t> </a:t>
                </a:r>
                <a:r>
                  <a:rPr lang="en-US" altLang="zh-CN">
                    <a:latin typeface="Palatino" pitchFamily="2" charset="0"/>
                    <a:ea typeface="Palatino" pitchFamily="2" charset="0"/>
                  </a:rPr>
                  <a:t>neighbors in </a:t>
                </a:r>
                <a14:m>
                  <m:oMath xmlns:m="http://schemas.openxmlformats.org/officeDocument/2006/math">
                    <m:r>
                      <a:rPr lang="en-US" altLang="zh-CN" i="1">
                        <a:latin typeface="Cambria Math" panose="02040503050406030204" pitchFamily="18" charset="0"/>
                      </a:rPr>
                      <m:t>𝑋</m:t>
                    </m:r>
                  </m:oMath>
                </a14:m>
                <a:r>
                  <a:rPr lang="en-US" altLang="zh-CN">
                    <a:latin typeface="Palatino" pitchFamily="2" charset="0"/>
                    <a:ea typeface="Palatino" pitchFamily="2" charset="0"/>
                  </a:rPr>
                  <a:t>, then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𝑋</m:t>
                        </m:r>
                      </m:e>
                    </m:d>
                    <m:r>
                      <a:rPr lang="en-US" altLang="zh-CN" i="1">
                        <a:latin typeface="Cambria Math" panose="02040503050406030204" pitchFamily="18" charset="0"/>
                      </a:rPr>
                      <m:t>&gt;</m:t>
                    </m:r>
                    <m:r>
                      <a:rPr lang="en-US" altLang="zh-CN" i="1">
                        <a:latin typeface="Cambria Math" panose="02040503050406030204" pitchFamily="18" charset="0"/>
                      </a:rPr>
                      <m:t>h</m:t>
                    </m:r>
                  </m:oMath>
                </a14:m>
                <a:endParaRPr lang="en-US" altLang="zh-CN">
                  <a:latin typeface="Palatino" pitchFamily="2" charset="0"/>
                  <a:ea typeface="Palatino" pitchFamily="2" charset="0"/>
                </a:endParaRPr>
              </a:p>
            </p:txBody>
          </p:sp>
        </mc:Choice>
        <mc:Fallback xmlns="">
          <p:sp>
            <p:nvSpPr>
              <p:cNvPr id="95" name="文本框 94">
                <a:extLst>
                  <a:ext uri="{FF2B5EF4-FFF2-40B4-BE49-F238E27FC236}">
                    <a16:creationId xmlns:a16="http://schemas.microsoft.com/office/drawing/2014/main" id="{D763B192-9D18-BA72-9BFB-C340CEC896C2}"/>
                  </a:ext>
                </a:extLst>
              </p:cNvPr>
              <p:cNvSpPr txBox="1">
                <a:spLocks noRot="1" noChangeAspect="1" noMove="1" noResize="1" noEditPoints="1" noAdjustHandles="1" noChangeArrowheads="1" noChangeShapeType="1" noTextEdit="1"/>
              </p:cNvSpPr>
              <p:nvPr/>
            </p:nvSpPr>
            <p:spPr>
              <a:xfrm>
                <a:off x="805795" y="3893423"/>
                <a:ext cx="5582733" cy="1200329"/>
              </a:xfrm>
              <a:prstGeom prst="rect">
                <a:avLst/>
              </a:prstGeom>
              <a:blipFill>
                <a:blip r:embed="rId5"/>
                <a:stretch>
                  <a:fillRect t="-30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F3F8513-B17D-7DD5-85D9-242B106AFBD4}"/>
                  </a:ext>
                </a:extLst>
              </p:cNvPr>
              <p:cNvSpPr txBox="1"/>
              <p:nvPr/>
            </p:nvSpPr>
            <p:spPr>
              <a:xfrm>
                <a:off x="7529201" y="4117471"/>
                <a:ext cx="5575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oMath>
                  </m:oMathPara>
                </a14:m>
                <a:endParaRPr kumimoji="1" lang="zh-CN" altLang="en-US"/>
              </a:p>
            </p:txBody>
          </p:sp>
        </mc:Choice>
        <mc:Fallback xmlns="">
          <p:sp>
            <p:nvSpPr>
              <p:cNvPr id="14" name="文本框 13">
                <a:extLst>
                  <a:ext uri="{FF2B5EF4-FFF2-40B4-BE49-F238E27FC236}">
                    <a16:creationId xmlns:a16="http://schemas.microsoft.com/office/drawing/2014/main" id="{0F3F8513-B17D-7DD5-85D9-242B106AFBD4}"/>
                  </a:ext>
                </a:extLst>
              </p:cNvPr>
              <p:cNvSpPr txBox="1">
                <a:spLocks noRot="1" noChangeAspect="1" noMove="1" noResize="1" noEditPoints="1" noAdjustHandles="1" noChangeArrowheads="1" noChangeShapeType="1" noTextEdit="1"/>
              </p:cNvSpPr>
              <p:nvPr/>
            </p:nvSpPr>
            <p:spPr>
              <a:xfrm>
                <a:off x="7529201" y="4117471"/>
                <a:ext cx="557561"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37BCE80C-9342-5506-6B08-D4368541F2CE}"/>
                  </a:ext>
                </a:extLst>
              </p:cNvPr>
              <p:cNvSpPr txBox="1"/>
              <p:nvPr/>
            </p:nvSpPr>
            <p:spPr>
              <a:xfrm>
                <a:off x="9776701" y="4556988"/>
                <a:ext cx="5575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oMath>
                  </m:oMathPara>
                </a14:m>
                <a:endParaRPr kumimoji="1" lang="zh-CN" altLang="en-US"/>
              </a:p>
            </p:txBody>
          </p:sp>
        </mc:Choice>
        <mc:Fallback xmlns="">
          <p:sp>
            <p:nvSpPr>
              <p:cNvPr id="28" name="文本框 27">
                <a:extLst>
                  <a:ext uri="{FF2B5EF4-FFF2-40B4-BE49-F238E27FC236}">
                    <a16:creationId xmlns:a16="http://schemas.microsoft.com/office/drawing/2014/main" id="{37BCE80C-9342-5506-6B08-D4368541F2CE}"/>
                  </a:ext>
                </a:extLst>
              </p:cNvPr>
              <p:cNvSpPr txBox="1">
                <a:spLocks noRot="1" noChangeAspect="1" noMove="1" noResize="1" noEditPoints="1" noAdjustHandles="1" noChangeArrowheads="1" noChangeShapeType="1" noTextEdit="1"/>
              </p:cNvSpPr>
              <p:nvPr/>
            </p:nvSpPr>
            <p:spPr>
              <a:xfrm>
                <a:off x="9776701" y="4556988"/>
                <a:ext cx="557561" cy="369332"/>
              </a:xfrm>
              <a:prstGeom prst="rect">
                <a:avLst/>
              </a:prstGeom>
              <a:blipFill>
                <a:blip r:embed="rId7"/>
                <a:stretch>
                  <a:fillRect/>
                </a:stretch>
              </a:blipFill>
            </p:spPr>
            <p:txBody>
              <a:bodyPr/>
              <a:lstStyle/>
              <a:p>
                <a:r>
                  <a:rPr lang="en-US">
                    <a:noFill/>
                  </a:rPr>
                  <a:t> </a:t>
                </a:r>
              </a:p>
            </p:txBody>
          </p:sp>
        </mc:Fallback>
      </mc:AlternateContent>
      <p:sp>
        <p:nvSpPr>
          <p:cNvPr id="31" name="椭圆 30">
            <a:extLst>
              <a:ext uri="{FF2B5EF4-FFF2-40B4-BE49-F238E27FC236}">
                <a16:creationId xmlns:a16="http://schemas.microsoft.com/office/drawing/2014/main" id="{01C830FE-91C8-5BBF-0B97-B70EB03184C6}"/>
              </a:ext>
            </a:extLst>
          </p:cNvPr>
          <p:cNvSpPr/>
          <p:nvPr/>
        </p:nvSpPr>
        <p:spPr>
          <a:xfrm>
            <a:off x="7636767" y="2725117"/>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2" name="椭圆 31">
            <a:extLst>
              <a:ext uri="{FF2B5EF4-FFF2-40B4-BE49-F238E27FC236}">
                <a16:creationId xmlns:a16="http://schemas.microsoft.com/office/drawing/2014/main" id="{57017930-4685-6D03-67AB-A071B3FEC647}"/>
              </a:ext>
            </a:extLst>
          </p:cNvPr>
          <p:cNvSpPr/>
          <p:nvPr/>
        </p:nvSpPr>
        <p:spPr>
          <a:xfrm>
            <a:off x="7789167" y="2877517"/>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4" name="椭圆 33">
            <a:extLst>
              <a:ext uri="{FF2B5EF4-FFF2-40B4-BE49-F238E27FC236}">
                <a16:creationId xmlns:a16="http://schemas.microsoft.com/office/drawing/2014/main" id="{D4CF8790-41B6-B1A9-2A47-5EAC78BBD724}"/>
              </a:ext>
            </a:extLst>
          </p:cNvPr>
          <p:cNvSpPr/>
          <p:nvPr/>
        </p:nvSpPr>
        <p:spPr>
          <a:xfrm>
            <a:off x="8016615" y="281389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5" name="椭圆 34">
            <a:extLst>
              <a:ext uri="{FF2B5EF4-FFF2-40B4-BE49-F238E27FC236}">
                <a16:creationId xmlns:a16="http://schemas.microsoft.com/office/drawing/2014/main" id="{08403BE5-BFA4-5925-9469-63F60A2D2454}"/>
              </a:ext>
            </a:extLst>
          </p:cNvPr>
          <p:cNvSpPr/>
          <p:nvPr/>
        </p:nvSpPr>
        <p:spPr>
          <a:xfrm>
            <a:off x="7503273" y="297986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7" name="椭圆 36">
            <a:extLst>
              <a:ext uri="{FF2B5EF4-FFF2-40B4-BE49-F238E27FC236}">
                <a16:creationId xmlns:a16="http://schemas.microsoft.com/office/drawing/2014/main" id="{30904868-3907-4117-0CC6-3D81DEC92E71}"/>
              </a:ext>
            </a:extLst>
          </p:cNvPr>
          <p:cNvSpPr/>
          <p:nvPr/>
        </p:nvSpPr>
        <p:spPr>
          <a:xfrm>
            <a:off x="7753981" y="3506160"/>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8" name="椭圆 37">
            <a:extLst>
              <a:ext uri="{FF2B5EF4-FFF2-40B4-BE49-F238E27FC236}">
                <a16:creationId xmlns:a16="http://schemas.microsoft.com/office/drawing/2014/main" id="{B9D53B65-6194-5E3D-A9CC-E95CB4425862}"/>
              </a:ext>
            </a:extLst>
          </p:cNvPr>
          <p:cNvSpPr/>
          <p:nvPr/>
        </p:nvSpPr>
        <p:spPr>
          <a:xfrm>
            <a:off x="7512478" y="3627551"/>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0" name="椭圆 39">
            <a:extLst>
              <a:ext uri="{FF2B5EF4-FFF2-40B4-BE49-F238E27FC236}">
                <a16:creationId xmlns:a16="http://schemas.microsoft.com/office/drawing/2014/main" id="{050F8B97-0393-FF99-A16A-7AB9B6E66C8B}"/>
              </a:ext>
            </a:extLst>
          </p:cNvPr>
          <p:cNvSpPr/>
          <p:nvPr/>
        </p:nvSpPr>
        <p:spPr>
          <a:xfrm>
            <a:off x="8016615" y="353535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1" name="椭圆 40">
            <a:extLst>
              <a:ext uri="{FF2B5EF4-FFF2-40B4-BE49-F238E27FC236}">
                <a16:creationId xmlns:a16="http://schemas.microsoft.com/office/drawing/2014/main" id="{0E68993A-3F74-DD48-6DC9-634F2B407FCA}"/>
              </a:ext>
            </a:extLst>
          </p:cNvPr>
          <p:cNvSpPr/>
          <p:nvPr/>
        </p:nvSpPr>
        <p:spPr>
          <a:xfrm>
            <a:off x="7974201" y="3713077"/>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3" name="椭圆 42">
            <a:extLst>
              <a:ext uri="{FF2B5EF4-FFF2-40B4-BE49-F238E27FC236}">
                <a16:creationId xmlns:a16="http://schemas.microsoft.com/office/drawing/2014/main" id="{3B5D921E-E174-5486-BDFE-E9C57FE530DA}"/>
              </a:ext>
            </a:extLst>
          </p:cNvPr>
          <p:cNvSpPr/>
          <p:nvPr/>
        </p:nvSpPr>
        <p:spPr>
          <a:xfrm>
            <a:off x="7722204" y="377149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4" name="椭圆 43">
            <a:extLst>
              <a:ext uri="{FF2B5EF4-FFF2-40B4-BE49-F238E27FC236}">
                <a16:creationId xmlns:a16="http://schemas.microsoft.com/office/drawing/2014/main" id="{AD6FA0F5-977E-DBF4-EDD5-4C294DA756B4}"/>
              </a:ext>
            </a:extLst>
          </p:cNvPr>
          <p:cNvSpPr/>
          <p:nvPr/>
        </p:nvSpPr>
        <p:spPr>
          <a:xfrm>
            <a:off x="7937134" y="3020506"/>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6" name="椭圆 45">
            <a:extLst>
              <a:ext uri="{FF2B5EF4-FFF2-40B4-BE49-F238E27FC236}">
                <a16:creationId xmlns:a16="http://schemas.microsoft.com/office/drawing/2014/main" id="{11B1F0A3-FB76-B400-C952-CE55FAA5C435}"/>
              </a:ext>
            </a:extLst>
          </p:cNvPr>
          <p:cNvSpPr/>
          <p:nvPr/>
        </p:nvSpPr>
        <p:spPr>
          <a:xfrm>
            <a:off x="7623324" y="4744119"/>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7" name="椭圆 46">
            <a:extLst>
              <a:ext uri="{FF2B5EF4-FFF2-40B4-BE49-F238E27FC236}">
                <a16:creationId xmlns:a16="http://schemas.microsoft.com/office/drawing/2014/main" id="{91A835D0-9C6E-AC55-F9D1-C9C42AA48AAB}"/>
              </a:ext>
            </a:extLst>
          </p:cNvPr>
          <p:cNvSpPr/>
          <p:nvPr/>
        </p:nvSpPr>
        <p:spPr>
          <a:xfrm>
            <a:off x="7898070" y="4831478"/>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8" name="椭圆 47">
            <a:extLst>
              <a:ext uri="{FF2B5EF4-FFF2-40B4-BE49-F238E27FC236}">
                <a16:creationId xmlns:a16="http://schemas.microsoft.com/office/drawing/2014/main" id="{E0D756EC-84EF-50B4-6BE6-A2B2D1D48486}"/>
              </a:ext>
            </a:extLst>
          </p:cNvPr>
          <p:cNvSpPr/>
          <p:nvPr/>
        </p:nvSpPr>
        <p:spPr>
          <a:xfrm>
            <a:off x="7573124" y="497707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9" name="椭圆 48">
            <a:extLst>
              <a:ext uri="{FF2B5EF4-FFF2-40B4-BE49-F238E27FC236}">
                <a16:creationId xmlns:a16="http://schemas.microsoft.com/office/drawing/2014/main" id="{63A9C20D-B69D-A2DD-3D9D-2BCA29D0EDBC}"/>
              </a:ext>
            </a:extLst>
          </p:cNvPr>
          <p:cNvSpPr/>
          <p:nvPr/>
        </p:nvSpPr>
        <p:spPr>
          <a:xfrm>
            <a:off x="8005781" y="5039752"/>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D63D2E65-0D3A-9E19-1875-42F980D86743}"/>
                  </a:ext>
                </a:extLst>
              </p:cNvPr>
              <p:cNvSpPr txBox="1"/>
              <p:nvPr/>
            </p:nvSpPr>
            <p:spPr>
              <a:xfrm>
                <a:off x="6910637" y="2717761"/>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1</m:t>
                          </m:r>
                        </m:sub>
                      </m:sSub>
                    </m:oMath>
                  </m:oMathPara>
                </a14:m>
                <a:endParaRPr kumimoji="1" lang="zh-CN" altLang="en-US"/>
              </a:p>
            </p:txBody>
          </p:sp>
        </mc:Choice>
        <mc:Fallback xmlns="">
          <p:sp>
            <p:nvSpPr>
              <p:cNvPr id="50" name="文本框 49">
                <a:extLst>
                  <a:ext uri="{FF2B5EF4-FFF2-40B4-BE49-F238E27FC236}">
                    <a16:creationId xmlns:a16="http://schemas.microsoft.com/office/drawing/2014/main" id="{D63D2E65-0D3A-9E19-1875-42F980D86743}"/>
                  </a:ext>
                </a:extLst>
              </p:cNvPr>
              <p:cNvSpPr txBox="1">
                <a:spLocks noRot="1" noChangeAspect="1" noMove="1" noResize="1" noEditPoints="1" noAdjustHandles="1" noChangeArrowheads="1" noChangeShapeType="1" noTextEdit="1"/>
              </p:cNvSpPr>
              <p:nvPr/>
            </p:nvSpPr>
            <p:spPr>
              <a:xfrm>
                <a:off x="6910637" y="2717761"/>
                <a:ext cx="495071"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5A9754CF-1B58-E2A1-D134-CB4245E7683E}"/>
                  </a:ext>
                </a:extLst>
              </p:cNvPr>
              <p:cNvSpPr txBox="1"/>
              <p:nvPr/>
            </p:nvSpPr>
            <p:spPr>
              <a:xfrm>
                <a:off x="6888472" y="3463382"/>
                <a:ext cx="5003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2</m:t>
                          </m:r>
                        </m:sub>
                      </m:sSub>
                    </m:oMath>
                  </m:oMathPara>
                </a14:m>
                <a:endParaRPr kumimoji="1" lang="zh-CN" altLang="en-US"/>
              </a:p>
            </p:txBody>
          </p:sp>
        </mc:Choice>
        <mc:Fallback xmlns="">
          <p:sp>
            <p:nvSpPr>
              <p:cNvPr id="60" name="文本框 59">
                <a:extLst>
                  <a:ext uri="{FF2B5EF4-FFF2-40B4-BE49-F238E27FC236}">
                    <a16:creationId xmlns:a16="http://schemas.microsoft.com/office/drawing/2014/main" id="{5A9754CF-1B58-E2A1-D134-CB4245E7683E}"/>
                  </a:ext>
                </a:extLst>
              </p:cNvPr>
              <p:cNvSpPr txBox="1">
                <a:spLocks noRot="1" noChangeAspect="1" noMove="1" noResize="1" noEditPoints="1" noAdjustHandles="1" noChangeArrowheads="1" noChangeShapeType="1" noTextEdit="1"/>
              </p:cNvSpPr>
              <p:nvPr/>
            </p:nvSpPr>
            <p:spPr>
              <a:xfrm>
                <a:off x="6888472" y="3463382"/>
                <a:ext cx="500393"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976F0693-074E-0E8F-133A-B610A816513D}"/>
                  </a:ext>
                </a:extLst>
              </p:cNvPr>
              <p:cNvSpPr txBox="1"/>
              <p:nvPr/>
            </p:nvSpPr>
            <p:spPr>
              <a:xfrm>
                <a:off x="6883599" y="4710870"/>
                <a:ext cx="5101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𝑘</m:t>
                          </m:r>
                        </m:sub>
                      </m:sSub>
                    </m:oMath>
                  </m:oMathPara>
                </a14:m>
                <a:endParaRPr kumimoji="1" lang="zh-CN" altLang="en-US"/>
              </a:p>
            </p:txBody>
          </p:sp>
        </mc:Choice>
        <mc:Fallback xmlns="">
          <p:sp>
            <p:nvSpPr>
              <p:cNvPr id="68" name="文本框 67">
                <a:extLst>
                  <a:ext uri="{FF2B5EF4-FFF2-40B4-BE49-F238E27FC236}">
                    <a16:creationId xmlns:a16="http://schemas.microsoft.com/office/drawing/2014/main" id="{976F0693-074E-0E8F-133A-B610A816513D}"/>
                  </a:ext>
                </a:extLst>
              </p:cNvPr>
              <p:cNvSpPr txBox="1">
                <a:spLocks noRot="1" noChangeAspect="1" noMove="1" noResize="1" noEditPoints="1" noAdjustHandles="1" noChangeArrowheads="1" noChangeShapeType="1" noTextEdit="1"/>
              </p:cNvSpPr>
              <p:nvPr/>
            </p:nvSpPr>
            <p:spPr>
              <a:xfrm>
                <a:off x="6883599" y="4710870"/>
                <a:ext cx="510140" cy="369332"/>
              </a:xfrm>
              <a:prstGeom prst="rect">
                <a:avLst/>
              </a:prstGeom>
              <a:blipFill>
                <a:blip r:embed="rId10"/>
                <a:stretch>
                  <a:fillRect/>
                </a:stretch>
              </a:blipFill>
            </p:spPr>
            <p:txBody>
              <a:bodyPr/>
              <a:lstStyle/>
              <a:p>
                <a:r>
                  <a:rPr lang="en-US">
                    <a:noFill/>
                  </a:rPr>
                  <a:t> </a:t>
                </a:r>
              </a:p>
            </p:txBody>
          </p:sp>
        </mc:Fallback>
      </mc:AlternateContent>
      <p:sp>
        <p:nvSpPr>
          <p:cNvPr id="69" name="椭圆 68">
            <a:extLst>
              <a:ext uri="{FF2B5EF4-FFF2-40B4-BE49-F238E27FC236}">
                <a16:creationId xmlns:a16="http://schemas.microsoft.com/office/drawing/2014/main" id="{96457A37-5941-811B-DE6F-3EDF7F5A06A0}"/>
              </a:ext>
            </a:extLst>
          </p:cNvPr>
          <p:cNvSpPr/>
          <p:nvPr/>
        </p:nvSpPr>
        <p:spPr>
          <a:xfrm>
            <a:off x="9830701" y="2826669"/>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1" name="椭圆 70">
            <a:extLst>
              <a:ext uri="{FF2B5EF4-FFF2-40B4-BE49-F238E27FC236}">
                <a16:creationId xmlns:a16="http://schemas.microsoft.com/office/drawing/2014/main" id="{05B93A57-A4C1-85C6-5199-2B711A8A90CA}"/>
              </a:ext>
            </a:extLst>
          </p:cNvPr>
          <p:cNvSpPr/>
          <p:nvPr/>
        </p:nvSpPr>
        <p:spPr>
          <a:xfrm>
            <a:off x="9722701" y="2608972"/>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2" name="椭圆 71">
            <a:extLst>
              <a:ext uri="{FF2B5EF4-FFF2-40B4-BE49-F238E27FC236}">
                <a16:creationId xmlns:a16="http://schemas.microsoft.com/office/drawing/2014/main" id="{EB4EE189-2F48-6DD4-1E69-81A14F121F31}"/>
              </a:ext>
            </a:extLst>
          </p:cNvPr>
          <p:cNvSpPr/>
          <p:nvPr/>
        </p:nvSpPr>
        <p:spPr>
          <a:xfrm>
            <a:off x="9957247" y="2540725"/>
            <a:ext cx="108000" cy="108000"/>
          </a:xfrm>
          <a:prstGeom prst="ellipse">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4" name="椭圆 73">
            <a:extLst>
              <a:ext uri="{FF2B5EF4-FFF2-40B4-BE49-F238E27FC236}">
                <a16:creationId xmlns:a16="http://schemas.microsoft.com/office/drawing/2014/main" id="{00E3D397-E74B-811E-24D2-A5D156CEB6FD}"/>
              </a:ext>
            </a:extLst>
          </p:cNvPr>
          <p:cNvSpPr/>
          <p:nvPr/>
        </p:nvSpPr>
        <p:spPr>
          <a:xfrm>
            <a:off x="10047167" y="272347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5" name="椭圆 74">
            <a:extLst>
              <a:ext uri="{FF2B5EF4-FFF2-40B4-BE49-F238E27FC236}">
                <a16:creationId xmlns:a16="http://schemas.microsoft.com/office/drawing/2014/main" id="{8077330E-24AE-9E8F-4A12-A4AEEC7BF5D5}"/>
              </a:ext>
            </a:extLst>
          </p:cNvPr>
          <p:cNvSpPr/>
          <p:nvPr/>
        </p:nvSpPr>
        <p:spPr>
          <a:xfrm>
            <a:off x="10306755" y="259472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6" name="椭圆 75">
            <a:extLst>
              <a:ext uri="{FF2B5EF4-FFF2-40B4-BE49-F238E27FC236}">
                <a16:creationId xmlns:a16="http://schemas.microsoft.com/office/drawing/2014/main" id="{D32B71AC-E31A-FF79-CB7F-1E87BEB605EB}"/>
              </a:ext>
            </a:extLst>
          </p:cNvPr>
          <p:cNvSpPr/>
          <p:nvPr/>
        </p:nvSpPr>
        <p:spPr>
          <a:xfrm>
            <a:off x="10243290" y="285003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7" name="椭圆 76">
            <a:extLst>
              <a:ext uri="{FF2B5EF4-FFF2-40B4-BE49-F238E27FC236}">
                <a16:creationId xmlns:a16="http://schemas.microsoft.com/office/drawing/2014/main" id="{E4E717DE-4189-1C27-E6AD-551F411D1ADC}"/>
              </a:ext>
            </a:extLst>
          </p:cNvPr>
          <p:cNvSpPr/>
          <p:nvPr/>
        </p:nvSpPr>
        <p:spPr>
          <a:xfrm>
            <a:off x="10011247" y="339816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8" name="椭圆 77">
            <a:extLst>
              <a:ext uri="{FF2B5EF4-FFF2-40B4-BE49-F238E27FC236}">
                <a16:creationId xmlns:a16="http://schemas.microsoft.com/office/drawing/2014/main" id="{CCA6DE26-FF80-AADC-BB0F-9AD18696D512}"/>
              </a:ext>
            </a:extLst>
          </p:cNvPr>
          <p:cNvSpPr/>
          <p:nvPr/>
        </p:nvSpPr>
        <p:spPr>
          <a:xfrm>
            <a:off x="9758569" y="326388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9" name="椭圆 78">
            <a:extLst>
              <a:ext uri="{FF2B5EF4-FFF2-40B4-BE49-F238E27FC236}">
                <a16:creationId xmlns:a16="http://schemas.microsoft.com/office/drawing/2014/main" id="{C7B823B8-399E-0C7D-4C1D-1BEB4A4F75F3}"/>
              </a:ext>
            </a:extLst>
          </p:cNvPr>
          <p:cNvSpPr/>
          <p:nvPr/>
        </p:nvSpPr>
        <p:spPr>
          <a:xfrm>
            <a:off x="10290033" y="3554795"/>
            <a:ext cx="108000" cy="108000"/>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1" name="椭圆 80">
            <a:extLst>
              <a:ext uri="{FF2B5EF4-FFF2-40B4-BE49-F238E27FC236}">
                <a16:creationId xmlns:a16="http://schemas.microsoft.com/office/drawing/2014/main" id="{08922C2A-3C20-CF77-9319-7DB7588C0E37}"/>
              </a:ext>
            </a:extLst>
          </p:cNvPr>
          <p:cNvSpPr/>
          <p:nvPr/>
        </p:nvSpPr>
        <p:spPr>
          <a:xfrm>
            <a:off x="9769629" y="3556089"/>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2" name="椭圆 81">
            <a:extLst>
              <a:ext uri="{FF2B5EF4-FFF2-40B4-BE49-F238E27FC236}">
                <a16:creationId xmlns:a16="http://schemas.microsoft.com/office/drawing/2014/main" id="{943E8D29-34B5-6DE0-088D-942469A049F1}"/>
              </a:ext>
            </a:extLst>
          </p:cNvPr>
          <p:cNvSpPr/>
          <p:nvPr/>
        </p:nvSpPr>
        <p:spPr>
          <a:xfrm>
            <a:off x="10297290" y="325185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4" name="椭圆 83">
            <a:extLst>
              <a:ext uri="{FF2B5EF4-FFF2-40B4-BE49-F238E27FC236}">
                <a16:creationId xmlns:a16="http://schemas.microsoft.com/office/drawing/2014/main" id="{350A99EE-51AF-87BE-40FB-6E0907CDF052}"/>
              </a:ext>
            </a:extLst>
          </p:cNvPr>
          <p:cNvSpPr/>
          <p:nvPr/>
        </p:nvSpPr>
        <p:spPr>
          <a:xfrm>
            <a:off x="9830701" y="410065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5" name="椭圆 84">
            <a:extLst>
              <a:ext uri="{FF2B5EF4-FFF2-40B4-BE49-F238E27FC236}">
                <a16:creationId xmlns:a16="http://schemas.microsoft.com/office/drawing/2014/main" id="{E9C0D254-E293-D0D0-32E8-C9D133A34795}"/>
              </a:ext>
            </a:extLst>
          </p:cNvPr>
          <p:cNvSpPr/>
          <p:nvPr/>
        </p:nvSpPr>
        <p:spPr>
          <a:xfrm>
            <a:off x="10059192" y="4022325"/>
            <a:ext cx="108000" cy="108000"/>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7" name="椭圆 86">
            <a:extLst>
              <a:ext uri="{FF2B5EF4-FFF2-40B4-BE49-F238E27FC236}">
                <a16:creationId xmlns:a16="http://schemas.microsoft.com/office/drawing/2014/main" id="{FCB77B72-7569-9F2D-94C3-880324742084}"/>
              </a:ext>
            </a:extLst>
          </p:cNvPr>
          <p:cNvSpPr/>
          <p:nvPr/>
        </p:nvSpPr>
        <p:spPr>
          <a:xfrm>
            <a:off x="10252755" y="419960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8" name="椭圆 87">
            <a:extLst>
              <a:ext uri="{FF2B5EF4-FFF2-40B4-BE49-F238E27FC236}">
                <a16:creationId xmlns:a16="http://schemas.microsoft.com/office/drawing/2014/main" id="{1446DF0D-609A-96F8-8D31-41E4503D92BB}"/>
              </a:ext>
            </a:extLst>
          </p:cNvPr>
          <p:cNvSpPr/>
          <p:nvPr/>
        </p:nvSpPr>
        <p:spPr>
          <a:xfrm>
            <a:off x="9812569" y="4304144"/>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0" name="椭圆 89">
            <a:extLst>
              <a:ext uri="{FF2B5EF4-FFF2-40B4-BE49-F238E27FC236}">
                <a16:creationId xmlns:a16="http://schemas.microsoft.com/office/drawing/2014/main" id="{A2F76A96-EC75-82DB-339E-36C467A8BD7C}"/>
              </a:ext>
            </a:extLst>
          </p:cNvPr>
          <p:cNvSpPr/>
          <p:nvPr/>
        </p:nvSpPr>
        <p:spPr>
          <a:xfrm>
            <a:off x="9784894" y="5181901"/>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1" name="椭圆 90">
            <a:extLst>
              <a:ext uri="{FF2B5EF4-FFF2-40B4-BE49-F238E27FC236}">
                <a16:creationId xmlns:a16="http://schemas.microsoft.com/office/drawing/2014/main" id="{AF0A6E05-52E7-3591-30B9-DCD7FFAEFA4E}"/>
              </a:ext>
            </a:extLst>
          </p:cNvPr>
          <p:cNvSpPr/>
          <p:nvPr/>
        </p:nvSpPr>
        <p:spPr>
          <a:xfrm>
            <a:off x="10182033" y="521531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3" name="椭圆 92">
            <a:extLst>
              <a:ext uri="{FF2B5EF4-FFF2-40B4-BE49-F238E27FC236}">
                <a16:creationId xmlns:a16="http://schemas.microsoft.com/office/drawing/2014/main" id="{0F11861C-AF6D-6991-E860-B466E1ACE399}"/>
              </a:ext>
            </a:extLst>
          </p:cNvPr>
          <p:cNvSpPr/>
          <p:nvPr/>
        </p:nvSpPr>
        <p:spPr>
          <a:xfrm>
            <a:off x="9758685" y="5447968"/>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4" name="椭圆 93">
            <a:extLst>
              <a:ext uri="{FF2B5EF4-FFF2-40B4-BE49-F238E27FC236}">
                <a16:creationId xmlns:a16="http://schemas.microsoft.com/office/drawing/2014/main" id="{9E2E4CD3-7594-57A1-2068-AAC2234CCE39}"/>
              </a:ext>
            </a:extLst>
          </p:cNvPr>
          <p:cNvSpPr/>
          <p:nvPr/>
        </p:nvSpPr>
        <p:spPr>
          <a:xfrm>
            <a:off x="9975451" y="5309363"/>
            <a:ext cx="108000" cy="108000"/>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6" name="椭圆 95">
            <a:extLst>
              <a:ext uri="{FF2B5EF4-FFF2-40B4-BE49-F238E27FC236}">
                <a16:creationId xmlns:a16="http://schemas.microsoft.com/office/drawing/2014/main" id="{9E5A6732-DCFC-9F23-721C-7B9E50BE84A0}"/>
              </a:ext>
            </a:extLst>
          </p:cNvPr>
          <p:cNvSpPr/>
          <p:nvPr/>
        </p:nvSpPr>
        <p:spPr>
          <a:xfrm>
            <a:off x="10083451" y="551825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7" name="椭圆 96">
            <a:extLst>
              <a:ext uri="{FF2B5EF4-FFF2-40B4-BE49-F238E27FC236}">
                <a16:creationId xmlns:a16="http://schemas.microsoft.com/office/drawing/2014/main" id="{17FC9015-A3D2-1F98-4D43-621C4A881D3D}"/>
              </a:ext>
            </a:extLst>
          </p:cNvPr>
          <p:cNvSpPr/>
          <p:nvPr/>
        </p:nvSpPr>
        <p:spPr>
          <a:xfrm>
            <a:off x="10325875" y="5418961"/>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05" name="文本框 104">
                <a:extLst>
                  <a:ext uri="{FF2B5EF4-FFF2-40B4-BE49-F238E27FC236}">
                    <a16:creationId xmlns:a16="http://schemas.microsoft.com/office/drawing/2014/main" id="{98D04346-8072-4018-9DE4-0346DFD8A015}"/>
                  </a:ext>
                </a:extLst>
              </p:cNvPr>
              <p:cNvSpPr txBox="1"/>
              <p:nvPr/>
            </p:nvSpPr>
            <p:spPr>
              <a:xfrm>
                <a:off x="10522139" y="2533095"/>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1</m:t>
                          </m:r>
                        </m:sub>
                      </m:sSub>
                    </m:oMath>
                  </m:oMathPara>
                </a14:m>
                <a:endParaRPr kumimoji="1" lang="zh-CN" altLang="en-US"/>
              </a:p>
            </p:txBody>
          </p:sp>
        </mc:Choice>
        <mc:Fallback xmlns="">
          <p:sp>
            <p:nvSpPr>
              <p:cNvPr id="105" name="文本框 104">
                <a:extLst>
                  <a:ext uri="{FF2B5EF4-FFF2-40B4-BE49-F238E27FC236}">
                    <a16:creationId xmlns:a16="http://schemas.microsoft.com/office/drawing/2014/main" id="{98D04346-8072-4018-9DE4-0346DFD8A015}"/>
                  </a:ext>
                </a:extLst>
              </p:cNvPr>
              <p:cNvSpPr txBox="1">
                <a:spLocks noRot="1" noChangeAspect="1" noMove="1" noResize="1" noEditPoints="1" noAdjustHandles="1" noChangeArrowheads="1" noChangeShapeType="1" noTextEdit="1"/>
              </p:cNvSpPr>
              <p:nvPr/>
            </p:nvSpPr>
            <p:spPr>
              <a:xfrm>
                <a:off x="10522139" y="2533095"/>
                <a:ext cx="495071"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文本框 105">
                <a:extLst>
                  <a:ext uri="{FF2B5EF4-FFF2-40B4-BE49-F238E27FC236}">
                    <a16:creationId xmlns:a16="http://schemas.microsoft.com/office/drawing/2014/main" id="{CD25967B-77E1-4402-1A2E-11FF1FF79A17}"/>
                  </a:ext>
                </a:extLst>
              </p:cNvPr>
              <p:cNvSpPr txBox="1"/>
              <p:nvPr/>
            </p:nvSpPr>
            <p:spPr>
              <a:xfrm>
                <a:off x="10513957" y="3187975"/>
                <a:ext cx="496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2</m:t>
                          </m:r>
                        </m:sub>
                      </m:sSub>
                    </m:oMath>
                  </m:oMathPara>
                </a14:m>
                <a:endParaRPr kumimoji="1" lang="zh-CN" altLang="en-US"/>
              </a:p>
            </p:txBody>
          </p:sp>
        </mc:Choice>
        <mc:Fallback xmlns="">
          <p:sp>
            <p:nvSpPr>
              <p:cNvPr id="106" name="文本框 105">
                <a:extLst>
                  <a:ext uri="{FF2B5EF4-FFF2-40B4-BE49-F238E27FC236}">
                    <a16:creationId xmlns:a16="http://schemas.microsoft.com/office/drawing/2014/main" id="{CD25967B-77E1-4402-1A2E-11FF1FF79A17}"/>
                  </a:ext>
                </a:extLst>
              </p:cNvPr>
              <p:cNvSpPr txBox="1">
                <a:spLocks noRot="1" noChangeAspect="1" noMove="1" noResize="1" noEditPoints="1" noAdjustHandles="1" noChangeArrowheads="1" noChangeShapeType="1" noTextEdit="1"/>
              </p:cNvSpPr>
              <p:nvPr/>
            </p:nvSpPr>
            <p:spPr>
              <a:xfrm>
                <a:off x="10513957" y="3187975"/>
                <a:ext cx="496674"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文本框 106">
                <a:extLst>
                  <a:ext uri="{FF2B5EF4-FFF2-40B4-BE49-F238E27FC236}">
                    <a16:creationId xmlns:a16="http://schemas.microsoft.com/office/drawing/2014/main" id="{C6C48383-D858-93CA-84C4-5CB86E82B9D8}"/>
                  </a:ext>
                </a:extLst>
              </p:cNvPr>
              <p:cNvSpPr txBox="1"/>
              <p:nvPr/>
            </p:nvSpPr>
            <p:spPr>
              <a:xfrm>
                <a:off x="10530937" y="4023987"/>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3</m:t>
                          </m:r>
                        </m:sub>
                      </m:sSub>
                    </m:oMath>
                  </m:oMathPara>
                </a14:m>
                <a:endParaRPr kumimoji="1" lang="zh-CN" altLang="en-US"/>
              </a:p>
            </p:txBody>
          </p:sp>
        </mc:Choice>
        <mc:Fallback xmlns="">
          <p:sp>
            <p:nvSpPr>
              <p:cNvPr id="107" name="文本框 106">
                <a:extLst>
                  <a:ext uri="{FF2B5EF4-FFF2-40B4-BE49-F238E27FC236}">
                    <a16:creationId xmlns:a16="http://schemas.microsoft.com/office/drawing/2014/main" id="{C6C48383-D858-93CA-84C4-5CB86E82B9D8}"/>
                  </a:ext>
                </a:extLst>
              </p:cNvPr>
              <p:cNvSpPr txBox="1">
                <a:spLocks noRot="1" noChangeAspect="1" noMove="1" noResize="1" noEditPoints="1" noAdjustHandles="1" noChangeArrowheads="1" noChangeShapeType="1" noTextEdit="1"/>
              </p:cNvSpPr>
              <p:nvPr/>
            </p:nvSpPr>
            <p:spPr>
              <a:xfrm>
                <a:off x="10530937" y="4023987"/>
                <a:ext cx="495071"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文本框 107">
                <a:extLst>
                  <a:ext uri="{FF2B5EF4-FFF2-40B4-BE49-F238E27FC236}">
                    <a16:creationId xmlns:a16="http://schemas.microsoft.com/office/drawing/2014/main" id="{A61A3CE7-A2EB-A36C-6D2E-4B15E196ACAD}"/>
                  </a:ext>
                </a:extLst>
              </p:cNvPr>
              <p:cNvSpPr txBox="1"/>
              <p:nvPr/>
            </p:nvSpPr>
            <p:spPr>
              <a:xfrm>
                <a:off x="10561982" y="5202923"/>
                <a:ext cx="5487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𝑚</m:t>
                          </m:r>
                        </m:sub>
                      </m:sSub>
                    </m:oMath>
                  </m:oMathPara>
                </a14:m>
                <a:endParaRPr kumimoji="1" lang="zh-CN" altLang="en-US"/>
              </a:p>
            </p:txBody>
          </p:sp>
        </mc:Choice>
        <mc:Fallback xmlns="">
          <p:sp>
            <p:nvSpPr>
              <p:cNvPr id="108" name="文本框 107">
                <a:extLst>
                  <a:ext uri="{FF2B5EF4-FFF2-40B4-BE49-F238E27FC236}">
                    <a16:creationId xmlns:a16="http://schemas.microsoft.com/office/drawing/2014/main" id="{A61A3CE7-A2EB-A36C-6D2E-4B15E196ACAD}"/>
                  </a:ext>
                </a:extLst>
              </p:cNvPr>
              <p:cNvSpPr txBox="1">
                <a:spLocks noRot="1" noChangeAspect="1" noMove="1" noResize="1" noEditPoints="1" noAdjustHandles="1" noChangeArrowheads="1" noChangeShapeType="1" noTextEdit="1"/>
              </p:cNvSpPr>
              <p:nvPr/>
            </p:nvSpPr>
            <p:spPr>
              <a:xfrm>
                <a:off x="10561982" y="5202923"/>
                <a:ext cx="548740" cy="369332"/>
              </a:xfrm>
              <a:prstGeom prst="rect">
                <a:avLst/>
              </a:prstGeom>
              <a:blipFill>
                <a:blip r:embed="rId14"/>
                <a:stretch>
                  <a:fillRect/>
                </a:stretch>
              </a:blipFill>
            </p:spPr>
            <p:txBody>
              <a:bodyPr/>
              <a:lstStyle/>
              <a:p>
                <a:r>
                  <a:rPr lang="en-US">
                    <a:noFill/>
                  </a:rPr>
                  <a:t> </a:t>
                </a:r>
              </a:p>
            </p:txBody>
          </p:sp>
        </mc:Fallback>
      </mc:AlternateContent>
      <p:sp>
        <p:nvSpPr>
          <p:cNvPr id="4" name="右大括号 3">
            <a:extLst>
              <a:ext uri="{FF2B5EF4-FFF2-40B4-BE49-F238E27FC236}">
                <a16:creationId xmlns:a16="http://schemas.microsoft.com/office/drawing/2014/main" id="{D4FFE921-4A29-639A-B043-E3E83528FB5F}"/>
              </a:ext>
            </a:extLst>
          </p:cNvPr>
          <p:cNvSpPr/>
          <p:nvPr/>
        </p:nvSpPr>
        <p:spPr>
          <a:xfrm>
            <a:off x="10980795" y="2655845"/>
            <a:ext cx="253540" cy="2142274"/>
          </a:xfrm>
          <a:prstGeom prst="rightBrace">
            <a:avLst>
              <a:gd name="adj1" fmla="val 8333"/>
              <a:gd name="adj2" fmla="val 49294"/>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A898BF6-153B-D9E8-387F-CDF7F86B47F5}"/>
                  </a:ext>
                </a:extLst>
              </p:cNvPr>
              <p:cNvSpPr txBox="1"/>
              <p:nvPr/>
            </p:nvSpPr>
            <p:spPr>
              <a:xfrm>
                <a:off x="11357578" y="3458552"/>
                <a:ext cx="850452" cy="553998"/>
              </a:xfrm>
              <a:prstGeom prst="rect">
                <a:avLst/>
              </a:prstGeom>
              <a:noFill/>
            </p:spPr>
            <p:txBody>
              <a:bodyPr wrap="square" lIns="0" tIns="0" rIns="0" bIns="0" rtlCol="0">
                <a:spAutoFit/>
              </a:bodyPr>
              <a:lstStyle/>
              <a:p>
                <a14:m>
                  <m:oMath xmlns:m="http://schemas.openxmlformats.org/officeDocument/2006/math">
                    <m:r>
                      <a:rPr kumimoji="1" lang="en-US" altLang="zh-CN" i="1" smtClean="0">
                        <a:latin typeface="Cambria Math" panose="02040503050406030204" pitchFamily="18" charset="0"/>
                      </a:rPr>
                      <m:t>𝜀</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𝑚</m:t>
                    </m:r>
                  </m:oMath>
                </a14:m>
                <a:r>
                  <a:rPr kumimoji="1" lang="en-US" altLang="zh-CN">
                    <a:latin typeface="Palatino" pitchFamily="2" charset="0"/>
                    <a:ea typeface="Palatino" pitchFamily="2" charset="0"/>
                  </a:rPr>
                  <a:t> blocks</a:t>
                </a:r>
                <a:endParaRPr kumimoji="1" lang="zh-CN" altLang="en-US">
                  <a:latin typeface="Palatino" pitchFamily="2" charset="0"/>
                  <a:ea typeface="Palatino" pitchFamily="2" charset="0"/>
                </a:endParaRPr>
              </a:p>
            </p:txBody>
          </p:sp>
        </mc:Choice>
        <mc:Fallback xmlns="">
          <p:sp>
            <p:nvSpPr>
              <p:cNvPr id="7" name="文本框 6">
                <a:extLst>
                  <a:ext uri="{FF2B5EF4-FFF2-40B4-BE49-F238E27FC236}">
                    <a16:creationId xmlns:a16="http://schemas.microsoft.com/office/drawing/2014/main" id="{3A898BF6-153B-D9E8-387F-CDF7F86B47F5}"/>
                  </a:ext>
                </a:extLst>
              </p:cNvPr>
              <p:cNvSpPr txBox="1">
                <a:spLocks noRot="1" noChangeAspect="1" noMove="1" noResize="1" noEditPoints="1" noAdjustHandles="1" noChangeArrowheads="1" noChangeShapeType="1" noTextEdit="1"/>
              </p:cNvSpPr>
              <p:nvPr/>
            </p:nvSpPr>
            <p:spPr>
              <a:xfrm>
                <a:off x="11357578" y="3458552"/>
                <a:ext cx="850452" cy="553998"/>
              </a:xfrm>
              <a:prstGeom prst="rect">
                <a:avLst/>
              </a:prstGeom>
              <a:blipFill>
                <a:blip r:embed="rId15"/>
                <a:stretch>
                  <a:fillRect l="-16429" b="-25275"/>
                </a:stretch>
              </a:blipFill>
            </p:spPr>
            <p:txBody>
              <a:bodyPr/>
              <a:lstStyle/>
              <a:p>
                <a:r>
                  <a:rPr lang="en-US">
                    <a:noFill/>
                  </a:rPr>
                  <a:t> </a:t>
                </a:r>
              </a:p>
            </p:txBody>
          </p:sp>
        </mc:Fallback>
      </mc:AlternateContent>
      <p:cxnSp>
        <p:nvCxnSpPr>
          <p:cNvPr id="8" name="直线连接符 7">
            <a:extLst>
              <a:ext uri="{FF2B5EF4-FFF2-40B4-BE49-F238E27FC236}">
                <a16:creationId xmlns:a16="http://schemas.microsoft.com/office/drawing/2014/main" id="{9E525302-1824-7D1B-8C7F-31F0A91B66BC}"/>
              </a:ext>
            </a:extLst>
          </p:cNvPr>
          <p:cNvCxnSpPr>
            <a:cxnSpLocks/>
          </p:cNvCxnSpPr>
          <p:nvPr/>
        </p:nvCxnSpPr>
        <p:spPr>
          <a:xfrm flipV="1">
            <a:off x="7744767" y="2594725"/>
            <a:ext cx="2212480" cy="1843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线连接符 8">
            <a:extLst>
              <a:ext uri="{FF2B5EF4-FFF2-40B4-BE49-F238E27FC236}">
                <a16:creationId xmlns:a16="http://schemas.microsoft.com/office/drawing/2014/main" id="{B7ABF423-ACCE-C003-3D47-BDEFDCC963E9}"/>
              </a:ext>
            </a:extLst>
          </p:cNvPr>
          <p:cNvCxnSpPr>
            <a:cxnSpLocks/>
          </p:cNvCxnSpPr>
          <p:nvPr/>
        </p:nvCxnSpPr>
        <p:spPr>
          <a:xfrm flipV="1">
            <a:off x="7897167" y="2594725"/>
            <a:ext cx="2060080" cy="3367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线连接符 14">
            <a:extLst>
              <a:ext uri="{FF2B5EF4-FFF2-40B4-BE49-F238E27FC236}">
                <a16:creationId xmlns:a16="http://schemas.microsoft.com/office/drawing/2014/main" id="{30283806-7E62-2AC8-9099-E34DE2091EC8}"/>
              </a:ext>
            </a:extLst>
          </p:cNvPr>
          <p:cNvCxnSpPr>
            <a:cxnSpLocks/>
          </p:cNvCxnSpPr>
          <p:nvPr/>
        </p:nvCxnSpPr>
        <p:spPr>
          <a:xfrm flipV="1">
            <a:off x="7731324" y="2594725"/>
            <a:ext cx="2225923" cy="22033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线连接符 15">
            <a:extLst>
              <a:ext uri="{FF2B5EF4-FFF2-40B4-BE49-F238E27FC236}">
                <a16:creationId xmlns:a16="http://schemas.microsoft.com/office/drawing/2014/main" id="{DE0431A9-DB51-E742-7540-3AC58E191773}"/>
              </a:ext>
            </a:extLst>
          </p:cNvPr>
          <p:cNvCxnSpPr>
            <a:cxnSpLocks/>
          </p:cNvCxnSpPr>
          <p:nvPr/>
        </p:nvCxnSpPr>
        <p:spPr>
          <a:xfrm flipV="1">
            <a:off x="7620478" y="2594725"/>
            <a:ext cx="2336769" cy="10868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弧 16">
            <a:extLst>
              <a:ext uri="{FF2B5EF4-FFF2-40B4-BE49-F238E27FC236}">
                <a16:creationId xmlns:a16="http://schemas.microsoft.com/office/drawing/2014/main" id="{B25986EB-8684-8BBA-E175-A6701CA095BD}"/>
              </a:ext>
            </a:extLst>
          </p:cNvPr>
          <p:cNvSpPr/>
          <p:nvPr/>
        </p:nvSpPr>
        <p:spPr>
          <a:xfrm rot="20305822">
            <a:off x="9435167" y="2572939"/>
            <a:ext cx="171998" cy="470782"/>
          </a:xfrm>
          <a:prstGeom prst="arc">
            <a:avLst>
              <a:gd name="adj1" fmla="val 5482328"/>
              <a:gd name="adj2" fmla="val 16080599"/>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87C920C6-28A0-54C2-4781-B296ECD44233}"/>
                  </a:ext>
                </a:extLst>
              </p:cNvPr>
              <p:cNvSpPr txBox="1"/>
              <p:nvPr/>
            </p:nvSpPr>
            <p:spPr>
              <a:xfrm>
                <a:off x="8975712" y="2899536"/>
                <a:ext cx="663323"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sz="800" i="1" smtClean="0">
                          <a:latin typeface="Cambria Math" panose="02040503050406030204" pitchFamily="18" charset="0"/>
                        </a:rPr>
                        <m:t>≥</m:t>
                      </m:r>
                      <m:r>
                        <a:rPr kumimoji="1" lang="en-US" altLang="zh-CN" sz="800" b="0" i="1" smtClean="0">
                          <a:latin typeface="Cambria Math" panose="02040503050406030204" pitchFamily="18" charset="0"/>
                        </a:rPr>
                        <m:t>𝑘</m:t>
                      </m:r>
                      <m:r>
                        <a:rPr kumimoji="1" lang="en-US" altLang="zh-CN" sz="800" b="0" i="1" smtClean="0">
                          <a:latin typeface="Cambria Math" panose="02040503050406030204" pitchFamily="18" charset="0"/>
                        </a:rPr>
                        <m:t>+1</m:t>
                      </m:r>
                    </m:oMath>
                  </m:oMathPara>
                </a14:m>
                <a:endParaRPr kumimoji="1" lang="zh-CN" altLang="en-US" sz="800"/>
              </a:p>
            </p:txBody>
          </p:sp>
        </mc:Choice>
        <mc:Fallback xmlns="">
          <p:sp>
            <p:nvSpPr>
              <p:cNvPr id="18" name="文本框 17">
                <a:extLst>
                  <a:ext uri="{FF2B5EF4-FFF2-40B4-BE49-F238E27FC236}">
                    <a16:creationId xmlns:a16="http://schemas.microsoft.com/office/drawing/2014/main" id="{87C920C6-28A0-54C2-4781-B296ECD44233}"/>
                  </a:ext>
                </a:extLst>
              </p:cNvPr>
              <p:cNvSpPr txBox="1">
                <a:spLocks noRot="1" noChangeAspect="1" noMove="1" noResize="1" noEditPoints="1" noAdjustHandles="1" noChangeArrowheads="1" noChangeShapeType="1" noTextEdit="1"/>
              </p:cNvSpPr>
              <p:nvPr/>
            </p:nvSpPr>
            <p:spPr>
              <a:xfrm>
                <a:off x="8975712" y="2899536"/>
                <a:ext cx="663323" cy="215444"/>
              </a:xfrm>
              <a:prstGeom prst="rect">
                <a:avLst/>
              </a:prstGeom>
              <a:blipFill>
                <a:blip r:embed="rId1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6693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a:extLst>
              <a:ext uri="{FF2B5EF4-FFF2-40B4-BE49-F238E27FC236}">
                <a16:creationId xmlns:a16="http://schemas.microsoft.com/office/drawing/2014/main" id="{B95BB074-955F-1296-6DDD-D2CD9292B333}"/>
              </a:ext>
            </a:extLst>
          </p:cNvPr>
          <p:cNvSpPr/>
          <p:nvPr/>
        </p:nvSpPr>
        <p:spPr>
          <a:xfrm>
            <a:off x="1229758" y="3852967"/>
            <a:ext cx="5074056" cy="1294785"/>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 name="圆角矩形 103">
            <a:extLst>
              <a:ext uri="{FF2B5EF4-FFF2-40B4-BE49-F238E27FC236}">
                <a16:creationId xmlns:a16="http://schemas.microsoft.com/office/drawing/2014/main" id="{18224EFA-E8F3-89FC-55CB-A79AA6E747AD}"/>
              </a:ext>
            </a:extLst>
          </p:cNvPr>
          <p:cNvSpPr/>
          <p:nvPr/>
        </p:nvSpPr>
        <p:spPr>
          <a:xfrm>
            <a:off x="9643967" y="5100432"/>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圆角矩形 102">
            <a:extLst>
              <a:ext uri="{FF2B5EF4-FFF2-40B4-BE49-F238E27FC236}">
                <a16:creationId xmlns:a16="http://schemas.microsoft.com/office/drawing/2014/main" id="{D122E8AF-39A6-B527-03F0-0BC605A56BCE}"/>
              </a:ext>
            </a:extLst>
          </p:cNvPr>
          <p:cNvSpPr/>
          <p:nvPr/>
        </p:nvSpPr>
        <p:spPr>
          <a:xfrm>
            <a:off x="9616537" y="3897162"/>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2" name="圆角矩形 101">
            <a:extLst>
              <a:ext uri="{FF2B5EF4-FFF2-40B4-BE49-F238E27FC236}">
                <a16:creationId xmlns:a16="http://schemas.microsoft.com/office/drawing/2014/main" id="{3510F1D2-B1CE-A47C-CEF4-5C51390D0849}"/>
              </a:ext>
            </a:extLst>
          </p:cNvPr>
          <p:cNvSpPr/>
          <p:nvPr/>
        </p:nvSpPr>
        <p:spPr>
          <a:xfrm>
            <a:off x="9616537" y="3145910"/>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圆角矩形 100">
            <a:extLst>
              <a:ext uri="{FF2B5EF4-FFF2-40B4-BE49-F238E27FC236}">
                <a16:creationId xmlns:a16="http://schemas.microsoft.com/office/drawing/2014/main" id="{69C06ED5-B3A9-9AAA-FED1-4D84DBB56F10}"/>
              </a:ext>
            </a:extLst>
          </p:cNvPr>
          <p:cNvSpPr/>
          <p:nvPr/>
        </p:nvSpPr>
        <p:spPr>
          <a:xfrm>
            <a:off x="9607739" y="2443975"/>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圆角矩形 99">
            <a:extLst>
              <a:ext uri="{FF2B5EF4-FFF2-40B4-BE49-F238E27FC236}">
                <a16:creationId xmlns:a16="http://schemas.microsoft.com/office/drawing/2014/main" id="{E806B453-5A97-D4A3-5E14-A99111517634}"/>
              </a:ext>
            </a:extLst>
          </p:cNvPr>
          <p:cNvSpPr/>
          <p:nvPr/>
        </p:nvSpPr>
        <p:spPr>
          <a:xfrm>
            <a:off x="7374139" y="4650719"/>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圆角矩形 98">
            <a:extLst>
              <a:ext uri="{FF2B5EF4-FFF2-40B4-BE49-F238E27FC236}">
                <a16:creationId xmlns:a16="http://schemas.microsoft.com/office/drawing/2014/main" id="{1A6439AB-262C-7139-8587-CC0A3836AF39}"/>
              </a:ext>
            </a:extLst>
          </p:cNvPr>
          <p:cNvSpPr/>
          <p:nvPr/>
        </p:nvSpPr>
        <p:spPr>
          <a:xfrm>
            <a:off x="7374139" y="3412153"/>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8" name="圆角矩形 97">
            <a:extLst>
              <a:ext uri="{FF2B5EF4-FFF2-40B4-BE49-F238E27FC236}">
                <a16:creationId xmlns:a16="http://schemas.microsoft.com/office/drawing/2014/main" id="{9AB6E49A-E317-E277-F4C7-6A13F1AB37AC}"/>
              </a:ext>
            </a:extLst>
          </p:cNvPr>
          <p:cNvSpPr/>
          <p:nvPr/>
        </p:nvSpPr>
        <p:spPr>
          <a:xfrm>
            <a:off x="7374139" y="2615851"/>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4CFEBA7D-D78A-4674-B4CE-8101BA65D437}"/>
              </a:ext>
            </a:extLst>
          </p:cNvPr>
          <p:cNvSpPr>
            <a:spLocks noGrp="1"/>
          </p:cNvSpPr>
          <p:nvPr>
            <p:ph type="title"/>
          </p:nvPr>
        </p:nvSpPr>
        <p:spPr/>
        <p:txBody>
          <a:bodyPr/>
          <a:lstStyle/>
          <a:p>
            <a:r>
              <a:rPr lang="en-US" altLang="zh-CN">
                <a:latin typeface="Palatino Linotype" panose="02040502050505030304" pitchFamily="18" charset="0"/>
              </a:rPr>
              <a:t>Our Threshold Graph</a:t>
            </a:r>
            <a:endParaRPr lang="zh-CN" altLang="en-US">
              <a:solidFill>
                <a:srgbClr val="FF3399"/>
              </a:solidFill>
              <a:latin typeface="Palatino Linotype" panose="0204050205050503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2686E6-B94F-4577-A109-F11F0A65ECC2}"/>
                  </a:ext>
                </a:extLst>
              </p:cNvPr>
              <p:cNvSpPr>
                <a:spLocks noGrp="1"/>
              </p:cNvSpPr>
              <p:nvPr>
                <p:ph idx="1"/>
              </p:nvPr>
            </p:nvSpPr>
            <p:spPr>
              <a:xfrm>
                <a:off x="595122" y="1585109"/>
                <a:ext cx="10515600" cy="4351338"/>
              </a:xfrm>
            </p:spPr>
            <p:txBody>
              <a:bodyPr>
                <a:normAutofit/>
              </a:bodyPr>
              <a:lstStyle/>
              <a:p>
                <a:pPr marL="617220" lvl="1" indent="-342900"/>
                <a:r>
                  <a:rPr lang="en-US" altLang="zh-CN" sz="2000">
                    <a:latin typeface="Palatino Linotype" panose="02040502050505030304" pitchFamily="18" charset="0"/>
                  </a:rPr>
                  <a:t>Threshold Graph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𝑇</m:t>
                        </m:r>
                      </m:sub>
                    </m:sSub>
                  </m:oMath>
                </a14:m>
                <a:r>
                  <a:rPr lang="en-US" altLang="zh-CN" sz="2000">
                    <a:latin typeface="Palatino Linotype" panose="02040502050505030304" pitchFamily="18" charset="0"/>
                  </a:rPr>
                  <a:t>: a bipartite graph </a:t>
                </a:r>
                <a14:m>
                  <m:oMath xmlns:m="http://schemas.openxmlformats.org/officeDocument/2006/math">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𝐵</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𝐸</m:t>
                    </m:r>
                    <m:r>
                      <a:rPr lang="en-US" altLang="zh-CN" sz="2000" b="0" i="1" smtClean="0">
                        <a:latin typeface="Cambria Math" panose="02040503050406030204" pitchFamily="18" charset="0"/>
                      </a:rPr>
                      <m:t>)</m:t>
                    </m:r>
                  </m:oMath>
                </a14:m>
                <a:r>
                  <a:rPr lang="en-US" altLang="zh-CN" sz="2000">
                    <a:latin typeface="Palatino Linotype" panose="02040502050505030304" pitchFamily="18" charset="0"/>
                  </a:rPr>
                  <a:t> with </a:t>
                </a:r>
                <a14:m>
                  <m:oMath xmlns:m="http://schemas.openxmlformats.org/officeDocument/2006/math">
                    <m:r>
                      <a:rPr lang="en-US" altLang="zh-CN" sz="2000" i="1">
                        <a:latin typeface="Cambria Math" panose="02040503050406030204" pitchFamily="18" charset="0"/>
                      </a:rPr>
                      <m:t>𝐴</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𝑘</m:t>
                        </m:r>
                      </m:sub>
                    </m:sSub>
                  </m:oMath>
                </a14:m>
                <a:r>
                  <a:rPr lang="en-US" altLang="zh-CN" sz="2000">
                    <a:latin typeface="Palatino Linotype" panose="02040502050505030304" pitchFamily="18" charset="0"/>
                  </a:rPr>
                  <a:t> and </a:t>
                </a:r>
                <a14:m>
                  <m:oMath xmlns:m="http://schemas.openxmlformats.org/officeDocument/2006/math">
                    <m:r>
                      <a:rPr lang="en-US" altLang="zh-CN" sz="2000" i="1">
                        <a:latin typeface="Cambria Math" panose="02040503050406030204" pitchFamily="18" charset="0"/>
                      </a:rPr>
                      <m:t>𝐵</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𝑚</m:t>
                        </m:r>
                      </m:sub>
                    </m:sSub>
                  </m:oMath>
                </a14:m>
                <a:r>
                  <a:rPr lang="en-US" altLang="zh-CN" sz="2000">
                    <a:latin typeface="Palatino Linotype" panose="02040502050505030304" pitchFamily="18" charset="0"/>
                  </a:rPr>
                  <a:t>, satisfying</a:t>
                </a:r>
                <a:endParaRPr lang="en-US" altLang="zh-CN" sz="1600">
                  <a:latin typeface="Palatino Linotype" panose="02040502050505030304" pitchFamily="18" charset="0"/>
                </a:endParaRPr>
              </a:p>
              <a:p>
                <a:pPr marL="0" indent="0">
                  <a:buNone/>
                </a:pPr>
                <a:endParaRPr lang="zh-CN" altLang="en-US" sz="1500">
                  <a:latin typeface="Palatino Linotype" panose="02040502050505030304" pitchFamily="18" charset="0"/>
                </a:endParaRPr>
              </a:p>
            </p:txBody>
          </p:sp>
        </mc:Choice>
        <mc:Fallback xmlns="">
          <p:sp>
            <p:nvSpPr>
              <p:cNvPr id="3" name="内容占位符 2">
                <a:extLst>
                  <a:ext uri="{FF2B5EF4-FFF2-40B4-BE49-F238E27FC236}">
                    <a16:creationId xmlns:a16="http://schemas.microsoft.com/office/drawing/2014/main" id="{202686E6-B94F-4577-A109-F11F0A65ECC2}"/>
                  </a:ext>
                </a:extLst>
              </p:cNvPr>
              <p:cNvSpPr>
                <a:spLocks noGrp="1" noRot="1" noChangeAspect="1" noMove="1" noResize="1" noEditPoints="1" noAdjustHandles="1" noChangeArrowheads="1" noChangeShapeType="1" noTextEdit="1"/>
              </p:cNvSpPr>
              <p:nvPr>
                <p:ph idx="1"/>
              </p:nvPr>
            </p:nvSpPr>
            <p:spPr>
              <a:xfrm>
                <a:off x="595122" y="1585109"/>
                <a:ext cx="10515600" cy="4351338"/>
              </a:xfrm>
              <a:blipFill>
                <a:blip r:embed="rId3"/>
                <a:stretch>
                  <a:fillRect t="-1401"/>
                </a:stretch>
              </a:blipFill>
            </p:spPr>
            <p:txBody>
              <a:bodyPr/>
              <a:lstStyle/>
              <a:p>
                <a:r>
                  <a:rPr lang="en-US">
                    <a:noFill/>
                  </a:rPr>
                  <a:t> </a:t>
                </a:r>
              </a:p>
            </p:txBody>
          </p:sp>
        </mc:Fallback>
      </mc:AlternateContent>
      <p:sp>
        <p:nvSpPr>
          <p:cNvPr id="5" name="文本框 4">
            <a:extLst>
              <a:ext uri="{FF2B5EF4-FFF2-40B4-BE49-F238E27FC236}">
                <a16:creationId xmlns:a16="http://schemas.microsoft.com/office/drawing/2014/main" id="{BFF7F080-51F7-4335-B1D8-5D9192CCFE22}"/>
              </a:ext>
            </a:extLst>
          </p:cNvPr>
          <p:cNvSpPr txBox="1"/>
          <p:nvPr/>
        </p:nvSpPr>
        <p:spPr>
          <a:xfrm>
            <a:off x="5379712" y="3250398"/>
            <a:ext cx="65" cy="276999"/>
          </a:xfrm>
          <a:prstGeom prst="rect">
            <a:avLst/>
          </a:prstGeom>
          <a:noFill/>
        </p:spPr>
        <p:txBody>
          <a:bodyPr wrap="none" lIns="0" tIns="0" rIns="0" bIns="0" rtlCol="0">
            <a:spAutoFit/>
          </a:bodyPr>
          <a:lstStyle/>
          <a:p>
            <a:endParaRPr lang="zh-CN" altLang="en-US"/>
          </a:p>
        </p:txBody>
      </p:sp>
      <p:sp>
        <p:nvSpPr>
          <p:cNvPr id="6" name="文本框 5">
            <a:extLst>
              <a:ext uri="{FF2B5EF4-FFF2-40B4-BE49-F238E27FC236}">
                <a16:creationId xmlns:a16="http://schemas.microsoft.com/office/drawing/2014/main" id="{001AC4B2-B67B-4315-B5EA-20F5499035D0}"/>
              </a:ext>
            </a:extLst>
          </p:cNvPr>
          <p:cNvSpPr txBox="1"/>
          <p:nvPr/>
        </p:nvSpPr>
        <p:spPr>
          <a:xfrm>
            <a:off x="5379712" y="3250398"/>
            <a:ext cx="65" cy="276999"/>
          </a:xfrm>
          <a:prstGeom prst="rect">
            <a:avLst/>
          </a:prstGeom>
          <a:noFill/>
        </p:spPr>
        <p:txBody>
          <a:bodyPr wrap="none" lIns="0" tIns="0" rIns="0" bIns="0" rtlCol="0">
            <a:spAutoFit/>
          </a:bodyPr>
          <a:lstStyle/>
          <a:p>
            <a:endParaRPr lang="zh-CN" altLang="en-US"/>
          </a:p>
        </p:txBody>
      </p:sp>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57873357-46DE-1AE2-B03D-287FDD2F07EA}"/>
                  </a:ext>
                </a:extLst>
              </p:cNvPr>
              <p:cNvSpPr txBox="1"/>
              <p:nvPr/>
            </p:nvSpPr>
            <p:spPr>
              <a:xfrm>
                <a:off x="1257732" y="2736871"/>
                <a:ext cx="4973481" cy="923330"/>
              </a:xfrm>
              <a:prstGeom prst="rect">
                <a:avLst/>
              </a:prstGeom>
              <a:noFill/>
            </p:spPr>
            <p:txBody>
              <a:bodyPr wrap="square" rtlCol="0">
                <a:spAutoFit/>
              </a:bodyPr>
              <a:lstStyle/>
              <a:p>
                <a:r>
                  <a:rPr lang="en-US" altLang="zh-CN" b="1">
                    <a:latin typeface="Palatino Linotype" panose="02040502050505030304" pitchFamily="18" charset="0"/>
                  </a:rPr>
                  <a:t>Completeness: </a:t>
                </a:r>
              </a:p>
              <a:p>
                <a:pPr marL="285750" indent="-285750">
                  <a:buFont typeface="Arial" panose="020B0604020202020204" pitchFamily="34" charset="0"/>
                  <a:buChar char="•"/>
                </a:pPr>
                <a14:m>
                  <m:oMath xmlns:m="http://schemas.openxmlformats.org/officeDocument/2006/math">
                    <m:r>
                      <a:rPr lang="en-US" altLang="zh-CN" sz="180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𝑘</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𝑘</m:t>
                        </m:r>
                      </m:sub>
                    </m:sSub>
                  </m:oMath>
                </a14:m>
                <a:r>
                  <a:rPr lang="zh-CN" altLang="en-US" sz="1800">
                    <a:latin typeface="Palatino Linotype" panose="02040502050505030304" pitchFamily="18" charset="0"/>
                  </a:rPr>
                  <a:t> </a:t>
                </a:r>
                <a:r>
                  <a:rPr lang="en-US" altLang="zh-CN" sz="1800">
                    <a:latin typeface="Palatino Linotype" panose="02040502050505030304" pitchFamily="18" charset="0"/>
                  </a:rPr>
                  <a:t>and </a:t>
                </a:r>
                <a14:m>
                  <m:oMath xmlns:m="http://schemas.openxmlformats.org/officeDocument/2006/math">
                    <m:r>
                      <a:rPr lang="en-US" altLang="zh-CN" sz="1800" i="1">
                        <a:latin typeface="Cambria Math" panose="02040503050406030204" pitchFamily="18" charset="0"/>
                      </a:rPr>
                      <m:t>𝑖</m:t>
                    </m:r>
                    <m:r>
                      <a:rPr lang="en-US" altLang="zh-CN" sz="1800" i="1">
                        <a:latin typeface="Cambria Math" panose="02040503050406030204" pitchFamily="18" charset="0"/>
                      </a:rPr>
                      <m:t>∈</m:t>
                    </m:r>
                    <m:d>
                      <m:dPr>
                        <m:begChr m:val="["/>
                        <m:endChr m:val="]"/>
                        <m:ctrlPr>
                          <a:rPr lang="en-US" altLang="zh-CN" sz="1800" i="1">
                            <a:latin typeface="Cambria Math" panose="02040503050406030204" pitchFamily="18" charset="0"/>
                          </a:rPr>
                        </m:ctrlPr>
                      </m:dPr>
                      <m:e>
                        <m:r>
                          <a:rPr lang="en-US" altLang="zh-CN" sz="1800" i="1">
                            <a:latin typeface="Cambria Math" panose="02040503050406030204" pitchFamily="18" charset="0"/>
                          </a:rPr>
                          <m:t>𝑚</m:t>
                        </m:r>
                      </m:e>
                    </m:d>
                  </m:oMath>
                </a14:m>
                <a:r>
                  <a:rPr lang="en-US" altLang="zh-CN" sz="1800">
                    <a:latin typeface="Palatino Linotype" panose="02040502050505030304" pitchFamily="18" charset="0"/>
                  </a:rPr>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𝑘</m:t>
                        </m:r>
                      </m:sub>
                    </m:sSub>
                  </m:oMath>
                </a14:m>
                <a:r>
                  <a:rPr lang="zh-CN" altLang="en-US" sz="1800">
                    <a:latin typeface="Palatino Linotype" panose="02040502050505030304" pitchFamily="18" charset="0"/>
                  </a:rPr>
                  <a:t> </a:t>
                </a:r>
                <a:r>
                  <a:rPr lang="en-US" altLang="zh-CN" sz="1800">
                    <a:latin typeface="Palatino Linotype" panose="02040502050505030304" pitchFamily="18" charset="0"/>
                  </a:rPr>
                  <a:t>have a common neighbor in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𝐵</m:t>
                        </m:r>
                      </m:e>
                      <m:sub>
                        <m:r>
                          <a:rPr lang="en-US" altLang="zh-CN" sz="1800" i="1">
                            <a:latin typeface="Cambria Math" panose="02040503050406030204" pitchFamily="18" charset="0"/>
                          </a:rPr>
                          <m:t>𝑖</m:t>
                        </m:r>
                      </m:sub>
                    </m:sSub>
                  </m:oMath>
                </a14:m>
                <a:endParaRPr lang="zh-CN" altLang="en-US">
                  <a:latin typeface="Palatino Linotype" panose="02040502050505030304" pitchFamily="18" charset="0"/>
                </a:endParaRPr>
              </a:p>
            </p:txBody>
          </p:sp>
        </mc:Choice>
        <mc:Fallback xmlns="">
          <p:sp>
            <p:nvSpPr>
              <p:cNvPr id="51" name="文本框 50">
                <a:extLst>
                  <a:ext uri="{FF2B5EF4-FFF2-40B4-BE49-F238E27FC236}">
                    <a16:creationId xmlns:a16="http://schemas.microsoft.com/office/drawing/2014/main" id="{57873357-46DE-1AE2-B03D-287FDD2F07EA}"/>
                  </a:ext>
                </a:extLst>
              </p:cNvPr>
              <p:cNvSpPr txBox="1">
                <a:spLocks noRot="1" noChangeAspect="1" noMove="1" noResize="1" noEditPoints="1" noAdjustHandles="1" noChangeArrowheads="1" noChangeShapeType="1" noTextEdit="1"/>
              </p:cNvSpPr>
              <p:nvPr/>
            </p:nvSpPr>
            <p:spPr>
              <a:xfrm>
                <a:off x="1257732" y="2736871"/>
                <a:ext cx="4973481" cy="923330"/>
              </a:xfrm>
              <a:prstGeom prst="rect">
                <a:avLst/>
              </a:prstGeom>
              <a:blipFill>
                <a:blip r:embed="rId4"/>
                <a:stretch>
                  <a:fillRect l="-980" t="-3974"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文本框 94">
                <a:extLst>
                  <a:ext uri="{FF2B5EF4-FFF2-40B4-BE49-F238E27FC236}">
                    <a16:creationId xmlns:a16="http://schemas.microsoft.com/office/drawing/2014/main" id="{D763B192-9D18-BA72-9BFB-C340CEC896C2}"/>
                  </a:ext>
                </a:extLst>
              </p:cNvPr>
              <p:cNvSpPr txBox="1"/>
              <p:nvPr/>
            </p:nvSpPr>
            <p:spPr>
              <a:xfrm>
                <a:off x="805795" y="3893423"/>
                <a:ext cx="5582733" cy="1200329"/>
              </a:xfrm>
              <a:prstGeom prst="rect">
                <a:avLst/>
              </a:prstGeom>
              <a:noFill/>
            </p:spPr>
            <p:txBody>
              <a:bodyPr wrap="square" rtlCol="0">
                <a:spAutoFit/>
              </a:bodyPr>
              <a:lstStyle/>
              <a:p>
                <a:pPr lvl="1"/>
                <a:r>
                  <a:rPr lang="en-US" altLang="zh-CN" b="1">
                    <a:latin typeface="Palatino" pitchFamily="2" charset="0"/>
                    <a:ea typeface="Palatino" pitchFamily="2" charset="0"/>
                  </a:rPr>
                  <a:t>Soundness:</a:t>
                </a:r>
              </a:p>
              <a:p>
                <a:pPr marL="742950" lvl="1"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b="0" i="0" smtClean="0">
                        <a:latin typeface="Cambria Math" panose="02040503050406030204" pitchFamily="18" charset="0"/>
                      </a:rPr>
                      <m:t> </m:t>
                    </m:r>
                  </m:oMath>
                </a14:m>
                <a:r>
                  <a:rPr lang="en-US" altLang="zh-CN" b="0">
                    <a:latin typeface="Palatino" pitchFamily="2" charset="0"/>
                    <a:ea typeface="Palatino" pitchFamily="2" charset="0"/>
                  </a:rPr>
                  <a:t>if </a:t>
                </a:r>
                <a:r>
                  <a:rPr lang="en-US" altLang="zh-CN" b="0">
                    <a:solidFill>
                      <a:srgbClr val="FF0000"/>
                    </a:solidFill>
                    <a:latin typeface="Palatino" pitchFamily="2" charset="0"/>
                    <a:ea typeface="Palatino" pitchFamily="2" charset="0"/>
                  </a:rPr>
                  <a:t>for </a:t>
                </a:r>
                <a14:m>
                  <m:oMath xmlns:m="http://schemas.openxmlformats.org/officeDocument/2006/math">
                    <m:r>
                      <a:rPr lang="en-US" altLang="zh-CN" b="0" i="1" smtClean="0">
                        <a:solidFill>
                          <a:srgbClr val="FF0000"/>
                        </a:solidFill>
                        <a:latin typeface="Cambria Math" panose="02040503050406030204" pitchFamily="18" charset="0"/>
                        <a:ea typeface="Palatino" pitchFamily="2" charset="0"/>
                      </a:rPr>
                      <m:t>𝜀</m:t>
                    </m:r>
                  </m:oMath>
                </a14:m>
                <a:r>
                  <a:rPr lang="en-US" altLang="zh-CN" b="0" i="1">
                    <a:solidFill>
                      <a:srgbClr val="FF0000"/>
                    </a:solidFill>
                    <a:latin typeface="Cambria Math" panose="02040503050406030204" pitchFamily="18" charset="0"/>
                    <a:ea typeface="Palatino" pitchFamily="2" charset="0"/>
                  </a:rPr>
                  <a:t> </a:t>
                </a:r>
                <a:r>
                  <a:rPr lang="en-US" altLang="zh-CN" b="0">
                    <a:solidFill>
                      <a:srgbClr val="FF0000"/>
                    </a:solidFill>
                    <a:latin typeface="Cambria Math" panose="02040503050406030204" pitchFamily="18" charset="0"/>
                    <a:ea typeface="Palatino" pitchFamily="2" charset="0"/>
                  </a:rPr>
                  <a:t>fraction of </a:t>
                </a:r>
                <a14:m>
                  <m:oMath xmlns:m="http://schemas.openxmlformats.org/officeDocument/2006/math">
                    <m:r>
                      <a:rPr lang="en-US" altLang="zh-CN" b="0" i="1" smtClean="0">
                        <a:solidFill>
                          <a:srgbClr val="FF0000"/>
                        </a:solidFill>
                        <a:latin typeface="Cambria Math" panose="02040503050406030204" pitchFamily="18" charset="0"/>
                        <a:ea typeface="Palatino" pitchFamily="2" charset="0"/>
                      </a:rPr>
                      <m:t>𝑖</m:t>
                    </m:r>
                    <m:r>
                      <a:rPr lang="en-US" altLang="zh-CN" b="0" i="1" smtClean="0">
                        <a:solidFill>
                          <a:srgbClr val="FF0000"/>
                        </a:solidFill>
                        <a:latin typeface="Cambria Math" panose="02040503050406030204" pitchFamily="18" charset="0"/>
                        <a:ea typeface="Palatino" pitchFamily="2" charset="0"/>
                      </a:rPr>
                      <m:t>∈[</m:t>
                    </m:r>
                    <m:r>
                      <a:rPr lang="en-US" altLang="zh-CN" b="0" i="1" smtClean="0">
                        <a:solidFill>
                          <a:srgbClr val="FF0000"/>
                        </a:solidFill>
                        <a:latin typeface="Cambria Math" panose="02040503050406030204" pitchFamily="18" charset="0"/>
                        <a:ea typeface="Palatino" pitchFamily="2" charset="0"/>
                      </a:rPr>
                      <m:t>𝑚</m:t>
                    </m:r>
                    <m:r>
                      <a:rPr lang="en-US" altLang="zh-CN" b="0" i="1" smtClean="0">
                        <a:solidFill>
                          <a:srgbClr val="FF0000"/>
                        </a:solidFill>
                        <a:latin typeface="Cambria Math" panose="02040503050406030204" pitchFamily="18" charset="0"/>
                        <a:ea typeface="Palatino" pitchFamily="2" charset="0"/>
                      </a:rPr>
                      <m:t>]</m:t>
                    </m:r>
                  </m:oMath>
                </a14:m>
                <a:r>
                  <a:rPr lang="en-US" altLang="zh-CN" b="0" i="1">
                    <a:latin typeface="Cambria Math" panose="02040503050406030204" pitchFamily="18" charset="0"/>
                    <a:ea typeface="Palatino" pitchFamily="2" charset="0"/>
                  </a:rPr>
                  <a:t>, </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𝑖</m:t>
                        </m:r>
                      </m:sub>
                    </m:sSub>
                  </m:oMath>
                </a14:m>
                <a:r>
                  <a:rPr lang="zh-CN" altLang="en-US">
                    <a:latin typeface="Palatino" pitchFamily="2" charset="0"/>
                    <a:ea typeface="Palatino" pitchFamily="2" charset="0"/>
                  </a:rPr>
                  <a:t> </a:t>
                </a:r>
                <a:r>
                  <a:rPr lang="en-US" altLang="zh-CN">
                    <a:latin typeface="Palatino" pitchFamily="2" charset="0"/>
                    <a:ea typeface="Palatino" pitchFamily="2" charset="0"/>
                  </a:rPr>
                  <a:t>such that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oMath>
                </a14:m>
                <a:r>
                  <a:rPr lang="zh-CN" altLang="en-US">
                    <a:latin typeface="Palatino" pitchFamily="2" charset="0"/>
                    <a:ea typeface="Palatino" pitchFamily="2" charset="0"/>
                  </a:rPr>
                  <a:t> </a:t>
                </a:r>
                <a:r>
                  <a:rPr lang="en-US" altLang="zh-CN">
                    <a:latin typeface="Palatino" pitchFamily="2" charset="0"/>
                    <a:ea typeface="Palatino" pitchFamily="2" charset="0"/>
                  </a:rPr>
                  <a:t>has </a:t>
                </a:r>
                <a14:m>
                  <m:oMath xmlns:m="http://schemas.openxmlformats.org/officeDocument/2006/math">
                    <m:r>
                      <a:rPr lang="en-US" altLang="zh-CN" i="1">
                        <a:latin typeface="Cambria Math" panose="02040503050406030204" pitchFamily="18" charset="0"/>
                      </a:rPr>
                      <m:t>𝑘</m:t>
                    </m:r>
                    <m:r>
                      <a:rPr lang="en-US" altLang="zh-CN" i="1">
                        <a:latin typeface="Cambria Math" panose="02040503050406030204" pitchFamily="18" charset="0"/>
                      </a:rPr>
                      <m:t>+1</m:t>
                    </m:r>
                  </m:oMath>
                </a14:m>
                <a:r>
                  <a:rPr lang="zh-CN" altLang="en-US">
                    <a:latin typeface="Palatino" pitchFamily="2" charset="0"/>
                    <a:ea typeface="Palatino" pitchFamily="2" charset="0"/>
                  </a:rPr>
                  <a:t> </a:t>
                </a:r>
                <a:r>
                  <a:rPr lang="en-US" altLang="zh-CN">
                    <a:latin typeface="Palatino" pitchFamily="2" charset="0"/>
                    <a:ea typeface="Palatino" pitchFamily="2" charset="0"/>
                  </a:rPr>
                  <a:t>neighbors in </a:t>
                </a:r>
                <a14:m>
                  <m:oMath xmlns:m="http://schemas.openxmlformats.org/officeDocument/2006/math">
                    <m:r>
                      <a:rPr lang="en-US" altLang="zh-CN" i="1">
                        <a:latin typeface="Cambria Math" panose="02040503050406030204" pitchFamily="18" charset="0"/>
                      </a:rPr>
                      <m:t>𝑋</m:t>
                    </m:r>
                  </m:oMath>
                </a14:m>
                <a:r>
                  <a:rPr lang="en-US" altLang="zh-CN">
                    <a:latin typeface="Palatino" pitchFamily="2" charset="0"/>
                    <a:ea typeface="Palatino" pitchFamily="2" charset="0"/>
                  </a:rPr>
                  <a:t>, then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𝑋</m:t>
                        </m:r>
                      </m:e>
                    </m:d>
                    <m:r>
                      <a:rPr lang="en-US" altLang="zh-CN" i="1">
                        <a:latin typeface="Cambria Math" panose="02040503050406030204" pitchFamily="18" charset="0"/>
                      </a:rPr>
                      <m:t>&gt;</m:t>
                    </m:r>
                    <m:r>
                      <a:rPr lang="en-US" altLang="zh-CN" i="1">
                        <a:latin typeface="Cambria Math" panose="02040503050406030204" pitchFamily="18" charset="0"/>
                      </a:rPr>
                      <m:t>h</m:t>
                    </m:r>
                  </m:oMath>
                </a14:m>
                <a:endParaRPr lang="en-US" altLang="zh-CN">
                  <a:latin typeface="Palatino" pitchFamily="2" charset="0"/>
                  <a:ea typeface="Palatino" pitchFamily="2" charset="0"/>
                </a:endParaRPr>
              </a:p>
            </p:txBody>
          </p:sp>
        </mc:Choice>
        <mc:Fallback xmlns="">
          <p:sp>
            <p:nvSpPr>
              <p:cNvPr id="95" name="文本框 94">
                <a:extLst>
                  <a:ext uri="{FF2B5EF4-FFF2-40B4-BE49-F238E27FC236}">
                    <a16:creationId xmlns:a16="http://schemas.microsoft.com/office/drawing/2014/main" id="{D763B192-9D18-BA72-9BFB-C340CEC896C2}"/>
                  </a:ext>
                </a:extLst>
              </p:cNvPr>
              <p:cNvSpPr txBox="1">
                <a:spLocks noRot="1" noChangeAspect="1" noMove="1" noResize="1" noEditPoints="1" noAdjustHandles="1" noChangeArrowheads="1" noChangeShapeType="1" noTextEdit="1"/>
              </p:cNvSpPr>
              <p:nvPr/>
            </p:nvSpPr>
            <p:spPr>
              <a:xfrm>
                <a:off x="805795" y="3893423"/>
                <a:ext cx="5582733" cy="1200329"/>
              </a:xfrm>
              <a:prstGeom prst="rect">
                <a:avLst/>
              </a:prstGeom>
              <a:blipFill>
                <a:blip r:embed="rId5"/>
                <a:stretch>
                  <a:fillRect t="-30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F3F8513-B17D-7DD5-85D9-242B106AFBD4}"/>
                  </a:ext>
                </a:extLst>
              </p:cNvPr>
              <p:cNvSpPr txBox="1"/>
              <p:nvPr/>
            </p:nvSpPr>
            <p:spPr>
              <a:xfrm>
                <a:off x="7529201" y="4117471"/>
                <a:ext cx="5575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oMath>
                  </m:oMathPara>
                </a14:m>
                <a:endParaRPr kumimoji="1" lang="zh-CN" altLang="en-US"/>
              </a:p>
            </p:txBody>
          </p:sp>
        </mc:Choice>
        <mc:Fallback xmlns="">
          <p:sp>
            <p:nvSpPr>
              <p:cNvPr id="14" name="文本框 13">
                <a:extLst>
                  <a:ext uri="{FF2B5EF4-FFF2-40B4-BE49-F238E27FC236}">
                    <a16:creationId xmlns:a16="http://schemas.microsoft.com/office/drawing/2014/main" id="{0F3F8513-B17D-7DD5-85D9-242B106AFBD4}"/>
                  </a:ext>
                </a:extLst>
              </p:cNvPr>
              <p:cNvSpPr txBox="1">
                <a:spLocks noRot="1" noChangeAspect="1" noMove="1" noResize="1" noEditPoints="1" noAdjustHandles="1" noChangeArrowheads="1" noChangeShapeType="1" noTextEdit="1"/>
              </p:cNvSpPr>
              <p:nvPr/>
            </p:nvSpPr>
            <p:spPr>
              <a:xfrm>
                <a:off x="7529201" y="4117471"/>
                <a:ext cx="557561"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37BCE80C-9342-5506-6B08-D4368541F2CE}"/>
                  </a:ext>
                </a:extLst>
              </p:cNvPr>
              <p:cNvSpPr txBox="1"/>
              <p:nvPr/>
            </p:nvSpPr>
            <p:spPr>
              <a:xfrm>
                <a:off x="9776701" y="4556988"/>
                <a:ext cx="5575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oMath>
                  </m:oMathPara>
                </a14:m>
                <a:endParaRPr kumimoji="1" lang="zh-CN" altLang="en-US"/>
              </a:p>
            </p:txBody>
          </p:sp>
        </mc:Choice>
        <mc:Fallback xmlns="">
          <p:sp>
            <p:nvSpPr>
              <p:cNvPr id="28" name="文本框 27">
                <a:extLst>
                  <a:ext uri="{FF2B5EF4-FFF2-40B4-BE49-F238E27FC236}">
                    <a16:creationId xmlns:a16="http://schemas.microsoft.com/office/drawing/2014/main" id="{37BCE80C-9342-5506-6B08-D4368541F2CE}"/>
                  </a:ext>
                </a:extLst>
              </p:cNvPr>
              <p:cNvSpPr txBox="1">
                <a:spLocks noRot="1" noChangeAspect="1" noMove="1" noResize="1" noEditPoints="1" noAdjustHandles="1" noChangeArrowheads="1" noChangeShapeType="1" noTextEdit="1"/>
              </p:cNvSpPr>
              <p:nvPr/>
            </p:nvSpPr>
            <p:spPr>
              <a:xfrm>
                <a:off x="9776701" y="4556988"/>
                <a:ext cx="557561" cy="369332"/>
              </a:xfrm>
              <a:prstGeom prst="rect">
                <a:avLst/>
              </a:prstGeom>
              <a:blipFill>
                <a:blip r:embed="rId7"/>
                <a:stretch>
                  <a:fillRect/>
                </a:stretch>
              </a:blipFill>
            </p:spPr>
            <p:txBody>
              <a:bodyPr/>
              <a:lstStyle/>
              <a:p>
                <a:r>
                  <a:rPr lang="en-US">
                    <a:noFill/>
                  </a:rPr>
                  <a:t> </a:t>
                </a:r>
              </a:p>
            </p:txBody>
          </p:sp>
        </mc:Fallback>
      </mc:AlternateContent>
      <p:sp>
        <p:nvSpPr>
          <p:cNvPr id="31" name="椭圆 30">
            <a:extLst>
              <a:ext uri="{FF2B5EF4-FFF2-40B4-BE49-F238E27FC236}">
                <a16:creationId xmlns:a16="http://schemas.microsoft.com/office/drawing/2014/main" id="{01C830FE-91C8-5BBF-0B97-B70EB03184C6}"/>
              </a:ext>
            </a:extLst>
          </p:cNvPr>
          <p:cNvSpPr/>
          <p:nvPr/>
        </p:nvSpPr>
        <p:spPr>
          <a:xfrm>
            <a:off x="7636767" y="2725117"/>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2" name="椭圆 31">
            <a:extLst>
              <a:ext uri="{FF2B5EF4-FFF2-40B4-BE49-F238E27FC236}">
                <a16:creationId xmlns:a16="http://schemas.microsoft.com/office/drawing/2014/main" id="{57017930-4685-6D03-67AB-A071B3FEC647}"/>
              </a:ext>
            </a:extLst>
          </p:cNvPr>
          <p:cNvSpPr/>
          <p:nvPr/>
        </p:nvSpPr>
        <p:spPr>
          <a:xfrm>
            <a:off x="7789167" y="2877517"/>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4" name="椭圆 33">
            <a:extLst>
              <a:ext uri="{FF2B5EF4-FFF2-40B4-BE49-F238E27FC236}">
                <a16:creationId xmlns:a16="http://schemas.microsoft.com/office/drawing/2014/main" id="{D4CF8790-41B6-B1A9-2A47-5EAC78BBD724}"/>
              </a:ext>
            </a:extLst>
          </p:cNvPr>
          <p:cNvSpPr/>
          <p:nvPr/>
        </p:nvSpPr>
        <p:spPr>
          <a:xfrm>
            <a:off x="8016615" y="281389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5" name="椭圆 34">
            <a:extLst>
              <a:ext uri="{FF2B5EF4-FFF2-40B4-BE49-F238E27FC236}">
                <a16:creationId xmlns:a16="http://schemas.microsoft.com/office/drawing/2014/main" id="{08403BE5-BFA4-5925-9469-63F60A2D2454}"/>
              </a:ext>
            </a:extLst>
          </p:cNvPr>
          <p:cNvSpPr/>
          <p:nvPr/>
        </p:nvSpPr>
        <p:spPr>
          <a:xfrm>
            <a:off x="7503273" y="297986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7" name="椭圆 36">
            <a:extLst>
              <a:ext uri="{FF2B5EF4-FFF2-40B4-BE49-F238E27FC236}">
                <a16:creationId xmlns:a16="http://schemas.microsoft.com/office/drawing/2014/main" id="{30904868-3907-4117-0CC6-3D81DEC92E71}"/>
              </a:ext>
            </a:extLst>
          </p:cNvPr>
          <p:cNvSpPr/>
          <p:nvPr/>
        </p:nvSpPr>
        <p:spPr>
          <a:xfrm>
            <a:off x="7753981" y="3506160"/>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8" name="椭圆 37">
            <a:extLst>
              <a:ext uri="{FF2B5EF4-FFF2-40B4-BE49-F238E27FC236}">
                <a16:creationId xmlns:a16="http://schemas.microsoft.com/office/drawing/2014/main" id="{B9D53B65-6194-5E3D-A9CC-E95CB4425862}"/>
              </a:ext>
            </a:extLst>
          </p:cNvPr>
          <p:cNvSpPr/>
          <p:nvPr/>
        </p:nvSpPr>
        <p:spPr>
          <a:xfrm>
            <a:off x="7512478" y="3627551"/>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0" name="椭圆 39">
            <a:extLst>
              <a:ext uri="{FF2B5EF4-FFF2-40B4-BE49-F238E27FC236}">
                <a16:creationId xmlns:a16="http://schemas.microsoft.com/office/drawing/2014/main" id="{050F8B97-0393-FF99-A16A-7AB9B6E66C8B}"/>
              </a:ext>
            </a:extLst>
          </p:cNvPr>
          <p:cNvSpPr/>
          <p:nvPr/>
        </p:nvSpPr>
        <p:spPr>
          <a:xfrm>
            <a:off x="8016615" y="353535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1" name="椭圆 40">
            <a:extLst>
              <a:ext uri="{FF2B5EF4-FFF2-40B4-BE49-F238E27FC236}">
                <a16:creationId xmlns:a16="http://schemas.microsoft.com/office/drawing/2014/main" id="{0E68993A-3F74-DD48-6DC9-634F2B407FCA}"/>
              </a:ext>
            </a:extLst>
          </p:cNvPr>
          <p:cNvSpPr/>
          <p:nvPr/>
        </p:nvSpPr>
        <p:spPr>
          <a:xfrm>
            <a:off x="7974201" y="3713077"/>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3" name="椭圆 42">
            <a:extLst>
              <a:ext uri="{FF2B5EF4-FFF2-40B4-BE49-F238E27FC236}">
                <a16:creationId xmlns:a16="http://schemas.microsoft.com/office/drawing/2014/main" id="{3B5D921E-E174-5486-BDFE-E9C57FE530DA}"/>
              </a:ext>
            </a:extLst>
          </p:cNvPr>
          <p:cNvSpPr/>
          <p:nvPr/>
        </p:nvSpPr>
        <p:spPr>
          <a:xfrm>
            <a:off x="7722204" y="377149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4" name="椭圆 43">
            <a:extLst>
              <a:ext uri="{FF2B5EF4-FFF2-40B4-BE49-F238E27FC236}">
                <a16:creationId xmlns:a16="http://schemas.microsoft.com/office/drawing/2014/main" id="{AD6FA0F5-977E-DBF4-EDD5-4C294DA756B4}"/>
              </a:ext>
            </a:extLst>
          </p:cNvPr>
          <p:cNvSpPr/>
          <p:nvPr/>
        </p:nvSpPr>
        <p:spPr>
          <a:xfrm>
            <a:off x="7937134" y="3020506"/>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6" name="椭圆 45">
            <a:extLst>
              <a:ext uri="{FF2B5EF4-FFF2-40B4-BE49-F238E27FC236}">
                <a16:creationId xmlns:a16="http://schemas.microsoft.com/office/drawing/2014/main" id="{11B1F0A3-FB76-B400-C952-CE55FAA5C435}"/>
              </a:ext>
            </a:extLst>
          </p:cNvPr>
          <p:cNvSpPr/>
          <p:nvPr/>
        </p:nvSpPr>
        <p:spPr>
          <a:xfrm>
            <a:off x="7623324" y="4744119"/>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7" name="椭圆 46">
            <a:extLst>
              <a:ext uri="{FF2B5EF4-FFF2-40B4-BE49-F238E27FC236}">
                <a16:creationId xmlns:a16="http://schemas.microsoft.com/office/drawing/2014/main" id="{91A835D0-9C6E-AC55-F9D1-C9C42AA48AAB}"/>
              </a:ext>
            </a:extLst>
          </p:cNvPr>
          <p:cNvSpPr/>
          <p:nvPr/>
        </p:nvSpPr>
        <p:spPr>
          <a:xfrm>
            <a:off x="7898070" y="4831478"/>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8" name="椭圆 47">
            <a:extLst>
              <a:ext uri="{FF2B5EF4-FFF2-40B4-BE49-F238E27FC236}">
                <a16:creationId xmlns:a16="http://schemas.microsoft.com/office/drawing/2014/main" id="{E0D756EC-84EF-50B4-6BE6-A2B2D1D48486}"/>
              </a:ext>
            </a:extLst>
          </p:cNvPr>
          <p:cNvSpPr/>
          <p:nvPr/>
        </p:nvSpPr>
        <p:spPr>
          <a:xfrm>
            <a:off x="7573124" y="497707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9" name="椭圆 48">
            <a:extLst>
              <a:ext uri="{FF2B5EF4-FFF2-40B4-BE49-F238E27FC236}">
                <a16:creationId xmlns:a16="http://schemas.microsoft.com/office/drawing/2014/main" id="{63A9C20D-B69D-A2DD-3D9D-2BCA29D0EDBC}"/>
              </a:ext>
            </a:extLst>
          </p:cNvPr>
          <p:cNvSpPr/>
          <p:nvPr/>
        </p:nvSpPr>
        <p:spPr>
          <a:xfrm>
            <a:off x="8005781" y="5039752"/>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D63D2E65-0D3A-9E19-1875-42F980D86743}"/>
                  </a:ext>
                </a:extLst>
              </p:cNvPr>
              <p:cNvSpPr txBox="1"/>
              <p:nvPr/>
            </p:nvSpPr>
            <p:spPr>
              <a:xfrm>
                <a:off x="6910637" y="2717761"/>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1</m:t>
                          </m:r>
                        </m:sub>
                      </m:sSub>
                    </m:oMath>
                  </m:oMathPara>
                </a14:m>
                <a:endParaRPr kumimoji="1" lang="zh-CN" altLang="en-US"/>
              </a:p>
            </p:txBody>
          </p:sp>
        </mc:Choice>
        <mc:Fallback xmlns="">
          <p:sp>
            <p:nvSpPr>
              <p:cNvPr id="50" name="文本框 49">
                <a:extLst>
                  <a:ext uri="{FF2B5EF4-FFF2-40B4-BE49-F238E27FC236}">
                    <a16:creationId xmlns:a16="http://schemas.microsoft.com/office/drawing/2014/main" id="{D63D2E65-0D3A-9E19-1875-42F980D86743}"/>
                  </a:ext>
                </a:extLst>
              </p:cNvPr>
              <p:cNvSpPr txBox="1">
                <a:spLocks noRot="1" noChangeAspect="1" noMove="1" noResize="1" noEditPoints="1" noAdjustHandles="1" noChangeArrowheads="1" noChangeShapeType="1" noTextEdit="1"/>
              </p:cNvSpPr>
              <p:nvPr/>
            </p:nvSpPr>
            <p:spPr>
              <a:xfrm>
                <a:off x="6910637" y="2717761"/>
                <a:ext cx="495071"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5A9754CF-1B58-E2A1-D134-CB4245E7683E}"/>
                  </a:ext>
                </a:extLst>
              </p:cNvPr>
              <p:cNvSpPr txBox="1"/>
              <p:nvPr/>
            </p:nvSpPr>
            <p:spPr>
              <a:xfrm>
                <a:off x="6888472" y="3463382"/>
                <a:ext cx="5003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2</m:t>
                          </m:r>
                        </m:sub>
                      </m:sSub>
                    </m:oMath>
                  </m:oMathPara>
                </a14:m>
                <a:endParaRPr kumimoji="1" lang="zh-CN" altLang="en-US"/>
              </a:p>
            </p:txBody>
          </p:sp>
        </mc:Choice>
        <mc:Fallback xmlns="">
          <p:sp>
            <p:nvSpPr>
              <p:cNvPr id="60" name="文本框 59">
                <a:extLst>
                  <a:ext uri="{FF2B5EF4-FFF2-40B4-BE49-F238E27FC236}">
                    <a16:creationId xmlns:a16="http://schemas.microsoft.com/office/drawing/2014/main" id="{5A9754CF-1B58-E2A1-D134-CB4245E7683E}"/>
                  </a:ext>
                </a:extLst>
              </p:cNvPr>
              <p:cNvSpPr txBox="1">
                <a:spLocks noRot="1" noChangeAspect="1" noMove="1" noResize="1" noEditPoints="1" noAdjustHandles="1" noChangeArrowheads="1" noChangeShapeType="1" noTextEdit="1"/>
              </p:cNvSpPr>
              <p:nvPr/>
            </p:nvSpPr>
            <p:spPr>
              <a:xfrm>
                <a:off x="6888472" y="3463382"/>
                <a:ext cx="500393"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976F0693-074E-0E8F-133A-B610A816513D}"/>
                  </a:ext>
                </a:extLst>
              </p:cNvPr>
              <p:cNvSpPr txBox="1"/>
              <p:nvPr/>
            </p:nvSpPr>
            <p:spPr>
              <a:xfrm>
                <a:off x="6883599" y="4710870"/>
                <a:ext cx="5101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𝑘</m:t>
                          </m:r>
                        </m:sub>
                      </m:sSub>
                    </m:oMath>
                  </m:oMathPara>
                </a14:m>
                <a:endParaRPr kumimoji="1" lang="zh-CN" altLang="en-US"/>
              </a:p>
            </p:txBody>
          </p:sp>
        </mc:Choice>
        <mc:Fallback xmlns="">
          <p:sp>
            <p:nvSpPr>
              <p:cNvPr id="68" name="文本框 67">
                <a:extLst>
                  <a:ext uri="{FF2B5EF4-FFF2-40B4-BE49-F238E27FC236}">
                    <a16:creationId xmlns:a16="http://schemas.microsoft.com/office/drawing/2014/main" id="{976F0693-074E-0E8F-133A-B610A816513D}"/>
                  </a:ext>
                </a:extLst>
              </p:cNvPr>
              <p:cNvSpPr txBox="1">
                <a:spLocks noRot="1" noChangeAspect="1" noMove="1" noResize="1" noEditPoints="1" noAdjustHandles="1" noChangeArrowheads="1" noChangeShapeType="1" noTextEdit="1"/>
              </p:cNvSpPr>
              <p:nvPr/>
            </p:nvSpPr>
            <p:spPr>
              <a:xfrm>
                <a:off x="6883599" y="4710870"/>
                <a:ext cx="510140" cy="369332"/>
              </a:xfrm>
              <a:prstGeom prst="rect">
                <a:avLst/>
              </a:prstGeom>
              <a:blipFill>
                <a:blip r:embed="rId10"/>
                <a:stretch>
                  <a:fillRect/>
                </a:stretch>
              </a:blipFill>
            </p:spPr>
            <p:txBody>
              <a:bodyPr/>
              <a:lstStyle/>
              <a:p>
                <a:r>
                  <a:rPr lang="en-US">
                    <a:noFill/>
                  </a:rPr>
                  <a:t> </a:t>
                </a:r>
              </a:p>
            </p:txBody>
          </p:sp>
        </mc:Fallback>
      </mc:AlternateContent>
      <p:sp>
        <p:nvSpPr>
          <p:cNvPr id="69" name="椭圆 68">
            <a:extLst>
              <a:ext uri="{FF2B5EF4-FFF2-40B4-BE49-F238E27FC236}">
                <a16:creationId xmlns:a16="http://schemas.microsoft.com/office/drawing/2014/main" id="{96457A37-5941-811B-DE6F-3EDF7F5A06A0}"/>
              </a:ext>
            </a:extLst>
          </p:cNvPr>
          <p:cNvSpPr/>
          <p:nvPr/>
        </p:nvSpPr>
        <p:spPr>
          <a:xfrm>
            <a:off x="9830701" y="2826669"/>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1" name="椭圆 70">
            <a:extLst>
              <a:ext uri="{FF2B5EF4-FFF2-40B4-BE49-F238E27FC236}">
                <a16:creationId xmlns:a16="http://schemas.microsoft.com/office/drawing/2014/main" id="{05B93A57-A4C1-85C6-5199-2B711A8A90CA}"/>
              </a:ext>
            </a:extLst>
          </p:cNvPr>
          <p:cNvSpPr/>
          <p:nvPr/>
        </p:nvSpPr>
        <p:spPr>
          <a:xfrm>
            <a:off x="9722701" y="2608972"/>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2" name="椭圆 71">
            <a:extLst>
              <a:ext uri="{FF2B5EF4-FFF2-40B4-BE49-F238E27FC236}">
                <a16:creationId xmlns:a16="http://schemas.microsoft.com/office/drawing/2014/main" id="{EB4EE189-2F48-6DD4-1E69-81A14F121F31}"/>
              </a:ext>
            </a:extLst>
          </p:cNvPr>
          <p:cNvSpPr/>
          <p:nvPr/>
        </p:nvSpPr>
        <p:spPr>
          <a:xfrm>
            <a:off x="9957247" y="2540725"/>
            <a:ext cx="108000" cy="108000"/>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4" name="椭圆 73">
            <a:extLst>
              <a:ext uri="{FF2B5EF4-FFF2-40B4-BE49-F238E27FC236}">
                <a16:creationId xmlns:a16="http://schemas.microsoft.com/office/drawing/2014/main" id="{00E3D397-E74B-811E-24D2-A5D156CEB6FD}"/>
              </a:ext>
            </a:extLst>
          </p:cNvPr>
          <p:cNvSpPr/>
          <p:nvPr/>
        </p:nvSpPr>
        <p:spPr>
          <a:xfrm>
            <a:off x="10047167" y="272347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5" name="椭圆 74">
            <a:extLst>
              <a:ext uri="{FF2B5EF4-FFF2-40B4-BE49-F238E27FC236}">
                <a16:creationId xmlns:a16="http://schemas.microsoft.com/office/drawing/2014/main" id="{8077330E-24AE-9E8F-4A12-A4AEEC7BF5D5}"/>
              </a:ext>
            </a:extLst>
          </p:cNvPr>
          <p:cNvSpPr/>
          <p:nvPr/>
        </p:nvSpPr>
        <p:spPr>
          <a:xfrm>
            <a:off x="10306755" y="259472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6" name="椭圆 75">
            <a:extLst>
              <a:ext uri="{FF2B5EF4-FFF2-40B4-BE49-F238E27FC236}">
                <a16:creationId xmlns:a16="http://schemas.microsoft.com/office/drawing/2014/main" id="{D32B71AC-E31A-FF79-CB7F-1E87BEB605EB}"/>
              </a:ext>
            </a:extLst>
          </p:cNvPr>
          <p:cNvSpPr/>
          <p:nvPr/>
        </p:nvSpPr>
        <p:spPr>
          <a:xfrm>
            <a:off x="10243290" y="285003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7" name="椭圆 76">
            <a:extLst>
              <a:ext uri="{FF2B5EF4-FFF2-40B4-BE49-F238E27FC236}">
                <a16:creationId xmlns:a16="http://schemas.microsoft.com/office/drawing/2014/main" id="{E4E717DE-4189-1C27-E6AD-551F411D1ADC}"/>
              </a:ext>
            </a:extLst>
          </p:cNvPr>
          <p:cNvSpPr/>
          <p:nvPr/>
        </p:nvSpPr>
        <p:spPr>
          <a:xfrm>
            <a:off x="10011247" y="339816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8" name="椭圆 77">
            <a:extLst>
              <a:ext uri="{FF2B5EF4-FFF2-40B4-BE49-F238E27FC236}">
                <a16:creationId xmlns:a16="http://schemas.microsoft.com/office/drawing/2014/main" id="{CCA6DE26-FF80-AADC-BB0F-9AD18696D512}"/>
              </a:ext>
            </a:extLst>
          </p:cNvPr>
          <p:cNvSpPr/>
          <p:nvPr/>
        </p:nvSpPr>
        <p:spPr>
          <a:xfrm>
            <a:off x="9758569" y="326388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9" name="椭圆 78">
            <a:extLst>
              <a:ext uri="{FF2B5EF4-FFF2-40B4-BE49-F238E27FC236}">
                <a16:creationId xmlns:a16="http://schemas.microsoft.com/office/drawing/2014/main" id="{C7B823B8-399E-0C7D-4C1D-1BEB4A4F75F3}"/>
              </a:ext>
            </a:extLst>
          </p:cNvPr>
          <p:cNvSpPr/>
          <p:nvPr/>
        </p:nvSpPr>
        <p:spPr>
          <a:xfrm>
            <a:off x="10290033" y="3554795"/>
            <a:ext cx="108000" cy="108000"/>
          </a:xfrm>
          <a:prstGeom prst="ellipse">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1" name="椭圆 80">
            <a:extLst>
              <a:ext uri="{FF2B5EF4-FFF2-40B4-BE49-F238E27FC236}">
                <a16:creationId xmlns:a16="http://schemas.microsoft.com/office/drawing/2014/main" id="{08922C2A-3C20-CF77-9319-7DB7588C0E37}"/>
              </a:ext>
            </a:extLst>
          </p:cNvPr>
          <p:cNvSpPr/>
          <p:nvPr/>
        </p:nvSpPr>
        <p:spPr>
          <a:xfrm>
            <a:off x="9769629" y="3556089"/>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2" name="椭圆 81">
            <a:extLst>
              <a:ext uri="{FF2B5EF4-FFF2-40B4-BE49-F238E27FC236}">
                <a16:creationId xmlns:a16="http://schemas.microsoft.com/office/drawing/2014/main" id="{943E8D29-34B5-6DE0-088D-942469A049F1}"/>
              </a:ext>
            </a:extLst>
          </p:cNvPr>
          <p:cNvSpPr/>
          <p:nvPr/>
        </p:nvSpPr>
        <p:spPr>
          <a:xfrm>
            <a:off x="10297290" y="325185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4" name="椭圆 83">
            <a:extLst>
              <a:ext uri="{FF2B5EF4-FFF2-40B4-BE49-F238E27FC236}">
                <a16:creationId xmlns:a16="http://schemas.microsoft.com/office/drawing/2014/main" id="{350A99EE-51AF-87BE-40FB-6E0907CDF052}"/>
              </a:ext>
            </a:extLst>
          </p:cNvPr>
          <p:cNvSpPr/>
          <p:nvPr/>
        </p:nvSpPr>
        <p:spPr>
          <a:xfrm>
            <a:off x="9830701" y="410065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5" name="椭圆 84">
            <a:extLst>
              <a:ext uri="{FF2B5EF4-FFF2-40B4-BE49-F238E27FC236}">
                <a16:creationId xmlns:a16="http://schemas.microsoft.com/office/drawing/2014/main" id="{E9C0D254-E293-D0D0-32E8-C9D133A34795}"/>
              </a:ext>
            </a:extLst>
          </p:cNvPr>
          <p:cNvSpPr/>
          <p:nvPr/>
        </p:nvSpPr>
        <p:spPr>
          <a:xfrm>
            <a:off x="10059192" y="4022325"/>
            <a:ext cx="108000" cy="108000"/>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7" name="椭圆 86">
            <a:extLst>
              <a:ext uri="{FF2B5EF4-FFF2-40B4-BE49-F238E27FC236}">
                <a16:creationId xmlns:a16="http://schemas.microsoft.com/office/drawing/2014/main" id="{FCB77B72-7569-9F2D-94C3-880324742084}"/>
              </a:ext>
            </a:extLst>
          </p:cNvPr>
          <p:cNvSpPr/>
          <p:nvPr/>
        </p:nvSpPr>
        <p:spPr>
          <a:xfrm>
            <a:off x="10252755" y="419960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8" name="椭圆 87">
            <a:extLst>
              <a:ext uri="{FF2B5EF4-FFF2-40B4-BE49-F238E27FC236}">
                <a16:creationId xmlns:a16="http://schemas.microsoft.com/office/drawing/2014/main" id="{1446DF0D-609A-96F8-8D31-41E4503D92BB}"/>
              </a:ext>
            </a:extLst>
          </p:cNvPr>
          <p:cNvSpPr/>
          <p:nvPr/>
        </p:nvSpPr>
        <p:spPr>
          <a:xfrm>
            <a:off x="9812569" y="4304144"/>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0" name="椭圆 89">
            <a:extLst>
              <a:ext uri="{FF2B5EF4-FFF2-40B4-BE49-F238E27FC236}">
                <a16:creationId xmlns:a16="http://schemas.microsoft.com/office/drawing/2014/main" id="{A2F76A96-EC75-82DB-339E-36C467A8BD7C}"/>
              </a:ext>
            </a:extLst>
          </p:cNvPr>
          <p:cNvSpPr/>
          <p:nvPr/>
        </p:nvSpPr>
        <p:spPr>
          <a:xfrm>
            <a:off x="9784894" y="5181901"/>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1" name="椭圆 90">
            <a:extLst>
              <a:ext uri="{FF2B5EF4-FFF2-40B4-BE49-F238E27FC236}">
                <a16:creationId xmlns:a16="http://schemas.microsoft.com/office/drawing/2014/main" id="{AF0A6E05-52E7-3591-30B9-DCD7FFAEFA4E}"/>
              </a:ext>
            </a:extLst>
          </p:cNvPr>
          <p:cNvSpPr/>
          <p:nvPr/>
        </p:nvSpPr>
        <p:spPr>
          <a:xfrm>
            <a:off x="10182033" y="521531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3" name="椭圆 92">
            <a:extLst>
              <a:ext uri="{FF2B5EF4-FFF2-40B4-BE49-F238E27FC236}">
                <a16:creationId xmlns:a16="http://schemas.microsoft.com/office/drawing/2014/main" id="{0F11861C-AF6D-6991-E860-B466E1ACE399}"/>
              </a:ext>
            </a:extLst>
          </p:cNvPr>
          <p:cNvSpPr/>
          <p:nvPr/>
        </p:nvSpPr>
        <p:spPr>
          <a:xfrm>
            <a:off x="9758685" y="5447968"/>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4" name="椭圆 93">
            <a:extLst>
              <a:ext uri="{FF2B5EF4-FFF2-40B4-BE49-F238E27FC236}">
                <a16:creationId xmlns:a16="http://schemas.microsoft.com/office/drawing/2014/main" id="{9E2E4CD3-7594-57A1-2068-AAC2234CCE39}"/>
              </a:ext>
            </a:extLst>
          </p:cNvPr>
          <p:cNvSpPr/>
          <p:nvPr/>
        </p:nvSpPr>
        <p:spPr>
          <a:xfrm>
            <a:off x="9975451" y="5309363"/>
            <a:ext cx="108000" cy="108000"/>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6" name="椭圆 95">
            <a:extLst>
              <a:ext uri="{FF2B5EF4-FFF2-40B4-BE49-F238E27FC236}">
                <a16:creationId xmlns:a16="http://schemas.microsoft.com/office/drawing/2014/main" id="{9E5A6732-DCFC-9F23-721C-7B9E50BE84A0}"/>
              </a:ext>
            </a:extLst>
          </p:cNvPr>
          <p:cNvSpPr/>
          <p:nvPr/>
        </p:nvSpPr>
        <p:spPr>
          <a:xfrm>
            <a:off x="10083451" y="551825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7" name="椭圆 96">
            <a:extLst>
              <a:ext uri="{FF2B5EF4-FFF2-40B4-BE49-F238E27FC236}">
                <a16:creationId xmlns:a16="http://schemas.microsoft.com/office/drawing/2014/main" id="{17FC9015-A3D2-1F98-4D43-621C4A881D3D}"/>
              </a:ext>
            </a:extLst>
          </p:cNvPr>
          <p:cNvSpPr/>
          <p:nvPr/>
        </p:nvSpPr>
        <p:spPr>
          <a:xfrm>
            <a:off x="10325875" y="5418961"/>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05" name="文本框 104">
                <a:extLst>
                  <a:ext uri="{FF2B5EF4-FFF2-40B4-BE49-F238E27FC236}">
                    <a16:creationId xmlns:a16="http://schemas.microsoft.com/office/drawing/2014/main" id="{98D04346-8072-4018-9DE4-0346DFD8A015}"/>
                  </a:ext>
                </a:extLst>
              </p:cNvPr>
              <p:cNvSpPr txBox="1"/>
              <p:nvPr/>
            </p:nvSpPr>
            <p:spPr>
              <a:xfrm>
                <a:off x="10522139" y="2533095"/>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1</m:t>
                          </m:r>
                        </m:sub>
                      </m:sSub>
                    </m:oMath>
                  </m:oMathPara>
                </a14:m>
                <a:endParaRPr kumimoji="1" lang="zh-CN" altLang="en-US"/>
              </a:p>
            </p:txBody>
          </p:sp>
        </mc:Choice>
        <mc:Fallback xmlns="">
          <p:sp>
            <p:nvSpPr>
              <p:cNvPr id="105" name="文本框 104">
                <a:extLst>
                  <a:ext uri="{FF2B5EF4-FFF2-40B4-BE49-F238E27FC236}">
                    <a16:creationId xmlns:a16="http://schemas.microsoft.com/office/drawing/2014/main" id="{98D04346-8072-4018-9DE4-0346DFD8A015}"/>
                  </a:ext>
                </a:extLst>
              </p:cNvPr>
              <p:cNvSpPr txBox="1">
                <a:spLocks noRot="1" noChangeAspect="1" noMove="1" noResize="1" noEditPoints="1" noAdjustHandles="1" noChangeArrowheads="1" noChangeShapeType="1" noTextEdit="1"/>
              </p:cNvSpPr>
              <p:nvPr/>
            </p:nvSpPr>
            <p:spPr>
              <a:xfrm>
                <a:off x="10522139" y="2533095"/>
                <a:ext cx="495071"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文本框 105">
                <a:extLst>
                  <a:ext uri="{FF2B5EF4-FFF2-40B4-BE49-F238E27FC236}">
                    <a16:creationId xmlns:a16="http://schemas.microsoft.com/office/drawing/2014/main" id="{CD25967B-77E1-4402-1A2E-11FF1FF79A17}"/>
                  </a:ext>
                </a:extLst>
              </p:cNvPr>
              <p:cNvSpPr txBox="1"/>
              <p:nvPr/>
            </p:nvSpPr>
            <p:spPr>
              <a:xfrm>
                <a:off x="10513957" y="3187975"/>
                <a:ext cx="496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2</m:t>
                          </m:r>
                        </m:sub>
                      </m:sSub>
                    </m:oMath>
                  </m:oMathPara>
                </a14:m>
                <a:endParaRPr kumimoji="1" lang="zh-CN" altLang="en-US"/>
              </a:p>
            </p:txBody>
          </p:sp>
        </mc:Choice>
        <mc:Fallback xmlns="">
          <p:sp>
            <p:nvSpPr>
              <p:cNvPr id="106" name="文本框 105">
                <a:extLst>
                  <a:ext uri="{FF2B5EF4-FFF2-40B4-BE49-F238E27FC236}">
                    <a16:creationId xmlns:a16="http://schemas.microsoft.com/office/drawing/2014/main" id="{CD25967B-77E1-4402-1A2E-11FF1FF79A17}"/>
                  </a:ext>
                </a:extLst>
              </p:cNvPr>
              <p:cNvSpPr txBox="1">
                <a:spLocks noRot="1" noChangeAspect="1" noMove="1" noResize="1" noEditPoints="1" noAdjustHandles="1" noChangeArrowheads="1" noChangeShapeType="1" noTextEdit="1"/>
              </p:cNvSpPr>
              <p:nvPr/>
            </p:nvSpPr>
            <p:spPr>
              <a:xfrm>
                <a:off x="10513957" y="3187975"/>
                <a:ext cx="496674"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文本框 106">
                <a:extLst>
                  <a:ext uri="{FF2B5EF4-FFF2-40B4-BE49-F238E27FC236}">
                    <a16:creationId xmlns:a16="http://schemas.microsoft.com/office/drawing/2014/main" id="{C6C48383-D858-93CA-84C4-5CB86E82B9D8}"/>
                  </a:ext>
                </a:extLst>
              </p:cNvPr>
              <p:cNvSpPr txBox="1"/>
              <p:nvPr/>
            </p:nvSpPr>
            <p:spPr>
              <a:xfrm>
                <a:off x="10530937" y="4023987"/>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3</m:t>
                          </m:r>
                        </m:sub>
                      </m:sSub>
                    </m:oMath>
                  </m:oMathPara>
                </a14:m>
                <a:endParaRPr kumimoji="1" lang="zh-CN" altLang="en-US"/>
              </a:p>
            </p:txBody>
          </p:sp>
        </mc:Choice>
        <mc:Fallback xmlns="">
          <p:sp>
            <p:nvSpPr>
              <p:cNvPr id="107" name="文本框 106">
                <a:extLst>
                  <a:ext uri="{FF2B5EF4-FFF2-40B4-BE49-F238E27FC236}">
                    <a16:creationId xmlns:a16="http://schemas.microsoft.com/office/drawing/2014/main" id="{C6C48383-D858-93CA-84C4-5CB86E82B9D8}"/>
                  </a:ext>
                </a:extLst>
              </p:cNvPr>
              <p:cNvSpPr txBox="1">
                <a:spLocks noRot="1" noChangeAspect="1" noMove="1" noResize="1" noEditPoints="1" noAdjustHandles="1" noChangeArrowheads="1" noChangeShapeType="1" noTextEdit="1"/>
              </p:cNvSpPr>
              <p:nvPr/>
            </p:nvSpPr>
            <p:spPr>
              <a:xfrm>
                <a:off x="10530937" y="4023987"/>
                <a:ext cx="495071"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文本框 107">
                <a:extLst>
                  <a:ext uri="{FF2B5EF4-FFF2-40B4-BE49-F238E27FC236}">
                    <a16:creationId xmlns:a16="http://schemas.microsoft.com/office/drawing/2014/main" id="{A61A3CE7-A2EB-A36C-6D2E-4B15E196ACAD}"/>
                  </a:ext>
                </a:extLst>
              </p:cNvPr>
              <p:cNvSpPr txBox="1"/>
              <p:nvPr/>
            </p:nvSpPr>
            <p:spPr>
              <a:xfrm>
                <a:off x="10561982" y="5202923"/>
                <a:ext cx="5487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𝑚</m:t>
                          </m:r>
                        </m:sub>
                      </m:sSub>
                    </m:oMath>
                  </m:oMathPara>
                </a14:m>
                <a:endParaRPr kumimoji="1" lang="zh-CN" altLang="en-US"/>
              </a:p>
            </p:txBody>
          </p:sp>
        </mc:Choice>
        <mc:Fallback xmlns="">
          <p:sp>
            <p:nvSpPr>
              <p:cNvPr id="108" name="文本框 107">
                <a:extLst>
                  <a:ext uri="{FF2B5EF4-FFF2-40B4-BE49-F238E27FC236}">
                    <a16:creationId xmlns:a16="http://schemas.microsoft.com/office/drawing/2014/main" id="{A61A3CE7-A2EB-A36C-6D2E-4B15E196ACAD}"/>
                  </a:ext>
                </a:extLst>
              </p:cNvPr>
              <p:cNvSpPr txBox="1">
                <a:spLocks noRot="1" noChangeAspect="1" noMove="1" noResize="1" noEditPoints="1" noAdjustHandles="1" noChangeArrowheads="1" noChangeShapeType="1" noTextEdit="1"/>
              </p:cNvSpPr>
              <p:nvPr/>
            </p:nvSpPr>
            <p:spPr>
              <a:xfrm>
                <a:off x="10561982" y="5202923"/>
                <a:ext cx="548740" cy="369332"/>
              </a:xfrm>
              <a:prstGeom prst="rect">
                <a:avLst/>
              </a:prstGeom>
              <a:blipFill>
                <a:blip r:embed="rId14"/>
                <a:stretch>
                  <a:fillRect/>
                </a:stretch>
              </a:blipFill>
            </p:spPr>
            <p:txBody>
              <a:bodyPr/>
              <a:lstStyle/>
              <a:p>
                <a:r>
                  <a:rPr lang="en-US">
                    <a:noFill/>
                  </a:rPr>
                  <a:t> </a:t>
                </a:r>
              </a:p>
            </p:txBody>
          </p:sp>
        </mc:Fallback>
      </mc:AlternateContent>
      <p:cxnSp>
        <p:nvCxnSpPr>
          <p:cNvPr id="8" name="直线连接符 7">
            <a:extLst>
              <a:ext uri="{FF2B5EF4-FFF2-40B4-BE49-F238E27FC236}">
                <a16:creationId xmlns:a16="http://schemas.microsoft.com/office/drawing/2014/main" id="{7D98B91A-DBC8-B61D-5DB7-A9D89D736682}"/>
              </a:ext>
            </a:extLst>
          </p:cNvPr>
          <p:cNvCxnSpPr>
            <a:cxnSpLocks/>
          </p:cNvCxnSpPr>
          <p:nvPr/>
        </p:nvCxnSpPr>
        <p:spPr>
          <a:xfrm>
            <a:off x="7744767" y="2779117"/>
            <a:ext cx="2545266" cy="8296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线连接符 8">
            <a:extLst>
              <a:ext uri="{FF2B5EF4-FFF2-40B4-BE49-F238E27FC236}">
                <a16:creationId xmlns:a16="http://schemas.microsoft.com/office/drawing/2014/main" id="{9668DCEC-79D8-E17B-BDF4-F089133034F1}"/>
              </a:ext>
            </a:extLst>
          </p:cNvPr>
          <p:cNvCxnSpPr>
            <a:cxnSpLocks/>
          </p:cNvCxnSpPr>
          <p:nvPr/>
        </p:nvCxnSpPr>
        <p:spPr>
          <a:xfrm>
            <a:off x="7897167" y="2931517"/>
            <a:ext cx="2392866" cy="6772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线连接符 14">
            <a:extLst>
              <a:ext uri="{FF2B5EF4-FFF2-40B4-BE49-F238E27FC236}">
                <a16:creationId xmlns:a16="http://schemas.microsoft.com/office/drawing/2014/main" id="{A5FF9330-61BB-50ED-70B5-B06B0B175942}"/>
              </a:ext>
            </a:extLst>
          </p:cNvPr>
          <p:cNvCxnSpPr>
            <a:cxnSpLocks/>
          </p:cNvCxnSpPr>
          <p:nvPr/>
        </p:nvCxnSpPr>
        <p:spPr>
          <a:xfrm>
            <a:off x="7861981" y="3560160"/>
            <a:ext cx="2428052" cy="486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线连接符 15">
            <a:extLst>
              <a:ext uri="{FF2B5EF4-FFF2-40B4-BE49-F238E27FC236}">
                <a16:creationId xmlns:a16="http://schemas.microsoft.com/office/drawing/2014/main" id="{B45A6D05-E392-7A69-9F96-B2E2BBCB3601}"/>
              </a:ext>
            </a:extLst>
          </p:cNvPr>
          <p:cNvCxnSpPr>
            <a:cxnSpLocks/>
          </p:cNvCxnSpPr>
          <p:nvPr/>
        </p:nvCxnSpPr>
        <p:spPr>
          <a:xfrm flipV="1">
            <a:off x="8082201" y="3608795"/>
            <a:ext cx="2207832" cy="1582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弧 16">
            <a:extLst>
              <a:ext uri="{FF2B5EF4-FFF2-40B4-BE49-F238E27FC236}">
                <a16:creationId xmlns:a16="http://schemas.microsoft.com/office/drawing/2014/main" id="{29905638-784A-5AF3-6AFE-5CBA22F90CCD}"/>
              </a:ext>
            </a:extLst>
          </p:cNvPr>
          <p:cNvSpPr/>
          <p:nvPr/>
        </p:nvSpPr>
        <p:spPr>
          <a:xfrm>
            <a:off x="9440627" y="3267677"/>
            <a:ext cx="171998" cy="470782"/>
          </a:xfrm>
          <a:prstGeom prst="arc">
            <a:avLst>
              <a:gd name="adj1" fmla="val 5648100"/>
              <a:gd name="adj2" fmla="val 15918212"/>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AC94CAFE-57A0-24E1-A0C1-F71E2D0DC704}"/>
                  </a:ext>
                </a:extLst>
              </p:cNvPr>
              <p:cNvSpPr txBox="1"/>
              <p:nvPr/>
            </p:nvSpPr>
            <p:spPr>
              <a:xfrm>
                <a:off x="8922809" y="3358501"/>
                <a:ext cx="663323"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sz="800" i="1" smtClean="0">
                          <a:latin typeface="Cambria Math" panose="02040503050406030204" pitchFamily="18" charset="0"/>
                        </a:rPr>
                        <m:t>≥</m:t>
                      </m:r>
                      <m:r>
                        <a:rPr kumimoji="1" lang="en-US" altLang="zh-CN" sz="800" b="0" i="1" smtClean="0">
                          <a:latin typeface="Cambria Math" panose="02040503050406030204" pitchFamily="18" charset="0"/>
                        </a:rPr>
                        <m:t>𝑘</m:t>
                      </m:r>
                      <m:r>
                        <a:rPr kumimoji="1" lang="en-US" altLang="zh-CN" sz="800" b="0" i="1" smtClean="0">
                          <a:latin typeface="Cambria Math" panose="02040503050406030204" pitchFamily="18" charset="0"/>
                        </a:rPr>
                        <m:t>+1</m:t>
                      </m:r>
                    </m:oMath>
                  </m:oMathPara>
                </a14:m>
                <a:endParaRPr kumimoji="1" lang="zh-CN" altLang="en-US" sz="800"/>
              </a:p>
            </p:txBody>
          </p:sp>
        </mc:Choice>
        <mc:Fallback xmlns="">
          <p:sp>
            <p:nvSpPr>
              <p:cNvPr id="18" name="文本框 17">
                <a:extLst>
                  <a:ext uri="{FF2B5EF4-FFF2-40B4-BE49-F238E27FC236}">
                    <a16:creationId xmlns:a16="http://schemas.microsoft.com/office/drawing/2014/main" id="{AC94CAFE-57A0-24E1-A0C1-F71E2D0DC704}"/>
                  </a:ext>
                </a:extLst>
              </p:cNvPr>
              <p:cNvSpPr txBox="1">
                <a:spLocks noRot="1" noChangeAspect="1" noMove="1" noResize="1" noEditPoints="1" noAdjustHandles="1" noChangeArrowheads="1" noChangeShapeType="1" noTextEdit="1"/>
              </p:cNvSpPr>
              <p:nvPr/>
            </p:nvSpPr>
            <p:spPr>
              <a:xfrm>
                <a:off x="8922809" y="3358501"/>
                <a:ext cx="663323" cy="215444"/>
              </a:xfrm>
              <a:prstGeom prst="rect">
                <a:avLst/>
              </a:prstGeom>
              <a:blipFill>
                <a:blip r:embed="rId15"/>
                <a:stretch>
                  <a:fillRect/>
                </a:stretch>
              </a:blipFill>
            </p:spPr>
            <p:txBody>
              <a:bodyPr/>
              <a:lstStyle/>
              <a:p>
                <a:r>
                  <a:rPr lang="en-US">
                    <a:noFill/>
                  </a:rPr>
                  <a:t> </a:t>
                </a:r>
              </a:p>
            </p:txBody>
          </p:sp>
        </mc:Fallback>
      </mc:AlternateContent>
      <p:sp>
        <p:nvSpPr>
          <p:cNvPr id="10" name="右大括号 9">
            <a:extLst>
              <a:ext uri="{FF2B5EF4-FFF2-40B4-BE49-F238E27FC236}">
                <a16:creationId xmlns:a16="http://schemas.microsoft.com/office/drawing/2014/main" id="{1736DCEE-6778-4EBA-5976-DB9F27B1F867}"/>
              </a:ext>
            </a:extLst>
          </p:cNvPr>
          <p:cNvSpPr/>
          <p:nvPr/>
        </p:nvSpPr>
        <p:spPr>
          <a:xfrm>
            <a:off x="10980795" y="2655845"/>
            <a:ext cx="253540" cy="2142274"/>
          </a:xfrm>
          <a:prstGeom prst="rightBrace">
            <a:avLst>
              <a:gd name="adj1" fmla="val 8333"/>
              <a:gd name="adj2" fmla="val 49294"/>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57408A61-9641-D2A6-88FE-530670DB02BB}"/>
                  </a:ext>
                </a:extLst>
              </p:cNvPr>
              <p:cNvSpPr txBox="1"/>
              <p:nvPr/>
            </p:nvSpPr>
            <p:spPr>
              <a:xfrm>
                <a:off x="11357578" y="3458552"/>
                <a:ext cx="850452" cy="553998"/>
              </a:xfrm>
              <a:prstGeom prst="rect">
                <a:avLst/>
              </a:prstGeom>
              <a:noFill/>
            </p:spPr>
            <p:txBody>
              <a:bodyPr wrap="square" lIns="0" tIns="0" rIns="0" bIns="0" rtlCol="0">
                <a:spAutoFit/>
              </a:bodyPr>
              <a:lstStyle/>
              <a:p>
                <a14:m>
                  <m:oMath xmlns:m="http://schemas.openxmlformats.org/officeDocument/2006/math">
                    <m:r>
                      <a:rPr kumimoji="1" lang="en-US" altLang="zh-CN" i="1" smtClean="0">
                        <a:latin typeface="Cambria Math" panose="02040503050406030204" pitchFamily="18" charset="0"/>
                      </a:rPr>
                      <m:t>𝜀</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𝑚</m:t>
                    </m:r>
                  </m:oMath>
                </a14:m>
                <a:r>
                  <a:rPr kumimoji="1" lang="en-US" altLang="zh-CN">
                    <a:latin typeface="Palatino" pitchFamily="2" charset="0"/>
                    <a:ea typeface="Palatino" pitchFamily="2" charset="0"/>
                  </a:rPr>
                  <a:t> blocks</a:t>
                </a:r>
                <a:endParaRPr kumimoji="1" lang="zh-CN" altLang="en-US">
                  <a:latin typeface="Palatino" pitchFamily="2" charset="0"/>
                  <a:ea typeface="Palatino" pitchFamily="2" charset="0"/>
                </a:endParaRPr>
              </a:p>
            </p:txBody>
          </p:sp>
        </mc:Choice>
        <mc:Fallback xmlns="">
          <p:sp>
            <p:nvSpPr>
              <p:cNvPr id="11" name="文本框 10">
                <a:extLst>
                  <a:ext uri="{FF2B5EF4-FFF2-40B4-BE49-F238E27FC236}">
                    <a16:creationId xmlns:a16="http://schemas.microsoft.com/office/drawing/2014/main" id="{57408A61-9641-D2A6-88FE-530670DB02BB}"/>
                  </a:ext>
                </a:extLst>
              </p:cNvPr>
              <p:cNvSpPr txBox="1">
                <a:spLocks noRot="1" noChangeAspect="1" noMove="1" noResize="1" noEditPoints="1" noAdjustHandles="1" noChangeArrowheads="1" noChangeShapeType="1" noTextEdit="1"/>
              </p:cNvSpPr>
              <p:nvPr/>
            </p:nvSpPr>
            <p:spPr>
              <a:xfrm>
                <a:off x="11357578" y="3458552"/>
                <a:ext cx="850452" cy="553998"/>
              </a:xfrm>
              <a:prstGeom prst="rect">
                <a:avLst/>
              </a:prstGeom>
              <a:blipFill>
                <a:blip r:embed="rId16"/>
                <a:stretch>
                  <a:fillRect l="-16429" b="-25275"/>
                </a:stretch>
              </a:blipFill>
            </p:spPr>
            <p:txBody>
              <a:bodyPr/>
              <a:lstStyle/>
              <a:p>
                <a:r>
                  <a:rPr lang="en-US">
                    <a:noFill/>
                  </a:rPr>
                  <a:t> </a:t>
                </a:r>
              </a:p>
            </p:txBody>
          </p:sp>
        </mc:Fallback>
      </mc:AlternateContent>
    </p:spTree>
    <p:extLst>
      <p:ext uri="{BB962C8B-B14F-4D97-AF65-F5344CB8AC3E}">
        <p14:creationId xmlns:p14="http://schemas.microsoft.com/office/powerpoint/2010/main" val="153161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a:extLst>
              <a:ext uri="{FF2B5EF4-FFF2-40B4-BE49-F238E27FC236}">
                <a16:creationId xmlns:a16="http://schemas.microsoft.com/office/drawing/2014/main" id="{B95BB074-955F-1296-6DDD-D2CD9292B333}"/>
              </a:ext>
            </a:extLst>
          </p:cNvPr>
          <p:cNvSpPr/>
          <p:nvPr/>
        </p:nvSpPr>
        <p:spPr>
          <a:xfrm>
            <a:off x="1229758" y="3852967"/>
            <a:ext cx="5074056" cy="1294785"/>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 name="圆角矩形 103">
            <a:extLst>
              <a:ext uri="{FF2B5EF4-FFF2-40B4-BE49-F238E27FC236}">
                <a16:creationId xmlns:a16="http://schemas.microsoft.com/office/drawing/2014/main" id="{18224EFA-E8F3-89FC-55CB-A79AA6E747AD}"/>
              </a:ext>
            </a:extLst>
          </p:cNvPr>
          <p:cNvSpPr/>
          <p:nvPr/>
        </p:nvSpPr>
        <p:spPr>
          <a:xfrm>
            <a:off x="9643967" y="5100432"/>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圆角矩形 102">
            <a:extLst>
              <a:ext uri="{FF2B5EF4-FFF2-40B4-BE49-F238E27FC236}">
                <a16:creationId xmlns:a16="http://schemas.microsoft.com/office/drawing/2014/main" id="{D122E8AF-39A6-B527-03F0-0BC605A56BCE}"/>
              </a:ext>
            </a:extLst>
          </p:cNvPr>
          <p:cNvSpPr/>
          <p:nvPr/>
        </p:nvSpPr>
        <p:spPr>
          <a:xfrm>
            <a:off x="9616537" y="3897162"/>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2" name="圆角矩形 101">
            <a:extLst>
              <a:ext uri="{FF2B5EF4-FFF2-40B4-BE49-F238E27FC236}">
                <a16:creationId xmlns:a16="http://schemas.microsoft.com/office/drawing/2014/main" id="{3510F1D2-B1CE-A47C-CEF4-5C51390D0849}"/>
              </a:ext>
            </a:extLst>
          </p:cNvPr>
          <p:cNvSpPr/>
          <p:nvPr/>
        </p:nvSpPr>
        <p:spPr>
          <a:xfrm>
            <a:off x="9616537" y="3145910"/>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圆角矩形 100">
            <a:extLst>
              <a:ext uri="{FF2B5EF4-FFF2-40B4-BE49-F238E27FC236}">
                <a16:creationId xmlns:a16="http://schemas.microsoft.com/office/drawing/2014/main" id="{69C06ED5-B3A9-9AAA-FED1-4D84DBB56F10}"/>
              </a:ext>
            </a:extLst>
          </p:cNvPr>
          <p:cNvSpPr/>
          <p:nvPr/>
        </p:nvSpPr>
        <p:spPr>
          <a:xfrm>
            <a:off x="9607739" y="2443975"/>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圆角矩形 99">
            <a:extLst>
              <a:ext uri="{FF2B5EF4-FFF2-40B4-BE49-F238E27FC236}">
                <a16:creationId xmlns:a16="http://schemas.microsoft.com/office/drawing/2014/main" id="{E806B453-5A97-D4A3-5E14-A99111517634}"/>
              </a:ext>
            </a:extLst>
          </p:cNvPr>
          <p:cNvSpPr/>
          <p:nvPr/>
        </p:nvSpPr>
        <p:spPr>
          <a:xfrm>
            <a:off x="7374139" y="4650719"/>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圆角矩形 98">
            <a:extLst>
              <a:ext uri="{FF2B5EF4-FFF2-40B4-BE49-F238E27FC236}">
                <a16:creationId xmlns:a16="http://schemas.microsoft.com/office/drawing/2014/main" id="{1A6439AB-262C-7139-8587-CC0A3836AF39}"/>
              </a:ext>
            </a:extLst>
          </p:cNvPr>
          <p:cNvSpPr/>
          <p:nvPr/>
        </p:nvSpPr>
        <p:spPr>
          <a:xfrm>
            <a:off x="7374139" y="3412153"/>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8" name="圆角矩形 97">
            <a:extLst>
              <a:ext uri="{FF2B5EF4-FFF2-40B4-BE49-F238E27FC236}">
                <a16:creationId xmlns:a16="http://schemas.microsoft.com/office/drawing/2014/main" id="{9AB6E49A-E317-E277-F4C7-6A13F1AB37AC}"/>
              </a:ext>
            </a:extLst>
          </p:cNvPr>
          <p:cNvSpPr/>
          <p:nvPr/>
        </p:nvSpPr>
        <p:spPr>
          <a:xfrm>
            <a:off x="7374139" y="2615851"/>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4CFEBA7D-D78A-4674-B4CE-8101BA65D437}"/>
              </a:ext>
            </a:extLst>
          </p:cNvPr>
          <p:cNvSpPr>
            <a:spLocks noGrp="1"/>
          </p:cNvSpPr>
          <p:nvPr>
            <p:ph type="title"/>
          </p:nvPr>
        </p:nvSpPr>
        <p:spPr/>
        <p:txBody>
          <a:bodyPr/>
          <a:lstStyle/>
          <a:p>
            <a:r>
              <a:rPr lang="en-US" altLang="zh-CN">
                <a:latin typeface="Palatino Linotype" panose="02040502050505030304" pitchFamily="18" charset="0"/>
              </a:rPr>
              <a:t>Our Threshold Graph</a:t>
            </a:r>
            <a:endParaRPr lang="zh-CN" altLang="en-US">
              <a:solidFill>
                <a:srgbClr val="FF3399"/>
              </a:solidFill>
              <a:latin typeface="Palatino Linotype" panose="0204050205050503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2686E6-B94F-4577-A109-F11F0A65ECC2}"/>
                  </a:ext>
                </a:extLst>
              </p:cNvPr>
              <p:cNvSpPr>
                <a:spLocks noGrp="1"/>
              </p:cNvSpPr>
              <p:nvPr>
                <p:ph idx="1"/>
              </p:nvPr>
            </p:nvSpPr>
            <p:spPr>
              <a:xfrm>
                <a:off x="595122" y="1585109"/>
                <a:ext cx="10515600" cy="4351338"/>
              </a:xfrm>
            </p:spPr>
            <p:txBody>
              <a:bodyPr>
                <a:normAutofit/>
              </a:bodyPr>
              <a:lstStyle/>
              <a:p>
                <a:pPr marL="617220" lvl="1" indent="-342900"/>
                <a:r>
                  <a:rPr lang="en-US" altLang="zh-CN" sz="2000">
                    <a:latin typeface="Palatino Linotype" panose="02040502050505030304" pitchFamily="18" charset="0"/>
                  </a:rPr>
                  <a:t>Threshold Graph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𝑇</m:t>
                        </m:r>
                      </m:sub>
                    </m:sSub>
                  </m:oMath>
                </a14:m>
                <a:r>
                  <a:rPr lang="en-US" altLang="zh-CN" sz="2000">
                    <a:latin typeface="Palatino Linotype" panose="02040502050505030304" pitchFamily="18" charset="0"/>
                  </a:rPr>
                  <a:t>: a bipartite graph </a:t>
                </a:r>
                <a14:m>
                  <m:oMath xmlns:m="http://schemas.openxmlformats.org/officeDocument/2006/math">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𝐵</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𝐸</m:t>
                    </m:r>
                    <m:r>
                      <a:rPr lang="en-US" altLang="zh-CN" sz="2000" b="0" i="1" smtClean="0">
                        <a:latin typeface="Cambria Math" panose="02040503050406030204" pitchFamily="18" charset="0"/>
                      </a:rPr>
                      <m:t>)</m:t>
                    </m:r>
                  </m:oMath>
                </a14:m>
                <a:r>
                  <a:rPr lang="en-US" altLang="zh-CN" sz="2000">
                    <a:latin typeface="Palatino Linotype" panose="02040502050505030304" pitchFamily="18" charset="0"/>
                  </a:rPr>
                  <a:t> with </a:t>
                </a:r>
                <a14:m>
                  <m:oMath xmlns:m="http://schemas.openxmlformats.org/officeDocument/2006/math">
                    <m:r>
                      <a:rPr lang="en-US" altLang="zh-CN" sz="2000" i="1">
                        <a:latin typeface="Cambria Math" panose="02040503050406030204" pitchFamily="18" charset="0"/>
                      </a:rPr>
                      <m:t>𝐴</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𝑘</m:t>
                        </m:r>
                      </m:sub>
                    </m:sSub>
                  </m:oMath>
                </a14:m>
                <a:r>
                  <a:rPr lang="en-US" altLang="zh-CN" sz="2000">
                    <a:latin typeface="Palatino Linotype" panose="02040502050505030304" pitchFamily="18" charset="0"/>
                  </a:rPr>
                  <a:t> and </a:t>
                </a:r>
                <a14:m>
                  <m:oMath xmlns:m="http://schemas.openxmlformats.org/officeDocument/2006/math">
                    <m:r>
                      <a:rPr lang="en-US" altLang="zh-CN" sz="2000" i="1">
                        <a:latin typeface="Cambria Math" panose="02040503050406030204" pitchFamily="18" charset="0"/>
                      </a:rPr>
                      <m:t>𝐵</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𝑚</m:t>
                        </m:r>
                      </m:sub>
                    </m:sSub>
                  </m:oMath>
                </a14:m>
                <a:r>
                  <a:rPr lang="en-US" altLang="zh-CN" sz="2000">
                    <a:latin typeface="Palatino Linotype" panose="02040502050505030304" pitchFamily="18" charset="0"/>
                  </a:rPr>
                  <a:t>, satisfying</a:t>
                </a:r>
                <a:endParaRPr lang="en-US" altLang="zh-CN" sz="1600">
                  <a:latin typeface="Palatino Linotype" panose="02040502050505030304" pitchFamily="18" charset="0"/>
                </a:endParaRPr>
              </a:p>
              <a:p>
                <a:pPr marL="0" indent="0">
                  <a:buNone/>
                </a:pPr>
                <a:endParaRPr lang="zh-CN" altLang="en-US" sz="1500">
                  <a:latin typeface="Palatino Linotype" panose="02040502050505030304" pitchFamily="18" charset="0"/>
                </a:endParaRPr>
              </a:p>
            </p:txBody>
          </p:sp>
        </mc:Choice>
        <mc:Fallback xmlns="">
          <p:sp>
            <p:nvSpPr>
              <p:cNvPr id="3" name="内容占位符 2">
                <a:extLst>
                  <a:ext uri="{FF2B5EF4-FFF2-40B4-BE49-F238E27FC236}">
                    <a16:creationId xmlns:a16="http://schemas.microsoft.com/office/drawing/2014/main" id="{202686E6-B94F-4577-A109-F11F0A65ECC2}"/>
                  </a:ext>
                </a:extLst>
              </p:cNvPr>
              <p:cNvSpPr>
                <a:spLocks noGrp="1" noRot="1" noChangeAspect="1" noMove="1" noResize="1" noEditPoints="1" noAdjustHandles="1" noChangeArrowheads="1" noChangeShapeType="1" noTextEdit="1"/>
              </p:cNvSpPr>
              <p:nvPr>
                <p:ph idx="1"/>
              </p:nvPr>
            </p:nvSpPr>
            <p:spPr>
              <a:xfrm>
                <a:off x="595122" y="1585109"/>
                <a:ext cx="10515600" cy="4351338"/>
              </a:xfrm>
              <a:blipFill>
                <a:blip r:embed="rId3"/>
                <a:stretch>
                  <a:fillRect t="-1401"/>
                </a:stretch>
              </a:blipFill>
            </p:spPr>
            <p:txBody>
              <a:bodyPr/>
              <a:lstStyle/>
              <a:p>
                <a:r>
                  <a:rPr lang="en-US">
                    <a:noFill/>
                  </a:rPr>
                  <a:t> </a:t>
                </a:r>
              </a:p>
            </p:txBody>
          </p:sp>
        </mc:Fallback>
      </mc:AlternateContent>
      <p:sp>
        <p:nvSpPr>
          <p:cNvPr id="5" name="文本框 4">
            <a:extLst>
              <a:ext uri="{FF2B5EF4-FFF2-40B4-BE49-F238E27FC236}">
                <a16:creationId xmlns:a16="http://schemas.microsoft.com/office/drawing/2014/main" id="{BFF7F080-51F7-4335-B1D8-5D9192CCFE22}"/>
              </a:ext>
            </a:extLst>
          </p:cNvPr>
          <p:cNvSpPr txBox="1"/>
          <p:nvPr/>
        </p:nvSpPr>
        <p:spPr>
          <a:xfrm>
            <a:off x="5379712" y="3250398"/>
            <a:ext cx="65" cy="276999"/>
          </a:xfrm>
          <a:prstGeom prst="rect">
            <a:avLst/>
          </a:prstGeom>
          <a:noFill/>
        </p:spPr>
        <p:txBody>
          <a:bodyPr wrap="none" lIns="0" tIns="0" rIns="0" bIns="0" rtlCol="0">
            <a:spAutoFit/>
          </a:bodyPr>
          <a:lstStyle/>
          <a:p>
            <a:endParaRPr lang="zh-CN" altLang="en-US"/>
          </a:p>
        </p:txBody>
      </p:sp>
      <p:sp>
        <p:nvSpPr>
          <p:cNvPr id="6" name="文本框 5">
            <a:extLst>
              <a:ext uri="{FF2B5EF4-FFF2-40B4-BE49-F238E27FC236}">
                <a16:creationId xmlns:a16="http://schemas.microsoft.com/office/drawing/2014/main" id="{001AC4B2-B67B-4315-B5EA-20F5499035D0}"/>
              </a:ext>
            </a:extLst>
          </p:cNvPr>
          <p:cNvSpPr txBox="1"/>
          <p:nvPr/>
        </p:nvSpPr>
        <p:spPr>
          <a:xfrm>
            <a:off x="5379712" y="3250398"/>
            <a:ext cx="65" cy="276999"/>
          </a:xfrm>
          <a:prstGeom prst="rect">
            <a:avLst/>
          </a:prstGeom>
          <a:noFill/>
        </p:spPr>
        <p:txBody>
          <a:bodyPr wrap="none" lIns="0" tIns="0" rIns="0" bIns="0" rtlCol="0">
            <a:spAutoFit/>
          </a:bodyPr>
          <a:lstStyle/>
          <a:p>
            <a:endParaRPr lang="zh-CN" altLang="en-US"/>
          </a:p>
        </p:txBody>
      </p:sp>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57873357-46DE-1AE2-B03D-287FDD2F07EA}"/>
                  </a:ext>
                </a:extLst>
              </p:cNvPr>
              <p:cNvSpPr txBox="1"/>
              <p:nvPr/>
            </p:nvSpPr>
            <p:spPr>
              <a:xfrm>
                <a:off x="1257732" y="2736871"/>
                <a:ext cx="4973481" cy="923330"/>
              </a:xfrm>
              <a:prstGeom prst="rect">
                <a:avLst/>
              </a:prstGeom>
              <a:noFill/>
            </p:spPr>
            <p:txBody>
              <a:bodyPr wrap="square" rtlCol="0">
                <a:spAutoFit/>
              </a:bodyPr>
              <a:lstStyle/>
              <a:p>
                <a:r>
                  <a:rPr lang="en-US" altLang="zh-CN" b="1">
                    <a:latin typeface="Palatino Linotype" panose="02040502050505030304" pitchFamily="18" charset="0"/>
                  </a:rPr>
                  <a:t>Completeness: </a:t>
                </a:r>
              </a:p>
              <a:p>
                <a:pPr marL="285750" indent="-285750">
                  <a:buFont typeface="Arial" panose="020B0604020202020204" pitchFamily="34" charset="0"/>
                  <a:buChar char="•"/>
                </a:pPr>
                <a14:m>
                  <m:oMath xmlns:m="http://schemas.openxmlformats.org/officeDocument/2006/math">
                    <m:r>
                      <a:rPr lang="en-US" altLang="zh-CN" sz="180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𝑘</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𝑘</m:t>
                        </m:r>
                      </m:sub>
                    </m:sSub>
                  </m:oMath>
                </a14:m>
                <a:r>
                  <a:rPr lang="zh-CN" altLang="en-US" sz="1800">
                    <a:latin typeface="Palatino Linotype" panose="02040502050505030304" pitchFamily="18" charset="0"/>
                  </a:rPr>
                  <a:t> </a:t>
                </a:r>
                <a:r>
                  <a:rPr lang="en-US" altLang="zh-CN" sz="1800">
                    <a:latin typeface="Palatino Linotype" panose="02040502050505030304" pitchFamily="18" charset="0"/>
                  </a:rPr>
                  <a:t>and </a:t>
                </a:r>
                <a14:m>
                  <m:oMath xmlns:m="http://schemas.openxmlformats.org/officeDocument/2006/math">
                    <m:r>
                      <a:rPr lang="en-US" altLang="zh-CN" sz="1800" i="1">
                        <a:latin typeface="Cambria Math" panose="02040503050406030204" pitchFamily="18" charset="0"/>
                      </a:rPr>
                      <m:t>𝑖</m:t>
                    </m:r>
                    <m:r>
                      <a:rPr lang="en-US" altLang="zh-CN" sz="1800" i="1">
                        <a:latin typeface="Cambria Math" panose="02040503050406030204" pitchFamily="18" charset="0"/>
                      </a:rPr>
                      <m:t>∈</m:t>
                    </m:r>
                    <m:d>
                      <m:dPr>
                        <m:begChr m:val="["/>
                        <m:endChr m:val="]"/>
                        <m:ctrlPr>
                          <a:rPr lang="en-US" altLang="zh-CN" sz="1800" i="1">
                            <a:latin typeface="Cambria Math" panose="02040503050406030204" pitchFamily="18" charset="0"/>
                          </a:rPr>
                        </m:ctrlPr>
                      </m:dPr>
                      <m:e>
                        <m:r>
                          <a:rPr lang="en-US" altLang="zh-CN" sz="1800" i="1">
                            <a:latin typeface="Cambria Math" panose="02040503050406030204" pitchFamily="18" charset="0"/>
                          </a:rPr>
                          <m:t>𝑚</m:t>
                        </m:r>
                      </m:e>
                    </m:d>
                  </m:oMath>
                </a14:m>
                <a:r>
                  <a:rPr lang="en-US" altLang="zh-CN" sz="1800">
                    <a:latin typeface="Palatino Linotype" panose="02040502050505030304" pitchFamily="18" charset="0"/>
                  </a:rPr>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𝑘</m:t>
                        </m:r>
                      </m:sub>
                    </m:sSub>
                  </m:oMath>
                </a14:m>
                <a:r>
                  <a:rPr lang="zh-CN" altLang="en-US" sz="1800">
                    <a:latin typeface="Palatino Linotype" panose="02040502050505030304" pitchFamily="18" charset="0"/>
                  </a:rPr>
                  <a:t> </a:t>
                </a:r>
                <a:r>
                  <a:rPr lang="en-US" altLang="zh-CN" sz="1800">
                    <a:latin typeface="Palatino Linotype" panose="02040502050505030304" pitchFamily="18" charset="0"/>
                  </a:rPr>
                  <a:t>have a common neighbor in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𝐵</m:t>
                        </m:r>
                      </m:e>
                      <m:sub>
                        <m:r>
                          <a:rPr lang="en-US" altLang="zh-CN" sz="1800" i="1">
                            <a:latin typeface="Cambria Math" panose="02040503050406030204" pitchFamily="18" charset="0"/>
                          </a:rPr>
                          <m:t>𝑖</m:t>
                        </m:r>
                      </m:sub>
                    </m:sSub>
                  </m:oMath>
                </a14:m>
                <a:endParaRPr lang="zh-CN" altLang="en-US">
                  <a:latin typeface="Palatino Linotype" panose="02040502050505030304" pitchFamily="18" charset="0"/>
                </a:endParaRPr>
              </a:p>
            </p:txBody>
          </p:sp>
        </mc:Choice>
        <mc:Fallback xmlns="">
          <p:sp>
            <p:nvSpPr>
              <p:cNvPr id="51" name="文本框 50">
                <a:extLst>
                  <a:ext uri="{FF2B5EF4-FFF2-40B4-BE49-F238E27FC236}">
                    <a16:creationId xmlns:a16="http://schemas.microsoft.com/office/drawing/2014/main" id="{57873357-46DE-1AE2-B03D-287FDD2F07EA}"/>
                  </a:ext>
                </a:extLst>
              </p:cNvPr>
              <p:cNvSpPr txBox="1">
                <a:spLocks noRot="1" noChangeAspect="1" noMove="1" noResize="1" noEditPoints="1" noAdjustHandles="1" noChangeArrowheads="1" noChangeShapeType="1" noTextEdit="1"/>
              </p:cNvSpPr>
              <p:nvPr/>
            </p:nvSpPr>
            <p:spPr>
              <a:xfrm>
                <a:off x="1257732" y="2736871"/>
                <a:ext cx="4973481" cy="923330"/>
              </a:xfrm>
              <a:prstGeom prst="rect">
                <a:avLst/>
              </a:prstGeom>
              <a:blipFill>
                <a:blip r:embed="rId4"/>
                <a:stretch>
                  <a:fillRect l="-980" t="-3974"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文本框 94">
                <a:extLst>
                  <a:ext uri="{FF2B5EF4-FFF2-40B4-BE49-F238E27FC236}">
                    <a16:creationId xmlns:a16="http://schemas.microsoft.com/office/drawing/2014/main" id="{D763B192-9D18-BA72-9BFB-C340CEC896C2}"/>
                  </a:ext>
                </a:extLst>
              </p:cNvPr>
              <p:cNvSpPr txBox="1"/>
              <p:nvPr/>
            </p:nvSpPr>
            <p:spPr>
              <a:xfrm>
                <a:off x="805795" y="3893423"/>
                <a:ext cx="5582733" cy="1200329"/>
              </a:xfrm>
              <a:prstGeom prst="rect">
                <a:avLst/>
              </a:prstGeom>
              <a:noFill/>
            </p:spPr>
            <p:txBody>
              <a:bodyPr wrap="square" rtlCol="0">
                <a:spAutoFit/>
              </a:bodyPr>
              <a:lstStyle/>
              <a:p>
                <a:pPr lvl="1"/>
                <a:r>
                  <a:rPr lang="en-US" altLang="zh-CN" b="1">
                    <a:latin typeface="Palatino" pitchFamily="2" charset="0"/>
                    <a:ea typeface="Palatino" pitchFamily="2" charset="0"/>
                  </a:rPr>
                  <a:t>Soundness:</a:t>
                </a:r>
              </a:p>
              <a:p>
                <a:pPr marL="742950" lvl="1"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b="0" i="0" smtClean="0">
                        <a:latin typeface="Cambria Math" panose="02040503050406030204" pitchFamily="18" charset="0"/>
                      </a:rPr>
                      <m:t> </m:t>
                    </m:r>
                  </m:oMath>
                </a14:m>
                <a:r>
                  <a:rPr lang="en-US" altLang="zh-CN" b="0">
                    <a:latin typeface="Palatino" pitchFamily="2" charset="0"/>
                    <a:ea typeface="Palatino" pitchFamily="2" charset="0"/>
                  </a:rPr>
                  <a:t>if </a:t>
                </a:r>
                <a:r>
                  <a:rPr lang="en-US" altLang="zh-CN" b="0">
                    <a:solidFill>
                      <a:srgbClr val="FF0000"/>
                    </a:solidFill>
                    <a:latin typeface="Palatino" pitchFamily="2" charset="0"/>
                    <a:ea typeface="Palatino" pitchFamily="2" charset="0"/>
                  </a:rPr>
                  <a:t>for </a:t>
                </a:r>
                <a14:m>
                  <m:oMath xmlns:m="http://schemas.openxmlformats.org/officeDocument/2006/math">
                    <m:r>
                      <a:rPr lang="en-US" altLang="zh-CN" b="0" i="1" smtClean="0">
                        <a:solidFill>
                          <a:srgbClr val="FF0000"/>
                        </a:solidFill>
                        <a:latin typeface="Cambria Math" panose="02040503050406030204" pitchFamily="18" charset="0"/>
                        <a:ea typeface="Palatino" pitchFamily="2" charset="0"/>
                      </a:rPr>
                      <m:t>𝜀</m:t>
                    </m:r>
                  </m:oMath>
                </a14:m>
                <a:r>
                  <a:rPr lang="en-US" altLang="zh-CN" b="0" i="1">
                    <a:solidFill>
                      <a:srgbClr val="FF0000"/>
                    </a:solidFill>
                    <a:latin typeface="Cambria Math" panose="02040503050406030204" pitchFamily="18" charset="0"/>
                    <a:ea typeface="Palatino" pitchFamily="2" charset="0"/>
                  </a:rPr>
                  <a:t> </a:t>
                </a:r>
                <a:r>
                  <a:rPr lang="en-US" altLang="zh-CN" b="0">
                    <a:solidFill>
                      <a:srgbClr val="FF0000"/>
                    </a:solidFill>
                    <a:latin typeface="Cambria Math" panose="02040503050406030204" pitchFamily="18" charset="0"/>
                    <a:ea typeface="Palatino" pitchFamily="2" charset="0"/>
                  </a:rPr>
                  <a:t>fraction of </a:t>
                </a:r>
                <a14:m>
                  <m:oMath xmlns:m="http://schemas.openxmlformats.org/officeDocument/2006/math">
                    <m:r>
                      <a:rPr lang="en-US" altLang="zh-CN" b="0" i="1" smtClean="0">
                        <a:solidFill>
                          <a:srgbClr val="FF0000"/>
                        </a:solidFill>
                        <a:latin typeface="Cambria Math" panose="02040503050406030204" pitchFamily="18" charset="0"/>
                        <a:ea typeface="Palatino" pitchFamily="2" charset="0"/>
                      </a:rPr>
                      <m:t>𝑖</m:t>
                    </m:r>
                    <m:r>
                      <a:rPr lang="en-US" altLang="zh-CN" b="0" i="1" smtClean="0">
                        <a:solidFill>
                          <a:srgbClr val="FF0000"/>
                        </a:solidFill>
                        <a:latin typeface="Cambria Math" panose="02040503050406030204" pitchFamily="18" charset="0"/>
                        <a:ea typeface="Palatino" pitchFamily="2" charset="0"/>
                      </a:rPr>
                      <m:t>∈[</m:t>
                    </m:r>
                    <m:r>
                      <a:rPr lang="en-US" altLang="zh-CN" b="0" i="1" smtClean="0">
                        <a:solidFill>
                          <a:srgbClr val="FF0000"/>
                        </a:solidFill>
                        <a:latin typeface="Cambria Math" panose="02040503050406030204" pitchFamily="18" charset="0"/>
                        <a:ea typeface="Palatino" pitchFamily="2" charset="0"/>
                      </a:rPr>
                      <m:t>𝑚</m:t>
                    </m:r>
                    <m:r>
                      <a:rPr lang="en-US" altLang="zh-CN" b="0" i="1" smtClean="0">
                        <a:solidFill>
                          <a:srgbClr val="FF0000"/>
                        </a:solidFill>
                        <a:latin typeface="Cambria Math" panose="02040503050406030204" pitchFamily="18" charset="0"/>
                        <a:ea typeface="Palatino" pitchFamily="2" charset="0"/>
                      </a:rPr>
                      <m:t>]</m:t>
                    </m:r>
                  </m:oMath>
                </a14:m>
                <a:r>
                  <a:rPr lang="en-US" altLang="zh-CN" b="0" i="1">
                    <a:latin typeface="Cambria Math" panose="02040503050406030204" pitchFamily="18" charset="0"/>
                    <a:ea typeface="Palatino" pitchFamily="2" charset="0"/>
                  </a:rPr>
                  <a:t>, </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𝑖</m:t>
                        </m:r>
                      </m:sub>
                    </m:sSub>
                  </m:oMath>
                </a14:m>
                <a:r>
                  <a:rPr lang="zh-CN" altLang="en-US">
                    <a:latin typeface="Palatino" pitchFamily="2" charset="0"/>
                    <a:ea typeface="Palatino" pitchFamily="2" charset="0"/>
                  </a:rPr>
                  <a:t> </a:t>
                </a:r>
                <a:r>
                  <a:rPr lang="en-US" altLang="zh-CN">
                    <a:latin typeface="Palatino" pitchFamily="2" charset="0"/>
                    <a:ea typeface="Palatino" pitchFamily="2" charset="0"/>
                  </a:rPr>
                  <a:t>such that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oMath>
                </a14:m>
                <a:r>
                  <a:rPr lang="zh-CN" altLang="en-US">
                    <a:latin typeface="Palatino" pitchFamily="2" charset="0"/>
                    <a:ea typeface="Palatino" pitchFamily="2" charset="0"/>
                  </a:rPr>
                  <a:t> </a:t>
                </a:r>
                <a:r>
                  <a:rPr lang="en-US" altLang="zh-CN">
                    <a:latin typeface="Palatino" pitchFamily="2" charset="0"/>
                    <a:ea typeface="Palatino" pitchFamily="2" charset="0"/>
                  </a:rPr>
                  <a:t>has </a:t>
                </a:r>
                <a14:m>
                  <m:oMath xmlns:m="http://schemas.openxmlformats.org/officeDocument/2006/math">
                    <m:r>
                      <a:rPr lang="en-US" altLang="zh-CN" i="1">
                        <a:latin typeface="Cambria Math" panose="02040503050406030204" pitchFamily="18" charset="0"/>
                      </a:rPr>
                      <m:t>𝑘</m:t>
                    </m:r>
                    <m:r>
                      <a:rPr lang="en-US" altLang="zh-CN" i="1">
                        <a:latin typeface="Cambria Math" panose="02040503050406030204" pitchFamily="18" charset="0"/>
                      </a:rPr>
                      <m:t>+1</m:t>
                    </m:r>
                  </m:oMath>
                </a14:m>
                <a:r>
                  <a:rPr lang="zh-CN" altLang="en-US">
                    <a:latin typeface="Palatino" pitchFamily="2" charset="0"/>
                    <a:ea typeface="Palatino" pitchFamily="2" charset="0"/>
                  </a:rPr>
                  <a:t> </a:t>
                </a:r>
                <a:r>
                  <a:rPr lang="en-US" altLang="zh-CN">
                    <a:latin typeface="Palatino" pitchFamily="2" charset="0"/>
                    <a:ea typeface="Palatino" pitchFamily="2" charset="0"/>
                  </a:rPr>
                  <a:t>neighbors in </a:t>
                </a:r>
                <a14:m>
                  <m:oMath xmlns:m="http://schemas.openxmlformats.org/officeDocument/2006/math">
                    <m:r>
                      <a:rPr lang="en-US" altLang="zh-CN" i="1">
                        <a:latin typeface="Cambria Math" panose="02040503050406030204" pitchFamily="18" charset="0"/>
                      </a:rPr>
                      <m:t>𝑋</m:t>
                    </m:r>
                  </m:oMath>
                </a14:m>
                <a:r>
                  <a:rPr lang="en-US" altLang="zh-CN">
                    <a:latin typeface="Palatino" pitchFamily="2" charset="0"/>
                    <a:ea typeface="Palatino" pitchFamily="2" charset="0"/>
                  </a:rPr>
                  <a:t>, then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𝑋</m:t>
                        </m:r>
                      </m:e>
                    </m:d>
                    <m:r>
                      <a:rPr lang="en-US" altLang="zh-CN" i="1">
                        <a:latin typeface="Cambria Math" panose="02040503050406030204" pitchFamily="18" charset="0"/>
                      </a:rPr>
                      <m:t>&gt;</m:t>
                    </m:r>
                    <m:r>
                      <a:rPr lang="en-US" altLang="zh-CN" i="1">
                        <a:latin typeface="Cambria Math" panose="02040503050406030204" pitchFamily="18" charset="0"/>
                      </a:rPr>
                      <m:t>h</m:t>
                    </m:r>
                  </m:oMath>
                </a14:m>
                <a:endParaRPr lang="en-US" altLang="zh-CN">
                  <a:latin typeface="Palatino" pitchFamily="2" charset="0"/>
                  <a:ea typeface="Palatino" pitchFamily="2" charset="0"/>
                </a:endParaRPr>
              </a:p>
            </p:txBody>
          </p:sp>
        </mc:Choice>
        <mc:Fallback xmlns="">
          <p:sp>
            <p:nvSpPr>
              <p:cNvPr id="95" name="文本框 94">
                <a:extLst>
                  <a:ext uri="{FF2B5EF4-FFF2-40B4-BE49-F238E27FC236}">
                    <a16:creationId xmlns:a16="http://schemas.microsoft.com/office/drawing/2014/main" id="{D763B192-9D18-BA72-9BFB-C340CEC896C2}"/>
                  </a:ext>
                </a:extLst>
              </p:cNvPr>
              <p:cNvSpPr txBox="1">
                <a:spLocks noRot="1" noChangeAspect="1" noMove="1" noResize="1" noEditPoints="1" noAdjustHandles="1" noChangeArrowheads="1" noChangeShapeType="1" noTextEdit="1"/>
              </p:cNvSpPr>
              <p:nvPr/>
            </p:nvSpPr>
            <p:spPr>
              <a:xfrm>
                <a:off x="805795" y="3893423"/>
                <a:ext cx="5582733" cy="1200329"/>
              </a:xfrm>
              <a:prstGeom prst="rect">
                <a:avLst/>
              </a:prstGeom>
              <a:blipFill>
                <a:blip r:embed="rId5"/>
                <a:stretch>
                  <a:fillRect t="-30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F3F8513-B17D-7DD5-85D9-242B106AFBD4}"/>
                  </a:ext>
                </a:extLst>
              </p:cNvPr>
              <p:cNvSpPr txBox="1"/>
              <p:nvPr/>
            </p:nvSpPr>
            <p:spPr>
              <a:xfrm>
                <a:off x="7529201" y="4117471"/>
                <a:ext cx="5575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oMath>
                  </m:oMathPara>
                </a14:m>
                <a:endParaRPr kumimoji="1" lang="zh-CN" altLang="en-US"/>
              </a:p>
            </p:txBody>
          </p:sp>
        </mc:Choice>
        <mc:Fallback xmlns="">
          <p:sp>
            <p:nvSpPr>
              <p:cNvPr id="14" name="文本框 13">
                <a:extLst>
                  <a:ext uri="{FF2B5EF4-FFF2-40B4-BE49-F238E27FC236}">
                    <a16:creationId xmlns:a16="http://schemas.microsoft.com/office/drawing/2014/main" id="{0F3F8513-B17D-7DD5-85D9-242B106AFBD4}"/>
                  </a:ext>
                </a:extLst>
              </p:cNvPr>
              <p:cNvSpPr txBox="1">
                <a:spLocks noRot="1" noChangeAspect="1" noMove="1" noResize="1" noEditPoints="1" noAdjustHandles="1" noChangeArrowheads="1" noChangeShapeType="1" noTextEdit="1"/>
              </p:cNvSpPr>
              <p:nvPr/>
            </p:nvSpPr>
            <p:spPr>
              <a:xfrm>
                <a:off x="7529201" y="4117471"/>
                <a:ext cx="557561"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37BCE80C-9342-5506-6B08-D4368541F2CE}"/>
                  </a:ext>
                </a:extLst>
              </p:cNvPr>
              <p:cNvSpPr txBox="1"/>
              <p:nvPr/>
            </p:nvSpPr>
            <p:spPr>
              <a:xfrm>
                <a:off x="9776701" y="4556988"/>
                <a:ext cx="5575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oMath>
                  </m:oMathPara>
                </a14:m>
                <a:endParaRPr kumimoji="1" lang="zh-CN" altLang="en-US"/>
              </a:p>
            </p:txBody>
          </p:sp>
        </mc:Choice>
        <mc:Fallback xmlns="">
          <p:sp>
            <p:nvSpPr>
              <p:cNvPr id="28" name="文本框 27">
                <a:extLst>
                  <a:ext uri="{FF2B5EF4-FFF2-40B4-BE49-F238E27FC236}">
                    <a16:creationId xmlns:a16="http://schemas.microsoft.com/office/drawing/2014/main" id="{37BCE80C-9342-5506-6B08-D4368541F2CE}"/>
                  </a:ext>
                </a:extLst>
              </p:cNvPr>
              <p:cNvSpPr txBox="1">
                <a:spLocks noRot="1" noChangeAspect="1" noMove="1" noResize="1" noEditPoints="1" noAdjustHandles="1" noChangeArrowheads="1" noChangeShapeType="1" noTextEdit="1"/>
              </p:cNvSpPr>
              <p:nvPr/>
            </p:nvSpPr>
            <p:spPr>
              <a:xfrm>
                <a:off x="9776701" y="4556988"/>
                <a:ext cx="557561" cy="369332"/>
              </a:xfrm>
              <a:prstGeom prst="rect">
                <a:avLst/>
              </a:prstGeom>
              <a:blipFill>
                <a:blip r:embed="rId7"/>
                <a:stretch>
                  <a:fillRect/>
                </a:stretch>
              </a:blipFill>
            </p:spPr>
            <p:txBody>
              <a:bodyPr/>
              <a:lstStyle/>
              <a:p>
                <a:r>
                  <a:rPr lang="en-US">
                    <a:noFill/>
                  </a:rPr>
                  <a:t> </a:t>
                </a:r>
              </a:p>
            </p:txBody>
          </p:sp>
        </mc:Fallback>
      </mc:AlternateContent>
      <p:sp>
        <p:nvSpPr>
          <p:cNvPr id="31" name="椭圆 30">
            <a:extLst>
              <a:ext uri="{FF2B5EF4-FFF2-40B4-BE49-F238E27FC236}">
                <a16:creationId xmlns:a16="http://schemas.microsoft.com/office/drawing/2014/main" id="{01C830FE-91C8-5BBF-0B97-B70EB03184C6}"/>
              </a:ext>
            </a:extLst>
          </p:cNvPr>
          <p:cNvSpPr/>
          <p:nvPr/>
        </p:nvSpPr>
        <p:spPr>
          <a:xfrm>
            <a:off x="7636767" y="2725117"/>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2" name="椭圆 31">
            <a:extLst>
              <a:ext uri="{FF2B5EF4-FFF2-40B4-BE49-F238E27FC236}">
                <a16:creationId xmlns:a16="http://schemas.microsoft.com/office/drawing/2014/main" id="{57017930-4685-6D03-67AB-A071B3FEC647}"/>
              </a:ext>
            </a:extLst>
          </p:cNvPr>
          <p:cNvSpPr/>
          <p:nvPr/>
        </p:nvSpPr>
        <p:spPr>
          <a:xfrm>
            <a:off x="7789167" y="2877517"/>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4" name="椭圆 33">
            <a:extLst>
              <a:ext uri="{FF2B5EF4-FFF2-40B4-BE49-F238E27FC236}">
                <a16:creationId xmlns:a16="http://schemas.microsoft.com/office/drawing/2014/main" id="{D4CF8790-41B6-B1A9-2A47-5EAC78BBD724}"/>
              </a:ext>
            </a:extLst>
          </p:cNvPr>
          <p:cNvSpPr/>
          <p:nvPr/>
        </p:nvSpPr>
        <p:spPr>
          <a:xfrm>
            <a:off x="8016615" y="281389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5" name="椭圆 34">
            <a:extLst>
              <a:ext uri="{FF2B5EF4-FFF2-40B4-BE49-F238E27FC236}">
                <a16:creationId xmlns:a16="http://schemas.microsoft.com/office/drawing/2014/main" id="{08403BE5-BFA4-5925-9469-63F60A2D2454}"/>
              </a:ext>
            </a:extLst>
          </p:cNvPr>
          <p:cNvSpPr/>
          <p:nvPr/>
        </p:nvSpPr>
        <p:spPr>
          <a:xfrm>
            <a:off x="7503273" y="297986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7" name="椭圆 36">
            <a:extLst>
              <a:ext uri="{FF2B5EF4-FFF2-40B4-BE49-F238E27FC236}">
                <a16:creationId xmlns:a16="http://schemas.microsoft.com/office/drawing/2014/main" id="{30904868-3907-4117-0CC6-3D81DEC92E71}"/>
              </a:ext>
            </a:extLst>
          </p:cNvPr>
          <p:cNvSpPr/>
          <p:nvPr/>
        </p:nvSpPr>
        <p:spPr>
          <a:xfrm>
            <a:off x="7753981" y="3506160"/>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8" name="椭圆 37">
            <a:extLst>
              <a:ext uri="{FF2B5EF4-FFF2-40B4-BE49-F238E27FC236}">
                <a16:creationId xmlns:a16="http://schemas.microsoft.com/office/drawing/2014/main" id="{B9D53B65-6194-5E3D-A9CC-E95CB4425862}"/>
              </a:ext>
            </a:extLst>
          </p:cNvPr>
          <p:cNvSpPr/>
          <p:nvPr/>
        </p:nvSpPr>
        <p:spPr>
          <a:xfrm>
            <a:off x="7512478" y="3627551"/>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0" name="椭圆 39">
            <a:extLst>
              <a:ext uri="{FF2B5EF4-FFF2-40B4-BE49-F238E27FC236}">
                <a16:creationId xmlns:a16="http://schemas.microsoft.com/office/drawing/2014/main" id="{050F8B97-0393-FF99-A16A-7AB9B6E66C8B}"/>
              </a:ext>
            </a:extLst>
          </p:cNvPr>
          <p:cNvSpPr/>
          <p:nvPr/>
        </p:nvSpPr>
        <p:spPr>
          <a:xfrm>
            <a:off x="8016615" y="353535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1" name="椭圆 40">
            <a:extLst>
              <a:ext uri="{FF2B5EF4-FFF2-40B4-BE49-F238E27FC236}">
                <a16:creationId xmlns:a16="http://schemas.microsoft.com/office/drawing/2014/main" id="{0E68993A-3F74-DD48-6DC9-634F2B407FCA}"/>
              </a:ext>
            </a:extLst>
          </p:cNvPr>
          <p:cNvSpPr/>
          <p:nvPr/>
        </p:nvSpPr>
        <p:spPr>
          <a:xfrm>
            <a:off x="7974201" y="3713077"/>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3" name="椭圆 42">
            <a:extLst>
              <a:ext uri="{FF2B5EF4-FFF2-40B4-BE49-F238E27FC236}">
                <a16:creationId xmlns:a16="http://schemas.microsoft.com/office/drawing/2014/main" id="{3B5D921E-E174-5486-BDFE-E9C57FE530DA}"/>
              </a:ext>
            </a:extLst>
          </p:cNvPr>
          <p:cNvSpPr/>
          <p:nvPr/>
        </p:nvSpPr>
        <p:spPr>
          <a:xfrm>
            <a:off x="7722204" y="377149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4" name="椭圆 43">
            <a:extLst>
              <a:ext uri="{FF2B5EF4-FFF2-40B4-BE49-F238E27FC236}">
                <a16:creationId xmlns:a16="http://schemas.microsoft.com/office/drawing/2014/main" id="{AD6FA0F5-977E-DBF4-EDD5-4C294DA756B4}"/>
              </a:ext>
            </a:extLst>
          </p:cNvPr>
          <p:cNvSpPr/>
          <p:nvPr/>
        </p:nvSpPr>
        <p:spPr>
          <a:xfrm>
            <a:off x="7937134" y="3020506"/>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6" name="椭圆 45">
            <a:extLst>
              <a:ext uri="{FF2B5EF4-FFF2-40B4-BE49-F238E27FC236}">
                <a16:creationId xmlns:a16="http://schemas.microsoft.com/office/drawing/2014/main" id="{11B1F0A3-FB76-B400-C952-CE55FAA5C435}"/>
              </a:ext>
            </a:extLst>
          </p:cNvPr>
          <p:cNvSpPr/>
          <p:nvPr/>
        </p:nvSpPr>
        <p:spPr>
          <a:xfrm>
            <a:off x="7623324" y="4744119"/>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7" name="椭圆 46">
            <a:extLst>
              <a:ext uri="{FF2B5EF4-FFF2-40B4-BE49-F238E27FC236}">
                <a16:creationId xmlns:a16="http://schemas.microsoft.com/office/drawing/2014/main" id="{91A835D0-9C6E-AC55-F9D1-C9C42AA48AAB}"/>
              </a:ext>
            </a:extLst>
          </p:cNvPr>
          <p:cNvSpPr/>
          <p:nvPr/>
        </p:nvSpPr>
        <p:spPr>
          <a:xfrm>
            <a:off x="7898070" y="4831478"/>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8" name="椭圆 47">
            <a:extLst>
              <a:ext uri="{FF2B5EF4-FFF2-40B4-BE49-F238E27FC236}">
                <a16:creationId xmlns:a16="http://schemas.microsoft.com/office/drawing/2014/main" id="{E0D756EC-84EF-50B4-6BE6-A2B2D1D48486}"/>
              </a:ext>
            </a:extLst>
          </p:cNvPr>
          <p:cNvSpPr/>
          <p:nvPr/>
        </p:nvSpPr>
        <p:spPr>
          <a:xfrm>
            <a:off x="7573124" y="497707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9" name="椭圆 48">
            <a:extLst>
              <a:ext uri="{FF2B5EF4-FFF2-40B4-BE49-F238E27FC236}">
                <a16:creationId xmlns:a16="http://schemas.microsoft.com/office/drawing/2014/main" id="{63A9C20D-B69D-A2DD-3D9D-2BCA29D0EDBC}"/>
              </a:ext>
            </a:extLst>
          </p:cNvPr>
          <p:cNvSpPr/>
          <p:nvPr/>
        </p:nvSpPr>
        <p:spPr>
          <a:xfrm>
            <a:off x="8005781" y="5039752"/>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D63D2E65-0D3A-9E19-1875-42F980D86743}"/>
                  </a:ext>
                </a:extLst>
              </p:cNvPr>
              <p:cNvSpPr txBox="1"/>
              <p:nvPr/>
            </p:nvSpPr>
            <p:spPr>
              <a:xfrm>
                <a:off x="6910637" y="2717761"/>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1</m:t>
                          </m:r>
                        </m:sub>
                      </m:sSub>
                    </m:oMath>
                  </m:oMathPara>
                </a14:m>
                <a:endParaRPr kumimoji="1" lang="zh-CN" altLang="en-US"/>
              </a:p>
            </p:txBody>
          </p:sp>
        </mc:Choice>
        <mc:Fallback xmlns="">
          <p:sp>
            <p:nvSpPr>
              <p:cNvPr id="50" name="文本框 49">
                <a:extLst>
                  <a:ext uri="{FF2B5EF4-FFF2-40B4-BE49-F238E27FC236}">
                    <a16:creationId xmlns:a16="http://schemas.microsoft.com/office/drawing/2014/main" id="{D63D2E65-0D3A-9E19-1875-42F980D86743}"/>
                  </a:ext>
                </a:extLst>
              </p:cNvPr>
              <p:cNvSpPr txBox="1">
                <a:spLocks noRot="1" noChangeAspect="1" noMove="1" noResize="1" noEditPoints="1" noAdjustHandles="1" noChangeArrowheads="1" noChangeShapeType="1" noTextEdit="1"/>
              </p:cNvSpPr>
              <p:nvPr/>
            </p:nvSpPr>
            <p:spPr>
              <a:xfrm>
                <a:off x="6910637" y="2717761"/>
                <a:ext cx="495071"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5A9754CF-1B58-E2A1-D134-CB4245E7683E}"/>
                  </a:ext>
                </a:extLst>
              </p:cNvPr>
              <p:cNvSpPr txBox="1"/>
              <p:nvPr/>
            </p:nvSpPr>
            <p:spPr>
              <a:xfrm>
                <a:off x="6888472" y="3463382"/>
                <a:ext cx="5003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2</m:t>
                          </m:r>
                        </m:sub>
                      </m:sSub>
                    </m:oMath>
                  </m:oMathPara>
                </a14:m>
                <a:endParaRPr kumimoji="1" lang="zh-CN" altLang="en-US"/>
              </a:p>
            </p:txBody>
          </p:sp>
        </mc:Choice>
        <mc:Fallback xmlns="">
          <p:sp>
            <p:nvSpPr>
              <p:cNvPr id="60" name="文本框 59">
                <a:extLst>
                  <a:ext uri="{FF2B5EF4-FFF2-40B4-BE49-F238E27FC236}">
                    <a16:creationId xmlns:a16="http://schemas.microsoft.com/office/drawing/2014/main" id="{5A9754CF-1B58-E2A1-D134-CB4245E7683E}"/>
                  </a:ext>
                </a:extLst>
              </p:cNvPr>
              <p:cNvSpPr txBox="1">
                <a:spLocks noRot="1" noChangeAspect="1" noMove="1" noResize="1" noEditPoints="1" noAdjustHandles="1" noChangeArrowheads="1" noChangeShapeType="1" noTextEdit="1"/>
              </p:cNvSpPr>
              <p:nvPr/>
            </p:nvSpPr>
            <p:spPr>
              <a:xfrm>
                <a:off x="6888472" y="3463382"/>
                <a:ext cx="500393"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976F0693-074E-0E8F-133A-B610A816513D}"/>
                  </a:ext>
                </a:extLst>
              </p:cNvPr>
              <p:cNvSpPr txBox="1"/>
              <p:nvPr/>
            </p:nvSpPr>
            <p:spPr>
              <a:xfrm>
                <a:off x="6883599" y="4710870"/>
                <a:ext cx="5101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𝑘</m:t>
                          </m:r>
                        </m:sub>
                      </m:sSub>
                    </m:oMath>
                  </m:oMathPara>
                </a14:m>
                <a:endParaRPr kumimoji="1" lang="zh-CN" altLang="en-US"/>
              </a:p>
            </p:txBody>
          </p:sp>
        </mc:Choice>
        <mc:Fallback xmlns="">
          <p:sp>
            <p:nvSpPr>
              <p:cNvPr id="68" name="文本框 67">
                <a:extLst>
                  <a:ext uri="{FF2B5EF4-FFF2-40B4-BE49-F238E27FC236}">
                    <a16:creationId xmlns:a16="http://schemas.microsoft.com/office/drawing/2014/main" id="{976F0693-074E-0E8F-133A-B610A816513D}"/>
                  </a:ext>
                </a:extLst>
              </p:cNvPr>
              <p:cNvSpPr txBox="1">
                <a:spLocks noRot="1" noChangeAspect="1" noMove="1" noResize="1" noEditPoints="1" noAdjustHandles="1" noChangeArrowheads="1" noChangeShapeType="1" noTextEdit="1"/>
              </p:cNvSpPr>
              <p:nvPr/>
            </p:nvSpPr>
            <p:spPr>
              <a:xfrm>
                <a:off x="6883599" y="4710870"/>
                <a:ext cx="510140" cy="369332"/>
              </a:xfrm>
              <a:prstGeom prst="rect">
                <a:avLst/>
              </a:prstGeom>
              <a:blipFill>
                <a:blip r:embed="rId10"/>
                <a:stretch>
                  <a:fillRect/>
                </a:stretch>
              </a:blipFill>
            </p:spPr>
            <p:txBody>
              <a:bodyPr/>
              <a:lstStyle/>
              <a:p>
                <a:r>
                  <a:rPr lang="en-US">
                    <a:noFill/>
                  </a:rPr>
                  <a:t> </a:t>
                </a:r>
              </a:p>
            </p:txBody>
          </p:sp>
        </mc:Fallback>
      </mc:AlternateContent>
      <p:sp>
        <p:nvSpPr>
          <p:cNvPr id="69" name="椭圆 68">
            <a:extLst>
              <a:ext uri="{FF2B5EF4-FFF2-40B4-BE49-F238E27FC236}">
                <a16:creationId xmlns:a16="http://schemas.microsoft.com/office/drawing/2014/main" id="{96457A37-5941-811B-DE6F-3EDF7F5A06A0}"/>
              </a:ext>
            </a:extLst>
          </p:cNvPr>
          <p:cNvSpPr/>
          <p:nvPr/>
        </p:nvSpPr>
        <p:spPr>
          <a:xfrm>
            <a:off x="9830701" y="2826669"/>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1" name="椭圆 70">
            <a:extLst>
              <a:ext uri="{FF2B5EF4-FFF2-40B4-BE49-F238E27FC236}">
                <a16:creationId xmlns:a16="http://schemas.microsoft.com/office/drawing/2014/main" id="{05B93A57-A4C1-85C6-5199-2B711A8A90CA}"/>
              </a:ext>
            </a:extLst>
          </p:cNvPr>
          <p:cNvSpPr/>
          <p:nvPr/>
        </p:nvSpPr>
        <p:spPr>
          <a:xfrm>
            <a:off x="9722701" y="2608972"/>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2" name="椭圆 71">
            <a:extLst>
              <a:ext uri="{FF2B5EF4-FFF2-40B4-BE49-F238E27FC236}">
                <a16:creationId xmlns:a16="http://schemas.microsoft.com/office/drawing/2014/main" id="{EB4EE189-2F48-6DD4-1E69-81A14F121F31}"/>
              </a:ext>
            </a:extLst>
          </p:cNvPr>
          <p:cNvSpPr/>
          <p:nvPr/>
        </p:nvSpPr>
        <p:spPr>
          <a:xfrm>
            <a:off x="9957247" y="2540725"/>
            <a:ext cx="108000" cy="108000"/>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4" name="椭圆 73">
            <a:extLst>
              <a:ext uri="{FF2B5EF4-FFF2-40B4-BE49-F238E27FC236}">
                <a16:creationId xmlns:a16="http://schemas.microsoft.com/office/drawing/2014/main" id="{00E3D397-E74B-811E-24D2-A5D156CEB6FD}"/>
              </a:ext>
            </a:extLst>
          </p:cNvPr>
          <p:cNvSpPr/>
          <p:nvPr/>
        </p:nvSpPr>
        <p:spPr>
          <a:xfrm>
            <a:off x="10047167" y="272347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5" name="椭圆 74">
            <a:extLst>
              <a:ext uri="{FF2B5EF4-FFF2-40B4-BE49-F238E27FC236}">
                <a16:creationId xmlns:a16="http://schemas.microsoft.com/office/drawing/2014/main" id="{8077330E-24AE-9E8F-4A12-A4AEEC7BF5D5}"/>
              </a:ext>
            </a:extLst>
          </p:cNvPr>
          <p:cNvSpPr/>
          <p:nvPr/>
        </p:nvSpPr>
        <p:spPr>
          <a:xfrm>
            <a:off x="10306755" y="259472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6" name="椭圆 75">
            <a:extLst>
              <a:ext uri="{FF2B5EF4-FFF2-40B4-BE49-F238E27FC236}">
                <a16:creationId xmlns:a16="http://schemas.microsoft.com/office/drawing/2014/main" id="{D32B71AC-E31A-FF79-CB7F-1E87BEB605EB}"/>
              </a:ext>
            </a:extLst>
          </p:cNvPr>
          <p:cNvSpPr/>
          <p:nvPr/>
        </p:nvSpPr>
        <p:spPr>
          <a:xfrm>
            <a:off x="10243290" y="285003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7" name="椭圆 76">
            <a:extLst>
              <a:ext uri="{FF2B5EF4-FFF2-40B4-BE49-F238E27FC236}">
                <a16:creationId xmlns:a16="http://schemas.microsoft.com/office/drawing/2014/main" id="{E4E717DE-4189-1C27-E6AD-551F411D1ADC}"/>
              </a:ext>
            </a:extLst>
          </p:cNvPr>
          <p:cNvSpPr/>
          <p:nvPr/>
        </p:nvSpPr>
        <p:spPr>
          <a:xfrm>
            <a:off x="10011247" y="339816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8" name="椭圆 77">
            <a:extLst>
              <a:ext uri="{FF2B5EF4-FFF2-40B4-BE49-F238E27FC236}">
                <a16:creationId xmlns:a16="http://schemas.microsoft.com/office/drawing/2014/main" id="{CCA6DE26-FF80-AADC-BB0F-9AD18696D512}"/>
              </a:ext>
            </a:extLst>
          </p:cNvPr>
          <p:cNvSpPr/>
          <p:nvPr/>
        </p:nvSpPr>
        <p:spPr>
          <a:xfrm>
            <a:off x="9758569" y="326388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9" name="椭圆 78">
            <a:extLst>
              <a:ext uri="{FF2B5EF4-FFF2-40B4-BE49-F238E27FC236}">
                <a16:creationId xmlns:a16="http://schemas.microsoft.com/office/drawing/2014/main" id="{C7B823B8-399E-0C7D-4C1D-1BEB4A4F75F3}"/>
              </a:ext>
            </a:extLst>
          </p:cNvPr>
          <p:cNvSpPr/>
          <p:nvPr/>
        </p:nvSpPr>
        <p:spPr>
          <a:xfrm>
            <a:off x="10290033" y="355479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1" name="椭圆 80">
            <a:extLst>
              <a:ext uri="{FF2B5EF4-FFF2-40B4-BE49-F238E27FC236}">
                <a16:creationId xmlns:a16="http://schemas.microsoft.com/office/drawing/2014/main" id="{08922C2A-3C20-CF77-9319-7DB7588C0E37}"/>
              </a:ext>
            </a:extLst>
          </p:cNvPr>
          <p:cNvSpPr/>
          <p:nvPr/>
        </p:nvSpPr>
        <p:spPr>
          <a:xfrm>
            <a:off x="9769629" y="3556089"/>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2" name="椭圆 81">
            <a:extLst>
              <a:ext uri="{FF2B5EF4-FFF2-40B4-BE49-F238E27FC236}">
                <a16:creationId xmlns:a16="http://schemas.microsoft.com/office/drawing/2014/main" id="{943E8D29-34B5-6DE0-088D-942469A049F1}"/>
              </a:ext>
            </a:extLst>
          </p:cNvPr>
          <p:cNvSpPr/>
          <p:nvPr/>
        </p:nvSpPr>
        <p:spPr>
          <a:xfrm>
            <a:off x="10297290" y="325185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4" name="椭圆 83">
            <a:extLst>
              <a:ext uri="{FF2B5EF4-FFF2-40B4-BE49-F238E27FC236}">
                <a16:creationId xmlns:a16="http://schemas.microsoft.com/office/drawing/2014/main" id="{350A99EE-51AF-87BE-40FB-6E0907CDF052}"/>
              </a:ext>
            </a:extLst>
          </p:cNvPr>
          <p:cNvSpPr/>
          <p:nvPr/>
        </p:nvSpPr>
        <p:spPr>
          <a:xfrm>
            <a:off x="9830701" y="4100653"/>
            <a:ext cx="108000" cy="108000"/>
          </a:xfrm>
          <a:prstGeom prst="ellipse">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5" name="椭圆 84">
            <a:extLst>
              <a:ext uri="{FF2B5EF4-FFF2-40B4-BE49-F238E27FC236}">
                <a16:creationId xmlns:a16="http://schemas.microsoft.com/office/drawing/2014/main" id="{E9C0D254-E293-D0D0-32E8-C9D133A34795}"/>
              </a:ext>
            </a:extLst>
          </p:cNvPr>
          <p:cNvSpPr/>
          <p:nvPr/>
        </p:nvSpPr>
        <p:spPr>
          <a:xfrm>
            <a:off x="10059192" y="4022325"/>
            <a:ext cx="108000" cy="108000"/>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7" name="椭圆 86">
            <a:extLst>
              <a:ext uri="{FF2B5EF4-FFF2-40B4-BE49-F238E27FC236}">
                <a16:creationId xmlns:a16="http://schemas.microsoft.com/office/drawing/2014/main" id="{FCB77B72-7569-9F2D-94C3-880324742084}"/>
              </a:ext>
            </a:extLst>
          </p:cNvPr>
          <p:cNvSpPr/>
          <p:nvPr/>
        </p:nvSpPr>
        <p:spPr>
          <a:xfrm>
            <a:off x="10252755" y="419960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8" name="椭圆 87">
            <a:extLst>
              <a:ext uri="{FF2B5EF4-FFF2-40B4-BE49-F238E27FC236}">
                <a16:creationId xmlns:a16="http://schemas.microsoft.com/office/drawing/2014/main" id="{1446DF0D-609A-96F8-8D31-41E4503D92BB}"/>
              </a:ext>
            </a:extLst>
          </p:cNvPr>
          <p:cNvSpPr/>
          <p:nvPr/>
        </p:nvSpPr>
        <p:spPr>
          <a:xfrm>
            <a:off x="9812569" y="4304144"/>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0" name="椭圆 89">
            <a:extLst>
              <a:ext uri="{FF2B5EF4-FFF2-40B4-BE49-F238E27FC236}">
                <a16:creationId xmlns:a16="http://schemas.microsoft.com/office/drawing/2014/main" id="{A2F76A96-EC75-82DB-339E-36C467A8BD7C}"/>
              </a:ext>
            </a:extLst>
          </p:cNvPr>
          <p:cNvSpPr/>
          <p:nvPr/>
        </p:nvSpPr>
        <p:spPr>
          <a:xfrm>
            <a:off x="9784894" y="5181901"/>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1" name="椭圆 90">
            <a:extLst>
              <a:ext uri="{FF2B5EF4-FFF2-40B4-BE49-F238E27FC236}">
                <a16:creationId xmlns:a16="http://schemas.microsoft.com/office/drawing/2014/main" id="{AF0A6E05-52E7-3591-30B9-DCD7FFAEFA4E}"/>
              </a:ext>
            </a:extLst>
          </p:cNvPr>
          <p:cNvSpPr/>
          <p:nvPr/>
        </p:nvSpPr>
        <p:spPr>
          <a:xfrm>
            <a:off x="10182033" y="521531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3" name="椭圆 92">
            <a:extLst>
              <a:ext uri="{FF2B5EF4-FFF2-40B4-BE49-F238E27FC236}">
                <a16:creationId xmlns:a16="http://schemas.microsoft.com/office/drawing/2014/main" id="{0F11861C-AF6D-6991-E860-B466E1ACE399}"/>
              </a:ext>
            </a:extLst>
          </p:cNvPr>
          <p:cNvSpPr/>
          <p:nvPr/>
        </p:nvSpPr>
        <p:spPr>
          <a:xfrm>
            <a:off x="9758685" y="5447968"/>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4" name="椭圆 93">
            <a:extLst>
              <a:ext uri="{FF2B5EF4-FFF2-40B4-BE49-F238E27FC236}">
                <a16:creationId xmlns:a16="http://schemas.microsoft.com/office/drawing/2014/main" id="{9E2E4CD3-7594-57A1-2068-AAC2234CCE39}"/>
              </a:ext>
            </a:extLst>
          </p:cNvPr>
          <p:cNvSpPr/>
          <p:nvPr/>
        </p:nvSpPr>
        <p:spPr>
          <a:xfrm>
            <a:off x="9975451" y="5309363"/>
            <a:ext cx="108000" cy="108000"/>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6" name="椭圆 95">
            <a:extLst>
              <a:ext uri="{FF2B5EF4-FFF2-40B4-BE49-F238E27FC236}">
                <a16:creationId xmlns:a16="http://schemas.microsoft.com/office/drawing/2014/main" id="{9E5A6732-DCFC-9F23-721C-7B9E50BE84A0}"/>
              </a:ext>
            </a:extLst>
          </p:cNvPr>
          <p:cNvSpPr/>
          <p:nvPr/>
        </p:nvSpPr>
        <p:spPr>
          <a:xfrm>
            <a:off x="10083451" y="551825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7" name="椭圆 96">
            <a:extLst>
              <a:ext uri="{FF2B5EF4-FFF2-40B4-BE49-F238E27FC236}">
                <a16:creationId xmlns:a16="http://schemas.microsoft.com/office/drawing/2014/main" id="{17FC9015-A3D2-1F98-4D43-621C4A881D3D}"/>
              </a:ext>
            </a:extLst>
          </p:cNvPr>
          <p:cNvSpPr/>
          <p:nvPr/>
        </p:nvSpPr>
        <p:spPr>
          <a:xfrm>
            <a:off x="10325875" y="5418961"/>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05" name="文本框 104">
                <a:extLst>
                  <a:ext uri="{FF2B5EF4-FFF2-40B4-BE49-F238E27FC236}">
                    <a16:creationId xmlns:a16="http://schemas.microsoft.com/office/drawing/2014/main" id="{98D04346-8072-4018-9DE4-0346DFD8A015}"/>
                  </a:ext>
                </a:extLst>
              </p:cNvPr>
              <p:cNvSpPr txBox="1"/>
              <p:nvPr/>
            </p:nvSpPr>
            <p:spPr>
              <a:xfrm>
                <a:off x="10522139" y="2533095"/>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1</m:t>
                          </m:r>
                        </m:sub>
                      </m:sSub>
                    </m:oMath>
                  </m:oMathPara>
                </a14:m>
                <a:endParaRPr kumimoji="1" lang="zh-CN" altLang="en-US"/>
              </a:p>
            </p:txBody>
          </p:sp>
        </mc:Choice>
        <mc:Fallback xmlns="">
          <p:sp>
            <p:nvSpPr>
              <p:cNvPr id="105" name="文本框 104">
                <a:extLst>
                  <a:ext uri="{FF2B5EF4-FFF2-40B4-BE49-F238E27FC236}">
                    <a16:creationId xmlns:a16="http://schemas.microsoft.com/office/drawing/2014/main" id="{98D04346-8072-4018-9DE4-0346DFD8A015}"/>
                  </a:ext>
                </a:extLst>
              </p:cNvPr>
              <p:cNvSpPr txBox="1">
                <a:spLocks noRot="1" noChangeAspect="1" noMove="1" noResize="1" noEditPoints="1" noAdjustHandles="1" noChangeArrowheads="1" noChangeShapeType="1" noTextEdit="1"/>
              </p:cNvSpPr>
              <p:nvPr/>
            </p:nvSpPr>
            <p:spPr>
              <a:xfrm>
                <a:off x="10522139" y="2533095"/>
                <a:ext cx="495071"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文本框 105">
                <a:extLst>
                  <a:ext uri="{FF2B5EF4-FFF2-40B4-BE49-F238E27FC236}">
                    <a16:creationId xmlns:a16="http://schemas.microsoft.com/office/drawing/2014/main" id="{CD25967B-77E1-4402-1A2E-11FF1FF79A17}"/>
                  </a:ext>
                </a:extLst>
              </p:cNvPr>
              <p:cNvSpPr txBox="1"/>
              <p:nvPr/>
            </p:nvSpPr>
            <p:spPr>
              <a:xfrm>
                <a:off x="10513957" y="3187975"/>
                <a:ext cx="496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2</m:t>
                          </m:r>
                        </m:sub>
                      </m:sSub>
                    </m:oMath>
                  </m:oMathPara>
                </a14:m>
                <a:endParaRPr kumimoji="1" lang="zh-CN" altLang="en-US"/>
              </a:p>
            </p:txBody>
          </p:sp>
        </mc:Choice>
        <mc:Fallback xmlns="">
          <p:sp>
            <p:nvSpPr>
              <p:cNvPr id="106" name="文本框 105">
                <a:extLst>
                  <a:ext uri="{FF2B5EF4-FFF2-40B4-BE49-F238E27FC236}">
                    <a16:creationId xmlns:a16="http://schemas.microsoft.com/office/drawing/2014/main" id="{CD25967B-77E1-4402-1A2E-11FF1FF79A17}"/>
                  </a:ext>
                </a:extLst>
              </p:cNvPr>
              <p:cNvSpPr txBox="1">
                <a:spLocks noRot="1" noChangeAspect="1" noMove="1" noResize="1" noEditPoints="1" noAdjustHandles="1" noChangeArrowheads="1" noChangeShapeType="1" noTextEdit="1"/>
              </p:cNvSpPr>
              <p:nvPr/>
            </p:nvSpPr>
            <p:spPr>
              <a:xfrm>
                <a:off x="10513957" y="3187975"/>
                <a:ext cx="496674"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文本框 106">
                <a:extLst>
                  <a:ext uri="{FF2B5EF4-FFF2-40B4-BE49-F238E27FC236}">
                    <a16:creationId xmlns:a16="http://schemas.microsoft.com/office/drawing/2014/main" id="{C6C48383-D858-93CA-84C4-5CB86E82B9D8}"/>
                  </a:ext>
                </a:extLst>
              </p:cNvPr>
              <p:cNvSpPr txBox="1"/>
              <p:nvPr/>
            </p:nvSpPr>
            <p:spPr>
              <a:xfrm>
                <a:off x="10530937" y="4023987"/>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3</m:t>
                          </m:r>
                        </m:sub>
                      </m:sSub>
                    </m:oMath>
                  </m:oMathPara>
                </a14:m>
                <a:endParaRPr kumimoji="1" lang="zh-CN" altLang="en-US"/>
              </a:p>
            </p:txBody>
          </p:sp>
        </mc:Choice>
        <mc:Fallback xmlns="">
          <p:sp>
            <p:nvSpPr>
              <p:cNvPr id="107" name="文本框 106">
                <a:extLst>
                  <a:ext uri="{FF2B5EF4-FFF2-40B4-BE49-F238E27FC236}">
                    <a16:creationId xmlns:a16="http://schemas.microsoft.com/office/drawing/2014/main" id="{C6C48383-D858-93CA-84C4-5CB86E82B9D8}"/>
                  </a:ext>
                </a:extLst>
              </p:cNvPr>
              <p:cNvSpPr txBox="1">
                <a:spLocks noRot="1" noChangeAspect="1" noMove="1" noResize="1" noEditPoints="1" noAdjustHandles="1" noChangeArrowheads="1" noChangeShapeType="1" noTextEdit="1"/>
              </p:cNvSpPr>
              <p:nvPr/>
            </p:nvSpPr>
            <p:spPr>
              <a:xfrm>
                <a:off x="10530937" y="4023987"/>
                <a:ext cx="495071"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文本框 107">
                <a:extLst>
                  <a:ext uri="{FF2B5EF4-FFF2-40B4-BE49-F238E27FC236}">
                    <a16:creationId xmlns:a16="http://schemas.microsoft.com/office/drawing/2014/main" id="{A61A3CE7-A2EB-A36C-6D2E-4B15E196ACAD}"/>
                  </a:ext>
                </a:extLst>
              </p:cNvPr>
              <p:cNvSpPr txBox="1"/>
              <p:nvPr/>
            </p:nvSpPr>
            <p:spPr>
              <a:xfrm>
                <a:off x="10561982" y="5202923"/>
                <a:ext cx="5487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𝑚</m:t>
                          </m:r>
                        </m:sub>
                      </m:sSub>
                    </m:oMath>
                  </m:oMathPara>
                </a14:m>
                <a:endParaRPr kumimoji="1" lang="zh-CN" altLang="en-US"/>
              </a:p>
            </p:txBody>
          </p:sp>
        </mc:Choice>
        <mc:Fallback xmlns="">
          <p:sp>
            <p:nvSpPr>
              <p:cNvPr id="108" name="文本框 107">
                <a:extLst>
                  <a:ext uri="{FF2B5EF4-FFF2-40B4-BE49-F238E27FC236}">
                    <a16:creationId xmlns:a16="http://schemas.microsoft.com/office/drawing/2014/main" id="{A61A3CE7-A2EB-A36C-6D2E-4B15E196ACAD}"/>
                  </a:ext>
                </a:extLst>
              </p:cNvPr>
              <p:cNvSpPr txBox="1">
                <a:spLocks noRot="1" noChangeAspect="1" noMove="1" noResize="1" noEditPoints="1" noAdjustHandles="1" noChangeArrowheads="1" noChangeShapeType="1" noTextEdit="1"/>
              </p:cNvSpPr>
              <p:nvPr/>
            </p:nvSpPr>
            <p:spPr>
              <a:xfrm>
                <a:off x="10561982" y="5202923"/>
                <a:ext cx="548740" cy="369332"/>
              </a:xfrm>
              <a:prstGeom prst="rect">
                <a:avLst/>
              </a:prstGeom>
              <a:blipFill>
                <a:blip r:embed="rId14"/>
                <a:stretch>
                  <a:fillRect/>
                </a:stretch>
              </a:blipFill>
            </p:spPr>
            <p:txBody>
              <a:bodyPr/>
              <a:lstStyle/>
              <a:p>
                <a:r>
                  <a:rPr lang="en-US">
                    <a:noFill/>
                  </a:rPr>
                  <a:t> </a:t>
                </a:r>
              </a:p>
            </p:txBody>
          </p:sp>
        </mc:Fallback>
      </mc:AlternateContent>
      <p:cxnSp>
        <p:nvCxnSpPr>
          <p:cNvPr id="8" name="直线连接符 7">
            <a:extLst>
              <a:ext uri="{FF2B5EF4-FFF2-40B4-BE49-F238E27FC236}">
                <a16:creationId xmlns:a16="http://schemas.microsoft.com/office/drawing/2014/main" id="{7D98B91A-DBC8-B61D-5DB7-A9D89D736682}"/>
              </a:ext>
            </a:extLst>
          </p:cNvPr>
          <p:cNvCxnSpPr>
            <a:cxnSpLocks/>
            <a:stCxn id="38" idx="6"/>
            <a:endCxn id="84" idx="2"/>
          </p:cNvCxnSpPr>
          <p:nvPr/>
        </p:nvCxnSpPr>
        <p:spPr>
          <a:xfrm>
            <a:off x="7620478" y="3681551"/>
            <a:ext cx="2210223" cy="47310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线连接符 8">
            <a:extLst>
              <a:ext uri="{FF2B5EF4-FFF2-40B4-BE49-F238E27FC236}">
                <a16:creationId xmlns:a16="http://schemas.microsoft.com/office/drawing/2014/main" id="{9668DCEC-79D8-E17B-BDF4-F089133034F1}"/>
              </a:ext>
            </a:extLst>
          </p:cNvPr>
          <p:cNvCxnSpPr>
            <a:cxnSpLocks/>
            <a:endCxn id="84" idx="2"/>
          </p:cNvCxnSpPr>
          <p:nvPr/>
        </p:nvCxnSpPr>
        <p:spPr>
          <a:xfrm>
            <a:off x="7897167" y="2931517"/>
            <a:ext cx="1933534" cy="12231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线连接符 14">
            <a:extLst>
              <a:ext uri="{FF2B5EF4-FFF2-40B4-BE49-F238E27FC236}">
                <a16:creationId xmlns:a16="http://schemas.microsoft.com/office/drawing/2014/main" id="{A5FF9330-61BB-50ED-70B5-B06B0B175942}"/>
              </a:ext>
            </a:extLst>
          </p:cNvPr>
          <p:cNvCxnSpPr>
            <a:cxnSpLocks/>
            <a:endCxn id="84" idx="2"/>
          </p:cNvCxnSpPr>
          <p:nvPr/>
        </p:nvCxnSpPr>
        <p:spPr>
          <a:xfrm>
            <a:off x="7861981" y="3560160"/>
            <a:ext cx="1968720" cy="5944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线连接符 15">
            <a:extLst>
              <a:ext uri="{FF2B5EF4-FFF2-40B4-BE49-F238E27FC236}">
                <a16:creationId xmlns:a16="http://schemas.microsoft.com/office/drawing/2014/main" id="{B45A6D05-E392-7A69-9F96-B2E2BBCB3601}"/>
              </a:ext>
            </a:extLst>
          </p:cNvPr>
          <p:cNvCxnSpPr>
            <a:cxnSpLocks/>
            <a:stCxn id="46" idx="6"/>
            <a:endCxn id="84" idx="2"/>
          </p:cNvCxnSpPr>
          <p:nvPr/>
        </p:nvCxnSpPr>
        <p:spPr>
          <a:xfrm flipV="1">
            <a:off x="7731324" y="4154653"/>
            <a:ext cx="2099377" cy="6434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弧 16">
            <a:extLst>
              <a:ext uri="{FF2B5EF4-FFF2-40B4-BE49-F238E27FC236}">
                <a16:creationId xmlns:a16="http://schemas.microsoft.com/office/drawing/2014/main" id="{29905638-784A-5AF3-6AFE-5CBA22F90CCD}"/>
              </a:ext>
            </a:extLst>
          </p:cNvPr>
          <p:cNvSpPr/>
          <p:nvPr/>
        </p:nvSpPr>
        <p:spPr>
          <a:xfrm rot="655981">
            <a:off x="9423550" y="3796889"/>
            <a:ext cx="171998" cy="470782"/>
          </a:xfrm>
          <a:prstGeom prst="arc">
            <a:avLst>
              <a:gd name="adj1" fmla="val 5648100"/>
              <a:gd name="adj2" fmla="val 15918212"/>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AC94CAFE-57A0-24E1-A0C1-F71E2D0DC704}"/>
                  </a:ext>
                </a:extLst>
              </p:cNvPr>
              <p:cNvSpPr txBox="1"/>
              <p:nvPr/>
            </p:nvSpPr>
            <p:spPr>
              <a:xfrm>
                <a:off x="8874199" y="4015793"/>
                <a:ext cx="663323"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sz="800" i="1" smtClean="0">
                          <a:latin typeface="Cambria Math" panose="02040503050406030204" pitchFamily="18" charset="0"/>
                        </a:rPr>
                        <m:t>≥</m:t>
                      </m:r>
                      <m:r>
                        <a:rPr kumimoji="1" lang="en-US" altLang="zh-CN" sz="800" b="0" i="1" smtClean="0">
                          <a:latin typeface="Cambria Math" panose="02040503050406030204" pitchFamily="18" charset="0"/>
                        </a:rPr>
                        <m:t>𝑘</m:t>
                      </m:r>
                      <m:r>
                        <a:rPr kumimoji="1" lang="en-US" altLang="zh-CN" sz="800" b="0" i="1" smtClean="0">
                          <a:latin typeface="Cambria Math" panose="02040503050406030204" pitchFamily="18" charset="0"/>
                        </a:rPr>
                        <m:t>+1</m:t>
                      </m:r>
                    </m:oMath>
                  </m:oMathPara>
                </a14:m>
                <a:endParaRPr kumimoji="1" lang="zh-CN" altLang="en-US" sz="800"/>
              </a:p>
            </p:txBody>
          </p:sp>
        </mc:Choice>
        <mc:Fallback xmlns="">
          <p:sp>
            <p:nvSpPr>
              <p:cNvPr id="18" name="文本框 17">
                <a:extLst>
                  <a:ext uri="{FF2B5EF4-FFF2-40B4-BE49-F238E27FC236}">
                    <a16:creationId xmlns:a16="http://schemas.microsoft.com/office/drawing/2014/main" id="{AC94CAFE-57A0-24E1-A0C1-F71E2D0DC704}"/>
                  </a:ext>
                </a:extLst>
              </p:cNvPr>
              <p:cNvSpPr txBox="1">
                <a:spLocks noRot="1" noChangeAspect="1" noMove="1" noResize="1" noEditPoints="1" noAdjustHandles="1" noChangeArrowheads="1" noChangeShapeType="1" noTextEdit="1"/>
              </p:cNvSpPr>
              <p:nvPr/>
            </p:nvSpPr>
            <p:spPr>
              <a:xfrm>
                <a:off x="8874199" y="4015793"/>
                <a:ext cx="663323" cy="215444"/>
              </a:xfrm>
              <a:prstGeom prst="rect">
                <a:avLst/>
              </a:prstGeom>
              <a:blipFill>
                <a:blip r:embed="rId15"/>
                <a:stretch>
                  <a:fillRect/>
                </a:stretch>
              </a:blipFill>
            </p:spPr>
            <p:txBody>
              <a:bodyPr/>
              <a:lstStyle/>
              <a:p>
                <a:r>
                  <a:rPr lang="en-US">
                    <a:noFill/>
                  </a:rPr>
                  <a:t> </a:t>
                </a:r>
              </a:p>
            </p:txBody>
          </p:sp>
        </mc:Fallback>
      </mc:AlternateContent>
      <p:sp>
        <p:nvSpPr>
          <p:cNvPr id="10" name="右大括号 9">
            <a:extLst>
              <a:ext uri="{FF2B5EF4-FFF2-40B4-BE49-F238E27FC236}">
                <a16:creationId xmlns:a16="http://schemas.microsoft.com/office/drawing/2014/main" id="{1736DCEE-6778-4EBA-5976-DB9F27B1F867}"/>
              </a:ext>
            </a:extLst>
          </p:cNvPr>
          <p:cNvSpPr/>
          <p:nvPr/>
        </p:nvSpPr>
        <p:spPr>
          <a:xfrm>
            <a:off x="10980795" y="2655845"/>
            <a:ext cx="253540" cy="2142274"/>
          </a:xfrm>
          <a:prstGeom prst="rightBrace">
            <a:avLst>
              <a:gd name="adj1" fmla="val 8333"/>
              <a:gd name="adj2" fmla="val 49294"/>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57408A61-9641-D2A6-88FE-530670DB02BB}"/>
                  </a:ext>
                </a:extLst>
              </p:cNvPr>
              <p:cNvSpPr txBox="1"/>
              <p:nvPr/>
            </p:nvSpPr>
            <p:spPr>
              <a:xfrm>
                <a:off x="11357578" y="3458552"/>
                <a:ext cx="850452" cy="553998"/>
              </a:xfrm>
              <a:prstGeom prst="rect">
                <a:avLst/>
              </a:prstGeom>
              <a:noFill/>
            </p:spPr>
            <p:txBody>
              <a:bodyPr wrap="square" lIns="0" tIns="0" rIns="0" bIns="0" rtlCol="0">
                <a:spAutoFit/>
              </a:bodyPr>
              <a:lstStyle/>
              <a:p>
                <a14:m>
                  <m:oMath xmlns:m="http://schemas.openxmlformats.org/officeDocument/2006/math">
                    <m:r>
                      <a:rPr kumimoji="1" lang="en-US" altLang="zh-CN" i="1" smtClean="0">
                        <a:latin typeface="Cambria Math" panose="02040503050406030204" pitchFamily="18" charset="0"/>
                      </a:rPr>
                      <m:t>𝜀</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𝑚</m:t>
                    </m:r>
                  </m:oMath>
                </a14:m>
                <a:r>
                  <a:rPr kumimoji="1" lang="en-US" altLang="zh-CN">
                    <a:latin typeface="Palatino" pitchFamily="2" charset="0"/>
                    <a:ea typeface="Palatino" pitchFamily="2" charset="0"/>
                  </a:rPr>
                  <a:t> blocks</a:t>
                </a:r>
                <a:endParaRPr kumimoji="1" lang="zh-CN" altLang="en-US">
                  <a:latin typeface="Palatino" pitchFamily="2" charset="0"/>
                  <a:ea typeface="Palatino" pitchFamily="2" charset="0"/>
                </a:endParaRPr>
              </a:p>
            </p:txBody>
          </p:sp>
        </mc:Choice>
        <mc:Fallback xmlns="">
          <p:sp>
            <p:nvSpPr>
              <p:cNvPr id="11" name="文本框 10">
                <a:extLst>
                  <a:ext uri="{FF2B5EF4-FFF2-40B4-BE49-F238E27FC236}">
                    <a16:creationId xmlns:a16="http://schemas.microsoft.com/office/drawing/2014/main" id="{57408A61-9641-D2A6-88FE-530670DB02BB}"/>
                  </a:ext>
                </a:extLst>
              </p:cNvPr>
              <p:cNvSpPr txBox="1">
                <a:spLocks noRot="1" noChangeAspect="1" noMove="1" noResize="1" noEditPoints="1" noAdjustHandles="1" noChangeArrowheads="1" noChangeShapeType="1" noTextEdit="1"/>
              </p:cNvSpPr>
              <p:nvPr/>
            </p:nvSpPr>
            <p:spPr>
              <a:xfrm>
                <a:off x="11357578" y="3458552"/>
                <a:ext cx="850452" cy="553998"/>
              </a:xfrm>
              <a:prstGeom prst="rect">
                <a:avLst/>
              </a:prstGeom>
              <a:blipFill>
                <a:blip r:embed="rId16"/>
                <a:stretch>
                  <a:fillRect l="-16429" b="-25275"/>
                </a:stretch>
              </a:blipFill>
            </p:spPr>
            <p:txBody>
              <a:bodyPr/>
              <a:lstStyle/>
              <a:p>
                <a:r>
                  <a:rPr lang="en-US">
                    <a:noFill/>
                  </a:rPr>
                  <a:t> </a:t>
                </a:r>
              </a:p>
            </p:txBody>
          </p:sp>
        </mc:Fallback>
      </mc:AlternateContent>
    </p:spTree>
    <p:extLst>
      <p:ext uri="{BB962C8B-B14F-4D97-AF65-F5344CB8AC3E}">
        <p14:creationId xmlns:p14="http://schemas.microsoft.com/office/powerpoint/2010/main" val="1559728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a:extLst>
              <a:ext uri="{FF2B5EF4-FFF2-40B4-BE49-F238E27FC236}">
                <a16:creationId xmlns:a16="http://schemas.microsoft.com/office/drawing/2014/main" id="{B95BB074-955F-1296-6DDD-D2CD9292B333}"/>
              </a:ext>
            </a:extLst>
          </p:cNvPr>
          <p:cNvSpPr/>
          <p:nvPr/>
        </p:nvSpPr>
        <p:spPr>
          <a:xfrm>
            <a:off x="1229758" y="3852967"/>
            <a:ext cx="5074056" cy="1294785"/>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 name="圆角矩形 103">
            <a:extLst>
              <a:ext uri="{FF2B5EF4-FFF2-40B4-BE49-F238E27FC236}">
                <a16:creationId xmlns:a16="http://schemas.microsoft.com/office/drawing/2014/main" id="{18224EFA-E8F3-89FC-55CB-A79AA6E747AD}"/>
              </a:ext>
            </a:extLst>
          </p:cNvPr>
          <p:cNvSpPr/>
          <p:nvPr/>
        </p:nvSpPr>
        <p:spPr>
          <a:xfrm>
            <a:off x="9643967" y="5100432"/>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圆角矩形 102">
            <a:extLst>
              <a:ext uri="{FF2B5EF4-FFF2-40B4-BE49-F238E27FC236}">
                <a16:creationId xmlns:a16="http://schemas.microsoft.com/office/drawing/2014/main" id="{D122E8AF-39A6-B527-03F0-0BC605A56BCE}"/>
              </a:ext>
            </a:extLst>
          </p:cNvPr>
          <p:cNvSpPr/>
          <p:nvPr/>
        </p:nvSpPr>
        <p:spPr>
          <a:xfrm>
            <a:off x="9616537" y="3897162"/>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2" name="圆角矩形 101">
            <a:extLst>
              <a:ext uri="{FF2B5EF4-FFF2-40B4-BE49-F238E27FC236}">
                <a16:creationId xmlns:a16="http://schemas.microsoft.com/office/drawing/2014/main" id="{3510F1D2-B1CE-A47C-CEF4-5C51390D0849}"/>
              </a:ext>
            </a:extLst>
          </p:cNvPr>
          <p:cNvSpPr/>
          <p:nvPr/>
        </p:nvSpPr>
        <p:spPr>
          <a:xfrm>
            <a:off x="9616537" y="3145910"/>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圆角矩形 100">
            <a:extLst>
              <a:ext uri="{FF2B5EF4-FFF2-40B4-BE49-F238E27FC236}">
                <a16:creationId xmlns:a16="http://schemas.microsoft.com/office/drawing/2014/main" id="{69C06ED5-B3A9-9AAA-FED1-4D84DBB56F10}"/>
              </a:ext>
            </a:extLst>
          </p:cNvPr>
          <p:cNvSpPr/>
          <p:nvPr/>
        </p:nvSpPr>
        <p:spPr>
          <a:xfrm>
            <a:off x="9607739" y="2443975"/>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圆角矩形 99">
            <a:extLst>
              <a:ext uri="{FF2B5EF4-FFF2-40B4-BE49-F238E27FC236}">
                <a16:creationId xmlns:a16="http://schemas.microsoft.com/office/drawing/2014/main" id="{E806B453-5A97-D4A3-5E14-A99111517634}"/>
              </a:ext>
            </a:extLst>
          </p:cNvPr>
          <p:cNvSpPr/>
          <p:nvPr/>
        </p:nvSpPr>
        <p:spPr>
          <a:xfrm>
            <a:off x="7374139" y="4650719"/>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圆角矩形 98">
            <a:extLst>
              <a:ext uri="{FF2B5EF4-FFF2-40B4-BE49-F238E27FC236}">
                <a16:creationId xmlns:a16="http://schemas.microsoft.com/office/drawing/2014/main" id="{1A6439AB-262C-7139-8587-CC0A3836AF39}"/>
              </a:ext>
            </a:extLst>
          </p:cNvPr>
          <p:cNvSpPr/>
          <p:nvPr/>
        </p:nvSpPr>
        <p:spPr>
          <a:xfrm>
            <a:off x="7374139" y="3412153"/>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8" name="圆角矩形 97">
            <a:extLst>
              <a:ext uri="{FF2B5EF4-FFF2-40B4-BE49-F238E27FC236}">
                <a16:creationId xmlns:a16="http://schemas.microsoft.com/office/drawing/2014/main" id="{9AB6E49A-E317-E277-F4C7-6A13F1AB37AC}"/>
              </a:ext>
            </a:extLst>
          </p:cNvPr>
          <p:cNvSpPr/>
          <p:nvPr/>
        </p:nvSpPr>
        <p:spPr>
          <a:xfrm>
            <a:off x="7374139" y="2615851"/>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4CFEBA7D-D78A-4674-B4CE-8101BA65D437}"/>
              </a:ext>
            </a:extLst>
          </p:cNvPr>
          <p:cNvSpPr>
            <a:spLocks noGrp="1"/>
          </p:cNvSpPr>
          <p:nvPr>
            <p:ph type="title"/>
          </p:nvPr>
        </p:nvSpPr>
        <p:spPr/>
        <p:txBody>
          <a:bodyPr/>
          <a:lstStyle/>
          <a:p>
            <a:r>
              <a:rPr lang="en-US" altLang="zh-CN">
                <a:latin typeface="Palatino Linotype" panose="02040502050505030304" pitchFamily="18" charset="0"/>
              </a:rPr>
              <a:t>Our Threshold Graph</a:t>
            </a:r>
            <a:endParaRPr lang="zh-CN" altLang="en-US">
              <a:solidFill>
                <a:srgbClr val="FF3399"/>
              </a:solidFill>
              <a:latin typeface="Palatino Linotype" panose="0204050205050503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2686E6-B94F-4577-A109-F11F0A65ECC2}"/>
                  </a:ext>
                </a:extLst>
              </p:cNvPr>
              <p:cNvSpPr>
                <a:spLocks noGrp="1"/>
              </p:cNvSpPr>
              <p:nvPr>
                <p:ph idx="1"/>
              </p:nvPr>
            </p:nvSpPr>
            <p:spPr>
              <a:xfrm>
                <a:off x="595122" y="1585109"/>
                <a:ext cx="10515600" cy="4351338"/>
              </a:xfrm>
            </p:spPr>
            <p:txBody>
              <a:bodyPr>
                <a:normAutofit/>
              </a:bodyPr>
              <a:lstStyle/>
              <a:p>
                <a:pPr marL="617220" lvl="1" indent="-342900"/>
                <a:r>
                  <a:rPr lang="en-US" altLang="zh-CN" sz="2000">
                    <a:latin typeface="Palatino Linotype" panose="02040502050505030304" pitchFamily="18" charset="0"/>
                  </a:rPr>
                  <a:t>Threshold Graph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𝑇</m:t>
                        </m:r>
                      </m:sub>
                    </m:sSub>
                  </m:oMath>
                </a14:m>
                <a:r>
                  <a:rPr lang="en-US" altLang="zh-CN" sz="2000">
                    <a:latin typeface="Palatino Linotype" panose="02040502050505030304" pitchFamily="18" charset="0"/>
                  </a:rPr>
                  <a:t>: a bipartite graph </a:t>
                </a:r>
                <a14:m>
                  <m:oMath xmlns:m="http://schemas.openxmlformats.org/officeDocument/2006/math">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𝐵</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𝐸</m:t>
                    </m:r>
                    <m:r>
                      <a:rPr lang="en-US" altLang="zh-CN" sz="2000" b="0" i="1" smtClean="0">
                        <a:latin typeface="Cambria Math" panose="02040503050406030204" pitchFamily="18" charset="0"/>
                      </a:rPr>
                      <m:t>)</m:t>
                    </m:r>
                  </m:oMath>
                </a14:m>
                <a:r>
                  <a:rPr lang="en-US" altLang="zh-CN" sz="2000">
                    <a:latin typeface="Palatino Linotype" panose="02040502050505030304" pitchFamily="18" charset="0"/>
                  </a:rPr>
                  <a:t> with </a:t>
                </a:r>
                <a14:m>
                  <m:oMath xmlns:m="http://schemas.openxmlformats.org/officeDocument/2006/math">
                    <m:r>
                      <a:rPr lang="en-US" altLang="zh-CN" sz="2000" i="1">
                        <a:latin typeface="Cambria Math" panose="02040503050406030204" pitchFamily="18" charset="0"/>
                      </a:rPr>
                      <m:t>𝐴</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𝑘</m:t>
                        </m:r>
                      </m:sub>
                    </m:sSub>
                  </m:oMath>
                </a14:m>
                <a:r>
                  <a:rPr lang="en-US" altLang="zh-CN" sz="2000">
                    <a:latin typeface="Palatino Linotype" panose="02040502050505030304" pitchFamily="18" charset="0"/>
                  </a:rPr>
                  <a:t> and </a:t>
                </a:r>
                <a14:m>
                  <m:oMath xmlns:m="http://schemas.openxmlformats.org/officeDocument/2006/math">
                    <m:r>
                      <a:rPr lang="en-US" altLang="zh-CN" sz="2000" i="1">
                        <a:latin typeface="Cambria Math" panose="02040503050406030204" pitchFamily="18" charset="0"/>
                      </a:rPr>
                      <m:t>𝐵</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𝑚</m:t>
                        </m:r>
                      </m:sub>
                    </m:sSub>
                  </m:oMath>
                </a14:m>
                <a:r>
                  <a:rPr lang="en-US" altLang="zh-CN" sz="2000">
                    <a:latin typeface="Palatino Linotype" panose="02040502050505030304" pitchFamily="18" charset="0"/>
                  </a:rPr>
                  <a:t>, satisfying</a:t>
                </a:r>
                <a:endParaRPr lang="en-US" altLang="zh-CN" sz="1600">
                  <a:latin typeface="Palatino Linotype" panose="02040502050505030304" pitchFamily="18" charset="0"/>
                </a:endParaRPr>
              </a:p>
              <a:p>
                <a:pPr marL="0" indent="0">
                  <a:buNone/>
                </a:pPr>
                <a:endParaRPr lang="zh-CN" altLang="en-US" sz="1500">
                  <a:latin typeface="Palatino Linotype" panose="02040502050505030304" pitchFamily="18" charset="0"/>
                </a:endParaRPr>
              </a:p>
            </p:txBody>
          </p:sp>
        </mc:Choice>
        <mc:Fallback xmlns="">
          <p:sp>
            <p:nvSpPr>
              <p:cNvPr id="3" name="内容占位符 2">
                <a:extLst>
                  <a:ext uri="{FF2B5EF4-FFF2-40B4-BE49-F238E27FC236}">
                    <a16:creationId xmlns:a16="http://schemas.microsoft.com/office/drawing/2014/main" id="{202686E6-B94F-4577-A109-F11F0A65ECC2}"/>
                  </a:ext>
                </a:extLst>
              </p:cNvPr>
              <p:cNvSpPr>
                <a:spLocks noGrp="1" noRot="1" noChangeAspect="1" noMove="1" noResize="1" noEditPoints="1" noAdjustHandles="1" noChangeArrowheads="1" noChangeShapeType="1" noTextEdit="1"/>
              </p:cNvSpPr>
              <p:nvPr>
                <p:ph idx="1"/>
              </p:nvPr>
            </p:nvSpPr>
            <p:spPr>
              <a:xfrm>
                <a:off x="595122" y="1585109"/>
                <a:ext cx="10515600" cy="4351338"/>
              </a:xfrm>
              <a:blipFill>
                <a:blip r:embed="rId3"/>
                <a:stretch>
                  <a:fillRect t="-1401"/>
                </a:stretch>
              </a:blipFill>
            </p:spPr>
            <p:txBody>
              <a:bodyPr/>
              <a:lstStyle/>
              <a:p>
                <a:r>
                  <a:rPr lang="en-US">
                    <a:noFill/>
                  </a:rPr>
                  <a:t> </a:t>
                </a:r>
              </a:p>
            </p:txBody>
          </p:sp>
        </mc:Fallback>
      </mc:AlternateContent>
      <p:sp>
        <p:nvSpPr>
          <p:cNvPr id="5" name="文本框 4">
            <a:extLst>
              <a:ext uri="{FF2B5EF4-FFF2-40B4-BE49-F238E27FC236}">
                <a16:creationId xmlns:a16="http://schemas.microsoft.com/office/drawing/2014/main" id="{BFF7F080-51F7-4335-B1D8-5D9192CCFE22}"/>
              </a:ext>
            </a:extLst>
          </p:cNvPr>
          <p:cNvSpPr txBox="1"/>
          <p:nvPr/>
        </p:nvSpPr>
        <p:spPr>
          <a:xfrm>
            <a:off x="5379712" y="3250398"/>
            <a:ext cx="65" cy="276999"/>
          </a:xfrm>
          <a:prstGeom prst="rect">
            <a:avLst/>
          </a:prstGeom>
          <a:noFill/>
        </p:spPr>
        <p:txBody>
          <a:bodyPr wrap="none" lIns="0" tIns="0" rIns="0" bIns="0" rtlCol="0">
            <a:spAutoFit/>
          </a:bodyPr>
          <a:lstStyle/>
          <a:p>
            <a:endParaRPr lang="zh-CN" altLang="en-US"/>
          </a:p>
        </p:txBody>
      </p:sp>
      <p:sp>
        <p:nvSpPr>
          <p:cNvPr id="6" name="文本框 5">
            <a:extLst>
              <a:ext uri="{FF2B5EF4-FFF2-40B4-BE49-F238E27FC236}">
                <a16:creationId xmlns:a16="http://schemas.microsoft.com/office/drawing/2014/main" id="{001AC4B2-B67B-4315-B5EA-20F5499035D0}"/>
              </a:ext>
            </a:extLst>
          </p:cNvPr>
          <p:cNvSpPr txBox="1"/>
          <p:nvPr/>
        </p:nvSpPr>
        <p:spPr>
          <a:xfrm>
            <a:off x="5379712" y="3250398"/>
            <a:ext cx="65" cy="276999"/>
          </a:xfrm>
          <a:prstGeom prst="rect">
            <a:avLst/>
          </a:prstGeom>
          <a:noFill/>
        </p:spPr>
        <p:txBody>
          <a:bodyPr wrap="none" lIns="0" tIns="0" rIns="0" bIns="0" rtlCol="0">
            <a:spAutoFit/>
          </a:bodyPr>
          <a:lstStyle/>
          <a:p>
            <a:endParaRPr lang="zh-CN" altLang="en-US"/>
          </a:p>
        </p:txBody>
      </p:sp>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57873357-46DE-1AE2-B03D-287FDD2F07EA}"/>
                  </a:ext>
                </a:extLst>
              </p:cNvPr>
              <p:cNvSpPr txBox="1"/>
              <p:nvPr/>
            </p:nvSpPr>
            <p:spPr>
              <a:xfrm>
                <a:off x="1257732" y="2736871"/>
                <a:ext cx="4973481" cy="923330"/>
              </a:xfrm>
              <a:prstGeom prst="rect">
                <a:avLst/>
              </a:prstGeom>
              <a:noFill/>
            </p:spPr>
            <p:txBody>
              <a:bodyPr wrap="square" rtlCol="0">
                <a:spAutoFit/>
              </a:bodyPr>
              <a:lstStyle/>
              <a:p>
                <a:r>
                  <a:rPr lang="en-US" altLang="zh-CN" b="1">
                    <a:latin typeface="Palatino Linotype" panose="02040502050505030304" pitchFamily="18" charset="0"/>
                  </a:rPr>
                  <a:t>Completeness: </a:t>
                </a:r>
              </a:p>
              <a:p>
                <a:pPr marL="285750" indent="-285750">
                  <a:buFont typeface="Arial" panose="020B0604020202020204" pitchFamily="34" charset="0"/>
                  <a:buChar char="•"/>
                </a:pPr>
                <a14:m>
                  <m:oMath xmlns:m="http://schemas.openxmlformats.org/officeDocument/2006/math">
                    <m:r>
                      <a:rPr lang="en-US" altLang="zh-CN" sz="180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𝑘</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𝑘</m:t>
                        </m:r>
                      </m:sub>
                    </m:sSub>
                  </m:oMath>
                </a14:m>
                <a:r>
                  <a:rPr lang="zh-CN" altLang="en-US" sz="1800">
                    <a:latin typeface="Palatino Linotype" panose="02040502050505030304" pitchFamily="18" charset="0"/>
                  </a:rPr>
                  <a:t> </a:t>
                </a:r>
                <a:r>
                  <a:rPr lang="en-US" altLang="zh-CN" sz="1800">
                    <a:latin typeface="Palatino Linotype" panose="02040502050505030304" pitchFamily="18" charset="0"/>
                  </a:rPr>
                  <a:t>and </a:t>
                </a:r>
                <a14:m>
                  <m:oMath xmlns:m="http://schemas.openxmlformats.org/officeDocument/2006/math">
                    <m:r>
                      <a:rPr lang="en-US" altLang="zh-CN" sz="1800" i="1">
                        <a:latin typeface="Cambria Math" panose="02040503050406030204" pitchFamily="18" charset="0"/>
                      </a:rPr>
                      <m:t>𝑖</m:t>
                    </m:r>
                    <m:r>
                      <a:rPr lang="en-US" altLang="zh-CN" sz="1800" i="1">
                        <a:latin typeface="Cambria Math" panose="02040503050406030204" pitchFamily="18" charset="0"/>
                      </a:rPr>
                      <m:t>∈</m:t>
                    </m:r>
                    <m:d>
                      <m:dPr>
                        <m:begChr m:val="["/>
                        <m:endChr m:val="]"/>
                        <m:ctrlPr>
                          <a:rPr lang="en-US" altLang="zh-CN" sz="1800" i="1">
                            <a:latin typeface="Cambria Math" panose="02040503050406030204" pitchFamily="18" charset="0"/>
                          </a:rPr>
                        </m:ctrlPr>
                      </m:dPr>
                      <m:e>
                        <m:r>
                          <a:rPr lang="en-US" altLang="zh-CN" sz="1800" i="1">
                            <a:latin typeface="Cambria Math" panose="02040503050406030204" pitchFamily="18" charset="0"/>
                          </a:rPr>
                          <m:t>𝑚</m:t>
                        </m:r>
                      </m:e>
                    </m:d>
                  </m:oMath>
                </a14:m>
                <a:r>
                  <a:rPr lang="en-US" altLang="zh-CN" sz="1800">
                    <a:latin typeface="Palatino Linotype" panose="02040502050505030304" pitchFamily="18" charset="0"/>
                  </a:rPr>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𝑘</m:t>
                        </m:r>
                      </m:sub>
                    </m:sSub>
                  </m:oMath>
                </a14:m>
                <a:r>
                  <a:rPr lang="zh-CN" altLang="en-US" sz="1800">
                    <a:latin typeface="Palatino Linotype" panose="02040502050505030304" pitchFamily="18" charset="0"/>
                  </a:rPr>
                  <a:t> </a:t>
                </a:r>
                <a:r>
                  <a:rPr lang="en-US" altLang="zh-CN" sz="1800">
                    <a:latin typeface="Palatino Linotype" panose="02040502050505030304" pitchFamily="18" charset="0"/>
                  </a:rPr>
                  <a:t>have a common neighbor in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𝐵</m:t>
                        </m:r>
                      </m:e>
                      <m:sub>
                        <m:r>
                          <a:rPr lang="en-US" altLang="zh-CN" sz="1800" i="1">
                            <a:latin typeface="Cambria Math" panose="02040503050406030204" pitchFamily="18" charset="0"/>
                          </a:rPr>
                          <m:t>𝑖</m:t>
                        </m:r>
                      </m:sub>
                    </m:sSub>
                  </m:oMath>
                </a14:m>
                <a:endParaRPr lang="zh-CN" altLang="en-US">
                  <a:latin typeface="Palatino Linotype" panose="02040502050505030304" pitchFamily="18" charset="0"/>
                </a:endParaRPr>
              </a:p>
            </p:txBody>
          </p:sp>
        </mc:Choice>
        <mc:Fallback xmlns="">
          <p:sp>
            <p:nvSpPr>
              <p:cNvPr id="51" name="文本框 50">
                <a:extLst>
                  <a:ext uri="{FF2B5EF4-FFF2-40B4-BE49-F238E27FC236}">
                    <a16:creationId xmlns:a16="http://schemas.microsoft.com/office/drawing/2014/main" id="{57873357-46DE-1AE2-B03D-287FDD2F07EA}"/>
                  </a:ext>
                </a:extLst>
              </p:cNvPr>
              <p:cNvSpPr txBox="1">
                <a:spLocks noRot="1" noChangeAspect="1" noMove="1" noResize="1" noEditPoints="1" noAdjustHandles="1" noChangeArrowheads="1" noChangeShapeType="1" noTextEdit="1"/>
              </p:cNvSpPr>
              <p:nvPr/>
            </p:nvSpPr>
            <p:spPr>
              <a:xfrm>
                <a:off x="1257732" y="2736871"/>
                <a:ext cx="4973481" cy="923330"/>
              </a:xfrm>
              <a:prstGeom prst="rect">
                <a:avLst/>
              </a:prstGeom>
              <a:blipFill>
                <a:blip r:embed="rId4"/>
                <a:stretch>
                  <a:fillRect l="-980" t="-3974"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文本框 94">
                <a:extLst>
                  <a:ext uri="{FF2B5EF4-FFF2-40B4-BE49-F238E27FC236}">
                    <a16:creationId xmlns:a16="http://schemas.microsoft.com/office/drawing/2014/main" id="{D763B192-9D18-BA72-9BFB-C340CEC896C2}"/>
                  </a:ext>
                </a:extLst>
              </p:cNvPr>
              <p:cNvSpPr txBox="1"/>
              <p:nvPr/>
            </p:nvSpPr>
            <p:spPr>
              <a:xfrm>
                <a:off x="805795" y="3893423"/>
                <a:ext cx="5582733" cy="1200329"/>
              </a:xfrm>
              <a:prstGeom prst="rect">
                <a:avLst/>
              </a:prstGeom>
              <a:noFill/>
            </p:spPr>
            <p:txBody>
              <a:bodyPr wrap="square" rtlCol="0">
                <a:spAutoFit/>
              </a:bodyPr>
              <a:lstStyle/>
              <a:p>
                <a:pPr lvl="1"/>
                <a:r>
                  <a:rPr lang="en-US" altLang="zh-CN" b="1">
                    <a:latin typeface="Palatino" pitchFamily="2" charset="0"/>
                    <a:ea typeface="Palatino" pitchFamily="2" charset="0"/>
                  </a:rPr>
                  <a:t>Soundness:</a:t>
                </a:r>
              </a:p>
              <a:p>
                <a:pPr marL="742950" lvl="1"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b="0" i="0" smtClean="0">
                        <a:latin typeface="Cambria Math" panose="02040503050406030204" pitchFamily="18" charset="0"/>
                      </a:rPr>
                      <m:t> </m:t>
                    </m:r>
                  </m:oMath>
                </a14:m>
                <a:r>
                  <a:rPr lang="en-US" altLang="zh-CN" b="0">
                    <a:latin typeface="Palatino" pitchFamily="2" charset="0"/>
                    <a:ea typeface="Palatino" pitchFamily="2" charset="0"/>
                  </a:rPr>
                  <a:t>if </a:t>
                </a:r>
                <a:r>
                  <a:rPr lang="en-US" altLang="zh-CN" b="0">
                    <a:solidFill>
                      <a:srgbClr val="FF0000"/>
                    </a:solidFill>
                    <a:latin typeface="Palatino" pitchFamily="2" charset="0"/>
                    <a:ea typeface="Palatino" pitchFamily="2" charset="0"/>
                  </a:rPr>
                  <a:t>for </a:t>
                </a:r>
                <a14:m>
                  <m:oMath xmlns:m="http://schemas.openxmlformats.org/officeDocument/2006/math">
                    <m:r>
                      <a:rPr lang="en-US" altLang="zh-CN" b="0" i="1" smtClean="0">
                        <a:solidFill>
                          <a:srgbClr val="FF0000"/>
                        </a:solidFill>
                        <a:latin typeface="Cambria Math" panose="02040503050406030204" pitchFamily="18" charset="0"/>
                        <a:ea typeface="Palatino" pitchFamily="2" charset="0"/>
                      </a:rPr>
                      <m:t>𝜀</m:t>
                    </m:r>
                  </m:oMath>
                </a14:m>
                <a:r>
                  <a:rPr lang="en-US" altLang="zh-CN" b="0" i="1">
                    <a:solidFill>
                      <a:srgbClr val="FF0000"/>
                    </a:solidFill>
                    <a:latin typeface="Cambria Math" panose="02040503050406030204" pitchFamily="18" charset="0"/>
                    <a:ea typeface="Palatino" pitchFamily="2" charset="0"/>
                  </a:rPr>
                  <a:t> </a:t>
                </a:r>
                <a:r>
                  <a:rPr lang="en-US" altLang="zh-CN" b="0">
                    <a:solidFill>
                      <a:srgbClr val="FF0000"/>
                    </a:solidFill>
                    <a:latin typeface="Cambria Math" panose="02040503050406030204" pitchFamily="18" charset="0"/>
                    <a:ea typeface="Palatino" pitchFamily="2" charset="0"/>
                  </a:rPr>
                  <a:t>fraction of </a:t>
                </a:r>
                <a14:m>
                  <m:oMath xmlns:m="http://schemas.openxmlformats.org/officeDocument/2006/math">
                    <m:r>
                      <a:rPr lang="en-US" altLang="zh-CN" b="0" i="1" smtClean="0">
                        <a:solidFill>
                          <a:srgbClr val="FF0000"/>
                        </a:solidFill>
                        <a:latin typeface="Cambria Math" panose="02040503050406030204" pitchFamily="18" charset="0"/>
                        <a:ea typeface="Palatino" pitchFamily="2" charset="0"/>
                      </a:rPr>
                      <m:t>𝑖</m:t>
                    </m:r>
                    <m:r>
                      <a:rPr lang="en-US" altLang="zh-CN" b="0" i="1" smtClean="0">
                        <a:solidFill>
                          <a:srgbClr val="FF0000"/>
                        </a:solidFill>
                        <a:latin typeface="Cambria Math" panose="02040503050406030204" pitchFamily="18" charset="0"/>
                        <a:ea typeface="Palatino" pitchFamily="2" charset="0"/>
                      </a:rPr>
                      <m:t>∈[</m:t>
                    </m:r>
                    <m:r>
                      <a:rPr lang="en-US" altLang="zh-CN" b="0" i="1" smtClean="0">
                        <a:solidFill>
                          <a:srgbClr val="FF0000"/>
                        </a:solidFill>
                        <a:latin typeface="Cambria Math" panose="02040503050406030204" pitchFamily="18" charset="0"/>
                        <a:ea typeface="Palatino" pitchFamily="2" charset="0"/>
                      </a:rPr>
                      <m:t>𝑚</m:t>
                    </m:r>
                    <m:r>
                      <a:rPr lang="en-US" altLang="zh-CN" b="0" i="1" smtClean="0">
                        <a:solidFill>
                          <a:srgbClr val="FF0000"/>
                        </a:solidFill>
                        <a:latin typeface="Cambria Math" panose="02040503050406030204" pitchFamily="18" charset="0"/>
                        <a:ea typeface="Palatino" pitchFamily="2" charset="0"/>
                      </a:rPr>
                      <m:t>]</m:t>
                    </m:r>
                  </m:oMath>
                </a14:m>
                <a:r>
                  <a:rPr lang="en-US" altLang="zh-CN" b="0" i="1">
                    <a:latin typeface="Cambria Math" panose="02040503050406030204" pitchFamily="18" charset="0"/>
                    <a:ea typeface="Palatino" pitchFamily="2" charset="0"/>
                  </a:rPr>
                  <a:t>, </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𝑖</m:t>
                        </m:r>
                      </m:sub>
                    </m:sSub>
                  </m:oMath>
                </a14:m>
                <a:r>
                  <a:rPr lang="zh-CN" altLang="en-US">
                    <a:latin typeface="Palatino" pitchFamily="2" charset="0"/>
                    <a:ea typeface="Palatino" pitchFamily="2" charset="0"/>
                  </a:rPr>
                  <a:t> </a:t>
                </a:r>
                <a:r>
                  <a:rPr lang="en-US" altLang="zh-CN">
                    <a:latin typeface="Palatino" pitchFamily="2" charset="0"/>
                    <a:ea typeface="Palatino" pitchFamily="2" charset="0"/>
                  </a:rPr>
                  <a:t>such that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oMath>
                </a14:m>
                <a:r>
                  <a:rPr lang="zh-CN" altLang="en-US">
                    <a:latin typeface="Palatino" pitchFamily="2" charset="0"/>
                    <a:ea typeface="Palatino" pitchFamily="2" charset="0"/>
                  </a:rPr>
                  <a:t> </a:t>
                </a:r>
                <a:r>
                  <a:rPr lang="en-US" altLang="zh-CN">
                    <a:latin typeface="Palatino" pitchFamily="2" charset="0"/>
                    <a:ea typeface="Palatino" pitchFamily="2" charset="0"/>
                  </a:rPr>
                  <a:t>has </a:t>
                </a:r>
                <a14:m>
                  <m:oMath xmlns:m="http://schemas.openxmlformats.org/officeDocument/2006/math">
                    <m:r>
                      <a:rPr lang="en-US" altLang="zh-CN" i="1">
                        <a:latin typeface="Cambria Math" panose="02040503050406030204" pitchFamily="18" charset="0"/>
                      </a:rPr>
                      <m:t>𝑘</m:t>
                    </m:r>
                    <m:r>
                      <a:rPr lang="en-US" altLang="zh-CN" i="1">
                        <a:latin typeface="Cambria Math" panose="02040503050406030204" pitchFamily="18" charset="0"/>
                      </a:rPr>
                      <m:t>+1</m:t>
                    </m:r>
                  </m:oMath>
                </a14:m>
                <a:r>
                  <a:rPr lang="zh-CN" altLang="en-US">
                    <a:latin typeface="Palatino" pitchFamily="2" charset="0"/>
                    <a:ea typeface="Palatino" pitchFamily="2" charset="0"/>
                  </a:rPr>
                  <a:t> </a:t>
                </a:r>
                <a:r>
                  <a:rPr lang="en-US" altLang="zh-CN">
                    <a:latin typeface="Palatino" pitchFamily="2" charset="0"/>
                    <a:ea typeface="Palatino" pitchFamily="2" charset="0"/>
                  </a:rPr>
                  <a:t>neighbors in </a:t>
                </a:r>
                <a14:m>
                  <m:oMath xmlns:m="http://schemas.openxmlformats.org/officeDocument/2006/math">
                    <m:r>
                      <a:rPr lang="en-US" altLang="zh-CN" i="1">
                        <a:latin typeface="Cambria Math" panose="02040503050406030204" pitchFamily="18" charset="0"/>
                      </a:rPr>
                      <m:t>𝑋</m:t>
                    </m:r>
                  </m:oMath>
                </a14:m>
                <a:r>
                  <a:rPr lang="en-US" altLang="zh-CN">
                    <a:latin typeface="Palatino" pitchFamily="2" charset="0"/>
                    <a:ea typeface="Palatino" pitchFamily="2" charset="0"/>
                  </a:rPr>
                  <a:t>, then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𝑋</m:t>
                        </m:r>
                      </m:e>
                    </m:d>
                    <m:r>
                      <a:rPr lang="en-US" altLang="zh-CN" i="1">
                        <a:latin typeface="Cambria Math" panose="02040503050406030204" pitchFamily="18" charset="0"/>
                      </a:rPr>
                      <m:t>&gt;</m:t>
                    </m:r>
                    <m:r>
                      <a:rPr lang="en-US" altLang="zh-CN" i="1">
                        <a:latin typeface="Cambria Math" panose="02040503050406030204" pitchFamily="18" charset="0"/>
                      </a:rPr>
                      <m:t>h</m:t>
                    </m:r>
                  </m:oMath>
                </a14:m>
                <a:endParaRPr lang="en-US" altLang="zh-CN">
                  <a:latin typeface="Palatino" pitchFamily="2" charset="0"/>
                  <a:ea typeface="Palatino" pitchFamily="2" charset="0"/>
                </a:endParaRPr>
              </a:p>
            </p:txBody>
          </p:sp>
        </mc:Choice>
        <mc:Fallback xmlns="">
          <p:sp>
            <p:nvSpPr>
              <p:cNvPr id="95" name="文本框 94">
                <a:extLst>
                  <a:ext uri="{FF2B5EF4-FFF2-40B4-BE49-F238E27FC236}">
                    <a16:creationId xmlns:a16="http://schemas.microsoft.com/office/drawing/2014/main" id="{D763B192-9D18-BA72-9BFB-C340CEC896C2}"/>
                  </a:ext>
                </a:extLst>
              </p:cNvPr>
              <p:cNvSpPr txBox="1">
                <a:spLocks noRot="1" noChangeAspect="1" noMove="1" noResize="1" noEditPoints="1" noAdjustHandles="1" noChangeArrowheads="1" noChangeShapeType="1" noTextEdit="1"/>
              </p:cNvSpPr>
              <p:nvPr/>
            </p:nvSpPr>
            <p:spPr>
              <a:xfrm>
                <a:off x="805795" y="3893423"/>
                <a:ext cx="5582733" cy="1200329"/>
              </a:xfrm>
              <a:prstGeom prst="rect">
                <a:avLst/>
              </a:prstGeom>
              <a:blipFill>
                <a:blip r:embed="rId5"/>
                <a:stretch>
                  <a:fillRect t="-30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F3F8513-B17D-7DD5-85D9-242B106AFBD4}"/>
                  </a:ext>
                </a:extLst>
              </p:cNvPr>
              <p:cNvSpPr txBox="1"/>
              <p:nvPr/>
            </p:nvSpPr>
            <p:spPr>
              <a:xfrm>
                <a:off x="7529201" y="4117471"/>
                <a:ext cx="5575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oMath>
                  </m:oMathPara>
                </a14:m>
                <a:endParaRPr kumimoji="1" lang="zh-CN" altLang="en-US"/>
              </a:p>
            </p:txBody>
          </p:sp>
        </mc:Choice>
        <mc:Fallback xmlns="">
          <p:sp>
            <p:nvSpPr>
              <p:cNvPr id="14" name="文本框 13">
                <a:extLst>
                  <a:ext uri="{FF2B5EF4-FFF2-40B4-BE49-F238E27FC236}">
                    <a16:creationId xmlns:a16="http://schemas.microsoft.com/office/drawing/2014/main" id="{0F3F8513-B17D-7DD5-85D9-242B106AFBD4}"/>
                  </a:ext>
                </a:extLst>
              </p:cNvPr>
              <p:cNvSpPr txBox="1">
                <a:spLocks noRot="1" noChangeAspect="1" noMove="1" noResize="1" noEditPoints="1" noAdjustHandles="1" noChangeArrowheads="1" noChangeShapeType="1" noTextEdit="1"/>
              </p:cNvSpPr>
              <p:nvPr/>
            </p:nvSpPr>
            <p:spPr>
              <a:xfrm>
                <a:off x="7529201" y="4117471"/>
                <a:ext cx="557561"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37BCE80C-9342-5506-6B08-D4368541F2CE}"/>
                  </a:ext>
                </a:extLst>
              </p:cNvPr>
              <p:cNvSpPr txBox="1"/>
              <p:nvPr/>
            </p:nvSpPr>
            <p:spPr>
              <a:xfrm>
                <a:off x="9776701" y="4556988"/>
                <a:ext cx="5575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oMath>
                  </m:oMathPara>
                </a14:m>
                <a:endParaRPr kumimoji="1" lang="zh-CN" altLang="en-US"/>
              </a:p>
            </p:txBody>
          </p:sp>
        </mc:Choice>
        <mc:Fallback xmlns="">
          <p:sp>
            <p:nvSpPr>
              <p:cNvPr id="28" name="文本框 27">
                <a:extLst>
                  <a:ext uri="{FF2B5EF4-FFF2-40B4-BE49-F238E27FC236}">
                    <a16:creationId xmlns:a16="http://schemas.microsoft.com/office/drawing/2014/main" id="{37BCE80C-9342-5506-6B08-D4368541F2CE}"/>
                  </a:ext>
                </a:extLst>
              </p:cNvPr>
              <p:cNvSpPr txBox="1">
                <a:spLocks noRot="1" noChangeAspect="1" noMove="1" noResize="1" noEditPoints="1" noAdjustHandles="1" noChangeArrowheads="1" noChangeShapeType="1" noTextEdit="1"/>
              </p:cNvSpPr>
              <p:nvPr/>
            </p:nvSpPr>
            <p:spPr>
              <a:xfrm>
                <a:off x="9776701" y="4556988"/>
                <a:ext cx="557561" cy="369332"/>
              </a:xfrm>
              <a:prstGeom prst="rect">
                <a:avLst/>
              </a:prstGeom>
              <a:blipFill>
                <a:blip r:embed="rId7"/>
                <a:stretch>
                  <a:fillRect/>
                </a:stretch>
              </a:blipFill>
            </p:spPr>
            <p:txBody>
              <a:bodyPr/>
              <a:lstStyle/>
              <a:p>
                <a:r>
                  <a:rPr lang="en-US">
                    <a:noFill/>
                  </a:rPr>
                  <a:t> </a:t>
                </a:r>
              </a:p>
            </p:txBody>
          </p:sp>
        </mc:Fallback>
      </mc:AlternateContent>
      <p:sp>
        <p:nvSpPr>
          <p:cNvPr id="31" name="椭圆 30">
            <a:extLst>
              <a:ext uri="{FF2B5EF4-FFF2-40B4-BE49-F238E27FC236}">
                <a16:creationId xmlns:a16="http://schemas.microsoft.com/office/drawing/2014/main" id="{01C830FE-91C8-5BBF-0B97-B70EB03184C6}"/>
              </a:ext>
            </a:extLst>
          </p:cNvPr>
          <p:cNvSpPr/>
          <p:nvPr/>
        </p:nvSpPr>
        <p:spPr>
          <a:xfrm>
            <a:off x="7636767" y="2725117"/>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2" name="椭圆 31">
            <a:extLst>
              <a:ext uri="{FF2B5EF4-FFF2-40B4-BE49-F238E27FC236}">
                <a16:creationId xmlns:a16="http://schemas.microsoft.com/office/drawing/2014/main" id="{57017930-4685-6D03-67AB-A071B3FEC647}"/>
              </a:ext>
            </a:extLst>
          </p:cNvPr>
          <p:cNvSpPr/>
          <p:nvPr/>
        </p:nvSpPr>
        <p:spPr>
          <a:xfrm>
            <a:off x="7789167" y="2877517"/>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4" name="椭圆 33">
            <a:extLst>
              <a:ext uri="{FF2B5EF4-FFF2-40B4-BE49-F238E27FC236}">
                <a16:creationId xmlns:a16="http://schemas.microsoft.com/office/drawing/2014/main" id="{D4CF8790-41B6-B1A9-2A47-5EAC78BBD724}"/>
              </a:ext>
            </a:extLst>
          </p:cNvPr>
          <p:cNvSpPr/>
          <p:nvPr/>
        </p:nvSpPr>
        <p:spPr>
          <a:xfrm>
            <a:off x="8016615" y="281389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5" name="椭圆 34">
            <a:extLst>
              <a:ext uri="{FF2B5EF4-FFF2-40B4-BE49-F238E27FC236}">
                <a16:creationId xmlns:a16="http://schemas.microsoft.com/office/drawing/2014/main" id="{08403BE5-BFA4-5925-9469-63F60A2D2454}"/>
              </a:ext>
            </a:extLst>
          </p:cNvPr>
          <p:cNvSpPr/>
          <p:nvPr/>
        </p:nvSpPr>
        <p:spPr>
          <a:xfrm>
            <a:off x="7503273" y="297986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7" name="椭圆 36">
            <a:extLst>
              <a:ext uri="{FF2B5EF4-FFF2-40B4-BE49-F238E27FC236}">
                <a16:creationId xmlns:a16="http://schemas.microsoft.com/office/drawing/2014/main" id="{30904868-3907-4117-0CC6-3D81DEC92E71}"/>
              </a:ext>
            </a:extLst>
          </p:cNvPr>
          <p:cNvSpPr/>
          <p:nvPr/>
        </p:nvSpPr>
        <p:spPr>
          <a:xfrm>
            <a:off x="7753981" y="3506160"/>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8" name="椭圆 37">
            <a:extLst>
              <a:ext uri="{FF2B5EF4-FFF2-40B4-BE49-F238E27FC236}">
                <a16:creationId xmlns:a16="http://schemas.microsoft.com/office/drawing/2014/main" id="{B9D53B65-6194-5E3D-A9CC-E95CB4425862}"/>
              </a:ext>
            </a:extLst>
          </p:cNvPr>
          <p:cNvSpPr/>
          <p:nvPr/>
        </p:nvSpPr>
        <p:spPr>
          <a:xfrm>
            <a:off x="7512478" y="3627551"/>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0" name="椭圆 39">
            <a:extLst>
              <a:ext uri="{FF2B5EF4-FFF2-40B4-BE49-F238E27FC236}">
                <a16:creationId xmlns:a16="http://schemas.microsoft.com/office/drawing/2014/main" id="{050F8B97-0393-FF99-A16A-7AB9B6E66C8B}"/>
              </a:ext>
            </a:extLst>
          </p:cNvPr>
          <p:cNvSpPr/>
          <p:nvPr/>
        </p:nvSpPr>
        <p:spPr>
          <a:xfrm>
            <a:off x="8016615" y="353535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1" name="椭圆 40">
            <a:extLst>
              <a:ext uri="{FF2B5EF4-FFF2-40B4-BE49-F238E27FC236}">
                <a16:creationId xmlns:a16="http://schemas.microsoft.com/office/drawing/2014/main" id="{0E68993A-3F74-DD48-6DC9-634F2B407FCA}"/>
              </a:ext>
            </a:extLst>
          </p:cNvPr>
          <p:cNvSpPr/>
          <p:nvPr/>
        </p:nvSpPr>
        <p:spPr>
          <a:xfrm>
            <a:off x="7974201" y="3713077"/>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3" name="椭圆 42">
            <a:extLst>
              <a:ext uri="{FF2B5EF4-FFF2-40B4-BE49-F238E27FC236}">
                <a16:creationId xmlns:a16="http://schemas.microsoft.com/office/drawing/2014/main" id="{3B5D921E-E174-5486-BDFE-E9C57FE530DA}"/>
              </a:ext>
            </a:extLst>
          </p:cNvPr>
          <p:cNvSpPr/>
          <p:nvPr/>
        </p:nvSpPr>
        <p:spPr>
          <a:xfrm>
            <a:off x="7722204" y="377149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4" name="椭圆 43">
            <a:extLst>
              <a:ext uri="{FF2B5EF4-FFF2-40B4-BE49-F238E27FC236}">
                <a16:creationId xmlns:a16="http://schemas.microsoft.com/office/drawing/2014/main" id="{AD6FA0F5-977E-DBF4-EDD5-4C294DA756B4}"/>
              </a:ext>
            </a:extLst>
          </p:cNvPr>
          <p:cNvSpPr/>
          <p:nvPr/>
        </p:nvSpPr>
        <p:spPr>
          <a:xfrm>
            <a:off x="7937134" y="3020506"/>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6" name="椭圆 45">
            <a:extLst>
              <a:ext uri="{FF2B5EF4-FFF2-40B4-BE49-F238E27FC236}">
                <a16:creationId xmlns:a16="http://schemas.microsoft.com/office/drawing/2014/main" id="{11B1F0A3-FB76-B400-C952-CE55FAA5C435}"/>
              </a:ext>
            </a:extLst>
          </p:cNvPr>
          <p:cNvSpPr/>
          <p:nvPr/>
        </p:nvSpPr>
        <p:spPr>
          <a:xfrm>
            <a:off x="7623324" y="4744119"/>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7" name="椭圆 46">
            <a:extLst>
              <a:ext uri="{FF2B5EF4-FFF2-40B4-BE49-F238E27FC236}">
                <a16:creationId xmlns:a16="http://schemas.microsoft.com/office/drawing/2014/main" id="{91A835D0-9C6E-AC55-F9D1-C9C42AA48AAB}"/>
              </a:ext>
            </a:extLst>
          </p:cNvPr>
          <p:cNvSpPr/>
          <p:nvPr/>
        </p:nvSpPr>
        <p:spPr>
          <a:xfrm>
            <a:off x="7898070" y="4831478"/>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8" name="椭圆 47">
            <a:extLst>
              <a:ext uri="{FF2B5EF4-FFF2-40B4-BE49-F238E27FC236}">
                <a16:creationId xmlns:a16="http://schemas.microsoft.com/office/drawing/2014/main" id="{E0D756EC-84EF-50B4-6BE6-A2B2D1D48486}"/>
              </a:ext>
            </a:extLst>
          </p:cNvPr>
          <p:cNvSpPr/>
          <p:nvPr/>
        </p:nvSpPr>
        <p:spPr>
          <a:xfrm>
            <a:off x="7573124" y="497707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9" name="椭圆 48">
            <a:extLst>
              <a:ext uri="{FF2B5EF4-FFF2-40B4-BE49-F238E27FC236}">
                <a16:creationId xmlns:a16="http://schemas.microsoft.com/office/drawing/2014/main" id="{63A9C20D-B69D-A2DD-3D9D-2BCA29D0EDBC}"/>
              </a:ext>
            </a:extLst>
          </p:cNvPr>
          <p:cNvSpPr/>
          <p:nvPr/>
        </p:nvSpPr>
        <p:spPr>
          <a:xfrm>
            <a:off x="8005781" y="5039752"/>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D63D2E65-0D3A-9E19-1875-42F980D86743}"/>
                  </a:ext>
                </a:extLst>
              </p:cNvPr>
              <p:cNvSpPr txBox="1"/>
              <p:nvPr/>
            </p:nvSpPr>
            <p:spPr>
              <a:xfrm>
                <a:off x="6910637" y="2717761"/>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1</m:t>
                          </m:r>
                        </m:sub>
                      </m:sSub>
                    </m:oMath>
                  </m:oMathPara>
                </a14:m>
                <a:endParaRPr kumimoji="1" lang="zh-CN" altLang="en-US"/>
              </a:p>
            </p:txBody>
          </p:sp>
        </mc:Choice>
        <mc:Fallback xmlns="">
          <p:sp>
            <p:nvSpPr>
              <p:cNvPr id="50" name="文本框 49">
                <a:extLst>
                  <a:ext uri="{FF2B5EF4-FFF2-40B4-BE49-F238E27FC236}">
                    <a16:creationId xmlns:a16="http://schemas.microsoft.com/office/drawing/2014/main" id="{D63D2E65-0D3A-9E19-1875-42F980D86743}"/>
                  </a:ext>
                </a:extLst>
              </p:cNvPr>
              <p:cNvSpPr txBox="1">
                <a:spLocks noRot="1" noChangeAspect="1" noMove="1" noResize="1" noEditPoints="1" noAdjustHandles="1" noChangeArrowheads="1" noChangeShapeType="1" noTextEdit="1"/>
              </p:cNvSpPr>
              <p:nvPr/>
            </p:nvSpPr>
            <p:spPr>
              <a:xfrm>
                <a:off x="6910637" y="2717761"/>
                <a:ext cx="495071"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5A9754CF-1B58-E2A1-D134-CB4245E7683E}"/>
                  </a:ext>
                </a:extLst>
              </p:cNvPr>
              <p:cNvSpPr txBox="1"/>
              <p:nvPr/>
            </p:nvSpPr>
            <p:spPr>
              <a:xfrm>
                <a:off x="6888472" y="3463382"/>
                <a:ext cx="5003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2</m:t>
                          </m:r>
                        </m:sub>
                      </m:sSub>
                    </m:oMath>
                  </m:oMathPara>
                </a14:m>
                <a:endParaRPr kumimoji="1" lang="zh-CN" altLang="en-US"/>
              </a:p>
            </p:txBody>
          </p:sp>
        </mc:Choice>
        <mc:Fallback xmlns="">
          <p:sp>
            <p:nvSpPr>
              <p:cNvPr id="60" name="文本框 59">
                <a:extLst>
                  <a:ext uri="{FF2B5EF4-FFF2-40B4-BE49-F238E27FC236}">
                    <a16:creationId xmlns:a16="http://schemas.microsoft.com/office/drawing/2014/main" id="{5A9754CF-1B58-E2A1-D134-CB4245E7683E}"/>
                  </a:ext>
                </a:extLst>
              </p:cNvPr>
              <p:cNvSpPr txBox="1">
                <a:spLocks noRot="1" noChangeAspect="1" noMove="1" noResize="1" noEditPoints="1" noAdjustHandles="1" noChangeArrowheads="1" noChangeShapeType="1" noTextEdit="1"/>
              </p:cNvSpPr>
              <p:nvPr/>
            </p:nvSpPr>
            <p:spPr>
              <a:xfrm>
                <a:off x="6888472" y="3463382"/>
                <a:ext cx="500393"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976F0693-074E-0E8F-133A-B610A816513D}"/>
                  </a:ext>
                </a:extLst>
              </p:cNvPr>
              <p:cNvSpPr txBox="1"/>
              <p:nvPr/>
            </p:nvSpPr>
            <p:spPr>
              <a:xfrm>
                <a:off x="6883599" y="4710870"/>
                <a:ext cx="5101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𝑘</m:t>
                          </m:r>
                        </m:sub>
                      </m:sSub>
                    </m:oMath>
                  </m:oMathPara>
                </a14:m>
                <a:endParaRPr kumimoji="1" lang="zh-CN" altLang="en-US"/>
              </a:p>
            </p:txBody>
          </p:sp>
        </mc:Choice>
        <mc:Fallback xmlns="">
          <p:sp>
            <p:nvSpPr>
              <p:cNvPr id="68" name="文本框 67">
                <a:extLst>
                  <a:ext uri="{FF2B5EF4-FFF2-40B4-BE49-F238E27FC236}">
                    <a16:creationId xmlns:a16="http://schemas.microsoft.com/office/drawing/2014/main" id="{976F0693-074E-0E8F-133A-B610A816513D}"/>
                  </a:ext>
                </a:extLst>
              </p:cNvPr>
              <p:cNvSpPr txBox="1">
                <a:spLocks noRot="1" noChangeAspect="1" noMove="1" noResize="1" noEditPoints="1" noAdjustHandles="1" noChangeArrowheads="1" noChangeShapeType="1" noTextEdit="1"/>
              </p:cNvSpPr>
              <p:nvPr/>
            </p:nvSpPr>
            <p:spPr>
              <a:xfrm>
                <a:off x="6883599" y="4710870"/>
                <a:ext cx="510140" cy="369332"/>
              </a:xfrm>
              <a:prstGeom prst="rect">
                <a:avLst/>
              </a:prstGeom>
              <a:blipFill>
                <a:blip r:embed="rId10"/>
                <a:stretch>
                  <a:fillRect/>
                </a:stretch>
              </a:blipFill>
            </p:spPr>
            <p:txBody>
              <a:bodyPr/>
              <a:lstStyle/>
              <a:p>
                <a:r>
                  <a:rPr lang="en-US">
                    <a:noFill/>
                  </a:rPr>
                  <a:t> </a:t>
                </a:r>
              </a:p>
            </p:txBody>
          </p:sp>
        </mc:Fallback>
      </mc:AlternateContent>
      <p:sp>
        <p:nvSpPr>
          <p:cNvPr id="69" name="椭圆 68">
            <a:extLst>
              <a:ext uri="{FF2B5EF4-FFF2-40B4-BE49-F238E27FC236}">
                <a16:creationId xmlns:a16="http://schemas.microsoft.com/office/drawing/2014/main" id="{96457A37-5941-811B-DE6F-3EDF7F5A06A0}"/>
              </a:ext>
            </a:extLst>
          </p:cNvPr>
          <p:cNvSpPr/>
          <p:nvPr/>
        </p:nvSpPr>
        <p:spPr>
          <a:xfrm>
            <a:off x="9830701" y="2826669"/>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1" name="椭圆 70">
            <a:extLst>
              <a:ext uri="{FF2B5EF4-FFF2-40B4-BE49-F238E27FC236}">
                <a16:creationId xmlns:a16="http://schemas.microsoft.com/office/drawing/2014/main" id="{05B93A57-A4C1-85C6-5199-2B711A8A90CA}"/>
              </a:ext>
            </a:extLst>
          </p:cNvPr>
          <p:cNvSpPr/>
          <p:nvPr/>
        </p:nvSpPr>
        <p:spPr>
          <a:xfrm>
            <a:off x="9722701" y="2608972"/>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2" name="椭圆 71">
            <a:extLst>
              <a:ext uri="{FF2B5EF4-FFF2-40B4-BE49-F238E27FC236}">
                <a16:creationId xmlns:a16="http://schemas.microsoft.com/office/drawing/2014/main" id="{EB4EE189-2F48-6DD4-1E69-81A14F121F31}"/>
              </a:ext>
            </a:extLst>
          </p:cNvPr>
          <p:cNvSpPr/>
          <p:nvPr/>
        </p:nvSpPr>
        <p:spPr>
          <a:xfrm>
            <a:off x="9957247" y="2540725"/>
            <a:ext cx="108000" cy="108000"/>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4" name="椭圆 73">
            <a:extLst>
              <a:ext uri="{FF2B5EF4-FFF2-40B4-BE49-F238E27FC236}">
                <a16:creationId xmlns:a16="http://schemas.microsoft.com/office/drawing/2014/main" id="{00E3D397-E74B-811E-24D2-A5D156CEB6FD}"/>
              </a:ext>
            </a:extLst>
          </p:cNvPr>
          <p:cNvSpPr/>
          <p:nvPr/>
        </p:nvSpPr>
        <p:spPr>
          <a:xfrm>
            <a:off x="10047167" y="272347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5" name="椭圆 74">
            <a:extLst>
              <a:ext uri="{FF2B5EF4-FFF2-40B4-BE49-F238E27FC236}">
                <a16:creationId xmlns:a16="http://schemas.microsoft.com/office/drawing/2014/main" id="{8077330E-24AE-9E8F-4A12-A4AEEC7BF5D5}"/>
              </a:ext>
            </a:extLst>
          </p:cNvPr>
          <p:cNvSpPr/>
          <p:nvPr/>
        </p:nvSpPr>
        <p:spPr>
          <a:xfrm>
            <a:off x="10306755" y="259472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6" name="椭圆 75">
            <a:extLst>
              <a:ext uri="{FF2B5EF4-FFF2-40B4-BE49-F238E27FC236}">
                <a16:creationId xmlns:a16="http://schemas.microsoft.com/office/drawing/2014/main" id="{D32B71AC-E31A-FF79-CB7F-1E87BEB605EB}"/>
              </a:ext>
            </a:extLst>
          </p:cNvPr>
          <p:cNvSpPr/>
          <p:nvPr/>
        </p:nvSpPr>
        <p:spPr>
          <a:xfrm>
            <a:off x="10243290" y="285003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7" name="椭圆 76">
            <a:extLst>
              <a:ext uri="{FF2B5EF4-FFF2-40B4-BE49-F238E27FC236}">
                <a16:creationId xmlns:a16="http://schemas.microsoft.com/office/drawing/2014/main" id="{E4E717DE-4189-1C27-E6AD-551F411D1ADC}"/>
              </a:ext>
            </a:extLst>
          </p:cNvPr>
          <p:cNvSpPr/>
          <p:nvPr/>
        </p:nvSpPr>
        <p:spPr>
          <a:xfrm>
            <a:off x="10011247" y="339816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8" name="椭圆 77">
            <a:extLst>
              <a:ext uri="{FF2B5EF4-FFF2-40B4-BE49-F238E27FC236}">
                <a16:creationId xmlns:a16="http://schemas.microsoft.com/office/drawing/2014/main" id="{CCA6DE26-FF80-AADC-BB0F-9AD18696D512}"/>
              </a:ext>
            </a:extLst>
          </p:cNvPr>
          <p:cNvSpPr/>
          <p:nvPr/>
        </p:nvSpPr>
        <p:spPr>
          <a:xfrm>
            <a:off x="9758569" y="326388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9" name="椭圆 78">
            <a:extLst>
              <a:ext uri="{FF2B5EF4-FFF2-40B4-BE49-F238E27FC236}">
                <a16:creationId xmlns:a16="http://schemas.microsoft.com/office/drawing/2014/main" id="{C7B823B8-399E-0C7D-4C1D-1BEB4A4F75F3}"/>
              </a:ext>
            </a:extLst>
          </p:cNvPr>
          <p:cNvSpPr/>
          <p:nvPr/>
        </p:nvSpPr>
        <p:spPr>
          <a:xfrm>
            <a:off x="10290033" y="3554795"/>
            <a:ext cx="108000" cy="108000"/>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1" name="椭圆 80">
            <a:extLst>
              <a:ext uri="{FF2B5EF4-FFF2-40B4-BE49-F238E27FC236}">
                <a16:creationId xmlns:a16="http://schemas.microsoft.com/office/drawing/2014/main" id="{08922C2A-3C20-CF77-9319-7DB7588C0E37}"/>
              </a:ext>
            </a:extLst>
          </p:cNvPr>
          <p:cNvSpPr/>
          <p:nvPr/>
        </p:nvSpPr>
        <p:spPr>
          <a:xfrm>
            <a:off x="9769629" y="3556089"/>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2" name="椭圆 81">
            <a:extLst>
              <a:ext uri="{FF2B5EF4-FFF2-40B4-BE49-F238E27FC236}">
                <a16:creationId xmlns:a16="http://schemas.microsoft.com/office/drawing/2014/main" id="{943E8D29-34B5-6DE0-088D-942469A049F1}"/>
              </a:ext>
            </a:extLst>
          </p:cNvPr>
          <p:cNvSpPr/>
          <p:nvPr/>
        </p:nvSpPr>
        <p:spPr>
          <a:xfrm>
            <a:off x="10297290" y="325185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4" name="椭圆 83">
            <a:extLst>
              <a:ext uri="{FF2B5EF4-FFF2-40B4-BE49-F238E27FC236}">
                <a16:creationId xmlns:a16="http://schemas.microsoft.com/office/drawing/2014/main" id="{350A99EE-51AF-87BE-40FB-6E0907CDF052}"/>
              </a:ext>
            </a:extLst>
          </p:cNvPr>
          <p:cNvSpPr/>
          <p:nvPr/>
        </p:nvSpPr>
        <p:spPr>
          <a:xfrm>
            <a:off x="9830701" y="410065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5" name="椭圆 84">
            <a:extLst>
              <a:ext uri="{FF2B5EF4-FFF2-40B4-BE49-F238E27FC236}">
                <a16:creationId xmlns:a16="http://schemas.microsoft.com/office/drawing/2014/main" id="{E9C0D254-E293-D0D0-32E8-C9D133A34795}"/>
              </a:ext>
            </a:extLst>
          </p:cNvPr>
          <p:cNvSpPr/>
          <p:nvPr/>
        </p:nvSpPr>
        <p:spPr>
          <a:xfrm>
            <a:off x="10059192" y="4022325"/>
            <a:ext cx="108000" cy="108000"/>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7" name="椭圆 86">
            <a:extLst>
              <a:ext uri="{FF2B5EF4-FFF2-40B4-BE49-F238E27FC236}">
                <a16:creationId xmlns:a16="http://schemas.microsoft.com/office/drawing/2014/main" id="{FCB77B72-7569-9F2D-94C3-880324742084}"/>
              </a:ext>
            </a:extLst>
          </p:cNvPr>
          <p:cNvSpPr/>
          <p:nvPr/>
        </p:nvSpPr>
        <p:spPr>
          <a:xfrm>
            <a:off x="10252755" y="419960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8" name="椭圆 87">
            <a:extLst>
              <a:ext uri="{FF2B5EF4-FFF2-40B4-BE49-F238E27FC236}">
                <a16:creationId xmlns:a16="http://schemas.microsoft.com/office/drawing/2014/main" id="{1446DF0D-609A-96F8-8D31-41E4503D92BB}"/>
              </a:ext>
            </a:extLst>
          </p:cNvPr>
          <p:cNvSpPr/>
          <p:nvPr/>
        </p:nvSpPr>
        <p:spPr>
          <a:xfrm>
            <a:off x="9812569" y="4304144"/>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0" name="椭圆 89">
            <a:extLst>
              <a:ext uri="{FF2B5EF4-FFF2-40B4-BE49-F238E27FC236}">
                <a16:creationId xmlns:a16="http://schemas.microsoft.com/office/drawing/2014/main" id="{A2F76A96-EC75-82DB-339E-36C467A8BD7C}"/>
              </a:ext>
            </a:extLst>
          </p:cNvPr>
          <p:cNvSpPr/>
          <p:nvPr/>
        </p:nvSpPr>
        <p:spPr>
          <a:xfrm>
            <a:off x="9784894" y="5181901"/>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1" name="椭圆 90">
            <a:extLst>
              <a:ext uri="{FF2B5EF4-FFF2-40B4-BE49-F238E27FC236}">
                <a16:creationId xmlns:a16="http://schemas.microsoft.com/office/drawing/2014/main" id="{AF0A6E05-52E7-3591-30B9-DCD7FFAEFA4E}"/>
              </a:ext>
            </a:extLst>
          </p:cNvPr>
          <p:cNvSpPr/>
          <p:nvPr/>
        </p:nvSpPr>
        <p:spPr>
          <a:xfrm>
            <a:off x="10182033" y="521531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3" name="椭圆 92">
            <a:extLst>
              <a:ext uri="{FF2B5EF4-FFF2-40B4-BE49-F238E27FC236}">
                <a16:creationId xmlns:a16="http://schemas.microsoft.com/office/drawing/2014/main" id="{0F11861C-AF6D-6991-E860-B466E1ACE399}"/>
              </a:ext>
            </a:extLst>
          </p:cNvPr>
          <p:cNvSpPr/>
          <p:nvPr/>
        </p:nvSpPr>
        <p:spPr>
          <a:xfrm>
            <a:off x="9758685" y="5447968"/>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4" name="椭圆 93">
            <a:extLst>
              <a:ext uri="{FF2B5EF4-FFF2-40B4-BE49-F238E27FC236}">
                <a16:creationId xmlns:a16="http://schemas.microsoft.com/office/drawing/2014/main" id="{9E2E4CD3-7594-57A1-2068-AAC2234CCE39}"/>
              </a:ext>
            </a:extLst>
          </p:cNvPr>
          <p:cNvSpPr/>
          <p:nvPr/>
        </p:nvSpPr>
        <p:spPr>
          <a:xfrm>
            <a:off x="9975451" y="5309363"/>
            <a:ext cx="108000" cy="108000"/>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6" name="椭圆 95">
            <a:extLst>
              <a:ext uri="{FF2B5EF4-FFF2-40B4-BE49-F238E27FC236}">
                <a16:creationId xmlns:a16="http://schemas.microsoft.com/office/drawing/2014/main" id="{9E5A6732-DCFC-9F23-721C-7B9E50BE84A0}"/>
              </a:ext>
            </a:extLst>
          </p:cNvPr>
          <p:cNvSpPr/>
          <p:nvPr/>
        </p:nvSpPr>
        <p:spPr>
          <a:xfrm>
            <a:off x="10083451" y="551825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7" name="椭圆 96">
            <a:extLst>
              <a:ext uri="{FF2B5EF4-FFF2-40B4-BE49-F238E27FC236}">
                <a16:creationId xmlns:a16="http://schemas.microsoft.com/office/drawing/2014/main" id="{17FC9015-A3D2-1F98-4D43-621C4A881D3D}"/>
              </a:ext>
            </a:extLst>
          </p:cNvPr>
          <p:cNvSpPr/>
          <p:nvPr/>
        </p:nvSpPr>
        <p:spPr>
          <a:xfrm>
            <a:off x="10325875" y="5418961"/>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05" name="文本框 104">
                <a:extLst>
                  <a:ext uri="{FF2B5EF4-FFF2-40B4-BE49-F238E27FC236}">
                    <a16:creationId xmlns:a16="http://schemas.microsoft.com/office/drawing/2014/main" id="{98D04346-8072-4018-9DE4-0346DFD8A015}"/>
                  </a:ext>
                </a:extLst>
              </p:cNvPr>
              <p:cNvSpPr txBox="1"/>
              <p:nvPr/>
            </p:nvSpPr>
            <p:spPr>
              <a:xfrm>
                <a:off x="10522139" y="2533095"/>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1</m:t>
                          </m:r>
                        </m:sub>
                      </m:sSub>
                    </m:oMath>
                  </m:oMathPara>
                </a14:m>
                <a:endParaRPr kumimoji="1" lang="zh-CN" altLang="en-US"/>
              </a:p>
            </p:txBody>
          </p:sp>
        </mc:Choice>
        <mc:Fallback xmlns="">
          <p:sp>
            <p:nvSpPr>
              <p:cNvPr id="105" name="文本框 104">
                <a:extLst>
                  <a:ext uri="{FF2B5EF4-FFF2-40B4-BE49-F238E27FC236}">
                    <a16:creationId xmlns:a16="http://schemas.microsoft.com/office/drawing/2014/main" id="{98D04346-8072-4018-9DE4-0346DFD8A015}"/>
                  </a:ext>
                </a:extLst>
              </p:cNvPr>
              <p:cNvSpPr txBox="1">
                <a:spLocks noRot="1" noChangeAspect="1" noMove="1" noResize="1" noEditPoints="1" noAdjustHandles="1" noChangeArrowheads="1" noChangeShapeType="1" noTextEdit="1"/>
              </p:cNvSpPr>
              <p:nvPr/>
            </p:nvSpPr>
            <p:spPr>
              <a:xfrm>
                <a:off x="10522139" y="2533095"/>
                <a:ext cx="495071"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文本框 105">
                <a:extLst>
                  <a:ext uri="{FF2B5EF4-FFF2-40B4-BE49-F238E27FC236}">
                    <a16:creationId xmlns:a16="http://schemas.microsoft.com/office/drawing/2014/main" id="{CD25967B-77E1-4402-1A2E-11FF1FF79A17}"/>
                  </a:ext>
                </a:extLst>
              </p:cNvPr>
              <p:cNvSpPr txBox="1"/>
              <p:nvPr/>
            </p:nvSpPr>
            <p:spPr>
              <a:xfrm>
                <a:off x="10513957" y="3187975"/>
                <a:ext cx="496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2</m:t>
                          </m:r>
                        </m:sub>
                      </m:sSub>
                    </m:oMath>
                  </m:oMathPara>
                </a14:m>
                <a:endParaRPr kumimoji="1" lang="zh-CN" altLang="en-US"/>
              </a:p>
            </p:txBody>
          </p:sp>
        </mc:Choice>
        <mc:Fallback xmlns="">
          <p:sp>
            <p:nvSpPr>
              <p:cNvPr id="106" name="文本框 105">
                <a:extLst>
                  <a:ext uri="{FF2B5EF4-FFF2-40B4-BE49-F238E27FC236}">
                    <a16:creationId xmlns:a16="http://schemas.microsoft.com/office/drawing/2014/main" id="{CD25967B-77E1-4402-1A2E-11FF1FF79A17}"/>
                  </a:ext>
                </a:extLst>
              </p:cNvPr>
              <p:cNvSpPr txBox="1">
                <a:spLocks noRot="1" noChangeAspect="1" noMove="1" noResize="1" noEditPoints="1" noAdjustHandles="1" noChangeArrowheads="1" noChangeShapeType="1" noTextEdit="1"/>
              </p:cNvSpPr>
              <p:nvPr/>
            </p:nvSpPr>
            <p:spPr>
              <a:xfrm>
                <a:off x="10513957" y="3187975"/>
                <a:ext cx="496674"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文本框 106">
                <a:extLst>
                  <a:ext uri="{FF2B5EF4-FFF2-40B4-BE49-F238E27FC236}">
                    <a16:creationId xmlns:a16="http://schemas.microsoft.com/office/drawing/2014/main" id="{C6C48383-D858-93CA-84C4-5CB86E82B9D8}"/>
                  </a:ext>
                </a:extLst>
              </p:cNvPr>
              <p:cNvSpPr txBox="1"/>
              <p:nvPr/>
            </p:nvSpPr>
            <p:spPr>
              <a:xfrm>
                <a:off x="10530937" y="4023987"/>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3</m:t>
                          </m:r>
                        </m:sub>
                      </m:sSub>
                    </m:oMath>
                  </m:oMathPara>
                </a14:m>
                <a:endParaRPr kumimoji="1" lang="zh-CN" altLang="en-US"/>
              </a:p>
            </p:txBody>
          </p:sp>
        </mc:Choice>
        <mc:Fallback xmlns="">
          <p:sp>
            <p:nvSpPr>
              <p:cNvPr id="107" name="文本框 106">
                <a:extLst>
                  <a:ext uri="{FF2B5EF4-FFF2-40B4-BE49-F238E27FC236}">
                    <a16:creationId xmlns:a16="http://schemas.microsoft.com/office/drawing/2014/main" id="{C6C48383-D858-93CA-84C4-5CB86E82B9D8}"/>
                  </a:ext>
                </a:extLst>
              </p:cNvPr>
              <p:cNvSpPr txBox="1">
                <a:spLocks noRot="1" noChangeAspect="1" noMove="1" noResize="1" noEditPoints="1" noAdjustHandles="1" noChangeArrowheads="1" noChangeShapeType="1" noTextEdit="1"/>
              </p:cNvSpPr>
              <p:nvPr/>
            </p:nvSpPr>
            <p:spPr>
              <a:xfrm>
                <a:off x="10530937" y="4023987"/>
                <a:ext cx="495071"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文本框 107">
                <a:extLst>
                  <a:ext uri="{FF2B5EF4-FFF2-40B4-BE49-F238E27FC236}">
                    <a16:creationId xmlns:a16="http://schemas.microsoft.com/office/drawing/2014/main" id="{A61A3CE7-A2EB-A36C-6D2E-4B15E196ACAD}"/>
                  </a:ext>
                </a:extLst>
              </p:cNvPr>
              <p:cNvSpPr txBox="1"/>
              <p:nvPr/>
            </p:nvSpPr>
            <p:spPr>
              <a:xfrm>
                <a:off x="10561982" y="5202923"/>
                <a:ext cx="5487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𝑚</m:t>
                          </m:r>
                        </m:sub>
                      </m:sSub>
                    </m:oMath>
                  </m:oMathPara>
                </a14:m>
                <a:endParaRPr kumimoji="1" lang="zh-CN" altLang="en-US"/>
              </a:p>
            </p:txBody>
          </p:sp>
        </mc:Choice>
        <mc:Fallback xmlns="">
          <p:sp>
            <p:nvSpPr>
              <p:cNvPr id="108" name="文本框 107">
                <a:extLst>
                  <a:ext uri="{FF2B5EF4-FFF2-40B4-BE49-F238E27FC236}">
                    <a16:creationId xmlns:a16="http://schemas.microsoft.com/office/drawing/2014/main" id="{A61A3CE7-A2EB-A36C-6D2E-4B15E196ACAD}"/>
                  </a:ext>
                </a:extLst>
              </p:cNvPr>
              <p:cNvSpPr txBox="1">
                <a:spLocks noRot="1" noChangeAspect="1" noMove="1" noResize="1" noEditPoints="1" noAdjustHandles="1" noChangeArrowheads="1" noChangeShapeType="1" noTextEdit="1"/>
              </p:cNvSpPr>
              <p:nvPr/>
            </p:nvSpPr>
            <p:spPr>
              <a:xfrm>
                <a:off x="10561982" y="5202923"/>
                <a:ext cx="548740" cy="369332"/>
              </a:xfrm>
              <a:prstGeom prst="rect">
                <a:avLst/>
              </a:prstGeom>
              <a:blipFill>
                <a:blip r:embed="rId14"/>
                <a:stretch>
                  <a:fillRect/>
                </a:stretch>
              </a:blipFill>
            </p:spPr>
            <p:txBody>
              <a:bodyPr/>
              <a:lstStyle/>
              <a:p>
                <a:r>
                  <a:rPr lang="en-US">
                    <a:noFill/>
                  </a:rPr>
                  <a:t> </a:t>
                </a:r>
              </a:p>
            </p:txBody>
          </p:sp>
        </mc:Fallback>
      </mc:AlternateContent>
      <p:grpSp>
        <p:nvGrpSpPr>
          <p:cNvPr id="12" name="组合 11">
            <a:extLst>
              <a:ext uri="{FF2B5EF4-FFF2-40B4-BE49-F238E27FC236}">
                <a16:creationId xmlns:a16="http://schemas.microsoft.com/office/drawing/2014/main" id="{6DFD4FC3-8EB2-E795-0355-15324E3C5651}"/>
              </a:ext>
            </a:extLst>
          </p:cNvPr>
          <p:cNvGrpSpPr/>
          <p:nvPr/>
        </p:nvGrpSpPr>
        <p:grpSpPr>
          <a:xfrm>
            <a:off x="8378775" y="5797947"/>
            <a:ext cx="1106841" cy="276999"/>
            <a:chOff x="8269918" y="5487754"/>
            <a:chExt cx="1106841" cy="276999"/>
          </a:xfrm>
        </p:grpSpPr>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DC4A7FF-DA2D-12CD-8EB9-952F80904C4D}"/>
                    </a:ext>
                  </a:extLst>
                </p:cNvPr>
                <p:cNvSpPr txBox="1"/>
                <p:nvPr/>
              </p:nvSpPr>
              <p:spPr>
                <a:xfrm>
                  <a:off x="8269918" y="5487754"/>
                  <a:ext cx="1106841" cy="276999"/>
                </a:xfrm>
                <a:prstGeom prst="rect">
                  <a:avLst/>
                </a:prstGeom>
                <a:noFill/>
              </p:spPr>
              <p:txBody>
                <a:bodyPr wrap="none" lIns="0" tIns="0" rIns="0" bIns="0" rtlCol="0">
                  <a:spAutoFit/>
                </a:bodyPr>
                <a:lstStyle/>
                <a:p>
                  <a14:m>
                    <m:oMath xmlns:m="http://schemas.openxmlformats.org/officeDocument/2006/math">
                      <m:r>
                        <a:rPr kumimoji="1" lang="en-US" altLang="zh-CN" b="0" i="1" smtClean="0">
                          <a:latin typeface="Cambria Math" panose="02040503050406030204" pitchFamily="18" charset="0"/>
                        </a:rPr>
                        <m:t>#</m:t>
                      </m:r>
                    </m:oMath>
                  </a14:m>
                  <a:r>
                    <a:rPr kumimoji="1" lang="en-US" altLang="zh-CN">
                      <a:latin typeface="Palatino" pitchFamily="2" charset="0"/>
                      <a:ea typeface="Palatino" pitchFamily="2" charset="0"/>
                    </a:rPr>
                    <a:t> of   </a:t>
                  </a:r>
                  <a14:m>
                    <m:oMath xmlns:m="http://schemas.openxmlformats.org/officeDocument/2006/math">
                      <m:r>
                        <a:rPr kumimoji="1" lang="en-US" altLang="zh-CN" b="0" i="0" smtClean="0">
                          <a:latin typeface="Cambria Math" panose="02040503050406030204" pitchFamily="18" charset="0"/>
                          <a:ea typeface="Palatino" pitchFamily="2" charset="0"/>
                        </a:rPr>
                        <m:t>  </m:t>
                      </m:r>
                      <m:r>
                        <a:rPr kumimoji="1" lang="en-US" altLang="zh-CN" b="0" i="1" smtClean="0">
                          <a:latin typeface="Cambria Math" panose="02040503050406030204" pitchFamily="18" charset="0"/>
                          <a:ea typeface="Palatino" pitchFamily="2" charset="0"/>
                        </a:rPr>
                        <m:t>&gt;</m:t>
                      </m:r>
                      <m:r>
                        <a:rPr kumimoji="1" lang="en-US" altLang="zh-CN" b="0" i="1" smtClean="0">
                          <a:latin typeface="Cambria Math" panose="02040503050406030204" pitchFamily="18" charset="0"/>
                          <a:ea typeface="Palatino" pitchFamily="2" charset="0"/>
                        </a:rPr>
                        <m:t>h</m:t>
                      </m:r>
                    </m:oMath>
                  </a14:m>
                  <a:r>
                    <a:rPr kumimoji="1" lang="en-US" altLang="zh-CN">
                      <a:latin typeface="Palatino" pitchFamily="2" charset="0"/>
                      <a:ea typeface="Palatino" pitchFamily="2" charset="0"/>
                    </a:rPr>
                    <a:t> </a:t>
                  </a:r>
                  <a:endParaRPr kumimoji="1" lang="zh-CN" altLang="en-US">
                    <a:latin typeface="Palatino" pitchFamily="2" charset="0"/>
                    <a:ea typeface="Palatino" pitchFamily="2" charset="0"/>
                  </a:endParaRPr>
                </a:p>
              </p:txBody>
            </p:sp>
          </mc:Choice>
          <mc:Fallback xmlns="">
            <p:sp>
              <p:nvSpPr>
                <p:cNvPr id="10" name="文本框 9">
                  <a:extLst>
                    <a:ext uri="{FF2B5EF4-FFF2-40B4-BE49-F238E27FC236}">
                      <a16:creationId xmlns:a16="http://schemas.microsoft.com/office/drawing/2014/main" id="{0DC4A7FF-DA2D-12CD-8EB9-952F80904C4D}"/>
                    </a:ext>
                  </a:extLst>
                </p:cNvPr>
                <p:cNvSpPr txBox="1">
                  <a:spLocks noRot="1" noChangeAspect="1" noMove="1" noResize="1" noEditPoints="1" noAdjustHandles="1" noChangeArrowheads="1" noChangeShapeType="1" noTextEdit="1"/>
                </p:cNvSpPr>
                <p:nvPr/>
              </p:nvSpPr>
              <p:spPr>
                <a:xfrm>
                  <a:off x="8269918" y="5487754"/>
                  <a:ext cx="1106841" cy="276999"/>
                </a:xfrm>
                <a:prstGeom prst="rect">
                  <a:avLst/>
                </a:prstGeom>
                <a:blipFill>
                  <a:blip r:embed="rId15"/>
                  <a:stretch>
                    <a:fillRect l="-7143" t="-28261" r="-1099" b="-50000"/>
                  </a:stretch>
                </a:blipFill>
              </p:spPr>
              <p:txBody>
                <a:bodyPr/>
                <a:lstStyle/>
                <a:p>
                  <a:r>
                    <a:rPr lang="en-US">
                      <a:noFill/>
                    </a:rPr>
                    <a:t> </a:t>
                  </a:r>
                </a:p>
              </p:txBody>
            </p:sp>
          </mc:Fallback>
        </mc:AlternateContent>
        <p:sp>
          <p:nvSpPr>
            <p:cNvPr id="11" name="椭圆 10">
              <a:extLst>
                <a:ext uri="{FF2B5EF4-FFF2-40B4-BE49-F238E27FC236}">
                  <a16:creationId xmlns:a16="http://schemas.microsoft.com/office/drawing/2014/main" id="{1F5EBC74-2AD2-64F4-ED48-F7C24F9E109C}"/>
                </a:ext>
              </a:extLst>
            </p:cNvPr>
            <p:cNvSpPr/>
            <p:nvPr/>
          </p:nvSpPr>
          <p:spPr>
            <a:xfrm>
              <a:off x="8769338" y="5564238"/>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gr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AD892E2-60DD-26AD-95FA-ED2FDCF1E94E}"/>
                  </a:ext>
                </a:extLst>
              </p:cNvPr>
              <p:cNvSpPr txBox="1"/>
              <p:nvPr/>
            </p:nvSpPr>
            <p:spPr>
              <a:xfrm rot="5400000">
                <a:off x="8746749" y="5528002"/>
                <a:ext cx="2628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oMath>
                  </m:oMathPara>
                </a14:m>
                <a:endParaRPr kumimoji="1" lang="zh-CN" altLang="en-US"/>
              </a:p>
            </p:txBody>
          </p:sp>
        </mc:Choice>
        <mc:Fallback xmlns="">
          <p:sp>
            <p:nvSpPr>
              <p:cNvPr id="13" name="文本框 12">
                <a:extLst>
                  <a:ext uri="{FF2B5EF4-FFF2-40B4-BE49-F238E27FC236}">
                    <a16:creationId xmlns:a16="http://schemas.microsoft.com/office/drawing/2014/main" id="{FAD892E2-60DD-26AD-95FA-ED2FDCF1E94E}"/>
                  </a:ext>
                </a:extLst>
              </p:cNvPr>
              <p:cNvSpPr txBox="1">
                <a:spLocks noRot="1" noChangeAspect="1" noMove="1" noResize="1" noEditPoints="1" noAdjustHandles="1" noChangeArrowheads="1" noChangeShapeType="1" noTextEdit="1"/>
              </p:cNvSpPr>
              <p:nvPr/>
            </p:nvSpPr>
            <p:spPr>
              <a:xfrm rot="5400000">
                <a:off x="8746749" y="5528002"/>
                <a:ext cx="262892" cy="276999"/>
              </a:xfrm>
              <a:prstGeom prst="rect">
                <a:avLst/>
              </a:prstGeom>
              <a:blipFill>
                <a:blip r:embed="rId16"/>
                <a:stretch>
                  <a:fillRect l="-2222" t="-13953" b="-13953"/>
                </a:stretch>
              </a:blipFill>
            </p:spPr>
            <p:txBody>
              <a:bodyPr/>
              <a:lstStyle/>
              <a:p>
                <a:r>
                  <a:rPr lang="en-US">
                    <a:noFill/>
                  </a:rPr>
                  <a:t> </a:t>
                </a:r>
              </a:p>
            </p:txBody>
          </p:sp>
        </mc:Fallback>
      </mc:AlternateContent>
      <p:sp>
        <p:nvSpPr>
          <p:cNvPr id="9" name="右大括号 8">
            <a:extLst>
              <a:ext uri="{FF2B5EF4-FFF2-40B4-BE49-F238E27FC236}">
                <a16:creationId xmlns:a16="http://schemas.microsoft.com/office/drawing/2014/main" id="{B91602F0-B23C-31A5-177D-0E1A1584F895}"/>
              </a:ext>
            </a:extLst>
          </p:cNvPr>
          <p:cNvSpPr/>
          <p:nvPr/>
        </p:nvSpPr>
        <p:spPr>
          <a:xfrm>
            <a:off x="10980795" y="2655845"/>
            <a:ext cx="253540" cy="2142274"/>
          </a:xfrm>
          <a:prstGeom prst="rightBrace">
            <a:avLst>
              <a:gd name="adj1" fmla="val 8333"/>
              <a:gd name="adj2" fmla="val 49294"/>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D1BC671F-120C-E0DA-340A-60E562653C80}"/>
                  </a:ext>
                </a:extLst>
              </p:cNvPr>
              <p:cNvSpPr txBox="1"/>
              <p:nvPr/>
            </p:nvSpPr>
            <p:spPr>
              <a:xfrm>
                <a:off x="11357578" y="3458552"/>
                <a:ext cx="850452" cy="553998"/>
              </a:xfrm>
              <a:prstGeom prst="rect">
                <a:avLst/>
              </a:prstGeom>
              <a:noFill/>
            </p:spPr>
            <p:txBody>
              <a:bodyPr wrap="square" lIns="0" tIns="0" rIns="0" bIns="0" rtlCol="0">
                <a:spAutoFit/>
              </a:bodyPr>
              <a:lstStyle/>
              <a:p>
                <a14:m>
                  <m:oMath xmlns:m="http://schemas.openxmlformats.org/officeDocument/2006/math">
                    <m:r>
                      <a:rPr kumimoji="1" lang="en-US" altLang="zh-CN" i="1" smtClean="0">
                        <a:latin typeface="Cambria Math" panose="02040503050406030204" pitchFamily="18" charset="0"/>
                      </a:rPr>
                      <m:t>𝜀</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𝑚</m:t>
                    </m:r>
                  </m:oMath>
                </a14:m>
                <a:r>
                  <a:rPr kumimoji="1" lang="en-US" altLang="zh-CN">
                    <a:latin typeface="Palatino" pitchFamily="2" charset="0"/>
                    <a:ea typeface="Palatino" pitchFamily="2" charset="0"/>
                  </a:rPr>
                  <a:t> blocks</a:t>
                </a:r>
                <a:endParaRPr kumimoji="1" lang="zh-CN" altLang="en-US">
                  <a:latin typeface="Palatino" pitchFamily="2" charset="0"/>
                  <a:ea typeface="Palatino" pitchFamily="2" charset="0"/>
                </a:endParaRPr>
              </a:p>
            </p:txBody>
          </p:sp>
        </mc:Choice>
        <mc:Fallback xmlns="">
          <p:sp>
            <p:nvSpPr>
              <p:cNvPr id="15" name="文本框 14">
                <a:extLst>
                  <a:ext uri="{FF2B5EF4-FFF2-40B4-BE49-F238E27FC236}">
                    <a16:creationId xmlns:a16="http://schemas.microsoft.com/office/drawing/2014/main" id="{D1BC671F-120C-E0DA-340A-60E562653C80}"/>
                  </a:ext>
                </a:extLst>
              </p:cNvPr>
              <p:cNvSpPr txBox="1">
                <a:spLocks noRot="1" noChangeAspect="1" noMove="1" noResize="1" noEditPoints="1" noAdjustHandles="1" noChangeArrowheads="1" noChangeShapeType="1" noTextEdit="1"/>
              </p:cNvSpPr>
              <p:nvPr/>
            </p:nvSpPr>
            <p:spPr>
              <a:xfrm>
                <a:off x="11357578" y="3458552"/>
                <a:ext cx="850452" cy="553998"/>
              </a:xfrm>
              <a:prstGeom prst="rect">
                <a:avLst/>
              </a:prstGeom>
              <a:blipFill>
                <a:blip r:embed="rId17"/>
                <a:stretch>
                  <a:fillRect l="-16429" b="-25275"/>
                </a:stretch>
              </a:blipFill>
            </p:spPr>
            <p:txBody>
              <a:bodyPr/>
              <a:lstStyle/>
              <a:p>
                <a:r>
                  <a:rPr lang="en-US">
                    <a:noFill/>
                  </a:rPr>
                  <a:t> </a:t>
                </a:r>
              </a:p>
            </p:txBody>
          </p:sp>
        </mc:Fallback>
      </mc:AlternateContent>
    </p:spTree>
    <p:extLst>
      <p:ext uri="{BB962C8B-B14F-4D97-AF65-F5344CB8AC3E}">
        <p14:creationId xmlns:p14="http://schemas.microsoft.com/office/powerpoint/2010/main" val="2447701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a:extLst>
              <a:ext uri="{FF2B5EF4-FFF2-40B4-BE49-F238E27FC236}">
                <a16:creationId xmlns:a16="http://schemas.microsoft.com/office/drawing/2014/main" id="{B95BB074-955F-1296-6DDD-D2CD9292B333}"/>
              </a:ext>
            </a:extLst>
          </p:cNvPr>
          <p:cNvSpPr/>
          <p:nvPr/>
        </p:nvSpPr>
        <p:spPr>
          <a:xfrm>
            <a:off x="1229758" y="3852967"/>
            <a:ext cx="5074056" cy="1294785"/>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 name="圆角矩形 103">
            <a:extLst>
              <a:ext uri="{FF2B5EF4-FFF2-40B4-BE49-F238E27FC236}">
                <a16:creationId xmlns:a16="http://schemas.microsoft.com/office/drawing/2014/main" id="{18224EFA-E8F3-89FC-55CB-A79AA6E747AD}"/>
              </a:ext>
            </a:extLst>
          </p:cNvPr>
          <p:cNvSpPr/>
          <p:nvPr/>
        </p:nvSpPr>
        <p:spPr>
          <a:xfrm>
            <a:off x="9643967" y="5100432"/>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圆角矩形 102">
            <a:extLst>
              <a:ext uri="{FF2B5EF4-FFF2-40B4-BE49-F238E27FC236}">
                <a16:creationId xmlns:a16="http://schemas.microsoft.com/office/drawing/2014/main" id="{D122E8AF-39A6-B527-03F0-0BC605A56BCE}"/>
              </a:ext>
            </a:extLst>
          </p:cNvPr>
          <p:cNvSpPr/>
          <p:nvPr/>
        </p:nvSpPr>
        <p:spPr>
          <a:xfrm>
            <a:off x="9616537" y="3897162"/>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2" name="圆角矩形 101">
            <a:extLst>
              <a:ext uri="{FF2B5EF4-FFF2-40B4-BE49-F238E27FC236}">
                <a16:creationId xmlns:a16="http://schemas.microsoft.com/office/drawing/2014/main" id="{3510F1D2-B1CE-A47C-CEF4-5C51390D0849}"/>
              </a:ext>
            </a:extLst>
          </p:cNvPr>
          <p:cNvSpPr/>
          <p:nvPr/>
        </p:nvSpPr>
        <p:spPr>
          <a:xfrm>
            <a:off x="9616537" y="3145910"/>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圆角矩形 100">
            <a:extLst>
              <a:ext uri="{FF2B5EF4-FFF2-40B4-BE49-F238E27FC236}">
                <a16:creationId xmlns:a16="http://schemas.microsoft.com/office/drawing/2014/main" id="{69C06ED5-B3A9-9AAA-FED1-4D84DBB56F10}"/>
              </a:ext>
            </a:extLst>
          </p:cNvPr>
          <p:cNvSpPr/>
          <p:nvPr/>
        </p:nvSpPr>
        <p:spPr>
          <a:xfrm>
            <a:off x="9607739" y="2443975"/>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圆角矩形 99">
            <a:extLst>
              <a:ext uri="{FF2B5EF4-FFF2-40B4-BE49-F238E27FC236}">
                <a16:creationId xmlns:a16="http://schemas.microsoft.com/office/drawing/2014/main" id="{E806B453-5A97-D4A3-5E14-A99111517634}"/>
              </a:ext>
            </a:extLst>
          </p:cNvPr>
          <p:cNvSpPr/>
          <p:nvPr/>
        </p:nvSpPr>
        <p:spPr>
          <a:xfrm>
            <a:off x="7374139" y="4650719"/>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圆角矩形 98">
            <a:extLst>
              <a:ext uri="{FF2B5EF4-FFF2-40B4-BE49-F238E27FC236}">
                <a16:creationId xmlns:a16="http://schemas.microsoft.com/office/drawing/2014/main" id="{1A6439AB-262C-7139-8587-CC0A3836AF39}"/>
              </a:ext>
            </a:extLst>
          </p:cNvPr>
          <p:cNvSpPr/>
          <p:nvPr/>
        </p:nvSpPr>
        <p:spPr>
          <a:xfrm>
            <a:off x="7374139" y="3412153"/>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8" name="圆角矩形 97">
            <a:extLst>
              <a:ext uri="{FF2B5EF4-FFF2-40B4-BE49-F238E27FC236}">
                <a16:creationId xmlns:a16="http://schemas.microsoft.com/office/drawing/2014/main" id="{9AB6E49A-E317-E277-F4C7-6A13F1AB37AC}"/>
              </a:ext>
            </a:extLst>
          </p:cNvPr>
          <p:cNvSpPr/>
          <p:nvPr/>
        </p:nvSpPr>
        <p:spPr>
          <a:xfrm>
            <a:off x="7374139" y="2615851"/>
            <a:ext cx="914400" cy="58964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4CFEBA7D-D78A-4674-B4CE-8101BA65D437}"/>
              </a:ext>
            </a:extLst>
          </p:cNvPr>
          <p:cNvSpPr>
            <a:spLocks noGrp="1"/>
          </p:cNvSpPr>
          <p:nvPr>
            <p:ph type="title"/>
          </p:nvPr>
        </p:nvSpPr>
        <p:spPr/>
        <p:txBody>
          <a:bodyPr/>
          <a:lstStyle/>
          <a:p>
            <a:r>
              <a:rPr lang="en-US" altLang="zh-CN">
                <a:latin typeface="Palatino Linotype" panose="02040502050505030304" pitchFamily="18" charset="0"/>
              </a:rPr>
              <a:t>Our Threshold Graph</a:t>
            </a:r>
            <a:endParaRPr lang="zh-CN" altLang="en-US">
              <a:solidFill>
                <a:srgbClr val="FF3399"/>
              </a:solidFill>
              <a:latin typeface="Palatino Linotype" panose="0204050205050503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2686E6-B94F-4577-A109-F11F0A65ECC2}"/>
                  </a:ext>
                </a:extLst>
              </p:cNvPr>
              <p:cNvSpPr>
                <a:spLocks noGrp="1"/>
              </p:cNvSpPr>
              <p:nvPr>
                <p:ph idx="1"/>
              </p:nvPr>
            </p:nvSpPr>
            <p:spPr>
              <a:xfrm>
                <a:off x="595122" y="1585109"/>
                <a:ext cx="10515600" cy="4351338"/>
              </a:xfrm>
            </p:spPr>
            <p:txBody>
              <a:bodyPr>
                <a:normAutofit/>
              </a:bodyPr>
              <a:lstStyle/>
              <a:p>
                <a:pPr marL="617220" lvl="1" indent="-342900"/>
                <a:r>
                  <a:rPr lang="en-US" altLang="zh-CN" sz="2000">
                    <a:latin typeface="Palatino Linotype" panose="02040502050505030304" pitchFamily="18" charset="0"/>
                  </a:rPr>
                  <a:t>Threshold Graph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𝑇</m:t>
                        </m:r>
                      </m:sub>
                    </m:sSub>
                  </m:oMath>
                </a14:m>
                <a:r>
                  <a:rPr lang="en-US" altLang="zh-CN" sz="2000">
                    <a:latin typeface="Palatino Linotype" panose="02040502050505030304" pitchFamily="18" charset="0"/>
                  </a:rPr>
                  <a:t>: a bipartite graph </a:t>
                </a:r>
                <a14:m>
                  <m:oMath xmlns:m="http://schemas.openxmlformats.org/officeDocument/2006/math">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𝐵</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𝐸</m:t>
                    </m:r>
                    <m:r>
                      <a:rPr lang="en-US" altLang="zh-CN" sz="2000" b="0" i="1" smtClean="0">
                        <a:latin typeface="Cambria Math" panose="02040503050406030204" pitchFamily="18" charset="0"/>
                      </a:rPr>
                      <m:t>)</m:t>
                    </m:r>
                  </m:oMath>
                </a14:m>
                <a:r>
                  <a:rPr lang="en-US" altLang="zh-CN" sz="2000">
                    <a:latin typeface="Palatino Linotype" panose="02040502050505030304" pitchFamily="18" charset="0"/>
                  </a:rPr>
                  <a:t> with </a:t>
                </a:r>
                <a14:m>
                  <m:oMath xmlns:m="http://schemas.openxmlformats.org/officeDocument/2006/math">
                    <m:r>
                      <a:rPr lang="en-US" altLang="zh-CN" sz="2000" i="1">
                        <a:latin typeface="Cambria Math" panose="02040503050406030204" pitchFamily="18" charset="0"/>
                      </a:rPr>
                      <m:t>𝐴</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𝑘</m:t>
                        </m:r>
                      </m:sub>
                    </m:sSub>
                  </m:oMath>
                </a14:m>
                <a:r>
                  <a:rPr lang="en-US" altLang="zh-CN" sz="2000">
                    <a:latin typeface="Palatino Linotype" panose="02040502050505030304" pitchFamily="18" charset="0"/>
                  </a:rPr>
                  <a:t> and </a:t>
                </a:r>
                <a14:m>
                  <m:oMath xmlns:m="http://schemas.openxmlformats.org/officeDocument/2006/math">
                    <m:r>
                      <a:rPr lang="en-US" altLang="zh-CN" sz="2000" i="1">
                        <a:latin typeface="Cambria Math" panose="02040503050406030204" pitchFamily="18" charset="0"/>
                      </a:rPr>
                      <m:t>𝐵</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i="1">
                            <a:latin typeface="Cambria Math" panose="02040503050406030204" pitchFamily="18" charset="0"/>
                          </a:rPr>
                          <m:t>𝑚</m:t>
                        </m:r>
                      </m:sub>
                    </m:sSub>
                  </m:oMath>
                </a14:m>
                <a:r>
                  <a:rPr lang="en-US" altLang="zh-CN" sz="2000">
                    <a:latin typeface="Palatino Linotype" panose="02040502050505030304" pitchFamily="18" charset="0"/>
                  </a:rPr>
                  <a:t>, satisfying</a:t>
                </a:r>
                <a:endParaRPr lang="en-US" altLang="zh-CN" sz="1600">
                  <a:latin typeface="Palatino Linotype" panose="02040502050505030304" pitchFamily="18" charset="0"/>
                </a:endParaRPr>
              </a:p>
              <a:p>
                <a:pPr marL="0" indent="0">
                  <a:buNone/>
                </a:pPr>
                <a:endParaRPr lang="zh-CN" altLang="en-US" sz="1500">
                  <a:latin typeface="Palatino Linotype" panose="02040502050505030304" pitchFamily="18" charset="0"/>
                </a:endParaRPr>
              </a:p>
            </p:txBody>
          </p:sp>
        </mc:Choice>
        <mc:Fallback xmlns="">
          <p:sp>
            <p:nvSpPr>
              <p:cNvPr id="3" name="内容占位符 2">
                <a:extLst>
                  <a:ext uri="{FF2B5EF4-FFF2-40B4-BE49-F238E27FC236}">
                    <a16:creationId xmlns:a16="http://schemas.microsoft.com/office/drawing/2014/main" id="{202686E6-B94F-4577-A109-F11F0A65ECC2}"/>
                  </a:ext>
                </a:extLst>
              </p:cNvPr>
              <p:cNvSpPr>
                <a:spLocks noGrp="1" noRot="1" noChangeAspect="1" noMove="1" noResize="1" noEditPoints="1" noAdjustHandles="1" noChangeArrowheads="1" noChangeShapeType="1" noTextEdit="1"/>
              </p:cNvSpPr>
              <p:nvPr>
                <p:ph idx="1"/>
              </p:nvPr>
            </p:nvSpPr>
            <p:spPr>
              <a:xfrm>
                <a:off x="595122" y="1585109"/>
                <a:ext cx="10515600" cy="4351338"/>
              </a:xfrm>
              <a:blipFill>
                <a:blip r:embed="rId3"/>
                <a:stretch>
                  <a:fillRect t="-1401"/>
                </a:stretch>
              </a:blipFill>
            </p:spPr>
            <p:txBody>
              <a:bodyPr/>
              <a:lstStyle/>
              <a:p>
                <a:r>
                  <a:rPr lang="en-US">
                    <a:noFill/>
                  </a:rPr>
                  <a:t> </a:t>
                </a:r>
              </a:p>
            </p:txBody>
          </p:sp>
        </mc:Fallback>
      </mc:AlternateContent>
      <p:sp>
        <p:nvSpPr>
          <p:cNvPr id="5" name="文本框 4">
            <a:extLst>
              <a:ext uri="{FF2B5EF4-FFF2-40B4-BE49-F238E27FC236}">
                <a16:creationId xmlns:a16="http://schemas.microsoft.com/office/drawing/2014/main" id="{BFF7F080-51F7-4335-B1D8-5D9192CCFE22}"/>
              </a:ext>
            </a:extLst>
          </p:cNvPr>
          <p:cNvSpPr txBox="1"/>
          <p:nvPr/>
        </p:nvSpPr>
        <p:spPr>
          <a:xfrm>
            <a:off x="5379712" y="3250398"/>
            <a:ext cx="65" cy="276999"/>
          </a:xfrm>
          <a:prstGeom prst="rect">
            <a:avLst/>
          </a:prstGeom>
          <a:noFill/>
        </p:spPr>
        <p:txBody>
          <a:bodyPr wrap="none" lIns="0" tIns="0" rIns="0" bIns="0" rtlCol="0">
            <a:spAutoFit/>
          </a:bodyPr>
          <a:lstStyle/>
          <a:p>
            <a:endParaRPr lang="zh-CN" altLang="en-US"/>
          </a:p>
        </p:txBody>
      </p:sp>
      <p:sp>
        <p:nvSpPr>
          <p:cNvPr id="6" name="文本框 5">
            <a:extLst>
              <a:ext uri="{FF2B5EF4-FFF2-40B4-BE49-F238E27FC236}">
                <a16:creationId xmlns:a16="http://schemas.microsoft.com/office/drawing/2014/main" id="{001AC4B2-B67B-4315-B5EA-20F5499035D0}"/>
              </a:ext>
            </a:extLst>
          </p:cNvPr>
          <p:cNvSpPr txBox="1"/>
          <p:nvPr/>
        </p:nvSpPr>
        <p:spPr>
          <a:xfrm>
            <a:off x="5379712" y="3250398"/>
            <a:ext cx="65" cy="276999"/>
          </a:xfrm>
          <a:prstGeom prst="rect">
            <a:avLst/>
          </a:prstGeom>
          <a:noFill/>
        </p:spPr>
        <p:txBody>
          <a:bodyPr wrap="none" lIns="0" tIns="0" rIns="0" bIns="0" rtlCol="0">
            <a:spAutoFit/>
          </a:bodyPr>
          <a:lstStyle/>
          <a:p>
            <a:endParaRPr lang="zh-CN" altLang="en-US"/>
          </a:p>
        </p:txBody>
      </p:sp>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57873357-46DE-1AE2-B03D-287FDD2F07EA}"/>
                  </a:ext>
                </a:extLst>
              </p:cNvPr>
              <p:cNvSpPr txBox="1"/>
              <p:nvPr/>
            </p:nvSpPr>
            <p:spPr>
              <a:xfrm>
                <a:off x="1257732" y="2736871"/>
                <a:ext cx="4973481" cy="923330"/>
              </a:xfrm>
              <a:prstGeom prst="rect">
                <a:avLst/>
              </a:prstGeom>
              <a:noFill/>
            </p:spPr>
            <p:txBody>
              <a:bodyPr wrap="square" rtlCol="0">
                <a:spAutoFit/>
              </a:bodyPr>
              <a:lstStyle/>
              <a:p>
                <a:r>
                  <a:rPr lang="en-US" altLang="zh-CN" b="1">
                    <a:latin typeface="Palatino Linotype" panose="02040502050505030304" pitchFamily="18" charset="0"/>
                  </a:rPr>
                  <a:t>Completeness: </a:t>
                </a:r>
              </a:p>
              <a:p>
                <a:pPr marL="285750" indent="-285750">
                  <a:buFont typeface="Arial" panose="020B0604020202020204" pitchFamily="34" charset="0"/>
                  <a:buChar char="•"/>
                </a:pPr>
                <a14:m>
                  <m:oMath xmlns:m="http://schemas.openxmlformats.org/officeDocument/2006/math">
                    <m:r>
                      <a:rPr lang="en-US" altLang="zh-CN" sz="180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𝑘</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𝑘</m:t>
                        </m:r>
                      </m:sub>
                    </m:sSub>
                  </m:oMath>
                </a14:m>
                <a:r>
                  <a:rPr lang="zh-CN" altLang="en-US" sz="1800">
                    <a:latin typeface="Palatino Linotype" panose="02040502050505030304" pitchFamily="18" charset="0"/>
                  </a:rPr>
                  <a:t> </a:t>
                </a:r>
                <a:r>
                  <a:rPr lang="en-US" altLang="zh-CN" sz="1800">
                    <a:latin typeface="Palatino Linotype" panose="02040502050505030304" pitchFamily="18" charset="0"/>
                  </a:rPr>
                  <a:t>and </a:t>
                </a:r>
                <a14:m>
                  <m:oMath xmlns:m="http://schemas.openxmlformats.org/officeDocument/2006/math">
                    <m:r>
                      <a:rPr lang="en-US" altLang="zh-CN" sz="1800" i="1">
                        <a:latin typeface="Cambria Math" panose="02040503050406030204" pitchFamily="18" charset="0"/>
                      </a:rPr>
                      <m:t>𝑖</m:t>
                    </m:r>
                    <m:r>
                      <a:rPr lang="en-US" altLang="zh-CN" sz="1800" i="1">
                        <a:latin typeface="Cambria Math" panose="02040503050406030204" pitchFamily="18" charset="0"/>
                      </a:rPr>
                      <m:t>∈</m:t>
                    </m:r>
                    <m:d>
                      <m:dPr>
                        <m:begChr m:val="["/>
                        <m:endChr m:val="]"/>
                        <m:ctrlPr>
                          <a:rPr lang="en-US" altLang="zh-CN" sz="1800" i="1">
                            <a:latin typeface="Cambria Math" panose="02040503050406030204" pitchFamily="18" charset="0"/>
                          </a:rPr>
                        </m:ctrlPr>
                      </m:dPr>
                      <m:e>
                        <m:r>
                          <a:rPr lang="en-US" altLang="zh-CN" sz="1800" i="1">
                            <a:latin typeface="Cambria Math" panose="02040503050406030204" pitchFamily="18" charset="0"/>
                          </a:rPr>
                          <m:t>𝑚</m:t>
                        </m:r>
                      </m:e>
                    </m:d>
                  </m:oMath>
                </a14:m>
                <a:r>
                  <a:rPr lang="en-US" altLang="zh-CN" sz="1800">
                    <a:latin typeface="Palatino Linotype" panose="02040502050505030304" pitchFamily="18" charset="0"/>
                  </a:rPr>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𝑘</m:t>
                        </m:r>
                      </m:sub>
                    </m:sSub>
                  </m:oMath>
                </a14:m>
                <a:r>
                  <a:rPr lang="zh-CN" altLang="en-US" sz="1800">
                    <a:latin typeface="Palatino Linotype" panose="02040502050505030304" pitchFamily="18" charset="0"/>
                  </a:rPr>
                  <a:t> </a:t>
                </a:r>
                <a:r>
                  <a:rPr lang="en-US" altLang="zh-CN" sz="1800">
                    <a:latin typeface="Palatino Linotype" panose="02040502050505030304" pitchFamily="18" charset="0"/>
                  </a:rPr>
                  <a:t>have a common neighbor in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𝐵</m:t>
                        </m:r>
                      </m:e>
                      <m:sub>
                        <m:r>
                          <a:rPr lang="en-US" altLang="zh-CN" sz="1800" i="1">
                            <a:latin typeface="Cambria Math" panose="02040503050406030204" pitchFamily="18" charset="0"/>
                          </a:rPr>
                          <m:t>𝑖</m:t>
                        </m:r>
                      </m:sub>
                    </m:sSub>
                  </m:oMath>
                </a14:m>
                <a:endParaRPr lang="zh-CN" altLang="en-US">
                  <a:latin typeface="Palatino Linotype" panose="02040502050505030304" pitchFamily="18" charset="0"/>
                </a:endParaRPr>
              </a:p>
            </p:txBody>
          </p:sp>
        </mc:Choice>
        <mc:Fallback xmlns="">
          <p:sp>
            <p:nvSpPr>
              <p:cNvPr id="51" name="文本框 50">
                <a:extLst>
                  <a:ext uri="{FF2B5EF4-FFF2-40B4-BE49-F238E27FC236}">
                    <a16:creationId xmlns:a16="http://schemas.microsoft.com/office/drawing/2014/main" id="{57873357-46DE-1AE2-B03D-287FDD2F07EA}"/>
                  </a:ext>
                </a:extLst>
              </p:cNvPr>
              <p:cNvSpPr txBox="1">
                <a:spLocks noRot="1" noChangeAspect="1" noMove="1" noResize="1" noEditPoints="1" noAdjustHandles="1" noChangeArrowheads="1" noChangeShapeType="1" noTextEdit="1"/>
              </p:cNvSpPr>
              <p:nvPr/>
            </p:nvSpPr>
            <p:spPr>
              <a:xfrm>
                <a:off x="1257732" y="2736871"/>
                <a:ext cx="4973481" cy="923330"/>
              </a:xfrm>
              <a:prstGeom prst="rect">
                <a:avLst/>
              </a:prstGeom>
              <a:blipFill>
                <a:blip r:embed="rId4"/>
                <a:stretch>
                  <a:fillRect l="-980" t="-3974"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文本框 94">
                <a:extLst>
                  <a:ext uri="{FF2B5EF4-FFF2-40B4-BE49-F238E27FC236}">
                    <a16:creationId xmlns:a16="http://schemas.microsoft.com/office/drawing/2014/main" id="{D763B192-9D18-BA72-9BFB-C340CEC896C2}"/>
                  </a:ext>
                </a:extLst>
              </p:cNvPr>
              <p:cNvSpPr txBox="1"/>
              <p:nvPr/>
            </p:nvSpPr>
            <p:spPr>
              <a:xfrm>
                <a:off x="805795" y="3893423"/>
                <a:ext cx="5582733" cy="1200329"/>
              </a:xfrm>
              <a:prstGeom prst="rect">
                <a:avLst/>
              </a:prstGeom>
              <a:noFill/>
            </p:spPr>
            <p:txBody>
              <a:bodyPr wrap="square" rtlCol="0">
                <a:spAutoFit/>
              </a:bodyPr>
              <a:lstStyle/>
              <a:p>
                <a:pPr lvl="1"/>
                <a:r>
                  <a:rPr lang="en-US" altLang="zh-CN" b="1">
                    <a:latin typeface="Palatino" pitchFamily="2" charset="0"/>
                    <a:ea typeface="Palatino" pitchFamily="2" charset="0"/>
                  </a:rPr>
                  <a:t>Soundness:</a:t>
                </a:r>
              </a:p>
              <a:p>
                <a:pPr marL="742950" lvl="1"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b="0" i="0" smtClean="0">
                        <a:latin typeface="Cambria Math" panose="02040503050406030204" pitchFamily="18" charset="0"/>
                      </a:rPr>
                      <m:t> </m:t>
                    </m:r>
                  </m:oMath>
                </a14:m>
                <a:r>
                  <a:rPr lang="en-US" altLang="zh-CN" b="0">
                    <a:latin typeface="Palatino" pitchFamily="2" charset="0"/>
                    <a:ea typeface="Palatino" pitchFamily="2" charset="0"/>
                  </a:rPr>
                  <a:t>if </a:t>
                </a:r>
                <a:r>
                  <a:rPr lang="en-US" altLang="zh-CN" b="0">
                    <a:solidFill>
                      <a:srgbClr val="FF0000"/>
                    </a:solidFill>
                    <a:latin typeface="Palatino" pitchFamily="2" charset="0"/>
                    <a:ea typeface="Palatino" pitchFamily="2" charset="0"/>
                  </a:rPr>
                  <a:t>for </a:t>
                </a:r>
                <a14:m>
                  <m:oMath xmlns:m="http://schemas.openxmlformats.org/officeDocument/2006/math">
                    <m:r>
                      <a:rPr lang="en-US" altLang="zh-CN" b="0" i="1" smtClean="0">
                        <a:solidFill>
                          <a:srgbClr val="FF0000"/>
                        </a:solidFill>
                        <a:latin typeface="Cambria Math" panose="02040503050406030204" pitchFamily="18" charset="0"/>
                        <a:ea typeface="Palatino" pitchFamily="2" charset="0"/>
                      </a:rPr>
                      <m:t>𝜀</m:t>
                    </m:r>
                  </m:oMath>
                </a14:m>
                <a:r>
                  <a:rPr lang="en-US" altLang="zh-CN" b="0" i="1">
                    <a:solidFill>
                      <a:srgbClr val="FF0000"/>
                    </a:solidFill>
                    <a:latin typeface="Cambria Math" panose="02040503050406030204" pitchFamily="18" charset="0"/>
                    <a:ea typeface="Palatino" pitchFamily="2" charset="0"/>
                  </a:rPr>
                  <a:t> </a:t>
                </a:r>
                <a:r>
                  <a:rPr lang="en-US" altLang="zh-CN" b="0">
                    <a:solidFill>
                      <a:srgbClr val="FF0000"/>
                    </a:solidFill>
                    <a:latin typeface="Cambria Math" panose="02040503050406030204" pitchFamily="18" charset="0"/>
                    <a:ea typeface="Palatino" pitchFamily="2" charset="0"/>
                  </a:rPr>
                  <a:t>fraction of </a:t>
                </a:r>
                <a14:m>
                  <m:oMath xmlns:m="http://schemas.openxmlformats.org/officeDocument/2006/math">
                    <m:r>
                      <a:rPr lang="en-US" altLang="zh-CN" b="0" i="1" smtClean="0">
                        <a:solidFill>
                          <a:srgbClr val="FF0000"/>
                        </a:solidFill>
                        <a:latin typeface="Cambria Math" panose="02040503050406030204" pitchFamily="18" charset="0"/>
                        <a:ea typeface="Palatino" pitchFamily="2" charset="0"/>
                      </a:rPr>
                      <m:t>𝑖</m:t>
                    </m:r>
                    <m:r>
                      <a:rPr lang="en-US" altLang="zh-CN" b="0" i="1" smtClean="0">
                        <a:solidFill>
                          <a:srgbClr val="FF0000"/>
                        </a:solidFill>
                        <a:latin typeface="Cambria Math" panose="02040503050406030204" pitchFamily="18" charset="0"/>
                        <a:ea typeface="Palatino" pitchFamily="2" charset="0"/>
                      </a:rPr>
                      <m:t>∈[</m:t>
                    </m:r>
                    <m:r>
                      <a:rPr lang="en-US" altLang="zh-CN" b="0" i="1" smtClean="0">
                        <a:solidFill>
                          <a:srgbClr val="FF0000"/>
                        </a:solidFill>
                        <a:latin typeface="Cambria Math" panose="02040503050406030204" pitchFamily="18" charset="0"/>
                        <a:ea typeface="Palatino" pitchFamily="2" charset="0"/>
                      </a:rPr>
                      <m:t>𝑚</m:t>
                    </m:r>
                    <m:r>
                      <a:rPr lang="en-US" altLang="zh-CN" b="0" i="1" smtClean="0">
                        <a:solidFill>
                          <a:srgbClr val="FF0000"/>
                        </a:solidFill>
                        <a:latin typeface="Cambria Math" panose="02040503050406030204" pitchFamily="18" charset="0"/>
                        <a:ea typeface="Palatino" pitchFamily="2" charset="0"/>
                      </a:rPr>
                      <m:t>]</m:t>
                    </m:r>
                  </m:oMath>
                </a14:m>
                <a:r>
                  <a:rPr lang="en-US" altLang="zh-CN" b="0" i="1">
                    <a:latin typeface="Cambria Math" panose="02040503050406030204" pitchFamily="18" charset="0"/>
                    <a:ea typeface="Palatino" pitchFamily="2" charset="0"/>
                  </a:rPr>
                  <a:t>, </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𝑖</m:t>
                        </m:r>
                      </m:sub>
                    </m:sSub>
                  </m:oMath>
                </a14:m>
                <a:r>
                  <a:rPr lang="zh-CN" altLang="en-US">
                    <a:latin typeface="Palatino" pitchFamily="2" charset="0"/>
                    <a:ea typeface="Palatino" pitchFamily="2" charset="0"/>
                  </a:rPr>
                  <a:t> </a:t>
                </a:r>
                <a:r>
                  <a:rPr lang="en-US" altLang="zh-CN">
                    <a:latin typeface="Palatino" pitchFamily="2" charset="0"/>
                    <a:ea typeface="Palatino" pitchFamily="2" charset="0"/>
                  </a:rPr>
                  <a:t>such that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oMath>
                </a14:m>
                <a:r>
                  <a:rPr lang="zh-CN" altLang="en-US">
                    <a:latin typeface="Palatino" pitchFamily="2" charset="0"/>
                    <a:ea typeface="Palatino" pitchFamily="2" charset="0"/>
                  </a:rPr>
                  <a:t> </a:t>
                </a:r>
                <a:r>
                  <a:rPr lang="en-US" altLang="zh-CN">
                    <a:latin typeface="Palatino" pitchFamily="2" charset="0"/>
                    <a:ea typeface="Palatino" pitchFamily="2" charset="0"/>
                  </a:rPr>
                  <a:t>has </a:t>
                </a:r>
                <a14:m>
                  <m:oMath xmlns:m="http://schemas.openxmlformats.org/officeDocument/2006/math">
                    <m:r>
                      <a:rPr lang="en-US" altLang="zh-CN" i="1">
                        <a:latin typeface="Cambria Math" panose="02040503050406030204" pitchFamily="18" charset="0"/>
                      </a:rPr>
                      <m:t>𝑘</m:t>
                    </m:r>
                    <m:r>
                      <a:rPr lang="en-US" altLang="zh-CN" i="1">
                        <a:latin typeface="Cambria Math" panose="02040503050406030204" pitchFamily="18" charset="0"/>
                      </a:rPr>
                      <m:t>+1</m:t>
                    </m:r>
                  </m:oMath>
                </a14:m>
                <a:r>
                  <a:rPr lang="zh-CN" altLang="en-US">
                    <a:latin typeface="Palatino" pitchFamily="2" charset="0"/>
                    <a:ea typeface="Palatino" pitchFamily="2" charset="0"/>
                  </a:rPr>
                  <a:t> </a:t>
                </a:r>
                <a:r>
                  <a:rPr lang="en-US" altLang="zh-CN">
                    <a:latin typeface="Palatino" pitchFamily="2" charset="0"/>
                    <a:ea typeface="Palatino" pitchFamily="2" charset="0"/>
                  </a:rPr>
                  <a:t>neighbors in </a:t>
                </a:r>
                <a14:m>
                  <m:oMath xmlns:m="http://schemas.openxmlformats.org/officeDocument/2006/math">
                    <m:r>
                      <a:rPr lang="en-US" altLang="zh-CN" i="1">
                        <a:latin typeface="Cambria Math" panose="02040503050406030204" pitchFamily="18" charset="0"/>
                      </a:rPr>
                      <m:t>𝑋</m:t>
                    </m:r>
                  </m:oMath>
                </a14:m>
                <a:r>
                  <a:rPr lang="en-US" altLang="zh-CN">
                    <a:latin typeface="Palatino" pitchFamily="2" charset="0"/>
                    <a:ea typeface="Palatino" pitchFamily="2" charset="0"/>
                  </a:rPr>
                  <a:t>, then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𝑋</m:t>
                        </m:r>
                      </m:e>
                    </m:d>
                    <m:r>
                      <a:rPr lang="en-US" altLang="zh-CN" i="1">
                        <a:latin typeface="Cambria Math" panose="02040503050406030204" pitchFamily="18" charset="0"/>
                      </a:rPr>
                      <m:t>&gt;</m:t>
                    </m:r>
                    <m:r>
                      <a:rPr lang="en-US" altLang="zh-CN" i="1">
                        <a:latin typeface="Cambria Math" panose="02040503050406030204" pitchFamily="18" charset="0"/>
                      </a:rPr>
                      <m:t>h</m:t>
                    </m:r>
                  </m:oMath>
                </a14:m>
                <a:endParaRPr lang="en-US" altLang="zh-CN">
                  <a:latin typeface="Palatino" pitchFamily="2" charset="0"/>
                  <a:ea typeface="Palatino" pitchFamily="2" charset="0"/>
                </a:endParaRPr>
              </a:p>
            </p:txBody>
          </p:sp>
        </mc:Choice>
        <mc:Fallback xmlns="">
          <p:sp>
            <p:nvSpPr>
              <p:cNvPr id="95" name="文本框 94">
                <a:extLst>
                  <a:ext uri="{FF2B5EF4-FFF2-40B4-BE49-F238E27FC236}">
                    <a16:creationId xmlns:a16="http://schemas.microsoft.com/office/drawing/2014/main" id="{D763B192-9D18-BA72-9BFB-C340CEC896C2}"/>
                  </a:ext>
                </a:extLst>
              </p:cNvPr>
              <p:cNvSpPr txBox="1">
                <a:spLocks noRot="1" noChangeAspect="1" noMove="1" noResize="1" noEditPoints="1" noAdjustHandles="1" noChangeArrowheads="1" noChangeShapeType="1" noTextEdit="1"/>
              </p:cNvSpPr>
              <p:nvPr/>
            </p:nvSpPr>
            <p:spPr>
              <a:xfrm>
                <a:off x="805795" y="3893423"/>
                <a:ext cx="5582733" cy="1200329"/>
              </a:xfrm>
              <a:prstGeom prst="rect">
                <a:avLst/>
              </a:prstGeom>
              <a:blipFill>
                <a:blip r:embed="rId5"/>
                <a:stretch>
                  <a:fillRect t="-30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F3F8513-B17D-7DD5-85D9-242B106AFBD4}"/>
                  </a:ext>
                </a:extLst>
              </p:cNvPr>
              <p:cNvSpPr txBox="1"/>
              <p:nvPr/>
            </p:nvSpPr>
            <p:spPr>
              <a:xfrm>
                <a:off x="7529201" y="4117471"/>
                <a:ext cx="5575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oMath>
                  </m:oMathPara>
                </a14:m>
                <a:endParaRPr kumimoji="1" lang="zh-CN" altLang="en-US"/>
              </a:p>
            </p:txBody>
          </p:sp>
        </mc:Choice>
        <mc:Fallback xmlns="">
          <p:sp>
            <p:nvSpPr>
              <p:cNvPr id="14" name="文本框 13">
                <a:extLst>
                  <a:ext uri="{FF2B5EF4-FFF2-40B4-BE49-F238E27FC236}">
                    <a16:creationId xmlns:a16="http://schemas.microsoft.com/office/drawing/2014/main" id="{0F3F8513-B17D-7DD5-85D9-242B106AFBD4}"/>
                  </a:ext>
                </a:extLst>
              </p:cNvPr>
              <p:cNvSpPr txBox="1">
                <a:spLocks noRot="1" noChangeAspect="1" noMove="1" noResize="1" noEditPoints="1" noAdjustHandles="1" noChangeArrowheads="1" noChangeShapeType="1" noTextEdit="1"/>
              </p:cNvSpPr>
              <p:nvPr/>
            </p:nvSpPr>
            <p:spPr>
              <a:xfrm>
                <a:off x="7529201" y="4117471"/>
                <a:ext cx="557561"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37BCE80C-9342-5506-6B08-D4368541F2CE}"/>
                  </a:ext>
                </a:extLst>
              </p:cNvPr>
              <p:cNvSpPr txBox="1"/>
              <p:nvPr/>
            </p:nvSpPr>
            <p:spPr>
              <a:xfrm>
                <a:off x="9776701" y="4556988"/>
                <a:ext cx="5575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oMath>
                  </m:oMathPara>
                </a14:m>
                <a:endParaRPr kumimoji="1" lang="zh-CN" altLang="en-US"/>
              </a:p>
            </p:txBody>
          </p:sp>
        </mc:Choice>
        <mc:Fallback xmlns="">
          <p:sp>
            <p:nvSpPr>
              <p:cNvPr id="28" name="文本框 27">
                <a:extLst>
                  <a:ext uri="{FF2B5EF4-FFF2-40B4-BE49-F238E27FC236}">
                    <a16:creationId xmlns:a16="http://schemas.microsoft.com/office/drawing/2014/main" id="{37BCE80C-9342-5506-6B08-D4368541F2CE}"/>
                  </a:ext>
                </a:extLst>
              </p:cNvPr>
              <p:cNvSpPr txBox="1">
                <a:spLocks noRot="1" noChangeAspect="1" noMove="1" noResize="1" noEditPoints="1" noAdjustHandles="1" noChangeArrowheads="1" noChangeShapeType="1" noTextEdit="1"/>
              </p:cNvSpPr>
              <p:nvPr/>
            </p:nvSpPr>
            <p:spPr>
              <a:xfrm>
                <a:off x="9776701" y="4556988"/>
                <a:ext cx="557561" cy="369332"/>
              </a:xfrm>
              <a:prstGeom prst="rect">
                <a:avLst/>
              </a:prstGeom>
              <a:blipFill>
                <a:blip r:embed="rId7"/>
                <a:stretch>
                  <a:fillRect/>
                </a:stretch>
              </a:blipFill>
            </p:spPr>
            <p:txBody>
              <a:bodyPr/>
              <a:lstStyle/>
              <a:p>
                <a:r>
                  <a:rPr lang="en-US">
                    <a:noFill/>
                  </a:rPr>
                  <a:t> </a:t>
                </a:r>
              </a:p>
            </p:txBody>
          </p:sp>
        </mc:Fallback>
      </mc:AlternateContent>
      <p:sp>
        <p:nvSpPr>
          <p:cNvPr id="31" name="椭圆 30">
            <a:extLst>
              <a:ext uri="{FF2B5EF4-FFF2-40B4-BE49-F238E27FC236}">
                <a16:creationId xmlns:a16="http://schemas.microsoft.com/office/drawing/2014/main" id="{01C830FE-91C8-5BBF-0B97-B70EB03184C6}"/>
              </a:ext>
            </a:extLst>
          </p:cNvPr>
          <p:cNvSpPr/>
          <p:nvPr/>
        </p:nvSpPr>
        <p:spPr>
          <a:xfrm>
            <a:off x="7636767" y="2725117"/>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2" name="椭圆 31">
            <a:extLst>
              <a:ext uri="{FF2B5EF4-FFF2-40B4-BE49-F238E27FC236}">
                <a16:creationId xmlns:a16="http://schemas.microsoft.com/office/drawing/2014/main" id="{57017930-4685-6D03-67AB-A071B3FEC647}"/>
              </a:ext>
            </a:extLst>
          </p:cNvPr>
          <p:cNvSpPr/>
          <p:nvPr/>
        </p:nvSpPr>
        <p:spPr>
          <a:xfrm>
            <a:off x="7789167" y="2877517"/>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4" name="椭圆 33">
            <a:extLst>
              <a:ext uri="{FF2B5EF4-FFF2-40B4-BE49-F238E27FC236}">
                <a16:creationId xmlns:a16="http://schemas.microsoft.com/office/drawing/2014/main" id="{D4CF8790-41B6-B1A9-2A47-5EAC78BBD724}"/>
              </a:ext>
            </a:extLst>
          </p:cNvPr>
          <p:cNvSpPr/>
          <p:nvPr/>
        </p:nvSpPr>
        <p:spPr>
          <a:xfrm>
            <a:off x="8016615" y="281389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5" name="椭圆 34">
            <a:extLst>
              <a:ext uri="{FF2B5EF4-FFF2-40B4-BE49-F238E27FC236}">
                <a16:creationId xmlns:a16="http://schemas.microsoft.com/office/drawing/2014/main" id="{08403BE5-BFA4-5925-9469-63F60A2D2454}"/>
              </a:ext>
            </a:extLst>
          </p:cNvPr>
          <p:cNvSpPr/>
          <p:nvPr/>
        </p:nvSpPr>
        <p:spPr>
          <a:xfrm>
            <a:off x="7503273" y="297986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7" name="椭圆 36">
            <a:extLst>
              <a:ext uri="{FF2B5EF4-FFF2-40B4-BE49-F238E27FC236}">
                <a16:creationId xmlns:a16="http://schemas.microsoft.com/office/drawing/2014/main" id="{30904868-3907-4117-0CC6-3D81DEC92E71}"/>
              </a:ext>
            </a:extLst>
          </p:cNvPr>
          <p:cNvSpPr/>
          <p:nvPr/>
        </p:nvSpPr>
        <p:spPr>
          <a:xfrm>
            <a:off x="7753981" y="3506160"/>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8" name="椭圆 37">
            <a:extLst>
              <a:ext uri="{FF2B5EF4-FFF2-40B4-BE49-F238E27FC236}">
                <a16:creationId xmlns:a16="http://schemas.microsoft.com/office/drawing/2014/main" id="{B9D53B65-6194-5E3D-A9CC-E95CB4425862}"/>
              </a:ext>
            </a:extLst>
          </p:cNvPr>
          <p:cNvSpPr/>
          <p:nvPr/>
        </p:nvSpPr>
        <p:spPr>
          <a:xfrm>
            <a:off x="7512478" y="3627551"/>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0" name="椭圆 39">
            <a:extLst>
              <a:ext uri="{FF2B5EF4-FFF2-40B4-BE49-F238E27FC236}">
                <a16:creationId xmlns:a16="http://schemas.microsoft.com/office/drawing/2014/main" id="{050F8B97-0393-FF99-A16A-7AB9B6E66C8B}"/>
              </a:ext>
            </a:extLst>
          </p:cNvPr>
          <p:cNvSpPr/>
          <p:nvPr/>
        </p:nvSpPr>
        <p:spPr>
          <a:xfrm>
            <a:off x="8016615" y="353535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1" name="椭圆 40">
            <a:extLst>
              <a:ext uri="{FF2B5EF4-FFF2-40B4-BE49-F238E27FC236}">
                <a16:creationId xmlns:a16="http://schemas.microsoft.com/office/drawing/2014/main" id="{0E68993A-3F74-DD48-6DC9-634F2B407FCA}"/>
              </a:ext>
            </a:extLst>
          </p:cNvPr>
          <p:cNvSpPr/>
          <p:nvPr/>
        </p:nvSpPr>
        <p:spPr>
          <a:xfrm>
            <a:off x="7974201" y="3713077"/>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3" name="椭圆 42">
            <a:extLst>
              <a:ext uri="{FF2B5EF4-FFF2-40B4-BE49-F238E27FC236}">
                <a16:creationId xmlns:a16="http://schemas.microsoft.com/office/drawing/2014/main" id="{3B5D921E-E174-5486-BDFE-E9C57FE530DA}"/>
              </a:ext>
            </a:extLst>
          </p:cNvPr>
          <p:cNvSpPr/>
          <p:nvPr/>
        </p:nvSpPr>
        <p:spPr>
          <a:xfrm>
            <a:off x="7722204" y="377149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4" name="椭圆 43">
            <a:extLst>
              <a:ext uri="{FF2B5EF4-FFF2-40B4-BE49-F238E27FC236}">
                <a16:creationId xmlns:a16="http://schemas.microsoft.com/office/drawing/2014/main" id="{AD6FA0F5-977E-DBF4-EDD5-4C294DA756B4}"/>
              </a:ext>
            </a:extLst>
          </p:cNvPr>
          <p:cNvSpPr/>
          <p:nvPr/>
        </p:nvSpPr>
        <p:spPr>
          <a:xfrm>
            <a:off x="7937134" y="3020506"/>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6" name="椭圆 45">
            <a:extLst>
              <a:ext uri="{FF2B5EF4-FFF2-40B4-BE49-F238E27FC236}">
                <a16:creationId xmlns:a16="http://schemas.microsoft.com/office/drawing/2014/main" id="{11B1F0A3-FB76-B400-C952-CE55FAA5C435}"/>
              </a:ext>
            </a:extLst>
          </p:cNvPr>
          <p:cNvSpPr/>
          <p:nvPr/>
        </p:nvSpPr>
        <p:spPr>
          <a:xfrm>
            <a:off x="7623324" y="4744119"/>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7" name="椭圆 46">
            <a:extLst>
              <a:ext uri="{FF2B5EF4-FFF2-40B4-BE49-F238E27FC236}">
                <a16:creationId xmlns:a16="http://schemas.microsoft.com/office/drawing/2014/main" id="{91A835D0-9C6E-AC55-F9D1-C9C42AA48AAB}"/>
              </a:ext>
            </a:extLst>
          </p:cNvPr>
          <p:cNvSpPr/>
          <p:nvPr/>
        </p:nvSpPr>
        <p:spPr>
          <a:xfrm>
            <a:off x="7898070" y="4831478"/>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8" name="椭圆 47">
            <a:extLst>
              <a:ext uri="{FF2B5EF4-FFF2-40B4-BE49-F238E27FC236}">
                <a16:creationId xmlns:a16="http://schemas.microsoft.com/office/drawing/2014/main" id="{E0D756EC-84EF-50B4-6BE6-A2B2D1D48486}"/>
              </a:ext>
            </a:extLst>
          </p:cNvPr>
          <p:cNvSpPr/>
          <p:nvPr/>
        </p:nvSpPr>
        <p:spPr>
          <a:xfrm>
            <a:off x="7573124" y="497707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9" name="椭圆 48">
            <a:extLst>
              <a:ext uri="{FF2B5EF4-FFF2-40B4-BE49-F238E27FC236}">
                <a16:creationId xmlns:a16="http://schemas.microsoft.com/office/drawing/2014/main" id="{63A9C20D-B69D-A2DD-3D9D-2BCA29D0EDBC}"/>
              </a:ext>
            </a:extLst>
          </p:cNvPr>
          <p:cNvSpPr/>
          <p:nvPr/>
        </p:nvSpPr>
        <p:spPr>
          <a:xfrm>
            <a:off x="8005781" y="5039752"/>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D63D2E65-0D3A-9E19-1875-42F980D86743}"/>
                  </a:ext>
                </a:extLst>
              </p:cNvPr>
              <p:cNvSpPr txBox="1"/>
              <p:nvPr/>
            </p:nvSpPr>
            <p:spPr>
              <a:xfrm>
                <a:off x="6910637" y="2717761"/>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1</m:t>
                          </m:r>
                        </m:sub>
                      </m:sSub>
                    </m:oMath>
                  </m:oMathPara>
                </a14:m>
                <a:endParaRPr kumimoji="1" lang="zh-CN" altLang="en-US"/>
              </a:p>
            </p:txBody>
          </p:sp>
        </mc:Choice>
        <mc:Fallback xmlns="">
          <p:sp>
            <p:nvSpPr>
              <p:cNvPr id="50" name="文本框 49">
                <a:extLst>
                  <a:ext uri="{FF2B5EF4-FFF2-40B4-BE49-F238E27FC236}">
                    <a16:creationId xmlns:a16="http://schemas.microsoft.com/office/drawing/2014/main" id="{D63D2E65-0D3A-9E19-1875-42F980D86743}"/>
                  </a:ext>
                </a:extLst>
              </p:cNvPr>
              <p:cNvSpPr txBox="1">
                <a:spLocks noRot="1" noChangeAspect="1" noMove="1" noResize="1" noEditPoints="1" noAdjustHandles="1" noChangeArrowheads="1" noChangeShapeType="1" noTextEdit="1"/>
              </p:cNvSpPr>
              <p:nvPr/>
            </p:nvSpPr>
            <p:spPr>
              <a:xfrm>
                <a:off x="6910637" y="2717761"/>
                <a:ext cx="495071"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5A9754CF-1B58-E2A1-D134-CB4245E7683E}"/>
                  </a:ext>
                </a:extLst>
              </p:cNvPr>
              <p:cNvSpPr txBox="1"/>
              <p:nvPr/>
            </p:nvSpPr>
            <p:spPr>
              <a:xfrm>
                <a:off x="6888472" y="3463382"/>
                <a:ext cx="5003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2</m:t>
                          </m:r>
                        </m:sub>
                      </m:sSub>
                    </m:oMath>
                  </m:oMathPara>
                </a14:m>
                <a:endParaRPr kumimoji="1" lang="zh-CN" altLang="en-US"/>
              </a:p>
            </p:txBody>
          </p:sp>
        </mc:Choice>
        <mc:Fallback xmlns="">
          <p:sp>
            <p:nvSpPr>
              <p:cNvPr id="60" name="文本框 59">
                <a:extLst>
                  <a:ext uri="{FF2B5EF4-FFF2-40B4-BE49-F238E27FC236}">
                    <a16:creationId xmlns:a16="http://schemas.microsoft.com/office/drawing/2014/main" id="{5A9754CF-1B58-E2A1-D134-CB4245E7683E}"/>
                  </a:ext>
                </a:extLst>
              </p:cNvPr>
              <p:cNvSpPr txBox="1">
                <a:spLocks noRot="1" noChangeAspect="1" noMove="1" noResize="1" noEditPoints="1" noAdjustHandles="1" noChangeArrowheads="1" noChangeShapeType="1" noTextEdit="1"/>
              </p:cNvSpPr>
              <p:nvPr/>
            </p:nvSpPr>
            <p:spPr>
              <a:xfrm>
                <a:off x="6888472" y="3463382"/>
                <a:ext cx="500393"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976F0693-074E-0E8F-133A-B610A816513D}"/>
                  </a:ext>
                </a:extLst>
              </p:cNvPr>
              <p:cNvSpPr txBox="1"/>
              <p:nvPr/>
            </p:nvSpPr>
            <p:spPr>
              <a:xfrm>
                <a:off x="6883599" y="4710870"/>
                <a:ext cx="5101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𝐴</m:t>
                          </m:r>
                        </m:e>
                        <m:sub>
                          <m:r>
                            <a:rPr kumimoji="1" lang="en-US" altLang="zh-CN" b="0" i="1" smtClean="0">
                              <a:latin typeface="Cambria Math" panose="02040503050406030204" pitchFamily="18" charset="0"/>
                            </a:rPr>
                            <m:t>𝑘</m:t>
                          </m:r>
                        </m:sub>
                      </m:sSub>
                    </m:oMath>
                  </m:oMathPara>
                </a14:m>
                <a:endParaRPr kumimoji="1" lang="zh-CN" altLang="en-US"/>
              </a:p>
            </p:txBody>
          </p:sp>
        </mc:Choice>
        <mc:Fallback xmlns="">
          <p:sp>
            <p:nvSpPr>
              <p:cNvPr id="68" name="文本框 67">
                <a:extLst>
                  <a:ext uri="{FF2B5EF4-FFF2-40B4-BE49-F238E27FC236}">
                    <a16:creationId xmlns:a16="http://schemas.microsoft.com/office/drawing/2014/main" id="{976F0693-074E-0E8F-133A-B610A816513D}"/>
                  </a:ext>
                </a:extLst>
              </p:cNvPr>
              <p:cNvSpPr txBox="1">
                <a:spLocks noRot="1" noChangeAspect="1" noMove="1" noResize="1" noEditPoints="1" noAdjustHandles="1" noChangeArrowheads="1" noChangeShapeType="1" noTextEdit="1"/>
              </p:cNvSpPr>
              <p:nvPr/>
            </p:nvSpPr>
            <p:spPr>
              <a:xfrm>
                <a:off x="6883599" y="4710870"/>
                <a:ext cx="510140" cy="369332"/>
              </a:xfrm>
              <a:prstGeom prst="rect">
                <a:avLst/>
              </a:prstGeom>
              <a:blipFill>
                <a:blip r:embed="rId10"/>
                <a:stretch>
                  <a:fillRect/>
                </a:stretch>
              </a:blipFill>
            </p:spPr>
            <p:txBody>
              <a:bodyPr/>
              <a:lstStyle/>
              <a:p>
                <a:r>
                  <a:rPr lang="en-US">
                    <a:noFill/>
                  </a:rPr>
                  <a:t> </a:t>
                </a:r>
              </a:p>
            </p:txBody>
          </p:sp>
        </mc:Fallback>
      </mc:AlternateContent>
      <p:sp>
        <p:nvSpPr>
          <p:cNvPr id="69" name="椭圆 68">
            <a:extLst>
              <a:ext uri="{FF2B5EF4-FFF2-40B4-BE49-F238E27FC236}">
                <a16:creationId xmlns:a16="http://schemas.microsoft.com/office/drawing/2014/main" id="{96457A37-5941-811B-DE6F-3EDF7F5A06A0}"/>
              </a:ext>
            </a:extLst>
          </p:cNvPr>
          <p:cNvSpPr/>
          <p:nvPr/>
        </p:nvSpPr>
        <p:spPr>
          <a:xfrm>
            <a:off x="9830701" y="2826669"/>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1" name="椭圆 70">
            <a:extLst>
              <a:ext uri="{FF2B5EF4-FFF2-40B4-BE49-F238E27FC236}">
                <a16:creationId xmlns:a16="http://schemas.microsoft.com/office/drawing/2014/main" id="{05B93A57-A4C1-85C6-5199-2B711A8A90CA}"/>
              </a:ext>
            </a:extLst>
          </p:cNvPr>
          <p:cNvSpPr/>
          <p:nvPr/>
        </p:nvSpPr>
        <p:spPr>
          <a:xfrm>
            <a:off x="9722701" y="2608972"/>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2" name="椭圆 71">
            <a:extLst>
              <a:ext uri="{FF2B5EF4-FFF2-40B4-BE49-F238E27FC236}">
                <a16:creationId xmlns:a16="http://schemas.microsoft.com/office/drawing/2014/main" id="{EB4EE189-2F48-6DD4-1E69-81A14F121F31}"/>
              </a:ext>
            </a:extLst>
          </p:cNvPr>
          <p:cNvSpPr/>
          <p:nvPr/>
        </p:nvSpPr>
        <p:spPr>
          <a:xfrm>
            <a:off x="9957247" y="2540725"/>
            <a:ext cx="108000" cy="108000"/>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4" name="椭圆 73">
            <a:extLst>
              <a:ext uri="{FF2B5EF4-FFF2-40B4-BE49-F238E27FC236}">
                <a16:creationId xmlns:a16="http://schemas.microsoft.com/office/drawing/2014/main" id="{00E3D397-E74B-811E-24D2-A5D156CEB6FD}"/>
              </a:ext>
            </a:extLst>
          </p:cNvPr>
          <p:cNvSpPr/>
          <p:nvPr/>
        </p:nvSpPr>
        <p:spPr>
          <a:xfrm>
            <a:off x="10047167" y="272347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5" name="椭圆 74">
            <a:extLst>
              <a:ext uri="{FF2B5EF4-FFF2-40B4-BE49-F238E27FC236}">
                <a16:creationId xmlns:a16="http://schemas.microsoft.com/office/drawing/2014/main" id="{8077330E-24AE-9E8F-4A12-A4AEEC7BF5D5}"/>
              </a:ext>
            </a:extLst>
          </p:cNvPr>
          <p:cNvSpPr/>
          <p:nvPr/>
        </p:nvSpPr>
        <p:spPr>
          <a:xfrm>
            <a:off x="10306755" y="259472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6" name="椭圆 75">
            <a:extLst>
              <a:ext uri="{FF2B5EF4-FFF2-40B4-BE49-F238E27FC236}">
                <a16:creationId xmlns:a16="http://schemas.microsoft.com/office/drawing/2014/main" id="{D32B71AC-E31A-FF79-CB7F-1E87BEB605EB}"/>
              </a:ext>
            </a:extLst>
          </p:cNvPr>
          <p:cNvSpPr/>
          <p:nvPr/>
        </p:nvSpPr>
        <p:spPr>
          <a:xfrm>
            <a:off x="10243290" y="285003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7" name="椭圆 76">
            <a:extLst>
              <a:ext uri="{FF2B5EF4-FFF2-40B4-BE49-F238E27FC236}">
                <a16:creationId xmlns:a16="http://schemas.microsoft.com/office/drawing/2014/main" id="{E4E717DE-4189-1C27-E6AD-551F411D1ADC}"/>
              </a:ext>
            </a:extLst>
          </p:cNvPr>
          <p:cNvSpPr/>
          <p:nvPr/>
        </p:nvSpPr>
        <p:spPr>
          <a:xfrm>
            <a:off x="10011247" y="339816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8" name="椭圆 77">
            <a:extLst>
              <a:ext uri="{FF2B5EF4-FFF2-40B4-BE49-F238E27FC236}">
                <a16:creationId xmlns:a16="http://schemas.microsoft.com/office/drawing/2014/main" id="{CCA6DE26-FF80-AADC-BB0F-9AD18696D512}"/>
              </a:ext>
            </a:extLst>
          </p:cNvPr>
          <p:cNvSpPr/>
          <p:nvPr/>
        </p:nvSpPr>
        <p:spPr>
          <a:xfrm>
            <a:off x="9758569" y="326388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79" name="椭圆 78">
            <a:extLst>
              <a:ext uri="{FF2B5EF4-FFF2-40B4-BE49-F238E27FC236}">
                <a16:creationId xmlns:a16="http://schemas.microsoft.com/office/drawing/2014/main" id="{C7B823B8-399E-0C7D-4C1D-1BEB4A4F75F3}"/>
              </a:ext>
            </a:extLst>
          </p:cNvPr>
          <p:cNvSpPr/>
          <p:nvPr/>
        </p:nvSpPr>
        <p:spPr>
          <a:xfrm>
            <a:off x="10290033" y="3554795"/>
            <a:ext cx="108000" cy="108000"/>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1" name="椭圆 80">
            <a:extLst>
              <a:ext uri="{FF2B5EF4-FFF2-40B4-BE49-F238E27FC236}">
                <a16:creationId xmlns:a16="http://schemas.microsoft.com/office/drawing/2014/main" id="{08922C2A-3C20-CF77-9319-7DB7588C0E37}"/>
              </a:ext>
            </a:extLst>
          </p:cNvPr>
          <p:cNvSpPr/>
          <p:nvPr/>
        </p:nvSpPr>
        <p:spPr>
          <a:xfrm>
            <a:off x="9769629" y="3556089"/>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2" name="椭圆 81">
            <a:extLst>
              <a:ext uri="{FF2B5EF4-FFF2-40B4-BE49-F238E27FC236}">
                <a16:creationId xmlns:a16="http://schemas.microsoft.com/office/drawing/2014/main" id="{943E8D29-34B5-6DE0-088D-942469A049F1}"/>
              </a:ext>
            </a:extLst>
          </p:cNvPr>
          <p:cNvSpPr/>
          <p:nvPr/>
        </p:nvSpPr>
        <p:spPr>
          <a:xfrm>
            <a:off x="10297290" y="325185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4" name="椭圆 83">
            <a:extLst>
              <a:ext uri="{FF2B5EF4-FFF2-40B4-BE49-F238E27FC236}">
                <a16:creationId xmlns:a16="http://schemas.microsoft.com/office/drawing/2014/main" id="{350A99EE-51AF-87BE-40FB-6E0907CDF052}"/>
              </a:ext>
            </a:extLst>
          </p:cNvPr>
          <p:cNvSpPr/>
          <p:nvPr/>
        </p:nvSpPr>
        <p:spPr>
          <a:xfrm>
            <a:off x="9830701" y="410065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5" name="椭圆 84">
            <a:extLst>
              <a:ext uri="{FF2B5EF4-FFF2-40B4-BE49-F238E27FC236}">
                <a16:creationId xmlns:a16="http://schemas.microsoft.com/office/drawing/2014/main" id="{E9C0D254-E293-D0D0-32E8-C9D133A34795}"/>
              </a:ext>
            </a:extLst>
          </p:cNvPr>
          <p:cNvSpPr/>
          <p:nvPr/>
        </p:nvSpPr>
        <p:spPr>
          <a:xfrm>
            <a:off x="10059192" y="4022325"/>
            <a:ext cx="108000" cy="108000"/>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7" name="椭圆 86">
            <a:extLst>
              <a:ext uri="{FF2B5EF4-FFF2-40B4-BE49-F238E27FC236}">
                <a16:creationId xmlns:a16="http://schemas.microsoft.com/office/drawing/2014/main" id="{FCB77B72-7569-9F2D-94C3-880324742084}"/>
              </a:ext>
            </a:extLst>
          </p:cNvPr>
          <p:cNvSpPr/>
          <p:nvPr/>
        </p:nvSpPr>
        <p:spPr>
          <a:xfrm>
            <a:off x="10252755" y="4199600"/>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88" name="椭圆 87">
            <a:extLst>
              <a:ext uri="{FF2B5EF4-FFF2-40B4-BE49-F238E27FC236}">
                <a16:creationId xmlns:a16="http://schemas.microsoft.com/office/drawing/2014/main" id="{1446DF0D-609A-96F8-8D31-41E4503D92BB}"/>
              </a:ext>
            </a:extLst>
          </p:cNvPr>
          <p:cNvSpPr/>
          <p:nvPr/>
        </p:nvSpPr>
        <p:spPr>
          <a:xfrm>
            <a:off x="9812569" y="4304144"/>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0" name="椭圆 89">
            <a:extLst>
              <a:ext uri="{FF2B5EF4-FFF2-40B4-BE49-F238E27FC236}">
                <a16:creationId xmlns:a16="http://schemas.microsoft.com/office/drawing/2014/main" id="{A2F76A96-EC75-82DB-339E-36C467A8BD7C}"/>
              </a:ext>
            </a:extLst>
          </p:cNvPr>
          <p:cNvSpPr/>
          <p:nvPr/>
        </p:nvSpPr>
        <p:spPr>
          <a:xfrm>
            <a:off x="9784894" y="5181901"/>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1" name="椭圆 90">
            <a:extLst>
              <a:ext uri="{FF2B5EF4-FFF2-40B4-BE49-F238E27FC236}">
                <a16:creationId xmlns:a16="http://schemas.microsoft.com/office/drawing/2014/main" id="{AF0A6E05-52E7-3591-30B9-DCD7FFAEFA4E}"/>
              </a:ext>
            </a:extLst>
          </p:cNvPr>
          <p:cNvSpPr/>
          <p:nvPr/>
        </p:nvSpPr>
        <p:spPr>
          <a:xfrm>
            <a:off x="10182033" y="5215313"/>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3" name="椭圆 92">
            <a:extLst>
              <a:ext uri="{FF2B5EF4-FFF2-40B4-BE49-F238E27FC236}">
                <a16:creationId xmlns:a16="http://schemas.microsoft.com/office/drawing/2014/main" id="{0F11861C-AF6D-6991-E860-B466E1ACE399}"/>
              </a:ext>
            </a:extLst>
          </p:cNvPr>
          <p:cNvSpPr/>
          <p:nvPr/>
        </p:nvSpPr>
        <p:spPr>
          <a:xfrm>
            <a:off x="9758685" y="5447968"/>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4" name="椭圆 93">
            <a:extLst>
              <a:ext uri="{FF2B5EF4-FFF2-40B4-BE49-F238E27FC236}">
                <a16:creationId xmlns:a16="http://schemas.microsoft.com/office/drawing/2014/main" id="{9E2E4CD3-7594-57A1-2068-AAC2234CCE39}"/>
              </a:ext>
            </a:extLst>
          </p:cNvPr>
          <p:cNvSpPr/>
          <p:nvPr/>
        </p:nvSpPr>
        <p:spPr>
          <a:xfrm>
            <a:off x="9975451" y="5309363"/>
            <a:ext cx="108000" cy="108000"/>
          </a:xfrm>
          <a:prstGeom prst="ellipse">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6" name="椭圆 95">
            <a:extLst>
              <a:ext uri="{FF2B5EF4-FFF2-40B4-BE49-F238E27FC236}">
                <a16:creationId xmlns:a16="http://schemas.microsoft.com/office/drawing/2014/main" id="{9E5A6732-DCFC-9F23-721C-7B9E50BE84A0}"/>
              </a:ext>
            </a:extLst>
          </p:cNvPr>
          <p:cNvSpPr/>
          <p:nvPr/>
        </p:nvSpPr>
        <p:spPr>
          <a:xfrm>
            <a:off x="10083451" y="5518255"/>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7" name="椭圆 96">
            <a:extLst>
              <a:ext uri="{FF2B5EF4-FFF2-40B4-BE49-F238E27FC236}">
                <a16:creationId xmlns:a16="http://schemas.microsoft.com/office/drawing/2014/main" id="{17FC9015-A3D2-1F98-4D43-621C4A881D3D}"/>
              </a:ext>
            </a:extLst>
          </p:cNvPr>
          <p:cNvSpPr/>
          <p:nvPr/>
        </p:nvSpPr>
        <p:spPr>
          <a:xfrm>
            <a:off x="10325875" y="5418961"/>
            <a:ext cx="108000" cy="108000"/>
          </a:xfrm>
          <a:prstGeom prst="ellipse">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05" name="文本框 104">
                <a:extLst>
                  <a:ext uri="{FF2B5EF4-FFF2-40B4-BE49-F238E27FC236}">
                    <a16:creationId xmlns:a16="http://schemas.microsoft.com/office/drawing/2014/main" id="{98D04346-8072-4018-9DE4-0346DFD8A015}"/>
                  </a:ext>
                </a:extLst>
              </p:cNvPr>
              <p:cNvSpPr txBox="1"/>
              <p:nvPr/>
            </p:nvSpPr>
            <p:spPr>
              <a:xfrm>
                <a:off x="10522139" y="2533095"/>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1</m:t>
                          </m:r>
                        </m:sub>
                      </m:sSub>
                    </m:oMath>
                  </m:oMathPara>
                </a14:m>
                <a:endParaRPr kumimoji="1" lang="zh-CN" altLang="en-US"/>
              </a:p>
            </p:txBody>
          </p:sp>
        </mc:Choice>
        <mc:Fallback xmlns="">
          <p:sp>
            <p:nvSpPr>
              <p:cNvPr id="105" name="文本框 104">
                <a:extLst>
                  <a:ext uri="{FF2B5EF4-FFF2-40B4-BE49-F238E27FC236}">
                    <a16:creationId xmlns:a16="http://schemas.microsoft.com/office/drawing/2014/main" id="{98D04346-8072-4018-9DE4-0346DFD8A015}"/>
                  </a:ext>
                </a:extLst>
              </p:cNvPr>
              <p:cNvSpPr txBox="1">
                <a:spLocks noRot="1" noChangeAspect="1" noMove="1" noResize="1" noEditPoints="1" noAdjustHandles="1" noChangeArrowheads="1" noChangeShapeType="1" noTextEdit="1"/>
              </p:cNvSpPr>
              <p:nvPr/>
            </p:nvSpPr>
            <p:spPr>
              <a:xfrm>
                <a:off x="10522139" y="2533095"/>
                <a:ext cx="495071"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文本框 105">
                <a:extLst>
                  <a:ext uri="{FF2B5EF4-FFF2-40B4-BE49-F238E27FC236}">
                    <a16:creationId xmlns:a16="http://schemas.microsoft.com/office/drawing/2014/main" id="{CD25967B-77E1-4402-1A2E-11FF1FF79A17}"/>
                  </a:ext>
                </a:extLst>
              </p:cNvPr>
              <p:cNvSpPr txBox="1"/>
              <p:nvPr/>
            </p:nvSpPr>
            <p:spPr>
              <a:xfrm>
                <a:off x="10513957" y="3187975"/>
                <a:ext cx="4966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2</m:t>
                          </m:r>
                        </m:sub>
                      </m:sSub>
                    </m:oMath>
                  </m:oMathPara>
                </a14:m>
                <a:endParaRPr kumimoji="1" lang="zh-CN" altLang="en-US"/>
              </a:p>
            </p:txBody>
          </p:sp>
        </mc:Choice>
        <mc:Fallback xmlns="">
          <p:sp>
            <p:nvSpPr>
              <p:cNvPr id="106" name="文本框 105">
                <a:extLst>
                  <a:ext uri="{FF2B5EF4-FFF2-40B4-BE49-F238E27FC236}">
                    <a16:creationId xmlns:a16="http://schemas.microsoft.com/office/drawing/2014/main" id="{CD25967B-77E1-4402-1A2E-11FF1FF79A17}"/>
                  </a:ext>
                </a:extLst>
              </p:cNvPr>
              <p:cNvSpPr txBox="1">
                <a:spLocks noRot="1" noChangeAspect="1" noMove="1" noResize="1" noEditPoints="1" noAdjustHandles="1" noChangeArrowheads="1" noChangeShapeType="1" noTextEdit="1"/>
              </p:cNvSpPr>
              <p:nvPr/>
            </p:nvSpPr>
            <p:spPr>
              <a:xfrm>
                <a:off x="10513957" y="3187975"/>
                <a:ext cx="496674"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文本框 106">
                <a:extLst>
                  <a:ext uri="{FF2B5EF4-FFF2-40B4-BE49-F238E27FC236}">
                    <a16:creationId xmlns:a16="http://schemas.microsoft.com/office/drawing/2014/main" id="{C6C48383-D858-93CA-84C4-5CB86E82B9D8}"/>
                  </a:ext>
                </a:extLst>
              </p:cNvPr>
              <p:cNvSpPr txBox="1"/>
              <p:nvPr/>
            </p:nvSpPr>
            <p:spPr>
              <a:xfrm>
                <a:off x="10530937" y="4023987"/>
                <a:ext cx="4950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3</m:t>
                          </m:r>
                        </m:sub>
                      </m:sSub>
                    </m:oMath>
                  </m:oMathPara>
                </a14:m>
                <a:endParaRPr kumimoji="1" lang="zh-CN" altLang="en-US"/>
              </a:p>
            </p:txBody>
          </p:sp>
        </mc:Choice>
        <mc:Fallback xmlns="">
          <p:sp>
            <p:nvSpPr>
              <p:cNvPr id="107" name="文本框 106">
                <a:extLst>
                  <a:ext uri="{FF2B5EF4-FFF2-40B4-BE49-F238E27FC236}">
                    <a16:creationId xmlns:a16="http://schemas.microsoft.com/office/drawing/2014/main" id="{C6C48383-D858-93CA-84C4-5CB86E82B9D8}"/>
                  </a:ext>
                </a:extLst>
              </p:cNvPr>
              <p:cNvSpPr txBox="1">
                <a:spLocks noRot="1" noChangeAspect="1" noMove="1" noResize="1" noEditPoints="1" noAdjustHandles="1" noChangeArrowheads="1" noChangeShapeType="1" noTextEdit="1"/>
              </p:cNvSpPr>
              <p:nvPr/>
            </p:nvSpPr>
            <p:spPr>
              <a:xfrm>
                <a:off x="10530937" y="4023987"/>
                <a:ext cx="495071"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文本框 107">
                <a:extLst>
                  <a:ext uri="{FF2B5EF4-FFF2-40B4-BE49-F238E27FC236}">
                    <a16:creationId xmlns:a16="http://schemas.microsoft.com/office/drawing/2014/main" id="{A61A3CE7-A2EB-A36C-6D2E-4B15E196ACAD}"/>
                  </a:ext>
                </a:extLst>
              </p:cNvPr>
              <p:cNvSpPr txBox="1"/>
              <p:nvPr/>
            </p:nvSpPr>
            <p:spPr>
              <a:xfrm>
                <a:off x="10561982" y="5202923"/>
                <a:ext cx="5487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𝐵</m:t>
                          </m:r>
                        </m:e>
                        <m:sub>
                          <m:r>
                            <a:rPr kumimoji="1" lang="en-US" altLang="zh-CN" b="0" i="1" smtClean="0">
                              <a:latin typeface="Cambria Math" panose="02040503050406030204" pitchFamily="18" charset="0"/>
                            </a:rPr>
                            <m:t>𝑚</m:t>
                          </m:r>
                        </m:sub>
                      </m:sSub>
                    </m:oMath>
                  </m:oMathPara>
                </a14:m>
                <a:endParaRPr kumimoji="1" lang="zh-CN" altLang="en-US"/>
              </a:p>
            </p:txBody>
          </p:sp>
        </mc:Choice>
        <mc:Fallback xmlns="">
          <p:sp>
            <p:nvSpPr>
              <p:cNvPr id="108" name="文本框 107">
                <a:extLst>
                  <a:ext uri="{FF2B5EF4-FFF2-40B4-BE49-F238E27FC236}">
                    <a16:creationId xmlns:a16="http://schemas.microsoft.com/office/drawing/2014/main" id="{A61A3CE7-A2EB-A36C-6D2E-4B15E196ACAD}"/>
                  </a:ext>
                </a:extLst>
              </p:cNvPr>
              <p:cNvSpPr txBox="1">
                <a:spLocks noRot="1" noChangeAspect="1" noMove="1" noResize="1" noEditPoints="1" noAdjustHandles="1" noChangeArrowheads="1" noChangeShapeType="1" noTextEdit="1"/>
              </p:cNvSpPr>
              <p:nvPr/>
            </p:nvSpPr>
            <p:spPr>
              <a:xfrm>
                <a:off x="10561982" y="5202923"/>
                <a:ext cx="548740" cy="369332"/>
              </a:xfrm>
              <a:prstGeom prst="rect">
                <a:avLst/>
              </a:prstGeom>
              <a:blipFill>
                <a:blip r:embed="rId14"/>
                <a:stretch>
                  <a:fillRect/>
                </a:stretch>
              </a:blipFill>
            </p:spPr>
            <p:txBody>
              <a:bodyPr/>
              <a:lstStyle/>
              <a:p>
                <a:r>
                  <a:rPr lang="en-US">
                    <a:noFill/>
                  </a:rPr>
                  <a:t> </a:t>
                </a:r>
              </a:p>
            </p:txBody>
          </p:sp>
        </mc:Fallback>
      </mc:AlternateContent>
      <p:grpSp>
        <p:nvGrpSpPr>
          <p:cNvPr id="12" name="组合 11">
            <a:extLst>
              <a:ext uri="{FF2B5EF4-FFF2-40B4-BE49-F238E27FC236}">
                <a16:creationId xmlns:a16="http://schemas.microsoft.com/office/drawing/2014/main" id="{6DFD4FC3-8EB2-E795-0355-15324E3C5651}"/>
              </a:ext>
            </a:extLst>
          </p:cNvPr>
          <p:cNvGrpSpPr/>
          <p:nvPr/>
        </p:nvGrpSpPr>
        <p:grpSpPr>
          <a:xfrm>
            <a:off x="8378775" y="5797947"/>
            <a:ext cx="1106841" cy="276999"/>
            <a:chOff x="8269918" y="5487754"/>
            <a:chExt cx="1106841" cy="276999"/>
          </a:xfrm>
        </p:grpSpPr>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DC4A7FF-DA2D-12CD-8EB9-952F80904C4D}"/>
                    </a:ext>
                  </a:extLst>
                </p:cNvPr>
                <p:cNvSpPr txBox="1"/>
                <p:nvPr/>
              </p:nvSpPr>
              <p:spPr>
                <a:xfrm>
                  <a:off x="8269918" y="5487754"/>
                  <a:ext cx="1106841" cy="276999"/>
                </a:xfrm>
                <a:prstGeom prst="rect">
                  <a:avLst/>
                </a:prstGeom>
                <a:noFill/>
              </p:spPr>
              <p:txBody>
                <a:bodyPr wrap="none" lIns="0" tIns="0" rIns="0" bIns="0" rtlCol="0">
                  <a:spAutoFit/>
                </a:bodyPr>
                <a:lstStyle/>
                <a:p>
                  <a14:m>
                    <m:oMath xmlns:m="http://schemas.openxmlformats.org/officeDocument/2006/math">
                      <m:r>
                        <a:rPr kumimoji="1" lang="en-US" altLang="zh-CN" b="0" i="1" smtClean="0">
                          <a:latin typeface="Cambria Math" panose="02040503050406030204" pitchFamily="18" charset="0"/>
                        </a:rPr>
                        <m:t>#</m:t>
                      </m:r>
                    </m:oMath>
                  </a14:m>
                  <a:r>
                    <a:rPr kumimoji="1" lang="en-US" altLang="zh-CN">
                      <a:latin typeface="Palatino" pitchFamily="2" charset="0"/>
                      <a:ea typeface="Palatino" pitchFamily="2" charset="0"/>
                    </a:rPr>
                    <a:t> of   </a:t>
                  </a:r>
                  <a14:m>
                    <m:oMath xmlns:m="http://schemas.openxmlformats.org/officeDocument/2006/math">
                      <m:r>
                        <a:rPr kumimoji="1" lang="en-US" altLang="zh-CN" b="0" i="0" smtClean="0">
                          <a:latin typeface="Cambria Math" panose="02040503050406030204" pitchFamily="18" charset="0"/>
                          <a:ea typeface="Palatino" pitchFamily="2" charset="0"/>
                        </a:rPr>
                        <m:t>  </m:t>
                      </m:r>
                      <m:r>
                        <a:rPr kumimoji="1" lang="en-US" altLang="zh-CN" b="0" i="1" smtClean="0">
                          <a:latin typeface="Cambria Math" panose="02040503050406030204" pitchFamily="18" charset="0"/>
                          <a:ea typeface="Palatino" pitchFamily="2" charset="0"/>
                        </a:rPr>
                        <m:t>&gt;</m:t>
                      </m:r>
                      <m:r>
                        <a:rPr kumimoji="1" lang="en-US" altLang="zh-CN" b="0" i="1" smtClean="0">
                          <a:latin typeface="Cambria Math" panose="02040503050406030204" pitchFamily="18" charset="0"/>
                          <a:ea typeface="Palatino" pitchFamily="2" charset="0"/>
                        </a:rPr>
                        <m:t>h</m:t>
                      </m:r>
                    </m:oMath>
                  </a14:m>
                  <a:r>
                    <a:rPr kumimoji="1" lang="en-US" altLang="zh-CN">
                      <a:latin typeface="Palatino" pitchFamily="2" charset="0"/>
                      <a:ea typeface="Palatino" pitchFamily="2" charset="0"/>
                    </a:rPr>
                    <a:t> </a:t>
                  </a:r>
                  <a:endParaRPr kumimoji="1" lang="zh-CN" altLang="en-US">
                    <a:latin typeface="Palatino" pitchFamily="2" charset="0"/>
                    <a:ea typeface="Palatino" pitchFamily="2" charset="0"/>
                  </a:endParaRPr>
                </a:p>
              </p:txBody>
            </p:sp>
          </mc:Choice>
          <mc:Fallback xmlns="">
            <p:sp>
              <p:nvSpPr>
                <p:cNvPr id="10" name="文本框 9">
                  <a:extLst>
                    <a:ext uri="{FF2B5EF4-FFF2-40B4-BE49-F238E27FC236}">
                      <a16:creationId xmlns:a16="http://schemas.microsoft.com/office/drawing/2014/main" id="{0DC4A7FF-DA2D-12CD-8EB9-952F80904C4D}"/>
                    </a:ext>
                  </a:extLst>
                </p:cNvPr>
                <p:cNvSpPr txBox="1">
                  <a:spLocks noRot="1" noChangeAspect="1" noMove="1" noResize="1" noEditPoints="1" noAdjustHandles="1" noChangeArrowheads="1" noChangeShapeType="1" noTextEdit="1"/>
                </p:cNvSpPr>
                <p:nvPr/>
              </p:nvSpPr>
              <p:spPr>
                <a:xfrm>
                  <a:off x="8269918" y="5487754"/>
                  <a:ext cx="1106841" cy="276999"/>
                </a:xfrm>
                <a:prstGeom prst="rect">
                  <a:avLst/>
                </a:prstGeom>
                <a:blipFill>
                  <a:blip r:embed="rId15"/>
                  <a:stretch>
                    <a:fillRect l="-7143" t="-28261" r="-1099" b="-50000"/>
                  </a:stretch>
                </a:blipFill>
              </p:spPr>
              <p:txBody>
                <a:bodyPr/>
                <a:lstStyle/>
                <a:p>
                  <a:r>
                    <a:rPr lang="en-US">
                      <a:noFill/>
                    </a:rPr>
                    <a:t> </a:t>
                  </a:r>
                </a:p>
              </p:txBody>
            </p:sp>
          </mc:Fallback>
        </mc:AlternateContent>
        <p:sp>
          <p:nvSpPr>
            <p:cNvPr id="11" name="椭圆 10">
              <a:extLst>
                <a:ext uri="{FF2B5EF4-FFF2-40B4-BE49-F238E27FC236}">
                  <a16:creationId xmlns:a16="http://schemas.microsoft.com/office/drawing/2014/main" id="{1F5EBC74-2AD2-64F4-ED48-F7C24F9E109C}"/>
                </a:ext>
              </a:extLst>
            </p:cNvPr>
            <p:cNvSpPr/>
            <p:nvPr/>
          </p:nvSpPr>
          <p:spPr>
            <a:xfrm>
              <a:off x="8769338" y="5564238"/>
              <a:ext cx="108000" cy="108000"/>
            </a:xfrm>
            <a:prstGeom prst="ellipse">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gr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AD892E2-60DD-26AD-95FA-ED2FDCF1E94E}"/>
                  </a:ext>
                </a:extLst>
              </p:cNvPr>
              <p:cNvSpPr txBox="1"/>
              <p:nvPr/>
            </p:nvSpPr>
            <p:spPr>
              <a:xfrm rot="5400000">
                <a:off x="8746749" y="5528002"/>
                <a:ext cx="2628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m:t>
                      </m:r>
                    </m:oMath>
                  </m:oMathPara>
                </a14:m>
                <a:endParaRPr kumimoji="1" lang="zh-CN" altLang="en-US"/>
              </a:p>
            </p:txBody>
          </p:sp>
        </mc:Choice>
        <mc:Fallback xmlns="">
          <p:sp>
            <p:nvSpPr>
              <p:cNvPr id="13" name="文本框 12">
                <a:extLst>
                  <a:ext uri="{FF2B5EF4-FFF2-40B4-BE49-F238E27FC236}">
                    <a16:creationId xmlns:a16="http://schemas.microsoft.com/office/drawing/2014/main" id="{FAD892E2-60DD-26AD-95FA-ED2FDCF1E94E}"/>
                  </a:ext>
                </a:extLst>
              </p:cNvPr>
              <p:cNvSpPr txBox="1">
                <a:spLocks noRot="1" noChangeAspect="1" noMove="1" noResize="1" noEditPoints="1" noAdjustHandles="1" noChangeArrowheads="1" noChangeShapeType="1" noTextEdit="1"/>
              </p:cNvSpPr>
              <p:nvPr/>
            </p:nvSpPr>
            <p:spPr>
              <a:xfrm rot="5400000">
                <a:off x="8746749" y="5528002"/>
                <a:ext cx="262892" cy="276999"/>
              </a:xfrm>
              <a:prstGeom prst="rect">
                <a:avLst/>
              </a:prstGeom>
              <a:blipFill>
                <a:blip r:embed="rId16"/>
                <a:stretch>
                  <a:fillRect l="-2222" t="-13953" b="-13953"/>
                </a:stretch>
              </a:blipFill>
            </p:spPr>
            <p:txBody>
              <a:bodyPr/>
              <a:lstStyle/>
              <a:p>
                <a:r>
                  <a:rPr lang="en-US">
                    <a:noFill/>
                  </a:rPr>
                  <a:t> </a:t>
                </a:r>
              </a:p>
            </p:txBody>
          </p:sp>
        </mc:Fallback>
      </mc:AlternateContent>
      <p:sp>
        <p:nvSpPr>
          <p:cNvPr id="8" name="文本框 7">
            <a:extLst>
              <a:ext uri="{FF2B5EF4-FFF2-40B4-BE49-F238E27FC236}">
                <a16:creationId xmlns:a16="http://schemas.microsoft.com/office/drawing/2014/main" id="{9BC2AB2F-D0A8-5B27-2ECD-17B19362F0EB}"/>
              </a:ext>
            </a:extLst>
          </p:cNvPr>
          <p:cNvSpPr txBox="1"/>
          <p:nvPr/>
        </p:nvSpPr>
        <p:spPr>
          <a:xfrm>
            <a:off x="838200" y="5469071"/>
            <a:ext cx="6185452" cy="707886"/>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sz="2000">
                <a:latin typeface="Palatino" pitchFamily="2" charset="0"/>
                <a:ea typeface="Palatino" pitchFamily="2" charset="0"/>
                <a:cs typeface="Palace Script MT" panose="020F0502020204030204" pitchFamily="34" charset="0"/>
              </a:rPr>
              <a:t>Such threshold graphs can be constructed via error correcting codes with benign distance </a:t>
            </a:r>
            <a:r>
              <a:rPr kumimoji="1" lang="en-US" altLang="zh-CN" sz="2000">
                <a:solidFill>
                  <a:srgbClr val="FF3399"/>
                </a:solidFill>
                <a:latin typeface="Palatino" pitchFamily="2" charset="0"/>
                <a:ea typeface="Palatino" pitchFamily="2" charset="0"/>
                <a:cs typeface="Palace Script MT" panose="020F0502020204030204" pitchFamily="34" charset="0"/>
              </a:rPr>
              <a:t>[KN21]</a:t>
            </a:r>
            <a:r>
              <a:rPr kumimoji="1" lang="en-US" altLang="zh-CN" sz="2000">
                <a:latin typeface="Palatino" pitchFamily="2" charset="0"/>
                <a:ea typeface="Palatino" pitchFamily="2" charset="0"/>
                <a:cs typeface="Palace Script MT" panose="020F0502020204030204" pitchFamily="34" charset="0"/>
              </a:rPr>
              <a:t>!</a:t>
            </a:r>
            <a:endParaRPr kumimoji="1" lang="zh-CN" altLang="en-US" sz="2000">
              <a:latin typeface="Palatino" pitchFamily="2" charset="0"/>
              <a:ea typeface="Palatino" pitchFamily="2" charset="0"/>
              <a:cs typeface="Palace Script MT" panose="020F0502020204030204" pitchFamily="34" charset="0"/>
            </a:endParaRPr>
          </a:p>
        </p:txBody>
      </p:sp>
      <p:sp>
        <p:nvSpPr>
          <p:cNvPr id="15" name="右大括号 14">
            <a:extLst>
              <a:ext uri="{FF2B5EF4-FFF2-40B4-BE49-F238E27FC236}">
                <a16:creationId xmlns:a16="http://schemas.microsoft.com/office/drawing/2014/main" id="{3CB354F5-E275-FAC7-938C-E671DF6C298D}"/>
              </a:ext>
            </a:extLst>
          </p:cNvPr>
          <p:cNvSpPr/>
          <p:nvPr/>
        </p:nvSpPr>
        <p:spPr>
          <a:xfrm>
            <a:off x="10980795" y="2655845"/>
            <a:ext cx="253540" cy="2142274"/>
          </a:xfrm>
          <a:prstGeom prst="rightBrace">
            <a:avLst>
              <a:gd name="adj1" fmla="val 8333"/>
              <a:gd name="adj2" fmla="val 49294"/>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6AC49F9-D8EB-456F-11F7-EE5075585417}"/>
                  </a:ext>
                </a:extLst>
              </p:cNvPr>
              <p:cNvSpPr txBox="1"/>
              <p:nvPr/>
            </p:nvSpPr>
            <p:spPr>
              <a:xfrm>
                <a:off x="11357578" y="3458552"/>
                <a:ext cx="850452" cy="553998"/>
              </a:xfrm>
              <a:prstGeom prst="rect">
                <a:avLst/>
              </a:prstGeom>
              <a:noFill/>
            </p:spPr>
            <p:txBody>
              <a:bodyPr wrap="square" lIns="0" tIns="0" rIns="0" bIns="0" rtlCol="0">
                <a:spAutoFit/>
              </a:bodyPr>
              <a:lstStyle/>
              <a:p>
                <a14:m>
                  <m:oMath xmlns:m="http://schemas.openxmlformats.org/officeDocument/2006/math">
                    <m:r>
                      <a:rPr kumimoji="1" lang="en-US" altLang="zh-CN" i="1" smtClean="0">
                        <a:latin typeface="Cambria Math" panose="02040503050406030204" pitchFamily="18" charset="0"/>
                      </a:rPr>
                      <m:t>𝜀</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𝑚</m:t>
                    </m:r>
                  </m:oMath>
                </a14:m>
                <a:r>
                  <a:rPr kumimoji="1" lang="en-US" altLang="zh-CN">
                    <a:latin typeface="Palatino" pitchFamily="2" charset="0"/>
                    <a:ea typeface="Palatino" pitchFamily="2" charset="0"/>
                  </a:rPr>
                  <a:t> blocks</a:t>
                </a:r>
                <a:endParaRPr kumimoji="1" lang="zh-CN" altLang="en-US">
                  <a:latin typeface="Palatino" pitchFamily="2" charset="0"/>
                  <a:ea typeface="Palatino" pitchFamily="2" charset="0"/>
                </a:endParaRPr>
              </a:p>
            </p:txBody>
          </p:sp>
        </mc:Choice>
        <mc:Fallback xmlns="">
          <p:sp>
            <p:nvSpPr>
              <p:cNvPr id="16" name="文本框 15">
                <a:extLst>
                  <a:ext uri="{FF2B5EF4-FFF2-40B4-BE49-F238E27FC236}">
                    <a16:creationId xmlns:a16="http://schemas.microsoft.com/office/drawing/2014/main" id="{96AC49F9-D8EB-456F-11F7-EE5075585417}"/>
                  </a:ext>
                </a:extLst>
              </p:cNvPr>
              <p:cNvSpPr txBox="1">
                <a:spLocks noRot="1" noChangeAspect="1" noMove="1" noResize="1" noEditPoints="1" noAdjustHandles="1" noChangeArrowheads="1" noChangeShapeType="1" noTextEdit="1"/>
              </p:cNvSpPr>
              <p:nvPr/>
            </p:nvSpPr>
            <p:spPr>
              <a:xfrm>
                <a:off x="11357578" y="3458552"/>
                <a:ext cx="850452" cy="553998"/>
              </a:xfrm>
              <a:prstGeom prst="rect">
                <a:avLst/>
              </a:prstGeom>
              <a:blipFill>
                <a:blip r:embed="rId17"/>
                <a:stretch>
                  <a:fillRect l="-16429" b="-25275"/>
                </a:stretch>
              </a:blipFill>
            </p:spPr>
            <p:txBody>
              <a:bodyPr/>
              <a:lstStyle/>
              <a:p>
                <a:r>
                  <a:rPr lang="en-US">
                    <a:noFill/>
                  </a:rPr>
                  <a:t> </a:t>
                </a:r>
              </a:p>
            </p:txBody>
          </p:sp>
        </mc:Fallback>
      </mc:AlternateContent>
    </p:spTree>
    <p:extLst>
      <p:ext uri="{BB962C8B-B14F-4D97-AF65-F5344CB8AC3E}">
        <p14:creationId xmlns:p14="http://schemas.microsoft.com/office/powerpoint/2010/main" val="26717067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FEBA7D-D78A-4674-B4CE-8101BA65D437}"/>
              </a:ext>
            </a:extLst>
          </p:cNvPr>
          <p:cNvSpPr>
            <a:spLocks noGrp="1"/>
          </p:cNvSpPr>
          <p:nvPr>
            <p:ph type="title"/>
          </p:nvPr>
        </p:nvSpPr>
        <p:spPr/>
        <p:txBody>
          <a:bodyPr/>
          <a:lstStyle/>
          <a:p>
            <a:r>
              <a:rPr lang="en-US" altLang="zh-CN">
                <a:latin typeface="Palatino Linotype" panose="02040502050505030304" pitchFamily="18" charset="0"/>
              </a:rPr>
              <a:t>Threshold Graph Composition</a:t>
            </a:r>
            <a:r>
              <a:rPr lang="zh-CN" altLang="en-US">
                <a:latin typeface="Palatino Linotype" panose="02040502050505030304" pitchFamily="18" charset="0"/>
              </a:rPr>
              <a:t> </a:t>
            </a:r>
            <a:r>
              <a:rPr lang="en-US" altLang="zh-CN">
                <a:latin typeface="Palatino Linotype" panose="02040502050505030304" pitchFamily="18" charset="0"/>
              </a:rPr>
              <a:t>in </a:t>
            </a:r>
            <a:r>
              <a:rPr lang="en-US" altLang="zh-CN">
                <a:solidFill>
                  <a:srgbClr val="FF3399"/>
                </a:solidFill>
                <a:latin typeface="Palatino Linotype" panose="02040502050505030304" pitchFamily="18" charset="0"/>
              </a:rPr>
              <a:t>[Lin19]</a:t>
            </a:r>
            <a:endParaRPr lang="zh-CN" altLang="en-US">
              <a:solidFill>
                <a:srgbClr val="FF3399"/>
              </a:solidFill>
              <a:latin typeface="Palatino Linotype" panose="02040502050505030304" pitchFamily="18" charset="0"/>
            </a:endParaRPr>
          </a:p>
        </p:txBody>
      </p:sp>
      <p:grpSp>
        <p:nvGrpSpPr>
          <p:cNvPr id="19" name="组合 18">
            <a:extLst>
              <a:ext uri="{FF2B5EF4-FFF2-40B4-BE49-F238E27FC236}">
                <a16:creationId xmlns:a16="http://schemas.microsoft.com/office/drawing/2014/main" id="{A9D7692B-9D7A-9C0C-6E7C-B57844AF4855}"/>
              </a:ext>
            </a:extLst>
          </p:cNvPr>
          <p:cNvGrpSpPr/>
          <p:nvPr/>
        </p:nvGrpSpPr>
        <p:grpSpPr>
          <a:xfrm>
            <a:off x="0" y="3680675"/>
            <a:ext cx="5891366" cy="2809929"/>
            <a:chOff x="6014145" y="2438400"/>
            <a:chExt cx="5582733" cy="2809929"/>
          </a:xfrm>
        </p:grpSpPr>
        <p:sp>
          <p:nvSpPr>
            <p:cNvPr id="56" name="圆角矩形 55">
              <a:extLst>
                <a:ext uri="{FF2B5EF4-FFF2-40B4-BE49-F238E27FC236}">
                  <a16:creationId xmlns:a16="http://schemas.microsoft.com/office/drawing/2014/main" id="{B95BB074-955F-1296-6DDD-D2CD9292B333}"/>
                </a:ext>
              </a:extLst>
            </p:cNvPr>
            <p:cNvSpPr/>
            <p:nvPr/>
          </p:nvSpPr>
          <p:spPr>
            <a:xfrm>
              <a:off x="6438108" y="2438400"/>
              <a:ext cx="5001455" cy="2809929"/>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95" name="文本框 94">
                  <a:extLst>
                    <a:ext uri="{FF2B5EF4-FFF2-40B4-BE49-F238E27FC236}">
                      <a16:creationId xmlns:a16="http://schemas.microsoft.com/office/drawing/2014/main" id="{D763B192-9D18-BA72-9BFB-C340CEC896C2}"/>
                    </a:ext>
                  </a:extLst>
                </p:cNvPr>
                <p:cNvSpPr txBox="1"/>
                <p:nvPr/>
              </p:nvSpPr>
              <p:spPr>
                <a:xfrm>
                  <a:off x="6014145" y="3994000"/>
                  <a:ext cx="5582733" cy="923330"/>
                </a:xfrm>
                <a:prstGeom prst="rect">
                  <a:avLst/>
                </a:prstGeom>
                <a:noFill/>
              </p:spPr>
              <p:txBody>
                <a:bodyPr wrap="square" rtlCol="0">
                  <a:spAutoFit/>
                </a:bodyPr>
                <a:lstStyle/>
                <a:p>
                  <a:pPr lvl="1"/>
                  <a:r>
                    <a:rPr lang="en-US" altLang="zh-CN" b="1">
                      <a:latin typeface="Palatino" pitchFamily="2" charset="0"/>
                      <a:ea typeface="Palatino" pitchFamily="2" charset="0"/>
                    </a:rPr>
                    <a:t>Soundness:</a:t>
                  </a:r>
                </a:p>
                <a:p>
                  <a:pPr marL="742950" lvl="1"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b="0" i="0" smtClean="0">
                          <a:latin typeface="Cambria Math" panose="02040503050406030204" pitchFamily="18" charset="0"/>
                        </a:rPr>
                        <m:t> </m:t>
                      </m:r>
                    </m:oMath>
                  </a14:m>
                  <a:r>
                    <a:rPr lang="en-US" altLang="zh-CN" b="0">
                      <a:solidFill>
                        <a:schemeClr val="tx1"/>
                      </a:solidFill>
                      <a:latin typeface="Palatino" pitchFamily="2" charset="0"/>
                      <a:ea typeface="Palatino" pitchFamily="2" charset="0"/>
                    </a:rPr>
                    <a:t>:</a:t>
                  </a:r>
                  <a:r>
                    <a:rPr lang="zh-CN" altLang="en-US" b="0">
                      <a:solidFill>
                        <a:schemeClr val="tx1"/>
                      </a:solidFill>
                      <a:latin typeface="Palatino" pitchFamily="2" charset="0"/>
                      <a:ea typeface="Palatino" pitchFamily="2" charset="0"/>
                    </a:rPr>
                    <a:t> </a:t>
                  </a:r>
                  <a:r>
                    <a:rPr lang="en-US" altLang="zh-CN">
                      <a:latin typeface="Palatino" pitchFamily="2" charset="0"/>
                      <a:ea typeface="Palatino" pitchFamily="2" charset="0"/>
                    </a:rPr>
                    <a:t>I</a:t>
                  </a:r>
                  <a:r>
                    <a:rPr lang="en-US" altLang="zh-CN" b="0">
                      <a:solidFill>
                        <a:schemeClr val="tx1"/>
                      </a:solidFill>
                      <a:latin typeface="Palatino" pitchFamily="2" charset="0"/>
                      <a:ea typeface="Palatino" pitchFamily="2" charset="0"/>
                    </a:rPr>
                    <a:t>f </a:t>
                  </a:r>
                  <a:r>
                    <a:rPr lang="en-US" altLang="zh-CN" b="0">
                      <a:solidFill>
                        <a:schemeClr val="tx1"/>
                      </a:solidFill>
                      <a:latin typeface="Cambria Math" panose="02040503050406030204" pitchFamily="18" charset="0"/>
                      <a:ea typeface="Palatino" pitchFamily="2" charset="0"/>
                    </a:rPr>
                    <a:t> </a:t>
                  </a:r>
                  <a14:m>
                    <m:oMath xmlns:m="http://schemas.openxmlformats.org/officeDocument/2006/math">
                      <m:r>
                        <a:rPr lang="en-US" altLang="zh-CN" b="0" i="1" smtClean="0">
                          <a:solidFill>
                            <a:schemeClr val="tx1"/>
                          </a:solidFill>
                          <a:latin typeface="Cambria Math" panose="02040503050406030204" pitchFamily="18" charset="0"/>
                          <a:ea typeface="Palatino" pitchFamily="2" charset="0"/>
                        </a:rPr>
                        <m:t>∀</m:t>
                      </m:r>
                      <m:r>
                        <a:rPr lang="en-US" altLang="zh-CN" b="0" i="1" smtClean="0">
                          <a:solidFill>
                            <a:schemeClr val="tx1"/>
                          </a:solidFill>
                          <a:latin typeface="Cambria Math" panose="02040503050406030204" pitchFamily="18" charset="0"/>
                          <a:ea typeface="Palatino" pitchFamily="2" charset="0"/>
                        </a:rPr>
                        <m:t>𝑖</m:t>
                      </m:r>
                      <m:r>
                        <a:rPr lang="en-US" altLang="zh-CN" b="0" i="1" smtClean="0">
                          <a:solidFill>
                            <a:schemeClr val="tx1"/>
                          </a:solidFill>
                          <a:latin typeface="Cambria Math" panose="02040503050406030204" pitchFamily="18" charset="0"/>
                          <a:ea typeface="Palatino" pitchFamily="2" charset="0"/>
                        </a:rPr>
                        <m:t>∈[</m:t>
                      </m:r>
                      <m:r>
                        <a:rPr lang="en-US" altLang="zh-CN" b="0" i="1" smtClean="0">
                          <a:solidFill>
                            <a:schemeClr val="tx1"/>
                          </a:solidFill>
                          <a:latin typeface="Cambria Math" panose="02040503050406030204" pitchFamily="18" charset="0"/>
                          <a:ea typeface="Palatino" pitchFamily="2" charset="0"/>
                        </a:rPr>
                        <m:t>𝑚</m:t>
                      </m:r>
                      <m:r>
                        <a:rPr lang="en-US" altLang="zh-CN" b="0" i="1" smtClean="0">
                          <a:solidFill>
                            <a:schemeClr val="tx1"/>
                          </a:solidFill>
                          <a:latin typeface="Cambria Math" panose="02040503050406030204" pitchFamily="18" charset="0"/>
                          <a:ea typeface="Palatino" pitchFamily="2" charset="0"/>
                        </a:rPr>
                        <m:t>]</m:t>
                      </m:r>
                    </m:oMath>
                  </a14:m>
                  <a:r>
                    <a:rPr lang="en-US" altLang="zh-CN" b="0" i="1">
                      <a:solidFill>
                        <a:schemeClr val="tx1"/>
                      </a:solidFill>
                      <a:latin typeface="Cambria Math" panose="02040503050406030204" pitchFamily="18" charset="0"/>
                      <a:ea typeface="Palatino" pitchFamily="2" charset="0"/>
                    </a:rPr>
                    <a:t>, </a:t>
                  </a:r>
                  <a14:m>
                    <m:oMath xmlns:m="http://schemas.openxmlformats.org/officeDocument/2006/math">
                      <m:r>
                        <a:rPr lang="en-US" altLang="zh-CN" i="1">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𝑏</m:t>
                          </m:r>
                        </m:e>
                        <m:sub>
                          <m:r>
                            <a:rPr lang="en-US" altLang="zh-CN" i="1">
                              <a:solidFill>
                                <a:schemeClr val="tx1"/>
                              </a:solidFill>
                              <a:latin typeface="Cambria Math" panose="02040503050406030204" pitchFamily="18" charset="0"/>
                            </a:rPr>
                            <m:t>𝑖</m:t>
                          </m:r>
                        </m:sub>
                      </m:sSub>
                      <m:r>
                        <a:rPr lang="en-US" altLang="zh-CN" i="1">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𝐵</m:t>
                          </m:r>
                        </m:e>
                        <m:sub>
                          <m:r>
                            <a:rPr lang="en-US" altLang="zh-CN" i="1">
                              <a:solidFill>
                                <a:schemeClr val="tx1"/>
                              </a:solidFill>
                              <a:latin typeface="Cambria Math" panose="02040503050406030204" pitchFamily="18" charset="0"/>
                            </a:rPr>
                            <m:t>𝑖</m:t>
                          </m:r>
                        </m:sub>
                      </m:sSub>
                    </m:oMath>
                  </a14:m>
                  <a:r>
                    <a:rPr lang="zh-CN" altLang="en-US">
                      <a:solidFill>
                        <a:schemeClr val="tx1"/>
                      </a:solidFill>
                      <a:latin typeface="Palatino" pitchFamily="2" charset="0"/>
                      <a:ea typeface="Palatino" pitchFamily="2" charset="0"/>
                    </a:rPr>
                    <a:t> </a:t>
                  </a:r>
                  <a:r>
                    <a:rPr lang="en-US" altLang="zh-CN">
                      <a:solidFill>
                        <a:schemeClr val="tx1"/>
                      </a:solidFill>
                      <a:latin typeface="Palatino" pitchFamily="2" charset="0"/>
                      <a:ea typeface="Palatino" pitchFamily="2" charset="0"/>
                    </a:rPr>
                    <a:t>such that </a:t>
                  </a:r>
                  <a14:m>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𝑏</m:t>
                          </m:r>
                        </m:e>
                        <m:sub>
                          <m:r>
                            <a:rPr lang="en-US" altLang="zh-CN" i="1">
                              <a:solidFill>
                                <a:schemeClr val="tx1"/>
                              </a:solidFill>
                              <a:latin typeface="Cambria Math" panose="02040503050406030204" pitchFamily="18" charset="0"/>
                            </a:rPr>
                            <m:t>𝑖</m:t>
                          </m:r>
                        </m:sub>
                      </m:sSub>
                    </m:oMath>
                  </a14:m>
                  <a:r>
                    <a:rPr lang="zh-CN" altLang="en-US">
                      <a:solidFill>
                        <a:schemeClr val="tx1"/>
                      </a:solidFill>
                      <a:latin typeface="Palatino" pitchFamily="2" charset="0"/>
                      <a:ea typeface="Palatino" pitchFamily="2" charset="0"/>
                    </a:rPr>
                    <a:t> </a:t>
                  </a:r>
                  <a:r>
                    <a:rPr lang="en-US" altLang="zh-CN">
                      <a:solidFill>
                        <a:schemeClr val="tx1"/>
                      </a:solidFill>
                      <a:latin typeface="Palatino" pitchFamily="2" charset="0"/>
                      <a:ea typeface="Palatino" pitchFamily="2" charset="0"/>
                    </a:rPr>
                    <a:t>has </a:t>
                  </a:r>
                  <a14:m>
                    <m:oMath xmlns:m="http://schemas.openxmlformats.org/officeDocument/2006/math">
                      <m:r>
                        <a:rPr lang="en-US" altLang="zh-CN" i="1">
                          <a:solidFill>
                            <a:schemeClr val="tx1"/>
                          </a:solidFill>
                          <a:latin typeface="Cambria Math" panose="02040503050406030204" pitchFamily="18" charset="0"/>
                        </a:rPr>
                        <m:t>𝑘</m:t>
                      </m:r>
                      <m:r>
                        <a:rPr lang="en-US" altLang="zh-CN" i="1">
                          <a:solidFill>
                            <a:schemeClr val="tx1"/>
                          </a:solidFill>
                          <a:latin typeface="Cambria Math" panose="02040503050406030204" pitchFamily="18" charset="0"/>
                        </a:rPr>
                        <m:t>+1</m:t>
                      </m:r>
                    </m:oMath>
                  </a14:m>
                  <a:r>
                    <a:rPr lang="zh-CN" altLang="en-US">
                      <a:solidFill>
                        <a:schemeClr val="tx1"/>
                      </a:solidFill>
                      <a:latin typeface="Palatino" pitchFamily="2" charset="0"/>
                      <a:ea typeface="Palatino" pitchFamily="2" charset="0"/>
                    </a:rPr>
                    <a:t> </a:t>
                  </a:r>
                  <a:r>
                    <a:rPr lang="en-US" altLang="zh-CN">
                      <a:solidFill>
                        <a:schemeClr val="tx1"/>
                      </a:solidFill>
                      <a:latin typeface="Palatino" pitchFamily="2" charset="0"/>
                      <a:ea typeface="Palatino" pitchFamily="2" charset="0"/>
                    </a:rPr>
                    <a:t>neighbors </a:t>
                  </a:r>
                  <a:r>
                    <a:rPr lang="en-US" altLang="zh-CN">
                      <a:latin typeface="Palatino" pitchFamily="2" charset="0"/>
                      <a:ea typeface="Palatino" pitchFamily="2" charset="0"/>
                    </a:rPr>
                    <a:t>in </a:t>
                  </a:r>
                  <a14:m>
                    <m:oMath xmlns:m="http://schemas.openxmlformats.org/officeDocument/2006/math">
                      <m:r>
                        <a:rPr lang="en-US" altLang="zh-CN" i="1">
                          <a:latin typeface="Cambria Math" panose="02040503050406030204" pitchFamily="18" charset="0"/>
                        </a:rPr>
                        <m:t>𝑋</m:t>
                      </m:r>
                    </m:oMath>
                  </a14:m>
                  <a:r>
                    <a:rPr lang="en-US" altLang="zh-CN">
                      <a:latin typeface="Palatino" pitchFamily="2" charset="0"/>
                      <a:ea typeface="Palatino" pitchFamily="2" charset="0"/>
                    </a:rPr>
                    <a:t>, then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𝑋</m:t>
                          </m:r>
                        </m:e>
                      </m:d>
                      <m:r>
                        <a:rPr lang="en-US" altLang="zh-CN" i="1">
                          <a:latin typeface="Cambria Math" panose="02040503050406030204" pitchFamily="18" charset="0"/>
                        </a:rPr>
                        <m:t>&gt;</m:t>
                      </m:r>
                      <m:r>
                        <a:rPr lang="en-US" altLang="zh-CN" b="0" i="1" smtClean="0">
                          <a:latin typeface="Cambria Math" panose="02040503050406030204" pitchFamily="18" charset="0"/>
                        </a:rPr>
                        <m:t>h</m:t>
                      </m:r>
                    </m:oMath>
                  </a14:m>
                  <a:endParaRPr lang="en-US" altLang="zh-CN">
                    <a:latin typeface="Palatino" pitchFamily="2" charset="0"/>
                    <a:ea typeface="Palatino" pitchFamily="2" charset="0"/>
                  </a:endParaRPr>
                </a:p>
              </p:txBody>
            </p:sp>
          </mc:Choice>
          <mc:Fallback xmlns="">
            <p:sp>
              <p:nvSpPr>
                <p:cNvPr id="95" name="文本框 94">
                  <a:extLst>
                    <a:ext uri="{FF2B5EF4-FFF2-40B4-BE49-F238E27FC236}">
                      <a16:creationId xmlns:a16="http://schemas.microsoft.com/office/drawing/2014/main" id="{D763B192-9D18-BA72-9BFB-C340CEC896C2}"/>
                    </a:ext>
                  </a:extLst>
                </p:cNvPr>
                <p:cNvSpPr txBox="1">
                  <a:spLocks noRot="1" noChangeAspect="1" noMove="1" noResize="1" noEditPoints="1" noAdjustHandles="1" noChangeArrowheads="1" noChangeShapeType="1" noTextEdit="1"/>
                </p:cNvSpPr>
                <p:nvPr/>
              </p:nvSpPr>
              <p:spPr>
                <a:xfrm>
                  <a:off x="6014145" y="3994000"/>
                  <a:ext cx="5582733" cy="923330"/>
                </a:xfrm>
                <a:prstGeom prst="rect">
                  <a:avLst/>
                </a:prstGeom>
                <a:blipFill>
                  <a:blip r:embed="rId3"/>
                  <a:stretch>
                    <a:fillRect t="-3974" b="-9934"/>
                  </a:stretch>
                </a:blipFill>
              </p:spPr>
              <p:txBody>
                <a:bodyPr/>
                <a:lstStyle/>
                <a:p>
                  <a:r>
                    <a:rPr lang="en-US">
                      <a:noFill/>
                    </a:rPr>
                    <a:t> </a:t>
                  </a:r>
                </a:p>
              </p:txBody>
            </p:sp>
          </mc:Fallback>
        </mc:AlternateContent>
        <p:sp>
          <p:nvSpPr>
            <p:cNvPr id="5" name="文本框 4">
              <a:extLst>
                <a:ext uri="{FF2B5EF4-FFF2-40B4-BE49-F238E27FC236}">
                  <a16:creationId xmlns:a16="http://schemas.microsoft.com/office/drawing/2014/main" id="{BFF7F080-51F7-4335-B1D8-5D9192CCFE22}"/>
                </a:ext>
              </a:extLst>
            </p:cNvPr>
            <p:cNvSpPr txBox="1"/>
            <p:nvPr/>
          </p:nvSpPr>
          <p:spPr>
            <a:xfrm>
              <a:off x="10588062" y="3350975"/>
              <a:ext cx="65" cy="276999"/>
            </a:xfrm>
            <a:prstGeom prst="rect">
              <a:avLst/>
            </a:prstGeom>
            <a:noFill/>
          </p:spPr>
          <p:txBody>
            <a:bodyPr wrap="none" lIns="0" tIns="0" rIns="0" bIns="0" rtlCol="0">
              <a:spAutoFit/>
            </a:bodyPr>
            <a:lstStyle/>
            <a:p>
              <a:endParaRPr lang="zh-CN" altLang="en-US"/>
            </a:p>
          </p:txBody>
        </p:sp>
        <p:sp>
          <p:nvSpPr>
            <p:cNvPr id="6" name="文本框 5">
              <a:extLst>
                <a:ext uri="{FF2B5EF4-FFF2-40B4-BE49-F238E27FC236}">
                  <a16:creationId xmlns:a16="http://schemas.microsoft.com/office/drawing/2014/main" id="{001AC4B2-B67B-4315-B5EA-20F5499035D0}"/>
                </a:ext>
              </a:extLst>
            </p:cNvPr>
            <p:cNvSpPr txBox="1"/>
            <p:nvPr/>
          </p:nvSpPr>
          <p:spPr>
            <a:xfrm>
              <a:off x="10588062" y="3350975"/>
              <a:ext cx="65" cy="276999"/>
            </a:xfrm>
            <a:prstGeom prst="rect">
              <a:avLst/>
            </a:prstGeom>
            <a:noFill/>
          </p:spPr>
          <p:txBody>
            <a:bodyPr wrap="none" lIns="0" tIns="0" rIns="0" bIns="0" rtlCol="0">
              <a:spAutoFit/>
            </a:bodyPr>
            <a:lstStyle/>
            <a:p>
              <a:endParaRPr lang="zh-CN" altLang="en-US"/>
            </a:p>
          </p:txBody>
        </p:sp>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57873357-46DE-1AE2-B03D-287FDD2F07EA}"/>
                    </a:ext>
                  </a:extLst>
                </p:cNvPr>
                <p:cNvSpPr txBox="1"/>
                <p:nvPr/>
              </p:nvSpPr>
              <p:spPr>
                <a:xfrm>
                  <a:off x="6466082" y="3016670"/>
                  <a:ext cx="4973481" cy="923330"/>
                </a:xfrm>
                <a:prstGeom prst="rect">
                  <a:avLst/>
                </a:prstGeom>
                <a:noFill/>
              </p:spPr>
              <p:txBody>
                <a:bodyPr wrap="square" rtlCol="0">
                  <a:spAutoFit/>
                </a:bodyPr>
                <a:lstStyle/>
                <a:p>
                  <a:r>
                    <a:rPr lang="en-US" altLang="zh-CN" b="1">
                      <a:latin typeface="Palatino Linotype" panose="02040502050505030304" pitchFamily="18" charset="0"/>
                    </a:rPr>
                    <a:t>Completeness: </a:t>
                  </a:r>
                </a:p>
                <a:p>
                  <a:pPr marL="285750" indent="-285750">
                    <a:buFont typeface="Arial" panose="020B0604020202020204" pitchFamily="34" charset="0"/>
                    <a:buChar char="•"/>
                  </a:pPr>
                  <a14:m>
                    <m:oMath xmlns:m="http://schemas.openxmlformats.org/officeDocument/2006/math">
                      <m:r>
                        <a:rPr lang="en-US" altLang="zh-CN" sz="180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𝑘</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𝑘</m:t>
                          </m:r>
                        </m:sub>
                      </m:sSub>
                    </m:oMath>
                  </a14:m>
                  <a:r>
                    <a:rPr lang="zh-CN" altLang="en-US" sz="1800">
                      <a:latin typeface="Palatino Linotype" panose="02040502050505030304" pitchFamily="18" charset="0"/>
                    </a:rPr>
                    <a:t> </a:t>
                  </a:r>
                  <a:r>
                    <a:rPr lang="en-US" altLang="zh-CN" sz="1800">
                      <a:latin typeface="Palatino Linotype" panose="02040502050505030304" pitchFamily="18" charset="0"/>
                    </a:rPr>
                    <a:t>and </a:t>
                  </a:r>
                  <a14:m>
                    <m:oMath xmlns:m="http://schemas.openxmlformats.org/officeDocument/2006/math">
                      <m:r>
                        <a:rPr lang="en-US" altLang="zh-CN" sz="1800" i="1">
                          <a:latin typeface="Cambria Math" panose="02040503050406030204" pitchFamily="18" charset="0"/>
                        </a:rPr>
                        <m:t>𝑖</m:t>
                      </m:r>
                      <m:r>
                        <a:rPr lang="en-US" altLang="zh-CN" sz="1800" i="1">
                          <a:latin typeface="Cambria Math" panose="02040503050406030204" pitchFamily="18" charset="0"/>
                        </a:rPr>
                        <m:t>∈</m:t>
                      </m:r>
                      <m:d>
                        <m:dPr>
                          <m:begChr m:val="["/>
                          <m:endChr m:val="]"/>
                          <m:ctrlPr>
                            <a:rPr lang="en-US" altLang="zh-CN" sz="1800" i="1">
                              <a:latin typeface="Cambria Math" panose="02040503050406030204" pitchFamily="18" charset="0"/>
                            </a:rPr>
                          </m:ctrlPr>
                        </m:dPr>
                        <m:e>
                          <m:r>
                            <a:rPr lang="en-US" altLang="zh-CN" sz="1800" i="1">
                              <a:latin typeface="Cambria Math" panose="02040503050406030204" pitchFamily="18" charset="0"/>
                            </a:rPr>
                            <m:t>𝑚</m:t>
                          </m:r>
                        </m:e>
                      </m:d>
                    </m:oMath>
                  </a14:m>
                  <a:r>
                    <a:rPr lang="en-US" altLang="zh-CN" sz="1800">
                      <a:latin typeface="Palatino Linotype" panose="02040502050505030304" pitchFamily="18" charset="0"/>
                    </a:rPr>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𝑘</m:t>
                          </m:r>
                        </m:sub>
                      </m:sSub>
                    </m:oMath>
                  </a14:m>
                  <a:r>
                    <a:rPr lang="zh-CN" altLang="en-US" sz="1800">
                      <a:latin typeface="Palatino Linotype" panose="02040502050505030304" pitchFamily="18" charset="0"/>
                    </a:rPr>
                    <a:t> </a:t>
                  </a:r>
                  <a:r>
                    <a:rPr lang="en-US" altLang="zh-CN" sz="1800">
                      <a:latin typeface="Palatino Linotype" panose="02040502050505030304" pitchFamily="18" charset="0"/>
                    </a:rPr>
                    <a:t>have a common neighbor in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𝐵</m:t>
                          </m:r>
                        </m:e>
                        <m:sub>
                          <m:r>
                            <a:rPr lang="en-US" altLang="zh-CN" sz="1800" i="1">
                              <a:latin typeface="Cambria Math" panose="02040503050406030204" pitchFamily="18" charset="0"/>
                            </a:rPr>
                            <m:t>𝑖</m:t>
                          </m:r>
                        </m:sub>
                      </m:sSub>
                    </m:oMath>
                  </a14:m>
                  <a:endParaRPr lang="zh-CN" altLang="en-US">
                    <a:latin typeface="Palatino Linotype" panose="02040502050505030304" pitchFamily="18" charset="0"/>
                  </a:endParaRPr>
                </a:p>
              </p:txBody>
            </p:sp>
          </mc:Choice>
          <mc:Fallback xmlns="">
            <p:sp>
              <p:nvSpPr>
                <p:cNvPr id="51" name="文本框 50">
                  <a:extLst>
                    <a:ext uri="{FF2B5EF4-FFF2-40B4-BE49-F238E27FC236}">
                      <a16:creationId xmlns:a16="http://schemas.microsoft.com/office/drawing/2014/main" id="{57873357-46DE-1AE2-B03D-287FDD2F07EA}"/>
                    </a:ext>
                  </a:extLst>
                </p:cNvPr>
                <p:cNvSpPr txBox="1">
                  <a:spLocks noRot="1" noChangeAspect="1" noMove="1" noResize="1" noEditPoints="1" noAdjustHandles="1" noChangeArrowheads="1" noChangeShapeType="1" noTextEdit="1"/>
                </p:cNvSpPr>
                <p:nvPr/>
              </p:nvSpPr>
              <p:spPr>
                <a:xfrm>
                  <a:off x="6466082" y="3016670"/>
                  <a:ext cx="4973481" cy="923330"/>
                </a:xfrm>
                <a:prstGeom prst="rect">
                  <a:avLst/>
                </a:prstGeom>
                <a:blipFill>
                  <a:blip r:embed="rId4"/>
                  <a:stretch>
                    <a:fillRect l="-929" t="-3974" r="-1742"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00C9235-927C-0F57-87C5-94D930B84B85}"/>
                    </a:ext>
                  </a:extLst>
                </p:cNvPr>
                <p:cNvSpPr txBox="1"/>
                <p:nvPr/>
              </p:nvSpPr>
              <p:spPr>
                <a:xfrm>
                  <a:off x="7145443" y="2562560"/>
                  <a:ext cx="3932743" cy="400110"/>
                </a:xfrm>
                <a:prstGeom prst="rect">
                  <a:avLst/>
                </a:prstGeom>
                <a:noFill/>
              </p:spPr>
              <p:txBody>
                <a:bodyPr wrap="none" rtlCol="0">
                  <a:spAutoFit/>
                </a:bodyPr>
                <a:lstStyle/>
                <a:p>
                  <a:r>
                    <a:rPr kumimoji="1" lang="en-US" altLang="zh-CN" sz="2000">
                      <a:latin typeface="Palatino" pitchFamily="2" charset="0"/>
                      <a:ea typeface="Palatino" pitchFamily="2" charset="0"/>
                    </a:rPr>
                    <a:t>Threshold Graph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𝑇</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𝐵</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𝐸</m:t>
                      </m:r>
                      <m:r>
                        <a:rPr lang="en-US" altLang="zh-CN" sz="2000" b="0" i="1" smtClean="0">
                          <a:latin typeface="Cambria Math" panose="02040503050406030204" pitchFamily="18" charset="0"/>
                        </a:rPr>
                        <m:t>)</m:t>
                      </m:r>
                    </m:oMath>
                  </a14:m>
                  <a:endParaRPr kumimoji="1" lang="zh-CN" altLang="en-US" sz="2000">
                    <a:latin typeface="Palatino" pitchFamily="2" charset="0"/>
                    <a:ea typeface="Palatino" pitchFamily="2" charset="0"/>
                  </a:endParaRPr>
                </a:p>
              </p:txBody>
            </p:sp>
          </mc:Choice>
          <mc:Fallback xmlns="">
            <p:sp>
              <p:nvSpPr>
                <p:cNvPr id="9" name="文本框 8">
                  <a:extLst>
                    <a:ext uri="{FF2B5EF4-FFF2-40B4-BE49-F238E27FC236}">
                      <a16:creationId xmlns:a16="http://schemas.microsoft.com/office/drawing/2014/main" id="{500C9235-927C-0F57-87C5-94D930B84B85}"/>
                    </a:ext>
                  </a:extLst>
                </p:cNvPr>
                <p:cNvSpPr txBox="1">
                  <a:spLocks noRot="1" noChangeAspect="1" noMove="1" noResize="1" noEditPoints="1" noAdjustHandles="1" noChangeArrowheads="1" noChangeShapeType="1" noTextEdit="1"/>
                </p:cNvSpPr>
                <p:nvPr/>
              </p:nvSpPr>
              <p:spPr>
                <a:xfrm>
                  <a:off x="7145443" y="2562560"/>
                  <a:ext cx="3932743" cy="400110"/>
                </a:xfrm>
                <a:prstGeom prst="rect">
                  <a:avLst/>
                </a:prstGeom>
                <a:blipFill>
                  <a:blip r:embed="rId5"/>
                  <a:stretch>
                    <a:fillRect l="-1615" t="-7576" b="-25758"/>
                  </a:stretch>
                </a:blipFill>
              </p:spPr>
              <p:txBody>
                <a:bodyPr/>
                <a:lstStyle/>
                <a:p>
                  <a:r>
                    <a:rPr lang="en-US">
                      <a:noFill/>
                    </a:rPr>
                    <a:t> </a:t>
                  </a:r>
                </a:p>
              </p:txBody>
            </p:sp>
          </mc:Fallback>
        </mc:AlternateContent>
      </p:grpSp>
      <p:grpSp>
        <p:nvGrpSpPr>
          <p:cNvPr id="22" name="组合 21">
            <a:extLst>
              <a:ext uri="{FF2B5EF4-FFF2-40B4-BE49-F238E27FC236}">
                <a16:creationId xmlns:a16="http://schemas.microsoft.com/office/drawing/2014/main" id="{14EBB87C-3BF7-16F1-8E07-5BB26B86AAF1}"/>
              </a:ext>
            </a:extLst>
          </p:cNvPr>
          <p:cNvGrpSpPr/>
          <p:nvPr/>
        </p:nvGrpSpPr>
        <p:grpSpPr>
          <a:xfrm>
            <a:off x="493922" y="1611237"/>
            <a:ext cx="5248432" cy="1817763"/>
            <a:chOff x="752437" y="2446827"/>
            <a:chExt cx="5001455" cy="1871743"/>
          </a:xfrm>
          <a:solidFill>
            <a:schemeClr val="accent1">
              <a:lumMod val="20000"/>
              <a:lumOff val="80000"/>
            </a:schemeClr>
          </a:solidFill>
        </p:grpSpPr>
        <p:sp>
          <p:nvSpPr>
            <p:cNvPr id="17" name="圆角矩形 16">
              <a:extLst>
                <a:ext uri="{FF2B5EF4-FFF2-40B4-BE49-F238E27FC236}">
                  <a16:creationId xmlns:a16="http://schemas.microsoft.com/office/drawing/2014/main" id="{3DCFD6A7-EFE9-14D0-2DA8-47E88E4EA941}"/>
                </a:ext>
              </a:extLst>
            </p:cNvPr>
            <p:cNvSpPr/>
            <p:nvPr/>
          </p:nvSpPr>
          <p:spPr>
            <a:xfrm>
              <a:off x="752437" y="2446827"/>
              <a:ext cx="5001455" cy="187174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kumimoji="1" lang="zh-CN" altLang="en-US">
                <a:solidFill>
                  <a:schemeClr val="tx1"/>
                </a:solidFill>
              </a:endParaRP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7FA9AA3-B306-0C5E-227F-2672B16CC0E1}"/>
                    </a:ext>
                  </a:extLst>
                </p:cNvPr>
                <p:cNvSpPr txBox="1"/>
                <p:nvPr/>
              </p:nvSpPr>
              <p:spPr>
                <a:xfrm>
                  <a:off x="1614542" y="2599602"/>
                  <a:ext cx="3638497" cy="400110"/>
                </a:xfrm>
                <a:prstGeom prst="rect">
                  <a:avLst/>
                </a:prstGeom>
                <a:grpFill/>
              </p:spPr>
              <p:txBody>
                <a:bodyPr wrap="none" rtlCol="0">
                  <a:spAutoFit/>
                </a:bodyPr>
                <a:lstStyle/>
                <a:p>
                  <a14:m>
                    <m:oMath xmlns:m="http://schemas.openxmlformats.org/officeDocument/2006/math">
                      <m:r>
                        <a:rPr kumimoji="1" lang="en-US" altLang="zh-CN" sz="2000" b="0" i="1" smtClean="0">
                          <a:latin typeface="Cambria Math" panose="02040503050406030204" pitchFamily="18" charset="0"/>
                        </a:rPr>
                        <m:t>𝑘</m:t>
                      </m:r>
                    </m:oMath>
                  </a14:m>
                  <a:r>
                    <a:rPr kumimoji="1" lang="en-US" altLang="zh-CN" sz="2000">
                      <a:latin typeface="Palatino" pitchFamily="2" charset="0"/>
                      <a:ea typeface="Palatino" pitchFamily="2" charset="0"/>
                    </a:rPr>
                    <a:t>-</a:t>
                  </a:r>
                  <a:r>
                    <a:rPr kumimoji="1" lang="en-US" altLang="zh-CN" sz="2000" err="1">
                      <a:latin typeface="Palatino" pitchFamily="2" charset="0"/>
                      <a:ea typeface="Palatino" pitchFamily="2" charset="0"/>
                    </a:rPr>
                    <a:t>SetCover</a:t>
                  </a:r>
                  <a:r>
                    <a:rPr kumimoji="1" lang="en-US" altLang="zh-CN" sz="2000">
                      <a:latin typeface="Palatino" pitchFamily="2" charset="0"/>
                      <a:ea typeface="Palatino" pitchFamily="2" charset="0"/>
                    </a:rPr>
                    <a:t> Instance </a:t>
                  </a:r>
                  <a14:m>
                    <m:oMath xmlns:m="http://schemas.openxmlformats.org/officeDocument/2006/math">
                      <m:r>
                        <m:rPr>
                          <m:sty m:val="p"/>
                        </m:rPr>
                        <a:rPr kumimoji="1" lang="en-US" altLang="zh-CN" sz="2000" b="0" i="0" smtClean="0">
                          <a:latin typeface="Cambria Math" panose="02040503050406030204" pitchFamily="18" charset="0"/>
                          <a:ea typeface="Palatino" pitchFamily="2" charset="0"/>
                        </a:rPr>
                        <m:t>Γ</m:t>
                      </m:r>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Cambria Math" panose="02040503050406030204" pitchFamily="18" charset="0"/>
                        </a:rPr>
                        <m:t>𝒮</m:t>
                      </m:r>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𝑈</m:t>
                      </m:r>
                      <m:r>
                        <a:rPr kumimoji="1" lang="en-US" altLang="zh-CN" sz="2000" b="0" i="1" smtClean="0">
                          <a:latin typeface="Cambria Math" panose="02040503050406030204" pitchFamily="18" charset="0"/>
                          <a:ea typeface="Palatino" pitchFamily="2" charset="0"/>
                        </a:rPr>
                        <m:t>)</m:t>
                      </m:r>
                    </m:oMath>
                  </a14:m>
                  <a:endParaRPr kumimoji="1" lang="zh-CN" altLang="en-US" sz="2000">
                    <a:latin typeface="Palatino" pitchFamily="2" charset="0"/>
                    <a:ea typeface="Palatino" pitchFamily="2" charset="0"/>
                  </a:endParaRPr>
                </a:p>
              </p:txBody>
            </p:sp>
          </mc:Choice>
          <mc:Fallback xmlns="">
            <p:sp>
              <p:nvSpPr>
                <p:cNvPr id="18" name="文本框 17">
                  <a:extLst>
                    <a:ext uri="{FF2B5EF4-FFF2-40B4-BE49-F238E27FC236}">
                      <a16:creationId xmlns:a16="http://schemas.microsoft.com/office/drawing/2014/main" id="{77FA9AA3-B306-0C5E-227F-2672B16CC0E1}"/>
                    </a:ext>
                  </a:extLst>
                </p:cNvPr>
                <p:cNvSpPr txBox="1">
                  <a:spLocks noRot="1" noChangeAspect="1" noMove="1" noResize="1" noEditPoints="1" noAdjustHandles="1" noChangeArrowheads="1" noChangeShapeType="1" noTextEdit="1"/>
                </p:cNvSpPr>
                <p:nvPr/>
              </p:nvSpPr>
              <p:spPr>
                <a:xfrm>
                  <a:off x="1614542" y="2599602"/>
                  <a:ext cx="3638497" cy="400110"/>
                </a:xfrm>
                <a:prstGeom prst="rect">
                  <a:avLst/>
                </a:prstGeom>
                <a:blipFill>
                  <a:blip r:embed="rId6"/>
                  <a:stretch>
                    <a:fillRect t="-9524" b="-317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56585418-7C53-FDE4-B870-534D2084018F}"/>
                    </a:ext>
                  </a:extLst>
                </p:cNvPr>
                <p:cNvSpPr txBox="1"/>
                <p:nvPr/>
              </p:nvSpPr>
              <p:spPr>
                <a:xfrm>
                  <a:off x="838199" y="2998597"/>
                  <a:ext cx="4701209" cy="665524"/>
                </a:xfrm>
                <a:prstGeom prst="rect">
                  <a:avLst/>
                </a:prstGeom>
                <a:grpFill/>
              </p:spPr>
              <p:txBody>
                <a:bodyPr wrap="square" rtlCol="0">
                  <a:spAutoFit/>
                </a:bodyPr>
                <a:lstStyle/>
                <a:p>
                  <a:r>
                    <a:rPr kumimoji="1" lang="en-US" altLang="zh-CN" b="1">
                      <a:latin typeface="Palatino" pitchFamily="2" charset="0"/>
                      <a:ea typeface="Palatino" pitchFamily="2" charset="0"/>
                    </a:rPr>
                    <a:t>YES Instance:</a:t>
                  </a:r>
                </a:p>
                <a:p>
                  <a:pPr marL="285750" indent="-285750">
                    <a:buFont typeface="Arial" panose="020B0604020202020204" pitchFamily="34" charset="0"/>
                    <a:buChar char="•"/>
                  </a:pPr>
                  <a14:m>
                    <m:oMath xmlns:m="http://schemas.openxmlformats.org/officeDocument/2006/math">
                      <m:r>
                        <a:rPr kumimoji="1" lang="en-US" altLang="zh-CN" b="0" i="1" smtClean="0">
                          <a:latin typeface="Cambria Math" panose="02040503050406030204" pitchFamily="18" charset="0"/>
                          <a:ea typeface="Palatino" pitchFamily="2" charset="0"/>
                        </a:rPr>
                        <m:t>∃</m:t>
                      </m:r>
                      <m:sSub>
                        <m:sSubPr>
                          <m:ctrlPr>
                            <a:rPr kumimoji="1" lang="en-US" altLang="zh-CN" b="0" i="1" smtClean="0">
                              <a:latin typeface="Cambria Math" panose="02040503050406030204" pitchFamily="18" charset="0"/>
                              <a:ea typeface="Palatino" pitchFamily="2" charset="0"/>
                            </a:rPr>
                          </m:ctrlPr>
                        </m:sSubPr>
                        <m:e>
                          <m:r>
                            <a:rPr kumimoji="1" lang="en-US" altLang="zh-CN" b="0" i="1" smtClean="0">
                              <a:latin typeface="Cambria Math" panose="02040503050406030204" pitchFamily="18" charset="0"/>
                              <a:ea typeface="Palatino" pitchFamily="2" charset="0"/>
                            </a:rPr>
                            <m:t>𝑆</m:t>
                          </m:r>
                        </m:e>
                        <m:sub>
                          <m:r>
                            <a:rPr kumimoji="1" lang="en-US" altLang="zh-CN" b="0" i="1" smtClean="0">
                              <a:latin typeface="Cambria Math" panose="02040503050406030204" pitchFamily="18" charset="0"/>
                              <a:ea typeface="Palatino" pitchFamily="2" charset="0"/>
                            </a:rPr>
                            <m:t>1</m:t>
                          </m:r>
                        </m:sub>
                      </m:sSub>
                      <m:r>
                        <a:rPr kumimoji="1" lang="en-US" altLang="zh-CN" b="0" i="1" smtClean="0">
                          <a:latin typeface="Cambria Math" panose="02040503050406030204" pitchFamily="18" charset="0"/>
                          <a:ea typeface="Palatino" pitchFamily="2" charset="0"/>
                        </a:rPr>
                        <m:t>,…,</m:t>
                      </m:r>
                      <m:sSub>
                        <m:sSubPr>
                          <m:ctrlPr>
                            <a:rPr kumimoji="1" lang="en-US" altLang="zh-CN" b="0" i="1" smtClean="0">
                              <a:latin typeface="Cambria Math" panose="02040503050406030204" pitchFamily="18" charset="0"/>
                              <a:ea typeface="Palatino" pitchFamily="2" charset="0"/>
                            </a:rPr>
                          </m:ctrlPr>
                        </m:sSubPr>
                        <m:e>
                          <m:r>
                            <a:rPr kumimoji="1" lang="en-US" altLang="zh-CN" b="0" i="1" smtClean="0">
                              <a:latin typeface="Cambria Math" panose="02040503050406030204" pitchFamily="18" charset="0"/>
                              <a:ea typeface="Palatino" pitchFamily="2" charset="0"/>
                            </a:rPr>
                            <m:t>𝑆</m:t>
                          </m:r>
                        </m:e>
                        <m:sub>
                          <m:r>
                            <a:rPr kumimoji="1" lang="en-US" altLang="zh-CN" b="0" i="1" smtClean="0">
                              <a:latin typeface="Cambria Math" panose="02040503050406030204" pitchFamily="18" charset="0"/>
                              <a:ea typeface="Palatino" pitchFamily="2" charset="0"/>
                            </a:rPr>
                            <m:t>𝑘</m:t>
                          </m:r>
                        </m:sub>
                      </m:sSub>
                      <m:r>
                        <a:rPr kumimoji="1" lang="en-US" altLang="zh-CN" b="0" i="1" smtClean="0">
                          <a:latin typeface="Cambria Math" panose="02040503050406030204" pitchFamily="18" charset="0"/>
                          <a:ea typeface="Palatino" pitchFamily="2" charset="0"/>
                        </a:rPr>
                        <m:t>∈</m:t>
                      </m:r>
                      <m:r>
                        <a:rPr kumimoji="1" lang="en-US" altLang="zh-CN" i="1">
                          <a:latin typeface="Cambria Math" panose="02040503050406030204" pitchFamily="18" charset="0"/>
                          <a:ea typeface="Cambria Math" panose="02040503050406030204" pitchFamily="18" charset="0"/>
                        </a:rPr>
                        <m:t>𝒮</m:t>
                      </m:r>
                    </m:oMath>
                  </a14:m>
                  <a:r>
                    <a:rPr kumimoji="1" lang="en-US" altLang="zh-CN">
                      <a:latin typeface="Palatino" pitchFamily="2" charset="0"/>
                      <a:ea typeface="Palatino" pitchFamily="2" charset="0"/>
                    </a:rPr>
                    <a:t> which can cover </a:t>
                  </a:r>
                  <a14:m>
                    <m:oMath xmlns:m="http://schemas.openxmlformats.org/officeDocument/2006/math">
                      <m:r>
                        <a:rPr kumimoji="1" lang="en-US" altLang="zh-CN" b="0" i="1" smtClean="0">
                          <a:latin typeface="Cambria Math" panose="02040503050406030204" pitchFamily="18" charset="0"/>
                          <a:ea typeface="Palatino" pitchFamily="2" charset="0"/>
                        </a:rPr>
                        <m:t>𝑈</m:t>
                      </m:r>
                    </m:oMath>
                  </a14:m>
                  <a:endParaRPr kumimoji="1" lang="zh-CN" altLang="en-US">
                    <a:latin typeface="Palatino" pitchFamily="2" charset="0"/>
                    <a:ea typeface="Palatino" pitchFamily="2" charset="0"/>
                  </a:endParaRPr>
                </a:p>
              </p:txBody>
            </p:sp>
          </mc:Choice>
          <mc:Fallback xmlns="">
            <p:sp>
              <p:nvSpPr>
                <p:cNvPr id="20" name="文本框 19">
                  <a:extLst>
                    <a:ext uri="{FF2B5EF4-FFF2-40B4-BE49-F238E27FC236}">
                      <a16:creationId xmlns:a16="http://schemas.microsoft.com/office/drawing/2014/main" id="{56585418-7C53-FDE4-B870-534D2084018F}"/>
                    </a:ext>
                  </a:extLst>
                </p:cNvPr>
                <p:cNvSpPr txBox="1">
                  <a:spLocks noRot="1" noChangeAspect="1" noMove="1" noResize="1" noEditPoints="1" noAdjustHandles="1" noChangeArrowheads="1" noChangeShapeType="1" noTextEdit="1"/>
                </p:cNvSpPr>
                <p:nvPr/>
              </p:nvSpPr>
              <p:spPr>
                <a:xfrm>
                  <a:off x="838199" y="2998597"/>
                  <a:ext cx="4701209" cy="665524"/>
                </a:xfrm>
                <a:prstGeom prst="rect">
                  <a:avLst/>
                </a:prstGeom>
                <a:blipFill>
                  <a:blip r:embed="rId7"/>
                  <a:stretch>
                    <a:fillRect l="-1112"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2A914B26-2F22-FF21-C965-DB898EEC5644}"/>
                    </a:ext>
                  </a:extLst>
                </p:cNvPr>
                <p:cNvSpPr txBox="1"/>
                <p:nvPr/>
              </p:nvSpPr>
              <p:spPr>
                <a:xfrm>
                  <a:off x="838199" y="3637309"/>
                  <a:ext cx="4701209" cy="665524"/>
                </a:xfrm>
                <a:prstGeom prst="rect">
                  <a:avLst/>
                </a:prstGeom>
                <a:grpFill/>
              </p:spPr>
              <p:txBody>
                <a:bodyPr wrap="square" rtlCol="0">
                  <a:spAutoFit/>
                </a:bodyPr>
                <a:lstStyle/>
                <a:p>
                  <a:r>
                    <a:rPr kumimoji="1" lang="en-US" altLang="zh-CN" b="1">
                      <a:latin typeface="Palatino" pitchFamily="2" charset="0"/>
                      <a:ea typeface="Palatino" pitchFamily="2" charset="0"/>
                    </a:rPr>
                    <a:t>NO Instance:</a:t>
                  </a:r>
                </a:p>
                <a:p>
                  <a:pPr marL="285750" indent="-285750">
                    <a:buFont typeface="Arial" panose="020B0604020202020204" pitchFamily="34" charset="0"/>
                    <a:buChar char="•"/>
                  </a:pPr>
                  <a:r>
                    <a:rPr kumimoji="1" lang="en-US" altLang="zh-CN">
                      <a:latin typeface="Palatino" pitchFamily="2" charset="0"/>
                      <a:ea typeface="Palatino" pitchFamily="2" charset="0"/>
                    </a:rPr>
                    <a:t>any</a:t>
                  </a:r>
                  <a:r>
                    <a:rPr kumimoji="1" lang="zh-CN" altLang="en-US">
                      <a:latin typeface="Palatino" pitchFamily="2" charset="0"/>
                      <a:ea typeface="Palatino" pitchFamily="2" charset="0"/>
                    </a:rPr>
                    <a:t> </a:t>
                  </a:r>
                  <a:r>
                    <a:rPr kumimoji="1" lang="en-US" altLang="zh-CN">
                      <a:latin typeface="Palatino" pitchFamily="2" charset="0"/>
                      <a:ea typeface="Palatino" pitchFamily="2" charset="0"/>
                    </a:rPr>
                    <a:t>covering</a:t>
                  </a:r>
                  <a:r>
                    <a:rPr kumimoji="1" lang="zh-CN" altLang="en-US">
                      <a:latin typeface="Palatino" pitchFamily="2" charset="0"/>
                      <a:ea typeface="Palatino" pitchFamily="2" charset="0"/>
                    </a:rPr>
                    <a:t> </a:t>
                  </a:r>
                  <a:r>
                    <a:rPr kumimoji="1" lang="en-US" altLang="zh-CN">
                      <a:latin typeface="Palatino" pitchFamily="2" charset="0"/>
                      <a:ea typeface="Palatino" pitchFamily="2" charset="0"/>
                    </a:rPr>
                    <a:t>of </a:t>
                  </a:r>
                  <a14:m>
                    <m:oMath xmlns:m="http://schemas.openxmlformats.org/officeDocument/2006/math">
                      <m:r>
                        <a:rPr kumimoji="1" lang="en-US" altLang="zh-CN" b="0" i="1" smtClean="0">
                          <a:latin typeface="Cambria Math" panose="02040503050406030204" pitchFamily="18" charset="0"/>
                          <a:ea typeface="Palatino" pitchFamily="2" charset="0"/>
                        </a:rPr>
                        <m:t>𝑈</m:t>
                      </m:r>
                    </m:oMath>
                  </a14:m>
                  <a:r>
                    <a:rPr kumimoji="1" lang="zh-CN" altLang="en-US">
                      <a:latin typeface="Palatino" pitchFamily="2" charset="0"/>
                      <a:ea typeface="Palatino" pitchFamily="2" charset="0"/>
                    </a:rPr>
                    <a:t> </a:t>
                  </a:r>
                  <a:r>
                    <a:rPr kumimoji="1" lang="en-US" altLang="zh-CN">
                      <a:latin typeface="Palatino" pitchFamily="2" charset="0"/>
                      <a:ea typeface="Palatino" pitchFamily="2" charset="0"/>
                    </a:rPr>
                    <a:t>has</a:t>
                  </a:r>
                  <a:r>
                    <a:rPr kumimoji="1" lang="zh-CN" altLang="en-US">
                      <a:latin typeface="Palatino" pitchFamily="2" charset="0"/>
                      <a:ea typeface="Palatino" pitchFamily="2" charset="0"/>
                    </a:rPr>
                    <a:t> </a:t>
                  </a:r>
                  <a:r>
                    <a:rPr kumimoji="1" lang="en-US" altLang="zh-CN">
                      <a:latin typeface="Palatino" pitchFamily="2" charset="0"/>
                      <a:ea typeface="Palatino" pitchFamily="2" charset="0"/>
                    </a:rPr>
                    <a:t>size</a:t>
                  </a:r>
                  <a:r>
                    <a:rPr kumimoji="1" lang="zh-CN" altLang="en-US">
                      <a:latin typeface="Palatino" pitchFamily="2" charset="0"/>
                      <a:ea typeface="Palatino" pitchFamily="2" charset="0"/>
                    </a:rPr>
                    <a:t> </a:t>
                  </a:r>
                  <a14:m>
                    <m:oMath xmlns:m="http://schemas.openxmlformats.org/officeDocument/2006/math">
                      <m:r>
                        <a:rPr kumimoji="1" lang="en-US" altLang="zh-CN" b="0" i="1" smtClean="0">
                          <a:latin typeface="Cambria Math" panose="02040503050406030204" pitchFamily="18" charset="0"/>
                          <a:ea typeface="Palatino" pitchFamily="2" charset="0"/>
                        </a:rPr>
                        <m:t>≥</m:t>
                      </m:r>
                      <m:r>
                        <a:rPr kumimoji="1" lang="en-US" altLang="zh-CN" b="0" i="1" smtClean="0">
                          <a:latin typeface="Cambria Math" panose="02040503050406030204" pitchFamily="18" charset="0"/>
                          <a:ea typeface="Palatino" pitchFamily="2" charset="0"/>
                        </a:rPr>
                        <m:t>𝑘</m:t>
                      </m:r>
                      <m:r>
                        <a:rPr kumimoji="1" lang="en-US" altLang="zh-CN" b="0" i="1" smtClean="0">
                          <a:latin typeface="Cambria Math" panose="02040503050406030204" pitchFamily="18" charset="0"/>
                          <a:ea typeface="Palatino" pitchFamily="2" charset="0"/>
                        </a:rPr>
                        <m:t>+1</m:t>
                      </m:r>
                    </m:oMath>
                  </a14:m>
                  <a:endParaRPr kumimoji="1" lang="zh-CN" altLang="en-US">
                    <a:latin typeface="Palatino" pitchFamily="2" charset="0"/>
                    <a:ea typeface="Palatino" pitchFamily="2" charset="0"/>
                  </a:endParaRPr>
                </a:p>
              </p:txBody>
            </p:sp>
          </mc:Choice>
          <mc:Fallback xmlns="">
            <p:sp>
              <p:nvSpPr>
                <p:cNvPr id="21" name="文本框 20">
                  <a:extLst>
                    <a:ext uri="{FF2B5EF4-FFF2-40B4-BE49-F238E27FC236}">
                      <a16:creationId xmlns:a16="http://schemas.microsoft.com/office/drawing/2014/main" id="{2A914B26-2F22-FF21-C965-DB898EEC5644}"/>
                    </a:ext>
                  </a:extLst>
                </p:cNvPr>
                <p:cNvSpPr txBox="1">
                  <a:spLocks noRot="1" noChangeAspect="1" noMove="1" noResize="1" noEditPoints="1" noAdjustHandles="1" noChangeArrowheads="1" noChangeShapeType="1" noTextEdit="1"/>
                </p:cNvSpPr>
                <p:nvPr/>
              </p:nvSpPr>
              <p:spPr>
                <a:xfrm>
                  <a:off x="838199" y="3637309"/>
                  <a:ext cx="4701209" cy="665524"/>
                </a:xfrm>
                <a:prstGeom prst="rect">
                  <a:avLst/>
                </a:prstGeom>
                <a:blipFill>
                  <a:blip r:embed="rId8"/>
                  <a:stretch>
                    <a:fillRect l="-1112" t="-5660" b="-14151"/>
                  </a:stretch>
                </a:blipFill>
              </p:spPr>
              <p:txBody>
                <a:bodyPr/>
                <a:lstStyle/>
                <a:p>
                  <a:r>
                    <a:rPr lang="en-US">
                      <a:noFill/>
                    </a:rPr>
                    <a:t> </a:t>
                  </a:r>
                </a:p>
              </p:txBody>
            </p:sp>
          </mc:Fallback>
        </mc:AlternateContent>
      </p:grpSp>
      <p:grpSp>
        <p:nvGrpSpPr>
          <p:cNvPr id="36" name="组合 35">
            <a:extLst>
              <a:ext uri="{FF2B5EF4-FFF2-40B4-BE49-F238E27FC236}">
                <a16:creationId xmlns:a16="http://schemas.microsoft.com/office/drawing/2014/main" id="{8CBDEEB7-A5CE-F7EE-21E2-11C828D37F75}"/>
              </a:ext>
            </a:extLst>
          </p:cNvPr>
          <p:cNvGrpSpPr/>
          <p:nvPr/>
        </p:nvGrpSpPr>
        <p:grpSpPr>
          <a:xfrm>
            <a:off x="6383242" y="2774785"/>
            <a:ext cx="5349325" cy="2407490"/>
            <a:chOff x="752437" y="2446827"/>
            <a:chExt cx="5349325" cy="1832009"/>
          </a:xfrm>
          <a:solidFill>
            <a:schemeClr val="accent1">
              <a:lumMod val="20000"/>
              <a:lumOff val="80000"/>
            </a:schemeClr>
          </a:solidFill>
        </p:grpSpPr>
        <p:sp>
          <p:nvSpPr>
            <p:cNvPr id="39" name="圆角矩形 38">
              <a:extLst>
                <a:ext uri="{FF2B5EF4-FFF2-40B4-BE49-F238E27FC236}">
                  <a16:creationId xmlns:a16="http://schemas.microsoft.com/office/drawing/2014/main" id="{4410C003-EF82-3C66-761E-E1E59232EEFA}"/>
                </a:ext>
              </a:extLst>
            </p:cNvPr>
            <p:cNvSpPr/>
            <p:nvPr/>
          </p:nvSpPr>
          <p:spPr>
            <a:xfrm>
              <a:off x="752437" y="2446827"/>
              <a:ext cx="5349325" cy="183200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kumimoji="1" lang="zh-CN" altLang="en-US">
                <a:solidFill>
                  <a:schemeClr val="tx1"/>
                </a:solidFill>
              </a:endParaRPr>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029A857E-0913-D4F5-BDEE-340BF0773391}"/>
                    </a:ext>
                  </a:extLst>
                </p:cNvPr>
                <p:cNvSpPr txBox="1"/>
                <p:nvPr/>
              </p:nvSpPr>
              <p:spPr>
                <a:xfrm>
                  <a:off x="949989" y="2569579"/>
                  <a:ext cx="4665508" cy="781663"/>
                </a:xfrm>
                <a:prstGeom prst="rect">
                  <a:avLst/>
                </a:prstGeom>
                <a:grpFill/>
              </p:spPr>
              <p:txBody>
                <a:bodyPr wrap="none" rtlCol="0">
                  <a:spAutoFit/>
                </a:bodyPr>
                <a:lstStyle/>
                <a:p>
                  <a:pPr algn="ctr"/>
                  <a14:m>
                    <m:oMath xmlns:m="http://schemas.openxmlformats.org/officeDocument/2006/math">
                      <m:r>
                        <a:rPr kumimoji="1" lang="en-US" altLang="zh-CN" sz="2000" b="0" i="1" smtClean="0">
                          <a:latin typeface="Cambria Math" panose="02040503050406030204" pitchFamily="18" charset="0"/>
                        </a:rPr>
                        <m:t>𝑐</m:t>
                      </m:r>
                    </m:oMath>
                  </a14:m>
                  <a:r>
                    <a:rPr kumimoji="1" lang="en-US" altLang="zh-CN" sz="2000" b="0">
                      <a:latin typeface="Palatino" pitchFamily="2" charset="0"/>
                      <a:ea typeface="Palatino" pitchFamily="2" charset="0"/>
                    </a:rPr>
                    <a:t>-gap</a:t>
                  </a:r>
                  <a14:m>
                    <m:oMath xmlns:m="http://schemas.openxmlformats.org/officeDocument/2006/math">
                      <m:r>
                        <a:rPr kumimoji="1" lang="en-US" altLang="zh-CN" sz="2000" b="0" i="1" smtClean="0">
                          <a:latin typeface="Cambria Math" panose="02040503050406030204" pitchFamily="18" charset="0"/>
                        </a:rPr>
                        <m:t> </m:t>
                      </m:r>
                      <m:r>
                        <a:rPr kumimoji="1" lang="en-US" altLang="zh-CN" sz="2000" b="0" i="1" smtClean="0">
                          <a:latin typeface="Cambria Math" panose="02040503050406030204" pitchFamily="18" charset="0"/>
                        </a:rPr>
                        <m:t>𝑘</m:t>
                      </m:r>
                    </m:oMath>
                  </a14:m>
                  <a:r>
                    <a:rPr kumimoji="1" lang="en-US" altLang="zh-CN" sz="2000">
                      <a:latin typeface="Palatino" pitchFamily="2" charset="0"/>
                      <a:ea typeface="Palatino" pitchFamily="2" charset="0"/>
                    </a:rPr>
                    <a:t>-</a:t>
                  </a:r>
                  <a:r>
                    <a:rPr kumimoji="1" lang="en-US" altLang="zh-CN" sz="2000" err="1">
                      <a:latin typeface="Palatino" pitchFamily="2" charset="0"/>
                      <a:ea typeface="Palatino" pitchFamily="2" charset="0"/>
                    </a:rPr>
                    <a:t>SetCover</a:t>
                  </a:r>
                  <a:r>
                    <a:rPr kumimoji="1" lang="en-US" altLang="zh-CN" sz="2000">
                      <a:latin typeface="Palatino" pitchFamily="2" charset="0"/>
                      <a:ea typeface="Palatino" pitchFamily="2" charset="0"/>
                    </a:rPr>
                    <a:t> Instance </a:t>
                  </a:r>
                  <a14:m>
                    <m:oMath xmlns:m="http://schemas.openxmlformats.org/officeDocument/2006/math">
                      <m:sSup>
                        <m:sSupPr>
                          <m:ctrlPr>
                            <a:rPr kumimoji="1" lang="en-US" altLang="zh-CN" sz="2000" b="0" i="1" smtClean="0">
                              <a:latin typeface="Cambria Math" panose="02040503050406030204" pitchFamily="18" charset="0"/>
                              <a:ea typeface="Palatino" pitchFamily="2" charset="0"/>
                            </a:rPr>
                          </m:ctrlPr>
                        </m:sSupPr>
                        <m:e>
                          <m:r>
                            <m:rPr>
                              <m:sty m:val="p"/>
                            </m:rPr>
                            <a:rPr kumimoji="1" lang="en-US" altLang="zh-CN" sz="2000" b="0" i="0" smtClean="0">
                              <a:latin typeface="Cambria Math" panose="02040503050406030204" pitchFamily="18" charset="0"/>
                              <a:ea typeface="Palatino" pitchFamily="2" charset="0"/>
                            </a:rPr>
                            <m:t>Γ</m:t>
                          </m:r>
                        </m:e>
                        <m:sup>
                          <m:r>
                            <a:rPr kumimoji="1" lang="en-US" altLang="zh-CN" sz="2000" b="0" i="0" smtClean="0">
                              <a:latin typeface="Cambria Math" panose="02040503050406030204" pitchFamily="18" charset="0"/>
                              <a:ea typeface="Palatino" pitchFamily="2" charset="0"/>
                            </a:rPr>
                            <m:t>′</m:t>
                          </m:r>
                        </m:sup>
                      </m:sSup>
                      <m:r>
                        <a:rPr kumimoji="1" lang="en-US" altLang="zh-CN" sz="2000" b="0" i="1" smtClean="0">
                          <a:latin typeface="Cambria Math" panose="02040503050406030204" pitchFamily="18" charset="0"/>
                          <a:ea typeface="Palatino" pitchFamily="2" charset="0"/>
                        </a:rPr>
                        <m:t>=</m:t>
                      </m:r>
                      <m:d>
                        <m:dPr>
                          <m:ctrlPr>
                            <a:rPr kumimoji="1" lang="en-US" altLang="zh-CN" sz="2000" b="0" i="1" smtClean="0">
                              <a:latin typeface="Cambria Math" panose="02040503050406030204" pitchFamily="18" charset="0"/>
                              <a:ea typeface="Palatino" pitchFamily="2" charset="0"/>
                            </a:rPr>
                          </m:ctrlPr>
                        </m:dPr>
                        <m:e>
                          <m:sSup>
                            <m:sSupPr>
                              <m:ctrlPr>
                                <a:rPr kumimoji="1" lang="en-US" altLang="zh-CN" sz="2000" b="0" i="1" smtClean="0">
                                  <a:latin typeface="Cambria Math" panose="02040503050406030204" pitchFamily="18" charset="0"/>
                                  <a:ea typeface="Cambria Math" panose="02040503050406030204" pitchFamily="18" charset="0"/>
                                </a:rPr>
                              </m:ctrlPr>
                            </m:sSupPr>
                            <m:e>
                              <m:r>
                                <a:rPr kumimoji="1" lang="en-US" altLang="zh-CN" sz="2000" b="0" i="1" smtClean="0">
                                  <a:latin typeface="Cambria Math" panose="02040503050406030204" pitchFamily="18" charset="0"/>
                                  <a:ea typeface="Cambria Math" panose="02040503050406030204" pitchFamily="18" charset="0"/>
                                </a:rPr>
                                <m:t>𝒮</m:t>
                              </m:r>
                            </m:e>
                            <m:sup>
                              <m:r>
                                <a:rPr kumimoji="1" lang="en-US" altLang="zh-CN" sz="2000" b="0" i="1" smtClean="0">
                                  <a:latin typeface="Cambria Math" panose="02040503050406030204" pitchFamily="18" charset="0"/>
                                  <a:ea typeface="Cambria Math" panose="02040503050406030204" pitchFamily="18" charset="0"/>
                                </a:rPr>
                                <m:t>′</m:t>
                              </m:r>
                            </m:sup>
                          </m:sSup>
                          <m:r>
                            <a:rPr kumimoji="1" lang="en-US" altLang="zh-CN" sz="2000" b="0" i="1" smtClean="0">
                              <a:latin typeface="Cambria Math" panose="02040503050406030204" pitchFamily="18" charset="0"/>
                              <a:ea typeface="Cambria Math" panose="02040503050406030204" pitchFamily="18" charset="0"/>
                            </a:rPr>
                            <m:t>,</m:t>
                          </m:r>
                          <m:sSup>
                            <m:sSupPr>
                              <m:ctrlPr>
                                <a:rPr kumimoji="1" lang="en-US" altLang="zh-CN" sz="2000" b="0" i="1" smtClean="0">
                                  <a:latin typeface="Cambria Math" panose="02040503050406030204" pitchFamily="18" charset="0"/>
                                  <a:ea typeface="Cambria Math" panose="02040503050406030204" pitchFamily="18" charset="0"/>
                                </a:rPr>
                              </m:ctrlPr>
                            </m:sSupPr>
                            <m:e>
                              <m:r>
                                <a:rPr kumimoji="1" lang="en-US" altLang="zh-CN" sz="2000" b="0" i="1" smtClean="0">
                                  <a:latin typeface="Cambria Math" panose="02040503050406030204" pitchFamily="18" charset="0"/>
                                  <a:ea typeface="Palatino" pitchFamily="2" charset="0"/>
                                </a:rPr>
                                <m:t>𝑈</m:t>
                              </m:r>
                            </m:e>
                            <m:sup>
                              <m:r>
                                <a:rPr kumimoji="1" lang="en-US" altLang="zh-CN" sz="2000" b="0" i="1" smtClean="0">
                                  <a:latin typeface="Cambria Math" panose="02040503050406030204" pitchFamily="18" charset="0"/>
                                  <a:ea typeface="Palatino" pitchFamily="2" charset="0"/>
                                </a:rPr>
                                <m:t>′</m:t>
                              </m:r>
                            </m:sup>
                          </m:sSup>
                        </m:e>
                      </m:d>
                      <m:r>
                        <a:rPr kumimoji="1" lang="en-US" altLang="zh-CN" sz="2000" b="0" i="1" smtClean="0">
                          <a:latin typeface="Cambria Math" panose="02040503050406030204" pitchFamily="18" charset="0"/>
                          <a:ea typeface="Palatino" pitchFamily="2" charset="0"/>
                        </a:rPr>
                        <m:t>,</m:t>
                      </m:r>
                    </m:oMath>
                  </a14:m>
                  <a:endParaRPr kumimoji="1" lang="en-US" altLang="zh-CN" sz="2000" b="0" i="1">
                    <a:latin typeface="Palatino" pitchFamily="2" charset="0"/>
                    <a:ea typeface="Palatino" pitchFamily="2" charset="0"/>
                  </a:endParaRPr>
                </a:p>
                <a:p>
                  <a:pPr algn="ctr"/>
                  <a:r>
                    <a:rPr kumimoji="1" lang="en-US" altLang="zh-CN" sz="2000">
                      <a:latin typeface="Palatino" pitchFamily="2" charset="0"/>
                      <a:ea typeface="Palatino" pitchFamily="2" charset="0"/>
                    </a:rPr>
                    <a:t>where</a:t>
                  </a:r>
                  <a:r>
                    <a:rPr kumimoji="1" lang="zh-CN" altLang="en-US" sz="2000">
                      <a:latin typeface="Palatino" pitchFamily="2" charset="0"/>
                      <a:ea typeface="Palatino" pitchFamily="2" charset="0"/>
                    </a:rPr>
                    <a:t> </a:t>
                  </a:r>
                  <a14:m>
                    <m:oMath xmlns:m="http://schemas.openxmlformats.org/officeDocument/2006/math">
                      <m:d>
                        <m:dPr>
                          <m:begChr m:val="|"/>
                          <m:endChr m:val="|"/>
                          <m:ctrlPr>
                            <a:rPr kumimoji="1" lang="en-US" altLang="zh-CN" sz="2000" b="0" i="1" smtClean="0">
                              <a:solidFill>
                                <a:srgbClr val="FF0000"/>
                              </a:solidFill>
                              <a:latin typeface="Cambria Math" panose="02040503050406030204" pitchFamily="18" charset="0"/>
                              <a:ea typeface="Palatino" pitchFamily="2" charset="0"/>
                            </a:rPr>
                          </m:ctrlPr>
                        </m:dPr>
                        <m:e>
                          <m:sSup>
                            <m:sSupPr>
                              <m:ctrlPr>
                                <a:rPr kumimoji="1" lang="en-US" altLang="zh-CN" sz="2000" b="0" i="1" smtClean="0">
                                  <a:solidFill>
                                    <a:srgbClr val="FF0000"/>
                                  </a:solidFill>
                                  <a:latin typeface="Cambria Math" panose="02040503050406030204" pitchFamily="18" charset="0"/>
                                  <a:ea typeface="Palatino" pitchFamily="2" charset="0"/>
                                </a:rPr>
                              </m:ctrlPr>
                            </m:sSupPr>
                            <m:e>
                              <m:r>
                                <a:rPr kumimoji="1" lang="en-US" altLang="zh-CN" sz="2000" b="0" i="1" smtClean="0">
                                  <a:solidFill>
                                    <a:srgbClr val="FF0000"/>
                                  </a:solidFill>
                                  <a:latin typeface="Cambria Math" panose="02040503050406030204" pitchFamily="18" charset="0"/>
                                  <a:ea typeface="Palatino" pitchFamily="2" charset="0"/>
                                </a:rPr>
                                <m:t>𝑈</m:t>
                              </m:r>
                            </m:e>
                            <m:sup>
                              <m:r>
                                <a:rPr kumimoji="1" lang="en-US" altLang="zh-CN" sz="2000" b="0" i="1" smtClean="0">
                                  <a:solidFill>
                                    <a:srgbClr val="FF0000"/>
                                  </a:solidFill>
                                  <a:latin typeface="Cambria Math" panose="02040503050406030204" pitchFamily="18" charset="0"/>
                                  <a:ea typeface="Palatino" pitchFamily="2" charset="0"/>
                                </a:rPr>
                                <m:t>′</m:t>
                              </m:r>
                            </m:sup>
                          </m:sSup>
                        </m:e>
                      </m:d>
                      <m:r>
                        <a:rPr kumimoji="1" lang="en-US" altLang="zh-CN" sz="2000" b="0" i="1" smtClean="0">
                          <a:solidFill>
                            <a:srgbClr val="FF0000"/>
                          </a:solidFill>
                          <a:latin typeface="Cambria Math" panose="02040503050406030204" pitchFamily="18" charset="0"/>
                          <a:ea typeface="Palatino" pitchFamily="2" charset="0"/>
                        </a:rPr>
                        <m:t>=</m:t>
                      </m:r>
                      <m:sSup>
                        <m:sSupPr>
                          <m:ctrlPr>
                            <a:rPr kumimoji="1" lang="en-US" altLang="zh-CN" sz="2000" b="0" i="1" smtClean="0">
                              <a:solidFill>
                                <a:srgbClr val="FF0000"/>
                              </a:solidFill>
                              <a:latin typeface="Cambria Math" panose="02040503050406030204" pitchFamily="18" charset="0"/>
                              <a:ea typeface="Palatino" pitchFamily="2" charset="0"/>
                            </a:rPr>
                          </m:ctrlPr>
                        </m:sSupPr>
                        <m:e>
                          <m:d>
                            <m:dPr>
                              <m:begChr m:val="|"/>
                              <m:endChr m:val="|"/>
                              <m:ctrlPr>
                                <a:rPr kumimoji="1" lang="en-US" altLang="zh-CN" sz="2000" b="0" i="1" smtClean="0">
                                  <a:solidFill>
                                    <a:srgbClr val="FF0000"/>
                                  </a:solidFill>
                                  <a:latin typeface="Cambria Math" panose="02040503050406030204" pitchFamily="18" charset="0"/>
                                  <a:ea typeface="Palatino" pitchFamily="2" charset="0"/>
                                </a:rPr>
                              </m:ctrlPr>
                            </m:dPr>
                            <m:e>
                              <m:r>
                                <a:rPr kumimoji="1" lang="en-US" altLang="zh-CN" sz="2000" b="0" i="1" smtClean="0">
                                  <a:solidFill>
                                    <a:srgbClr val="FF0000"/>
                                  </a:solidFill>
                                  <a:latin typeface="Cambria Math" panose="02040503050406030204" pitchFamily="18" charset="0"/>
                                  <a:ea typeface="Palatino" pitchFamily="2" charset="0"/>
                                </a:rPr>
                                <m:t>𝑈</m:t>
                              </m:r>
                            </m:e>
                          </m:d>
                        </m:e>
                        <m:sup>
                          <m:r>
                            <a:rPr kumimoji="1" lang="en-US" altLang="zh-CN" sz="2000" b="0" i="1" smtClean="0">
                              <a:solidFill>
                                <a:srgbClr val="FF0000"/>
                              </a:solidFill>
                              <a:latin typeface="Cambria Math" panose="02040503050406030204" pitchFamily="18" charset="0"/>
                              <a:ea typeface="Palatino" pitchFamily="2" charset="0"/>
                            </a:rPr>
                            <m:t>|</m:t>
                          </m:r>
                          <m:sSub>
                            <m:sSubPr>
                              <m:ctrlPr>
                                <a:rPr kumimoji="1" lang="en-US" altLang="zh-CN" sz="2000" b="0" i="1" smtClean="0">
                                  <a:solidFill>
                                    <a:srgbClr val="FF0000"/>
                                  </a:solidFill>
                                  <a:latin typeface="Cambria Math" panose="02040503050406030204" pitchFamily="18" charset="0"/>
                                  <a:ea typeface="Palatino" pitchFamily="2" charset="0"/>
                                </a:rPr>
                              </m:ctrlPr>
                            </m:sSubPr>
                            <m:e>
                              <m:r>
                                <a:rPr kumimoji="1" lang="en-US" altLang="zh-CN" sz="2000" b="0" i="1" smtClean="0">
                                  <a:solidFill>
                                    <a:srgbClr val="FF0000"/>
                                  </a:solidFill>
                                  <a:latin typeface="Cambria Math" panose="02040503050406030204" pitchFamily="18" charset="0"/>
                                  <a:ea typeface="Palatino" pitchFamily="2" charset="0"/>
                                </a:rPr>
                                <m:t>𝐵</m:t>
                              </m:r>
                            </m:e>
                            <m:sub>
                              <m:r>
                                <a:rPr kumimoji="1" lang="en-US" altLang="zh-CN" sz="2000" b="0" i="1" smtClean="0">
                                  <a:solidFill>
                                    <a:srgbClr val="FF0000"/>
                                  </a:solidFill>
                                  <a:latin typeface="Cambria Math" panose="02040503050406030204" pitchFamily="18" charset="0"/>
                                  <a:ea typeface="Palatino" pitchFamily="2" charset="0"/>
                                </a:rPr>
                                <m:t>𝑖</m:t>
                              </m:r>
                            </m:sub>
                          </m:sSub>
                          <m:r>
                            <a:rPr kumimoji="1" lang="en-US" altLang="zh-CN" sz="2000" b="0" i="1" smtClean="0">
                              <a:solidFill>
                                <a:srgbClr val="FF0000"/>
                              </a:solidFill>
                              <a:latin typeface="Cambria Math" panose="02040503050406030204" pitchFamily="18" charset="0"/>
                              <a:ea typeface="Palatino" pitchFamily="2" charset="0"/>
                            </a:rPr>
                            <m:t>|</m:t>
                          </m:r>
                        </m:sup>
                      </m:sSup>
                    </m:oMath>
                  </a14:m>
                  <a:endParaRPr kumimoji="1" lang="en-US" altLang="zh-CN" sz="2000" b="0">
                    <a:solidFill>
                      <a:srgbClr val="FF0000"/>
                    </a:solidFill>
                    <a:latin typeface="Palatino" pitchFamily="2" charset="0"/>
                    <a:ea typeface="Palatino" pitchFamily="2" charset="0"/>
                  </a:endParaRPr>
                </a:p>
                <a:p>
                  <a:pPr algn="ctr"/>
                  <a:endParaRPr kumimoji="1" lang="zh-CN" altLang="en-US" sz="2000">
                    <a:latin typeface="Palatino" pitchFamily="2" charset="0"/>
                    <a:ea typeface="Palatino" pitchFamily="2" charset="0"/>
                  </a:endParaRPr>
                </a:p>
              </p:txBody>
            </p:sp>
          </mc:Choice>
          <mc:Fallback xmlns="">
            <p:sp>
              <p:nvSpPr>
                <p:cNvPr id="42" name="文本框 41">
                  <a:extLst>
                    <a:ext uri="{FF2B5EF4-FFF2-40B4-BE49-F238E27FC236}">
                      <a16:creationId xmlns:a16="http://schemas.microsoft.com/office/drawing/2014/main" id="{029A857E-0913-D4F5-BDEE-340BF0773391}"/>
                    </a:ext>
                  </a:extLst>
                </p:cNvPr>
                <p:cNvSpPr txBox="1">
                  <a:spLocks noRot="1" noChangeAspect="1" noMove="1" noResize="1" noEditPoints="1" noAdjustHandles="1" noChangeArrowheads="1" noChangeShapeType="1" noTextEdit="1"/>
                </p:cNvSpPr>
                <p:nvPr/>
              </p:nvSpPr>
              <p:spPr>
                <a:xfrm>
                  <a:off x="949989" y="2569579"/>
                  <a:ext cx="4665508" cy="781663"/>
                </a:xfrm>
                <a:prstGeom prst="rect">
                  <a:avLst/>
                </a:prstGeom>
                <a:blipFill>
                  <a:blip r:embed="rId9"/>
                  <a:stretch>
                    <a:fillRect t="-37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CB13DB97-151B-D502-1791-40722FD46D60}"/>
                    </a:ext>
                  </a:extLst>
                </p:cNvPr>
                <p:cNvSpPr txBox="1"/>
                <p:nvPr/>
              </p:nvSpPr>
              <p:spPr>
                <a:xfrm>
                  <a:off x="822237" y="3184279"/>
                  <a:ext cx="4701209" cy="491833"/>
                </a:xfrm>
                <a:prstGeom prst="rect">
                  <a:avLst/>
                </a:prstGeom>
                <a:grpFill/>
              </p:spPr>
              <p:txBody>
                <a:bodyPr wrap="square" rtlCol="0">
                  <a:spAutoFit/>
                </a:bodyPr>
                <a:lstStyle/>
                <a:p>
                  <a:r>
                    <a:rPr kumimoji="1" lang="en-US" altLang="zh-CN" b="1">
                      <a:latin typeface="Palatino" pitchFamily="2" charset="0"/>
                      <a:ea typeface="Palatino" pitchFamily="2" charset="0"/>
                    </a:rPr>
                    <a:t>YES Instance:</a:t>
                  </a:r>
                </a:p>
                <a:p>
                  <a:pPr marL="285750" indent="-285750">
                    <a:buFont typeface="Arial" panose="020B0604020202020204" pitchFamily="34" charset="0"/>
                    <a:buChar char="•"/>
                  </a:pPr>
                  <a14:m>
                    <m:oMath xmlns:m="http://schemas.openxmlformats.org/officeDocument/2006/math">
                      <m:r>
                        <a:rPr kumimoji="1" lang="en-US" altLang="zh-CN" b="0" i="1" smtClean="0">
                          <a:latin typeface="Cambria Math" panose="02040503050406030204" pitchFamily="18" charset="0"/>
                          <a:ea typeface="Palatino" pitchFamily="2" charset="0"/>
                        </a:rPr>
                        <m:t>∃</m:t>
                      </m:r>
                      <m:sSub>
                        <m:sSubPr>
                          <m:ctrlPr>
                            <a:rPr kumimoji="1" lang="en-US" altLang="zh-CN" b="0" i="1" smtClean="0">
                              <a:latin typeface="Cambria Math" panose="02040503050406030204" pitchFamily="18" charset="0"/>
                              <a:ea typeface="Palatino" pitchFamily="2" charset="0"/>
                            </a:rPr>
                          </m:ctrlPr>
                        </m:sSubPr>
                        <m:e>
                          <m:r>
                            <a:rPr kumimoji="1" lang="en-US" altLang="zh-CN" b="0" i="1" smtClean="0">
                              <a:latin typeface="Cambria Math" panose="02040503050406030204" pitchFamily="18" charset="0"/>
                              <a:ea typeface="Palatino" pitchFamily="2" charset="0"/>
                            </a:rPr>
                            <m:t>𝑆</m:t>
                          </m:r>
                        </m:e>
                        <m:sub>
                          <m:r>
                            <a:rPr kumimoji="1" lang="en-US" altLang="zh-CN" b="0" i="1" smtClean="0">
                              <a:latin typeface="Cambria Math" panose="02040503050406030204" pitchFamily="18" charset="0"/>
                              <a:ea typeface="Palatino" pitchFamily="2" charset="0"/>
                            </a:rPr>
                            <m:t>1</m:t>
                          </m:r>
                        </m:sub>
                      </m:sSub>
                      <m:r>
                        <a:rPr kumimoji="1" lang="en-US" altLang="zh-CN" b="0" i="1" smtClean="0">
                          <a:latin typeface="Cambria Math" panose="02040503050406030204" pitchFamily="18" charset="0"/>
                          <a:ea typeface="Palatino" pitchFamily="2" charset="0"/>
                        </a:rPr>
                        <m:t>,…,</m:t>
                      </m:r>
                      <m:sSub>
                        <m:sSubPr>
                          <m:ctrlPr>
                            <a:rPr kumimoji="1" lang="en-US" altLang="zh-CN" b="0" i="1" smtClean="0">
                              <a:latin typeface="Cambria Math" panose="02040503050406030204" pitchFamily="18" charset="0"/>
                              <a:ea typeface="Palatino" pitchFamily="2" charset="0"/>
                            </a:rPr>
                          </m:ctrlPr>
                        </m:sSubPr>
                        <m:e>
                          <m:r>
                            <a:rPr kumimoji="1" lang="en-US" altLang="zh-CN" b="0" i="1" smtClean="0">
                              <a:latin typeface="Cambria Math" panose="02040503050406030204" pitchFamily="18" charset="0"/>
                              <a:ea typeface="Palatino" pitchFamily="2" charset="0"/>
                            </a:rPr>
                            <m:t>𝑆</m:t>
                          </m:r>
                        </m:e>
                        <m:sub>
                          <m:r>
                            <a:rPr kumimoji="1" lang="en-US" altLang="zh-CN" b="0" i="1" smtClean="0">
                              <a:latin typeface="Cambria Math" panose="02040503050406030204" pitchFamily="18" charset="0"/>
                              <a:ea typeface="Palatino" pitchFamily="2" charset="0"/>
                            </a:rPr>
                            <m:t>𝑘</m:t>
                          </m:r>
                        </m:sub>
                      </m:sSub>
                      <m:r>
                        <a:rPr kumimoji="1" lang="en-US" altLang="zh-CN" b="0" i="1" smtClean="0">
                          <a:latin typeface="Cambria Math" panose="02040503050406030204" pitchFamily="18" charset="0"/>
                          <a:ea typeface="Palatino" pitchFamily="2" charset="0"/>
                        </a:rPr>
                        <m:t>∈</m:t>
                      </m:r>
                      <m:r>
                        <a:rPr kumimoji="1" lang="en-US" altLang="zh-CN" i="1">
                          <a:latin typeface="Cambria Math" panose="02040503050406030204" pitchFamily="18" charset="0"/>
                          <a:ea typeface="Cambria Math" panose="02040503050406030204" pitchFamily="18" charset="0"/>
                        </a:rPr>
                        <m:t>𝒮</m:t>
                      </m:r>
                      <m:r>
                        <a:rPr kumimoji="1" lang="en-US" altLang="zh-CN" b="0" i="1" smtClean="0">
                          <a:latin typeface="Cambria Math" panose="02040503050406030204" pitchFamily="18" charset="0"/>
                          <a:ea typeface="Cambria Math" panose="02040503050406030204" pitchFamily="18" charset="0"/>
                        </a:rPr>
                        <m:t>′</m:t>
                      </m:r>
                    </m:oMath>
                  </a14:m>
                  <a:r>
                    <a:rPr kumimoji="1" lang="en-US" altLang="zh-CN">
                      <a:latin typeface="Palatino" pitchFamily="2" charset="0"/>
                      <a:ea typeface="Palatino" pitchFamily="2" charset="0"/>
                    </a:rPr>
                    <a:t> which can cover </a:t>
                  </a:r>
                  <a14:m>
                    <m:oMath xmlns:m="http://schemas.openxmlformats.org/officeDocument/2006/math">
                      <m:r>
                        <a:rPr kumimoji="1" lang="en-US" altLang="zh-CN" b="0" i="1" smtClean="0">
                          <a:latin typeface="Cambria Math" panose="02040503050406030204" pitchFamily="18" charset="0"/>
                          <a:ea typeface="Palatino" pitchFamily="2" charset="0"/>
                        </a:rPr>
                        <m:t>𝑈</m:t>
                      </m:r>
                      <m:r>
                        <a:rPr kumimoji="1" lang="en-US" altLang="zh-CN" b="0" i="1" smtClean="0">
                          <a:latin typeface="Cambria Math" panose="02040503050406030204" pitchFamily="18" charset="0"/>
                          <a:ea typeface="Palatino" pitchFamily="2" charset="0"/>
                        </a:rPr>
                        <m:t>′</m:t>
                      </m:r>
                    </m:oMath>
                  </a14:m>
                  <a:endParaRPr kumimoji="1" lang="zh-CN" altLang="en-US">
                    <a:latin typeface="Palatino" pitchFamily="2" charset="0"/>
                    <a:ea typeface="Palatino" pitchFamily="2" charset="0"/>
                  </a:endParaRPr>
                </a:p>
              </p:txBody>
            </p:sp>
          </mc:Choice>
          <mc:Fallback xmlns="">
            <p:sp>
              <p:nvSpPr>
                <p:cNvPr id="45" name="文本框 44">
                  <a:extLst>
                    <a:ext uri="{FF2B5EF4-FFF2-40B4-BE49-F238E27FC236}">
                      <a16:creationId xmlns:a16="http://schemas.microsoft.com/office/drawing/2014/main" id="{CB13DB97-151B-D502-1791-40722FD46D60}"/>
                    </a:ext>
                  </a:extLst>
                </p:cNvPr>
                <p:cNvSpPr txBox="1">
                  <a:spLocks noRot="1" noChangeAspect="1" noMove="1" noResize="1" noEditPoints="1" noAdjustHandles="1" noChangeArrowheads="1" noChangeShapeType="1" noTextEdit="1"/>
                </p:cNvSpPr>
                <p:nvPr/>
              </p:nvSpPr>
              <p:spPr>
                <a:xfrm>
                  <a:off x="822237" y="3184279"/>
                  <a:ext cx="4701209" cy="491833"/>
                </a:xfrm>
                <a:prstGeom prst="rect">
                  <a:avLst/>
                </a:prstGeom>
                <a:blipFill>
                  <a:blip r:embed="rId10"/>
                  <a:stretch>
                    <a:fillRect l="-1078" t="-3846" b="-134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869FBAB4-DA3E-854E-3E44-8C0240794C59}"/>
                    </a:ext>
                  </a:extLst>
                </p:cNvPr>
                <p:cNvSpPr txBox="1"/>
                <p:nvPr/>
              </p:nvSpPr>
              <p:spPr>
                <a:xfrm>
                  <a:off x="822237" y="3632505"/>
                  <a:ext cx="4959272" cy="491833"/>
                </a:xfrm>
                <a:prstGeom prst="rect">
                  <a:avLst/>
                </a:prstGeom>
                <a:grpFill/>
              </p:spPr>
              <p:txBody>
                <a:bodyPr wrap="square" rtlCol="0">
                  <a:spAutoFit/>
                </a:bodyPr>
                <a:lstStyle/>
                <a:p>
                  <a:r>
                    <a:rPr kumimoji="1" lang="en-US" altLang="zh-CN" b="1">
                      <a:latin typeface="Palatino" pitchFamily="2" charset="0"/>
                      <a:ea typeface="Palatino" pitchFamily="2" charset="0"/>
                    </a:rPr>
                    <a:t>NO Instance:</a:t>
                  </a:r>
                </a:p>
                <a:p>
                  <a:pPr marL="285750" indent="-285750">
                    <a:buFont typeface="Arial" panose="020B0604020202020204" pitchFamily="34" charset="0"/>
                    <a:buChar char="•"/>
                  </a:pPr>
                  <a:r>
                    <a:rPr kumimoji="1" lang="en-US" altLang="zh-CN">
                      <a:latin typeface="Palatino" pitchFamily="2" charset="0"/>
                      <a:ea typeface="Palatino" pitchFamily="2" charset="0"/>
                    </a:rPr>
                    <a:t>any</a:t>
                  </a:r>
                  <a:r>
                    <a:rPr kumimoji="1" lang="zh-CN" altLang="en-US">
                      <a:latin typeface="Palatino" pitchFamily="2" charset="0"/>
                      <a:ea typeface="Palatino" pitchFamily="2" charset="0"/>
                    </a:rPr>
                    <a:t> </a:t>
                  </a:r>
                  <a:r>
                    <a:rPr kumimoji="1" lang="en-US" altLang="zh-CN">
                      <a:latin typeface="Palatino" pitchFamily="2" charset="0"/>
                      <a:ea typeface="Palatino" pitchFamily="2" charset="0"/>
                    </a:rPr>
                    <a:t>covering</a:t>
                  </a:r>
                  <a:r>
                    <a:rPr kumimoji="1" lang="zh-CN" altLang="en-US">
                      <a:latin typeface="Palatino" pitchFamily="2" charset="0"/>
                      <a:ea typeface="Palatino" pitchFamily="2" charset="0"/>
                    </a:rPr>
                    <a:t> </a:t>
                  </a:r>
                  <a:r>
                    <a:rPr kumimoji="1" lang="en-US" altLang="zh-CN">
                      <a:latin typeface="Palatino" pitchFamily="2" charset="0"/>
                      <a:ea typeface="Palatino" pitchFamily="2" charset="0"/>
                    </a:rPr>
                    <a:t>of </a:t>
                  </a:r>
                  <a14:m>
                    <m:oMath xmlns:m="http://schemas.openxmlformats.org/officeDocument/2006/math">
                      <m:r>
                        <a:rPr kumimoji="1" lang="en-US" altLang="zh-CN" b="0" i="1" smtClean="0">
                          <a:latin typeface="Cambria Math" panose="02040503050406030204" pitchFamily="18" charset="0"/>
                          <a:ea typeface="Palatino" pitchFamily="2" charset="0"/>
                        </a:rPr>
                        <m:t>𝑈</m:t>
                      </m:r>
                    </m:oMath>
                  </a14:m>
                  <a:r>
                    <a:rPr kumimoji="1" lang="zh-CN" altLang="en-US">
                      <a:latin typeface="Palatino" pitchFamily="2" charset="0"/>
                      <a:ea typeface="Palatino" pitchFamily="2" charset="0"/>
                    </a:rPr>
                    <a:t> </a:t>
                  </a:r>
                  <a:r>
                    <a:rPr kumimoji="1" lang="en-US" altLang="zh-CN">
                      <a:latin typeface="Palatino" pitchFamily="2" charset="0"/>
                      <a:ea typeface="Palatino" pitchFamily="2" charset="0"/>
                    </a:rPr>
                    <a:t>has</a:t>
                  </a:r>
                  <a:r>
                    <a:rPr kumimoji="1" lang="zh-CN" altLang="en-US">
                      <a:latin typeface="Palatino" pitchFamily="2" charset="0"/>
                      <a:ea typeface="Palatino" pitchFamily="2" charset="0"/>
                    </a:rPr>
                    <a:t> </a:t>
                  </a:r>
                  <a:r>
                    <a:rPr kumimoji="1" lang="en-US" altLang="zh-CN">
                      <a:latin typeface="Palatino" pitchFamily="2" charset="0"/>
                      <a:ea typeface="Palatino" pitchFamily="2" charset="0"/>
                    </a:rPr>
                    <a:t>size</a:t>
                  </a:r>
                  <a:r>
                    <a:rPr kumimoji="1" lang="zh-CN" altLang="en-US">
                      <a:latin typeface="Palatino" pitchFamily="2" charset="0"/>
                      <a:ea typeface="Palatino" pitchFamily="2" charset="0"/>
                    </a:rPr>
                    <a:t> </a:t>
                  </a:r>
                  <a14:m>
                    <m:oMath xmlns:m="http://schemas.openxmlformats.org/officeDocument/2006/math">
                      <m:r>
                        <a:rPr kumimoji="1" lang="en-US" altLang="zh-CN" b="0" i="1" smtClean="0">
                          <a:latin typeface="Cambria Math" panose="02040503050406030204" pitchFamily="18" charset="0"/>
                          <a:ea typeface="Palatino" pitchFamily="2" charset="0"/>
                        </a:rPr>
                        <m:t>≥</m:t>
                      </m:r>
                      <m:r>
                        <a:rPr kumimoji="1" lang="en-US" altLang="zh-CN" b="0" i="1" smtClean="0">
                          <a:latin typeface="Cambria Math" panose="02040503050406030204" pitchFamily="18" charset="0"/>
                          <a:ea typeface="Palatino" pitchFamily="2" charset="0"/>
                        </a:rPr>
                        <m:t>h</m:t>
                      </m:r>
                    </m:oMath>
                  </a14:m>
                  <a:endParaRPr kumimoji="1" lang="zh-CN" altLang="en-US">
                    <a:latin typeface="Palatino" pitchFamily="2" charset="0"/>
                    <a:ea typeface="Palatino" pitchFamily="2" charset="0"/>
                  </a:endParaRPr>
                </a:p>
              </p:txBody>
            </p:sp>
          </mc:Choice>
          <mc:Fallback xmlns="">
            <p:sp>
              <p:nvSpPr>
                <p:cNvPr id="52" name="文本框 51">
                  <a:extLst>
                    <a:ext uri="{FF2B5EF4-FFF2-40B4-BE49-F238E27FC236}">
                      <a16:creationId xmlns:a16="http://schemas.microsoft.com/office/drawing/2014/main" id="{869FBAB4-DA3E-854E-3E44-8C0240794C59}"/>
                    </a:ext>
                  </a:extLst>
                </p:cNvPr>
                <p:cNvSpPr txBox="1">
                  <a:spLocks noRot="1" noChangeAspect="1" noMove="1" noResize="1" noEditPoints="1" noAdjustHandles="1" noChangeArrowheads="1" noChangeShapeType="1" noTextEdit="1"/>
                </p:cNvSpPr>
                <p:nvPr/>
              </p:nvSpPr>
              <p:spPr>
                <a:xfrm>
                  <a:off x="822237" y="3632505"/>
                  <a:ext cx="4959272" cy="491833"/>
                </a:xfrm>
                <a:prstGeom prst="rect">
                  <a:avLst/>
                </a:prstGeom>
                <a:blipFill>
                  <a:blip r:embed="rId11"/>
                  <a:stretch>
                    <a:fillRect l="-1023" t="-5769" b="-11538"/>
                  </a:stretch>
                </a:blipFill>
              </p:spPr>
              <p:txBody>
                <a:bodyPr/>
                <a:lstStyle/>
                <a:p>
                  <a:r>
                    <a:rPr lang="zh-CN" altLang="en-US">
                      <a:noFill/>
                    </a:rPr>
                    <a:t> </a:t>
                  </a:r>
                </a:p>
              </p:txBody>
            </p:sp>
          </mc:Fallback>
        </mc:AlternateContent>
      </p:grpSp>
      <p:sp>
        <p:nvSpPr>
          <p:cNvPr id="55" name="右大括号 54">
            <a:extLst>
              <a:ext uri="{FF2B5EF4-FFF2-40B4-BE49-F238E27FC236}">
                <a16:creationId xmlns:a16="http://schemas.microsoft.com/office/drawing/2014/main" id="{A2888D37-D2BD-CC3A-A5DA-B5C1661E6E0B}"/>
              </a:ext>
            </a:extLst>
          </p:cNvPr>
          <p:cNvSpPr/>
          <p:nvPr/>
        </p:nvSpPr>
        <p:spPr>
          <a:xfrm>
            <a:off x="5830026" y="1846384"/>
            <a:ext cx="328654" cy="4435145"/>
          </a:xfrm>
          <a:prstGeom prst="rightBrace">
            <a:avLst>
              <a:gd name="adj1" fmla="val 8333"/>
              <a:gd name="adj2" fmla="val 44161"/>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Tree>
    <p:extLst>
      <p:ext uri="{BB962C8B-B14F-4D97-AF65-F5344CB8AC3E}">
        <p14:creationId xmlns:p14="http://schemas.microsoft.com/office/powerpoint/2010/main" val="1440286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FEBA7D-D78A-4674-B4CE-8101BA65D437}"/>
              </a:ext>
            </a:extLst>
          </p:cNvPr>
          <p:cNvSpPr>
            <a:spLocks noGrp="1"/>
          </p:cNvSpPr>
          <p:nvPr>
            <p:ph type="title"/>
          </p:nvPr>
        </p:nvSpPr>
        <p:spPr/>
        <p:txBody>
          <a:bodyPr/>
          <a:lstStyle/>
          <a:p>
            <a:r>
              <a:rPr lang="en-US" altLang="zh-CN" err="1">
                <a:latin typeface="Palatino Linotype" panose="02040502050505030304" pitchFamily="18" charset="0"/>
                <a:ea typeface="Cambria" panose="02040503050406030204" pitchFamily="18" charset="0"/>
              </a:rPr>
              <a:t>SetCover</a:t>
            </a:r>
            <a:r>
              <a:rPr lang="zh-CN" altLang="en-US">
                <a:latin typeface="Palatino Linotype" panose="02040502050505030304" pitchFamily="18" charset="0"/>
                <a:ea typeface="Cambria" panose="02040503050406030204" pitchFamily="18" charset="0"/>
              </a:rPr>
              <a:t> </a:t>
            </a:r>
            <a:r>
              <a:rPr lang="en-US" altLang="zh-CN">
                <a:latin typeface="Palatino Linotype" panose="02040502050505030304" pitchFamily="18" charset="0"/>
                <a:ea typeface="Cambria" panose="02040503050406030204" pitchFamily="18" charset="0"/>
              </a:rPr>
              <a:t>Problem</a:t>
            </a:r>
            <a:endParaRPr lang="zh-CN" altLang="en-US">
              <a:latin typeface="Palatino Linotype" panose="02040502050505030304" pitchFamily="18" charset="0"/>
            </a:endParaRPr>
          </a:p>
        </p:txBody>
      </p:sp>
      <mc:AlternateContent xmlns:mc="http://schemas.openxmlformats.org/markup-compatibility/2006" xmlns:a14="http://schemas.microsoft.com/office/drawing/2010/main">
        <mc:Choice Requires="a14">
          <p:sp>
            <p:nvSpPr>
              <p:cNvPr id="5" name="椭圆 4">
                <a:extLst>
                  <a:ext uri="{FF2B5EF4-FFF2-40B4-BE49-F238E27FC236}">
                    <a16:creationId xmlns:a16="http://schemas.microsoft.com/office/drawing/2014/main" id="{FCEFDFBC-569B-944A-43D6-EA5E2834E551}"/>
                  </a:ext>
                </a:extLst>
              </p:cNvPr>
              <p:cNvSpPr/>
              <p:nvPr/>
            </p:nvSpPr>
            <p:spPr>
              <a:xfrm>
                <a:off x="8381451" y="1858983"/>
                <a:ext cx="488271" cy="48827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1</m:t>
                          </m:r>
                        </m:sub>
                      </m:sSub>
                    </m:oMath>
                  </m:oMathPara>
                </a14:m>
                <a:endParaRPr lang="en-US" altLang="zh-CN" b="0">
                  <a:latin typeface="Palatino Linotype" panose="02040502050505030304" pitchFamily="18" charset="0"/>
                </a:endParaRPr>
              </a:p>
            </p:txBody>
          </p:sp>
        </mc:Choice>
        <mc:Fallback xmlns="">
          <p:sp>
            <p:nvSpPr>
              <p:cNvPr id="5" name="椭圆 4">
                <a:extLst>
                  <a:ext uri="{FF2B5EF4-FFF2-40B4-BE49-F238E27FC236}">
                    <a16:creationId xmlns:a16="http://schemas.microsoft.com/office/drawing/2014/main" id="{FCEFDFBC-569B-944A-43D6-EA5E2834E551}"/>
                  </a:ext>
                </a:extLst>
              </p:cNvPr>
              <p:cNvSpPr>
                <a:spLocks noRot="1" noChangeAspect="1" noMove="1" noResize="1" noEditPoints="1" noAdjustHandles="1" noChangeArrowheads="1" noChangeShapeType="1" noTextEdit="1"/>
              </p:cNvSpPr>
              <p:nvPr/>
            </p:nvSpPr>
            <p:spPr>
              <a:xfrm>
                <a:off x="8381451" y="1858983"/>
                <a:ext cx="488271" cy="488271"/>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椭圆 6">
                <a:extLst>
                  <a:ext uri="{FF2B5EF4-FFF2-40B4-BE49-F238E27FC236}">
                    <a16:creationId xmlns:a16="http://schemas.microsoft.com/office/drawing/2014/main" id="{A29145FF-7F10-404A-9A9B-6EB206E9199E}"/>
                  </a:ext>
                </a:extLst>
              </p:cNvPr>
              <p:cNvSpPr/>
              <p:nvPr/>
            </p:nvSpPr>
            <p:spPr>
              <a:xfrm>
                <a:off x="8381451" y="2835525"/>
                <a:ext cx="488271" cy="48827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2</m:t>
                          </m:r>
                        </m:sub>
                      </m:sSub>
                    </m:oMath>
                  </m:oMathPara>
                </a14:m>
                <a:endParaRPr lang="en-US" altLang="zh-CN" b="0" dirty="0"/>
              </a:p>
            </p:txBody>
          </p:sp>
        </mc:Choice>
        <mc:Fallback xmlns="">
          <p:sp>
            <p:nvSpPr>
              <p:cNvPr id="7" name="椭圆 6">
                <a:extLst>
                  <a:ext uri="{FF2B5EF4-FFF2-40B4-BE49-F238E27FC236}">
                    <a16:creationId xmlns:a16="http://schemas.microsoft.com/office/drawing/2014/main" id="{A29145FF-7F10-404A-9A9B-6EB206E9199E}"/>
                  </a:ext>
                </a:extLst>
              </p:cNvPr>
              <p:cNvSpPr>
                <a:spLocks noRot="1" noChangeAspect="1" noMove="1" noResize="1" noEditPoints="1" noAdjustHandles="1" noChangeArrowheads="1" noChangeShapeType="1" noTextEdit="1"/>
              </p:cNvSpPr>
              <p:nvPr/>
            </p:nvSpPr>
            <p:spPr>
              <a:xfrm>
                <a:off x="8381451" y="2835525"/>
                <a:ext cx="488271" cy="488271"/>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a:extLst>
                  <a:ext uri="{FF2B5EF4-FFF2-40B4-BE49-F238E27FC236}">
                    <a16:creationId xmlns:a16="http://schemas.microsoft.com/office/drawing/2014/main" id="{B91BD66F-AA78-1F56-6DEE-2E22BCD8BF0C}"/>
                  </a:ext>
                </a:extLst>
              </p:cNvPr>
              <p:cNvSpPr/>
              <p:nvPr/>
            </p:nvSpPr>
            <p:spPr>
              <a:xfrm>
                <a:off x="8381451" y="4788609"/>
                <a:ext cx="488271" cy="48827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4</m:t>
                          </m:r>
                        </m:sub>
                      </m:sSub>
                    </m:oMath>
                  </m:oMathPara>
                </a14:m>
                <a:endParaRPr lang="en-US" altLang="zh-CN" b="0"/>
              </a:p>
            </p:txBody>
          </p:sp>
        </mc:Choice>
        <mc:Fallback xmlns="">
          <p:sp>
            <p:nvSpPr>
              <p:cNvPr id="8" name="椭圆 7">
                <a:extLst>
                  <a:ext uri="{FF2B5EF4-FFF2-40B4-BE49-F238E27FC236}">
                    <a16:creationId xmlns:a16="http://schemas.microsoft.com/office/drawing/2014/main" id="{B91BD66F-AA78-1F56-6DEE-2E22BCD8BF0C}"/>
                  </a:ext>
                </a:extLst>
              </p:cNvPr>
              <p:cNvSpPr>
                <a:spLocks noRot="1" noChangeAspect="1" noMove="1" noResize="1" noEditPoints="1" noAdjustHandles="1" noChangeArrowheads="1" noChangeShapeType="1" noTextEdit="1"/>
              </p:cNvSpPr>
              <p:nvPr/>
            </p:nvSpPr>
            <p:spPr>
              <a:xfrm>
                <a:off x="8381451" y="4788609"/>
                <a:ext cx="488271" cy="488271"/>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椭圆 8">
                <a:extLst>
                  <a:ext uri="{FF2B5EF4-FFF2-40B4-BE49-F238E27FC236}">
                    <a16:creationId xmlns:a16="http://schemas.microsoft.com/office/drawing/2014/main" id="{46841ADB-929A-7B4B-E259-D4EAD5DC1E4D}"/>
                  </a:ext>
                </a:extLst>
              </p:cNvPr>
              <p:cNvSpPr/>
              <p:nvPr/>
            </p:nvSpPr>
            <p:spPr>
              <a:xfrm>
                <a:off x="10397418" y="4300338"/>
                <a:ext cx="488271"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4</m:t>
                      </m:r>
                    </m:oMath>
                  </m:oMathPara>
                </a14:m>
                <a:endParaRPr lang="zh-CN" altLang="en-US"/>
              </a:p>
            </p:txBody>
          </p:sp>
        </mc:Choice>
        <mc:Fallback xmlns="">
          <p:sp>
            <p:nvSpPr>
              <p:cNvPr id="9" name="椭圆 8">
                <a:extLst>
                  <a:ext uri="{FF2B5EF4-FFF2-40B4-BE49-F238E27FC236}">
                    <a16:creationId xmlns:a16="http://schemas.microsoft.com/office/drawing/2014/main" id="{46841ADB-929A-7B4B-E259-D4EAD5DC1E4D}"/>
                  </a:ext>
                </a:extLst>
              </p:cNvPr>
              <p:cNvSpPr>
                <a:spLocks noRot="1" noChangeAspect="1" noMove="1" noResize="1" noEditPoints="1" noAdjustHandles="1" noChangeArrowheads="1" noChangeShapeType="1" noTextEdit="1"/>
              </p:cNvSpPr>
              <p:nvPr/>
            </p:nvSpPr>
            <p:spPr>
              <a:xfrm>
                <a:off x="10397418" y="4300338"/>
                <a:ext cx="488271" cy="488271"/>
              </a:xfrm>
              <a:prstGeom prst="ellipse">
                <a:avLst/>
              </a:prstGeom>
              <a:blipFill>
                <a:blip r:embed="rId6"/>
                <a:stretch>
                  <a:fillRect/>
                </a:stretch>
              </a:blipFill>
            </p:spPr>
            <p:txBody>
              <a:bodyPr/>
              <a:lstStyle/>
              <a:p>
                <a:r>
                  <a:rPr lang="en-US">
                    <a:noFill/>
                  </a:rPr>
                  <a:t> </a:t>
                </a:r>
              </a:p>
            </p:txBody>
          </p:sp>
        </mc:Fallback>
      </mc:AlternateContent>
      <p:sp>
        <p:nvSpPr>
          <p:cNvPr id="10" name="椭圆 9">
            <a:extLst>
              <a:ext uri="{FF2B5EF4-FFF2-40B4-BE49-F238E27FC236}">
                <a16:creationId xmlns:a16="http://schemas.microsoft.com/office/drawing/2014/main" id="{9DDD4626-9FE5-B4BB-C324-D0139A383038}"/>
              </a:ext>
            </a:extLst>
          </p:cNvPr>
          <p:cNvSpPr/>
          <p:nvPr/>
        </p:nvSpPr>
        <p:spPr>
          <a:xfrm>
            <a:off x="10397419" y="1367455"/>
            <a:ext cx="488271"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Palatino Linotype" panose="02040502050505030304" pitchFamily="18" charset="0"/>
              </a:rPr>
              <a:t>1</a:t>
            </a:r>
            <a:endParaRPr lang="zh-CN" altLang="en-US">
              <a:latin typeface="Palatino Linotype" panose="02040502050505030304" pitchFamily="18" charset="0"/>
            </a:endParaRPr>
          </a:p>
        </p:txBody>
      </p:sp>
      <mc:AlternateContent xmlns:mc="http://schemas.openxmlformats.org/markup-compatibility/2006" xmlns:a14="http://schemas.microsoft.com/office/drawing/2010/main">
        <mc:Choice Requires="a14">
          <p:sp>
            <p:nvSpPr>
              <p:cNvPr id="11" name="椭圆 10">
                <a:extLst>
                  <a:ext uri="{FF2B5EF4-FFF2-40B4-BE49-F238E27FC236}">
                    <a16:creationId xmlns:a16="http://schemas.microsoft.com/office/drawing/2014/main" id="{38A41B38-AD55-ED6B-A51D-3528745B0296}"/>
                  </a:ext>
                </a:extLst>
              </p:cNvPr>
              <p:cNvSpPr/>
              <p:nvPr/>
            </p:nvSpPr>
            <p:spPr>
              <a:xfrm>
                <a:off x="10397418" y="2347254"/>
                <a:ext cx="488271"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2</m:t>
                      </m:r>
                    </m:oMath>
                  </m:oMathPara>
                </a14:m>
                <a:endParaRPr lang="zh-CN" altLang="en-US"/>
              </a:p>
            </p:txBody>
          </p:sp>
        </mc:Choice>
        <mc:Fallback xmlns="">
          <p:sp>
            <p:nvSpPr>
              <p:cNvPr id="11" name="椭圆 10">
                <a:extLst>
                  <a:ext uri="{FF2B5EF4-FFF2-40B4-BE49-F238E27FC236}">
                    <a16:creationId xmlns:a16="http://schemas.microsoft.com/office/drawing/2014/main" id="{38A41B38-AD55-ED6B-A51D-3528745B0296}"/>
                  </a:ext>
                </a:extLst>
              </p:cNvPr>
              <p:cNvSpPr>
                <a:spLocks noRot="1" noChangeAspect="1" noMove="1" noResize="1" noEditPoints="1" noAdjustHandles="1" noChangeArrowheads="1" noChangeShapeType="1" noTextEdit="1"/>
              </p:cNvSpPr>
              <p:nvPr/>
            </p:nvSpPr>
            <p:spPr>
              <a:xfrm>
                <a:off x="10397418" y="2347254"/>
                <a:ext cx="488271" cy="488271"/>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椭圆 11">
                <a:extLst>
                  <a:ext uri="{FF2B5EF4-FFF2-40B4-BE49-F238E27FC236}">
                    <a16:creationId xmlns:a16="http://schemas.microsoft.com/office/drawing/2014/main" id="{4A38A91A-E355-E46D-A524-35498DF93BF7}"/>
                  </a:ext>
                </a:extLst>
              </p:cNvPr>
              <p:cNvSpPr/>
              <p:nvPr/>
            </p:nvSpPr>
            <p:spPr>
              <a:xfrm>
                <a:off x="10397417" y="5276880"/>
                <a:ext cx="488271"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5</m:t>
                      </m:r>
                    </m:oMath>
                  </m:oMathPara>
                </a14:m>
                <a:endParaRPr lang="zh-CN" altLang="en-US">
                  <a:latin typeface="Palatino Linotype" panose="02040502050505030304" pitchFamily="18" charset="0"/>
                </a:endParaRPr>
              </a:p>
            </p:txBody>
          </p:sp>
        </mc:Choice>
        <mc:Fallback xmlns="">
          <p:sp>
            <p:nvSpPr>
              <p:cNvPr id="12" name="椭圆 11">
                <a:extLst>
                  <a:ext uri="{FF2B5EF4-FFF2-40B4-BE49-F238E27FC236}">
                    <a16:creationId xmlns:a16="http://schemas.microsoft.com/office/drawing/2014/main" id="{4A38A91A-E355-E46D-A524-35498DF93BF7}"/>
                  </a:ext>
                </a:extLst>
              </p:cNvPr>
              <p:cNvSpPr>
                <a:spLocks noRot="1" noChangeAspect="1" noMove="1" noResize="1" noEditPoints="1" noAdjustHandles="1" noChangeArrowheads="1" noChangeShapeType="1" noTextEdit="1"/>
              </p:cNvSpPr>
              <p:nvPr/>
            </p:nvSpPr>
            <p:spPr>
              <a:xfrm>
                <a:off x="10397417" y="5276880"/>
                <a:ext cx="488271" cy="488271"/>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椭圆 12">
                <a:extLst>
                  <a:ext uri="{FF2B5EF4-FFF2-40B4-BE49-F238E27FC236}">
                    <a16:creationId xmlns:a16="http://schemas.microsoft.com/office/drawing/2014/main" id="{755FF463-A4DD-8734-ECA0-ED46F2E888FC}"/>
                  </a:ext>
                </a:extLst>
              </p:cNvPr>
              <p:cNvSpPr/>
              <p:nvPr/>
            </p:nvSpPr>
            <p:spPr>
              <a:xfrm>
                <a:off x="10397418" y="3323796"/>
                <a:ext cx="488271"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3</m:t>
                      </m:r>
                    </m:oMath>
                  </m:oMathPara>
                </a14:m>
                <a:endParaRPr lang="zh-CN" altLang="en-US"/>
              </a:p>
            </p:txBody>
          </p:sp>
        </mc:Choice>
        <mc:Fallback xmlns="">
          <p:sp>
            <p:nvSpPr>
              <p:cNvPr id="13" name="椭圆 12">
                <a:extLst>
                  <a:ext uri="{FF2B5EF4-FFF2-40B4-BE49-F238E27FC236}">
                    <a16:creationId xmlns:a16="http://schemas.microsoft.com/office/drawing/2014/main" id="{755FF463-A4DD-8734-ECA0-ED46F2E888FC}"/>
                  </a:ext>
                </a:extLst>
              </p:cNvPr>
              <p:cNvSpPr>
                <a:spLocks noRot="1" noChangeAspect="1" noMove="1" noResize="1" noEditPoints="1" noAdjustHandles="1" noChangeArrowheads="1" noChangeShapeType="1" noTextEdit="1"/>
              </p:cNvSpPr>
              <p:nvPr/>
            </p:nvSpPr>
            <p:spPr>
              <a:xfrm>
                <a:off x="10397418" y="3323796"/>
                <a:ext cx="488271" cy="488271"/>
              </a:xfrm>
              <a:prstGeom prst="ellipse">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椭圆 13">
                <a:extLst>
                  <a:ext uri="{FF2B5EF4-FFF2-40B4-BE49-F238E27FC236}">
                    <a16:creationId xmlns:a16="http://schemas.microsoft.com/office/drawing/2014/main" id="{B7CC113C-4EFC-A9B4-2214-211E29ECA987}"/>
                  </a:ext>
                </a:extLst>
              </p:cNvPr>
              <p:cNvSpPr/>
              <p:nvPr/>
            </p:nvSpPr>
            <p:spPr>
              <a:xfrm>
                <a:off x="8381451" y="3803358"/>
                <a:ext cx="488271" cy="4882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3</m:t>
                          </m:r>
                        </m:sub>
                      </m:sSub>
                    </m:oMath>
                  </m:oMathPara>
                </a14:m>
                <a:endParaRPr lang="en-US" altLang="zh-CN" b="0" dirty="0"/>
              </a:p>
            </p:txBody>
          </p:sp>
        </mc:Choice>
        <mc:Fallback xmlns="">
          <p:sp>
            <p:nvSpPr>
              <p:cNvPr id="14" name="椭圆 13">
                <a:extLst>
                  <a:ext uri="{FF2B5EF4-FFF2-40B4-BE49-F238E27FC236}">
                    <a16:creationId xmlns:a16="http://schemas.microsoft.com/office/drawing/2014/main" id="{B7CC113C-4EFC-A9B4-2214-211E29ECA987}"/>
                  </a:ext>
                </a:extLst>
              </p:cNvPr>
              <p:cNvSpPr>
                <a:spLocks noRot="1" noChangeAspect="1" noMove="1" noResize="1" noEditPoints="1" noAdjustHandles="1" noChangeArrowheads="1" noChangeShapeType="1" noTextEdit="1"/>
              </p:cNvSpPr>
              <p:nvPr/>
            </p:nvSpPr>
            <p:spPr>
              <a:xfrm>
                <a:off x="8381451" y="3803358"/>
                <a:ext cx="488271" cy="488271"/>
              </a:xfrm>
              <a:prstGeom prst="ellipse">
                <a:avLst/>
              </a:prstGeom>
              <a:blipFill>
                <a:blip r:embed="rId10"/>
                <a:stretch>
                  <a:fillRect/>
                </a:stretch>
              </a:blipFill>
            </p:spPr>
            <p:txBody>
              <a:bodyPr/>
              <a:lstStyle/>
              <a:p>
                <a:r>
                  <a:rPr lang="zh-CN" altLang="en-US">
                    <a:noFill/>
                  </a:rPr>
                  <a:t> </a:t>
                </a:r>
              </a:p>
            </p:txBody>
          </p:sp>
        </mc:Fallback>
      </mc:AlternateContent>
      <p:cxnSp>
        <p:nvCxnSpPr>
          <p:cNvPr id="17" name="直接连接符 16">
            <a:extLst>
              <a:ext uri="{FF2B5EF4-FFF2-40B4-BE49-F238E27FC236}">
                <a16:creationId xmlns:a16="http://schemas.microsoft.com/office/drawing/2014/main" id="{AE9B6230-7B7C-466A-00C3-1C7F78DA00A0}"/>
              </a:ext>
            </a:extLst>
          </p:cNvPr>
          <p:cNvCxnSpPr>
            <a:cxnSpLocks/>
            <a:stCxn id="5" idx="6"/>
            <a:endCxn id="10" idx="2"/>
          </p:cNvCxnSpPr>
          <p:nvPr/>
        </p:nvCxnSpPr>
        <p:spPr>
          <a:xfrm flipV="1">
            <a:off x="8869722" y="1611591"/>
            <a:ext cx="1527697" cy="491528"/>
          </a:xfrm>
          <a:prstGeom prst="line">
            <a:avLst/>
          </a:prstGeom>
          <a:ln w="31750"/>
        </p:spPr>
        <p:style>
          <a:lnRef idx="3">
            <a:schemeClr val="accent6"/>
          </a:lnRef>
          <a:fillRef idx="0">
            <a:schemeClr val="accent6"/>
          </a:fillRef>
          <a:effectRef idx="2">
            <a:schemeClr val="accent6"/>
          </a:effectRef>
          <a:fontRef idx="minor">
            <a:schemeClr val="tx1"/>
          </a:fontRef>
        </p:style>
      </p:cxnSp>
      <p:cxnSp>
        <p:nvCxnSpPr>
          <p:cNvPr id="20" name="直接连接符 19">
            <a:extLst>
              <a:ext uri="{FF2B5EF4-FFF2-40B4-BE49-F238E27FC236}">
                <a16:creationId xmlns:a16="http://schemas.microsoft.com/office/drawing/2014/main" id="{3335ABFA-3FE7-0AE5-C497-236BDA3FF653}"/>
              </a:ext>
            </a:extLst>
          </p:cNvPr>
          <p:cNvCxnSpPr>
            <a:cxnSpLocks/>
            <a:stCxn id="5" idx="6"/>
            <a:endCxn id="11" idx="2"/>
          </p:cNvCxnSpPr>
          <p:nvPr/>
        </p:nvCxnSpPr>
        <p:spPr>
          <a:xfrm>
            <a:off x="8869722" y="2103119"/>
            <a:ext cx="1527696" cy="488271"/>
          </a:xfrm>
          <a:prstGeom prst="line">
            <a:avLst/>
          </a:prstGeom>
          <a:ln w="31750"/>
        </p:spPr>
        <p:style>
          <a:lnRef idx="3">
            <a:schemeClr val="accent6"/>
          </a:lnRef>
          <a:fillRef idx="0">
            <a:schemeClr val="accent6"/>
          </a:fillRef>
          <a:effectRef idx="2">
            <a:schemeClr val="accent6"/>
          </a:effectRef>
          <a:fontRef idx="minor">
            <a:schemeClr val="tx1"/>
          </a:fontRef>
        </p:style>
      </p:cxnSp>
      <p:cxnSp>
        <p:nvCxnSpPr>
          <p:cNvPr id="23" name="直接连接符 22">
            <a:extLst>
              <a:ext uri="{FF2B5EF4-FFF2-40B4-BE49-F238E27FC236}">
                <a16:creationId xmlns:a16="http://schemas.microsoft.com/office/drawing/2014/main" id="{5E37B539-E919-C98B-9B9C-6EFA05E572CF}"/>
              </a:ext>
            </a:extLst>
          </p:cNvPr>
          <p:cNvCxnSpPr>
            <a:cxnSpLocks/>
            <a:stCxn id="7" idx="6"/>
            <a:endCxn id="11" idx="2"/>
          </p:cNvCxnSpPr>
          <p:nvPr/>
        </p:nvCxnSpPr>
        <p:spPr>
          <a:xfrm flipV="1">
            <a:off x="8869722" y="2591390"/>
            <a:ext cx="1527696" cy="488271"/>
          </a:xfrm>
          <a:prstGeom prst="line">
            <a:avLst/>
          </a:prstGeom>
          <a:ln w="31750">
            <a:solidFill>
              <a:schemeClr val="accent6"/>
            </a:solidFill>
          </a:ln>
        </p:spPr>
        <p:style>
          <a:lnRef idx="2">
            <a:schemeClr val="dk1"/>
          </a:lnRef>
          <a:fillRef idx="0">
            <a:schemeClr val="dk1"/>
          </a:fillRef>
          <a:effectRef idx="1">
            <a:schemeClr val="dk1"/>
          </a:effectRef>
          <a:fontRef idx="minor">
            <a:schemeClr val="tx1"/>
          </a:fontRef>
        </p:style>
      </p:cxnSp>
      <p:cxnSp>
        <p:nvCxnSpPr>
          <p:cNvPr id="26" name="直接连接符 25">
            <a:extLst>
              <a:ext uri="{FF2B5EF4-FFF2-40B4-BE49-F238E27FC236}">
                <a16:creationId xmlns:a16="http://schemas.microsoft.com/office/drawing/2014/main" id="{89EE9C1C-7BC2-178C-31A4-D18C35241148}"/>
              </a:ext>
            </a:extLst>
          </p:cNvPr>
          <p:cNvCxnSpPr>
            <a:cxnSpLocks/>
            <a:stCxn id="7" idx="6"/>
            <a:endCxn id="13" idx="2"/>
          </p:cNvCxnSpPr>
          <p:nvPr/>
        </p:nvCxnSpPr>
        <p:spPr>
          <a:xfrm>
            <a:off x="8869722" y="3079661"/>
            <a:ext cx="1527696" cy="488271"/>
          </a:xfrm>
          <a:prstGeom prst="line">
            <a:avLst/>
          </a:prstGeom>
          <a:ln w="31750">
            <a:solidFill>
              <a:schemeClr val="accent6"/>
            </a:solidFill>
          </a:ln>
        </p:spPr>
        <p:style>
          <a:lnRef idx="2">
            <a:schemeClr val="dk1"/>
          </a:lnRef>
          <a:fillRef idx="0">
            <a:schemeClr val="dk1"/>
          </a:fillRef>
          <a:effectRef idx="1">
            <a:schemeClr val="dk1"/>
          </a:effectRef>
          <a:fontRef idx="minor">
            <a:schemeClr val="tx1"/>
          </a:fontRef>
        </p:style>
      </p:cxnSp>
      <p:cxnSp>
        <p:nvCxnSpPr>
          <p:cNvPr id="29" name="直接连接符 28">
            <a:extLst>
              <a:ext uri="{FF2B5EF4-FFF2-40B4-BE49-F238E27FC236}">
                <a16:creationId xmlns:a16="http://schemas.microsoft.com/office/drawing/2014/main" id="{735A4A77-5469-6537-AAA1-EB17953A3822}"/>
              </a:ext>
            </a:extLst>
          </p:cNvPr>
          <p:cNvCxnSpPr>
            <a:cxnSpLocks/>
            <a:stCxn id="7" idx="6"/>
            <a:endCxn id="9" idx="2"/>
          </p:cNvCxnSpPr>
          <p:nvPr/>
        </p:nvCxnSpPr>
        <p:spPr>
          <a:xfrm>
            <a:off x="8869722" y="3079661"/>
            <a:ext cx="1527696" cy="1464813"/>
          </a:xfrm>
          <a:prstGeom prst="line">
            <a:avLst/>
          </a:prstGeom>
          <a:ln w="31750">
            <a:solidFill>
              <a:schemeClr val="accent6"/>
            </a:solidFill>
          </a:ln>
        </p:spPr>
        <p:style>
          <a:lnRef idx="2">
            <a:schemeClr val="dk1"/>
          </a:lnRef>
          <a:fillRef idx="0">
            <a:schemeClr val="dk1"/>
          </a:fillRef>
          <a:effectRef idx="1">
            <a:schemeClr val="dk1"/>
          </a:effectRef>
          <a:fontRef idx="minor">
            <a:schemeClr val="tx1"/>
          </a:fontRef>
        </p:style>
      </p:cxnSp>
      <p:cxnSp>
        <p:nvCxnSpPr>
          <p:cNvPr id="32" name="直接连接符 31">
            <a:extLst>
              <a:ext uri="{FF2B5EF4-FFF2-40B4-BE49-F238E27FC236}">
                <a16:creationId xmlns:a16="http://schemas.microsoft.com/office/drawing/2014/main" id="{C0CA44D6-33AF-9628-8252-6CBDE551B5AE}"/>
              </a:ext>
            </a:extLst>
          </p:cNvPr>
          <p:cNvCxnSpPr>
            <a:cxnSpLocks/>
            <a:stCxn id="14" idx="6"/>
            <a:endCxn id="10" idx="2"/>
          </p:cNvCxnSpPr>
          <p:nvPr/>
        </p:nvCxnSpPr>
        <p:spPr>
          <a:xfrm flipV="1">
            <a:off x="8869722" y="1611591"/>
            <a:ext cx="1527697" cy="2435903"/>
          </a:xfrm>
          <a:prstGeom prst="line">
            <a:avLst/>
          </a:prstGeom>
          <a:ln/>
        </p:spPr>
        <p:style>
          <a:lnRef idx="2">
            <a:schemeClr val="dk1"/>
          </a:lnRef>
          <a:fillRef idx="0">
            <a:schemeClr val="dk1"/>
          </a:fillRef>
          <a:effectRef idx="1">
            <a:schemeClr val="dk1"/>
          </a:effectRef>
          <a:fontRef idx="minor">
            <a:schemeClr val="tx1"/>
          </a:fontRef>
        </p:style>
      </p:cxnSp>
      <p:cxnSp>
        <p:nvCxnSpPr>
          <p:cNvPr id="35" name="直接连接符 34">
            <a:extLst>
              <a:ext uri="{FF2B5EF4-FFF2-40B4-BE49-F238E27FC236}">
                <a16:creationId xmlns:a16="http://schemas.microsoft.com/office/drawing/2014/main" id="{76BC469C-120D-E653-0866-7C907EF6C8BC}"/>
              </a:ext>
            </a:extLst>
          </p:cNvPr>
          <p:cNvCxnSpPr>
            <a:cxnSpLocks/>
            <a:stCxn id="14" idx="6"/>
            <a:endCxn id="9" idx="2"/>
          </p:cNvCxnSpPr>
          <p:nvPr/>
        </p:nvCxnSpPr>
        <p:spPr>
          <a:xfrm>
            <a:off x="8869722" y="4047494"/>
            <a:ext cx="1527696" cy="496980"/>
          </a:xfrm>
          <a:prstGeom prst="line">
            <a:avLst/>
          </a:prstGeom>
          <a:ln/>
        </p:spPr>
        <p:style>
          <a:lnRef idx="2">
            <a:schemeClr val="dk1"/>
          </a:lnRef>
          <a:fillRef idx="0">
            <a:schemeClr val="dk1"/>
          </a:fillRef>
          <a:effectRef idx="1">
            <a:schemeClr val="dk1"/>
          </a:effectRef>
          <a:fontRef idx="minor">
            <a:schemeClr val="tx1"/>
          </a:fontRef>
        </p:style>
      </p:cxnSp>
      <p:cxnSp>
        <p:nvCxnSpPr>
          <p:cNvPr id="38" name="直接连接符 37">
            <a:extLst>
              <a:ext uri="{FF2B5EF4-FFF2-40B4-BE49-F238E27FC236}">
                <a16:creationId xmlns:a16="http://schemas.microsoft.com/office/drawing/2014/main" id="{07B7DA07-A7CA-B189-6734-FF0CC18044D5}"/>
              </a:ext>
            </a:extLst>
          </p:cNvPr>
          <p:cNvCxnSpPr>
            <a:cxnSpLocks/>
            <a:stCxn id="8" idx="6"/>
            <a:endCxn id="12" idx="2"/>
          </p:cNvCxnSpPr>
          <p:nvPr/>
        </p:nvCxnSpPr>
        <p:spPr>
          <a:xfrm>
            <a:off x="8869722" y="5032745"/>
            <a:ext cx="1527695" cy="488271"/>
          </a:xfrm>
          <a:prstGeom prst="line">
            <a:avLst/>
          </a:prstGeom>
          <a:ln w="31750"/>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22" name="内容占位符 2">
                <a:extLst>
                  <a:ext uri="{FF2B5EF4-FFF2-40B4-BE49-F238E27FC236}">
                    <a16:creationId xmlns:a16="http://schemas.microsoft.com/office/drawing/2014/main" id="{7DD4F038-B6A5-30AB-786F-37BAB9773E20}"/>
                  </a:ext>
                </a:extLst>
              </p:cNvPr>
              <p:cNvSpPr>
                <a:spLocks noGrp="1"/>
              </p:cNvSpPr>
              <p:nvPr>
                <p:ph idx="1"/>
              </p:nvPr>
            </p:nvSpPr>
            <p:spPr>
              <a:xfrm>
                <a:off x="759405" y="3068245"/>
                <a:ext cx="7425590" cy="3849624"/>
              </a:xfrm>
            </p:spPr>
            <p:txBody>
              <a:bodyPr>
                <a:normAutofit/>
              </a:bodyPr>
              <a:lstStyle/>
              <a:p>
                <a:r>
                  <a:rPr lang="en-US" altLang="zh-CN" sz="2000">
                    <a:latin typeface="Palatino Linotype" panose="02040502050505030304" pitchFamily="18" charset="0"/>
                  </a:rPr>
                  <a:t>Equivalent view:</a:t>
                </a:r>
              </a:p>
              <a:p>
                <a:pPr lvl="1"/>
                <a:r>
                  <a:rPr lang="en-US" altLang="zh-CN" sz="1800">
                    <a:latin typeface="Palatino Linotype" panose="02040502050505030304" pitchFamily="18" charset="0"/>
                  </a:rPr>
                  <a:t>Given a</a:t>
                </a:r>
                <a:r>
                  <a:rPr lang="zh-CN" altLang="en-US" sz="1800">
                    <a:latin typeface="Palatino Linotype" panose="02040502050505030304" pitchFamily="18" charset="0"/>
                  </a:rPr>
                  <a:t> </a:t>
                </a:r>
                <a:r>
                  <a:rPr lang="en-US" altLang="zh-CN" sz="1800">
                    <a:latin typeface="Palatino Linotype" panose="02040502050505030304" pitchFamily="18" charset="0"/>
                  </a:rPr>
                  <a:t>bipartite</a:t>
                </a:r>
                <a:r>
                  <a:rPr lang="zh-CN" altLang="en-US" sz="1800">
                    <a:latin typeface="Palatino Linotype" panose="02040502050505030304" pitchFamily="18" charset="0"/>
                  </a:rPr>
                  <a:t> </a:t>
                </a:r>
                <a:r>
                  <a:rPr lang="en-US" altLang="zh-CN" sz="1800">
                    <a:latin typeface="Palatino Linotype" panose="02040502050505030304" pitchFamily="18" charset="0"/>
                  </a:rPr>
                  <a:t>graph</a:t>
                </a:r>
                <a:r>
                  <a:rPr lang="zh-CN" altLang="en-US" sz="1800">
                    <a:latin typeface="Palatino Linotype" panose="02040502050505030304" pitchFamily="18" charset="0"/>
                  </a:rPr>
                  <a:t> </a:t>
                </a:r>
                <a14:m>
                  <m:oMath xmlns:m="http://schemas.openxmlformats.org/officeDocument/2006/math">
                    <m:r>
                      <a:rPr lang="en-US" altLang="zh-CN" sz="1800" b="0" i="1" smtClean="0">
                        <a:latin typeface="Cambria Math" panose="02040503050406030204" pitchFamily="18" charset="0"/>
                      </a:rPr>
                      <m:t>𝐺</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𝒮</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𝑈</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𝐸</m:t>
                    </m:r>
                    <m:r>
                      <a:rPr lang="en-US" altLang="zh-CN" sz="1800" b="0" i="1" smtClean="0">
                        <a:latin typeface="Cambria Math" panose="02040503050406030204" pitchFamily="18" charset="0"/>
                        <a:ea typeface="Cambria Math" panose="02040503050406030204" pitchFamily="18" charset="0"/>
                      </a:rPr>
                      <m:t>=</m:t>
                    </m:r>
                    <m:r>
                      <m:rPr>
                        <m:lit/>
                      </m:rP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m:t>
                    </m:r>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𝑆</m:t>
                        </m:r>
                      </m:e>
                      <m:sub>
                        <m:r>
                          <a:rPr lang="en-US" altLang="zh-CN" sz="1800" b="0" i="1" smtClean="0">
                            <a:latin typeface="Cambria Math" panose="02040503050406030204" pitchFamily="18" charset="0"/>
                            <a:ea typeface="Cambria Math" panose="02040503050406030204" pitchFamily="18" charset="0"/>
                          </a:rPr>
                          <m:t>𝑖</m:t>
                        </m:r>
                      </m:sub>
                    </m:sSub>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𝑢</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𝑢</m:t>
                    </m:r>
                    <m:r>
                      <a:rPr lang="en-US" altLang="zh-CN" sz="1800" b="0" i="1" smtClean="0">
                        <a:latin typeface="Cambria Math" panose="02040503050406030204" pitchFamily="18" charset="0"/>
                        <a:ea typeface="Cambria Math" panose="02040503050406030204" pitchFamily="18" charset="0"/>
                      </a:rPr>
                      <m:t>∈</m:t>
                    </m:r>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𝑆</m:t>
                        </m:r>
                      </m:e>
                      <m:sub>
                        <m:r>
                          <a:rPr lang="en-US" altLang="zh-CN" sz="1800" b="0" i="1" smtClean="0">
                            <a:latin typeface="Cambria Math" panose="02040503050406030204" pitchFamily="18" charset="0"/>
                            <a:ea typeface="Cambria Math" panose="02040503050406030204" pitchFamily="18" charset="0"/>
                          </a:rPr>
                          <m:t>𝑖</m:t>
                        </m:r>
                      </m:sub>
                    </m:sSub>
                    <m:r>
                      <m:rPr>
                        <m:lit/>
                      </m:rP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rPr>
                      <m:t>)</m:t>
                    </m:r>
                  </m:oMath>
                </a14:m>
                <a:r>
                  <a:rPr lang="en-US" altLang="zh-CN" sz="1800">
                    <a:latin typeface="Palatino Linotype" panose="02040502050505030304" pitchFamily="18" charset="0"/>
                  </a:rPr>
                  <a:t>,</a:t>
                </a:r>
                <a:r>
                  <a:rPr lang="zh-CN" altLang="en-US" sz="1800">
                    <a:latin typeface="Palatino Linotype" panose="02040502050505030304" pitchFamily="18" charset="0"/>
                  </a:rPr>
                  <a:t> </a:t>
                </a:r>
                <a:r>
                  <a:rPr lang="en-US" altLang="zh-CN" sz="1800">
                    <a:latin typeface="Palatino Linotype" panose="02040502050505030304" pitchFamily="18" charset="0"/>
                  </a:rPr>
                  <a:t>find</a:t>
                </a:r>
                <a:r>
                  <a:rPr lang="zh-CN" altLang="en-US" sz="1800">
                    <a:latin typeface="Palatino Linotype" panose="02040502050505030304" pitchFamily="18" charset="0"/>
                  </a:rPr>
                  <a:t> </a:t>
                </a:r>
                <a:r>
                  <a:rPr lang="en-US" altLang="zh-CN" sz="1800">
                    <a:latin typeface="Palatino Linotype" panose="02040502050505030304" pitchFamily="18" charset="0"/>
                  </a:rPr>
                  <a:t>the</a:t>
                </a:r>
                <a:r>
                  <a:rPr lang="zh-CN" altLang="en-US" sz="1800">
                    <a:latin typeface="Palatino Linotype" panose="02040502050505030304" pitchFamily="18" charset="0"/>
                  </a:rPr>
                  <a:t> </a:t>
                </a:r>
                <a:r>
                  <a:rPr lang="en-US" altLang="zh-CN" sz="1800">
                    <a:latin typeface="Palatino Linotype" panose="02040502050505030304" pitchFamily="18" charset="0"/>
                  </a:rPr>
                  <a:t>smallest</a:t>
                </a:r>
                <a:r>
                  <a:rPr lang="zh-CN" altLang="en-US" sz="1800">
                    <a:latin typeface="Palatino Linotype" panose="02040502050505030304" pitchFamily="18" charset="0"/>
                  </a:rPr>
                  <a:t> </a:t>
                </a:r>
                <a:r>
                  <a:rPr lang="en-US" altLang="zh-CN" sz="1800">
                    <a:latin typeface="Palatino Linotype" panose="02040502050505030304" pitchFamily="18" charset="0"/>
                  </a:rPr>
                  <a:t>number</a:t>
                </a:r>
                <a:r>
                  <a:rPr lang="zh-CN" altLang="en-US" sz="1800">
                    <a:latin typeface="Palatino Linotype" panose="02040502050505030304" pitchFamily="18" charset="0"/>
                  </a:rPr>
                  <a:t> </a:t>
                </a:r>
                <a:r>
                  <a:rPr lang="en-US" altLang="zh-CN" sz="1800">
                    <a:latin typeface="Palatino Linotype" panose="02040502050505030304" pitchFamily="18" charset="0"/>
                  </a:rPr>
                  <a:t>of</a:t>
                </a:r>
                <a:r>
                  <a:rPr lang="zh-CN" altLang="en-US" sz="1800">
                    <a:latin typeface="Palatino Linotype" panose="02040502050505030304" pitchFamily="18" charset="0"/>
                  </a:rPr>
                  <a:t> </a:t>
                </a:r>
                <a:r>
                  <a:rPr lang="en-US" altLang="zh-CN" sz="1800">
                    <a:latin typeface="Palatino Linotype" panose="02040502050505030304" pitchFamily="18" charset="0"/>
                  </a:rPr>
                  <a:t>left</a:t>
                </a:r>
                <a:r>
                  <a:rPr lang="zh-CN" altLang="en-US" sz="1800">
                    <a:latin typeface="Palatino Linotype" panose="02040502050505030304" pitchFamily="18" charset="0"/>
                  </a:rPr>
                  <a:t> </a:t>
                </a:r>
                <a:r>
                  <a:rPr lang="en-US" altLang="zh-CN" sz="1800">
                    <a:latin typeface="Palatino Linotype" panose="02040502050505030304" pitchFamily="18" charset="0"/>
                  </a:rPr>
                  <a:t>vertices,</a:t>
                </a:r>
                <a:r>
                  <a:rPr lang="zh-CN" altLang="en-US" sz="1800">
                    <a:latin typeface="Palatino Linotype" panose="02040502050505030304" pitchFamily="18" charset="0"/>
                  </a:rPr>
                  <a:t> </a:t>
                </a:r>
                <a:r>
                  <a:rPr lang="en-US" altLang="zh-CN" sz="1800">
                    <a:latin typeface="Palatino Linotype" panose="02040502050505030304" pitchFamily="18" charset="0"/>
                  </a:rPr>
                  <a:t>whose</a:t>
                </a:r>
                <a:r>
                  <a:rPr lang="zh-CN" altLang="en-US" sz="1800">
                    <a:latin typeface="Palatino Linotype" panose="02040502050505030304" pitchFamily="18" charset="0"/>
                  </a:rPr>
                  <a:t> </a:t>
                </a:r>
                <a:r>
                  <a:rPr lang="en-US" altLang="zh-CN" sz="1800">
                    <a:latin typeface="Palatino Linotype" panose="02040502050505030304" pitchFamily="18" charset="0"/>
                  </a:rPr>
                  <a:t>neighbors’</a:t>
                </a:r>
                <a:r>
                  <a:rPr lang="zh-CN" altLang="en-US" sz="1800">
                    <a:latin typeface="Palatino Linotype" panose="02040502050505030304" pitchFamily="18" charset="0"/>
                  </a:rPr>
                  <a:t> </a:t>
                </a:r>
                <a:r>
                  <a:rPr lang="en-US" altLang="zh-CN" sz="1800">
                    <a:latin typeface="Palatino Linotype" panose="02040502050505030304" pitchFamily="18" charset="0"/>
                  </a:rPr>
                  <a:t>union</a:t>
                </a:r>
                <a:r>
                  <a:rPr lang="zh-CN" altLang="en-US" sz="1800">
                    <a:latin typeface="Palatino Linotype" panose="02040502050505030304" pitchFamily="18" charset="0"/>
                  </a:rPr>
                  <a:t> </a:t>
                </a:r>
                <a:r>
                  <a:rPr lang="en-US" altLang="zh-CN" sz="1800">
                    <a:latin typeface="Palatino Linotype" panose="02040502050505030304" pitchFamily="18" charset="0"/>
                  </a:rPr>
                  <a:t>is</a:t>
                </a:r>
                <a:r>
                  <a:rPr lang="zh-CN" altLang="en-US" sz="1800">
                    <a:latin typeface="Palatino Linotype" panose="02040502050505030304" pitchFamily="18" charset="0"/>
                  </a:rPr>
                  <a:t> </a:t>
                </a:r>
                <a14:m>
                  <m:oMath xmlns:m="http://schemas.openxmlformats.org/officeDocument/2006/math">
                    <m:r>
                      <a:rPr lang="en-US" altLang="zh-CN" sz="1800" b="0" i="1" smtClean="0">
                        <a:latin typeface="Cambria Math" panose="02040503050406030204" pitchFamily="18" charset="0"/>
                      </a:rPr>
                      <m:t>𝑈</m:t>
                    </m:r>
                  </m:oMath>
                </a14:m>
                <a:r>
                  <a:rPr lang="en-US" altLang="zh-CN" sz="1800">
                    <a:latin typeface="Palatino Linotype" panose="02040502050505030304" pitchFamily="18" charset="0"/>
                  </a:rPr>
                  <a:t>.</a:t>
                </a:r>
                <a:endParaRPr lang="en-US" altLang="zh-CN" sz="2000">
                  <a:latin typeface="Palatino Linotype" panose="02040502050505030304" pitchFamily="18" charset="0"/>
                </a:endParaRPr>
              </a:p>
              <a:p>
                <a:r>
                  <a:rPr lang="en-US" altLang="zh-CN" sz="2000">
                    <a:latin typeface="Palatino Linotype" panose="02040502050505030304" pitchFamily="18" charset="0"/>
                  </a:rPr>
                  <a:t>Example:</a:t>
                </a:r>
              </a:p>
              <a:p>
                <a:pPr lvl="1"/>
                <a14:m>
                  <m:oMath xmlns:m="http://schemas.openxmlformats.org/officeDocument/2006/math">
                    <m:r>
                      <a:rPr lang="en-US" altLang="zh-CN" sz="1800" b="0" i="1" smtClean="0">
                        <a:latin typeface="Cambria Math" panose="02040503050406030204" pitchFamily="18" charset="0"/>
                      </a:rPr>
                      <m:t>𝑈</m:t>
                    </m:r>
                    <m:r>
                      <a:rPr lang="en-US" altLang="zh-CN" sz="1800" b="0" i="1" smtClean="0">
                        <a:latin typeface="Cambria Math" panose="02040503050406030204" pitchFamily="18" charset="0"/>
                      </a:rPr>
                      <m:t>=</m:t>
                    </m:r>
                    <m:r>
                      <m:rPr>
                        <m:lit/>
                      </m:rPr>
                      <a:rPr lang="en-US" altLang="zh-CN" sz="1800" b="0" i="1" smtClean="0">
                        <a:latin typeface="Cambria Math" panose="02040503050406030204" pitchFamily="18" charset="0"/>
                      </a:rPr>
                      <m:t>{</m:t>
                    </m:r>
                    <m:r>
                      <a:rPr lang="en-US" altLang="zh-CN" sz="1800" b="0" i="1" smtClean="0">
                        <a:latin typeface="Cambria Math" panose="02040503050406030204" pitchFamily="18" charset="0"/>
                      </a:rPr>
                      <m:t>1,2,3,4,5</m:t>
                    </m:r>
                    <m:r>
                      <m:rPr>
                        <m:lit/>
                      </m:rPr>
                      <a:rPr lang="en-US" altLang="zh-CN" sz="1800" b="0" i="1" smtClean="0">
                        <a:latin typeface="Cambria Math" panose="02040503050406030204" pitchFamily="18" charset="0"/>
                      </a:rPr>
                      <m:t>}</m:t>
                    </m:r>
                    <m:r>
                      <a:rPr lang="en-US" altLang="zh-CN" sz="1800" b="0" i="1" smtClean="0">
                        <a:latin typeface="Cambria Math" panose="02040503050406030204" pitchFamily="18" charset="0"/>
                      </a:rPr>
                      <m:t>,</m:t>
                    </m:r>
                    <m:r>
                      <a:rPr lang="en-US" altLang="zh-CN" sz="1800" smtClean="0">
                        <a:latin typeface="Cambria Math" panose="02040503050406030204" pitchFamily="18" charset="0"/>
                        <a:ea typeface="Cambria" panose="02040503050406030204" pitchFamily="18" charset="0"/>
                      </a:rPr>
                      <m:t>𝒮</m:t>
                    </m:r>
                    <m:r>
                      <a:rPr lang="en-US" altLang="zh-CN" sz="1800" b="0" i="0" smtClean="0">
                        <a:latin typeface="Cambria Math" panose="02040503050406030204" pitchFamily="18" charset="0"/>
                        <a:ea typeface="Cambria" panose="02040503050406030204" pitchFamily="18" charset="0"/>
                      </a:rPr>
                      <m:t>=</m:t>
                    </m:r>
                    <m:d>
                      <m:dPr>
                        <m:begChr m:val="{"/>
                        <m:endChr m:val="}"/>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𝑆</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1,2</m:t>
                            </m:r>
                          </m:e>
                        </m:d>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𝑆</m:t>
                            </m:r>
                          </m:e>
                          <m:sub>
                            <m:r>
                              <a:rPr lang="en-US" altLang="zh-CN" sz="1800" b="0" i="1" smtClean="0">
                                <a:latin typeface="Cambria Math" panose="02040503050406030204" pitchFamily="18" charset="0"/>
                              </a:rPr>
                              <m:t>2</m:t>
                            </m:r>
                          </m:sub>
                        </m:sSub>
                        <m:r>
                          <a:rPr lang="en-US" altLang="zh-CN" sz="1800" b="0" i="1" smtClean="0">
                            <a:latin typeface="Cambria Math" panose="02040503050406030204" pitchFamily="18" charset="0"/>
                          </a:rPr>
                          <m:t>=</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2,3,4</m:t>
                            </m:r>
                          </m:e>
                        </m:d>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𝑆</m:t>
                            </m:r>
                          </m:e>
                          <m:sub>
                            <m:r>
                              <a:rPr lang="en-US" altLang="zh-CN" sz="1800" b="0" i="1" smtClean="0">
                                <a:latin typeface="Cambria Math" panose="02040503050406030204" pitchFamily="18" charset="0"/>
                              </a:rPr>
                              <m:t>3</m:t>
                            </m:r>
                          </m:sub>
                        </m:sSub>
                        <m:r>
                          <a:rPr lang="en-US" altLang="zh-CN" sz="1800" b="0" i="1" smtClean="0">
                            <a:latin typeface="Cambria Math" panose="02040503050406030204" pitchFamily="18" charset="0"/>
                          </a:rPr>
                          <m:t>=</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1,4</m:t>
                            </m:r>
                          </m:e>
                        </m:d>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𝑆</m:t>
                            </m:r>
                          </m:e>
                          <m:sub>
                            <m:r>
                              <a:rPr lang="en-US" altLang="zh-CN" sz="1800" b="0" i="1" smtClean="0">
                                <a:latin typeface="Cambria Math" panose="02040503050406030204" pitchFamily="18" charset="0"/>
                              </a:rPr>
                              <m:t>4</m:t>
                            </m:r>
                          </m:sub>
                        </m:sSub>
                        <m:r>
                          <a:rPr lang="en-US" altLang="zh-CN" sz="1800" b="0" i="1" smtClean="0">
                            <a:latin typeface="Cambria Math" panose="02040503050406030204" pitchFamily="18" charset="0"/>
                          </a:rPr>
                          <m:t>=</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5</m:t>
                            </m:r>
                          </m:e>
                        </m:d>
                      </m:e>
                    </m:d>
                  </m:oMath>
                </a14:m>
                <a:endParaRPr lang="en-US" altLang="zh-CN" sz="1800">
                  <a:latin typeface="Palatino Linotype" panose="02040502050505030304" pitchFamily="18" charset="0"/>
                </a:endParaRPr>
              </a:p>
              <a:p>
                <a:pPr lvl="1"/>
                <a:r>
                  <a:rPr lang="en-US" altLang="zh-CN" sz="1800">
                    <a:latin typeface="Palatino Linotype" panose="02040502050505030304" pitchFamily="18" charset="0"/>
                  </a:rPr>
                  <a:t>Answer: 3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𝑆</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𝑆</m:t>
                        </m:r>
                      </m:e>
                      <m:sub>
                        <m:r>
                          <a:rPr lang="en-US" altLang="zh-CN" sz="1800" b="0" i="1" smtClean="0">
                            <a:latin typeface="Cambria Math" panose="02040503050406030204" pitchFamily="18" charset="0"/>
                          </a:rPr>
                          <m:t>2</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𝑆</m:t>
                        </m:r>
                      </m:e>
                      <m:sub>
                        <m:r>
                          <a:rPr lang="en-US" altLang="zh-CN" sz="1800" b="0" i="1" smtClean="0">
                            <a:latin typeface="Cambria Math" panose="02040503050406030204" pitchFamily="18" charset="0"/>
                          </a:rPr>
                          <m:t>4</m:t>
                        </m:r>
                      </m:sub>
                    </m:sSub>
                  </m:oMath>
                </a14:m>
                <a:r>
                  <a:rPr lang="en-US" altLang="zh-CN" sz="1800">
                    <a:latin typeface="Palatino Linotype" panose="02040502050505030304" pitchFamily="18" charset="0"/>
                  </a:rPr>
                  <a:t>).</a:t>
                </a:r>
              </a:p>
              <a:p>
                <a:pPr lvl="1"/>
                <a:endParaRPr lang="en-US" altLang="zh-CN" sz="1600">
                  <a:latin typeface="Palatino Linotype" panose="02040502050505030304" pitchFamily="18" charset="0"/>
                </a:endParaRPr>
              </a:p>
              <a:p>
                <a:r>
                  <a:rPr lang="en-US" altLang="zh-CN" sz="2000">
                    <a:latin typeface="Palatino Linotype" panose="02040502050505030304" pitchFamily="18" charset="0"/>
                  </a:rPr>
                  <a:t>NP-complete</a:t>
                </a:r>
                <a:r>
                  <a:rPr lang="zh-CN" altLang="en-US" sz="2000">
                    <a:solidFill>
                      <a:srgbClr val="FF3399"/>
                    </a:solidFill>
                    <a:latin typeface="Palatino Linotype" panose="02040502050505030304" pitchFamily="18" charset="0"/>
                  </a:rPr>
                  <a:t> </a:t>
                </a:r>
                <a:r>
                  <a:rPr lang="en-US" altLang="zh-CN" sz="2000">
                    <a:solidFill>
                      <a:srgbClr val="FF3399"/>
                    </a:solidFill>
                    <a:latin typeface="Palatino Linotype" panose="02040502050505030304" pitchFamily="18" charset="0"/>
                  </a:rPr>
                  <a:t>[Kar72]</a:t>
                </a:r>
              </a:p>
            </p:txBody>
          </p:sp>
        </mc:Choice>
        <mc:Fallback xmlns="">
          <p:sp>
            <p:nvSpPr>
              <p:cNvPr id="22" name="内容占位符 2">
                <a:extLst>
                  <a:ext uri="{FF2B5EF4-FFF2-40B4-BE49-F238E27FC236}">
                    <a16:creationId xmlns:a16="http://schemas.microsoft.com/office/drawing/2014/main" id="{7DD4F038-B6A5-30AB-786F-37BAB9773E20}"/>
                  </a:ext>
                </a:extLst>
              </p:cNvPr>
              <p:cNvSpPr>
                <a:spLocks noGrp="1" noRot="1" noChangeAspect="1" noMove="1" noResize="1" noEditPoints="1" noAdjustHandles="1" noChangeArrowheads="1" noChangeShapeType="1" noTextEdit="1"/>
              </p:cNvSpPr>
              <p:nvPr>
                <p:ph idx="1"/>
              </p:nvPr>
            </p:nvSpPr>
            <p:spPr>
              <a:xfrm>
                <a:off x="759405" y="3068245"/>
                <a:ext cx="7425590" cy="3849624"/>
              </a:xfrm>
              <a:blipFill>
                <a:blip r:embed="rId11"/>
                <a:stretch>
                  <a:fillRect l="-739" t="-1582"/>
                </a:stretch>
              </a:blipFill>
            </p:spPr>
            <p:txBody>
              <a:bodyPr/>
              <a:lstStyle/>
              <a:p>
                <a:r>
                  <a:rPr lang="en-US">
                    <a:noFill/>
                  </a:rPr>
                  <a:t> </a:t>
                </a:r>
              </a:p>
            </p:txBody>
          </p:sp>
        </mc:Fallback>
      </mc:AlternateContent>
      <p:sp>
        <p:nvSpPr>
          <p:cNvPr id="24" name="框架 23">
            <a:extLst>
              <a:ext uri="{FF2B5EF4-FFF2-40B4-BE49-F238E27FC236}">
                <a16:creationId xmlns:a16="http://schemas.microsoft.com/office/drawing/2014/main" id="{F3BC5504-7DAA-0B76-8334-7A1D532B152B}"/>
              </a:ext>
            </a:extLst>
          </p:cNvPr>
          <p:cNvSpPr/>
          <p:nvPr/>
        </p:nvSpPr>
        <p:spPr>
          <a:xfrm>
            <a:off x="777144" y="2018813"/>
            <a:ext cx="7248355" cy="837672"/>
          </a:xfrm>
          <a:prstGeom prst="frame">
            <a:avLst>
              <a:gd name="adj1" fmla="val 127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solidFill>
                <a:schemeClr val="tx1"/>
              </a:solidFill>
            </a:endParaRPr>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5915CBB2-29D5-CEB9-8E9E-F54A4BF9AFE7}"/>
                  </a:ext>
                </a:extLst>
              </p:cNvPr>
              <p:cNvSpPr txBox="1"/>
              <p:nvPr/>
            </p:nvSpPr>
            <p:spPr>
              <a:xfrm>
                <a:off x="871874" y="2103119"/>
                <a:ext cx="6957930" cy="646331"/>
              </a:xfrm>
              <a:prstGeom prst="rect">
                <a:avLst/>
              </a:prstGeom>
              <a:noFill/>
            </p:spPr>
            <p:txBody>
              <a:bodyPr wrap="none" rtlCol="0">
                <a:spAutoFit/>
              </a:bodyPr>
              <a:lstStyle/>
              <a:p>
                <a:r>
                  <a:rPr lang="en-US" altLang="zh-CN" b="1">
                    <a:latin typeface="Palatino Linotype" panose="02040502050505030304" pitchFamily="18" charset="0"/>
                    <a:ea typeface="Cambria" panose="02040503050406030204" pitchFamily="18" charset="0"/>
                  </a:rPr>
                  <a:t>Input:</a:t>
                </a:r>
                <a:r>
                  <a:rPr lang="en-US" altLang="zh-CN">
                    <a:latin typeface="Palatino Linotype" panose="02040502050505030304" pitchFamily="18" charset="0"/>
                    <a:ea typeface="Cambria" panose="02040503050406030204" pitchFamily="18" charset="0"/>
                  </a:rPr>
                  <a:t> </a:t>
                </a:r>
                <a14:m>
                  <m:oMath xmlns:m="http://schemas.openxmlformats.org/officeDocument/2006/math">
                    <m:d>
                      <m:dPr>
                        <m:ctrlPr>
                          <a:rPr lang="en-US" altLang="zh-CN" sz="1600" b="0" i="1" smtClean="0">
                            <a:latin typeface="Cambria Math" panose="02040503050406030204" pitchFamily="18" charset="0"/>
                            <a:ea typeface="Cambria" panose="02040503050406030204" pitchFamily="18" charset="0"/>
                          </a:rPr>
                        </m:ctrlPr>
                      </m:dPr>
                      <m:e>
                        <m:r>
                          <a:rPr lang="en-US" altLang="zh-CN" sz="1600" b="0" i="1" smtClean="0">
                            <a:latin typeface="Cambria Math" panose="02040503050406030204" pitchFamily="18" charset="0"/>
                            <a:ea typeface="Cambria Math" panose="02040503050406030204" pitchFamily="18" charset="0"/>
                          </a:rPr>
                          <m:t>𝒮</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ea typeface="Cambria" panose="02040503050406030204" pitchFamily="18" charset="0"/>
                          </a:rPr>
                          <m:t>𝑈</m:t>
                        </m:r>
                      </m:e>
                    </m:d>
                    <m:r>
                      <a:rPr lang="en-US" altLang="zh-CN" sz="1600" b="0" i="1" smtClean="0">
                        <a:latin typeface="Cambria Math" panose="02040503050406030204" pitchFamily="18" charset="0"/>
                        <a:ea typeface="Cambria" panose="02040503050406030204" pitchFamily="18" charset="0"/>
                      </a:rPr>
                      <m:t>,</m:t>
                    </m:r>
                  </m:oMath>
                </a14:m>
                <a:r>
                  <a:rPr lang="zh-CN" altLang="en-US" sz="1600">
                    <a:latin typeface="Palatino Linotype" panose="02040502050505030304" pitchFamily="18" charset="0"/>
                    <a:ea typeface="Cambria" panose="02040503050406030204" pitchFamily="18" charset="0"/>
                  </a:rPr>
                  <a:t> </a:t>
                </a:r>
                <a:r>
                  <a:rPr lang="en-US" altLang="zh-CN" sz="1600">
                    <a:latin typeface="Palatino Linotype" panose="02040502050505030304" pitchFamily="18" charset="0"/>
                    <a:ea typeface="Cambria" panose="02040503050406030204" pitchFamily="18" charset="0"/>
                  </a:rPr>
                  <a:t>where</a:t>
                </a:r>
                <a:r>
                  <a:rPr lang="zh-CN" altLang="en-US" sz="1600">
                    <a:latin typeface="Palatino Linotype" panose="02040502050505030304" pitchFamily="18" charset="0"/>
                    <a:ea typeface="Cambria" panose="02040503050406030204" pitchFamily="18" charset="0"/>
                  </a:rPr>
                  <a:t> </a:t>
                </a:r>
                <a14:m>
                  <m:oMath xmlns:m="http://schemas.openxmlformats.org/officeDocument/2006/math">
                    <m:r>
                      <a:rPr lang="en-US" altLang="zh-CN" sz="1600">
                        <a:latin typeface="Cambria Math" panose="02040503050406030204" pitchFamily="18" charset="0"/>
                        <a:ea typeface="Cambria" panose="02040503050406030204" pitchFamily="18" charset="0"/>
                      </a:rPr>
                      <m:t>𝒮</m:t>
                    </m:r>
                    <m:r>
                      <a:rPr lang="en-US" altLang="zh-CN" sz="1600">
                        <a:latin typeface="Cambria Math" panose="02040503050406030204" pitchFamily="18" charset="0"/>
                        <a:ea typeface="Cambria" panose="02040503050406030204" pitchFamily="18" charset="0"/>
                      </a:rPr>
                      <m:t> </m:t>
                    </m:r>
                  </m:oMath>
                </a14:m>
                <a:r>
                  <a:rPr lang="en-US" altLang="zh-CN" sz="1600">
                    <a:latin typeface="Palatino Linotype" panose="02040502050505030304" pitchFamily="18" charset="0"/>
                    <a:ea typeface="Cambria" panose="02040503050406030204" pitchFamily="18" charset="0"/>
                  </a:rPr>
                  <a:t>is</a:t>
                </a:r>
                <a:r>
                  <a:rPr lang="zh-CN" altLang="en-US" sz="1600">
                    <a:latin typeface="Palatino Linotype" panose="02040502050505030304" pitchFamily="18" charset="0"/>
                    <a:ea typeface="Cambria" panose="02040503050406030204" pitchFamily="18" charset="0"/>
                  </a:rPr>
                  <a:t> </a:t>
                </a:r>
                <a:r>
                  <a:rPr lang="en-US" altLang="zh-CN" sz="1600">
                    <a:latin typeface="Palatino Linotype" panose="02040502050505030304" pitchFamily="18" charset="0"/>
                    <a:ea typeface="Cambria" panose="02040503050406030204" pitchFamily="18" charset="0"/>
                  </a:rPr>
                  <a:t>a collection of </a:t>
                </a:r>
                <a14:m>
                  <m:oMath xmlns:m="http://schemas.openxmlformats.org/officeDocument/2006/math">
                    <m:r>
                      <a:rPr lang="en-US" altLang="zh-CN" sz="1600">
                        <a:latin typeface="Cambria Math" panose="02040503050406030204" pitchFamily="18" charset="0"/>
                        <a:ea typeface="Cambria" panose="02040503050406030204" pitchFamily="18" charset="0"/>
                      </a:rPr>
                      <m:t>𝑛</m:t>
                    </m:r>
                  </m:oMath>
                </a14:m>
                <a:r>
                  <a:rPr lang="zh-CN" altLang="en-US" sz="1600">
                    <a:latin typeface="Palatino Linotype" panose="02040502050505030304" pitchFamily="18" charset="0"/>
                    <a:ea typeface="Cambria" panose="02040503050406030204" pitchFamily="18" charset="0"/>
                  </a:rPr>
                  <a:t> </a:t>
                </a:r>
                <a:r>
                  <a:rPr lang="en-US" altLang="zh-CN" sz="1600">
                    <a:latin typeface="Palatino Linotype" panose="02040502050505030304" pitchFamily="18" charset="0"/>
                    <a:ea typeface="Cambria" panose="02040503050406030204" pitchFamily="18" charset="0"/>
                  </a:rPr>
                  <a:t>sets </a:t>
                </a:r>
                <a14:m>
                  <m:oMath xmlns:m="http://schemas.openxmlformats.org/officeDocument/2006/math">
                    <m:sSub>
                      <m:sSubPr>
                        <m:ctrlPr>
                          <a:rPr lang="en-US" altLang="zh-CN" sz="1600" i="1">
                            <a:latin typeface="Cambria Math" panose="02040503050406030204" pitchFamily="18" charset="0"/>
                            <a:ea typeface="Cambria" panose="02040503050406030204" pitchFamily="18" charset="0"/>
                          </a:rPr>
                        </m:ctrlPr>
                      </m:sSubPr>
                      <m:e>
                        <m:r>
                          <a:rPr lang="en-US" altLang="zh-CN" sz="1600">
                            <a:latin typeface="Cambria Math" panose="02040503050406030204" pitchFamily="18" charset="0"/>
                            <a:ea typeface="Cambria" panose="02040503050406030204" pitchFamily="18" charset="0"/>
                          </a:rPr>
                          <m:t>𝑆</m:t>
                        </m:r>
                      </m:e>
                      <m:sub>
                        <m:r>
                          <a:rPr lang="en-US" altLang="zh-CN" sz="1600">
                            <a:latin typeface="Cambria Math" panose="02040503050406030204" pitchFamily="18" charset="0"/>
                            <a:ea typeface="Cambria" panose="02040503050406030204" pitchFamily="18" charset="0"/>
                          </a:rPr>
                          <m:t>1</m:t>
                        </m:r>
                      </m:sub>
                    </m:sSub>
                    <m:r>
                      <a:rPr lang="en-US" altLang="zh-CN" sz="1600">
                        <a:latin typeface="Cambria Math" panose="02040503050406030204" pitchFamily="18" charset="0"/>
                        <a:ea typeface="Cambria" panose="02040503050406030204" pitchFamily="18" charset="0"/>
                      </a:rPr>
                      <m:t>,…, </m:t>
                    </m:r>
                    <m:sSub>
                      <m:sSubPr>
                        <m:ctrlPr>
                          <a:rPr lang="en-US" altLang="zh-CN" sz="1600" i="1">
                            <a:latin typeface="Cambria Math" panose="02040503050406030204" pitchFamily="18" charset="0"/>
                            <a:ea typeface="Cambria" panose="02040503050406030204" pitchFamily="18" charset="0"/>
                          </a:rPr>
                        </m:ctrlPr>
                      </m:sSubPr>
                      <m:e>
                        <m:r>
                          <a:rPr lang="en-US" altLang="zh-CN" sz="1600">
                            <a:latin typeface="Cambria Math" panose="02040503050406030204" pitchFamily="18" charset="0"/>
                            <a:ea typeface="Cambria" panose="02040503050406030204" pitchFamily="18" charset="0"/>
                          </a:rPr>
                          <m:t>𝑆</m:t>
                        </m:r>
                      </m:e>
                      <m:sub>
                        <m:r>
                          <a:rPr lang="en-US" altLang="zh-CN" sz="1600">
                            <a:latin typeface="Cambria Math" panose="02040503050406030204" pitchFamily="18" charset="0"/>
                            <a:ea typeface="Cambria" panose="02040503050406030204" pitchFamily="18" charset="0"/>
                          </a:rPr>
                          <m:t>𝑛</m:t>
                        </m:r>
                      </m:sub>
                    </m:sSub>
                    <m:r>
                      <a:rPr lang="en-US" altLang="zh-CN" sz="1600">
                        <a:latin typeface="Cambria Math" panose="02040503050406030204" pitchFamily="18" charset="0"/>
                        <a:ea typeface="Cambria" panose="02040503050406030204" pitchFamily="18" charset="0"/>
                      </a:rPr>
                      <m:t> </m:t>
                    </m:r>
                  </m:oMath>
                </a14:m>
                <a:r>
                  <a:rPr lang="en-US" altLang="zh-CN" sz="1600">
                    <a:latin typeface="Palatino Linotype" panose="02040502050505030304" pitchFamily="18" charset="0"/>
                    <a:ea typeface="Cambria" panose="02040503050406030204" pitchFamily="18" charset="0"/>
                  </a:rPr>
                  <a:t>over the</a:t>
                </a:r>
                <a:r>
                  <a:rPr lang="zh-CN" altLang="en-US" sz="1600">
                    <a:latin typeface="Palatino Linotype" panose="02040502050505030304" pitchFamily="18" charset="0"/>
                    <a:ea typeface="Cambria" panose="02040503050406030204" pitchFamily="18" charset="0"/>
                  </a:rPr>
                  <a:t> </a:t>
                </a:r>
                <a:r>
                  <a:rPr lang="en-US" altLang="zh-CN" sz="1600">
                    <a:latin typeface="Palatino Linotype" panose="02040502050505030304" pitchFamily="18" charset="0"/>
                    <a:ea typeface="Cambria" panose="02040503050406030204" pitchFamily="18" charset="0"/>
                  </a:rPr>
                  <a:t>universe </a:t>
                </a:r>
                <a14:m>
                  <m:oMath xmlns:m="http://schemas.openxmlformats.org/officeDocument/2006/math">
                    <m:r>
                      <a:rPr lang="en-US" altLang="zh-CN" sz="1600">
                        <a:latin typeface="Cambria Math" panose="02040503050406030204" pitchFamily="18" charset="0"/>
                        <a:ea typeface="Cambria" panose="02040503050406030204" pitchFamily="18" charset="0"/>
                      </a:rPr>
                      <m:t>𝑈</m:t>
                    </m:r>
                  </m:oMath>
                </a14:m>
                <a:r>
                  <a:rPr lang="en-US" altLang="zh-CN" sz="1600">
                    <a:latin typeface="Palatino Linotype" panose="02040502050505030304" pitchFamily="18" charset="0"/>
                    <a:ea typeface="Cambria" panose="02040503050406030204" pitchFamily="18" charset="0"/>
                  </a:rPr>
                  <a:t>.</a:t>
                </a:r>
              </a:p>
              <a:p>
                <a:r>
                  <a:rPr lang="en-US" altLang="zh-CN" b="1">
                    <a:latin typeface="Palatino Linotype" panose="02040502050505030304" pitchFamily="18" charset="0"/>
                    <a:ea typeface="Cambria" panose="02040503050406030204" pitchFamily="18" charset="0"/>
                  </a:rPr>
                  <a:t>Output:</a:t>
                </a:r>
                <a:r>
                  <a:rPr lang="zh-CN" altLang="en-US">
                    <a:latin typeface="Palatino Linotype" panose="02040502050505030304" pitchFamily="18" charset="0"/>
                    <a:ea typeface="Cambria" panose="02040503050406030204" pitchFamily="18" charset="0"/>
                  </a:rPr>
                  <a:t> </a:t>
                </a:r>
                <a:r>
                  <a:rPr lang="en-US" altLang="zh-CN" sz="1600">
                    <a:latin typeface="Palatino Linotype" panose="02040502050505030304" pitchFamily="18" charset="0"/>
                    <a:ea typeface="Cambria" panose="02040503050406030204" pitchFamily="18" charset="0"/>
                  </a:rPr>
                  <a:t>find the smallest number of sets in </a:t>
                </a:r>
                <a14:m>
                  <m:oMath xmlns:m="http://schemas.openxmlformats.org/officeDocument/2006/math">
                    <m:r>
                      <a:rPr lang="en-US" altLang="zh-CN" sz="1600">
                        <a:latin typeface="Cambria Math" panose="02040503050406030204" pitchFamily="18" charset="0"/>
                        <a:ea typeface="Cambria" panose="02040503050406030204" pitchFamily="18" charset="0"/>
                      </a:rPr>
                      <m:t>𝒮</m:t>
                    </m:r>
                  </m:oMath>
                </a14:m>
                <a:r>
                  <a:rPr lang="en-US" altLang="zh-CN" sz="1600">
                    <a:latin typeface="Palatino Linotype" panose="02040502050505030304" pitchFamily="18" charset="0"/>
                    <a:ea typeface="Cambria" panose="02040503050406030204" pitchFamily="18" charset="0"/>
                  </a:rPr>
                  <a:t>, whose union is </a:t>
                </a:r>
                <a14:m>
                  <m:oMath xmlns:m="http://schemas.openxmlformats.org/officeDocument/2006/math">
                    <m:r>
                      <a:rPr lang="en-US" altLang="zh-CN" sz="1600">
                        <a:latin typeface="Cambria Math" panose="02040503050406030204" pitchFamily="18" charset="0"/>
                        <a:ea typeface="Cambria" panose="02040503050406030204" pitchFamily="18" charset="0"/>
                      </a:rPr>
                      <m:t>𝑈</m:t>
                    </m:r>
                  </m:oMath>
                </a14:m>
                <a:r>
                  <a:rPr lang="en-US" altLang="zh-CN" sz="1600">
                    <a:latin typeface="Palatino Linotype" panose="02040502050505030304" pitchFamily="18" charset="0"/>
                    <a:ea typeface="Cambria" panose="02040503050406030204" pitchFamily="18" charset="0"/>
                  </a:rPr>
                  <a:t>.</a:t>
                </a:r>
                <a:endParaRPr kumimoji="1" lang="zh-CN" altLang="en-US" sz="1600"/>
              </a:p>
            </p:txBody>
          </p:sp>
        </mc:Choice>
        <mc:Fallback xmlns="">
          <p:sp>
            <p:nvSpPr>
              <p:cNvPr id="25" name="文本框 24">
                <a:extLst>
                  <a:ext uri="{FF2B5EF4-FFF2-40B4-BE49-F238E27FC236}">
                    <a16:creationId xmlns:a16="http://schemas.microsoft.com/office/drawing/2014/main" id="{5915CBB2-29D5-CEB9-8E9E-F54A4BF9AFE7}"/>
                  </a:ext>
                </a:extLst>
              </p:cNvPr>
              <p:cNvSpPr txBox="1">
                <a:spLocks noRot="1" noChangeAspect="1" noMove="1" noResize="1" noEditPoints="1" noAdjustHandles="1" noChangeArrowheads="1" noChangeShapeType="1" noTextEdit="1"/>
              </p:cNvSpPr>
              <p:nvPr/>
            </p:nvSpPr>
            <p:spPr>
              <a:xfrm>
                <a:off x="871874" y="2103119"/>
                <a:ext cx="6957930" cy="646331"/>
              </a:xfrm>
              <a:prstGeom prst="rect">
                <a:avLst/>
              </a:prstGeom>
              <a:blipFill>
                <a:blip r:embed="rId12"/>
                <a:stretch>
                  <a:fillRect l="-701" t="-4717" b="-14151"/>
                </a:stretch>
              </a:blipFill>
            </p:spPr>
            <p:txBody>
              <a:bodyPr/>
              <a:lstStyle/>
              <a:p>
                <a:r>
                  <a:rPr lang="en-US">
                    <a:noFill/>
                  </a:rPr>
                  <a:t> </a:t>
                </a:r>
              </a:p>
            </p:txBody>
          </p:sp>
        </mc:Fallback>
      </mc:AlternateContent>
    </p:spTree>
    <p:extLst>
      <p:ext uri="{BB962C8B-B14F-4D97-AF65-F5344CB8AC3E}">
        <p14:creationId xmlns:p14="http://schemas.microsoft.com/office/powerpoint/2010/main" val="7270605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FEBA7D-D78A-4674-B4CE-8101BA65D437}"/>
              </a:ext>
            </a:extLst>
          </p:cNvPr>
          <p:cNvSpPr>
            <a:spLocks noGrp="1"/>
          </p:cNvSpPr>
          <p:nvPr>
            <p:ph type="title"/>
          </p:nvPr>
        </p:nvSpPr>
        <p:spPr/>
        <p:txBody>
          <a:bodyPr/>
          <a:lstStyle/>
          <a:p>
            <a:r>
              <a:rPr lang="en-US" altLang="zh-CN">
                <a:latin typeface="Palatino Linotype" panose="02040502050505030304" pitchFamily="18" charset="0"/>
              </a:rPr>
              <a:t>Threshold Graph Composition</a:t>
            </a:r>
            <a:endParaRPr lang="zh-CN" altLang="en-US">
              <a:solidFill>
                <a:srgbClr val="FF3399"/>
              </a:solidFill>
              <a:latin typeface="Palatino Linotype" panose="02040502050505030304" pitchFamily="18" charset="0"/>
            </a:endParaRPr>
          </a:p>
        </p:txBody>
      </p:sp>
      <p:grpSp>
        <p:nvGrpSpPr>
          <p:cNvPr id="19" name="组合 18">
            <a:extLst>
              <a:ext uri="{FF2B5EF4-FFF2-40B4-BE49-F238E27FC236}">
                <a16:creationId xmlns:a16="http://schemas.microsoft.com/office/drawing/2014/main" id="{A9D7692B-9D7A-9C0C-6E7C-B57844AF4855}"/>
              </a:ext>
            </a:extLst>
          </p:cNvPr>
          <p:cNvGrpSpPr/>
          <p:nvPr/>
        </p:nvGrpSpPr>
        <p:grpSpPr>
          <a:xfrm>
            <a:off x="0" y="3680675"/>
            <a:ext cx="5891366" cy="2809929"/>
            <a:chOff x="6014145" y="2438400"/>
            <a:chExt cx="5582733" cy="2809929"/>
          </a:xfrm>
        </p:grpSpPr>
        <p:sp>
          <p:nvSpPr>
            <p:cNvPr id="56" name="圆角矩形 55">
              <a:extLst>
                <a:ext uri="{FF2B5EF4-FFF2-40B4-BE49-F238E27FC236}">
                  <a16:creationId xmlns:a16="http://schemas.microsoft.com/office/drawing/2014/main" id="{B95BB074-955F-1296-6DDD-D2CD9292B333}"/>
                </a:ext>
              </a:extLst>
            </p:cNvPr>
            <p:cNvSpPr/>
            <p:nvPr/>
          </p:nvSpPr>
          <p:spPr>
            <a:xfrm>
              <a:off x="6438108" y="2438400"/>
              <a:ext cx="5001455" cy="2809929"/>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95" name="文本框 94">
                  <a:extLst>
                    <a:ext uri="{FF2B5EF4-FFF2-40B4-BE49-F238E27FC236}">
                      <a16:creationId xmlns:a16="http://schemas.microsoft.com/office/drawing/2014/main" id="{D763B192-9D18-BA72-9BFB-C340CEC896C2}"/>
                    </a:ext>
                  </a:extLst>
                </p:cNvPr>
                <p:cNvSpPr txBox="1"/>
                <p:nvPr/>
              </p:nvSpPr>
              <p:spPr>
                <a:xfrm>
                  <a:off x="6014145" y="3994000"/>
                  <a:ext cx="5582733" cy="923330"/>
                </a:xfrm>
                <a:prstGeom prst="rect">
                  <a:avLst/>
                </a:prstGeom>
                <a:noFill/>
              </p:spPr>
              <p:txBody>
                <a:bodyPr wrap="square" rtlCol="0">
                  <a:spAutoFit/>
                </a:bodyPr>
                <a:lstStyle/>
                <a:p>
                  <a:pPr lvl="1"/>
                  <a:r>
                    <a:rPr lang="en-US" altLang="zh-CN" b="1">
                      <a:latin typeface="Palatino" pitchFamily="2" charset="0"/>
                      <a:ea typeface="Palatino" pitchFamily="2" charset="0"/>
                    </a:rPr>
                    <a:t>Soundness:</a:t>
                  </a:r>
                </a:p>
                <a:p>
                  <a:pPr marL="742950" lvl="1"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b="0" i="0" smtClean="0">
                          <a:latin typeface="Cambria Math" panose="02040503050406030204" pitchFamily="18" charset="0"/>
                        </a:rPr>
                        <m:t> </m:t>
                      </m:r>
                    </m:oMath>
                  </a14:m>
                  <a:r>
                    <a:rPr lang="en-US" altLang="zh-CN" b="0">
                      <a:solidFill>
                        <a:schemeClr val="tx1"/>
                      </a:solidFill>
                      <a:latin typeface="Palatino" pitchFamily="2" charset="0"/>
                      <a:ea typeface="Palatino" pitchFamily="2" charset="0"/>
                    </a:rPr>
                    <a:t>if </a:t>
                  </a:r>
                  <a:r>
                    <a:rPr lang="en-US" altLang="zh-CN" b="0">
                      <a:solidFill>
                        <a:srgbClr val="FF0000"/>
                      </a:solidFill>
                      <a:latin typeface="Palatino" pitchFamily="2" charset="0"/>
                      <a:ea typeface="Palatino" pitchFamily="2" charset="0"/>
                    </a:rPr>
                    <a:t>for </a:t>
                  </a:r>
                  <a14:m>
                    <m:oMath xmlns:m="http://schemas.openxmlformats.org/officeDocument/2006/math">
                      <m:r>
                        <a:rPr lang="en-US" altLang="zh-CN" b="0" i="1" smtClean="0">
                          <a:solidFill>
                            <a:srgbClr val="FF0000"/>
                          </a:solidFill>
                          <a:latin typeface="Cambria Math" panose="02040503050406030204" pitchFamily="18" charset="0"/>
                          <a:ea typeface="Palatino" pitchFamily="2" charset="0"/>
                        </a:rPr>
                        <m:t>𝜀</m:t>
                      </m:r>
                    </m:oMath>
                  </a14:m>
                  <a:r>
                    <a:rPr lang="en-US" altLang="zh-CN" b="0" i="1">
                      <a:solidFill>
                        <a:srgbClr val="FF0000"/>
                      </a:solidFill>
                      <a:latin typeface="Cambria Math" panose="02040503050406030204" pitchFamily="18" charset="0"/>
                      <a:ea typeface="Palatino" pitchFamily="2" charset="0"/>
                    </a:rPr>
                    <a:t> </a:t>
                  </a:r>
                  <a:r>
                    <a:rPr lang="en-US" altLang="zh-CN" b="0">
                      <a:solidFill>
                        <a:srgbClr val="FF0000"/>
                      </a:solidFill>
                      <a:latin typeface="Cambria Math" panose="02040503050406030204" pitchFamily="18" charset="0"/>
                      <a:ea typeface="Palatino" pitchFamily="2" charset="0"/>
                    </a:rPr>
                    <a:t>fraction of </a:t>
                  </a:r>
                  <a14:m>
                    <m:oMath xmlns:m="http://schemas.openxmlformats.org/officeDocument/2006/math">
                      <m:r>
                        <a:rPr lang="en-US" altLang="zh-CN" b="0" i="1" smtClean="0">
                          <a:solidFill>
                            <a:srgbClr val="FF0000"/>
                          </a:solidFill>
                          <a:latin typeface="Cambria Math" panose="02040503050406030204" pitchFamily="18" charset="0"/>
                          <a:ea typeface="Palatino" pitchFamily="2" charset="0"/>
                        </a:rPr>
                        <m:t>𝑖</m:t>
                      </m:r>
                      <m:r>
                        <a:rPr lang="en-US" altLang="zh-CN" b="0" i="1" smtClean="0">
                          <a:solidFill>
                            <a:srgbClr val="FF0000"/>
                          </a:solidFill>
                          <a:latin typeface="Cambria Math" panose="02040503050406030204" pitchFamily="18" charset="0"/>
                          <a:ea typeface="Palatino" pitchFamily="2" charset="0"/>
                        </a:rPr>
                        <m:t>∈</m:t>
                      </m:r>
                      <m:d>
                        <m:dPr>
                          <m:begChr m:val="["/>
                          <m:endChr m:val="]"/>
                          <m:ctrlPr>
                            <a:rPr lang="en-US" altLang="zh-CN" b="0" i="1" smtClean="0">
                              <a:solidFill>
                                <a:srgbClr val="FF0000"/>
                              </a:solidFill>
                              <a:latin typeface="Cambria Math" panose="02040503050406030204" pitchFamily="18" charset="0"/>
                              <a:ea typeface="Palatino" pitchFamily="2" charset="0"/>
                            </a:rPr>
                          </m:ctrlPr>
                        </m:dPr>
                        <m:e>
                          <m:r>
                            <a:rPr lang="en-US" altLang="zh-CN" b="0" i="1" smtClean="0">
                              <a:solidFill>
                                <a:srgbClr val="FF0000"/>
                              </a:solidFill>
                              <a:latin typeface="Cambria Math" panose="02040503050406030204" pitchFamily="18" charset="0"/>
                              <a:ea typeface="Palatino" pitchFamily="2" charset="0"/>
                            </a:rPr>
                            <m:t>𝑚</m:t>
                          </m:r>
                        </m:e>
                      </m:d>
                      <m:r>
                        <a:rPr lang="en-US" altLang="zh-CN" b="0" i="1" smtClean="0">
                          <a:solidFill>
                            <a:srgbClr val="FF0000"/>
                          </a:solidFill>
                          <a:latin typeface="Cambria Math" panose="02040503050406030204" pitchFamily="18" charset="0"/>
                          <a:ea typeface="Palatino" pitchFamily="2" charset="0"/>
                        </a:rPr>
                        <m:t>,</m:t>
                      </m:r>
                      <m:r>
                        <a:rPr lang="zh-CN" altLang="en-US" b="0" i="1" smtClean="0">
                          <a:solidFill>
                            <a:schemeClr val="tx1"/>
                          </a:solidFill>
                          <a:latin typeface="Cambria Math" panose="02040503050406030204" pitchFamily="18" charset="0"/>
                          <a:ea typeface="Palatino" pitchFamily="2" charset="0"/>
                        </a:rPr>
                        <m:t> </m:t>
                      </m:r>
                      <m:r>
                        <a:rPr lang="en-US" altLang="zh-CN" i="1">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𝑏</m:t>
                          </m:r>
                        </m:e>
                        <m:sub>
                          <m:r>
                            <a:rPr lang="en-US" altLang="zh-CN" i="1">
                              <a:solidFill>
                                <a:schemeClr val="tx1"/>
                              </a:solidFill>
                              <a:latin typeface="Cambria Math" panose="02040503050406030204" pitchFamily="18" charset="0"/>
                            </a:rPr>
                            <m:t>𝑖</m:t>
                          </m:r>
                        </m:sub>
                      </m:sSub>
                      <m:r>
                        <a:rPr lang="en-US" altLang="zh-CN" i="1">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𝐵</m:t>
                          </m:r>
                        </m:e>
                        <m:sub>
                          <m:r>
                            <a:rPr lang="en-US" altLang="zh-CN" i="1">
                              <a:solidFill>
                                <a:schemeClr val="tx1"/>
                              </a:solidFill>
                              <a:latin typeface="Cambria Math" panose="02040503050406030204" pitchFamily="18" charset="0"/>
                            </a:rPr>
                            <m:t>𝑖</m:t>
                          </m:r>
                        </m:sub>
                      </m:sSub>
                    </m:oMath>
                  </a14:m>
                  <a:r>
                    <a:rPr lang="zh-CN" altLang="en-US">
                      <a:solidFill>
                        <a:schemeClr val="tx1"/>
                      </a:solidFill>
                      <a:latin typeface="Palatino" pitchFamily="2" charset="0"/>
                      <a:ea typeface="Palatino" pitchFamily="2" charset="0"/>
                    </a:rPr>
                    <a:t> </a:t>
                  </a:r>
                  <a:r>
                    <a:rPr lang="en-US" altLang="zh-CN">
                      <a:solidFill>
                        <a:schemeClr val="tx1"/>
                      </a:solidFill>
                      <a:latin typeface="Palatino" pitchFamily="2" charset="0"/>
                      <a:ea typeface="Palatino" pitchFamily="2" charset="0"/>
                    </a:rPr>
                    <a:t>such that </a:t>
                  </a:r>
                  <a14:m>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𝑏</m:t>
                          </m:r>
                        </m:e>
                        <m:sub>
                          <m:r>
                            <a:rPr lang="en-US" altLang="zh-CN" i="1">
                              <a:solidFill>
                                <a:schemeClr val="tx1"/>
                              </a:solidFill>
                              <a:latin typeface="Cambria Math" panose="02040503050406030204" pitchFamily="18" charset="0"/>
                            </a:rPr>
                            <m:t>𝑖</m:t>
                          </m:r>
                        </m:sub>
                      </m:sSub>
                    </m:oMath>
                  </a14:m>
                  <a:r>
                    <a:rPr lang="zh-CN" altLang="en-US">
                      <a:solidFill>
                        <a:schemeClr val="tx1"/>
                      </a:solidFill>
                      <a:latin typeface="Palatino" pitchFamily="2" charset="0"/>
                      <a:ea typeface="Palatino" pitchFamily="2" charset="0"/>
                    </a:rPr>
                    <a:t> </a:t>
                  </a:r>
                  <a:r>
                    <a:rPr lang="en-US" altLang="zh-CN">
                      <a:solidFill>
                        <a:schemeClr val="tx1"/>
                      </a:solidFill>
                      <a:latin typeface="Palatino" pitchFamily="2" charset="0"/>
                      <a:ea typeface="Palatino" pitchFamily="2" charset="0"/>
                    </a:rPr>
                    <a:t>has </a:t>
                  </a:r>
                  <a14:m>
                    <m:oMath xmlns:m="http://schemas.openxmlformats.org/officeDocument/2006/math">
                      <m:r>
                        <a:rPr lang="en-US" altLang="zh-CN" i="1">
                          <a:solidFill>
                            <a:schemeClr val="tx1"/>
                          </a:solidFill>
                          <a:latin typeface="Cambria Math" panose="02040503050406030204" pitchFamily="18" charset="0"/>
                        </a:rPr>
                        <m:t>𝑘</m:t>
                      </m:r>
                      <m:r>
                        <a:rPr lang="en-US" altLang="zh-CN" i="1">
                          <a:solidFill>
                            <a:schemeClr val="tx1"/>
                          </a:solidFill>
                          <a:latin typeface="Cambria Math" panose="02040503050406030204" pitchFamily="18" charset="0"/>
                        </a:rPr>
                        <m:t>+1</m:t>
                      </m:r>
                    </m:oMath>
                  </a14:m>
                  <a:r>
                    <a:rPr lang="zh-CN" altLang="en-US">
                      <a:solidFill>
                        <a:schemeClr val="tx1"/>
                      </a:solidFill>
                      <a:latin typeface="Palatino" pitchFamily="2" charset="0"/>
                      <a:ea typeface="Palatino" pitchFamily="2" charset="0"/>
                    </a:rPr>
                    <a:t> </a:t>
                  </a:r>
                  <a:r>
                    <a:rPr lang="en-US" altLang="zh-CN">
                      <a:solidFill>
                        <a:schemeClr val="tx1"/>
                      </a:solidFill>
                      <a:latin typeface="Palatino" pitchFamily="2" charset="0"/>
                      <a:ea typeface="Palatino" pitchFamily="2" charset="0"/>
                    </a:rPr>
                    <a:t>neighbors </a:t>
                  </a:r>
                  <a:r>
                    <a:rPr lang="en-US" altLang="zh-CN">
                      <a:latin typeface="Palatino" pitchFamily="2" charset="0"/>
                      <a:ea typeface="Palatino" pitchFamily="2" charset="0"/>
                    </a:rPr>
                    <a:t>in </a:t>
                  </a:r>
                  <a14:m>
                    <m:oMath xmlns:m="http://schemas.openxmlformats.org/officeDocument/2006/math">
                      <m:r>
                        <a:rPr lang="en-US" altLang="zh-CN" i="1">
                          <a:latin typeface="Cambria Math" panose="02040503050406030204" pitchFamily="18" charset="0"/>
                        </a:rPr>
                        <m:t>𝑋</m:t>
                      </m:r>
                    </m:oMath>
                  </a14:m>
                  <a:r>
                    <a:rPr lang="en-US" altLang="zh-CN">
                      <a:latin typeface="Palatino" pitchFamily="2" charset="0"/>
                      <a:ea typeface="Palatino" pitchFamily="2" charset="0"/>
                    </a:rPr>
                    <a:t>, then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𝑋</m:t>
                          </m:r>
                        </m:e>
                      </m:d>
                      <m:r>
                        <a:rPr lang="en-US" altLang="zh-CN" i="1">
                          <a:latin typeface="Cambria Math" panose="02040503050406030204" pitchFamily="18" charset="0"/>
                        </a:rPr>
                        <m:t>&gt;</m:t>
                      </m:r>
                      <m:r>
                        <a:rPr lang="en-US" altLang="zh-CN" b="0" i="1" smtClean="0">
                          <a:solidFill>
                            <a:srgbClr val="FF0000"/>
                          </a:solidFill>
                          <a:latin typeface="Cambria Math" panose="02040503050406030204" pitchFamily="18" charset="0"/>
                        </a:rPr>
                        <m:t>𝑐𝑘</m:t>
                      </m:r>
                      <m:r>
                        <a:rPr lang="en-US" altLang="zh-CN" b="0" i="0" smtClean="0">
                          <a:solidFill>
                            <a:srgbClr val="FF0000"/>
                          </a:solidFill>
                          <a:latin typeface="Cambria Math" panose="02040503050406030204" pitchFamily="18" charset="0"/>
                        </a:rPr>
                        <m:t>′</m:t>
                      </m:r>
                    </m:oMath>
                  </a14:m>
                  <a:endParaRPr lang="en-US" altLang="zh-CN">
                    <a:solidFill>
                      <a:srgbClr val="FF0000"/>
                    </a:solidFill>
                    <a:latin typeface="Palatino" pitchFamily="2" charset="0"/>
                    <a:ea typeface="Palatino" pitchFamily="2" charset="0"/>
                  </a:endParaRPr>
                </a:p>
              </p:txBody>
            </p:sp>
          </mc:Choice>
          <mc:Fallback xmlns="">
            <p:sp>
              <p:nvSpPr>
                <p:cNvPr id="95" name="文本框 94">
                  <a:extLst>
                    <a:ext uri="{FF2B5EF4-FFF2-40B4-BE49-F238E27FC236}">
                      <a16:creationId xmlns:a16="http://schemas.microsoft.com/office/drawing/2014/main" id="{D763B192-9D18-BA72-9BFB-C340CEC896C2}"/>
                    </a:ext>
                  </a:extLst>
                </p:cNvPr>
                <p:cNvSpPr txBox="1">
                  <a:spLocks noRot="1" noChangeAspect="1" noMove="1" noResize="1" noEditPoints="1" noAdjustHandles="1" noChangeArrowheads="1" noChangeShapeType="1" noTextEdit="1"/>
                </p:cNvSpPr>
                <p:nvPr/>
              </p:nvSpPr>
              <p:spPr>
                <a:xfrm>
                  <a:off x="6014145" y="3994000"/>
                  <a:ext cx="5582733" cy="923330"/>
                </a:xfrm>
                <a:prstGeom prst="rect">
                  <a:avLst/>
                </a:prstGeom>
                <a:blipFill>
                  <a:blip r:embed="rId3"/>
                  <a:stretch>
                    <a:fillRect t="-3974" b="-9934"/>
                  </a:stretch>
                </a:blipFill>
              </p:spPr>
              <p:txBody>
                <a:bodyPr/>
                <a:lstStyle/>
                <a:p>
                  <a:r>
                    <a:rPr lang="en-US">
                      <a:noFill/>
                    </a:rPr>
                    <a:t> </a:t>
                  </a:r>
                </a:p>
              </p:txBody>
            </p:sp>
          </mc:Fallback>
        </mc:AlternateContent>
        <p:sp>
          <p:nvSpPr>
            <p:cNvPr id="5" name="文本框 4">
              <a:extLst>
                <a:ext uri="{FF2B5EF4-FFF2-40B4-BE49-F238E27FC236}">
                  <a16:creationId xmlns:a16="http://schemas.microsoft.com/office/drawing/2014/main" id="{BFF7F080-51F7-4335-B1D8-5D9192CCFE22}"/>
                </a:ext>
              </a:extLst>
            </p:cNvPr>
            <p:cNvSpPr txBox="1"/>
            <p:nvPr/>
          </p:nvSpPr>
          <p:spPr>
            <a:xfrm>
              <a:off x="10588062" y="3350975"/>
              <a:ext cx="65" cy="276999"/>
            </a:xfrm>
            <a:prstGeom prst="rect">
              <a:avLst/>
            </a:prstGeom>
            <a:noFill/>
          </p:spPr>
          <p:txBody>
            <a:bodyPr wrap="none" lIns="0" tIns="0" rIns="0" bIns="0" rtlCol="0">
              <a:spAutoFit/>
            </a:bodyPr>
            <a:lstStyle/>
            <a:p>
              <a:endParaRPr lang="zh-CN" altLang="en-US"/>
            </a:p>
          </p:txBody>
        </p:sp>
        <p:sp>
          <p:nvSpPr>
            <p:cNvPr id="6" name="文本框 5">
              <a:extLst>
                <a:ext uri="{FF2B5EF4-FFF2-40B4-BE49-F238E27FC236}">
                  <a16:creationId xmlns:a16="http://schemas.microsoft.com/office/drawing/2014/main" id="{001AC4B2-B67B-4315-B5EA-20F5499035D0}"/>
                </a:ext>
              </a:extLst>
            </p:cNvPr>
            <p:cNvSpPr txBox="1"/>
            <p:nvPr/>
          </p:nvSpPr>
          <p:spPr>
            <a:xfrm>
              <a:off x="10588062" y="3350975"/>
              <a:ext cx="65" cy="276999"/>
            </a:xfrm>
            <a:prstGeom prst="rect">
              <a:avLst/>
            </a:prstGeom>
            <a:noFill/>
          </p:spPr>
          <p:txBody>
            <a:bodyPr wrap="none" lIns="0" tIns="0" rIns="0" bIns="0" rtlCol="0">
              <a:spAutoFit/>
            </a:bodyPr>
            <a:lstStyle/>
            <a:p>
              <a:endParaRPr lang="zh-CN" altLang="en-US"/>
            </a:p>
          </p:txBody>
        </p:sp>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57873357-46DE-1AE2-B03D-287FDD2F07EA}"/>
                    </a:ext>
                  </a:extLst>
                </p:cNvPr>
                <p:cNvSpPr txBox="1"/>
                <p:nvPr/>
              </p:nvSpPr>
              <p:spPr>
                <a:xfrm>
                  <a:off x="6466082" y="3016670"/>
                  <a:ext cx="4973481" cy="923330"/>
                </a:xfrm>
                <a:prstGeom prst="rect">
                  <a:avLst/>
                </a:prstGeom>
                <a:noFill/>
              </p:spPr>
              <p:txBody>
                <a:bodyPr wrap="square" rtlCol="0">
                  <a:spAutoFit/>
                </a:bodyPr>
                <a:lstStyle/>
                <a:p>
                  <a:r>
                    <a:rPr lang="en-US" altLang="zh-CN" b="1">
                      <a:latin typeface="Palatino Linotype" panose="02040502050505030304" pitchFamily="18" charset="0"/>
                    </a:rPr>
                    <a:t>Completeness: </a:t>
                  </a:r>
                </a:p>
                <a:p>
                  <a:pPr marL="285750" indent="-285750">
                    <a:buFont typeface="Arial" panose="020B0604020202020204" pitchFamily="34" charset="0"/>
                    <a:buChar char="•"/>
                  </a:pPr>
                  <a14:m>
                    <m:oMath xmlns:m="http://schemas.openxmlformats.org/officeDocument/2006/math">
                      <m:r>
                        <a:rPr lang="en-US" altLang="zh-CN" sz="180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𝑘</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𝑘</m:t>
                          </m:r>
                        </m:sub>
                      </m:sSub>
                    </m:oMath>
                  </a14:m>
                  <a:r>
                    <a:rPr lang="zh-CN" altLang="en-US" sz="1800">
                      <a:latin typeface="Palatino Linotype" panose="02040502050505030304" pitchFamily="18" charset="0"/>
                    </a:rPr>
                    <a:t> </a:t>
                  </a:r>
                  <a:r>
                    <a:rPr lang="en-US" altLang="zh-CN" sz="1800">
                      <a:latin typeface="Palatino Linotype" panose="02040502050505030304" pitchFamily="18" charset="0"/>
                    </a:rPr>
                    <a:t>and </a:t>
                  </a:r>
                  <a14:m>
                    <m:oMath xmlns:m="http://schemas.openxmlformats.org/officeDocument/2006/math">
                      <m:r>
                        <a:rPr lang="en-US" altLang="zh-CN" sz="1800" i="1">
                          <a:latin typeface="Cambria Math" panose="02040503050406030204" pitchFamily="18" charset="0"/>
                        </a:rPr>
                        <m:t>𝑖</m:t>
                      </m:r>
                      <m:r>
                        <a:rPr lang="en-US" altLang="zh-CN" sz="1800" i="1">
                          <a:latin typeface="Cambria Math" panose="02040503050406030204" pitchFamily="18" charset="0"/>
                        </a:rPr>
                        <m:t>∈</m:t>
                      </m:r>
                      <m:d>
                        <m:dPr>
                          <m:begChr m:val="["/>
                          <m:endChr m:val="]"/>
                          <m:ctrlPr>
                            <a:rPr lang="en-US" altLang="zh-CN" sz="1800" i="1">
                              <a:latin typeface="Cambria Math" panose="02040503050406030204" pitchFamily="18" charset="0"/>
                            </a:rPr>
                          </m:ctrlPr>
                        </m:dPr>
                        <m:e>
                          <m:r>
                            <a:rPr lang="en-US" altLang="zh-CN" sz="1800" i="1">
                              <a:latin typeface="Cambria Math" panose="02040503050406030204" pitchFamily="18" charset="0"/>
                            </a:rPr>
                            <m:t>𝑚</m:t>
                          </m:r>
                        </m:e>
                      </m:d>
                    </m:oMath>
                  </a14:m>
                  <a:r>
                    <a:rPr lang="en-US" altLang="zh-CN" sz="1800">
                      <a:latin typeface="Palatino Linotype" panose="02040502050505030304" pitchFamily="18" charset="0"/>
                    </a:rPr>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𝑘</m:t>
                          </m:r>
                        </m:sub>
                      </m:sSub>
                    </m:oMath>
                  </a14:m>
                  <a:r>
                    <a:rPr lang="zh-CN" altLang="en-US" sz="1800">
                      <a:latin typeface="Palatino Linotype" panose="02040502050505030304" pitchFamily="18" charset="0"/>
                    </a:rPr>
                    <a:t> </a:t>
                  </a:r>
                  <a:r>
                    <a:rPr lang="en-US" altLang="zh-CN" sz="1800">
                      <a:latin typeface="Palatino Linotype" panose="02040502050505030304" pitchFamily="18" charset="0"/>
                    </a:rPr>
                    <a:t>have a common neighbor in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𝐵</m:t>
                          </m:r>
                        </m:e>
                        <m:sub>
                          <m:r>
                            <a:rPr lang="en-US" altLang="zh-CN" sz="1800" i="1">
                              <a:latin typeface="Cambria Math" panose="02040503050406030204" pitchFamily="18" charset="0"/>
                            </a:rPr>
                            <m:t>𝑖</m:t>
                          </m:r>
                        </m:sub>
                      </m:sSub>
                    </m:oMath>
                  </a14:m>
                  <a:endParaRPr lang="zh-CN" altLang="en-US">
                    <a:latin typeface="Palatino Linotype" panose="02040502050505030304" pitchFamily="18" charset="0"/>
                  </a:endParaRPr>
                </a:p>
              </p:txBody>
            </p:sp>
          </mc:Choice>
          <mc:Fallback xmlns="">
            <p:sp>
              <p:nvSpPr>
                <p:cNvPr id="51" name="文本框 50">
                  <a:extLst>
                    <a:ext uri="{FF2B5EF4-FFF2-40B4-BE49-F238E27FC236}">
                      <a16:creationId xmlns:a16="http://schemas.microsoft.com/office/drawing/2014/main" id="{57873357-46DE-1AE2-B03D-287FDD2F07EA}"/>
                    </a:ext>
                  </a:extLst>
                </p:cNvPr>
                <p:cNvSpPr txBox="1">
                  <a:spLocks noRot="1" noChangeAspect="1" noMove="1" noResize="1" noEditPoints="1" noAdjustHandles="1" noChangeArrowheads="1" noChangeShapeType="1" noTextEdit="1"/>
                </p:cNvSpPr>
                <p:nvPr/>
              </p:nvSpPr>
              <p:spPr>
                <a:xfrm>
                  <a:off x="6466082" y="3016670"/>
                  <a:ext cx="4973481" cy="923330"/>
                </a:xfrm>
                <a:prstGeom prst="rect">
                  <a:avLst/>
                </a:prstGeom>
                <a:blipFill>
                  <a:blip r:embed="rId4"/>
                  <a:stretch>
                    <a:fillRect l="-929" t="-3974" r="-1742"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00C9235-927C-0F57-87C5-94D930B84B85}"/>
                    </a:ext>
                  </a:extLst>
                </p:cNvPr>
                <p:cNvSpPr txBox="1"/>
                <p:nvPr/>
              </p:nvSpPr>
              <p:spPr>
                <a:xfrm>
                  <a:off x="7145443" y="2562560"/>
                  <a:ext cx="3932743" cy="400110"/>
                </a:xfrm>
                <a:prstGeom prst="rect">
                  <a:avLst/>
                </a:prstGeom>
                <a:noFill/>
              </p:spPr>
              <p:txBody>
                <a:bodyPr wrap="none" rtlCol="0">
                  <a:spAutoFit/>
                </a:bodyPr>
                <a:lstStyle/>
                <a:p>
                  <a:r>
                    <a:rPr kumimoji="1" lang="en-US" altLang="zh-CN" sz="2000">
                      <a:latin typeface="Palatino" pitchFamily="2" charset="0"/>
                      <a:ea typeface="Palatino" pitchFamily="2" charset="0"/>
                    </a:rPr>
                    <a:t>Threshold Graph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𝑇</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𝐵</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𝐸</m:t>
                      </m:r>
                      <m:r>
                        <a:rPr lang="en-US" altLang="zh-CN" sz="2000" b="0" i="1" smtClean="0">
                          <a:latin typeface="Cambria Math" panose="02040503050406030204" pitchFamily="18" charset="0"/>
                        </a:rPr>
                        <m:t>)</m:t>
                      </m:r>
                    </m:oMath>
                  </a14:m>
                  <a:endParaRPr kumimoji="1" lang="zh-CN" altLang="en-US" sz="2000">
                    <a:latin typeface="Palatino" pitchFamily="2" charset="0"/>
                    <a:ea typeface="Palatino" pitchFamily="2" charset="0"/>
                  </a:endParaRPr>
                </a:p>
              </p:txBody>
            </p:sp>
          </mc:Choice>
          <mc:Fallback xmlns="">
            <p:sp>
              <p:nvSpPr>
                <p:cNvPr id="9" name="文本框 8">
                  <a:extLst>
                    <a:ext uri="{FF2B5EF4-FFF2-40B4-BE49-F238E27FC236}">
                      <a16:creationId xmlns:a16="http://schemas.microsoft.com/office/drawing/2014/main" id="{500C9235-927C-0F57-87C5-94D930B84B85}"/>
                    </a:ext>
                  </a:extLst>
                </p:cNvPr>
                <p:cNvSpPr txBox="1">
                  <a:spLocks noRot="1" noChangeAspect="1" noMove="1" noResize="1" noEditPoints="1" noAdjustHandles="1" noChangeArrowheads="1" noChangeShapeType="1" noTextEdit="1"/>
                </p:cNvSpPr>
                <p:nvPr/>
              </p:nvSpPr>
              <p:spPr>
                <a:xfrm>
                  <a:off x="7145443" y="2562560"/>
                  <a:ext cx="3932743" cy="400110"/>
                </a:xfrm>
                <a:prstGeom prst="rect">
                  <a:avLst/>
                </a:prstGeom>
                <a:blipFill>
                  <a:blip r:embed="rId5"/>
                  <a:stretch>
                    <a:fillRect l="-1615" t="-7576" b="-25758"/>
                  </a:stretch>
                </a:blipFill>
              </p:spPr>
              <p:txBody>
                <a:bodyPr/>
                <a:lstStyle/>
                <a:p>
                  <a:r>
                    <a:rPr lang="en-US">
                      <a:noFill/>
                    </a:rPr>
                    <a:t> </a:t>
                  </a:r>
                </a:p>
              </p:txBody>
            </p:sp>
          </mc:Fallback>
        </mc:AlternateContent>
      </p:grpSp>
      <p:grpSp>
        <p:nvGrpSpPr>
          <p:cNvPr id="22" name="组合 21">
            <a:extLst>
              <a:ext uri="{FF2B5EF4-FFF2-40B4-BE49-F238E27FC236}">
                <a16:creationId xmlns:a16="http://schemas.microsoft.com/office/drawing/2014/main" id="{14EBB87C-3BF7-16F1-8E07-5BB26B86AAF1}"/>
              </a:ext>
            </a:extLst>
          </p:cNvPr>
          <p:cNvGrpSpPr/>
          <p:nvPr/>
        </p:nvGrpSpPr>
        <p:grpSpPr>
          <a:xfrm>
            <a:off x="493922" y="1611237"/>
            <a:ext cx="5248432" cy="1817763"/>
            <a:chOff x="752437" y="2446827"/>
            <a:chExt cx="5001455" cy="1871743"/>
          </a:xfrm>
          <a:solidFill>
            <a:schemeClr val="accent1">
              <a:lumMod val="20000"/>
              <a:lumOff val="80000"/>
            </a:schemeClr>
          </a:solidFill>
        </p:grpSpPr>
        <p:sp>
          <p:nvSpPr>
            <p:cNvPr id="17" name="圆角矩形 16">
              <a:extLst>
                <a:ext uri="{FF2B5EF4-FFF2-40B4-BE49-F238E27FC236}">
                  <a16:creationId xmlns:a16="http://schemas.microsoft.com/office/drawing/2014/main" id="{3DCFD6A7-EFE9-14D0-2DA8-47E88E4EA941}"/>
                </a:ext>
              </a:extLst>
            </p:cNvPr>
            <p:cNvSpPr/>
            <p:nvPr/>
          </p:nvSpPr>
          <p:spPr>
            <a:xfrm>
              <a:off x="752437" y="2446827"/>
              <a:ext cx="5001455" cy="187174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kumimoji="1" lang="zh-CN" altLang="en-US">
                <a:solidFill>
                  <a:schemeClr val="tx1"/>
                </a:solidFill>
              </a:endParaRP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7FA9AA3-B306-0C5E-227F-2672B16CC0E1}"/>
                    </a:ext>
                  </a:extLst>
                </p:cNvPr>
                <p:cNvSpPr txBox="1"/>
                <p:nvPr/>
              </p:nvSpPr>
              <p:spPr>
                <a:xfrm>
                  <a:off x="1614542" y="2599602"/>
                  <a:ext cx="3638497" cy="400110"/>
                </a:xfrm>
                <a:prstGeom prst="rect">
                  <a:avLst/>
                </a:prstGeom>
                <a:grpFill/>
              </p:spPr>
              <p:txBody>
                <a:bodyPr wrap="none" rtlCol="0">
                  <a:spAutoFit/>
                </a:bodyPr>
                <a:lstStyle/>
                <a:p>
                  <a14:m>
                    <m:oMath xmlns:m="http://schemas.openxmlformats.org/officeDocument/2006/math">
                      <m:r>
                        <a:rPr kumimoji="1" lang="en-US" altLang="zh-CN" sz="2000" b="0" i="1" smtClean="0">
                          <a:latin typeface="Cambria Math" panose="02040503050406030204" pitchFamily="18" charset="0"/>
                        </a:rPr>
                        <m:t>𝑘</m:t>
                      </m:r>
                    </m:oMath>
                  </a14:m>
                  <a:r>
                    <a:rPr kumimoji="1" lang="en-US" altLang="zh-CN" sz="2000">
                      <a:latin typeface="Palatino" pitchFamily="2" charset="0"/>
                      <a:ea typeface="Palatino" pitchFamily="2" charset="0"/>
                    </a:rPr>
                    <a:t>-</a:t>
                  </a:r>
                  <a:r>
                    <a:rPr kumimoji="1" lang="en-US" altLang="zh-CN" sz="2000" err="1">
                      <a:latin typeface="Palatino" pitchFamily="2" charset="0"/>
                      <a:ea typeface="Palatino" pitchFamily="2" charset="0"/>
                    </a:rPr>
                    <a:t>SetCover</a:t>
                  </a:r>
                  <a:r>
                    <a:rPr kumimoji="1" lang="en-US" altLang="zh-CN" sz="2000">
                      <a:latin typeface="Palatino" pitchFamily="2" charset="0"/>
                      <a:ea typeface="Palatino" pitchFamily="2" charset="0"/>
                    </a:rPr>
                    <a:t> Instance </a:t>
                  </a:r>
                  <a14:m>
                    <m:oMath xmlns:m="http://schemas.openxmlformats.org/officeDocument/2006/math">
                      <m:r>
                        <m:rPr>
                          <m:sty m:val="p"/>
                        </m:rPr>
                        <a:rPr kumimoji="1" lang="en-US" altLang="zh-CN" sz="2000" b="0" i="0" smtClean="0">
                          <a:latin typeface="Cambria Math" panose="02040503050406030204" pitchFamily="18" charset="0"/>
                          <a:ea typeface="Palatino" pitchFamily="2" charset="0"/>
                        </a:rPr>
                        <m:t>Γ</m:t>
                      </m:r>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Cambria Math" panose="02040503050406030204" pitchFamily="18" charset="0"/>
                        </a:rPr>
                        <m:t>𝒮</m:t>
                      </m:r>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𝑈</m:t>
                      </m:r>
                      <m:r>
                        <a:rPr kumimoji="1" lang="en-US" altLang="zh-CN" sz="2000" b="0" i="1" smtClean="0">
                          <a:latin typeface="Cambria Math" panose="02040503050406030204" pitchFamily="18" charset="0"/>
                          <a:ea typeface="Palatino" pitchFamily="2" charset="0"/>
                        </a:rPr>
                        <m:t>)</m:t>
                      </m:r>
                    </m:oMath>
                  </a14:m>
                  <a:endParaRPr kumimoji="1" lang="zh-CN" altLang="en-US" sz="2000">
                    <a:latin typeface="Palatino" pitchFamily="2" charset="0"/>
                    <a:ea typeface="Palatino" pitchFamily="2" charset="0"/>
                  </a:endParaRPr>
                </a:p>
              </p:txBody>
            </p:sp>
          </mc:Choice>
          <mc:Fallback xmlns="">
            <p:sp>
              <p:nvSpPr>
                <p:cNvPr id="18" name="文本框 17">
                  <a:extLst>
                    <a:ext uri="{FF2B5EF4-FFF2-40B4-BE49-F238E27FC236}">
                      <a16:creationId xmlns:a16="http://schemas.microsoft.com/office/drawing/2014/main" id="{77FA9AA3-B306-0C5E-227F-2672B16CC0E1}"/>
                    </a:ext>
                  </a:extLst>
                </p:cNvPr>
                <p:cNvSpPr txBox="1">
                  <a:spLocks noRot="1" noChangeAspect="1" noMove="1" noResize="1" noEditPoints="1" noAdjustHandles="1" noChangeArrowheads="1" noChangeShapeType="1" noTextEdit="1"/>
                </p:cNvSpPr>
                <p:nvPr/>
              </p:nvSpPr>
              <p:spPr>
                <a:xfrm>
                  <a:off x="1614542" y="2599602"/>
                  <a:ext cx="3638497" cy="400110"/>
                </a:xfrm>
                <a:prstGeom prst="rect">
                  <a:avLst/>
                </a:prstGeom>
                <a:blipFill>
                  <a:blip r:embed="rId6"/>
                  <a:stretch>
                    <a:fillRect t="-9524" b="-317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56585418-7C53-FDE4-B870-534D2084018F}"/>
                    </a:ext>
                  </a:extLst>
                </p:cNvPr>
                <p:cNvSpPr txBox="1"/>
                <p:nvPr/>
              </p:nvSpPr>
              <p:spPr>
                <a:xfrm>
                  <a:off x="838199" y="2998597"/>
                  <a:ext cx="4701209" cy="665524"/>
                </a:xfrm>
                <a:prstGeom prst="rect">
                  <a:avLst/>
                </a:prstGeom>
                <a:grpFill/>
              </p:spPr>
              <p:txBody>
                <a:bodyPr wrap="square" rtlCol="0">
                  <a:spAutoFit/>
                </a:bodyPr>
                <a:lstStyle/>
                <a:p>
                  <a:r>
                    <a:rPr kumimoji="1" lang="en-US" altLang="zh-CN" b="1">
                      <a:latin typeface="Palatino" pitchFamily="2" charset="0"/>
                      <a:ea typeface="Palatino" pitchFamily="2" charset="0"/>
                    </a:rPr>
                    <a:t>YES Instance:</a:t>
                  </a:r>
                </a:p>
                <a:p>
                  <a:pPr marL="285750" indent="-285750">
                    <a:buFont typeface="Arial" panose="020B0604020202020204" pitchFamily="34" charset="0"/>
                    <a:buChar char="•"/>
                  </a:pPr>
                  <a14:m>
                    <m:oMath xmlns:m="http://schemas.openxmlformats.org/officeDocument/2006/math">
                      <m:r>
                        <a:rPr kumimoji="1" lang="en-US" altLang="zh-CN" b="0" i="1" smtClean="0">
                          <a:latin typeface="Cambria Math" panose="02040503050406030204" pitchFamily="18" charset="0"/>
                          <a:ea typeface="Palatino" pitchFamily="2" charset="0"/>
                        </a:rPr>
                        <m:t>∃</m:t>
                      </m:r>
                      <m:sSub>
                        <m:sSubPr>
                          <m:ctrlPr>
                            <a:rPr kumimoji="1" lang="en-US" altLang="zh-CN" b="0" i="1" smtClean="0">
                              <a:latin typeface="Cambria Math" panose="02040503050406030204" pitchFamily="18" charset="0"/>
                              <a:ea typeface="Palatino" pitchFamily="2" charset="0"/>
                            </a:rPr>
                          </m:ctrlPr>
                        </m:sSubPr>
                        <m:e>
                          <m:r>
                            <a:rPr kumimoji="1" lang="en-US" altLang="zh-CN" b="0" i="1" smtClean="0">
                              <a:latin typeface="Cambria Math" panose="02040503050406030204" pitchFamily="18" charset="0"/>
                              <a:ea typeface="Palatino" pitchFamily="2" charset="0"/>
                            </a:rPr>
                            <m:t>𝑆</m:t>
                          </m:r>
                        </m:e>
                        <m:sub>
                          <m:r>
                            <a:rPr kumimoji="1" lang="en-US" altLang="zh-CN" b="0" i="1" smtClean="0">
                              <a:latin typeface="Cambria Math" panose="02040503050406030204" pitchFamily="18" charset="0"/>
                              <a:ea typeface="Palatino" pitchFamily="2" charset="0"/>
                            </a:rPr>
                            <m:t>1</m:t>
                          </m:r>
                        </m:sub>
                      </m:sSub>
                      <m:r>
                        <a:rPr kumimoji="1" lang="en-US" altLang="zh-CN" b="0" i="1" smtClean="0">
                          <a:latin typeface="Cambria Math" panose="02040503050406030204" pitchFamily="18" charset="0"/>
                          <a:ea typeface="Palatino" pitchFamily="2" charset="0"/>
                        </a:rPr>
                        <m:t>,…,</m:t>
                      </m:r>
                      <m:sSub>
                        <m:sSubPr>
                          <m:ctrlPr>
                            <a:rPr kumimoji="1" lang="en-US" altLang="zh-CN" b="0" i="1" smtClean="0">
                              <a:latin typeface="Cambria Math" panose="02040503050406030204" pitchFamily="18" charset="0"/>
                              <a:ea typeface="Palatino" pitchFamily="2" charset="0"/>
                            </a:rPr>
                          </m:ctrlPr>
                        </m:sSubPr>
                        <m:e>
                          <m:r>
                            <a:rPr kumimoji="1" lang="en-US" altLang="zh-CN" b="0" i="1" smtClean="0">
                              <a:latin typeface="Cambria Math" panose="02040503050406030204" pitchFamily="18" charset="0"/>
                              <a:ea typeface="Palatino" pitchFamily="2" charset="0"/>
                            </a:rPr>
                            <m:t>𝑆</m:t>
                          </m:r>
                        </m:e>
                        <m:sub>
                          <m:r>
                            <a:rPr kumimoji="1" lang="en-US" altLang="zh-CN" b="0" i="1" smtClean="0">
                              <a:latin typeface="Cambria Math" panose="02040503050406030204" pitchFamily="18" charset="0"/>
                              <a:ea typeface="Palatino" pitchFamily="2" charset="0"/>
                            </a:rPr>
                            <m:t>𝑘</m:t>
                          </m:r>
                        </m:sub>
                      </m:sSub>
                      <m:r>
                        <a:rPr kumimoji="1" lang="en-US" altLang="zh-CN" b="0" i="1" smtClean="0">
                          <a:latin typeface="Cambria Math" panose="02040503050406030204" pitchFamily="18" charset="0"/>
                          <a:ea typeface="Palatino" pitchFamily="2" charset="0"/>
                        </a:rPr>
                        <m:t>∈</m:t>
                      </m:r>
                      <m:r>
                        <a:rPr kumimoji="1" lang="en-US" altLang="zh-CN" i="1">
                          <a:latin typeface="Cambria Math" panose="02040503050406030204" pitchFamily="18" charset="0"/>
                          <a:ea typeface="Cambria Math" panose="02040503050406030204" pitchFamily="18" charset="0"/>
                        </a:rPr>
                        <m:t>𝒮</m:t>
                      </m:r>
                    </m:oMath>
                  </a14:m>
                  <a:r>
                    <a:rPr kumimoji="1" lang="en-US" altLang="zh-CN">
                      <a:latin typeface="Palatino" pitchFamily="2" charset="0"/>
                      <a:ea typeface="Palatino" pitchFamily="2" charset="0"/>
                    </a:rPr>
                    <a:t> which can cover </a:t>
                  </a:r>
                  <a14:m>
                    <m:oMath xmlns:m="http://schemas.openxmlformats.org/officeDocument/2006/math">
                      <m:r>
                        <a:rPr kumimoji="1" lang="en-US" altLang="zh-CN" b="0" i="1" smtClean="0">
                          <a:latin typeface="Cambria Math" panose="02040503050406030204" pitchFamily="18" charset="0"/>
                          <a:ea typeface="Palatino" pitchFamily="2" charset="0"/>
                        </a:rPr>
                        <m:t>𝑈</m:t>
                      </m:r>
                    </m:oMath>
                  </a14:m>
                  <a:endParaRPr kumimoji="1" lang="zh-CN" altLang="en-US">
                    <a:latin typeface="Palatino" pitchFamily="2" charset="0"/>
                    <a:ea typeface="Palatino" pitchFamily="2" charset="0"/>
                  </a:endParaRPr>
                </a:p>
              </p:txBody>
            </p:sp>
          </mc:Choice>
          <mc:Fallback xmlns="">
            <p:sp>
              <p:nvSpPr>
                <p:cNvPr id="20" name="文本框 19">
                  <a:extLst>
                    <a:ext uri="{FF2B5EF4-FFF2-40B4-BE49-F238E27FC236}">
                      <a16:creationId xmlns:a16="http://schemas.microsoft.com/office/drawing/2014/main" id="{56585418-7C53-FDE4-B870-534D2084018F}"/>
                    </a:ext>
                  </a:extLst>
                </p:cNvPr>
                <p:cNvSpPr txBox="1">
                  <a:spLocks noRot="1" noChangeAspect="1" noMove="1" noResize="1" noEditPoints="1" noAdjustHandles="1" noChangeArrowheads="1" noChangeShapeType="1" noTextEdit="1"/>
                </p:cNvSpPr>
                <p:nvPr/>
              </p:nvSpPr>
              <p:spPr>
                <a:xfrm>
                  <a:off x="838199" y="2998597"/>
                  <a:ext cx="4701209" cy="665524"/>
                </a:xfrm>
                <a:prstGeom prst="rect">
                  <a:avLst/>
                </a:prstGeom>
                <a:blipFill>
                  <a:blip r:embed="rId7"/>
                  <a:stretch>
                    <a:fillRect l="-1112"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2A914B26-2F22-FF21-C965-DB898EEC5644}"/>
                    </a:ext>
                  </a:extLst>
                </p:cNvPr>
                <p:cNvSpPr txBox="1"/>
                <p:nvPr/>
              </p:nvSpPr>
              <p:spPr>
                <a:xfrm>
                  <a:off x="838199" y="3637309"/>
                  <a:ext cx="4701209" cy="665524"/>
                </a:xfrm>
                <a:prstGeom prst="rect">
                  <a:avLst/>
                </a:prstGeom>
                <a:grpFill/>
              </p:spPr>
              <p:txBody>
                <a:bodyPr wrap="square" rtlCol="0">
                  <a:spAutoFit/>
                </a:bodyPr>
                <a:lstStyle/>
                <a:p>
                  <a:r>
                    <a:rPr kumimoji="1" lang="en-US" altLang="zh-CN" b="1">
                      <a:latin typeface="Palatino" pitchFamily="2" charset="0"/>
                      <a:ea typeface="Palatino" pitchFamily="2" charset="0"/>
                    </a:rPr>
                    <a:t>NO Instance:</a:t>
                  </a:r>
                </a:p>
                <a:p>
                  <a:pPr marL="285750" indent="-285750">
                    <a:buFont typeface="Arial" panose="020B0604020202020204" pitchFamily="34" charset="0"/>
                    <a:buChar char="•"/>
                  </a:pPr>
                  <a:r>
                    <a:rPr kumimoji="1" lang="en-US" altLang="zh-CN">
                      <a:latin typeface="Palatino" pitchFamily="2" charset="0"/>
                      <a:ea typeface="Palatino" pitchFamily="2" charset="0"/>
                    </a:rPr>
                    <a:t>any</a:t>
                  </a:r>
                  <a:r>
                    <a:rPr kumimoji="1" lang="zh-CN" altLang="en-US">
                      <a:latin typeface="Palatino" pitchFamily="2" charset="0"/>
                      <a:ea typeface="Palatino" pitchFamily="2" charset="0"/>
                    </a:rPr>
                    <a:t> </a:t>
                  </a:r>
                  <a:r>
                    <a:rPr kumimoji="1" lang="en-US" altLang="zh-CN">
                      <a:latin typeface="Palatino" pitchFamily="2" charset="0"/>
                      <a:ea typeface="Palatino" pitchFamily="2" charset="0"/>
                    </a:rPr>
                    <a:t>covering</a:t>
                  </a:r>
                  <a:r>
                    <a:rPr kumimoji="1" lang="zh-CN" altLang="en-US">
                      <a:latin typeface="Palatino" pitchFamily="2" charset="0"/>
                      <a:ea typeface="Palatino" pitchFamily="2" charset="0"/>
                    </a:rPr>
                    <a:t> </a:t>
                  </a:r>
                  <a:r>
                    <a:rPr kumimoji="1" lang="en-US" altLang="zh-CN">
                      <a:latin typeface="Palatino" pitchFamily="2" charset="0"/>
                      <a:ea typeface="Palatino" pitchFamily="2" charset="0"/>
                    </a:rPr>
                    <a:t>of </a:t>
                  </a:r>
                  <a14:m>
                    <m:oMath xmlns:m="http://schemas.openxmlformats.org/officeDocument/2006/math">
                      <m:r>
                        <a:rPr kumimoji="1" lang="en-US" altLang="zh-CN" b="0" i="1" smtClean="0">
                          <a:latin typeface="Cambria Math" panose="02040503050406030204" pitchFamily="18" charset="0"/>
                          <a:ea typeface="Palatino" pitchFamily="2" charset="0"/>
                        </a:rPr>
                        <m:t>𝑈</m:t>
                      </m:r>
                    </m:oMath>
                  </a14:m>
                  <a:r>
                    <a:rPr kumimoji="1" lang="zh-CN" altLang="en-US">
                      <a:latin typeface="Palatino" pitchFamily="2" charset="0"/>
                      <a:ea typeface="Palatino" pitchFamily="2" charset="0"/>
                    </a:rPr>
                    <a:t> </a:t>
                  </a:r>
                  <a:r>
                    <a:rPr kumimoji="1" lang="en-US" altLang="zh-CN">
                      <a:latin typeface="Palatino" pitchFamily="2" charset="0"/>
                      <a:ea typeface="Palatino" pitchFamily="2" charset="0"/>
                    </a:rPr>
                    <a:t>has</a:t>
                  </a:r>
                  <a:r>
                    <a:rPr kumimoji="1" lang="zh-CN" altLang="en-US">
                      <a:latin typeface="Palatino" pitchFamily="2" charset="0"/>
                      <a:ea typeface="Palatino" pitchFamily="2" charset="0"/>
                    </a:rPr>
                    <a:t> </a:t>
                  </a:r>
                  <a:r>
                    <a:rPr kumimoji="1" lang="en-US" altLang="zh-CN">
                      <a:latin typeface="Palatino" pitchFamily="2" charset="0"/>
                      <a:ea typeface="Palatino" pitchFamily="2" charset="0"/>
                    </a:rPr>
                    <a:t>size</a:t>
                  </a:r>
                  <a:r>
                    <a:rPr kumimoji="1" lang="zh-CN" altLang="en-US">
                      <a:latin typeface="Palatino" pitchFamily="2" charset="0"/>
                      <a:ea typeface="Palatino" pitchFamily="2" charset="0"/>
                    </a:rPr>
                    <a:t> </a:t>
                  </a:r>
                  <a14:m>
                    <m:oMath xmlns:m="http://schemas.openxmlformats.org/officeDocument/2006/math">
                      <m:r>
                        <a:rPr kumimoji="1" lang="en-US" altLang="zh-CN" b="0" i="1" smtClean="0">
                          <a:latin typeface="Cambria Math" panose="02040503050406030204" pitchFamily="18" charset="0"/>
                          <a:ea typeface="Palatino" pitchFamily="2" charset="0"/>
                        </a:rPr>
                        <m:t>≥</m:t>
                      </m:r>
                      <m:r>
                        <a:rPr kumimoji="1" lang="en-US" altLang="zh-CN" b="0" i="1" smtClean="0">
                          <a:latin typeface="Cambria Math" panose="02040503050406030204" pitchFamily="18" charset="0"/>
                          <a:ea typeface="Palatino" pitchFamily="2" charset="0"/>
                        </a:rPr>
                        <m:t>𝑘</m:t>
                      </m:r>
                      <m:r>
                        <a:rPr kumimoji="1" lang="en-US" altLang="zh-CN" b="0" i="1" smtClean="0">
                          <a:latin typeface="Cambria Math" panose="02040503050406030204" pitchFamily="18" charset="0"/>
                          <a:ea typeface="Palatino" pitchFamily="2" charset="0"/>
                        </a:rPr>
                        <m:t>+1</m:t>
                      </m:r>
                    </m:oMath>
                  </a14:m>
                  <a:endParaRPr kumimoji="1" lang="zh-CN" altLang="en-US">
                    <a:latin typeface="Palatino" pitchFamily="2" charset="0"/>
                    <a:ea typeface="Palatino" pitchFamily="2" charset="0"/>
                  </a:endParaRPr>
                </a:p>
              </p:txBody>
            </p:sp>
          </mc:Choice>
          <mc:Fallback xmlns="">
            <p:sp>
              <p:nvSpPr>
                <p:cNvPr id="21" name="文本框 20">
                  <a:extLst>
                    <a:ext uri="{FF2B5EF4-FFF2-40B4-BE49-F238E27FC236}">
                      <a16:creationId xmlns:a16="http://schemas.microsoft.com/office/drawing/2014/main" id="{2A914B26-2F22-FF21-C965-DB898EEC5644}"/>
                    </a:ext>
                  </a:extLst>
                </p:cNvPr>
                <p:cNvSpPr txBox="1">
                  <a:spLocks noRot="1" noChangeAspect="1" noMove="1" noResize="1" noEditPoints="1" noAdjustHandles="1" noChangeArrowheads="1" noChangeShapeType="1" noTextEdit="1"/>
                </p:cNvSpPr>
                <p:nvPr/>
              </p:nvSpPr>
              <p:spPr>
                <a:xfrm>
                  <a:off x="838199" y="3637309"/>
                  <a:ext cx="4701209" cy="665524"/>
                </a:xfrm>
                <a:prstGeom prst="rect">
                  <a:avLst/>
                </a:prstGeom>
                <a:blipFill>
                  <a:blip r:embed="rId8"/>
                  <a:stretch>
                    <a:fillRect l="-1112" t="-5660" b="-14151"/>
                  </a:stretch>
                </a:blipFill>
              </p:spPr>
              <p:txBody>
                <a:bodyPr/>
                <a:lstStyle/>
                <a:p>
                  <a:r>
                    <a:rPr lang="en-US">
                      <a:noFill/>
                    </a:rPr>
                    <a:t> </a:t>
                  </a:r>
                </a:p>
              </p:txBody>
            </p:sp>
          </mc:Fallback>
        </mc:AlternateContent>
      </p:grpSp>
      <p:grpSp>
        <p:nvGrpSpPr>
          <p:cNvPr id="36" name="组合 35">
            <a:extLst>
              <a:ext uri="{FF2B5EF4-FFF2-40B4-BE49-F238E27FC236}">
                <a16:creationId xmlns:a16="http://schemas.microsoft.com/office/drawing/2014/main" id="{8CBDEEB7-A5CE-F7EE-21E2-11C828D37F75}"/>
              </a:ext>
            </a:extLst>
          </p:cNvPr>
          <p:cNvGrpSpPr/>
          <p:nvPr/>
        </p:nvGrpSpPr>
        <p:grpSpPr>
          <a:xfrm>
            <a:off x="6395274" y="2774785"/>
            <a:ext cx="5349325" cy="1832009"/>
            <a:chOff x="752437" y="2446827"/>
            <a:chExt cx="5349325" cy="1832009"/>
          </a:xfrm>
          <a:solidFill>
            <a:schemeClr val="accent1">
              <a:lumMod val="20000"/>
              <a:lumOff val="80000"/>
            </a:schemeClr>
          </a:solidFill>
        </p:grpSpPr>
        <p:sp>
          <p:nvSpPr>
            <p:cNvPr id="39" name="圆角矩形 38">
              <a:extLst>
                <a:ext uri="{FF2B5EF4-FFF2-40B4-BE49-F238E27FC236}">
                  <a16:creationId xmlns:a16="http://schemas.microsoft.com/office/drawing/2014/main" id="{4410C003-EF82-3C66-761E-E1E59232EEFA}"/>
                </a:ext>
              </a:extLst>
            </p:cNvPr>
            <p:cNvSpPr/>
            <p:nvPr/>
          </p:nvSpPr>
          <p:spPr>
            <a:xfrm>
              <a:off x="752437" y="2446827"/>
              <a:ext cx="5349325" cy="183200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kumimoji="1" lang="zh-CN" altLang="en-US">
                <a:solidFill>
                  <a:schemeClr val="tx1"/>
                </a:solidFill>
              </a:endParaRPr>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029A857E-0913-D4F5-BDEE-340BF0773391}"/>
                    </a:ext>
                  </a:extLst>
                </p:cNvPr>
                <p:cNvSpPr txBox="1"/>
                <p:nvPr/>
              </p:nvSpPr>
              <p:spPr>
                <a:xfrm>
                  <a:off x="1058273" y="2599602"/>
                  <a:ext cx="4538935" cy="400110"/>
                </a:xfrm>
                <a:prstGeom prst="rect">
                  <a:avLst/>
                </a:prstGeom>
                <a:grpFill/>
              </p:spPr>
              <p:txBody>
                <a:bodyPr wrap="none" rtlCol="0">
                  <a:spAutoFit/>
                </a:bodyPr>
                <a:lstStyle/>
                <a:p>
                  <a14:m>
                    <m:oMath xmlns:m="http://schemas.openxmlformats.org/officeDocument/2006/math">
                      <m:r>
                        <a:rPr kumimoji="1" lang="en-US" altLang="zh-CN" sz="2000" b="0" i="1" smtClean="0">
                          <a:latin typeface="Cambria Math" panose="02040503050406030204" pitchFamily="18" charset="0"/>
                        </a:rPr>
                        <m:t>𝑐</m:t>
                      </m:r>
                    </m:oMath>
                  </a14:m>
                  <a:r>
                    <a:rPr kumimoji="1" lang="en-US" altLang="zh-CN" sz="2000" b="0">
                      <a:latin typeface="Cambria Math" panose="02040503050406030204" pitchFamily="18" charset="0"/>
                    </a:rPr>
                    <a:t>-gap</a:t>
                  </a:r>
                  <a14:m>
                    <m:oMath xmlns:m="http://schemas.openxmlformats.org/officeDocument/2006/math">
                      <m:r>
                        <a:rPr kumimoji="1" lang="en-US" altLang="zh-CN" sz="2000" b="0" i="1" smtClean="0">
                          <a:latin typeface="Cambria Math" panose="02040503050406030204" pitchFamily="18" charset="0"/>
                        </a:rPr>
                        <m:t> </m:t>
                      </m:r>
                      <m:r>
                        <a:rPr kumimoji="1" lang="en-US" altLang="zh-CN" sz="2000" b="0" i="1" smtClean="0">
                          <a:latin typeface="Cambria Math" panose="02040503050406030204" pitchFamily="18" charset="0"/>
                        </a:rPr>
                        <m:t>𝑘</m:t>
                      </m:r>
                      <m:r>
                        <a:rPr kumimoji="1" lang="en-US" altLang="zh-CN" sz="2000" b="0" i="1" smtClean="0">
                          <a:latin typeface="Cambria Math" panose="02040503050406030204" pitchFamily="18" charset="0"/>
                        </a:rPr>
                        <m:t>′</m:t>
                      </m:r>
                    </m:oMath>
                  </a14:m>
                  <a:r>
                    <a:rPr kumimoji="1" lang="en-US" altLang="zh-CN" sz="2000">
                      <a:latin typeface="Palatino" pitchFamily="2" charset="0"/>
                      <a:ea typeface="Palatino" pitchFamily="2" charset="0"/>
                    </a:rPr>
                    <a:t>-</a:t>
                  </a:r>
                  <a:r>
                    <a:rPr kumimoji="1" lang="en-US" altLang="zh-CN" sz="2000" err="1">
                      <a:latin typeface="Palatino" pitchFamily="2" charset="0"/>
                      <a:ea typeface="Palatino" pitchFamily="2" charset="0"/>
                    </a:rPr>
                    <a:t>SetCover</a:t>
                  </a:r>
                  <a:r>
                    <a:rPr kumimoji="1" lang="en-US" altLang="zh-CN" sz="2000">
                      <a:latin typeface="Palatino" pitchFamily="2" charset="0"/>
                      <a:ea typeface="Palatino" pitchFamily="2" charset="0"/>
                    </a:rPr>
                    <a:t> Instance </a:t>
                  </a:r>
                  <a14:m>
                    <m:oMath xmlns:m="http://schemas.openxmlformats.org/officeDocument/2006/math">
                      <m:r>
                        <m:rPr>
                          <m:sty m:val="p"/>
                        </m:rPr>
                        <a:rPr kumimoji="1" lang="en-US" altLang="zh-CN" sz="2000" b="0" i="0" smtClean="0">
                          <a:latin typeface="Cambria Math" panose="02040503050406030204" pitchFamily="18" charset="0"/>
                          <a:ea typeface="Palatino" pitchFamily="2" charset="0"/>
                        </a:rPr>
                        <m:t>Γ</m:t>
                      </m:r>
                      <m:r>
                        <a:rPr kumimoji="1" lang="en-US" altLang="zh-CN" sz="2000" b="0" i="0"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Cambria Math" panose="02040503050406030204" pitchFamily="18" charset="0"/>
                        </a:rPr>
                        <m:t>𝒮</m:t>
                      </m:r>
                      <m:r>
                        <a:rPr kumimoji="1" lang="en-US" altLang="zh-CN" sz="2000" b="0" i="1" smtClean="0">
                          <a:latin typeface="Cambria Math" panose="02040503050406030204" pitchFamily="18" charset="0"/>
                          <a:ea typeface="Cambria Math" panose="02040503050406030204" pitchFamily="18" charset="0"/>
                        </a:rPr>
                        <m:t>′,</m:t>
                      </m:r>
                      <m:r>
                        <a:rPr kumimoji="1" lang="en-US" altLang="zh-CN" sz="2000" b="0" i="1" smtClean="0">
                          <a:latin typeface="Cambria Math" panose="02040503050406030204" pitchFamily="18" charset="0"/>
                          <a:ea typeface="Palatino" pitchFamily="2" charset="0"/>
                        </a:rPr>
                        <m:t>𝑈</m:t>
                      </m:r>
                      <m:r>
                        <a:rPr kumimoji="1" lang="en-US" altLang="zh-CN" sz="2000" b="0" i="1" smtClean="0">
                          <a:latin typeface="Cambria Math" panose="02040503050406030204" pitchFamily="18" charset="0"/>
                          <a:ea typeface="Palatino" pitchFamily="2" charset="0"/>
                        </a:rPr>
                        <m:t>′)</m:t>
                      </m:r>
                    </m:oMath>
                  </a14:m>
                  <a:endParaRPr kumimoji="1" lang="zh-CN" altLang="en-US" sz="2000">
                    <a:latin typeface="Palatino" pitchFamily="2" charset="0"/>
                    <a:ea typeface="Palatino" pitchFamily="2" charset="0"/>
                  </a:endParaRPr>
                </a:p>
              </p:txBody>
            </p:sp>
          </mc:Choice>
          <mc:Fallback xmlns="">
            <p:sp>
              <p:nvSpPr>
                <p:cNvPr id="42" name="文本框 41">
                  <a:extLst>
                    <a:ext uri="{FF2B5EF4-FFF2-40B4-BE49-F238E27FC236}">
                      <a16:creationId xmlns:a16="http://schemas.microsoft.com/office/drawing/2014/main" id="{029A857E-0913-D4F5-BDEE-340BF0773391}"/>
                    </a:ext>
                  </a:extLst>
                </p:cNvPr>
                <p:cNvSpPr txBox="1">
                  <a:spLocks noRot="1" noChangeAspect="1" noMove="1" noResize="1" noEditPoints="1" noAdjustHandles="1" noChangeArrowheads="1" noChangeShapeType="1" noTextEdit="1"/>
                </p:cNvSpPr>
                <p:nvPr/>
              </p:nvSpPr>
              <p:spPr>
                <a:xfrm>
                  <a:off x="1058273" y="2599602"/>
                  <a:ext cx="4538935" cy="400110"/>
                </a:xfrm>
                <a:prstGeom prst="rect">
                  <a:avLst/>
                </a:prstGeom>
                <a:blipFill>
                  <a:blip r:embed="rId9"/>
                  <a:stretch>
                    <a:fillRect t="-1060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CB13DB97-151B-D502-1791-40722FD46D60}"/>
                    </a:ext>
                  </a:extLst>
                </p:cNvPr>
                <p:cNvSpPr txBox="1"/>
                <p:nvPr/>
              </p:nvSpPr>
              <p:spPr>
                <a:xfrm>
                  <a:off x="822237" y="2986174"/>
                  <a:ext cx="4701209" cy="646331"/>
                </a:xfrm>
                <a:prstGeom prst="rect">
                  <a:avLst/>
                </a:prstGeom>
                <a:grpFill/>
              </p:spPr>
              <p:txBody>
                <a:bodyPr wrap="square" rtlCol="0">
                  <a:spAutoFit/>
                </a:bodyPr>
                <a:lstStyle/>
                <a:p>
                  <a:r>
                    <a:rPr kumimoji="1" lang="en-US" altLang="zh-CN" b="1">
                      <a:latin typeface="Palatino" pitchFamily="2" charset="0"/>
                      <a:ea typeface="Palatino" pitchFamily="2" charset="0"/>
                    </a:rPr>
                    <a:t>YES Instance:</a:t>
                  </a:r>
                </a:p>
                <a:p>
                  <a:pPr marL="285750" indent="-285750">
                    <a:buFont typeface="Arial" panose="020B0604020202020204" pitchFamily="34" charset="0"/>
                    <a:buChar char="•"/>
                  </a:pPr>
                  <a14:m>
                    <m:oMath xmlns:m="http://schemas.openxmlformats.org/officeDocument/2006/math">
                      <m:r>
                        <a:rPr kumimoji="1" lang="en-US" altLang="zh-CN" b="0" i="1" smtClean="0">
                          <a:latin typeface="Cambria Math" panose="02040503050406030204" pitchFamily="18" charset="0"/>
                          <a:ea typeface="Palatino" pitchFamily="2" charset="0"/>
                        </a:rPr>
                        <m:t>∃</m:t>
                      </m:r>
                      <m:sSub>
                        <m:sSubPr>
                          <m:ctrlPr>
                            <a:rPr kumimoji="1" lang="en-US" altLang="zh-CN" b="0" i="1" smtClean="0">
                              <a:latin typeface="Cambria Math" panose="02040503050406030204" pitchFamily="18" charset="0"/>
                              <a:ea typeface="Palatino" pitchFamily="2" charset="0"/>
                            </a:rPr>
                          </m:ctrlPr>
                        </m:sSubPr>
                        <m:e>
                          <m:r>
                            <a:rPr kumimoji="1" lang="en-US" altLang="zh-CN" b="0" i="1" smtClean="0">
                              <a:latin typeface="Cambria Math" panose="02040503050406030204" pitchFamily="18" charset="0"/>
                              <a:ea typeface="Palatino" pitchFamily="2" charset="0"/>
                            </a:rPr>
                            <m:t>𝑆</m:t>
                          </m:r>
                        </m:e>
                        <m:sub>
                          <m:r>
                            <a:rPr kumimoji="1" lang="en-US" altLang="zh-CN" b="0" i="1" smtClean="0">
                              <a:latin typeface="Cambria Math" panose="02040503050406030204" pitchFamily="18" charset="0"/>
                              <a:ea typeface="Palatino" pitchFamily="2" charset="0"/>
                            </a:rPr>
                            <m:t>1</m:t>
                          </m:r>
                        </m:sub>
                      </m:sSub>
                      <m:r>
                        <a:rPr kumimoji="1" lang="en-US" altLang="zh-CN" b="0" i="1" smtClean="0">
                          <a:latin typeface="Cambria Math" panose="02040503050406030204" pitchFamily="18" charset="0"/>
                          <a:ea typeface="Palatino" pitchFamily="2" charset="0"/>
                        </a:rPr>
                        <m:t>,…,</m:t>
                      </m:r>
                      <m:sSub>
                        <m:sSubPr>
                          <m:ctrlPr>
                            <a:rPr kumimoji="1" lang="en-US" altLang="zh-CN" b="0" i="1" smtClean="0">
                              <a:latin typeface="Cambria Math" panose="02040503050406030204" pitchFamily="18" charset="0"/>
                              <a:ea typeface="Palatino" pitchFamily="2" charset="0"/>
                            </a:rPr>
                          </m:ctrlPr>
                        </m:sSubPr>
                        <m:e>
                          <m:r>
                            <a:rPr kumimoji="1" lang="en-US" altLang="zh-CN" b="0" i="1" smtClean="0">
                              <a:latin typeface="Cambria Math" panose="02040503050406030204" pitchFamily="18" charset="0"/>
                              <a:ea typeface="Palatino" pitchFamily="2" charset="0"/>
                            </a:rPr>
                            <m:t>𝑆</m:t>
                          </m:r>
                        </m:e>
                        <m:sub>
                          <m:r>
                            <a:rPr kumimoji="1" lang="en-US" altLang="zh-CN" b="0" i="1" smtClean="0">
                              <a:latin typeface="Cambria Math" panose="02040503050406030204" pitchFamily="18" charset="0"/>
                              <a:ea typeface="Palatino" pitchFamily="2" charset="0"/>
                            </a:rPr>
                            <m:t>𝑘</m:t>
                          </m:r>
                          <m:r>
                            <a:rPr kumimoji="1" lang="en-US" altLang="zh-CN" b="0" i="1" smtClean="0">
                              <a:latin typeface="Cambria Math" panose="02040503050406030204" pitchFamily="18" charset="0"/>
                              <a:ea typeface="Palatino" pitchFamily="2" charset="0"/>
                            </a:rPr>
                            <m:t>′</m:t>
                          </m:r>
                        </m:sub>
                      </m:sSub>
                      <m:r>
                        <a:rPr kumimoji="1" lang="en-US" altLang="zh-CN" b="0" i="1" smtClean="0">
                          <a:latin typeface="Cambria Math" panose="02040503050406030204" pitchFamily="18" charset="0"/>
                          <a:ea typeface="Palatino" pitchFamily="2" charset="0"/>
                        </a:rPr>
                        <m:t>∈</m:t>
                      </m:r>
                      <m:r>
                        <a:rPr kumimoji="1" lang="en-US" altLang="zh-CN" i="1">
                          <a:latin typeface="Cambria Math" panose="02040503050406030204" pitchFamily="18" charset="0"/>
                          <a:ea typeface="Cambria Math" panose="02040503050406030204" pitchFamily="18" charset="0"/>
                        </a:rPr>
                        <m:t>𝒮</m:t>
                      </m:r>
                      <m:r>
                        <a:rPr kumimoji="1" lang="en-US" altLang="zh-CN" b="0" i="1" smtClean="0">
                          <a:latin typeface="Cambria Math" panose="02040503050406030204" pitchFamily="18" charset="0"/>
                          <a:ea typeface="Cambria Math" panose="02040503050406030204" pitchFamily="18" charset="0"/>
                        </a:rPr>
                        <m:t>′</m:t>
                      </m:r>
                    </m:oMath>
                  </a14:m>
                  <a:r>
                    <a:rPr kumimoji="1" lang="en-US" altLang="zh-CN">
                      <a:latin typeface="Palatino" pitchFamily="2" charset="0"/>
                      <a:ea typeface="Palatino" pitchFamily="2" charset="0"/>
                    </a:rPr>
                    <a:t> which can cover </a:t>
                  </a:r>
                  <a14:m>
                    <m:oMath xmlns:m="http://schemas.openxmlformats.org/officeDocument/2006/math">
                      <m:r>
                        <a:rPr kumimoji="1" lang="en-US" altLang="zh-CN" b="0" i="1" smtClean="0">
                          <a:latin typeface="Cambria Math" panose="02040503050406030204" pitchFamily="18" charset="0"/>
                          <a:ea typeface="Palatino" pitchFamily="2" charset="0"/>
                        </a:rPr>
                        <m:t>𝑈</m:t>
                      </m:r>
                      <m:r>
                        <a:rPr kumimoji="1" lang="en-US" altLang="zh-CN" b="0" i="1" smtClean="0">
                          <a:latin typeface="Cambria Math" panose="02040503050406030204" pitchFamily="18" charset="0"/>
                          <a:ea typeface="Palatino" pitchFamily="2" charset="0"/>
                        </a:rPr>
                        <m:t>′</m:t>
                      </m:r>
                    </m:oMath>
                  </a14:m>
                  <a:endParaRPr kumimoji="1" lang="zh-CN" altLang="en-US">
                    <a:latin typeface="Palatino" pitchFamily="2" charset="0"/>
                    <a:ea typeface="Palatino" pitchFamily="2" charset="0"/>
                  </a:endParaRPr>
                </a:p>
              </p:txBody>
            </p:sp>
          </mc:Choice>
          <mc:Fallback xmlns="">
            <p:sp>
              <p:nvSpPr>
                <p:cNvPr id="45" name="文本框 44">
                  <a:extLst>
                    <a:ext uri="{FF2B5EF4-FFF2-40B4-BE49-F238E27FC236}">
                      <a16:creationId xmlns:a16="http://schemas.microsoft.com/office/drawing/2014/main" id="{CB13DB97-151B-D502-1791-40722FD46D60}"/>
                    </a:ext>
                  </a:extLst>
                </p:cNvPr>
                <p:cNvSpPr txBox="1">
                  <a:spLocks noRot="1" noChangeAspect="1" noMove="1" noResize="1" noEditPoints="1" noAdjustHandles="1" noChangeArrowheads="1" noChangeShapeType="1" noTextEdit="1"/>
                </p:cNvSpPr>
                <p:nvPr/>
              </p:nvSpPr>
              <p:spPr>
                <a:xfrm>
                  <a:off x="822237" y="2986174"/>
                  <a:ext cx="4701209" cy="646331"/>
                </a:xfrm>
                <a:prstGeom prst="rect">
                  <a:avLst/>
                </a:prstGeom>
                <a:blipFill>
                  <a:blip r:embed="rId10"/>
                  <a:stretch>
                    <a:fillRect l="-1167"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869FBAB4-DA3E-854E-3E44-8C0240794C59}"/>
                    </a:ext>
                  </a:extLst>
                </p:cNvPr>
                <p:cNvSpPr txBox="1"/>
                <p:nvPr/>
              </p:nvSpPr>
              <p:spPr>
                <a:xfrm>
                  <a:off x="822237" y="3632505"/>
                  <a:ext cx="4959272" cy="646331"/>
                </a:xfrm>
                <a:prstGeom prst="rect">
                  <a:avLst/>
                </a:prstGeom>
                <a:grpFill/>
              </p:spPr>
              <p:txBody>
                <a:bodyPr wrap="square" rtlCol="0">
                  <a:spAutoFit/>
                </a:bodyPr>
                <a:lstStyle/>
                <a:p>
                  <a:r>
                    <a:rPr kumimoji="1" lang="en-US" altLang="zh-CN" b="1">
                      <a:latin typeface="Palatino" pitchFamily="2" charset="0"/>
                      <a:ea typeface="Palatino" pitchFamily="2" charset="0"/>
                    </a:rPr>
                    <a:t>NO Instance:</a:t>
                  </a:r>
                </a:p>
                <a:p>
                  <a:pPr marL="285750" indent="-285750">
                    <a:buFont typeface="Arial" panose="020B0604020202020204" pitchFamily="34" charset="0"/>
                    <a:buChar char="•"/>
                  </a:pPr>
                  <a:r>
                    <a:rPr kumimoji="1" lang="en-US" altLang="zh-CN">
                      <a:latin typeface="Palatino" pitchFamily="2" charset="0"/>
                      <a:ea typeface="Palatino" pitchFamily="2" charset="0"/>
                    </a:rPr>
                    <a:t>any</a:t>
                  </a:r>
                  <a:r>
                    <a:rPr kumimoji="1" lang="zh-CN" altLang="en-US">
                      <a:latin typeface="Palatino" pitchFamily="2" charset="0"/>
                      <a:ea typeface="Palatino" pitchFamily="2" charset="0"/>
                    </a:rPr>
                    <a:t> </a:t>
                  </a:r>
                  <a:r>
                    <a:rPr kumimoji="1" lang="en-US" altLang="zh-CN">
                      <a:latin typeface="Palatino" pitchFamily="2" charset="0"/>
                      <a:ea typeface="Palatino" pitchFamily="2" charset="0"/>
                    </a:rPr>
                    <a:t>covering</a:t>
                  </a:r>
                  <a:r>
                    <a:rPr kumimoji="1" lang="zh-CN" altLang="en-US">
                      <a:latin typeface="Palatino" pitchFamily="2" charset="0"/>
                      <a:ea typeface="Palatino" pitchFamily="2" charset="0"/>
                    </a:rPr>
                    <a:t> </a:t>
                  </a:r>
                  <a:r>
                    <a:rPr kumimoji="1" lang="en-US" altLang="zh-CN">
                      <a:latin typeface="Palatino" pitchFamily="2" charset="0"/>
                      <a:ea typeface="Palatino" pitchFamily="2" charset="0"/>
                    </a:rPr>
                    <a:t>of </a:t>
                  </a:r>
                  <a14:m>
                    <m:oMath xmlns:m="http://schemas.openxmlformats.org/officeDocument/2006/math">
                      <m:r>
                        <a:rPr kumimoji="1" lang="en-US" altLang="zh-CN" b="0" i="1" smtClean="0">
                          <a:latin typeface="Cambria Math" panose="02040503050406030204" pitchFamily="18" charset="0"/>
                          <a:ea typeface="Palatino" pitchFamily="2" charset="0"/>
                        </a:rPr>
                        <m:t>𝑈</m:t>
                      </m:r>
                    </m:oMath>
                  </a14:m>
                  <a:r>
                    <a:rPr kumimoji="1" lang="zh-CN" altLang="en-US">
                      <a:latin typeface="Palatino" pitchFamily="2" charset="0"/>
                      <a:ea typeface="Palatino" pitchFamily="2" charset="0"/>
                    </a:rPr>
                    <a:t> </a:t>
                  </a:r>
                  <a:r>
                    <a:rPr kumimoji="1" lang="en-US" altLang="zh-CN">
                      <a:latin typeface="Palatino" pitchFamily="2" charset="0"/>
                      <a:ea typeface="Palatino" pitchFamily="2" charset="0"/>
                    </a:rPr>
                    <a:t>has</a:t>
                  </a:r>
                  <a:r>
                    <a:rPr kumimoji="1" lang="zh-CN" altLang="en-US">
                      <a:latin typeface="Palatino" pitchFamily="2" charset="0"/>
                      <a:ea typeface="Palatino" pitchFamily="2" charset="0"/>
                    </a:rPr>
                    <a:t> </a:t>
                  </a:r>
                  <a:r>
                    <a:rPr kumimoji="1" lang="en-US" altLang="zh-CN">
                      <a:latin typeface="Palatino" pitchFamily="2" charset="0"/>
                      <a:ea typeface="Palatino" pitchFamily="2" charset="0"/>
                    </a:rPr>
                    <a:t>size</a:t>
                  </a:r>
                  <a:r>
                    <a:rPr kumimoji="1" lang="zh-CN" altLang="en-US">
                      <a:latin typeface="Palatino" pitchFamily="2" charset="0"/>
                      <a:ea typeface="Palatino" pitchFamily="2" charset="0"/>
                    </a:rPr>
                    <a:t> </a:t>
                  </a:r>
                  <a14:m>
                    <m:oMath xmlns:m="http://schemas.openxmlformats.org/officeDocument/2006/math">
                      <m:r>
                        <a:rPr kumimoji="1" lang="en-US" altLang="zh-CN" b="0" i="1" smtClean="0">
                          <a:latin typeface="Cambria Math" panose="02040503050406030204" pitchFamily="18" charset="0"/>
                          <a:ea typeface="Palatino" pitchFamily="2" charset="0"/>
                        </a:rPr>
                        <m:t>≥</m:t>
                      </m:r>
                      <m:r>
                        <a:rPr kumimoji="1" lang="en-US" altLang="zh-CN" b="0" i="1" smtClean="0">
                          <a:latin typeface="Cambria Math" panose="02040503050406030204" pitchFamily="18" charset="0"/>
                          <a:ea typeface="Palatino" pitchFamily="2" charset="0"/>
                        </a:rPr>
                        <m:t>𝑐𝑘</m:t>
                      </m:r>
                      <m:r>
                        <a:rPr kumimoji="1" lang="en-US" altLang="zh-CN" b="0" i="1" smtClean="0">
                          <a:latin typeface="Cambria Math" panose="02040503050406030204" pitchFamily="18" charset="0"/>
                          <a:ea typeface="Palatino" pitchFamily="2" charset="0"/>
                        </a:rPr>
                        <m:t>′</m:t>
                      </m:r>
                    </m:oMath>
                  </a14:m>
                  <a:r>
                    <a:rPr kumimoji="1" lang="en-US" altLang="zh-CN">
                      <a:latin typeface="Palatino" pitchFamily="2" charset="0"/>
                      <a:ea typeface="Palatino" pitchFamily="2" charset="0"/>
                    </a:rPr>
                    <a:t> for some </a:t>
                  </a:r>
                  <a14:m>
                    <m:oMath xmlns:m="http://schemas.openxmlformats.org/officeDocument/2006/math">
                      <m:r>
                        <a:rPr kumimoji="1" lang="en-US" altLang="zh-CN" b="0" i="1" smtClean="0">
                          <a:latin typeface="Cambria Math" panose="02040503050406030204" pitchFamily="18" charset="0"/>
                          <a:ea typeface="Palatino" pitchFamily="2" charset="0"/>
                        </a:rPr>
                        <m:t>𝑐</m:t>
                      </m:r>
                    </m:oMath>
                  </a14:m>
                  <a:endParaRPr kumimoji="1" lang="zh-CN" altLang="en-US">
                    <a:latin typeface="Palatino" pitchFamily="2" charset="0"/>
                    <a:ea typeface="Palatino" pitchFamily="2" charset="0"/>
                  </a:endParaRPr>
                </a:p>
              </p:txBody>
            </p:sp>
          </mc:Choice>
          <mc:Fallback xmlns="">
            <p:sp>
              <p:nvSpPr>
                <p:cNvPr id="52" name="文本框 51">
                  <a:extLst>
                    <a:ext uri="{FF2B5EF4-FFF2-40B4-BE49-F238E27FC236}">
                      <a16:creationId xmlns:a16="http://schemas.microsoft.com/office/drawing/2014/main" id="{869FBAB4-DA3E-854E-3E44-8C0240794C59}"/>
                    </a:ext>
                  </a:extLst>
                </p:cNvPr>
                <p:cNvSpPr txBox="1">
                  <a:spLocks noRot="1" noChangeAspect="1" noMove="1" noResize="1" noEditPoints="1" noAdjustHandles="1" noChangeArrowheads="1" noChangeShapeType="1" noTextEdit="1"/>
                </p:cNvSpPr>
                <p:nvPr/>
              </p:nvSpPr>
              <p:spPr>
                <a:xfrm>
                  <a:off x="822237" y="3632505"/>
                  <a:ext cx="4959272" cy="646331"/>
                </a:xfrm>
                <a:prstGeom prst="rect">
                  <a:avLst/>
                </a:prstGeom>
                <a:blipFill>
                  <a:blip r:embed="rId11"/>
                  <a:stretch>
                    <a:fillRect l="-1107" t="-5660" b="-14151"/>
                  </a:stretch>
                </a:blipFill>
              </p:spPr>
              <p:txBody>
                <a:bodyPr/>
                <a:lstStyle/>
                <a:p>
                  <a:r>
                    <a:rPr lang="en-US">
                      <a:noFill/>
                    </a:rPr>
                    <a:t> </a:t>
                  </a:r>
                </a:p>
              </p:txBody>
            </p:sp>
          </mc:Fallback>
        </mc:AlternateContent>
      </p:grpSp>
      <p:sp>
        <p:nvSpPr>
          <p:cNvPr id="55" name="右大括号 54">
            <a:extLst>
              <a:ext uri="{FF2B5EF4-FFF2-40B4-BE49-F238E27FC236}">
                <a16:creationId xmlns:a16="http://schemas.microsoft.com/office/drawing/2014/main" id="{A2888D37-D2BD-CC3A-A5DA-B5C1661E6E0B}"/>
              </a:ext>
            </a:extLst>
          </p:cNvPr>
          <p:cNvSpPr/>
          <p:nvPr/>
        </p:nvSpPr>
        <p:spPr>
          <a:xfrm>
            <a:off x="5830026" y="1846384"/>
            <a:ext cx="328654" cy="4435145"/>
          </a:xfrm>
          <a:prstGeom prst="rightBrace">
            <a:avLst>
              <a:gd name="adj1" fmla="val 8333"/>
              <a:gd name="adj2" fmla="val 44161"/>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grpSp>
        <p:nvGrpSpPr>
          <p:cNvPr id="11" name="组合 10">
            <a:extLst>
              <a:ext uri="{FF2B5EF4-FFF2-40B4-BE49-F238E27FC236}">
                <a16:creationId xmlns:a16="http://schemas.microsoft.com/office/drawing/2014/main" id="{4EB7DECC-8A30-9A81-E6C3-4B399B86FAAD}"/>
              </a:ext>
            </a:extLst>
          </p:cNvPr>
          <p:cNvGrpSpPr/>
          <p:nvPr/>
        </p:nvGrpSpPr>
        <p:grpSpPr>
          <a:xfrm>
            <a:off x="6365753" y="2601090"/>
            <a:ext cx="5349325" cy="2407490"/>
            <a:chOff x="752437" y="2446827"/>
            <a:chExt cx="5349325" cy="1832009"/>
          </a:xfrm>
          <a:solidFill>
            <a:schemeClr val="accent1">
              <a:lumMod val="20000"/>
              <a:lumOff val="80000"/>
            </a:schemeClr>
          </a:solidFill>
        </p:grpSpPr>
        <p:sp>
          <p:nvSpPr>
            <p:cNvPr id="12" name="圆角矩形 11">
              <a:extLst>
                <a:ext uri="{FF2B5EF4-FFF2-40B4-BE49-F238E27FC236}">
                  <a16:creationId xmlns:a16="http://schemas.microsoft.com/office/drawing/2014/main" id="{FC7F9602-6109-2F16-D786-B5055279C1C4}"/>
                </a:ext>
              </a:extLst>
            </p:cNvPr>
            <p:cNvSpPr/>
            <p:nvPr/>
          </p:nvSpPr>
          <p:spPr>
            <a:xfrm>
              <a:off x="752437" y="2446827"/>
              <a:ext cx="5349325" cy="183200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kumimoji="1" lang="zh-CN" altLang="en-US">
                <a:solidFill>
                  <a:schemeClr val="tx1"/>
                </a:solidFill>
              </a:endParaRP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D4E1A30B-EA0D-2366-A768-AB00A32CD42D}"/>
                    </a:ext>
                  </a:extLst>
                </p:cNvPr>
                <p:cNvSpPr txBox="1"/>
                <p:nvPr/>
              </p:nvSpPr>
              <p:spPr>
                <a:xfrm>
                  <a:off x="933702" y="2569579"/>
                  <a:ext cx="4698082" cy="782640"/>
                </a:xfrm>
                <a:prstGeom prst="rect">
                  <a:avLst/>
                </a:prstGeom>
                <a:grpFill/>
              </p:spPr>
              <p:txBody>
                <a:bodyPr wrap="none" rtlCol="0">
                  <a:spAutoFit/>
                </a:bodyPr>
                <a:lstStyle/>
                <a:p>
                  <a:pPr algn="ctr"/>
                  <a14:m>
                    <m:oMath xmlns:m="http://schemas.openxmlformats.org/officeDocument/2006/math">
                      <m:r>
                        <a:rPr kumimoji="1" lang="en-US" altLang="zh-CN" sz="2000" b="0" i="1" smtClean="0">
                          <a:latin typeface="Cambria Math" panose="02040503050406030204" pitchFamily="18" charset="0"/>
                        </a:rPr>
                        <m:t>𝑐</m:t>
                      </m:r>
                    </m:oMath>
                  </a14:m>
                  <a:r>
                    <a:rPr kumimoji="1" lang="en-US" altLang="zh-CN" sz="2000" b="0">
                      <a:latin typeface="Palatino" pitchFamily="2" charset="0"/>
                      <a:ea typeface="Palatino" pitchFamily="2" charset="0"/>
                    </a:rPr>
                    <a:t>-gap</a:t>
                  </a:r>
                  <a14:m>
                    <m:oMath xmlns:m="http://schemas.openxmlformats.org/officeDocument/2006/math">
                      <m:r>
                        <a:rPr kumimoji="1" lang="en-US" altLang="zh-CN" sz="2000" b="0" i="1" smtClean="0">
                          <a:latin typeface="Cambria Math" panose="02040503050406030204" pitchFamily="18" charset="0"/>
                        </a:rPr>
                        <m:t> </m:t>
                      </m:r>
                      <m:r>
                        <a:rPr kumimoji="1" lang="en-US" altLang="zh-CN" sz="2000" b="0" i="1" smtClean="0">
                          <a:latin typeface="Cambria Math" panose="02040503050406030204" pitchFamily="18" charset="0"/>
                        </a:rPr>
                        <m:t>𝑘</m:t>
                      </m:r>
                      <m:r>
                        <a:rPr kumimoji="1" lang="en-US" altLang="zh-CN" sz="2000" b="0" i="1" smtClean="0">
                          <a:latin typeface="Cambria Math" panose="02040503050406030204" pitchFamily="18" charset="0"/>
                        </a:rPr>
                        <m:t>′</m:t>
                      </m:r>
                    </m:oMath>
                  </a14:m>
                  <a:r>
                    <a:rPr kumimoji="1" lang="en-US" altLang="zh-CN" sz="2000">
                      <a:latin typeface="Palatino" pitchFamily="2" charset="0"/>
                      <a:ea typeface="Palatino" pitchFamily="2" charset="0"/>
                    </a:rPr>
                    <a:t>-</a:t>
                  </a:r>
                  <a:r>
                    <a:rPr kumimoji="1" lang="en-US" altLang="zh-CN" sz="2000" err="1">
                      <a:latin typeface="Palatino" pitchFamily="2" charset="0"/>
                      <a:ea typeface="Palatino" pitchFamily="2" charset="0"/>
                    </a:rPr>
                    <a:t>SetCover</a:t>
                  </a:r>
                  <a:r>
                    <a:rPr kumimoji="1" lang="en-US" altLang="zh-CN" sz="2000">
                      <a:latin typeface="Palatino" pitchFamily="2" charset="0"/>
                      <a:ea typeface="Palatino" pitchFamily="2" charset="0"/>
                    </a:rPr>
                    <a:t> Instance </a:t>
                  </a:r>
                  <a14:m>
                    <m:oMath xmlns:m="http://schemas.openxmlformats.org/officeDocument/2006/math">
                      <m:sSup>
                        <m:sSupPr>
                          <m:ctrlPr>
                            <a:rPr kumimoji="1" lang="en-US" altLang="zh-CN" sz="2000" b="0" i="1" smtClean="0">
                              <a:latin typeface="Cambria Math" panose="02040503050406030204" pitchFamily="18" charset="0"/>
                              <a:ea typeface="Palatino" pitchFamily="2" charset="0"/>
                            </a:rPr>
                          </m:ctrlPr>
                        </m:sSupPr>
                        <m:e>
                          <m:r>
                            <m:rPr>
                              <m:sty m:val="p"/>
                            </m:rPr>
                            <a:rPr kumimoji="1" lang="en-US" altLang="zh-CN" sz="2000" b="0" i="0" smtClean="0">
                              <a:latin typeface="Cambria Math" panose="02040503050406030204" pitchFamily="18" charset="0"/>
                              <a:ea typeface="Palatino" pitchFamily="2" charset="0"/>
                            </a:rPr>
                            <m:t>Γ</m:t>
                          </m:r>
                        </m:e>
                        <m:sup>
                          <m:r>
                            <a:rPr kumimoji="1" lang="en-US" altLang="zh-CN" sz="2000" b="0" i="0" smtClean="0">
                              <a:latin typeface="Cambria Math" panose="02040503050406030204" pitchFamily="18" charset="0"/>
                              <a:ea typeface="Palatino" pitchFamily="2" charset="0"/>
                            </a:rPr>
                            <m:t>′</m:t>
                          </m:r>
                        </m:sup>
                      </m:sSup>
                      <m:r>
                        <a:rPr kumimoji="1" lang="en-US" altLang="zh-CN" sz="2000" b="0" i="1" smtClean="0">
                          <a:latin typeface="Cambria Math" panose="02040503050406030204" pitchFamily="18" charset="0"/>
                          <a:ea typeface="Palatino" pitchFamily="2" charset="0"/>
                        </a:rPr>
                        <m:t>=</m:t>
                      </m:r>
                      <m:d>
                        <m:dPr>
                          <m:ctrlPr>
                            <a:rPr kumimoji="1" lang="en-US" altLang="zh-CN" sz="2000" b="0" i="1" smtClean="0">
                              <a:latin typeface="Cambria Math" panose="02040503050406030204" pitchFamily="18" charset="0"/>
                              <a:ea typeface="Palatino" pitchFamily="2" charset="0"/>
                            </a:rPr>
                          </m:ctrlPr>
                        </m:dPr>
                        <m:e>
                          <m:sSup>
                            <m:sSupPr>
                              <m:ctrlPr>
                                <a:rPr kumimoji="1" lang="en-US" altLang="zh-CN" sz="2000" b="0" i="1" smtClean="0">
                                  <a:latin typeface="Cambria Math" panose="02040503050406030204" pitchFamily="18" charset="0"/>
                                  <a:ea typeface="Cambria Math" panose="02040503050406030204" pitchFamily="18" charset="0"/>
                                </a:rPr>
                              </m:ctrlPr>
                            </m:sSupPr>
                            <m:e>
                              <m:r>
                                <a:rPr kumimoji="1" lang="en-US" altLang="zh-CN" sz="2000" b="0" i="1" smtClean="0">
                                  <a:latin typeface="Cambria Math" panose="02040503050406030204" pitchFamily="18" charset="0"/>
                                  <a:ea typeface="Cambria Math" panose="02040503050406030204" pitchFamily="18" charset="0"/>
                                </a:rPr>
                                <m:t>𝒮</m:t>
                              </m:r>
                            </m:e>
                            <m:sup>
                              <m:r>
                                <a:rPr kumimoji="1" lang="en-US" altLang="zh-CN" sz="2000" b="0" i="1" smtClean="0">
                                  <a:latin typeface="Cambria Math" panose="02040503050406030204" pitchFamily="18" charset="0"/>
                                  <a:ea typeface="Cambria Math" panose="02040503050406030204" pitchFamily="18" charset="0"/>
                                </a:rPr>
                                <m:t>′</m:t>
                              </m:r>
                            </m:sup>
                          </m:sSup>
                          <m:r>
                            <a:rPr kumimoji="1" lang="en-US" altLang="zh-CN" sz="2000" b="0" i="1" smtClean="0">
                              <a:latin typeface="Cambria Math" panose="02040503050406030204" pitchFamily="18" charset="0"/>
                              <a:ea typeface="Cambria Math" panose="02040503050406030204" pitchFamily="18" charset="0"/>
                            </a:rPr>
                            <m:t>,</m:t>
                          </m:r>
                          <m:sSup>
                            <m:sSupPr>
                              <m:ctrlPr>
                                <a:rPr kumimoji="1" lang="en-US" altLang="zh-CN" sz="2000" b="0" i="1" smtClean="0">
                                  <a:latin typeface="Cambria Math" panose="02040503050406030204" pitchFamily="18" charset="0"/>
                                  <a:ea typeface="Cambria Math" panose="02040503050406030204" pitchFamily="18" charset="0"/>
                                </a:rPr>
                              </m:ctrlPr>
                            </m:sSupPr>
                            <m:e>
                              <m:r>
                                <a:rPr kumimoji="1" lang="en-US" altLang="zh-CN" sz="2000" b="0" i="1" smtClean="0">
                                  <a:latin typeface="Cambria Math" panose="02040503050406030204" pitchFamily="18" charset="0"/>
                                  <a:ea typeface="Palatino" pitchFamily="2" charset="0"/>
                                </a:rPr>
                                <m:t>𝑈</m:t>
                              </m:r>
                            </m:e>
                            <m:sup>
                              <m:r>
                                <a:rPr kumimoji="1" lang="en-US" altLang="zh-CN" sz="2000" b="0" i="1" smtClean="0">
                                  <a:latin typeface="Cambria Math" panose="02040503050406030204" pitchFamily="18" charset="0"/>
                                  <a:ea typeface="Palatino" pitchFamily="2" charset="0"/>
                                </a:rPr>
                                <m:t>′</m:t>
                              </m:r>
                            </m:sup>
                          </m:sSup>
                        </m:e>
                      </m:d>
                      <m:r>
                        <a:rPr kumimoji="1" lang="en-US" altLang="zh-CN" sz="2000" b="0" i="1" smtClean="0">
                          <a:latin typeface="Cambria Math" panose="02040503050406030204" pitchFamily="18" charset="0"/>
                          <a:ea typeface="Palatino" pitchFamily="2" charset="0"/>
                        </a:rPr>
                        <m:t>,</m:t>
                      </m:r>
                    </m:oMath>
                  </a14:m>
                  <a:endParaRPr kumimoji="1" lang="en-US" altLang="zh-CN" sz="2000" b="0" i="1">
                    <a:latin typeface="Palatino" pitchFamily="2" charset="0"/>
                    <a:ea typeface="Palatino" pitchFamily="2" charset="0"/>
                  </a:endParaRPr>
                </a:p>
                <a:p>
                  <a:pPr algn="ctr"/>
                  <a:r>
                    <a:rPr kumimoji="1" lang="en-US" altLang="zh-CN" sz="2000">
                      <a:latin typeface="Palatino" pitchFamily="2" charset="0"/>
                      <a:ea typeface="Palatino" pitchFamily="2" charset="0"/>
                    </a:rPr>
                    <a:t>where</a:t>
                  </a:r>
                  <a:r>
                    <a:rPr kumimoji="1" lang="zh-CN" altLang="en-US" sz="2000">
                      <a:latin typeface="Palatino" pitchFamily="2" charset="0"/>
                      <a:ea typeface="Palatino" pitchFamily="2" charset="0"/>
                    </a:rPr>
                    <a:t> </a:t>
                  </a:r>
                  <a14:m>
                    <m:oMath xmlns:m="http://schemas.openxmlformats.org/officeDocument/2006/math">
                      <m:d>
                        <m:dPr>
                          <m:begChr m:val="|"/>
                          <m:endChr m:val="|"/>
                          <m:ctrlPr>
                            <a:rPr kumimoji="1" lang="en-US" altLang="zh-CN" sz="2000" b="0" i="1" smtClean="0">
                              <a:solidFill>
                                <a:srgbClr val="FF0000"/>
                              </a:solidFill>
                              <a:latin typeface="Cambria Math" panose="02040503050406030204" pitchFamily="18" charset="0"/>
                              <a:ea typeface="Palatino" pitchFamily="2" charset="0"/>
                            </a:rPr>
                          </m:ctrlPr>
                        </m:dPr>
                        <m:e>
                          <m:sSup>
                            <m:sSupPr>
                              <m:ctrlPr>
                                <a:rPr kumimoji="1" lang="en-US" altLang="zh-CN" sz="2000" b="0" i="1" smtClean="0">
                                  <a:solidFill>
                                    <a:srgbClr val="FF0000"/>
                                  </a:solidFill>
                                  <a:latin typeface="Cambria Math" panose="02040503050406030204" pitchFamily="18" charset="0"/>
                                  <a:ea typeface="Palatino" pitchFamily="2" charset="0"/>
                                </a:rPr>
                              </m:ctrlPr>
                            </m:sSupPr>
                            <m:e>
                              <m:r>
                                <a:rPr kumimoji="1" lang="en-US" altLang="zh-CN" sz="2000" b="0" i="1" smtClean="0">
                                  <a:solidFill>
                                    <a:srgbClr val="FF0000"/>
                                  </a:solidFill>
                                  <a:latin typeface="Cambria Math" panose="02040503050406030204" pitchFamily="18" charset="0"/>
                                  <a:ea typeface="Palatino" pitchFamily="2" charset="0"/>
                                </a:rPr>
                                <m:t>𝑈</m:t>
                              </m:r>
                            </m:e>
                            <m:sup>
                              <m:r>
                                <a:rPr kumimoji="1" lang="en-US" altLang="zh-CN" sz="2000" b="0" i="1" smtClean="0">
                                  <a:solidFill>
                                    <a:srgbClr val="FF0000"/>
                                  </a:solidFill>
                                  <a:latin typeface="Cambria Math" panose="02040503050406030204" pitchFamily="18" charset="0"/>
                                  <a:ea typeface="Palatino" pitchFamily="2" charset="0"/>
                                </a:rPr>
                                <m:t>′</m:t>
                              </m:r>
                            </m:sup>
                          </m:sSup>
                        </m:e>
                      </m:d>
                      <m:r>
                        <a:rPr kumimoji="1" lang="en-US" altLang="zh-CN" sz="2000" b="0" i="1" smtClean="0">
                          <a:solidFill>
                            <a:srgbClr val="FF0000"/>
                          </a:solidFill>
                          <a:latin typeface="Cambria Math" panose="02040503050406030204" pitchFamily="18" charset="0"/>
                          <a:ea typeface="Palatino" pitchFamily="2" charset="0"/>
                        </a:rPr>
                        <m:t>=</m:t>
                      </m:r>
                      <m:sSup>
                        <m:sSupPr>
                          <m:ctrlPr>
                            <a:rPr kumimoji="1" lang="en-US" altLang="zh-CN" sz="2000" b="0" i="1" smtClean="0">
                              <a:solidFill>
                                <a:srgbClr val="FF0000"/>
                              </a:solidFill>
                              <a:latin typeface="Cambria Math" panose="02040503050406030204" pitchFamily="18" charset="0"/>
                              <a:ea typeface="Palatino" pitchFamily="2" charset="0"/>
                            </a:rPr>
                          </m:ctrlPr>
                        </m:sSupPr>
                        <m:e>
                          <m:r>
                            <a:rPr kumimoji="1" lang="en-US" altLang="zh-CN" sz="2000" b="0" i="1" smtClean="0">
                              <a:solidFill>
                                <a:srgbClr val="FF0000"/>
                              </a:solidFill>
                              <a:latin typeface="Cambria Math" panose="02040503050406030204" pitchFamily="18" charset="0"/>
                              <a:ea typeface="Palatino" pitchFamily="2" charset="0"/>
                            </a:rPr>
                            <m:t>(</m:t>
                          </m:r>
                          <m:d>
                            <m:dPr>
                              <m:begChr m:val="|"/>
                              <m:endChr m:val="|"/>
                              <m:ctrlPr>
                                <a:rPr kumimoji="1" lang="en-US" altLang="zh-CN" sz="2000" b="0" i="1" smtClean="0">
                                  <a:solidFill>
                                    <a:srgbClr val="FF0000"/>
                                  </a:solidFill>
                                  <a:latin typeface="Cambria Math" panose="02040503050406030204" pitchFamily="18" charset="0"/>
                                  <a:ea typeface="Palatino" pitchFamily="2" charset="0"/>
                                </a:rPr>
                              </m:ctrlPr>
                            </m:dPr>
                            <m:e>
                              <m:r>
                                <a:rPr kumimoji="1" lang="en-US" altLang="zh-CN" sz="2000" b="0" i="1" smtClean="0">
                                  <a:solidFill>
                                    <a:srgbClr val="FF0000"/>
                                  </a:solidFill>
                                  <a:latin typeface="Cambria Math" panose="02040503050406030204" pitchFamily="18" charset="0"/>
                                  <a:ea typeface="Palatino" pitchFamily="2" charset="0"/>
                                </a:rPr>
                                <m:t>𝑈</m:t>
                              </m:r>
                            </m:e>
                          </m:d>
                          <m:d>
                            <m:dPr>
                              <m:begChr m:val="|"/>
                              <m:endChr m:val="|"/>
                              <m:ctrlPr>
                                <a:rPr kumimoji="1" lang="en-US" altLang="zh-CN" sz="2000" b="0" i="1" smtClean="0">
                                  <a:solidFill>
                                    <a:srgbClr val="FF0000"/>
                                  </a:solidFill>
                                  <a:latin typeface="Cambria Math" panose="02040503050406030204" pitchFamily="18" charset="0"/>
                                  <a:ea typeface="Palatino" pitchFamily="2" charset="0"/>
                                </a:rPr>
                              </m:ctrlPr>
                            </m:dPr>
                            <m:e>
                              <m:sSub>
                                <m:sSubPr>
                                  <m:ctrlPr>
                                    <a:rPr kumimoji="1" lang="en-US" altLang="zh-CN" sz="2000" b="0" i="1" smtClean="0">
                                      <a:solidFill>
                                        <a:srgbClr val="FF0000"/>
                                      </a:solidFill>
                                      <a:latin typeface="Cambria Math" panose="02040503050406030204" pitchFamily="18" charset="0"/>
                                      <a:ea typeface="Palatino" pitchFamily="2" charset="0"/>
                                    </a:rPr>
                                  </m:ctrlPr>
                                </m:sSubPr>
                                <m:e>
                                  <m:r>
                                    <a:rPr kumimoji="1" lang="en-US" altLang="zh-CN" sz="2000" b="0" i="1" smtClean="0">
                                      <a:solidFill>
                                        <a:srgbClr val="FF0000"/>
                                      </a:solidFill>
                                      <a:latin typeface="Cambria Math" panose="02040503050406030204" pitchFamily="18" charset="0"/>
                                      <a:ea typeface="Palatino" pitchFamily="2" charset="0"/>
                                    </a:rPr>
                                    <m:t>𝐵</m:t>
                                  </m:r>
                                </m:e>
                                <m:sub>
                                  <m:r>
                                    <a:rPr kumimoji="1" lang="en-US" altLang="zh-CN" sz="2000" b="0" i="1" smtClean="0">
                                      <a:solidFill>
                                        <a:srgbClr val="FF0000"/>
                                      </a:solidFill>
                                      <a:latin typeface="Cambria Math" panose="02040503050406030204" pitchFamily="18" charset="0"/>
                                      <a:ea typeface="Palatino" pitchFamily="2" charset="0"/>
                                    </a:rPr>
                                    <m:t>𝑖</m:t>
                                  </m:r>
                                </m:sub>
                              </m:sSub>
                            </m:e>
                          </m:d>
                          <m:r>
                            <a:rPr kumimoji="1" lang="en-US" altLang="zh-CN" sz="2000" b="0" i="1" smtClean="0">
                              <a:solidFill>
                                <a:srgbClr val="FF0000"/>
                              </a:solidFill>
                              <a:latin typeface="Cambria Math" panose="02040503050406030204" pitchFamily="18" charset="0"/>
                              <a:ea typeface="Palatino" pitchFamily="2" charset="0"/>
                            </a:rPr>
                            <m:t>)</m:t>
                          </m:r>
                        </m:e>
                        <m:sup>
                          <m:r>
                            <a:rPr kumimoji="1" lang="en-US" altLang="zh-CN" sz="2000" b="0" i="1" smtClean="0">
                              <a:solidFill>
                                <a:srgbClr val="FF0000"/>
                              </a:solidFill>
                              <a:latin typeface="Cambria Math" panose="02040503050406030204" pitchFamily="18" charset="0"/>
                              <a:ea typeface="Palatino" pitchFamily="2" charset="0"/>
                            </a:rPr>
                            <m:t>𝑂</m:t>
                          </m:r>
                          <m:r>
                            <a:rPr kumimoji="1" lang="en-US" altLang="zh-CN" sz="2000" b="0" i="1" smtClean="0">
                              <a:solidFill>
                                <a:srgbClr val="FF0000"/>
                              </a:solidFill>
                              <a:latin typeface="Cambria Math" panose="02040503050406030204" pitchFamily="18" charset="0"/>
                              <a:ea typeface="Palatino" pitchFamily="2" charset="0"/>
                            </a:rPr>
                            <m:t>(</m:t>
                          </m:r>
                          <m:r>
                            <a:rPr kumimoji="1" lang="en-US" altLang="zh-CN" sz="2000" b="0" i="1" smtClean="0">
                              <a:solidFill>
                                <a:srgbClr val="FF0000"/>
                              </a:solidFill>
                              <a:latin typeface="Cambria Math" panose="02040503050406030204" pitchFamily="18" charset="0"/>
                              <a:ea typeface="Palatino" pitchFamily="2" charset="0"/>
                            </a:rPr>
                            <m:t>𝑐</m:t>
                          </m:r>
                          <m:r>
                            <a:rPr kumimoji="1" lang="en-US" altLang="zh-CN" sz="2000" b="0" i="1" smtClean="0">
                              <a:solidFill>
                                <a:srgbClr val="FF0000"/>
                              </a:solidFill>
                              <a:latin typeface="Cambria Math" panose="02040503050406030204" pitchFamily="18" charset="0"/>
                              <a:ea typeface="Palatino" pitchFamily="2" charset="0"/>
                            </a:rPr>
                            <m:t>)</m:t>
                          </m:r>
                        </m:sup>
                      </m:sSup>
                    </m:oMath>
                  </a14:m>
                  <a:endParaRPr kumimoji="1" lang="en-US" altLang="zh-CN" sz="2000" b="0">
                    <a:solidFill>
                      <a:srgbClr val="FF0000"/>
                    </a:solidFill>
                    <a:latin typeface="Palatino" pitchFamily="2" charset="0"/>
                    <a:ea typeface="Palatino" pitchFamily="2" charset="0"/>
                  </a:endParaRPr>
                </a:p>
                <a:p>
                  <a:pPr algn="ctr"/>
                  <a:endParaRPr kumimoji="1" lang="zh-CN" altLang="en-US" sz="2000">
                    <a:latin typeface="Palatino" pitchFamily="2" charset="0"/>
                    <a:ea typeface="Palatino" pitchFamily="2" charset="0"/>
                  </a:endParaRPr>
                </a:p>
              </p:txBody>
            </p:sp>
          </mc:Choice>
          <mc:Fallback xmlns="">
            <p:sp>
              <p:nvSpPr>
                <p:cNvPr id="13" name="文本框 12">
                  <a:extLst>
                    <a:ext uri="{FF2B5EF4-FFF2-40B4-BE49-F238E27FC236}">
                      <a16:creationId xmlns:a16="http://schemas.microsoft.com/office/drawing/2014/main" id="{D4E1A30B-EA0D-2366-A768-AB00A32CD42D}"/>
                    </a:ext>
                  </a:extLst>
                </p:cNvPr>
                <p:cNvSpPr txBox="1">
                  <a:spLocks noRot="1" noChangeAspect="1" noMove="1" noResize="1" noEditPoints="1" noAdjustHandles="1" noChangeArrowheads="1" noChangeShapeType="1" noTextEdit="1"/>
                </p:cNvSpPr>
                <p:nvPr/>
              </p:nvSpPr>
              <p:spPr>
                <a:xfrm>
                  <a:off x="933702" y="2569579"/>
                  <a:ext cx="4698082" cy="782640"/>
                </a:xfrm>
                <a:prstGeom prst="rect">
                  <a:avLst/>
                </a:prstGeom>
                <a:blipFill>
                  <a:blip r:embed="rId12"/>
                  <a:stretch>
                    <a:fillRect t="-24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FB3FD931-B847-7601-A8AC-8B58CE48ABF3}"/>
                    </a:ext>
                  </a:extLst>
                </p:cNvPr>
                <p:cNvSpPr txBox="1"/>
                <p:nvPr/>
              </p:nvSpPr>
              <p:spPr>
                <a:xfrm>
                  <a:off x="822237" y="3184279"/>
                  <a:ext cx="4701209" cy="491833"/>
                </a:xfrm>
                <a:prstGeom prst="rect">
                  <a:avLst/>
                </a:prstGeom>
                <a:grpFill/>
              </p:spPr>
              <p:txBody>
                <a:bodyPr wrap="square" rtlCol="0">
                  <a:spAutoFit/>
                </a:bodyPr>
                <a:lstStyle/>
                <a:p>
                  <a:r>
                    <a:rPr kumimoji="1" lang="en-US" altLang="zh-CN" b="1">
                      <a:latin typeface="Palatino" pitchFamily="2" charset="0"/>
                      <a:ea typeface="Palatino" pitchFamily="2" charset="0"/>
                    </a:rPr>
                    <a:t>YES Instance:</a:t>
                  </a:r>
                </a:p>
                <a:p>
                  <a:pPr marL="285750" indent="-285750">
                    <a:buFont typeface="Arial" panose="020B0604020202020204" pitchFamily="34" charset="0"/>
                    <a:buChar char="•"/>
                  </a:pPr>
                  <a14:m>
                    <m:oMath xmlns:m="http://schemas.openxmlformats.org/officeDocument/2006/math">
                      <m:r>
                        <a:rPr kumimoji="1" lang="en-US" altLang="zh-CN" b="0" i="1" smtClean="0">
                          <a:latin typeface="Cambria Math" panose="02040503050406030204" pitchFamily="18" charset="0"/>
                          <a:ea typeface="Palatino" pitchFamily="2" charset="0"/>
                        </a:rPr>
                        <m:t>∃</m:t>
                      </m:r>
                      <m:sSub>
                        <m:sSubPr>
                          <m:ctrlPr>
                            <a:rPr kumimoji="1" lang="en-US" altLang="zh-CN" b="0" i="1" smtClean="0">
                              <a:latin typeface="Cambria Math" panose="02040503050406030204" pitchFamily="18" charset="0"/>
                              <a:ea typeface="Palatino" pitchFamily="2" charset="0"/>
                            </a:rPr>
                          </m:ctrlPr>
                        </m:sSubPr>
                        <m:e>
                          <m:r>
                            <a:rPr kumimoji="1" lang="en-US" altLang="zh-CN" b="0" i="1" smtClean="0">
                              <a:latin typeface="Cambria Math" panose="02040503050406030204" pitchFamily="18" charset="0"/>
                              <a:ea typeface="Palatino" pitchFamily="2" charset="0"/>
                            </a:rPr>
                            <m:t>𝑆</m:t>
                          </m:r>
                        </m:e>
                        <m:sub>
                          <m:r>
                            <a:rPr kumimoji="1" lang="en-US" altLang="zh-CN" b="0" i="1" smtClean="0">
                              <a:latin typeface="Cambria Math" panose="02040503050406030204" pitchFamily="18" charset="0"/>
                              <a:ea typeface="Palatino" pitchFamily="2" charset="0"/>
                            </a:rPr>
                            <m:t>1</m:t>
                          </m:r>
                        </m:sub>
                      </m:sSub>
                      <m:r>
                        <a:rPr kumimoji="1" lang="en-US" altLang="zh-CN" b="0" i="1" smtClean="0">
                          <a:latin typeface="Cambria Math" panose="02040503050406030204" pitchFamily="18" charset="0"/>
                          <a:ea typeface="Palatino" pitchFamily="2" charset="0"/>
                        </a:rPr>
                        <m:t>,…,</m:t>
                      </m:r>
                      <m:sSub>
                        <m:sSubPr>
                          <m:ctrlPr>
                            <a:rPr kumimoji="1" lang="en-US" altLang="zh-CN" b="0" i="1" smtClean="0">
                              <a:latin typeface="Cambria Math" panose="02040503050406030204" pitchFamily="18" charset="0"/>
                              <a:ea typeface="Palatino" pitchFamily="2" charset="0"/>
                            </a:rPr>
                          </m:ctrlPr>
                        </m:sSubPr>
                        <m:e>
                          <m:r>
                            <a:rPr kumimoji="1" lang="en-US" altLang="zh-CN" b="0" i="1" smtClean="0">
                              <a:latin typeface="Cambria Math" panose="02040503050406030204" pitchFamily="18" charset="0"/>
                              <a:ea typeface="Palatino" pitchFamily="2" charset="0"/>
                            </a:rPr>
                            <m:t>𝑆</m:t>
                          </m:r>
                        </m:e>
                        <m:sub>
                          <m:r>
                            <a:rPr kumimoji="1" lang="en-US" altLang="zh-CN" b="0" i="1" smtClean="0">
                              <a:latin typeface="Cambria Math" panose="02040503050406030204" pitchFamily="18" charset="0"/>
                              <a:ea typeface="Palatino" pitchFamily="2" charset="0"/>
                            </a:rPr>
                            <m:t>𝑘</m:t>
                          </m:r>
                          <m:r>
                            <a:rPr kumimoji="1" lang="en-US" altLang="zh-CN" b="0" i="1" smtClean="0">
                              <a:latin typeface="Cambria Math" panose="02040503050406030204" pitchFamily="18" charset="0"/>
                              <a:ea typeface="Palatino" pitchFamily="2" charset="0"/>
                            </a:rPr>
                            <m:t>′</m:t>
                          </m:r>
                        </m:sub>
                      </m:sSub>
                      <m:r>
                        <a:rPr kumimoji="1" lang="en-US" altLang="zh-CN" b="0" i="1" smtClean="0">
                          <a:latin typeface="Cambria Math" panose="02040503050406030204" pitchFamily="18" charset="0"/>
                          <a:ea typeface="Palatino" pitchFamily="2" charset="0"/>
                        </a:rPr>
                        <m:t>∈</m:t>
                      </m:r>
                      <m:r>
                        <a:rPr kumimoji="1" lang="en-US" altLang="zh-CN" i="1">
                          <a:latin typeface="Cambria Math" panose="02040503050406030204" pitchFamily="18" charset="0"/>
                          <a:ea typeface="Cambria Math" panose="02040503050406030204" pitchFamily="18" charset="0"/>
                        </a:rPr>
                        <m:t>𝒮</m:t>
                      </m:r>
                      <m:r>
                        <a:rPr kumimoji="1" lang="en-US" altLang="zh-CN" b="0" i="1" smtClean="0">
                          <a:latin typeface="Cambria Math" panose="02040503050406030204" pitchFamily="18" charset="0"/>
                          <a:ea typeface="Cambria Math" panose="02040503050406030204" pitchFamily="18" charset="0"/>
                        </a:rPr>
                        <m:t>′</m:t>
                      </m:r>
                    </m:oMath>
                  </a14:m>
                  <a:r>
                    <a:rPr kumimoji="1" lang="en-US" altLang="zh-CN">
                      <a:latin typeface="Palatino" pitchFamily="2" charset="0"/>
                      <a:ea typeface="Palatino" pitchFamily="2" charset="0"/>
                    </a:rPr>
                    <a:t> which can cover </a:t>
                  </a:r>
                  <a14:m>
                    <m:oMath xmlns:m="http://schemas.openxmlformats.org/officeDocument/2006/math">
                      <m:r>
                        <a:rPr kumimoji="1" lang="en-US" altLang="zh-CN" b="0" i="1" smtClean="0">
                          <a:latin typeface="Cambria Math" panose="02040503050406030204" pitchFamily="18" charset="0"/>
                          <a:ea typeface="Palatino" pitchFamily="2" charset="0"/>
                        </a:rPr>
                        <m:t>𝑈</m:t>
                      </m:r>
                      <m:r>
                        <a:rPr kumimoji="1" lang="en-US" altLang="zh-CN" b="0" i="1" smtClean="0">
                          <a:latin typeface="Cambria Math" panose="02040503050406030204" pitchFamily="18" charset="0"/>
                          <a:ea typeface="Palatino" pitchFamily="2" charset="0"/>
                        </a:rPr>
                        <m:t>′</m:t>
                      </m:r>
                    </m:oMath>
                  </a14:m>
                  <a:endParaRPr kumimoji="1" lang="zh-CN" altLang="en-US">
                    <a:latin typeface="Palatino" pitchFamily="2" charset="0"/>
                    <a:ea typeface="Palatino" pitchFamily="2" charset="0"/>
                  </a:endParaRPr>
                </a:p>
              </p:txBody>
            </p:sp>
          </mc:Choice>
          <mc:Fallback xmlns="">
            <p:sp>
              <p:nvSpPr>
                <p:cNvPr id="14" name="文本框 13">
                  <a:extLst>
                    <a:ext uri="{FF2B5EF4-FFF2-40B4-BE49-F238E27FC236}">
                      <a16:creationId xmlns:a16="http://schemas.microsoft.com/office/drawing/2014/main" id="{FB3FD931-B847-7601-A8AC-8B58CE48ABF3}"/>
                    </a:ext>
                  </a:extLst>
                </p:cNvPr>
                <p:cNvSpPr txBox="1">
                  <a:spLocks noRot="1" noChangeAspect="1" noMove="1" noResize="1" noEditPoints="1" noAdjustHandles="1" noChangeArrowheads="1" noChangeShapeType="1" noTextEdit="1"/>
                </p:cNvSpPr>
                <p:nvPr/>
              </p:nvSpPr>
              <p:spPr>
                <a:xfrm>
                  <a:off x="822237" y="3184279"/>
                  <a:ext cx="4701209" cy="491833"/>
                </a:xfrm>
                <a:prstGeom prst="rect">
                  <a:avLst/>
                </a:prstGeom>
                <a:blipFill>
                  <a:blip r:embed="rId13"/>
                  <a:stretch>
                    <a:fillRect l="-1078" t="-5769" b="-11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65E7EE54-190B-2F91-F141-AEBB01BE4915}"/>
                    </a:ext>
                  </a:extLst>
                </p:cNvPr>
                <p:cNvSpPr txBox="1"/>
                <p:nvPr/>
              </p:nvSpPr>
              <p:spPr>
                <a:xfrm>
                  <a:off x="822237" y="3632505"/>
                  <a:ext cx="4959272" cy="491833"/>
                </a:xfrm>
                <a:prstGeom prst="rect">
                  <a:avLst/>
                </a:prstGeom>
                <a:grpFill/>
              </p:spPr>
              <p:txBody>
                <a:bodyPr wrap="square" rtlCol="0">
                  <a:spAutoFit/>
                </a:bodyPr>
                <a:lstStyle/>
                <a:p>
                  <a:r>
                    <a:rPr kumimoji="1" lang="en-US" altLang="zh-CN" b="1">
                      <a:latin typeface="Palatino" pitchFamily="2" charset="0"/>
                      <a:ea typeface="Palatino" pitchFamily="2" charset="0"/>
                    </a:rPr>
                    <a:t>NO Instance:</a:t>
                  </a:r>
                </a:p>
                <a:p>
                  <a:pPr marL="285750" indent="-285750">
                    <a:buFont typeface="Arial" panose="020B0604020202020204" pitchFamily="34" charset="0"/>
                    <a:buChar char="•"/>
                  </a:pPr>
                  <a:r>
                    <a:rPr kumimoji="1" lang="en-US" altLang="zh-CN">
                      <a:latin typeface="Palatino" pitchFamily="2" charset="0"/>
                      <a:ea typeface="Palatino" pitchFamily="2" charset="0"/>
                    </a:rPr>
                    <a:t>any</a:t>
                  </a:r>
                  <a:r>
                    <a:rPr kumimoji="1" lang="zh-CN" altLang="en-US">
                      <a:latin typeface="Palatino" pitchFamily="2" charset="0"/>
                      <a:ea typeface="Palatino" pitchFamily="2" charset="0"/>
                    </a:rPr>
                    <a:t> </a:t>
                  </a:r>
                  <a:r>
                    <a:rPr kumimoji="1" lang="en-US" altLang="zh-CN">
                      <a:latin typeface="Palatino" pitchFamily="2" charset="0"/>
                      <a:ea typeface="Palatino" pitchFamily="2" charset="0"/>
                    </a:rPr>
                    <a:t>covering</a:t>
                  </a:r>
                  <a:r>
                    <a:rPr kumimoji="1" lang="zh-CN" altLang="en-US">
                      <a:latin typeface="Palatino" pitchFamily="2" charset="0"/>
                      <a:ea typeface="Palatino" pitchFamily="2" charset="0"/>
                    </a:rPr>
                    <a:t> </a:t>
                  </a:r>
                  <a:r>
                    <a:rPr kumimoji="1" lang="en-US" altLang="zh-CN">
                      <a:latin typeface="Palatino" pitchFamily="2" charset="0"/>
                      <a:ea typeface="Palatino" pitchFamily="2" charset="0"/>
                    </a:rPr>
                    <a:t>of </a:t>
                  </a:r>
                  <a14:m>
                    <m:oMath xmlns:m="http://schemas.openxmlformats.org/officeDocument/2006/math">
                      <m:r>
                        <a:rPr kumimoji="1" lang="en-US" altLang="zh-CN" b="0" i="1" smtClean="0">
                          <a:latin typeface="Cambria Math" panose="02040503050406030204" pitchFamily="18" charset="0"/>
                          <a:ea typeface="Palatino" pitchFamily="2" charset="0"/>
                        </a:rPr>
                        <m:t>𝑈</m:t>
                      </m:r>
                    </m:oMath>
                  </a14:m>
                  <a:r>
                    <a:rPr kumimoji="1" lang="zh-CN" altLang="en-US">
                      <a:latin typeface="Palatino" pitchFamily="2" charset="0"/>
                      <a:ea typeface="Palatino" pitchFamily="2" charset="0"/>
                    </a:rPr>
                    <a:t> </a:t>
                  </a:r>
                  <a:r>
                    <a:rPr kumimoji="1" lang="en-US" altLang="zh-CN">
                      <a:latin typeface="Palatino" pitchFamily="2" charset="0"/>
                      <a:ea typeface="Palatino" pitchFamily="2" charset="0"/>
                    </a:rPr>
                    <a:t>has</a:t>
                  </a:r>
                  <a:r>
                    <a:rPr kumimoji="1" lang="zh-CN" altLang="en-US">
                      <a:latin typeface="Palatino" pitchFamily="2" charset="0"/>
                      <a:ea typeface="Palatino" pitchFamily="2" charset="0"/>
                    </a:rPr>
                    <a:t> </a:t>
                  </a:r>
                  <a:r>
                    <a:rPr kumimoji="1" lang="en-US" altLang="zh-CN">
                      <a:latin typeface="Palatino" pitchFamily="2" charset="0"/>
                      <a:ea typeface="Palatino" pitchFamily="2" charset="0"/>
                    </a:rPr>
                    <a:t>size</a:t>
                  </a:r>
                  <a:r>
                    <a:rPr kumimoji="1" lang="zh-CN" altLang="en-US">
                      <a:latin typeface="Palatino" pitchFamily="2" charset="0"/>
                      <a:ea typeface="Palatino" pitchFamily="2" charset="0"/>
                    </a:rPr>
                    <a:t> </a:t>
                  </a:r>
                  <a14:m>
                    <m:oMath xmlns:m="http://schemas.openxmlformats.org/officeDocument/2006/math">
                      <m:r>
                        <a:rPr kumimoji="1" lang="en-US" altLang="zh-CN" i="1">
                          <a:latin typeface="Cambria Math" panose="02040503050406030204" pitchFamily="18" charset="0"/>
                          <a:ea typeface="Palatino" pitchFamily="2" charset="0"/>
                        </a:rPr>
                        <m:t>&gt;</m:t>
                      </m:r>
                      <m:r>
                        <a:rPr kumimoji="1" lang="en-US" altLang="zh-CN" b="0" i="1" smtClean="0">
                          <a:solidFill>
                            <a:srgbClr val="FF0000"/>
                          </a:solidFill>
                          <a:latin typeface="Cambria Math" panose="02040503050406030204" pitchFamily="18" charset="0"/>
                          <a:ea typeface="Palatino" pitchFamily="2" charset="0"/>
                        </a:rPr>
                        <m:t>𝑐𝑘</m:t>
                      </m:r>
                      <m:r>
                        <a:rPr kumimoji="1" lang="en-US" altLang="zh-CN" b="0" i="1" smtClean="0">
                          <a:solidFill>
                            <a:srgbClr val="FF0000"/>
                          </a:solidFill>
                          <a:latin typeface="Cambria Math" panose="02040503050406030204" pitchFamily="18" charset="0"/>
                          <a:ea typeface="Palatino" pitchFamily="2" charset="0"/>
                        </a:rPr>
                        <m:t>′</m:t>
                      </m:r>
                    </m:oMath>
                  </a14:m>
                  <a:endParaRPr kumimoji="1" lang="zh-CN" altLang="en-US">
                    <a:latin typeface="Palatino" pitchFamily="2" charset="0"/>
                    <a:ea typeface="Palatino" pitchFamily="2" charset="0"/>
                  </a:endParaRPr>
                </a:p>
              </p:txBody>
            </p:sp>
          </mc:Choice>
          <mc:Fallback xmlns="">
            <p:sp>
              <p:nvSpPr>
                <p:cNvPr id="15" name="文本框 14">
                  <a:extLst>
                    <a:ext uri="{FF2B5EF4-FFF2-40B4-BE49-F238E27FC236}">
                      <a16:creationId xmlns:a16="http://schemas.microsoft.com/office/drawing/2014/main" id="{65E7EE54-190B-2F91-F141-AEBB01BE4915}"/>
                    </a:ext>
                  </a:extLst>
                </p:cNvPr>
                <p:cNvSpPr txBox="1">
                  <a:spLocks noRot="1" noChangeAspect="1" noMove="1" noResize="1" noEditPoints="1" noAdjustHandles="1" noChangeArrowheads="1" noChangeShapeType="1" noTextEdit="1"/>
                </p:cNvSpPr>
                <p:nvPr/>
              </p:nvSpPr>
              <p:spPr>
                <a:xfrm>
                  <a:off x="822237" y="3632505"/>
                  <a:ext cx="4959272" cy="491833"/>
                </a:xfrm>
                <a:prstGeom prst="rect">
                  <a:avLst/>
                </a:prstGeom>
                <a:blipFill>
                  <a:blip r:embed="rId14"/>
                  <a:stretch>
                    <a:fillRect l="-1020" t="-3846" b="-13462"/>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953645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47486C15-351A-BE5B-CE1B-EB502DDDB3C0}"/>
                  </a:ext>
                </a:extLst>
              </p:cNvPr>
              <p:cNvSpPr txBox="1"/>
              <p:nvPr/>
            </p:nvSpPr>
            <p:spPr>
              <a:xfrm>
                <a:off x="6086632" y="1611237"/>
                <a:ext cx="5843098" cy="2888932"/>
              </a:xfrm>
              <a:prstGeom prst="rect">
                <a:avLst/>
              </a:prstGeom>
              <a:noFill/>
            </p:spPr>
            <p:txBody>
              <a:bodyPr wrap="square" rtlCol="0">
                <a:spAutoFit/>
              </a:bodyPr>
              <a:lstStyle/>
              <a:p>
                <a:pPr algn="ctr"/>
                <a:r>
                  <a:rPr kumimoji="1" lang="en-US" altLang="zh-CN" sz="2000" b="1">
                    <a:latin typeface="Palatino" pitchFamily="2" charset="0"/>
                    <a:ea typeface="Palatino" pitchFamily="2" charset="0"/>
                  </a:rPr>
                  <a:t>Our</a:t>
                </a:r>
                <a:r>
                  <a:rPr kumimoji="1" lang="zh-CN" altLang="en-US" sz="2000" b="1">
                    <a:latin typeface="Palatino" pitchFamily="2" charset="0"/>
                    <a:ea typeface="Palatino" pitchFamily="2" charset="0"/>
                  </a:rPr>
                  <a:t> </a:t>
                </a:r>
                <a:r>
                  <a:rPr kumimoji="1" lang="en-US" altLang="zh-CN" sz="2000" b="1">
                    <a:latin typeface="Palatino" pitchFamily="2" charset="0"/>
                    <a:ea typeface="Palatino" pitchFamily="2" charset="0"/>
                  </a:rPr>
                  <a:t>Reduction</a:t>
                </a:r>
              </a:p>
              <a:p>
                <a:pPr marL="342900" indent="-342900">
                  <a:buFont typeface="Arial" panose="020B0604020202020204" pitchFamily="34" charset="0"/>
                  <a:buChar char="•"/>
                </a:pPr>
                <a:r>
                  <a:rPr kumimoji="1" lang="en-US" altLang="zh-CN" sz="2000">
                    <a:latin typeface="Palatino" pitchFamily="2" charset="0"/>
                    <a:ea typeface="Palatino" pitchFamily="2" charset="0"/>
                  </a:rPr>
                  <a:t>Treat</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every</a:t>
                </a:r>
                <a:r>
                  <a:rPr kumimoji="1" lang="zh-CN" altLang="en-US" sz="2000">
                    <a:latin typeface="Palatino" pitchFamily="2" charset="0"/>
                    <a:ea typeface="Palatino" pitchFamily="2" charset="0"/>
                  </a:rPr>
                  <a:t> </a:t>
                </a:r>
                <a14:m>
                  <m:oMath xmlns:m="http://schemas.openxmlformats.org/officeDocument/2006/math">
                    <m:sSub>
                      <m:sSubPr>
                        <m:ctrlPr>
                          <a:rPr kumimoji="1" lang="en-US" altLang="zh-CN" sz="2000" b="0" i="1" smtClean="0">
                            <a:latin typeface="Cambria Math" panose="02040503050406030204" pitchFamily="18" charset="0"/>
                            <a:ea typeface="Palatino" pitchFamily="2" charset="0"/>
                          </a:rPr>
                        </m:ctrlPr>
                      </m:sSubPr>
                      <m:e>
                        <m:r>
                          <a:rPr kumimoji="1" lang="en-US" altLang="zh-CN" sz="2000" b="0" i="1" smtClean="0">
                            <a:latin typeface="Cambria Math" panose="02040503050406030204" pitchFamily="18" charset="0"/>
                            <a:ea typeface="Palatino" pitchFamily="2" charset="0"/>
                          </a:rPr>
                          <m:t>𝐴</m:t>
                        </m:r>
                      </m:e>
                      <m:sub>
                        <m:r>
                          <a:rPr kumimoji="1" lang="en-US" altLang="zh-CN" sz="2000" b="0" i="1" smtClean="0">
                            <a:latin typeface="Cambria Math" panose="02040503050406030204" pitchFamily="18" charset="0"/>
                            <a:ea typeface="Palatino" pitchFamily="2" charset="0"/>
                          </a:rPr>
                          <m:t>𝑖</m:t>
                        </m:r>
                      </m:sub>
                    </m:sSub>
                  </m:oMath>
                </a14:m>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as</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a</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copy</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of</a:t>
                </a:r>
                <a:r>
                  <a:rPr kumimoji="1" lang="zh-CN" altLang="en-US" sz="2000">
                    <a:latin typeface="Palatino" pitchFamily="2" charset="0"/>
                    <a:ea typeface="Palatino" pitchFamily="2" charset="0"/>
                  </a:rPr>
                  <a:t> </a:t>
                </a:r>
                <a14:m>
                  <m:oMath xmlns:m="http://schemas.openxmlformats.org/officeDocument/2006/math">
                    <m:r>
                      <a:rPr kumimoji="1" lang="en-US" altLang="zh-CN" sz="2000" b="0" i="1" smtClean="0">
                        <a:latin typeface="Cambria Math" panose="02040503050406030204" pitchFamily="18" charset="0"/>
                        <a:ea typeface="Cambria Math" panose="02040503050406030204" pitchFamily="18" charset="0"/>
                      </a:rPr>
                      <m:t>𝒮</m:t>
                    </m:r>
                  </m:oMath>
                </a14:m>
                <a:r>
                  <a:rPr kumimoji="1" lang="en-US" altLang="zh-CN" sz="2000">
                    <a:latin typeface="Palatino" pitchFamily="2" charset="0"/>
                    <a:ea typeface="Palatino" pitchFamily="2" charset="0"/>
                  </a:rPr>
                  <a:t>.</a:t>
                </a:r>
              </a:p>
              <a:p>
                <a:pPr marL="342900" indent="-342900">
                  <a:buFont typeface="Arial" panose="020B0604020202020204" pitchFamily="34" charset="0"/>
                  <a:buChar char="•"/>
                </a:pPr>
                <a:r>
                  <a:rPr kumimoji="1" lang="en-US" altLang="zh-CN" sz="2000">
                    <a:latin typeface="Palatino" pitchFamily="2" charset="0"/>
                    <a:ea typeface="Palatino" pitchFamily="2" charset="0"/>
                  </a:rPr>
                  <a:t>The new sets </a:t>
                </a:r>
                <a14:m>
                  <m:oMath xmlns:m="http://schemas.openxmlformats.org/officeDocument/2006/math">
                    <m:r>
                      <a:rPr kumimoji="1" lang="en-US" altLang="zh-CN" sz="2000" b="0" i="1" smtClean="0">
                        <a:latin typeface="Cambria Math" panose="02040503050406030204" pitchFamily="18" charset="0"/>
                        <a:ea typeface="Cambria Math" panose="02040503050406030204" pitchFamily="18" charset="0"/>
                      </a:rPr>
                      <m:t>𝒮</m:t>
                    </m:r>
                    <m:r>
                      <a:rPr kumimoji="1" lang="en-US" altLang="zh-CN" sz="2000" b="0" i="1" smtClean="0">
                        <a:latin typeface="Cambria Math" panose="02040503050406030204" pitchFamily="18" charset="0"/>
                        <a:ea typeface="Cambria Math" panose="02040503050406030204" pitchFamily="18" charset="0"/>
                      </a:rPr>
                      <m:t>′=</m:t>
                    </m:r>
                    <m:r>
                      <a:rPr kumimoji="1" lang="en-US" altLang="zh-CN" sz="2000" b="0" i="1" smtClean="0">
                        <a:latin typeface="Cambria Math" panose="02040503050406030204" pitchFamily="18" charset="0"/>
                        <a:ea typeface="Palatino" pitchFamily="2" charset="0"/>
                      </a:rPr>
                      <m:t>𝐴</m:t>
                    </m:r>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𝐵</m:t>
                    </m:r>
                  </m:oMath>
                </a14:m>
                <a:r>
                  <a:rPr kumimoji="1" lang="en-US" altLang="zh-CN" sz="2000">
                    <a:latin typeface="Palatino" pitchFamily="2" charset="0"/>
                    <a:ea typeface="Palatino" pitchFamily="2" charset="0"/>
                  </a:rPr>
                  <a:t>.</a:t>
                </a:r>
              </a:p>
              <a:p>
                <a:pPr marL="342900" indent="-342900">
                  <a:buFont typeface="Arial" panose="020B0604020202020204" pitchFamily="34" charset="0"/>
                  <a:buChar char="•"/>
                </a:pPr>
                <a:r>
                  <a:rPr kumimoji="1" lang="en-US" altLang="zh-CN" sz="2000">
                    <a:latin typeface="Palatino" pitchFamily="2" charset="0"/>
                    <a:ea typeface="Palatino" pitchFamily="2" charset="0"/>
                  </a:rPr>
                  <a:t>The</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new</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universe </a:t>
                </a:r>
                <a14:m>
                  <m:oMath xmlns:m="http://schemas.openxmlformats.org/officeDocument/2006/math">
                    <m:r>
                      <a:rPr kumimoji="1" lang="en-US" altLang="zh-CN" sz="2000" b="0" i="1" smtClean="0">
                        <a:latin typeface="Cambria Math" panose="02040503050406030204" pitchFamily="18" charset="0"/>
                        <a:ea typeface="Palatino" pitchFamily="2" charset="0"/>
                      </a:rPr>
                      <m:t>𝑈</m:t>
                    </m:r>
                    <m:r>
                      <a:rPr kumimoji="1" lang="en-US" altLang="zh-CN" sz="2000" b="0" i="1" smtClean="0">
                        <a:latin typeface="Cambria Math" panose="02040503050406030204" pitchFamily="18" charset="0"/>
                        <a:ea typeface="Palatino" pitchFamily="2" charset="0"/>
                      </a:rPr>
                      <m:t>′</m:t>
                    </m:r>
                  </m:oMath>
                </a14:m>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has</a:t>
                </a:r>
                <a:r>
                  <a:rPr kumimoji="1" lang="zh-CN" altLang="en-US" sz="2000">
                    <a:latin typeface="Palatino" pitchFamily="2" charset="0"/>
                    <a:ea typeface="Palatino" pitchFamily="2" charset="0"/>
                  </a:rPr>
                  <a:t> </a:t>
                </a:r>
                <a14:m>
                  <m:oMath xmlns:m="http://schemas.openxmlformats.org/officeDocument/2006/math">
                    <m:r>
                      <a:rPr kumimoji="1" lang="en-US" altLang="zh-CN" sz="2000" b="0" i="1" smtClean="0">
                        <a:latin typeface="Cambria Math" panose="02040503050406030204" pitchFamily="18" charset="0"/>
                        <a:ea typeface="Palatino" pitchFamily="2" charset="0"/>
                      </a:rPr>
                      <m:t>𝑚</m:t>
                    </m:r>
                  </m:oMath>
                </a14:m>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parts</a:t>
                </a:r>
                <a:r>
                  <a:rPr kumimoji="1" lang="zh-CN" altLang="en-US" sz="2000">
                    <a:latin typeface="Palatino" pitchFamily="2" charset="0"/>
                    <a:ea typeface="Palatino" pitchFamily="2" charset="0"/>
                  </a:rPr>
                  <a:t> </a:t>
                </a:r>
                <a14:m>
                  <m:oMath xmlns:m="http://schemas.openxmlformats.org/officeDocument/2006/math">
                    <m:sSubSup>
                      <m:sSubSupPr>
                        <m:ctrlPr>
                          <a:rPr kumimoji="1" lang="en-US" altLang="zh-CN" sz="2000" b="0" i="1" smtClean="0">
                            <a:latin typeface="Cambria Math" panose="02040503050406030204" pitchFamily="18" charset="0"/>
                            <a:ea typeface="Palatino" pitchFamily="2" charset="0"/>
                          </a:rPr>
                        </m:ctrlPr>
                      </m:sSubSupPr>
                      <m:e>
                        <m:r>
                          <a:rPr kumimoji="1" lang="en-US" altLang="zh-CN" sz="2000" b="0" i="1" smtClean="0">
                            <a:latin typeface="Cambria Math" panose="02040503050406030204" pitchFamily="18" charset="0"/>
                            <a:ea typeface="Palatino" pitchFamily="2" charset="0"/>
                          </a:rPr>
                          <m:t>𝑈</m:t>
                        </m:r>
                      </m:e>
                      <m:sub>
                        <m:r>
                          <a:rPr kumimoji="1" lang="en-US" altLang="zh-CN" sz="2000" b="0" i="1" smtClean="0">
                            <a:latin typeface="Cambria Math" panose="02040503050406030204" pitchFamily="18" charset="0"/>
                            <a:ea typeface="Palatino" pitchFamily="2" charset="0"/>
                          </a:rPr>
                          <m:t>1</m:t>
                        </m:r>
                      </m:sub>
                      <m:sup>
                        <m:r>
                          <a:rPr kumimoji="1" lang="en-US" altLang="zh-CN" sz="2000" b="0" i="1" smtClean="0">
                            <a:latin typeface="Cambria Math" panose="02040503050406030204" pitchFamily="18" charset="0"/>
                            <a:ea typeface="Palatino" pitchFamily="2" charset="0"/>
                          </a:rPr>
                          <m:t>′</m:t>
                        </m:r>
                      </m:sup>
                    </m:sSubSup>
                    <m:r>
                      <a:rPr kumimoji="1" lang="en-US" altLang="zh-CN" sz="2000" b="0" i="1" smtClean="0">
                        <a:latin typeface="Cambria Math" panose="02040503050406030204" pitchFamily="18" charset="0"/>
                        <a:ea typeface="Palatino" pitchFamily="2" charset="0"/>
                      </a:rPr>
                      <m:t>,…,</m:t>
                    </m:r>
                    <m:sSubSup>
                      <m:sSubSupPr>
                        <m:ctrlPr>
                          <a:rPr kumimoji="1" lang="en-US" altLang="zh-CN" sz="2000" b="0" i="1" smtClean="0">
                            <a:latin typeface="Cambria Math" panose="02040503050406030204" pitchFamily="18" charset="0"/>
                            <a:ea typeface="Palatino" pitchFamily="2" charset="0"/>
                          </a:rPr>
                        </m:ctrlPr>
                      </m:sSubSupPr>
                      <m:e>
                        <m:r>
                          <a:rPr kumimoji="1" lang="en-US" altLang="zh-CN" sz="2000" b="0" i="1" smtClean="0">
                            <a:latin typeface="Cambria Math" panose="02040503050406030204" pitchFamily="18" charset="0"/>
                            <a:ea typeface="Palatino" pitchFamily="2" charset="0"/>
                          </a:rPr>
                          <m:t>𝑈</m:t>
                        </m:r>
                      </m:e>
                      <m:sub>
                        <m:r>
                          <a:rPr kumimoji="1" lang="en-US" altLang="zh-CN" sz="2000" b="0" i="1" smtClean="0">
                            <a:latin typeface="Cambria Math" panose="02040503050406030204" pitchFamily="18" charset="0"/>
                            <a:ea typeface="Palatino" pitchFamily="2" charset="0"/>
                          </a:rPr>
                          <m:t>𝑚</m:t>
                        </m:r>
                      </m:sub>
                      <m:sup>
                        <m:r>
                          <a:rPr kumimoji="1" lang="en-US" altLang="zh-CN" sz="2000" b="0" i="1" smtClean="0">
                            <a:latin typeface="Cambria Math" panose="02040503050406030204" pitchFamily="18" charset="0"/>
                            <a:ea typeface="Palatino" pitchFamily="2" charset="0"/>
                          </a:rPr>
                          <m:t>′</m:t>
                        </m:r>
                      </m:sup>
                    </m:sSubSup>
                  </m:oMath>
                </a14:m>
                <a:r>
                  <a:rPr kumimoji="1" lang="en-US" altLang="zh-CN" sz="2000">
                    <a:latin typeface="Palatino" pitchFamily="2" charset="0"/>
                    <a:ea typeface="Palatino" pitchFamily="2" charset="0"/>
                  </a:rPr>
                  <a:t>.</a:t>
                </a:r>
              </a:p>
              <a:p>
                <a:pPr algn="ctr"/>
                <a:endParaRPr kumimoji="1" lang="en-US" altLang="zh-CN" sz="2000" b="1">
                  <a:latin typeface="Palatino" pitchFamily="2" charset="0"/>
                  <a:ea typeface="Palatino" pitchFamily="2" charset="0"/>
                </a:endParaRPr>
              </a:p>
              <a:p>
                <a:pPr algn="ctr"/>
                <a:r>
                  <a:rPr kumimoji="1" lang="en-US" altLang="zh-CN" sz="2000" b="1">
                    <a:latin typeface="Palatino" pitchFamily="2" charset="0"/>
                    <a:ea typeface="Palatino" pitchFamily="2" charset="0"/>
                  </a:rPr>
                  <a:t>Desired Property</a:t>
                </a:r>
                <a:endParaRPr kumimoji="1" lang="en-US" altLang="zh-CN" sz="2000">
                  <a:latin typeface="Palatino" pitchFamily="2" charset="0"/>
                  <a:ea typeface="Palatino" pitchFamily="2" charset="0"/>
                </a:endParaRPr>
              </a:p>
              <a:p>
                <a:r>
                  <a:rPr kumimoji="1" lang="en-US" altLang="zh-CN" sz="2000">
                    <a:latin typeface="Palatino" pitchFamily="2" charset="0"/>
                    <a:ea typeface="Palatino" pitchFamily="2" charset="0"/>
                  </a:rPr>
                  <a:t>For</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any</a:t>
                </a:r>
                <a:r>
                  <a:rPr kumimoji="1" lang="zh-CN" altLang="en-US" sz="2000">
                    <a:latin typeface="Palatino" pitchFamily="2" charset="0"/>
                    <a:ea typeface="Palatino" pitchFamily="2" charset="0"/>
                  </a:rPr>
                  <a:t> </a:t>
                </a:r>
                <a14:m>
                  <m:oMath xmlns:m="http://schemas.openxmlformats.org/officeDocument/2006/math">
                    <m:r>
                      <a:rPr kumimoji="1" lang="en-US" altLang="zh-CN" sz="2000" b="0" i="1" smtClean="0">
                        <a:latin typeface="Cambria Math" panose="02040503050406030204" pitchFamily="18" charset="0"/>
                        <a:ea typeface="Palatino" pitchFamily="2" charset="0"/>
                      </a:rPr>
                      <m:t>𝑋</m:t>
                    </m:r>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𝐴</m:t>
                    </m:r>
                  </m:oMath>
                </a14:m>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and</a:t>
                </a:r>
                <a:r>
                  <a:rPr kumimoji="1" lang="zh-CN" altLang="en-US" sz="2000">
                    <a:latin typeface="Palatino" pitchFamily="2" charset="0"/>
                    <a:ea typeface="Palatino" pitchFamily="2" charset="0"/>
                  </a:rPr>
                  <a:t> </a:t>
                </a:r>
                <a14:m>
                  <m:oMath xmlns:m="http://schemas.openxmlformats.org/officeDocument/2006/math">
                    <m:r>
                      <a:rPr kumimoji="1" lang="en-US" altLang="zh-CN" sz="2000" b="0" i="1" smtClean="0">
                        <a:latin typeface="Cambria Math" panose="02040503050406030204" pitchFamily="18" charset="0"/>
                        <a:ea typeface="Palatino" pitchFamily="2" charset="0"/>
                      </a:rPr>
                      <m:t>𝑌</m:t>
                    </m:r>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𝐵</m:t>
                    </m:r>
                  </m:oMath>
                </a14:m>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can</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cover</a:t>
                </a:r>
                <a:r>
                  <a:rPr kumimoji="1" lang="zh-CN" altLang="en-US" sz="2000">
                    <a:latin typeface="Palatino" pitchFamily="2" charset="0"/>
                    <a:ea typeface="Palatino" pitchFamily="2" charset="0"/>
                  </a:rPr>
                  <a:t> </a:t>
                </a:r>
                <a14:m>
                  <m:oMath xmlns:m="http://schemas.openxmlformats.org/officeDocument/2006/math">
                    <m:sSubSup>
                      <m:sSubSupPr>
                        <m:ctrlPr>
                          <a:rPr kumimoji="1" lang="en-US" altLang="zh-CN" sz="2000" b="0" i="1" smtClean="0">
                            <a:latin typeface="Cambria Math" panose="02040503050406030204" pitchFamily="18" charset="0"/>
                            <a:ea typeface="Palatino" pitchFamily="2" charset="0"/>
                          </a:rPr>
                        </m:ctrlPr>
                      </m:sSubSupPr>
                      <m:e>
                        <m:r>
                          <a:rPr kumimoji="1" lang="en-US" altLang="zh-CN" sz="2000" b="0" i="1" smtClean="0">
                            <a:latin typeface="Cambria Math" panose="02040503050406030204" pitchFamily="18" charset="0"/>
                            <a:ea typeface="Palatino" pitchFamily="2" charset="0"/>
                          </a:rPr>
                          <m:t>𝑈</m:t>
                        </m:r>
                      </m:e>
                      <m:sub>
                        <m:r>
                          <a:rPr kumimoji="1" lang="en-US" altLang="zh-CN" sz="2000" b="0" i="1" smtClean="0">
                            <a:latin typeface="Cambria Math" panose="02040503050406030204" pitchFamily="18" charset="0"/>
                            <a:ea typeface="Palatino" pitchFamily="2" charset="0"/>
                          </a:rPr>
                          <m:t>𝑖</m:t>
                        </m:r>
                      </m:sub>
                      <m:sup>
                        <m:r>
                          <a:rPr kumimoji="1" lang="en-US" altLang="zh-CN" sz="2000" b="0" i="1" smtClean="0">
                            <a:latin typeface="Cambria Math" panose="02040503050406030204" pitchFamily="18" charset="0"/>
                            <a:ea typeface="Palatino" pitchFamily="2" charset="0"/>
                          </a:rPr>
                          <m:t>′</m:t>
                        </m:r>
                      </m:sup>
                    </m:sSubSup>
                  </m:oMath>
                </a14:m>
                <a:r>
                  <a:rPr kumimoji="1" lang="zh-CN" altLang="en-US" sz="2000">
                    <a:latin typeface="Palatino" pitchFamily="2" charset="0"/>
                    <a:ea typeface="Palatino" pitchFamily="2" charset="0"/>
                  </a:rPr>
                  <a:t> </a:t>
                </a:r>
                <a:r>
                  <a:rPr kumimoji="1" lang="en-US" altLang="zh-CN" sz="2000" err="1">
                    <a:latin typeface="Palatino" pitchFamily="2" charset="0"/>
                    <a:ea typeface="Palatino" pitchFamily="2" charset="0"/>
                  </a:rPr>
                  <a:t>iff</a:t>
                </a:r>
                <a:endParaRPr kumimoji="1" lang="en-US" altLang="zh-CN" sz="2000">
                  <a:latin typeface="Palatino" pitchFamily="2" charset="0"/>
                  <a:ea typeface="Palatino" pitchFamily="2" charset="0"/>
                </a:endParaRPr>
              </a:p>
              <a:p>
                <a:pPr marL="457200" indent="-457200">
                  <a:buFont typeface="+mj-ea"/>
                  <a:buAutoNum type="circleNumDbPlain"/>
                </a:pPr>
                <a:r>
                  <a:rPr kumimoji="1" lang="en-US" altLang="zh-CN" sz="2000">
                    <a:latin typeface="Palatino" pitchFamily="2" charset="0"/>
                    <a:ea typeface="Palatino" pitchFamily="2" charset="0"/>
                  </a:rPr>
                  <a:t>either </a:t>
                </a:r>
                <a14:m>
                  <m:oMath xmlns:m="http://schemas.openxmlformats.org/officeDocument/2006/math">
                    <m:r>
                      <a:rPr kumimoji="1" lang="en-US" altLang="zh-CN" sz="2000" b="0" i="1" smtClean="0">
                        <a:latin typeface="Cambria Math" panose="02040503050406030204" pitchFamily="18" charset="0"/>
                        <a:ea typeface="Palatino" pitchFamily="2" charset="0"/>
                      </a:rPr>
                      <m:t>∃</m:t>
                    </m:r>
                    <m:sSub>
                      <m:sSubPr>
                        <m:ctrlPr>
                          <a:rPr kumimoji="1" lang="en-US" altLang="zh-CN" sz="2000" b="0" i="1" smtClean="0">
                            <a:latin typeface="Cambria Math" panose="02040503050406030204" pitchFamily="18" charset="0"/>
                            <a:ea typeface="Palatino" pitchFamily="2" charset="0"/>
                          </a:rPr>
                        </m:ctrlPr>
                      </m:sSubPr>
                      <m:e>
                        <m:r>
                          <a:rPr kumimoji="1" lang="en-US" altLang="zh-CN" sz="2000" b="0" i="1" smtClean="0">
                            <a:latin typeface="Cambria Math" panose="02040503050406030204" pitchFamily="18" charset="0"/>
                            <a:ea typeface="Palatino" pitchFamily="2" charset="0"/>
                          </a:rPr>
                          <m:t>𝑏</m:t>
                        </m:r>
                      </m:e>
                      <m:sub>
                        <m:r>
                          <a:rPr kumimoji="1" lang="en-US" altLang="zh-CN" sz="2000" b="0" i="1" smtClean="0">
                            <a:latin typeface="Cambria Math" panose="02040503050406030204" pitchFamily="18" charset="0"/>
                            <a:ea typeface="Palatino" pitchFamily="2" charset="0"/>
                          </a:rPr>
                          <m:t>𝑖</m:t>
                        </m:r>
                      </m:sub>
                    </m:sSub>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𝑌</m:t>
                    </m:r>
                    <m:r>
                      <a:rPr kumimoji="1" lang="en-US" altLang="zh-CN" sz="2000" b="0" i="1" smtClean="0">
                        <a:latin typeface="Cambria Math" panose="02040503050406030204" pitchFamily="18" charset="0"/>
                        <a:ea typeface="Palatino" pitchFamily="2" charset="0"/>
                      </a:rPr>
                      <m:t>∩</m:t>
                    </m:r>
                    <m:sSub>
                      <m:sSubPr>
                        <m:ctrlPr>
                          <a:rPr kumimoji="1" lang="en-US" altLang="zh-CN" sz="2000" b="0" i="1" smtClean="0">
                            <a:latin typeface="Cambria Math" panose="02040503050406030204" pitchFamily="18" charset="0"/>
                            <a:ea typeface="Palatino" pitchFamily="2" charset="0"/>
                          </a:rPr>
                        </m:ctrlPr>
                      </m:sSubPr>
                      <m:e>
                        <m:r>
                          <a:rPr kumimoji="1" lang="en-US" altLang="zh-CN" sz="2000" b="0" i="1" smtClean="0">
                            <a:latin typeface="Cambria Math" panose="02040503050406030204" pitchFamily="18" charset="0"/>
                            <a:ea typeface="Palatino" pitchFamily="2" charset="0"/>
                          </a:rPr>
                          <m:t>𝐵</m:t>
                        </m:r>
                      </m:e>
                      <m:sub>
                        <m:r>
                          <a:rPr kumimoji="1" lang="en-US" altLang="zh-CN" sz="2000" b="0" i="1" smtClean="0">
                            <a:latin typeface="Cambria Math" panose="02040503050406030204" pitchFamily="18" charset="0"/>
                            <a:ea typeface="Palatino" pitchFamily="2" charset="0"/>
                          </a:rPr>
                          <m:t>𝑖</m:t>
                        </m:r>
                      </m:sub>
                    </m:sSub>
                  </m:oMath>
                </a14:m>
                <a:r>
                  <a:rPr kumimoji="1" lang="en-US" altLang="zh-CN" sz="2000">
                    <a:latin typeface="Palatino" pitchFamily="2" charset="0"/>
                    <a:ea typeface="Palatino" pitchFamily="2" charset="0"/>
                  </a:rPr>
                  <a:t>, </a:t>
                </a:r>
                <a:r>
                  <a:rPr kumimoji="1" lang="en-US" altLang="zh-CN" sz="2000" err="1">
                    <a:latin typeface="Palatino" pitchFamily="2" charset="0"/>
                    <a:ea typeface="Palatino" pitchFamily="2" charset="0"/>
                  </a:rPr>
                  <a:t>s.t.</a:t>
                </a:r>
                <a:r>
                  <a:rPr kumimoji="1" lang="en-US" altLang="zh-CN" sz="2000">
                    <a:latin typeface="Palatino" pitchFamily="2" charset="0"/>
                    <a:ea typeface="Palatino" pitchFamily="2" charset="0"/>
                  </a:rPr>
                  <a:t> </a:t>
                </a:r>
                <a14:m>
                  <m:oMath xmlns:m="http://schemas.openxmlformats.org/officeDocument/2006/math">
                    <m:sSub>
                      <m:sSubPr>
                        <m:ctrlPr>
                          <a:rPr kumimoji="1" lang="en-US" altLang="zh-CN" sz="2000" b="0" i="1" smtClean="0">
                            <a:latin typeface="Cambria Math" panose="02040503050406030204" pitchFamily="18" charset="0"/>
                            <a:ea typeface="Cambria Math" panose="02040503050406030204" pitchFamily="18" charset="0"/>
                          </a:rPr>
                        </m:ctrlPr>
                      </m:sSubPr>
                      <m:e>
                        <m:r>
                          <a:rPr kumimoji="1" lang="en-US" altLang="zh-CN" sz="2000" b="0" i="1" smtClean="0">
                            <a:latin typeface="Cambria Math" panose="02040503050406030204" pitchFamily="18" charset="0"/>
                            <a:ea typeface="Cambria Math" panose="02040503050406030204" pitchFamily="18" charset="0"/>
                          </a:rPr>
                          <m:t>𝑋</m:t>
                        </m:r>
                        <m:r>
                          <a:rPr kumimoji="1" lang="en-US" altLang="zh-CN" sz="2000" b="0" i="1" smtClean="0">
                            <a:latin typeface="Cambria Math" panose="02040503050406030204" pitchFamily="18" charset="0"/>
                            <a:ea typeface="Cambria Math" panose="02040503050406030204" pitchFamily="18" charset="0"/>
                          </a:rPr>
                          <m:t>∩</m:t>
                        </m:r>
                        <m:r>
                          <a:rPr kumimoji="1" lang="en-US" altLang="zh-CN" sz="2000" i="1" smtClean="0">
                            <a:latin typeface="Cambria Math" panose="02040503050406030204" pitchFamily="18" charset="0"/>
                            <a:ea typeface="Cambria Math" panose="02040503050406030204" pitchFamily="18" charset="0"/>
                          </a:rPr>
                          <m:t>𝒩</m:t>
                        </m:r>
                      </m:e>
                      <m:sub>
                        <m:sSub>
                          <m:sSubPr>
                            <m:ctrlPr>
                              <a:rPr kumimoji="1" lang="en-US" altLang="zh-CN" sz="2000" b="0" i="1" smtClean="0">
                                <a:latin typeface="Cambria Math" panose="02040503050406030204" pitchFamily="18" charset="0"/>
                                <a:ea typeface="Cambria Math" panose="02040503050406030204" pitchFamily="18" charset="0"/>
                              </a:rPr>
                            </m:ctrlPr>
                          </m:sSubPr>
                          <m:e>
                            <m:r>
                              <a:rPr kumimoji="1" lang="en-US" altLang="zh-CN" sz="2000" b="0" i="1" smtClean="0">
                                <a:latin typeface="Cambria Math" panose="02040503050406030204" pitchFamily="18" charset="0"/>
                                <a:ea typeface="Cambria Math" panose="02040503050406030204" pitchFamily="18" charset="0"/>
                              </a:rPr>
                              <m:t>𝐺</m:t>
                            </m:r>
                          </m:e>
                          <m:sub>
                            <m:r>
                              <a:rPr kumimoji="1" lang="en-US" altLang="zh-CN" sz="2000" b="0" i="1" smtClean="0">
                                <a:latin typeface="Cambria Math" panose="02040503050406030204" pitchFamily="18" charset="0"/>
                                <a:ea typeface="Cambria Math" panose="02040503050406030204" pitchFamily="18" charset="0"/>
                              </a:rPr>
                              <m:t>𝑇</m:t>
                            </m:r>
                          </m:sub>
                        </m:sSub>
                      </m:sub>
                    </m:sSub>
                    <m:d>
                      <m:dPr>
                        <m:ctrlPr>
                          <a:rPr kumimoji="1" lang="en-US" altLang="zh-CN" sz="2000" b="0" i="1" smtClean="0">
                            <a:latin typeface="Cambria Math" panose="02040503050406030204" pitchFamily="18" charset="0"/>
                            <a:ea typeface="Cambria Math" panose="02040503050406030204" pitchFamily="18" charset="0"/>
                          </a:rPr>
                        </m:ctrlPr>
                      </m:dPr>
                      <m:e>
                        <m:sSub>
                          <m:sSubPr>
                            <m:ctrlPr>
                              <a:rPr kumimoji="1" lang="en-US" altLang="zh-CN" sz="2000" b="0" i="1" smtClean="0">
                                <a:latin typeface="Cambria Math" panose="02040503050406030204" pitchFamily="18" charset="0"/>
                                <a:ea typeface="Cambria Math" panose="02040503050406030204" pitchFamily="18" charset="0"/>
                              </a:rPr>
                            </m:ctrlPr>
                          </m:sSubPr>
                          <m:e>
                            <m:r>
                              <a:rPr kumimoji="1" lang="en-US" altLang="zh-CN" sz="2000" b="0" i="1" smtClean="0">
                                <a:latin typeface="Cambria Math" panose="02040503050406030204" pitchFamily="18" charset="0"/>
                                <a:ea typeface="Cambria Math" panose="02040503050406030204" pitchFamily="18" charset="0"/>
                              </a:rPr>
                              <m:t>𝑏</m:t>
                            </m:r>
                          </m:e>
                          <m:sub>
                            <m:r>
                              <a:rPr kumimoji="1" lang="en-US" altLang="zh-CN" sz="2000" b="0" i="1" smtClean="0">
                                <a:latin typeface="Cambria Math" panose="02040503050406030204" pitchFamily="18" charset="0"/>
                                <a:ea typeface="Cambria Math" panose="02040503050406030204" pitchFamily="18" charset="0"/>
                              </a:rPr>
                              <m:t>𝑖</m:t>
                            </m:r>
                          </m:sub>
                        </m:sSub>
                      </m:e>
                    </m:d>
                  </m:oMath>
                </a14:m>
                <a:r>
                  <a:rPr kumimoji="1" lang="en-US" altLang="zh-CN" sz="2000">
                    <a:latin typeface="Palatino" pitchFamily="2" charset="0"/>
                    <a:ea typeface="Palatino" pitchFamily="2" charset="0"/>
                  </a:rPr>
                  <a:t> cover </a:t>
                </a:r>
                <a14:m>
                  <m:oMath xmlns:m="http://schemas.openxmlformats.org/officeDocument/2006/math">
                    <m:r>
                      <a:rPr kumimoji="1" lang="en-US" altLang="zh-CN" sz="2000" b="0" i="1" smtClean="0">
                        <a:latin typeface="Cambria Math" panose="02040503050406030204" pitchFamily="18" charset="0"/>
                        <a:ea typeface="Palatino" pitchFamily="2" charset="0"/>
                      </a:rPr>
                      <m:t>𝑈</m:t>
                    </m:r>
                  </m:oMath>
                </a14:m>
                <a:r>
                  <a:rPr kumimoji="1" lang="en-US" altLang="zh-CN" sz="2000">
                    <a:latin typeface="Palatino" pitchFamily="2" charset="0"/>
                    <a:ea typeface="Palatino" pitchFamily="2" charset="0"/>
                  </a:rPr>
                  <a:t>,</a:t>
                </a:r>
              </a:p>
              <a:p>
                <a:pPr marL="457200" indent="-457200">
                  <a:buFont typeface="+mj-ea"/>
                  <a:buAutoNum type="circleNumDbPlain"/>
                </a:pPr>
                <a:r>
                  <a:rPr kumimoji="1" lang="en-US" altLang="zh-CN" sz="2000">
                    <a:latin typeface="Palatino" pitchFamily="2" charset="0"/>
                    <a:ea typeface="Palatino" pitchFamily="2" charset="0"/>
                  </a:rPr>
                  <a:t>or</a:t>
                </a:r>
                <a:r>
                  <a:rPr kumimoji="1" lang="zh-CN" altLang="en-US" sz="2000">
                    <a:latin typeface="Palatino" pitchFamily="2" charset="0"/>
                    <a:ea typeface="Palatino" pitchFamily="2" charset="0"/>
                  </a:rPr>
                  <a:t> </a:t>
                </a:r>
                <a14:m>
                  <m:oMath xmlns:m="http://schemas.openxmlformats.org/officeDocument/2006/math">
                    <m:d>
                      <m:dPr>
                        <m:begChr m:val="|"/>
                        <m:endChr m:val="|"/>
                        <m:ctrlPr>
                          <a:rPr kumimoji="1" lang="en-US" altLang="zh-CN" sz="2000" b="0" i="1" smtClean="0">
                            <a:latin typeface="Cambria Math" panose="02040503050406030204" pitchFamily="18" charset="0"/>
                            <a:ea typeface="Palatino" pitchFamily="2" charset="0"/>
                          </a:rPr>
                        </m:ctrlPr>
                      </m:dPr>
                      <m:e>
                        <m:r>
                          <a:rPr kumimoji="1" lang="en-US" altLang="zh-CN" sz="2000" b="0" i="1" smtClean="0">
                            <a:latin typeface="Cambria Math" panose="02040503050406030204" pitchFamily="18" charset="0"/>
                            <a:ea typeface="Palatino" pitchFamily="2" charset="0"/>
                          </a:rPr>
                          <m:t>𝑌</m:t>
                        </m:r>
                        <m:r>
                          <a:rPr kumimoji="1" lang="en-US" altLang="zh-CN" sz="2000" b="0" i="1" smtClean="0">
                            <a:latin typeface="Cambria Math" panose="02040503050406030204" pitchFamily="18" charset="0"/>
                            <a:ea typeface="Palatino" pitchFamily="2" charset="0"/>
                          </a:rPr>
                          <m:t>∩</m:t>
                        </m:r>
                        <m:sSub>
                          <m:sSubPr>
                            <m:ctrlPr>
                              <a:rPr kumimoji="1" lang="en-US" altLang="zh-CN" sz="2000" b="0" i="1" smtClean="0">
                                <a:latin typeface="Cambria Math" panose="02040503050406030204" pitchFamily="18" charset="0"/>
                                <a:ea typeface="Palatino" pitchFamily="2" charset="0"/>
                              </a:rPr>
                            </m:ctrlPr>
                          </m:sSubPr>
                          <m:e>
                            <m:r>
                              <a:rPr kumimoji="1" lang="en-US" altLang="zh-CN" sz="2000" b="0" i="1" smtClean="0">
                                <a:latin typeface="Cambria Math" panose="02040503050406030204" pitchFamily="18" charset="0"/>
                                <a:ea typeface="Palatino" pitchFamily="2" charset="0"/>
                              </a:rPr>
                              <m:t>𝐵</m:t>
                            </m:r>
                          </m:e>
                          <m:sub>
                            <m:r>
                              <a:rPr kumimoji="1" lang="en-US" altLang="zh-CN" sz="2000" b="0" i="1" smtClean="0">
                                <a:latin typeface="Cambria Math" panose="02040503050406030204" pitchFamily="18" charset="0"/>
                                <a:ea typeface="Palatino" pitchFamily="2" charset="0"/>
                              </a:rPr>
                              <m:t>𝑖</m:t>
                            </m:r>
                          </m:sub>
                        </m:sSub>
                      </m:e>
                    </m:d>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𝑐</m:t>
                    </m:r>
                    <m:r>
                      <a:rPr kumimoji="1" lang="en-US" altLang="zh-CN" sz="2000" b="0" i="1" smtClean="0">
                        <a:latin typeface="Cambria Math" panose="02040503050406030204" pitchFamily="18" charset="0"/>
                        <a:ea typeface="Palatino" pitchFamily="2" charset="0"/>
                      </a:rPr>
                      <m:t>+1</m:t>
                    </m:r>
                  </m:oMath>
                </a14:m>
                <a:r>
                  <a:rPr kumimoji="1" lang="en-US" altLang="zh-CN" sz="2000">
                    <a:latin typeface="Palatino" pitchFamily="2" charset="0"/>
                    <a:ea typeface="Palatino" pitchFamily="2" charset="0"/>
                  </a:rPr>
                  <a:t>.</a:t>
                </a:r>
              </a:p>
            </p:txBody>
          </p:sp>
        </mc:Choice>
        <mc:Fallback xmlns="">
          <p:sp>
            <p:nvSpPr>
              <p:cNvPr id="33" name="文本框 32">
                <a:extLst>
                  <a:ext uri="{FF2B5EF4-FFF2-40B4-BE49-F238E27FC236}">
                    <a16:creationId xmlns:a16="http://schemas.microsoft.com/office/drawing/2014/main" id="{47486C15-351A-BE5B-CE1B-EB502DDDB3C0}"/>
                  </a:ext>
                </a:extLst>
              </p:cNvPr>
              <p:cNvSpPr txBox="1">
                <a:spLocks noRot="1" noChangeAspect="1" noMove="1" noResize="1" noEditPoints="1" noAdjustHandles="1" noChangeArrowheads="1" noChangeShapeType="1" noTextEdit="1"/>
              </p:cNvSpPr>
              <p:nvPr/>
            </p:nvSpPr>
            <p:spPr>
              <a:xfrm>
                <a:off x="6086632" y="1611237"/>
                <a:ext cx="5843098" cy="2888932"/>
              </a:xfrm>
              <a:prstGeom prst="rect">
                <a:avLst/>
              </a:prstGeom>
              <a:blipFill>
                <a:blip r:embed="rId3"/>
                <a:stretch>
                  <a:fillRect l="-1043" t="-1055" b="-2743"/>
                </a:stretch>
              </a:blipFill>
            </p:spPr>
            <p:txBody>
              <a:bodyPr/>
              <a:lstStyle/>
              <a:p>
                <a:r>
                  <a:rPr lang="en-US">
                    <a:noFill/>
                  </a:rPr>
                  <a:t> </a:t>
                </a:r>
              </a:p>
            </p:txBody>
          </p:sp>
        </mc:Fallback>
      </mc:AlternateContent>
      <p:sp>
        <p:nvSpPr>
          <p:cNvPr id="56" name="圆角矩形 55">
            <a:extLst>
              <a:ext uri="{FF2B5EF4-FFF2-40B4-BE49-F238E27FC236}">
                <a16:creationId xmlns:a16="http://schemas.microsoft.com/office/drawing/2014/main" id="{B95BB074-955F-1296-6DDD-D2CD9292B333}"/>
              </a:ext>
            </a:extLst>
          </p:cNvPr>
          <p:cNvSpPr/>
          <p:nvPr/>
        </p:nvSpPr>
        <p:spPr>
          <a:xfrm>
            <a:off x="447401" y="3680675"/>
            <a:ext cx="5277953" cy="2809929"/>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57873357-46DE-1AE2-B03D-287FDD2F07EA}"/>
                  </a:ext>
                </a:extLst>
              </p:cNvPr>
              <p:cNvSpPr txBox="1"/>
              <p:nvPr/>
            </p:nvSpPr>
            <p:spPr>
              <a:xfrm>
                <a:off x="476922" y="4258945"/>
                <a:ext cx="5248432" cy="923330"/>
              </a:xfrm>
              <a:prstGeom prst="rect">
                <a:avLst/>
              </a:prstGeom>
              <a:noFill/>
            </p:spPr>
            <p:txBody>
              <a:bodyPr wrap="square" rtlCol="0">
                <a:spAutoFit/>
              </a:bodyPr>
              <a:lstStyle/>
              <a:p>
                <a:r>
                  <a:rPr lang="en-US" altLang="zh-CN" b="1">
                    <a:latin typeface="Palatino Linotype" panose="02040502050505030304" pitchFamily="18" charset="0"/>
                  </a:rPr>
                  <a:t>Completeness: </a:t>
                </a:r>
              </a:p>
              <a:p>
                <a:pPr marL="285750" indent="-285750">
                  <a:buFont typeface="Arial" panose="020B0604020202020204" pitchFamily="34" charset="0"/>
                  <a:buChar char="•"/>
                </a:pPr>
                <a14:m>
                  <m:oMath xmlns:m="http://schemas.openxmlformats.org/officeDocument/2006/math">
                    <m:r>
                      <a:rPr lang="en-US" altLang="zh-CN" sz="180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𝑘</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𝑘</m:t>
                        </m:r>
                      </m:sub>
                    </m:sSub>
                  </m:oMath>
                </a14:m>
                <a:r>
                  <a:rPr lang="zh-CN" altLang="en-US" sz="1800">
                    <a:latin typeface="Palatino Linotype" panose="02040502050505030304" pitchFamily="18" charset="0"/>
                  </a:rPr>
                  <a:t> </a:t>
                </a:r>
                <a:r>
                  <a:rPr lang="en-US" altLang="zh-CN" sz="1800">
                    <a:latin typeface="Palatino Linotype" panose="02040502050505030304" pitchFamily="18" charset="0"/>
                  </a:rPr>
                  <a:t>and </a:t>
                </a:r>
                <a14:m>
                  <m:oMath xmlns:m="http://schemas.openxmlformats.org/officeDocument/2006/math">
                    <m:r>
                      <a:rPr lang="en-US" altLang="zh-CN" sz="1800" i="1">
                        <a:latin typeface="Cambria Math" panose="02040503050406030204" pitchFamily="18" charset="0"/>
                      </a:rPr>
                      <m:t>𝑖</m:t>
                    </m:r>
                    <m:r>
                      <a:rPr lang="en-US" altLang="zh-CN" sz="1800" i="1">
                        <a:latin typeface="Cambria Math" panose="02040503050406030204" pitchFamily="18" charset="0"/>
                      </a:rPr>
                      <m:t>∈</m:t>
                    </m:r>
                    <m:d>
                      <m:dPr>
                        <m:begChr m:val="["/>
                        <m:endChr m:val="]"/>
                        <m:ctrlPr>
                          <a:rPr lang="en-US" altLang="zh-CN" sz="1800" i="1">
                            <a:latin typeface="Cambria Math" panose="02040503050406030204" pitchFamily="18" charset="0"/>
                          </a:rPr>
                        </m:ctrlPr>
                      </m:dPr>
                      <m:e>
                        <m:r>
                          <a:rPr lang="en-US" altLang="zh-CN" sz="1800" i="1">
                            <a:latin typeface="Cambria Math" panose="02040503050406030204" pitchFamily="18" charset="0"/>
                          </a:rPr>
                          <m:t>𝑚</m:t>
                        </m:r>
                      </m:e>
                    </m:d>
                  </m:oMath>
                </a14:m>
                <a:r>
                  <a:rPr lang="en-US" altLang="zh-CN" sz="1800">
                    <a:latin typeface="Palatino Linotype" panose="02040502050505030304" pitchFamily="18" charset="0"/>
                  </a:rPr>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𝑘</m:t>
                        </m:r>
                      </m:sub>
                    </m:sSub>
                  </m:oMath>
                </a14:m>
                <a:r>
                  <a:rPr lang="zh-CN" altLang="en-US" sz="1800">
                    <a:latin typeface="Palatino Linotype" panose="02040502050505030304" pitchFamily="18" charset="0"/>
                  </a:rPr>
                  <a:t> </a:t>
                </a:r>
                <a:r>
                  <a:rPr lang="en-US" altLang="zh-CN" sz="1800">
                    <a:latin typeface="Palatino Linotype" panose="02040502050505030304" pitchFamily="18" charset="0"/>
                  </a:rPr>
                  <a:t>have a common neighbor in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𝐵</m:t>
                        </m:r>
                      </m:e>
                      <m:sub>
                        <m:r>
                          <a:rPr lang="en-US" altLang="zh-CN" sz="1800" i="1">
                            <a:latin typeface="Cambria Math" panose="02040503050406030204" pitchFamily="18" charset="0"/>
                          </a:rPr>
                          <m:t>𝑖</m:t>
                        </m:r>
                      </m:sub>
                    </m:sSub>
                  </m:oMath>
                </a14:m>
                <a:endParaRPr lang="zh-CN" altLang="en-US">
                  <a:latin typeface="Palatino Linotype" panose="02040502050505030304" pitchFamily="18" charset="0"/>
                </a:endParaRPr>
              </a:p>
            </p:txBody>
          </p:sp>
        </mc:Choice>
        <mc:Fallback xmlns="">
          <p:sp>
            <p:nvSpPr>
              <p:cNvPr id="51" name="文本框 50">
                <a:extLst>
                  <a:ext uri="{FF2B5EF4-FFF2-40B4-BE49-F238E27FC236}">
                    <a16:creationId xmlns:a16="http://schemas.microsoft.com/office/drawing/2014/main" id="{57873357-46DE-1AE2-B03D-287FDD2F07EA}"/>
                  </a:ext>
                </a:extLst>
              </p:cNvPr>
              <p:cNvSpPr txBox="1">
                <a:spLocks noRot="1" noChangeAspect="1" noMove="1" noResize="1" noEditPoints="1" noAdjustHandles="1" noChangeArrowheads="1" noChangeShapeType="1" noTextEdit="1"/>
              </p:cNvSpPr>
              <p:nvPr/>
            </p:nvSpPr>
            <p:spPr>
              <a:xfrm>
                <a:off x="476922" y="4258945"/>
                <a:ext cx="5248432" cy="923330"/>
              </a:xfrm>
              <a:prstGeom prst="rect">
                <a:avLst/>
              </a:prstGeom>
              <a:blipFill>
                <a:blip r:embed="rId4"/>
                <a:stretch>
                  <a:fillRect l="-929" t="-3974" r="-1742" b="-9934"/>
                </a:stretch>
              </a:blipFill>
            </p:spPr>
            <p:txBody>
              <a:bodyPr/>
              <a:lstStyle/>
              <a:p>
                <a:r>
                  <a:rPr lang="en-US">
                    <a:noFill/>
                  </a:rPr>
                  <a:t> </a:t>
                </a:r>
              </a:p>
            </p:txBody>
          </p:sp>
        </mc:Fallback>
      </mc:AlternateContent>
      <p:sp>
        <p:nvSpPr>
          <p:cNvPr id="17" name="圆角矩形 16">
            <a:extLst>
              <a:ext uri="{FF2B5EF4-FFF2-40B4-BE49-F238E27FC236}">
                <a16:creationId xmlns:a16="http://schemas.microsoft.com/office/drawing/2014/main" id="{3DCFD6A7-EFE9-14D0-2DA8-47E88E4EA941}"/>
              </a:ext>
            </a:extLst>
          </p:cNvPr>
          <p:cNvSpPr/>
          <p:nvPr/>
        </p:nvSpPr>
        <p:spPr>
          <a:xfrm>
            <a:off x="493922" y="1611237"/>
            <a:ext cx="5248432" cy="1817763"/>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kumimoji="1" lang="zh-CN" altLang="en-US">
              <a:solidFill>
                <a:schemeClr val="tx1"/>
              </a:solidFill>
            </a:endParaRP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7FA9AA3-B306-0C5E-227F-2672B16CC0E1}"/>
                  </a:ext>
                </a:extLst>
              </p:cNvPr>
              <p:cNvSpPr txBox="1"/>
              <p:nvPr/>
            </p:nvSpPr>
            <p:spPr>
              <a:xfrm>
                <a:off x="1398599" y="1759606"/>
                <a:ext cx="3818170" cy="388571"/>
              </a:xfrm>
              <a:prstGeom prst="rect">
                <a:avLst/>
              </a:prstGeom>
              <a:noFill/>
            </p:spPr>
            <p:txBody>
              <a:bodyPr wrap="none" rtlCol="0">
                <a:spAutoFit/>
              </a:bodyPr>
              <a:lstStyle/>
              <a:p>
                <a14:m>
                  <m:oMath xmlns:m="http://schemas.openxmlformats.org/officeDocument/2006/math">
                    <m:r>
                      <a:rPr kumimoji="1" lang="en-US" altLang="zh-CN" sz="2000" b="0" i="1" smtClean="0">
                        <a:latin typeface="Cambria Math" panose="02040503050406030204" pitchFamily="18" charset="0"/>
                      </a:rPr>
                      <m:t>𝑘</m:t>
                    </m:r>
                  </m:oMath>
                </a14:m>
                <a:r>
                  <a:rPr kumimoji="1" lang="en-US" altLang="zh-CN" sz="2000">
                    <a:latin typeface="Palatino" pitchFamily="2" charset="0"/>
                    <a:ea typeface="Palatino" pitchFamily="2" charset="0"/>
                  </a:rPr>
                  <a:t>-</a:t>
                </a:r>
                <a:r>
                  <a:rPr kumimoji="1" lang="en-US" altLang="zh-CN" sz="2000" err="1">
                    <a:latin typeface="Palatino" pitchFamily="2" charset="0"/>
                    <a:ea typeface="Palatino" pitchFamily="2" charset="0"/>
                  </a:rPr>
                  <a:t>SetCover</a:t>
                </a:r>
                <a:r>
                  <a:rPr kumimoji="1" lang="en-US" altLang="zh-CN" sz="2000">
                    <a:latin typeface="Palatino" pitchFamily="2" charset="0"/>
                    <a:ea typeface="Palatino" pitchFamily="2" charset="0"/>
                  </a:rPr>
                  <a:t> Instance </a:t>
                </a:r>
                <a14:m>
                  <m:oMath xmlns:m="http://schemas.openxmlformats.org/officeDocument/2006/math">
                    <m:r>
                      <m:rPr>
                        <m:sty m:val="p"/>
                      </m:rPr>
                      <a:rPr kumimoji="1" lang="en-US" altLang="zh-CN" sz="2000" b="0" i="0" smtClean="0">
                        <a:latin typeface="Cambria Math" panose="02040503050406030204" pitchFamily="18" charset="0"/>
                        <a:ea typeface="Palatino" pitchFamily="2" charset="0"/>
                      </a:rPr>
                      <m:t>Γ</m:t>
                    </m:r>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Cambria Math" panose="02040503050406030204" pitchFamily="18" charset="0"/>
                      </a:rPr>
                      <m:t>𝒮</m:t>
                    </m:r>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𝑈</m:t>
                    </m:r>
                    <m:r>
                      <a:rPr kumimoji="1" lang="en-US" altLang="zh-CN" sz="2000" b="0" i="1" smtClean="0">
                        <a:latin typeface="Cambria Math" panose="02040503050406030204" pitchFamily="18" charset="0"/>
                        <a:ea typeface="Palatino" pitchFamily="2" charset="0"/>
                      </a:rPr>
                      <m:t>)</m:t>
                    </m:r>
                  </m:oMath>
                </a14:m>
                <a:endParaRPr kumimoji="1" lang="zh-CN" altLang="en-US" sz="2000">
                  <a:latin typeface="Palatino" pitchFamily="2" charset="0"/>
                  <a:ea typeface="Palatino" pitchFamily="2" charset="0"/>
                </a:endParaRPr>
              </a:p>
            </p:txBody>
          </p:sp>
        </mc:Choice>
        <mc:Fallback xmlns="">
          <p:sp>
            <p:nvSpPr>
              <p:cNvPr id="18" name="文本框 17">
                <a:extLst>
                  <a:ext uri="{FF2B5EF4-FFF2-40B4-BE49-F238E27FC236}">
                    <a16:creationId xmlns:a16="http://schemas.microsoft.com/office/drawing/2014/main" id="{77FA9AA3-B306-0C5E-227F-2672B16CC0E1}"/>
                  </a:ext>
                </a:extLst>
              </p:cNvPr>
              <p:cNvSpPr txBox="1">
                <a:spLocks noRot="1" noChangeAspect="1" noMove="1" noResize="1" noEditPoints="1" noAdjustHandles="1" noChangeArrowheads="1" noChangeShapeType="1" noTextEdit="1"/>
              </p:cNvSpPr>
              <p:nvPr/>
            </p:nvSpPr>
            <p:spPr>
              <a:xfrm>
                <a:off x="1398599" y="1759606"/>
                <a:ext cx="3818170" cy="388571"/>
              </a:xfrm>
              <a:prstGeom prst="rect">
                <a:avLst/>
              </a:prstGeom>
              <a:blipFill>
                <a:blip r:embed="rId5"/>
                <a:stretch>
                  <a:fillRect t="-9524" b="-31746"/>
                </a:stretch>
              </a:blipFill>
            </p:spPr>
            <p:txBody>
              <a:bodyPr/>
              <a:lstStyle/>
              <a:p>
                <a:r>
                  <a:rPr lang="en-US">
                    <a:noFill/>
                  </a:rPr>
                  <a:t> </a:t>
                </a:r>
              </a:p>
            </p:txBody>
          </p:sp>
        </mc:Fallback>
      </mc:AlternateContent>
      <p:sp>
        <p:nvSpPr>
          <p:cNvPr id="2" name="标题 1">
            <a:extLst>
              <a:ext uri="{FF2B5EF4-FFF2-40B4-BE49-F238E27FC236}">
                <a16:creationId xmlns:a16="http://schemas.microsoft.com/office/drawing/2014/main" id="{4CFEBA7D-D78A-4674-B4CE-8101BA65D437}"/>
              </a:ext>
            </a:extLst>
          </p:cNvPr>
          <p:cNvSpPr>
            <a:spLocks noGrp="1"/>
          </p:cNvSpPr>
          <p:nvPr>
            <p:ph type="title"/>
          </p:nvPr>
        </p:nvSpPr>
        <p:spPr/>
        <p:txBody>
          <a:bodyPr/>
          <a:lstStyle/>
          <a:p>
            <a:r>
              <a:rPr lang="en-US" altLang="zh-CN">
                <a:latin typeface="Palatino Linotype" panose="02040502050505030304" pitchFamily="18" charset="0"/>
              </a:rPr>
              <a:t>Threshold Graph Composition</a:t>
            </a:r>
            <a:endParaRPr lang="zh-CN" altLang="en-US">
              <a:latin typeface="Palatino Linotype" panose="02040502050505030304" pitchFamily="18" charset="0"/>
            </a:endParaRPr>
          </a:p>
        </p:txBody>
      </p:sp>
      <p:sp>
        <p:nvSpPr>
          <p:cNvPr id="5" name="文本框 4">
            <a:extLst>
              <a:ext uri="{FF2B5EF4-FFF2-40B4-BE49-F238E27FC236}">
                <a16:creationId xmlns:a16="http://schemas.microsoft.com/office/drawing/2014/main" id="{BFF7F080-51F7-4335-B1D8-5D9192CCFE22}"/>
              </a:ext>
            </a:extLst>
          </p:cNvPr>
          <p:cNvSpPr txBox="1"/>
          <p:nvPr/>
        </p:nvSpPr>
        <p:spPr>
          <a:xfrm>
            <a:off x="4826779" y="4593250"/>
            <a:ext cx="69" cy="276999"/>
          </a:xfrm>
          <a:prstGeom prst="rect">
            <a:avLst/>
          </a:prstGeom>
          <a:noFill/>
        </p:spPr>
        <p:txBody>
          <a:bodyPr wrap="none" lIns="0" tIns="0" rIns="0" bIns="0" rtlCol="0">
            <a:spAutoFit/>
          </a:bodyPr>
          <a:lstStyle/>
          <a:p>
            <a:endParaRPr lang="zh-CN" altLang="en-US"/>
          </a:p>
        </p:txBody>
      </p:sp>
      <p:sp>
        <p:nvSpPr>
          <p:cNvPr id="6" name="文本框 5">
            <a:extLst>
              <a:ext uri="{FF2B5EF4-FFF2-40B4-BE49-F238E27FC236}">
                <a16:creationId xmlns:a16="http://schemas.microsoft.com/office/drawing/2014/main" id="{001AC4B2-B67B-4315-B5EA-20F5499035D0}"/>
              </a:ext>
            </a:extLst>
          </p:cNvPr>
          <p:cNvSpPr txBox="1"/>
          <p:nvPr/>
        </p:nvSpPr>
        <p:spPr>
          <a:xfrm>
            <a:off x="4826779" y="4593250"/>
            <a:ext cx="69" cy="276999"/>
          </a:xfrm>
          <a:prstGeom prst="rect">
            <a:avLst/>
          </a:prstGeom>
          <a:noFill/>
        </p:spPr>
        <p:txBody>
          <a:bodyPr wrap="none" lIns="0" tIns="0" rIns="0" bIns="0" rtlCol="0">
            <a:spAutoFit/>
          </a:bodyPr>
          <a:lstStyle/>
          <a:p>
            <a:endParaRPr lang="zh-CN" altLang="en-US"/>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00C9235-927C-0F57-87C5-94D930B84B85}"/>
                  </a:ext>
                </a:extLst>
              </p:cNvPr>
              <p:cNvSpPr txBox="1"/>
              <p:nvPr/>
            </p:nvSpPr>
            <p:spPr>
              <a:xfrm>
                <a:off x="1193840" y="3804835"/>
                <a:ext cx="4150159" cy="400110"/>
              </a:xfrm>
              <a:prstGeom prst="rect">
                <a:avLst/>
              </a:prstGeom>
              <a:noFill/>
            </p:spPr>
            <p:txBody>
              <a:bodyPr wrap="none" rtlCol="0">
                <a:spAutoFit/>
              </a:bodyPr>
              <a:lstStyle/>
              <a:p>
                <a:r>
                  <a:rPr kumimoji="1" lang="en-US" altLang="zh-CN" sz="2000">
                    <a:latin typeface="Palatino" pitchFamily="2" charset="0"/>
                    <a:ea typeface="Palatino" pitchFamily="2" charset="0"/>
                  </a:rPr>
                  <a:t>Threshold Graph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𝑇</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𝐵</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𝐸</m:t>
                    </m:r>
                    <m:r>
                      <a:rPr lang="en-US" altLang="zh-CN" sz="2000" b="0" i="1" smtClean="0">
                        <a:latin typeface="Cambria Math" panose="02040503050406030204" pitchFamily="18" charset="0"/>
                      </a:rPr>
                      <m:t>)</m:t>
                    </m:r>
                  </m:oMath>
                </a14:m>
                <a:endParaRPr kumimoji="1" lang="zh-CN" altLang="en-US" sz="2000">
                  <a:latin typeface="Palatino" pitchFamily="2" charset="0"/>
                  <a:ea typeface="Palatino" pitchFamily="2" charset="0"/>
                </a:endParaRPr>
              </a:p>
            </p:txBody>
          </p:sp>
        </mc:Choice>
        <mc:Fallback xmlns="">
          <p:sp>
            <p:nvSpPr>
              <p:cNvPr id="9" name="文本框 8">
                <a:extLst>
                  <a:ext uri="{FF2B5EF4-FFF2-40B4-BE49-F238E27FC236}">
                    <a16:creationId xmlns:a16="http://schemas.microsoft.com/office/drawing/2014/main" id="{500C9235-927C-0F57-87C5-94D930B84B85}"/>
                  </a:ext>
                </a:extLst>
              </p:cNvPr>
              <p:cNvSpPr txBox="1">
                <a:spLocks noRot="1" noChangeAspect="1" noMove="1" noResize="1" noEditPoints="1" noAdjustHandles="1" noChangeArrowheads="1" noChangeShapeType="1" noTextEdit="1"/>
              </p:cNvSpPr>
              <p:nvPr/>
            </p:nvSpPr>
            <p:spPr>
              <a:xfrm>
                <a:off x="1193840" y="3804835"/>
                <a:ext cx="4150159" cy="400110"/>
              </a:xfrm>
              <a:prstGeom prst="rect">
                <a:avLst/>
              </a:prstGeom>
              <a:blipFill>
                <a:blip r:embed="rId6"/>
                <a:stretch>
                  <a:fillRect l="-1615"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56585418-7C53-FDE4-B870-534D2084018F}"/>
                  </a:ext>
                </a:extLst>
              </p:cNvPr>
              <p:cNvSpPr txBox="1"/>
              <p:nvPr/>
            </p:nvSpPr>
            <p:spPr>
              <a:xfrm>
                <a:off x="583919" y="2147094"/>
                <a:ext cx="4933360" cy="646331"/>
              </a:xfrm>
              <a:prstGeom prst="rect">
                <a:avLst/>
              </a:prstGeom>
              <a:noFill/>
            </p:spPr>
            <p:txBody>
              <a:bodyPr wrap="square" rtlCol="0">
                <a:spAutoFit/>
              </a:bodyPr>
              <a:lstStyle/>
              <a:p>
                <a:r>
                  <a:rPr kumimoji="1" lang="en-US" altLang="zh-CN" b="1">
                    <a:latin typeface="Palatino" pitchFamily="2" charset="0"/>
                    <a:ea typeface="Palatino" pitchFamily="2" charset="0"/>
                  </a:rPr>
                  <a:t>YES Instance:</a:t>
                </a:r>
              </a:p>
              <a:p>
                <a:pPr marL="285750" indent="-285750">
                  <a:buFont typeface="Arial" panose="020B0604020202020204" pitchFamily="34" charset="0"/>
                  <a:buChar char="•"/>
                </a:pPr>
                <a14:m>
                  <m:oMath xmlns:m="http://schemas.openxmlformats.org/officeDocument/2006/math">
                    <m:r>
                      <a:rPr kumimoji="1" lang="en-US" altLang="zh-CN" b="0" i="1" smtClean="0">
                        <a:latin typeface="Cambria Math" panose="02040503050406030204" pitchFamily="18" charset="0"/>
                        <a:ea typeface="Palatino" pitchFamily="2" charset="0"/>
                      </a:rPr>
                      <m:t>∃</m:t>
                    </m:r>
                    <m:sSub>
                      <m:sSubPr>
                        <m:ctrlPr>
                          <a:rPr kumimoji="1" lang="en-US" altLang="zh-CN" b="0" i="1" smtClean="0">
                            <a:latin typeface="Cambria Math" panose="02040503050406030204" pitchFamily="18" charset="0"/>
                            <a:ea typeface="Palatino" pitchFamily="2" charset="0"/>
                          </a:rPr>
                        </m:ctrlPr>
                      </m:sSubPr>
                      <m:e>
                        <m:r>
                          <a:rPr kumimoji="1" lang="en-US" altLang="zh-CN" b="0" i="1" smtClean="0">
                            <a:latin typeface="Cambria Math" panose="02040503050406030204" pitchFamily="18" charset="0"/>
                            <a:ea typeface="Palatino" pitchFamily="2" charset="0"/>
                          </a:rPr>
                          <m:t>𝑆</m:t>
                        </m:r>
                      </m:e>
                      <m:sub>
                        <m:r>
                          <a:rPr kumimoji="1" lang="en-US" altLang="zh-CN" b="0" i="1" smtClean="0">
                            <a:latin typeface="Cambria Math" panose="02040503050406030204" pitchFamily="18" charset="0"/>
                            <a:ea typeface="Palatino" pitchFamily="2" charset="0"/>
                          </a:rPr>
                          <m:t>1</m:t>
                        </m:r>
                      </m:sub>
                    </m:sSub>
                    <m:r>
                      <a:rPr kumimoji="1" lang="en-US" altLang="zh-CN" b="0" i="1" smtClean="0">
                        <a:latin typeface="Cambria Math" panose="02040503050406030204" pitchFamily="18" charset="0"/>
                        <a:ea typeface="Palatino" pitchFamily="2" charset="0"/>
                      </a:rPr>
                      <m:t>,…,</m:t>
                    </m:r>
                    <m:sSub>
                      <m:sSubPr>
                        <m:ctrlPr>
                          <a:rPr kumimoji="1" lang="en-US" altLang="zh-CN" b="0" i="1" smtClean="0">
                            <a:latin typeface="Cambria Math" panose="02040503050406030204" pitchFamily="18" charset="0"/>
                            <a:ea typeface="Palatino" pitchFamily="2" charset="0"/>
                          </a:rPr>
                        </m:ctrlPr>
                      </m:sSubPr>
                      <m:e>
                        <m:r>
                          <a:rPr kumimoji="1" lang="en-US" altLang="zh-CN" b="0" i="1" smtClean="0">
                            <a:latin typeface="Cambria Math" panose="02040503050406030204" pitchFamily="18" charset="0"/>
                            <a:ea typeface="Palatino" pitchFamily="2" charset="0"/>
                          </a:rPr>
                          <m:t>𝑆</m:t>
                        </m:r>
                      </m:e>
                      <m:sub>
                        <m:r>
                          <a:rPr kumimoji="1" lang="en-US" altLang="zh-CN" b="0" i="1" smtClean="0">
                            <a:latin typeface="Cambria Math" panose="02040503050406030204" pitchFamily="18" charset="0"/>
                            <a:ea typeface="Palatino" pitchFamily="2" charset="0"/>
                          </a:rPr>
                          <m:t>𝑘</m:t>
                        </m:r>
                      </m:sub>
                    </m:sSub>
                    <m:r>
                      <a:rPr kumimoji="1" lang="en-US" altLang="zh-CN" b="0" i="1" smtClean="0">
                        <a:latin typeface="Cambria Math" panose="02040503050406030204" pitchFamily="18" charset="0"/>
                        <a:ea typeface="Palatino" pitchFamily="2" charset="0"/>
                      </a:rPr>
                      <m:t>∈</m:t>
                    </m:r>
                    <m:r>
                      <a:rPr kumimoji="1" lang="en-US" altLang="zh-CN" i="1">
                        <a:latin typeface="Cambria Math" panose="02040503050406030204" pitchFamily="18" charset="0"/>
                        <a:ea typeface="Cambria Math" panose="02040503050406030204" pitchFamily="18" charset="0"/>
                      </a:rPr>
                      <m:t>𝒮</m:t>
                    </m:r>
                  </m:oMath>
                </a14:m>
                <a:r>
                  <a:rPr kumimoji="1" lang="en-US" altLang="zh-CN">
                    <a:latin typeface="Palatino" pitchFamily="2" charset="0"/>
                    <a:ea typeface="Palatino" pitchFamily="2" charset="0"/>
                  </a:rPr>
                  <a:t> which can cover </a:t>
                </a:r>
                <a14:m>
                  <m:oMath xmlns:m="http://schemas.openxmlformats.org/officeDocument/2006/math">
                    <m:r>
                      <a:rPr kumimoji="1" lang="en-US" altLang="zh-CN" b="0" i="1" smtClean="0">
                        <a:latin typeface="Cambria Math" panose="02040503050406030204" pitchFamily="18" charset="0"/>
                        <a:ea typeface="Palatino" pitchFamily="2" charset="0"/>
                      </a:rPr>
                      <m:t>𝑈</m:t>
                    </m:r>
                  </m:oMath>
                </a14:m>
                <a:endParaRPr kumimoji="1" lang="zh-CN" altLang="en-US">
                  <a:latin typeface="Palatino" pitchFamily="2" charset="0"/>
                  <a:ea typeface="Palatino" pitchFamily="2" charset="0"/>
                </a:endParaRPr>
              </a:p>
            </p:txBody>
          </p:sp>
        </mc:Choice>
        <mc:Fallback xmlns="">
          <p:sp>
            <p:nvSpPr>
              <p:cNvPr id="20" name="文本框 19">
                <a:extLst>
                  <a:ext uri="{FF2B5EF4-FFF2-40B4-BE49-F238E27FC236}">
                    <a16:creationId xmlns:a16="http://schemas.microsoft.com/office/drawing/2014/main" id="{56585418-7C53-FDE4-B870-534D2084018F}"/>
                  </a:ext>
                </a:extLst>
              </p:cNvPr>
              <p:cNvSpPr txBox="1">
                <a:spLocks noRot="1" noChangeAspect="1" noMove="1" noResize="1" noEditPoints="1" noAdjustHandles="1" noChangeArrowheads="1" noChangeShapeType="1" noTextEdit="1"/>
              </p:cNvSpPr>
              <p:nvPr/>
            </p:nvSpPr>
            <p:spPr>
              <a:xfrm>
                <a:off x="583919" y="2147094"/>
                <a:ext cx="4933360" cy="646331"/>
              </a:xfrm>
              <a:prstGeom prst="rect">
                <a:avLst/>
              </a:prstGeom>
              <a:blipFill>
                <a:blip r:embed="rId7"/>
                <a:stretch>
                  <a:fillRect l="-1112"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2A914B26-2F22-FF21-C965-DB898EEC5644}"/>
                  </a:ext>
                </a:extLst>
              </p:cNvPr>
              <p:cNvSpPr txBox="1"/>
              <p:nvPr/>
            </p:nvSpPr>
            <p:spPr>
              <a:xfrm>
                <a:off x="583919" y="2767386"/>
                <a:ext cx="4933360" cy="646331"/>
              </a:xfrm>
              <a:prstGeom prst="rect">
                <a:avLst/>
              </a:prstGeom>
              <a:noFill/>
            </p:spPr>
            <p:txBody>
              <a:bodyPr wrap="square" rtlCol="0">
                <a:spAutoFit/>
              </a:bodyPr>
              <a:lstStyle/>
              <a:p>
                <a:r>
                  <a:rPr kumimoji="1" lang="en-US" altLang="zh-CN" b="1">
                    <a:latin typeface="Palatino" pitchFamily="2" charset="0"/>
                    <a:ea typeface="Palatino" pitchFamily="2" charset="0"/>
                  </a:rPr>
                  <a:t>NO Instance:</a:t>
                </a:r>
              </a:p>
              <a:p>
                <a:pPr marL="285750" indent="-285750">
                  <a:buFont typeface="Arial" panose="020B0604020202020204" pitchFamily="34" charset="0"/>
                  <a:buChar char="•"/>
                </a:pPr>
                <a:r>
                  <a:rPr kumimoji="1" lang="en-US" altLang="zh-CN">
                    <a:latin typeface="Palatino" pitchFamily="2" charset="0"/>
                    <a:ea typeface="Palatino" pitchFamily="2" charset="0"/>
                  </a:rPr>
                  <a:t>any</a:t>
                </a:r>
                <a:r>
                  <a:rPr kumimoji="1" lang="zh-CN" altLang="en-US">
                    <a:latin typeface="Palatino" pitchFamily="2" charset="0"/>
                    <a:ea typeface="Palatino" pitchFamily="2" charset="0"/>
                  </a:rPr>
                  <a:t> </a:t>
                </a:r>
                <a:r>
                  <a:rPr kumimoji="1" lang="en-US" altLang="zh-CN">
                    <a:latin typeface="Palatino" pitchFamily="2" charset="0"/>
                    <a:ea typeface="Palatino" pitchFamily="2" charset="0"/>
                  </a:rPr>
                  <a:t>covering</a:t>
                </a:r>
                <a:r>
                  <a:rPr kumimoji="1" lang="zh-CN" altLang="en-US">
                    <a:latin typeface="Palatino" pitchFamily="2" charset="0"/>
                    <a:ea typeface="Palatino" pitchFamily="2" charset="0"/>
                  </a:rPr>
                  <a:t> </a:t>
                </a:r>
                <a:r>
                  <a:rPr kumimoji="1" lang="en-US" altLang="zh-CN">
                    <a:latin typeface="Palatino" pitchFamily="2" charset="0"/>
                    <a:ea typeface="Palatino" pitchFamily="2" charset="0"/>
                  </a:rPr>
                  <a:t>of </a:t>
                </a:r>
                <a14:m>
                  <m:oMath xmlns:m="http://schemas.openxmlformats.org/officeDocument/2006/math">
                    <m:r>
                      <a:rPr kumimoji="1" lang="en-US" altLang="zh-CN" b="0" i="1" smtClean="0">
                        <a:latin typeface="Cambria Math" panose="02040503050406030204" pitchFamily="18" charset="0"/>
                        <a:ea typeface="Palatino" pitchFamily="2" charset="0"/>
                      </a:rPr>
                      <m:t>𝑈</m:t>
                    </m:r>
                  </m:oMath>
                </a14:m>
                <a:r>
                  <a:rPr kumimoji="1" lang="zh-CN" altLang="en-US">
                    <a:latin typeface="Palatino" pitchFamily="2" charset="0"/>
                    <a:ea typeface="Palatino" pitchFamily="2" charset="0"/>
                  </a:rPr>
                  <a:t> </a:t>
                </a:r>
                <a:r>
                  <a:rPr kumimoji="1" lang="en-US" altLang="zh-CN">
                    <a:latin typeface="Palatino" pitchFamily="2" charset="0"/>
                    <a:ea typeface="Palatino" pitchFamily="2" charset="0"/>
                  </a:rPr>
                  <a:t>has</a:t>
                </a:r>
                <a:r>
                  <a:rPr kumimoji="1" lang="zh-CN" altLang="en-US">
                    <a:latin typeface="Palatino" pitchFamily="2" charset="0"/>
                    <a:ea typeface="Palatino" pitchFamily="2" charset="0"/>
                  </a:rPr>
                  <a:t> </a:t>
                </a:r>
                <a:r>
                  <a:rPr kumimoji="1" lang="en-US" altLang="zh-CN">
                    <a:latin typeface="Palatino" pitchFamily="2" charset="0"/>
                    <a:ea typeface="Palatino" pitchFamily="2" charset="0"/>
                  </a:rPr>
                  <a:t>size</a:t>
                </a:r>
                <a:r>
                  <a:rPr kumimoji="1" lang="zh-CN" altLang="en-US">
                    <a:latin typeface="Palatino" pitchFamily="2" charset="0"/>
                    <a:ea typeface="Palatino" pitchFamily="2" charset="0"/>
                  </a:rPr>
                  <a:t> </a:t>
                </a:r>
                <a14:m>
                  <m:oMath xmlns:m="http://schemas.openxmlformats.org/officeDocument/2006/math">
                    <m:r>
                      <a:rPr kumimoji="1" lang="en-US" altLang="zh-CN" b="0" i="1" smtClean="0">
                        <a:latin typeface="Cambria Math" panose="02040503050406030204" pitchFamily="18" charset="0"/>
                        <a:ea typeface="Palatino" pitchFamily="2" charset="0"/>
                      </a:rPr>
                      <m:t>≥</m:t>
                    </m:r>
                    <m:r>
                      <a:rPr kumimoji="1" lang="en-US" altLang="zh-CN" b="0" i="1" smtClean="0">
                        <a:latin typeface="Cambria Math" panose="02040503050406030204" pitchFamily="18" charset="0"/>
                        <a:ea typeface="Palatino" pitchFamily="2" charset="0"/>
                      </a:rPr>
                      <m:t>𝑘</m:t>
                    </m:r>
                    <m:r>
                      <a:rPr kumimoji="1" lang="en-US" altLang="zh-CN" b="0" i="1" smtClean="0">
                        <a:latin typeface="Cambria Math" panose="02040503050406030204" pitchFamily="18" charset="0"/>
                        <a:ea typeface="Palatino" pitchFamily="2" charset="0"/>
                      </a:rPr>
                      <m:t>+1</m:t>
                    </m:r>
                  </m:oMath>
                </a14:m>
                <a:endParaRPr kumimoji="1" lang="zh-CN" altLang="en-US">
                  <a:latin typeface="Palatino" pitchFamily="2" charset="0"/>
                  <a:ea typeface="Palatino" pitchFamily="2" charset="0"/>
                </a:endParaRPr>
              </a:p>
            </p:txBody>
          </p:sp>
        </mc:Choice>
        <mc:Fallback xmlns="">
          <p:sp>
            <p:nvSpPr>
              <p:cNvPr id="21" name="文本框 20">
                <a:extLst>
                  <a:ext uri="{FF2B5EF4-FFF2-40B4-BE49-F238E27FC236}">
                    <a16:creationId xmlns:a16="http://schemas.microsoft.com/office/drawing/2014/main" id="{2A914B26-2F22-FF21-C965-DB898EEC5644}"/>
                  </a:ext>
                </a:extLst>
              </p:cNvPr>
              <p:cNvSpPr txBox="1">
                <a:spLocks noRot="1" noChangeAspect="1" noMove="1" noResize="1" noEditPoints="1" noAdjustHandles="1" noChangeArrowheads="1" noChangeShapeType="1" noTextEdit="1"/>
              </p:cNvSpPr>
              <p:nvPr/>
            </p:nvSpPr>
            <p:spPr>
              <a:xfrm>
                <a:off x="583919" y="2767386"/>
                <a:ext cx="4933360" cy="646331"/>
              </a:xfrm>
              <a:prstGeom prst="rect">
                <a:avLst/>
              </a:prstGeom>
              <a:blipFill>
                <a:blip r:embed="rId8"/>
                <a:stretch>
                  <a:fillRect l="-1112"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文本框 94">
                <a:extLst>
                  <a:ext uri="{FF2B5EF4-FFF2-40B4-BE49-F238E27FC236}">
                    <a16:creationId xmlns:a16="http://schemas.microsoft.com/office/drawing/2014/main" id="{D763B192-9D18-BA72-9BFB-C340CEC896C2}"/>
                  </a:ext>
                </a:extLst>
              </p:cNvPr>
              <p:cNvSpPr txBox="1"/>
              <p:nvPr/>
            </p:nvSpPr>
            <p:spPr>
              <a:xfrm>
                <a:off x="0" y="5236275"/>
                <a:ext cx="5891366" cy="923330"/>
              </a:xfrm>
              <a:prstGeom prst="rect">
                <a:avLst/>
              </a:prstGeom>
              <a:noFill/>
            </p:spPr>
            <p:txBody>
              <a:bodyPr wrap="square" rtlCol="0">
                <a:spAutoFit/>
              </a:bodyPr>
              <a:lstStyle/>
              <a:p>
                <a:pPr lvl="1"/>
                <a:r>
                  <a:rPr lang="en-US" altLang="zh-CN" b="1">
                    <a:latin typeface="Palatino" pitchFamily="2" charset="0"/>
                    <a:ea typeface="Palatino" pitchFamily="2" charset="0"/>
                  </a:rPr>
                  <a:t>Soundness:</a:t>
                </a:r>
              </a:p>
              <a:p>
                <a:pPr marL="742950" lvl="1"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b="0" i="0" smtClean="0">
                        <a:latin typeface="Cambria Math" panose="02040503050406030204" pitchFamily="18" charset="0"/>
                      </a:rPr>
                      <m:t> </m:t>
                    </m:r>
                  </m:oMath>
                </a14:m>
                <a:r>
                  <a:rPr lang="en-US" altLang="zh-CN" b="0">
                    <a:solidFill>
                      <a:schemeClr val="tx1"/>
                    </a:solidFill>
                    <a:latin typeface="Palatino" pitchFamily="2" charset="0"/>
                    <a:ea typeface="Palatino" pitchFamily="2" charset="0"/>
                  </a:rPr>
                  <a:t>if for </a:t>
                </a:r>
                <a14:m>
                  <m:oMath xmlns:m="http://schemas.openxmlformats.org/officeDocument/2006/math">
                    <m:r>
                      <a:rPr lang="en-US" altLang="zh-CN" b="0" i="1" smtClean="0">
                        <a:solidFill>
                          <a:schemeClr val="tx1"/>
                        </a:solidFill>
                        <a:latin typeface="Cambria Math" panose="02040503050406030204" pitchFamily="18" charset="0"/>
                        <a:ea typeface="Palatino" pitchFamily="2" charset="0"/>
                      </a:rPr>
                      <m:t>𝜀</m:t>
                    </m:r>
                  </m:oMath>
                </a14:m>
                <a:r>
                  <a:rPr lang="en-US" altLang="zh-CN" b="0" i="1">
                    <a:solidFill>
                      <a:schemeClr val="tx1"/>
                    </a:solidFill>
                    <a:latin typeface="Cambria Math" panose="02040503050406030204" pitchFamily="18" charset="0"/>
                    <a:ea typeface="Palatino" pitchFamily="2" charset="0"/>
                  </a:rPr>
                  <a:t> </a:t>
                </a:r>
                <a:r>
                  <a:rPr lang="en-US" altLang="zh-CN" b="0">
                    <a:solidFill>
                      <a:schemeClr val="tx1"/>
                    </a:solidFill>
                    <a:latin typeface="Cambria Math" panose="02040503050406030204" pitchFamily="18" charset="0"/>
                    <a:ea typeface="Palatino" pitchFamily="2" charset="0"/>
                  </a:rPr>
                  <a:t>fraction of </a:t>
                </a:r>
                <a14:m>
                  <m:oMath xmlns:m="http://schemas.openxmlformats.org/officeDocument/2006/math">
                    <m:r>
                      <a:rPr lang="en-US" altLang="zh-CN" b="0" i="1" smtClean="0">
                        <a:solidFill>
                          <a:schemeClr val="tx1"/>
                        </a:solidFill>
                        <a:latin typeface="Cambria Math" panose="02040503050406030204" pitchFamily="18" charset="0"/>
                        <a:ea typeface="Palatino" pitchFamily="2" charset="0"/>
                      </a:rPr>
                      <m:t>𝑖</m:t>
                    </m:r>
                    <m:r>
                      <a:rPr lang="en-US" altLang="zh-CN" b="0" i="1" smtClean="0">
                        <a:solidFill>
                          <a:schemeClr val="tx1"/>
                        </a:solidFill>
                        <a:latin typeface="Cambria Math" panose="02040503050406030204" pitchFamily="18" charset="0"/>
                        <a:ea typeface="Palatino" pitchFamily="2" charset="0"/>
                      </a:rPr>
                      <m:t>∈[</m:t>
                    </m:r>
                    <m:r>
                      <a:rPr lang="en-US" altLang="zh-CN" b="0" i="1" smtClean="0">
                        <a:solidFill>
                          <a:schemeClr val="tx1"/>
                        </a:solidFill>
                        <a:latin typeface="Cambria Math" panose="02040503050406030204" pitchFamily="18" charset="0"/>
                        <a:ea typeface="Palatino" pitchFamily="2" charset="0"/>
                      </a:rPr>
                      <m:t>𝑚</m:t>
                    </m:r>
                    <m:r>
                      <a:rPr lang="en-US" altLang="zh-CN" b="0" i="1" smtClean="0">
                        <a:solidFill>
                          <a:schemeClr val="tx1"/>
                        </a:solidFill>
                        <a:latin typeface="Cambria Math" panose="02040503050406030204" pitchFamily="18" charset="0"/>
                        <a:ea typeface="Palatino" pitchFamily="2" charset="0"/>
                      </a:rPr>
                      <m:t>]</m:t>
                    </m:r>
                  </m:oMath>
                </a14:m>
                <a:r>
                  <a:rPr lang="en-US" altLang="zh-CN" b="0" i="1">
                    <a:solidFill>
                      <a:schemeClr val="tx1"/>
                    </a:solidFill>
                    <a:latin typeface="Cambria Math" panose="02040503050406030204" pitchFamily="18" charset="0"/>
                    <a:ea typeface="Palatino" pitchFamily="2" charset="0"/>
                  </a:rPr>
                  <a:t>, </a:t>
                </a:r>
                <a14:m>
                  <m:oMath xmlns:m="http://schemas.openxmlformats.org/officeDocument/2006/math">
                    <m:r>
                      <a:rPr lang="en-US" altLang="zh-CN" i="1">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𝑏</m:t>
                        </m:r>
                      </m:e>
                      <m:sub>
                        <m:r>
                          <a:rPr lang="en-US" altLang="zh-CN" i="1">
                            <a:solidFill>
                              <a:schemeClr val="tx1"/>
                            </a:solidFill>
                            <a:latin typeface="Cambria Math" panose="02040503050406030204" pitchFamily="18" charset="0"/>
                          </a:rPr>
                          <m:t>𝑖</m:t>
                        </m:r>
                      </m:sub>
                    </m:sSub>
                    <m:r>
                      <a:rPr lang="en-US" altLang="zh-CN" i="1">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𝐵</m:t>
                        </m:r>
                      </m:e>
                      <m:sub>
                        <m:r>
                          <a:rPr lang="en-US" altLang="zh-CN" i="1">
                            <a:solidFill>
                              <a:schemeClr val="tx1"/>
                            </a:solidFill>
                            <a:latin typeface="Cambria Math" panose="02040503050406030204" pitchFamily="18" charset="0"/>
                          </a:rPr>
                          <m:t>𝑖</m:t>
                        </m:r>
                      </m:sub>
                    </m:sSub>
                  </m:oMath>
                </a14:m>
                <a:r>
                  <a:rPr lang="zh-CN" altLang="en-US">
                    <a:solidFill>
                      <a:schemeClr val="tx1"/>
                    </a:solidFill>
                    <a:latin typeface="Palatino" pitchFamily="2" charset="0"/>
                    <a:ea typeface="Palatino" pitchFamily="2" charset="0"/>
                  </a:rPr>
                  <a:t> </a:t>
                </a:r>
                <a:r>
                  <a:rPr lang="en-US" altLang="zh-CN">
                    <a:solidFill>
                      <a:schemeClr val="tx1"/>
                    </a:solidFill>
                    <a:latin typeface="Palatino" pitchFamily="2" charset="0"/>
                    <a:ea typeface="Palatino" pitchFamily="2" charset="0"/>
                  </a:rPr>
                  <a:t>such that </a:t>
                </a:r>
                <a14:m>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𝑏</m:t>
                        </m:r>
                      </m:e>
                      <m:sub>
                        <m:r>
                          <a:rPr lang="en-US" altLang="zh-CN" i="1">
                            <a:solidFill>
                              <a:schemeClr val="tx1"/>
                            </a:solidFill>
                            <a:latin typeface="Cambria Math" panose="02040503050406030204" pitchFamily="18" charset="0"/>
                          </a:rPr>
                          <m:t>𝑖</m:t>
                        </m:r>
                      </m:sub>
                    </m:sSub>
                  </m:oMath>
                </a14:m>
                <a:r>
                  <a:rPr lang="zh-CN" altLang="en-US">
                    <a:solidFill>
                      <a:schemeClr val="tx1"/>
                    </a:solidFill>
                    <a:latin typeface="Palatino" pitchFamily="2" charset="0"/>
                    <a:ea typeface="Palatino" pitchFamily="2" charset="0"/>
                  </a:rPr>
                  <a:t> </a:t>
                </a:r>
                <a:r>
                  <a:rPr lang="en-US" altLang="zh-CN">
                    <a:solidFill>
                      <a:schemeClr val="tx1"/>
                    </a:solidFill>
                    <a:latin typeface="Palatino" pitchFamily="2" charset="0"/>
                    <a:ea typeface="Palatino" pitchFamily="2" charset="0"/>
                  </a:rPr>
                  <a:t>has </a:t>
                </a:r>
                <a14:m>
                  <m:oMath xmlns:m="http://schemas.openxmlformats.org/officeDocument/2006/math">
                    <m:r>
                      <a:rPr lang="en-US" altLang="zh-CN" i="1">
                        <a:solidFill>
                          <a:schemeClr val="tx1"/>
                        </a:solidFill>
                        <a:latin typeface="Cambria Math" panose="02040503050406030204" pitchFamily="18" charset="0"/>
                      </a:rPr>
                      <m:t>𝑘</m:t>
                    </m:r>
                    <m:r>
                      <a:rPr lang="en-US" altLang="zh-CN" i="1">
                        <a:solidFill>
                          <a:schemeClr val="tx1"/>
                        </a:solidFill>
                        <a:latin typeface="Cambria Math" panose="02040503050406030204" pitchFamily="18" charset="0"/>
                      </a:rPr>
                      <m:t>+1</m:t>
                    </m:r>
                  </m:oMath>
                </a14:m>
                <a:r>
                  <a:rPr lang="zh-CN" altLang="en-US">
                    <a:solidFill>
                      <a:schemeClr val="tx1"/>
                    </a:solidFill>
                    <a:latin typeface="Palatino" pitchFamily="2" charset="0"/>
                    <a:ea typeface="Palatino" pitchFamily="2" charset="0"/>
                  </a:rPr>
                  <a:t> </a:t>
                </a:r>
                <a:r>
                  <a:rPr lang="en-US" altLang="zh-CN">
                    <a:solidFill>
                      <a:schemeClr val="tx1"/>
                    </a:solidFill>
                    <a:latin typeface="Palatino" pitchFamily="2" charset="0"/>
                    <a:ea typeface="Palatino" pitchFamily="2" charset="0"/>
                  </a:rPr>
                  <a:t>neighbors </a:t>
                </a:r>
                <a:r>
                  <a:rPr lang="en-US" altLang="zh-CN">
                    <a:latin typeface="Palatino" pitchFamily="2" charset="0"/>
                    <a:ea typeface="Palatino" pitchFamily="2" charset="0"/>
                  </a:rPr>
                  <a:t>in </a:t>
                </a:r>
                <a14:m>
                  <m:oMath xmlns:m="http://schemas.openxmlformats.org/officeDocument/2006/math">
                    <m:r>
                      <a:rPr lang="en-US" altLang="zh-CN" i="1">
                        <a:latin typeface="Cambria Math" panose="02040503050406030204" pitchFamily="18" charset="0"/>
                      </a:rPr>
                      <m:t>𝑋</m:t>
                    </m:r>
                  </m:oMath>
                </a14:m>
                <a:r>
                  <a:rPr lang="en-US" altLang="zh-CN">
                    <a:latin typeface="Palatino" pitchFamily="2" charset="0"/>
                    <a:ea typeface="Palatino" pitchFamily="2" charset="0"/>
                  </a:rPr>
                  <a:t>, then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𝑋</m:t>
                        </m:r>
                      </m:e>
                    </m:d>
                    <m:r>
                      <a:rPr lang="en-US" altLang="zh-CN" i="1">
                        <a:latin typeface="Cambria Math" panose="02040503050406030204" pitchFamily="18" charset="0"/>
                      </a:rPr>
                      <m:t>&gt;</m:t>
                    </m:r>
                    <m:r>
                      <a:rPr lang="en-US" altLang="zh-CN" b="0" i="1" smtClean="0">
                        <a:latin typeface="Cambria Math" panose="02040503050406030204" pitchFamily="18" charset="0"/>
                      </a:rPr>
                      <m:t>𝑐𝑘</m:t>
                    </m:r>
                    <m:r>
                      <a:rPr lang="en-US" altLang="zh-CN" b="0" i="1" smtClean="0">
                        <a:latin typeface="Cambria Math" panose="02040503050406030204" pitchFamily="18" charset="0"/>
                      </a:rPr>
                      <m:t>′</m:t>
                    </m:r>
                  </m:oMath>
                </a14:m>
                <a:endParaRPr lang="en-US" altLang="zh-CN">
                  <a:latin typeface="Palatino" pitchFamily="2" charset="0"/>
                  <a:ea typeface="Palatino" pitchFamily="2" charset="0"/>
                </a:endParaRPr>
              </a:p>
            </p:txBody>
          </p:sp>
        </mc:Choice>
        <mc:Fallback xmlns="">
          <p:sp>
            <p:nvSpPr>
              <p:cNvPr id="95" name="文本框 94">
                <a:extLst>
                  <a:ext uri="{FF2B5EF4-FFF2-40B4-BE49-F238E27FC236}">
                    <a16:creationId xmlns:a16="http://schemas.microsoft.com/office/drawing/2014/main" id="{D763B192-9D18-BA72-9BFB-C340CEC896C2}"/>
                  </a:ext>
                </a:extLst>
              </p:cNvPr>
              <p:cNvSpPr txBox="1">
                <a:spLocks noRot="1" noChangeAspect="1" noMove="1" noResize="1" noEditPoints="1" noAdjustHandles="1" noChangeArrowheads="1" noChangeShapeType="1" noTextEdit="1"/>
              </p:cNvSpPr>
              <p:nvPr/>
            </p:nvSpPr>
            <p:spPr>
              <a:xfrm>
                <a:off x="0" y="5236275"/>
                <a:ext cx="5891366" cy="923330"/>
              </a:xfrm>
              <a:prstGeom prst="rect">
                <a:avLst/>
              </a:prstGeom>
              <a:blipFill>
                <a:blip r:embed="rId9"/>
                <a:stretch>
                  <a:fillRect t="-3974" b="-9934"/>
                </a:stretch>
              </a:blipFill>
            </p:spPr>
            <p:txBody>
              <a:bodyPr/>
              <a:lstStyle/>
              <a:p>
                <a:r>
                  <a:rPr lang="en-US">
                    <a:noFill/>
                  </a:rPr>
                  <a:t> </a:t>
                </a:r>
              </a:p>
            </p:txBody>
          </p:sp>
        </mc:Fallback>
      </mc:AlternateContent>
    </p:spTree>
    <p:extLst>
      <p:ext uri="{BB962C8B-B14F-4D97-AF65-F5344CB8AC3E}">
        <p14:creationId xmlns:p14="http://schemas.microsoft.com/office/powerpoint/2010/main" val="19392351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a:extLst>
              <a:ext uri="{FF2B5EF4-FFF2-40B4-BE49-F238E27FC236}">
                <a16:creationId xmlns:a16="http://schemas.microsoft.com/office/drawing/2014/main" id="{79670CE9-5C1C-28F5-3DAD-767AF7C84F0A}"/>
              </a:ext>
            </a:extLst>
          </p:cNvPr>
          <p:cNvSpPr/>
          <p:nvPr/>
        </p:nvSpPr>
        <p:spPr>
          <a:xfrm>
            <a:off x="6096001" y="3804836"/>
            <a:ext cx="5483290" cy="289182"/>
          </a:xfrm>
          <a:prstGeom prst="roundRect">
            <a:avLst/>
          </a:prstGeom>
          <a:solidFill>
            <a:srgbClr val="FFD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0DCB930-6C9A-AF54-3CE8-429B0BF3E2B0}"/>
                  </a:ext>
                </a:extLst>
              </p:cNvPr>
              <p:cNvSpPr txBox="1"/>
              <p:nvPr/>
            </p:nvSpPr>
            <p:spPr>
              <a:xfrm>
                <a:off x="6086632" y="1611237"/>
                <a:ext cx="5843098" cy="2888932"/>
              </a:xfrm>
              <a:prstGeom prst="rect">
                <a:avLst/>
              </a:prstGeom>
              <a:noFill/>
            </p:spPr>
            <p:txBody>
              <a:bodyPr wrap="square" rtlCol="0">
                <a:spAutoFit/>
              </a:bodyPr>
              <a:lstStyle/>
              <a:p>
                <a:pPr algn="ctr"/>
                <a:r>
                  <a:rPr kumimoji="1" lang="en-US" altLang="zh-CN" sz="2000" b="1">
                    <a:latin typeface="Palatino" pitchFamily="2" charset="0"/>
                    <a:ea typeface="Palatino" pitchFamily="2" charset="0"/>
                  </a:rPr>
                  <a:t>Our</a:t>
                </a:r>
                <a:r>
                  <a:rPr kumimoji="1" lang="zh-CN" altLang="en-US" sz="2000" b="1">
                    <a:latin typeface="Palatino" pitchFamily="2" charset="0"/>
                    <a:ea typeface="Palatino" pitchFamily="2" charset="0"/>
                  </a:rPr>
                  <a:t> </a:t>
                </a:r>
                <a:r>
                  <a:rPr kumimoji="1" lang="en-US" altLang="zh-CN" sz="2000" b="1">
                    <a:latin typeface="Palatino" pitchFamily="2" charset="0"/>
                    <a:ea typeface="Palatino" pitchFamily="2" charset="0"/>
                  </a:rPr>
                  <a:t>Reduction</a:t>
                </a:r>
              </a:p>
              <a:p>
                <a:pPr marL="342900" indent="-342900">
                  <a:buFont typeface="Arial" panose="020B0604020202020204" pitchFamily="34" charset="0"/>
                  <a:buChar char="•"/>
                </a:pPr>
                <a:r>
                  <a:rPr kumimoji="1" lang="en-US" altLang="zh-CN" sz="2000">
                    <a:latin typeface="Palatino" pitchFamily="2" charset="0"/>
                    <a:ea typeface="Palatino" pitchFamily="2" charset="0"/>
                  </a:rPr>
                  <a:t>Treat</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every</a:t>
                </a:r>
                <a:r>
                  <a:rPr kumimoji="1" lang="zh-CN" altLang="en-US" sz="2000">
                    <a:latin typeface="Palatino" pitchFamily="2" charset="0"/>
                    <a:ea typeface="Palatino" pitchFamily="2" charset="0"/>
                  </a:rPr>
                  <a:t> </a:t>
                </a:r>
                <a14:m>
                  <m:oMath xmlns:m="http://schemas.openxmlformats.org/officeDocument/2006/math">
                    <m:sSub>
                      <m:sSubPr>
                        <m:ctrlPr>
                          <a:rPr kumimoji="1" lang="en-US" altLang="zh-CN" sz="2000" b="0" i="1" smtClean="0">
                            <a:latin typeface="Cambria Math" panose="02040503050406030204" pitchFamily="18" charset="0"/>
                            <a:ea typeface="Palatino" pitchFamily="2" charset="0"/>
                          </a:rPr>
                        </m:ctrlPr>
                      </m:sSubPr>
                      <m:e>
                        <m:r>
                          <a:rPr kumimoji="1" lang="en-US" altLang="zh-CN" sz="2000" b="0" i="1" smtClean="0">
                            <a:latin typeface="Cambria Math" panose="02040503050406030204" pitchFamily="18" charset="0"/>
                            <a:ea typeface="Palatino" pitchFamily="2" charset="0"/>
                          </a:rPr>
                          <m:t>𝐴</m:t>
                        </m:r>
                      </m:e>
                      <m:sub>
                        <m:r>
                          <a:rPr kumimoji="1" lang="en-US" altLang="zh-CN" sz="2000" b="0" i="1" smtClean="0">
                            <a:latin typeface="Cambria Math" panose="02040503050406030204" pitchFamily="18" charset="0"/>
                            <a:ea typeface="Palatino" pitchFamily="2" charset="0"/>
                          </a:rPr>
                          <m:t>𝑖</m:t>
                        </m:r>
                      </m:sub>
                    </m:sSub>
                  </m:oMath>
                </a14:m>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as</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a</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copy</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of</a:t>
                </a:r>
                <a:r>
                  <a:rPr kumimoji="1" lang="zh-CN" altLang="en-US" sz="2000">
                    <a:latin typeface="Palatino" pitchFamily="2" charset="0"/>
                    <a:ea typeface="Palatino" pitchFamily="2" charset="0"/>
                  </a:rPr>
                  <a:t> </a:t>
                </a:r>
                <a14:m>
                  <m:oMath xmlns:m="http://schemas.openxmlformats.org/officeDocument/2006/math">
                    <m:r>
                      <a:rPr kumimoji="1" lang="en-US" altLang="zh-CN" sz="2000" b="0" i="1" smtClean="0">
                        <a:latin typeface="Cambria Math" panose="02040503050406030204" pitchFamily="18" charset="0"/>
                        <a:ea typeface="Cambria Math" panose="02040503050406030204" pitchFamily="18" charset="0"/>
                      </a:rPr>
                      <m:t>𝒮</m:t>
                    </m:r>
                  </m:oMath>
                </a14:m>
                <a:r>
                  <a:rPr kumimoji="1" lang="en-US" altLang="zh-CN" sz="2000">
                    <a:latin typeface="Palatino" pitchFamily="2" charset="0"/>
                    <a:ea typeface="Palatino" pitchFamily="2" charset="0"/>
                  </a:rPr>
                  <a:t>.</a:t>
                </a:r>
              </a:p>
              <a:p>
                <a:pPr marL="342900" indent="-342900">
                  <a:buFont typeface="Arial" panose="020B0604020202020204" pitchFamily="34" charset="0"/>
                  <a:buChar char="•"/>
                </a:pPr>
                <a:r>
                  <a:rPr kumimoji="1" lang="en-US" altLang="zh-CN" sz="2000">
                    <a:latin typeface="Palatino" pitchFamily="2" charset="0"/>
                    <a:ea typeface="Palatino" pitchFamily="2" charset="0"/>
                  </a:rPr>
                  <a:t>The new sets </a:t>
                </a:r>
                <a14:m>
                  <m:oMath xmlns:m="http://schemas.openxmlformats.org/officeDocument/2006/math">
                    <m:r>
                      <a:rPr kumimoji="1" lang="en-US" altLang="zh-CN" sz="2000" b="0" i="1" smtClean="0">
                        <a:latin typeface="Cambria Math" panose="02040503050406030204" pitchFamily="18" charset="0"/>
                        <a:ea typeface="Cambria Math" panose="02040503050406030204" pitchFamily="18" charset="0"/>
                      </a:rPr>
                      <m:t>𝒮</m:t>
                    </m:r>
                    <m:r>
                      <a:rPr kumimoji="1" lang="en-US" altLang="zh-CN" sz="2000" b="0" i="1" smtClean="0">
                        <a:latin typeface="Cambria Math" panose="02040503050406030204" pitchFamily="18" charset="0"/>
                        <a:ea typeface="Cambria Math" panose="02040503050406030204" pitchFamily="18" charset="0"/>
                      </a:rPr>
                      <m:t>′=</m:t>
                    </m:r>
                    <m:r>
                      <a:rPr kumimoji="1" lang="en-US" altLang="zh-CN" sz="2000" b="0" i="1" smtClean="0">
                        <a:latin typeface="Cambria Math" panose="02040503050406030204" pitchFamily="18" charset="0"/>
                        <a:ea typeface="Palatino" pitchFamily="2" charset="0"/>
                      </a:rPr>
                      <m:t>𝐴</m:t>
                    </m:r>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𝐵</m:t>
                    </m:r>
                  </m:oMath>
                </a14:m>
                <a:r>
                  <a:rPr kumimoji="1" lang="en-US" altLang="zh-CN" sz="2000">
                    <a:latin typeface="Palatino" pitchFamily="2" charset="0"/>
                    <a:ea typeface="Palatino" pitchFamily="2" charset="0"/>
                  </a:rPr>
                  <a:t>.</a:t>
                </a:r>
              </a:p>
              <a:p>
                <a:pPr marL="342900" indent="-342900">
                  <a:buFont typeface="Arial" panose="020B0604020202020204" pitchFamily="34" charset="0"/>
                  <a:buChar char="•"/>
                </a:pPr>
                <a:r>
                  <a:rPr kumimoji="1" lang="en-US" altLang="zh-CN" sz="2000">
                    <a:latin typeface="Palatino" pitchFamily="2" charset="0"/>
                    <a:ea typeface="Palatino" pitchFamily="2" charset="0"/>
                  </a:rPr>
                  <a:t>The</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new</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universe </a:t>
                </a:r>
                <a14:m>
                  <m:oMath xmlns:m="http://schemas.openxmlformats.org/officeDocument/2006/math">
                    <m:r>
                      <a:rPr kumimoji="1" lang="en-US" altLang="zh-CN" sz="2000" b="0" i="1" smtClean="0">
                        <a:latin typeface="Cambria Math" panose="02040503050406030204" pitchFamily="18" charset="0"/>
                        <a:ea typeface="Palatino" pitchFamily="2" charset="0"/>
                      </a:rPr>
                      <m:t>𝑈</m:t>
                    </m:r>
                    <m:r>
                      <a:rPr kumimoji="1" lang="en-US" altLang="zh-CN" sz="2000" b="0" i="1" smtClean="0">
                        <a:latin typeface="Cambria Math" panose="02040503050406030204" pitchFamily="18" charset="0"/>
                        <a:ea typeface="Palatino" pitchFamily="2" charset="0"/>
                      </a:rPr>
                      <m:t>′</m:t>
                    </m:r>
                  </m:oMath>
                </a14:m>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has</a:t>
                </a:r>
                <a:r>
                  <a:rPr kumimoji="1" lang="zh-CN" altLang="en-US" sz="2000">
                    <a:latin typeface="Palatino" pitchFamily="2" charset="0"/>
                    <a:ea typeface="Palatino" pitchFamily="2" charset="0"/>
                  </a:rPr>
                  <a:t> </a:t>
                </a:r>
                <a14:m>
                  <m:oMath xmlns:m="http://schemas.openxmlformats.org/officeDocument/2006/math">
                    <m:r>
                      <a:rPr kumimoji="1" lang="en-US" altLang="zh-CN" sz="2000" b="0" i="1" smtClean="0">
                        <a:latin typeface="Cambria Math" panose="02040503050406030204" pitchFamily="18" charset="0"/>
                        <a:ea typeface="Palatino" pitchFamily="2" charset="0"/>
                      </a:rPr>
                      <m:t>𝑚</m:t>
                    </m:r>
                  </m:oMath>
                </a14:m>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parts</a:t>
                </a:r>
                <a:r>
                  <a:rPr kumimoji="1" lang="zh-CN" altLang="en-US" sz="2000">
                    <a:latin typeface="Palatino" pitchFamily="2" charset="0"/>
                    <a:ea typeface="Palatino" pitchFamily="2" charset="0"/>
                  </a:rPr>
                  <a:t> </a:t>
                </a:r>
                <a14:m>
                  <m:oMath xmlns:m="http://schemas.openxmlformats.org/officeDocument/2006/math">
                    <m:sSubSup>
                      <m:sSubSupPr>
                        <m:ctrlPr>
                          <a:rPr kumimoji="1" lang="en-US" altLang="zh-CN" sz="2000" b="0" i="1" smtClean="0">
                            <a:latin typeface="Cambria Math" panose="02040503050406030204" pitchFamily="18" charset="0"/>
                            <a:ea typeface="Palatino" pitchFamily="2" charset="0"/>
                          </a:rPr>
                        </m:ctrlPr>
                      </m:sSubSupPr>
                      <m:e>
                        <m:r>
                          <a:rPr kumimoji="1" lang="en-US" altLang="zh-CN" sz="2000" b="0" i="1" smtClean="0">
                            <a:latin typeface="Cambria Math" panose="02040503050406030204" pitchFamily="18" charset="0"/>
                            <a:ea typeface="Palatino" pitchFamily="2" charset="0"/>
                          </a:rPr>
                          <m:t>𝑈</m:t>
                        </m:r>
                      </m:e>
                      <m:sub>
                        <m:r>
                          <a:rPr kumimoji="1" lang="en-US" altLang="zh-CN" sz="2000" b="0" i="1" smtClean="0">
                            <a:latin typeface="Cambria Math" panose="02040503050406030204" pitchFamily="18" charset="0"/>
                            <a:ea typeface="Palatino" pitchFamily="2" charset="0"/>
                          </a:rPr>
                          <m:t>1</m:t>
                        </m:r>
                      </m:sub>
                      <m:sup>
                        <m:r>
                          <a:rPr kumimoji="1" lang="en-US" altLang="zh-CN" sz="2000" b="0" i="1" smtClean="0">
                            <a:latin typeface="Cambria Math" panose="02040503050406030204" pitchFamily="18" charset="0"/>
                            <a:ea typeface="Palatino" pitchFamily="2" charset="0"/>
                          </a:rPr>
                          <m:t>′</m:t>
                        </m:r>
                      </m:sup>
                    </m:sSubSup>
                    <m:r>
                      <a:rPr kumimoji="1" lang="en-US" altLang="zh-CN" sz="2000" b="0" i="1" smtClean="0">
                        <a:latin typeface="Cambria Math" panose="02040503050406030204" pitchFamily="18" charset="0"/>
                        <a:ea typeface="Palatino" pitchFamily="2" charset="0"/>
                      </a:rPr>
                      <m:t>,…,</m:t>
                    </m:r>
                    <m:sSubSup>
                      <m:sSubSupPr>
                        <m:ctrlPr>
                          <a:rPr kumimoji="1" lang="en-US" altLang="zh-CN" sz="2000" b="0" i="1" smtClean="0">
                            <a:latin typeface="Cambria Math" panose="02040503050406030204" pitchFamily="18" charset="0"/>
                            <a:ea typeface="Palatino" pitchFamily="2" charset="0"/>
                          </a:rPr>
                        </m:ctrlPr>
                      </m:sSubSupPr>
                      <m:e>
                        <m:r>
                          <a:rPr kumimoji="1" lang="en-US" altLang="zh-CN" sz="2000" b="0" i="1" smtClean="0">
                            <a:latin typeface="Cambria Math" panose="02040503050406030204" pitchFamily="18" charset="0"/>
                            <a:ea typeface="Palatino" pitchFamily="2" charset="0"/>
                          </a:rPr>
                          <m:t>𝑈</m:t>
                        </m:r>
                      </m:e>
                      <m:sub>
                        <m:r>
                          <a:rPr kumimoji="1" lang="en-US" altLang="zh-CN" sz="2000" b="0" i="1" smtClean="0">
                            <a:latin typeface="Cambria Math" panose="02040503050406030204" pitchFamily="18" charset="0"/>
                            <a:ea typeface="Palatino" pitchFamily="2" charset="0"/>
                          </a:rPr>
                          <m:t>𝑚</m:t>
                        </m:r>
                      </m:sub>
                      <m:sup>
                        <m:r>
                          <a:rPr kumimoji="1" lang="en-US" altLang="zh-CN" sz="2000" b="0" i="1" smtClean="0">
                            <a:latin typeface="Cambria Math" panose="02040503050406030204" pitchFamily="18" charset="0"/>
                            <a:ea typeface="Palatino" pitchFamily="2" charset="0"/>
                          </a:rPr>
                          <m:t>′</m:t>
                        </m:r>
                      </m:sup>
                    </m:sSubSup>
                  </m:oMath>
                </a14:m>
                <a:r>
                  <a:rPr kumimoji="1" lang="en-US" altLang="zh-CN" sz="2000">
                    <a:latin typeface="Palatino" pitchFamily="2" charset="0"/>
                    <a:ea typeface="Palatino" pitchFamily="2" charset="0"/>
                  </a:rPr>
                  <a:t>.</a:t>
                </a:r>
              </a:p>
              <a:p>
                <a:pPr algn="ctr"/>
                <a:endParaRPr kumimoji="1" lang="en-US" altLang="zh-CN" sz="2000" b="1">
                  <a:latin typeface="Palatino" pitchFamily="2" charset="0"/>
                  <a:ea typeface="Palatino" pitchFamily="2" charset="0"/>
                </a:endParaRPr>
              </a:p>
              <a:p>
                <a:pPr algn="ctr"/>
                <a:r>
                  <a:rPr kumimoji="1" lang="en-US" altLang="zh-CN" sz="2000" b="1">
                    <a:latin typeface="Palatino" pitchFamily="2" charset="0"/>
                    <a:ea typeface="Palatino" pitchFamily="2" charset="0"/>
                  </a:rPr>
                  <a:t>Desired Property</a:t>
                </a:r>
                <a:endParaRPr kumimoji="1" lang="en-US" altLang="zh-CN" sz="2000">
                  <a:latin typeface="Palatino" pitchFamily="2" charset="0"/>
                  <a:ea typeface="Palatino" pitchFamily="2" charset="0"/>
                </a:endParaRPr>
              </a:p>
              <a:p>
                <a:r>
                  <a:rPr kumimoji="1" lang="en-US" altLang="zh-CN" sz="2000">
                    <a:latin typeface="Palatino" pitchFamily="2" charset="0"/>
                    <a:ea typeface="Palatino" pitchFamily="2" charset="0"/>
                  </a:rPr>
                  <a:t>For</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any</a:t>
                </a:r>
                <a:r>
                  <a:rPr kumimoji="1" lang="zh-CN" altLang="en-US" sz="2000">
                    <a:latin typeface="Palatino" pitchFamily="2" charset="0"/>
                    <a:ea typeface="Palatino" pitchFamily="2" charset="0"/>
                  </a:rPr>
                  <a:t> </a:t>
                </a:r>
                <a14:m>
                  <m:oMath xmlns:m="http://schemas.openxmlformats.org/officeDocument/2006/math">
                    <m:r>
                      <a:rPr kumimoji="1" lang="en-US" altLang="zh-CN" sz="2000" b="0" i="1" smtClean="0">
                        <a:latin typeface="Cambria Math" panose="02040503050406030204" pitchFamily="18" charset="0"/>
                        <a:ea typeface="Palatino" pitchFamily="2" charset="0"/>
                      </a:rPr>
                      <m:t>𝑋</m:t>
                    </m:r>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𝐴</m:t>
                    </m:r>
                  </m:oMath>
                </a14:m>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and</a:t>
                </a:r>
                <a:r>
                  <a:rPr kumimoji="1" lang="zh-CN" altLang="en-US" sz="2000">
                    <a:latin typeface="Palatino" pitchFamily="2" charset="0"/>
                    <a:ea typeface="Palatino" pitchFamily="2" charset="0"/>
                  </a:rPr>
                  <a:t> </a:t>
                </a:r>
                <a14:m>
                  <m:oMath xmlns:m="http://schemas.openxmlformats.org/officeDocument/2006/math">
                    <m:r>
                      <a:rPr kumimoji="1" lang="en-US" altLang="zh-CN" sz="2000" b="0" i="1" smtClean="0">
                        <a:latin typeface="Cambria Math" panose="02040503050406030204" pitchFamily="18" charset="0"/>
                        <a:ea typeface="Palatino" pitchFamily="2" charset="0"/>
                      </a:rPr>
                      <m:t>𝑌</m:t>
                    </m:r>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𝐵</m:t>
                    </m:r>
                  </m:oMath>
                </a14:m>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can</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cover</a:t>
                </a:r>
                <a:r>
                  <a:rPr kumimoji="1" lang="zh-CN" altLang="en-US" sz="2000">
                    <a:latin typeface="Palatino" pitchFamily="2" charset="0"/>
                    <a:ea typeface="Palatino" pitchFamily="2" charset="0"/>
                  </a:rPr>
                  <a:t> </a:t>
                </a:r>
                <a14:m>
                  <m:oMath xmlns:m="http://schemas.openxmlformats.org/officeDocument/2006/math">
                    <m:sSubSup>
                      <m:sSubSupPr>
                        <m:ctrlPr>
                          <a:rPr kumimoji="1" lang="en-US" altLang="zh-CN" sz="2000" b="0" i="1" smtClean="0">
                            <a:latin typeface="Cambria Math" panose="02040503050406030204" pitchFamily="18" charset="0"/>
                            <a:ea typeface="Palatino" pitchFamily="2" charset="0"/>
                          </a:rPr>
                        </m:ctrlPr>
                      </m:sSubSupPr>
                      <m:e>
                        <m:r>
                          <a:rPr kumimoji="1" lang="en-US" altLang="zh-CN" sz="2000" b="0" i="1" smtClean="0">
                            <a:latin typeface="Cambria Math" panose="02040503050406030204" pitchFamily="18" charset="0"/>
                            <a:ea typeface="Palatino" pitchFamily="2" charset="0"/>
                          </a:rPr>
                          <m:t>𝑈</m:t>
                        </m:r>
                      </m:e>
                      <m:sub>
                        <m:r>
                          <a:rPr kumimoji="1" lang="en-US" altLang="zh-CN" sz="2000" b="0" i="1" smtClean="0">
                            <a:latin typeface="Cambria Math" panose="02040503050406030204" pitchFamily="18" charset="0"/>
                            <a:ea typeface="Palatino" pitchFamily="2" charset="0"/>
                          </a:rPr>
                          <m:t>𝑖</m:t>
                        </m:r>
                      </m:sub>
                      <m:sup>
                        <m:r>
                          <a:rPr kumimoji="1" lang="en-US" altLang="zh-CN" sz="2000" b="0" i="1" smtClean="0">
                            <a:latin typeface="Cambria Math" panose="02040503050406030204" pitchFamily="18" charset="0"/>
                            <a:ea typeface="Palatino" pitchFamily="2" charset="0"/>
                          </a:rPr>
                          <m:t>′</m:t>
                        </m:r>
                      </m:sup>
                    </m:sSubSup>
                  </m:oMath>
                </a14:m>
                <a:r>
                  <a:rPr kumimoji="1" lang="zh-CN" altLang="en-US" sz="2000">
                    <a:latin typeface="Palatino" pitchFamily="2" charset="0"/>
                    <a:ea typeface="Palatino" pitchFamily="2" charset="0"/>
                  </a:rPr>
                  <a:t> </a:t>
                </a:r>
                <a:r>
                  <a:rPr kumimoji="1" lang="en-US" altLang="zh-CN" sz="2000" err="1">
                    <a:latin typeface="Palatino" pitchFamily="2" charset="0"/>
                    <a:ea typeface="Palatino" pitchFamily="2" charset="0"/>
                  </a:rPr>
                  <a:t>iff</a:t>
                </a:r>
                <a:endParaRPr kumimoji="1" lang="en-US" altLang="zh-CN" sz="2000">
                  <a:latin typeface="Palatino" pitchFamily="2" charset="0"/>
                  <a:ea typeface="Palatino" pitchFamily="2" charset="0"/>
                </a:endParaRPr>
              </a:p>
              <a:p>
                <a:pPr marL="457200" indent="-457200">
                  <a:buFont typeface="+mj-ea"/>
                  <a:buAutoNum type="circleNumDbPlain"/>
                </a:pPr>
                <a:r>
                  <a:rPr kumimoji="1" lang="en-US" altLang="zh-CN" sz="2000">
                    <a:latin typeface="Palatino" pitchFamily="2" charset="0"/>
                    <a:ea typeface="Palatino" pitchFamily="2" charset="0"/>
                  </a:rPr>
                  <a:t>either </a:t>
                </a:r>
                <a14:m>
                  <m:oMath xmlns:m="http://schemas.openxmlformats.org/officeDocument/2006/math">
                    <m:r>
                      <a:rPr kumimoji="1" lang="en-US" altLang="zh-CN" sz="2000" b="0" i="1" smtClean="0">
                        <a:latin typeface="Cambria Math" panose="02040503050406030204" pitchFamily="18" charset="0"/>
                        <a:ea typeface="Palatino" pitchFamily="2" charset="0"/>
                      </a:rPr>
                      <m:t>∃</m:t>
                    </m:r>
                    <m:sSub>
                      <m:sSubPr>
                        <m:ctrlPr>
                          <a:rPr kumimoji="1" lang="en-US" altLang="zh-CN" sz="2000" b="0" i="1" smtClean="0">
                            <a:latin typeface="Cambria Math" panose="02040503050406030204" pitchFamily="18" charset="0"/>
                            <a:ea typeface="Palatino" pitchFamily="2" charset="0"/>
                          </a:rPr>
                        </m:ctrlPr>
                      </m:sSubPr>
                      <m:e>
                        <m:r>
                          <a:rPr kumimoji="1" lang="en-US" altLang="zh-CN" sz="2000" b="0" i="1" smtClean="0">
                            <a:latin typeface="Cambria Math" panose="02040503050406030204" pitchFamily="18" charset="0"/>
                            <a:ea typeface="Palatino" pitchFamily="2" charset="0"/>
                          </a:rPr>
                          <m:t>𝑏</m:t>
                        </m:r>
                      </m:e>
                      <m:sub>
                        <m:r>
                          <a:rPr kumimoji="1" lang="en-US" altLang="zh-CN" sz="2000" b="0" i="1" smtClean="0">
                            <a:latin typeface="Cambria Math" panose="02040503050406030204" pitchFamily="18" charset="0"/>
                            <a:ea typeface="Palatino" pitchFamily="2" charset="0"/>
                          </a:rPr>
                          <m:t>𝑖</m:t>
                        </m:r>
                      </m:sub>
                    </m:sSub>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𝑌</m:t>
                    </m:r>
                    <m:r>
                      <a:rPr kumimoji="1" lang="en-US" altLang="zh-CN" sz="2000" b="0" i="1" smtClean="0">
                        <a:latin typeface="Cambria Math" panose="02040503050406030204" pitchFamily="18" charset="0"/>
                        <a:ea typeface="Palatino" pitchFamily="2" charset="0"/>
                      </a:rPr>
                      <m:t>∩</m:t>
                    </m:r>
                    <m:sSub>
                      <m:sSubPr>
                        <m:ctrlPr>
                          <a:rPr kumimoji="1" lang="en-US" altLang="zh-CN" sz="2000" b="0" i="1" smtClean="0">
                            <a:latin typeface="Cambria Math" panose="02040503050406030204" pitchFamily="18" charset="0"/>
                            <a:ea typeface="Palatino" pitchFamily="2" charset="0"/>
                          </a:rPr>
                        </m:ctrlPr>
                      </m:sSubPr>
                      <m:e>
                        <m:r>
                          <a:rPr kumimoji="1" lang="en-US" altLang="zh-CN" sz="2000" b="0" i="1" smtClean="0">
                            <a:latin typeface="Cambria Math" panose="02040503050406030204" pitchFamily="18" charset="0"/>
                            <a:ea typeface="Palatino" pitchFamily="2" charset="0"/>
                          </a:rPr>
                          <m:t>𝐵</m:t>
                        </m:r>
                      </m:e>
                      <m:sub>
                        <m:r>
                          <a:rPr kumimoji="1" lang="en-US" altLang="zh-CN" sz="2000" b="0" i="1" smtClean="0">
                            <a:latin typeface="Cambria Math" panose="02040503050406030204" pitchFamily="18" charset="0"/>
                            <a:ea typeface="Palatino" pitchFamily="2" charset="0"/>
                          </a:rPr>
                          <m:t>𝑖</m:t>
                        </m:r>
                      </m:sub>
                    </m:sSub>
                  </m:oMath>
                </a14:m>
                <a:r>
                  <a:rPr kumimoji="1" lang="en-US" altLang="zh-CN" sz="2000">
                    <a:latin typeface="Palatino" pitchFamily="2" charset="0"/>
                    <a:ea typeface="Palatino" pitchFamily="2" charset="0"/>
                  </a:rPr>
                  <a:t>, </a:t>
                </a:r>
                <a:r>
                  <a:rPr kumimoji="1" lang="en-US" altLang="zh-CN" sz="2000" err="1">
                    <a:latin typeface="Palatino" pitchFamily="2" charset="0"/>
                    <a:ea typeface="Palatino" pitchFamily="2" charset="0"/>
                  </a:rPr>
                  <a:t>s.t.</a:t>
                </a:r>
                <a:r>
                  <a:rPr kumimoji="1" lang="en-US" altLang="zh-CN" sz="2000">
                    <a:latin typeface="Palatino" pitchFamily="2" charset="0"/>
                    <a:ea typeface="Palatino" pitchFamily="2" charset="0"/>
                  </a:rPr>
                  <a:t> </a:t>
                </a:r>
                <a14:m>
                  <m:oMath xmlns:m="http://schemas.openxmlformats.org/officeDocument/2006/math">
                    <m:sSub>
                      <m:sSubPr>
                        <m:ctrlPr>
                          <a:rPr kumimoji="1" lang="en-US" altLang="zh-CN" sz="2000" b="0" i="1" smtClean="0">
                            <a:latin typeface="Cambria Math" panose="02040503050406030204" pitchFamily="18" charset="0"/>
                            <a:ea typeface="Cambria Math" panose="02040503050406030204" pitchFamily="18" charset="0"/>
                          </a:rPr>
                        </m:ctrlPr>
                      </m:sSubPr>
                      <m:e>
                        <m:r>
                          <a:rPr kumimoji="1" lang="en-US" altLang="zh-CN" sz="2000" b="0" i="1" smtClean="0">
                            <a:latin typeface="Cambria Math" panose="02040503050406030204" pitchFamily="18" charset="0"/>
                            <a:ea typeface="Cambria Math" panose="02040503050406030204" pitchFamily="18" charset="0"/>
                          </a:rPr>
                          <m:t>𝑋</m:t>
                        </m:r>
                        <m:r>
                          <a:rPr kumimoji="1" lang="en-US" altLang="zh-CN" sz="2000" b="0" i="1" smtClean="0">
                            <a:latin typeface="Cambria Math" panose="02040503050406030204" pitchFamily="18" charset="0"/>
                            <a:ea typeface="Cambria Math" panose="02040503050406030204" pitchFamily="18" charset="0"/>
                          </a:rPr>
                          <m:t>∩</m:t>
                        </m:r>
                        <m:r>
                          <a:rPr kumimoji="1" lang="en-US" altLang="zh-CN" sz="2000" i="1" smtClean="0">
                            <a:latin typeface="Cambria Math" panose="02040503050406030204" pitchFamily="18" charset="0"/>
                            <a:ea typeface="Cambria Math" panose="02040503050406030204" pitchFamily="18" charset="0"/>
                          </a:rPr>
                          <m:t>𝒩</m:t>
                        </m:r>
                      </m:e>
                      <m:sub>
                        <m:sSub>
                          <m:sSubPr>
                            <m:ctrlPr>
                              <a:rPr kumimoji="1" lang="en-US" altLang="zh-CN" sz="2000" b="0" i="1" smtClean="0">
                                <a:latin typeface="Cambria Math" panose="02040503050406030204" pitchFamily="18" charset="0"/>
                                <a:ea typeface="Cambria Math" panose="02040503050406030204" pitchFamily="18" charset="0"/>
                              </a:rPr>
                            </m:ctrlPr>
                          </m:sSubPr>
                          <m:e>
                            <m:r>
                              <a:rPr kumimoji="1" lang="en-US" altLang="zh-CN" sz="2000" b="0" i="1" smtClean="0">
                                <a:latin typeface="Cambria Math" panose="02040503050406030204" pitchFamily="18" charset="0"/>
                                <a:ea typeface="Cambria Math" panose="02040503050406030204" pitchFamily="18" charset="0"/>
                              </a:rPr>
                              <m:t>𝐺</m:t>
                            </m:r>
                          </m:e>
                          <m:sub>
                            <m:r>
                              <a:rPr kumimoji="1" lang="en-US" altLang="zh-CN" sz="2000" b="0" i="1" smtClean="0">
                                <a:latin typeface="Cambria Math" panose="02040503050406030204" pitchFamily="18" charset="0"/>
                                <a:ea typeface="Cambria Math" panose="02040503050406030204" pitchFamily="18" charset="0"/>
                              </a:rPr>
                              <m:t>𝑇</m:t>
                            </m:r>
                          </m:sub>
                        </m:sSub>
                      </m:sub>
                    </m:sSub>
                    <m:d>
                      <m:dPr>
                        <m:ctrlPr>
                          <a:rPr kumimoji="1" lang="en-US" altLang="zh-CN" sz="2000" b="0" i="1" smtClean="0">
                            <a:latin typeface="Cambria Math" panose="02040503050406030204" pitchFamily="18" charset="0"/>
                            <a:ea typeface="Cambria Math" panose="02040503050406030204" pitchFamily="18" charset="0"/>
                          </a:rPr>
                        </m:ctrlPr>
                      </m:dPr>
                      <m:e>
                        <m:sSub>
                          <m:sSubPr>
                            <m:ctrlPr>
                              <a:rPr kumimoji="1" lang="en-US" altLang="zh-CN" sz="2000" b="0" i="1" smtClean="0">
                                <a:latin typeface="Cambria Math" panose="02040503050406030204" pitchFamily="18" charset="0"/>
                                <a:ea typeface="Cambria Math" panose="02040503050406030204" pitchFamily="18" charset="0"/>
                              </a:rPr>
                            </m:ctrlPr>
                          </m:sSubPr>
                          <m:e>
                            <m:r>
                              <a:rPr kumimoji="1" lang="en-US" altLang="zh-CN" sz="2000" b="0" i="1" smtClean="0">
                                <a:latin typeface="Cambria Math" panose="02040503050406030204" pitchFamily="18" charset="0"/>
                                <a:ea typeface="Cambria Math" panose="02040503050406030204" pitchFamily="18" charset="0"/>
                              </a:rPr>
                              <m:t>𝑏</m:t>
                            </m:r>
                          </m:e>
                          <m:sub>
                            <m:r>
                              <a:rPr kumimoji="1" lang="en-US" altLang="zh-CN" sz="2000" b="0" i="1" smtClean="0">
                                <a:latin typeface="Cambria Math" panose="02040503050406030204" pitchFamily="18" charset="0"/>
                                <a:ea typeface="Cambria Math" panose="02040503050406030204" pitchFamily="18" charset="0"/>
                              </a:rPr>
                              <m:t>𝑖</m:t>
                            </m:r>
                          </m:sub>
                        </m:sSub>
                      </m:e>
                    </m:d>
                  </m:oMath>
                </a14:m>
                <a:r>
                  <a:rPr kumimoji="1" lang="en-US" altLang="zh-CN" sz="2000">
                    <a:latin typeface="Palatino" pitchFamily="2" charset="0"/>
                    <a:ea typeface="Palatino" pitchFamily="2" charset="0"/>
                  </a:rPr>
                  <a:t> cover </a:t>
                </a:r>
                <a14:m>
                  <m:oMath xmlns:m="http://schemas.openxmlformats.org/officeDocument/2006/math">
                    <m:r>
                      <a:rPr kumimoji="1" lang="en-US" altLang="zh-CN" sz="2000" b="0" i="1" smtClean="0">
                        <a:latin typeface="Cambria Math" panose="02040503050406030204" pitchFamily="18" charset="0"/>
                        <a:ea typeface="Palatino" pitchFamily="2" charset="0"/>
                      </a:rPr>
                      <m:t>𝑈</m:t>
                    </m:r>
                  </m:oMath>
                </a14:m>
                <a:r>
                  <a:rPr kumimoji="1" lang="en-US" altLang="zh-CN" sz="2000">
                    <a:latin typeface="Palatino" pitchFamily="2" charset="0"/>
                    <a:ea typeface="Palatino" pitchFamily="2" charset="0"/>
                  </a:rPr>
                  <a:t>,</a:t>
                </a:r>
              </a:p>
              <a:p>
                <a:pPr marL="457200" indent="-457200">
                  <a:buFont typeface="+mj-ea"/>
                  <a:buAutoNum type="circleNumDbPlain"/>
                </a:pPr>
                <a:r>
                  <a:rPr kumimoji="1" lang="en-US" altLang="zh-CN" sz="2000">
                    <a:latin typeface="Palatino" pitchFamily="2" charset="0"/>
                    <a:ea typeface="Palatino" pitchFamily="2" charset="0"/>
                  </a:rPr>
                  <a:t>or</a:t>
                </a:r>
                <a:r>
                  <a:rPr kumimoji="1" lang="zh-CN" altLang="en-US" sz="2000">
                    <a:latin typeface="Palatino" pitchFamily="2" charset="0"/>
                    <a:ea typeface="Palatino" pitchFamily="2" charset="0"/>
                  </a:rPr>
                  <a:t> </a:t>
                </a:r>
                <a14:m>
                  <m:oMath xmlns:m="http://schemas.openxmlformats.org/officeDocument/2006/math">
                    <m:d>
                      <m:dPr>
                        <m:begChr m:val="|"/>
                        <m:endChr m:val="|"/>
                        <m:ctrlPr>
                          <a:rPr kumimoji="1" lang="en-US" altLang="zh-CN" sz="2000" b="0" i="1" smtClean="0">
                            <a:latin typeface="Cambria Math" panose="02040503050406030204" pitchFamily="18" charset="0"/>
                            <a:ea typeface="Palatino" pitchFamily="2" charset="0"/>
                          </a:rPr>
                        </m:ctrlPr>
                      </m:dPr>
                      <m:e>
                        <m:r>
                          <a:rPr kumimoji="1" lang="en-US" altLang="zh-CN" sz="2000" b="0" i="1" smtClean="0">
                            <a:latin typeface="Cambria Math" panose="02040503050406030204" pitchFamily="18" charset="0"/>
                            <a:ea typeface="Palatino" pitchFamily="2" charset="0"/>
                          </a:rPr>
                          <m:t>𝑌</m:t>
                        </m:r>
                        <m:r>
                          <a:rPr kumimoji="1" lang="en-US" altLang="zh-CN" sz="2000" b="0" i="1" smtClean="0">
                            <a:latin typeface="Cambria Math" panose="02040503050406030204" pitchFamily="18" charset="0"/>
                            <a:ea typeface="Palatino" pitchFamily="2" charset="0"/>
                          </a:rPr>
                          <m:t>∩</m:t>
                        </m:r>
                        <m:sSub>
                          <m:sSubPr>
                            <m:ctrlPr>
                              <a:rPr kumimoji="1" lang="en-US" altLang="zh-CN" sz="2000" b="0" i="1" smtClean="0">
                                <a:latin typeface="Cambria Math" panose="02040503050406030204" pitchFamily="18" charset="0"/>
                                <a:ea typeface="Palatino" pitchFamily="2" charset="0"/>
                              </a:rPr>
                            </m:ctrlPr>
                          </m:sSubPr>
                          <m:e>
                            <m:r>
                              <a:rPr kumimoji="1" lang="en-US" altLang="zh-CN" sz="2000" b="0" i="1" smtClean="0">
                                <a:latin typeface="Cambria Math" panose="02040503050406030204" pitchFamily="18" charset="0"/>
                                <a:ea typeface="Palatino" pitchFamily="2" charset="0"/>
                              </a:rPr>
                              <m:t>𝐵</m:t>
                            </m:r>
                          </m:e>
                          <m:sub>
                            <m:r>
                              <a:rPr kumimoji="1" lang="en-US" altLang="zh-CN" sz="2000" b="0" i="1" smtClean="0">
                                <a:latin typeface="Cambria Math" panose="02040503050406030204" pitchFamily="18" charset="0"/>
                                <a:ea typeface="Palatino" pitchFamily="2" charset="0"/>
                              </a:rPr>
                              <m:t>𝑖</m:t>
                            </m:r>
                          </m:sub>
                        </m:sSub>
                      </m:e>
                    </m:d>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𝑐</m:t>
                    </m:r>
                    <m:r>
                      <a:rPr kumimoji="1" lang="en-US" altLang="zh-CN" sz="2000" b="0" i="1" smtClean="0">
                        <a:latin typeface="Cambria Math" panose="02040503050406030204" pitchFamily="18" charset="0"/>
                        <a:ea typeface="Palatino" pitchFamily="2" charset="0"/>
                      </a:rPr>
                      <m:t>+1</m:t>
                    </m:r>
                  </m:oMath>
                </a14:m>
                <a:r>
                  <a:rPr kumimoji="1" lang="en-US" altLang="zh-CN" sz="2000">
                    <a:latin typeface="Palatino" pitchFamily="2" charset="0"/>
                    <a:ea typeface="Palatino" pitchFamily="2" charset="0"/>
                  </a:rPr>
                  <a:t>.</a:t>
                </a:r>
              </a:p>
            </p:txBody>
          </p:sp>
        </mc:Choice>
        <mc:Fallback xmlns="">
          <p:sp>
            <p:nvSpPr>
              <p:cNvPr id="3" name="文本框 2">
                <a:extLst>
                  <a:ext uri="{FF2B5EF4-FFF2-40B4-BE49-F238E27FC236}">
                    <a16:creationId xmlns:a16="http://schemas.microsoft.com/office/drawing/2014/main" id="{A0DCB930-6C9A-AF54-3CE8-429B0BF3E2B0}"/>
                  </a:ext>
                </a:extLst>
              </p:cNvPr>
              <p:cNvSpPr txBox="1">
                <a:spLocks noRot="1" noChangeAspect="1" noMove="1" noResize="1" noEditPoints="1" noAdjustHandles="1" noChangeArrowheads="1" noChangeShapeType="1" noTextEdit="1"/>
              </p:cNvSpPr>
              <p:nvPr/>
            </p:nvSpPr>
            <p:spPr>
              <a:xfrm>
                <a:off x="6086632" y="1611237"/>
                <a:ext cx="5843098" cy="2888932"/>
              </a:xfrm>
              <a:prstGeom prst="rect">
                <a:avLst/>
              </a:prstGeom>
              <a:blipFill>
                <a:blip r:embed="rId3"/>
                <a:stretch>
                  <a:fillRect l="-1043" t="-1055" b="-27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4079AB4-ABF4-B665-2A53-7B3E35052F7C}"/>
                  </a:ext>
                </a:extLst>
              </p:cNvPr>
              <p:cNvSpPr txBox="1"/>
              <p:nvPr/>
            </p:nvSpPr>
            <p:spPr>
              <a:xfrm>
                <a:off x="6095999" y="4593250"/>
                <a:ext cx="5711687" cy="707886"/>
              </a:xfrm>
              <a:prstGeom prst="rect">
                <a:avLst/>
              </a:prstGeom>
              <a:noFill/>
            </p:spPr>
            <p:txBody>
              <a:bodyPr wrap="square" rtlCol="0">
                <a:spAutoFit/>
              </a:bodyPr>
              <a:lstStyle/>
              <a:p>
                <a:r>
                  <a:rPr kumimoji="1" lang="en-US" altLang="zh-CN" sz="2000" b="1">
                    <a:latin typeface="Palatino" pitchFamily="2" charset="0"/>
                    <a:ea typeface="Palatino" pitchFamily="2" charset="0"/>
                  </a:rPr>
                  <a:t>In the YES case</a:t>
                </a:r>
                <a:r>
                  <a:rPr kumimoji="1" lang="en-US" altLang="zh-CN" sz="2000">
                    <a:latin typeface="Palatino" pitchFamily="2" charset="0"/>
                    <a:ea typeface="Palatino" pitchFamily="2" charset="0"/>
                  </a:rPr>
                  <a:t>, it</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suffices</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to</a:t>
                </a:r>
                <a:r>
                  <a:rPr kumimoji="1" lang="zh-CN" altLang="en-US" sz="2000">
                    <a:latin typeface="Palatino" pitchFamily="2" charset="0"/>
                    <a:ea typeface="Palatino" pitchFamily="2" charset="0"/>
                  </a:rPr>
                  <a:t> </a:t>
                </a:r>
                <a:r>
                  <a:rPr kumimoji="1" lang="en-US" altLang="zh-CN" sz="2000">
                    <a:solidFill>
                      <a:srgbClr val="FF0000"/>
                    </a:solidFill>
                    <a:latin typeface="Palatino" pitchFamily="2" charset="0"/>
                    <a:ea typeface="Palatino" pitchFamily="2" charset="0"/>
                  </a:rPr>
                  <a:t>pick </a:t>
                </a:r>
                <a14:m>
                  <m:oMath xmlns:m="http://schemas.openxmlformats.org/officeDocument/2006/math">
                    <m:sSub>
                      <m:sSubPr>
                        <m:ctrlPr>
                          <a:rPr kumimoji="1" lang="en-US" altLang="zh-CN" sz="2000" b="0" i="1" smtClean="0">
                            <a:solidFill>
                              <a:srgbClr val="FF0000"/>
                            </a:solidFill>
                            <a:latin typeface="Cambria Math" panose="02040503050406030204" pitchFamily="18" charset="0"/>
                          </a:rPr>
                        </m:ctrlPr>
                      </m:sSubPr>
                      <m:e>
                        <m:r>
                          <a:rPr kumimoji="1" lang="en-US" altLang="zh-CN" sz="2000" b="0" i="1" smtClean="0">
                            <a:solidFill>
                              <a:srgbClr val="FF0000"/>
                            </a:solidFill>
                            <a:latin typeface="Cambria Math" panose="02040503050406030204" pitchFamily="18" charset="0"/>
                          </a:rPr>
                          <m:t>𝑆</m:t>
                        </m:r>
                      </m:e>
                      <m:sub>
                        <m:r>
                          <a:rPr kumimoji="1" lang="en-US" altLang="zh-CN" sz="2000" b="0" i="1" smtClean="0">
                            <a:solidFill>
                              <a:srgbClr val="FF0000"/>
                            </a:solidFill>
                            <a:latin typeface="Cambria Math" panose="02040503050406030204" pitchFamily="18" charset="0"/>
                          </a:rPr>
                          <m:t>1</m:t>
                        </m:r>
                      </m:sub>
                    </m:sSub>
                    <m:r>
                      <a:rPr kumimoji="1" lang="en-US" altLang="zh-CN" sz="2000" b="0" i="1" smtClean="0">
                        <a:solidFill>
                          <a:srgbClr val="FF0000"/>
                        </a:solidFill>
                        <a:latin typeface="Cambria Math" panose="02040503050406030204" pitchFamily="18" charset="0"/>
                      </a:rPr>
                      <m:t>,…,</m:t>
                    </m:r>
                    <m:sSub>
                      <m:sSubPr>
                        <m:ctrlPr>
                          <a:rPr kumimoji="1" lang="en-US" altLang="zh-CN" sz="2000" b="0" i="1" smtClean="0">
                            <a:solidFill>
                              <a:srgbClr val="FF0000"/>
                            </a:solidFill>
                            <a:latin typeface="Cambria Math" panose="02040503050406030204" pitchFamily="18" charset="0"/>
                          </a:rPr>
                        </m:ctrlPr>
                      </m:sSubPr>
                      <m:e>
                        <m:r>
                          <a:rPr kumimoji="1" lang="en-US" altLang="zh-CN" sz="2000" b="0" i="1" smtClean="0">
                            <a:solidFill>
                              <a:srgbClr val="FF0000"/>
                            </a:solidFill>
                            <a:latin typeface="Cambria Math" panose="02040503050406030204" pitchFamily="18" charset="0"/>
                          </a:rPr>
                          <m:t>𝑆</m:t>
                        </m:r>
                      </m:e>
                      <m:sub>
                        <m:r>
                          <a:rPr kumimoji="1" lang="en-US" altLang="zh-CN" sz="2000" b="0" i="1" smtClean="0">
                            <a:solidFill>
                              <a:srgbClr val="FF0000"/>
                            </a:solidFill>
                            <a:latin typeface="Cambria Math" panose="02040503050406030204" pitchFamily="18" charset="0"/>
                          </a:rPr>
                          <m:t>𝑘</m:t>
                        </m:r>
                      </m:sub>
                    </m:sSub>
                  </m:oMath>
                </a14:m>
                <a:r>
                  <a:rPr kumimoji="1" lang="en-US" altLang="zh-CN" sz="2000">
                    <a:solidFill>
                      <a:srgbClr val="FF0000"/>
                    </a:solidFill>
                    <a:latin typeface="Palatino" pitchFamily="2" charset="0"/>
                    <a:ea typeface="Palatino" pitchFamily="2" charset="0"/>
                  </a:rPr>
                  <a:t> and their common neighbors in every </a:t>
                </a:r>
                <a14:m>
                  <m:oMath xmlns:m="http://schemas.openxmlformats.org/officeDocument/2006/math">
                    <m:sSub>
                      <m:sSubPr>
                        <m:ctrlPr>
                          <a:rPr kumimoji="1" lang="en-US" altLang="zh-CN" sz="2000" b="0" i="1" smtClean="0">
                            <a:solidFill>
                              <a:srgbClr val="FF0000"/>
                            </a:solidFill>
                            <a:latin typeface="Cambria Math" panose="02040503050406030204" pitchFamily="18" charset="0"/>
                          </a:rPr>
                        </m:ctrlPr>
                      </m:sSubPr>
                      <m:e>
                        <m:r>
                          <a:rPr kumimoji="1" lang="en-US" altLang="zh-CN" sz="2000" b="0" i="1" smtClean="0">
                            <a:solidFill>
                              <a:srgbClr val="FF0000"/>
                            </a:solidFill>
                            <a:latin typeface="Cambria Math" panose="02040503050406030204" pitchFamily="18" charset="0"/>
                          </a:rPr>
                          <m:t>𝐵</m:t>
                        </m:r>
                      </m:e>
                      <m:sub>
                        <m:r>
                          <a:rPr kumimoji="1" lang="en-US" altLang="zh-CN" sz="2000" b="0" i="1" smtClean="0">
                            <a:solidFill>
                              <a:srgbClr val="FF0000"/>
                            </a:solidFill>
                            <a:latin typeface="Cambria Math" panose="02040503050406030204" pitchFamily="18" charset="0"/>
                          </a:rPr>
                          <m:t>𝑖</m:t>
                        </m:r>
                      </m:sub>
                    </m:sSub>
                  </m:oMath>
                </a14:m>
                <a:r>
                  <a:rPr kumimoji="1" lang="en-US" altLang="zh-CN" sz="2000">
                    <a:solidFill>
                      <a:srgbClr val="FF0000"/>
                    </a:solidFill>
                    <a:latin typeface="Palatino" pitchFamily="2" charset="0"/>
                    <a:ea typeface="Palatino" pitchFamily="2" charset="0"/>
                  </a:rPr>
                  <a:t>.</a:t>
                </a:r>
                <a:endParaRPr kumimoji="1" lang="en-US" altLang="zh-CN" sz="2000">
                  <a:latin typeface="Palatino" pitchFamily="2" charset="0"/>
                  <a:ea typeface="Palatino" pitchFamily="2" charset="0"/>
                </a:endParaRPr>
              </a:p>
            </p:txBody>
          </p:sp>
        </mc:Choice>
        <mc:Fallback xmlns="">
          <p:sp>
            <p:nvSpPr>
              <p:cNvPr id="4" name="文本框 3">
                <a:extLst>
                  <a:ext uri="{FF2B5EF4-FFF2-40B4-BE49-F238E27FC236}">
                    <a16:creationId xmlns:a16="http://schemas.microsoft.com/office/drawing/2014/main" id="{34079AB4-ABF4-B665-2A53-7B3E35052F7C}"/>
                  </a:ext>
                </a:extLst>
              </p:cNvPr>
              <p:cNvSpPr txBox="1">
                <a:spLocks noRot="1" noChangeAspect="1" noMove="1" noResize="1" noEditPoints="1" noAdjustHandles="1" noChangeArrowheads="1" noChangeShapeType="1" noTextEdit="1"/>
              </p:cNvSpPr>
              <p:nvPr/>
            </p:nvSpPr>
            <p:spPr>
              <a:xfrm>
                <a:off x="6095999" y="4593250"/>
                <a:ext cx="5711687" cy="707886"/>
              </a:xfrm>
              <a:prstGeom prst="rect">
                <a:avLst/>
              </a:prstGeom>
              <a:blipFill>
                <a:blip r:embed="rId4"/>
                <a:stretch>
                  <a:fillRect l="-1067" t="-4274" b="-13675"/>
                </a:stretch>
              </a:blipFill>
            </p:spPr>
            <p:txBody>
              <a:bodyPr/>
              <a:lstStyle/>
              <a:p>
                <a:r>
                  <a:rPr lang="en-US">
                    <a:noFill/>
                  </a:rPr>
                  <a:t> </a:t>
                </a:r>
              </a:p>
            </p:txBody>
          </p:sp>
        </mc:Fallback>
      </mc:AlternateContent>
      <p:sp>
        <p:nvSpPr>
          <p:cNvPr id="17" name="圆角矩形 16">
            <a:extLst>
              <a:ext uri="{FF2B5EF4-FFF2-40B4-BE49-F238E27FC236}">
                <a16:creationId xmlns:a16="http://schemas.microsoft.com/office/drawing/2014/main" id="{3DCFD6A7-EFE9-14D0-2DA8-47E88E4EA941}"/>
              </a:ext>
            </a:extLst>
          </p:cNvPr>
          <p:cNvSpPr/>
          <p:nvPr/>
        </p:nvSpPr>
        <p:spPr>
          <a:xfrm>
            <a:off x="493922" y="1611237"/>
            <a:ext cx="5248432" cy="1817763"/>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kumimoji="1" lang="zh-CN" altLang="en-US">
              <a:solidFill>
                <a:schemeClr val="tx1"/>
              </a:solidFill>
            </a:endParaRP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7FA9AA3-B306-0C5E-227F-2672B16CC0E1}"/>
                  </a:ext>
                </a:extLst>
              </p:cNvPr>
              <p:cNvSpPr txBox="1"/>
              <p:nvPr/>
            </p:nvSpPr>
            <p:spPr>
              <a:xfrm>
                <a:off x="1398599" y="1759606"/>
                <a:ext cx="3818170" cy="388571"/>
              </a:xfrm>
              <a:prstGeom prst="rect">
                <a:avLst/>
              </a:prstGeom>
              <a:noFill/>
            </p:spPr>
            <p:txBody>
              <a:bodyPr wrap="none" rtlCol="0">
                <a:spAutoFit/>
              </a:bodyPr>
              <a:lstStyle/>
              <a:p>
                <a14:m>
                  <m:oMath xmlns:m="http://schemas.openxmlformats.org/officeDocument/2006/math">
                    <m:r>
                      <a:rPr kumimoji="1" lang="en-US" altLang="zh-CN" sz="2000" b="0" i="1" smtClean="0">
                        <a:latin typeface="Cambria Math" panose="02040503050406030204" pitchFamily="18" charset="0"/>
                      </a:rPr>
                      <m:t>𝑘</m:t>
                    </m:r>
                  </m:oMath>
                </a14:m>
                <a:r>
                  <a:rPr kumimoji="1" lang="en-US" altLang="zh-CN" sz="2000">
                    <a:latin typeface="Palatino" pitchFamily="2" charset="0"/>
                    <a:ea typeface="Palatino" pitchFamily="2" charset="0"/>
                  </a:rPr>
                  <a:t>-</a:t>
                </a:r>
                <a:r>
                  <a:rPr kumimoji="1" lang="en-US" altLang="zh-CN" sz="2000" err="1">
                    <a:latin typeface="Palatino" pitchFamily="2" charset="0"/>
                    <a:ea typeface="Palatino" pitchFamily="2" charset="0"/>
                  </a:rPr>
                  <a:t>SetCover</a:t>
                </a:r>
                <a:r>
                  <a:rPr kumimoji="1" lang="en-US" altLang="zh-CN" sz="2000">
                    <a:latin typeface="Palatino" pitchFamily="2" charset="0"/>
                    <a:ea typeface="Palatino" pitchFamily="2" charset="0"/>
                  </a:rPr>
                  <a:t> Instance </a:t>
                </a:r>
                <a14:m>
                  <m:oMath xmlns:m="http://schemas.openxmlformats.org/officeDocument/2006/math">
                    <m:r>
                      <m:rPr>
                        <m:sty m:val="p"/>
                      </m:rPr>
                      <a:rPr kumimoji="1" lang="en-US" altLang="zh-CN" sz="2000" b="0" i="0" smtClean="0">
                        <a:latin typeface="Cambria Math" panose="02040503050406030204" pitchFamily="18" charset="0"/>
                        <a:ea typeface="Palatino" pitchFamily="2" charset="0"/>
                      </a:rPr>
                      <m:t>Γ</m:t>
                    </m:r>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Cambria Math" panose="02040503050406030204" pitchFamily="18" charset="0"/>
                      </a:rPr>
                      <m:t>𝒮</m:t>
                    </m:r>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𝑈</m:t>
                    </m:r>
                    <m:r>
                      <a:rPr kumimoji="1" lang="en-US" altLang="zh-CN" sz="2000" b="0" i="1" smtClean="0">
                        <a:latin typeface="Cambria Math" panose="02040503050406030204" pitchFamily="18" charset="0"/>
                        <a:ea typeface="Palatino" pitchFamily="2" charset="0"/>
                      </a:rPr>
                      <m:t>)</m:t>
                    </m:r>
                  </m:oMath>
                </a14:m>
                <a:endParaRPr kumimoji="1" lang="zh-CN" altLang="en-US" sz="2000">
                  <a:latin typeface="Palatino" pitchFamily="2" charset="0"/>
                  <a:ea typeface="Palatino" pitchFamily="2" charset="0"/>
                </a:endParaRPr>
              </a:p>
            </p:txBody>
          </p:sp>
        </mc:Choice>
        <mc:Fallback xmlns="">
          <p:sp>
            <p:nvSpPr>
              <p:cNvPr id="18" name="文本框 17">
                <a:extLst>
                  <a:ext uri="{FF2B5EF4-FFF2-40B4-BE49-F238E27FC236}">
                    <a16:creationId xmlns:a16="http://schemas.microsoft.com/office/drawing/2014/main" id="{77FA9AA3-B306-0C5E-227F-2672B16CC0E1}"/>
                  </a:ext>
                </a:extLst>
              </p:cNvPr>
              <p:cNvSpPr txBox="1">
                <a:spLocks noRot="1" noChangeAspect="1" noMove="1" noResize="1" noEditPoints="1" noAdjustHandles="1" noChangeArrowheads="1" noChangeShapeType="1" noTextEdit="1"/>
              </p:cNvSpPr>
              <p:nvPr/>
            </p:nvSpPr>
            <p:spPr>
              <a:xfrm>
                <a:off x="1398599" y="1759606"/>
                <a:ext cx="3818170" cy="388571"/>
              </a:xfrm>
              <a:prstGeom prst="rect">
                <a:avLst/>
              </a:prstGeom>
              <a:blipFill>
                <a:blip r:embed="rId5"/>
                <a:stretch>
                  <a:fillRect t="-9524" b="-31746"/>
                </a:stretch>
              </a:blipFill>
            </p:spPr>
            <p:txBody>
              <a:bodyPr/>
              <a:lstStyle/>
              <a:p>
                <a:r>
                  <a:rPr lang="en-US">
                    <a:noFill/>
                  </a:rPr>
                  <a:t> </a:t>
                </a:r>
              </a:p>
            </p:txBody>
          </p:sp>
        </mc:Fallback>
      </mc:AlternateContent>
      <p:sp>
        <p:nvSpPr>
          <p:cNvPr id="23" name="圆角矩形 22">
            <a:extLst>
              <a:ext uri="{FF2B5EF4-FFF2-40B4-BE49-F238E27FC236}">
                <a16:creationId xmlns:a16="http://schemas.microsoft.com/office/drawing/2014/main" id="{18B1F656-E564-A79B-3B2F-8FA827D1BADE}"/>
              </a:ext>
            </a:extLst>
          </p:cNvPr>
          <p:cNvSpPr/>
          <p:nvPr/>
        </p:nvSpPr>
        <p:spPr>
          <a:xfrm>
            <a:off x="510922" y="2179222"/>
            <a:ext cx="5231432" cy="565209"/>
          </a:xfrm>
          <a:prstGeom prst="roundRect">
            <a:avLst/>
          </a:prstGeom>
          <a:solidFill>
            <a:srgbClr val="FFD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4CFEBA7D-D78A-4674-B4CE-8101BA65D437}"/>
              </a:ext>
            </a:extLst>
          </p:cNvPr>
          <p:cNvSpPr>
            <a:spLocks noGrp="1"/>
          </p:cNvSpPr>
          <p:nvPr>
            <p:ph type="title"/>
          </p:nvPr>
        </p:nvSpPr>
        <p:spPr/>
        <p:txBody>
          <a:bodyPr/>
          <a:lstStyle/>
          <a:p>
            <a:r>
              <a:rPr lang="en-US" altLang="zh-CN">
                <a:latin typeface="Palatino Linotype" panose="02040502050505030304" pitchFamily="18" charset="0"/>
              </a:rPr>
              <a:t>Analysis</a:t>
            </a:r>
            <a:r>
              <a:rPr lang="zh-CN" altLang="en-US">
                <a:latin typeface="Palatino Linotype" panose="02040502050505030304" pitchFamily="18" charset="0"/>
              </a:rPr>
              <a:t> </a:t>
            </a:r>
            <a:r>
              <a:rPr lang="en-US" altLang="zh-CN">
                <a:latin typeface="Palatino Linotype" panose="02040502050505030304" pitchFamily="18" charset="0"/>
              </a:rPr>
              <a:t>of</a:t>
            </a:r>
            <a:r>
              <a:rPr lang="zh-CN" altLang="en-US">
                <a:latin typeface="Palatino Linotype" panose="02040502050505030304" pitchFamily="18" charset="0"/>
              </a:rPr>
              <a:t> </a:t>
            </a:r>
            <a:r>
              <a:rPr lang="en-US" altLang="zh-CN">
                <a:latin typeface="Palatino Linotype" panose="02040502050505030304" pitchFamily="18" charset="0"/>
              </a:rPr>
              <a:t>the YES</a:t>
            </a:r>
            <a:r>
              <a:rPr lang="zh-CN" altLang="en-US">
                <a:latin typeface="Palatino Linotype" panose="02040502050505030304" pitchFamily="18" charset="0"/>
              </a:rPr>
              <a:t> </a:t>
            </a:r>
            <a:r>
              <a:rPr lang="en-US" altLang="zh-CN">
                <a:latin typeface="Palatino Linotype" panose="02040502050505030304" pitchFamily="18" charset="0"/>
              </a:rPr>
              <a:t>Case</a:t>
            </a:r>
            <a:endParaRPr lang="zh-CN" altLang="en-US">
              <a:solidFill>
                <a:srgbClr val="FF3399"/>
              </a:solidFill>
              <a:latin typeface="Palatino Linotype" panose="02040502050505030304" pitchFamily="18" charset="0"/>
            </a:endParaRPr>
          </a:p>
        </p:txBody>
      </p:sp>
      <p:sp>
        <p:nvSpPr>
          <p:cNvPr id="56" name="圆角矩形 55">
            <a:extLst>
              <a:ext uri="{FF2B5EF4-FFF2-40B4-BE49-F238E27FC236}">
                <a16:creationId xmlns:a16="http://schemas.microsoft.com/office/drawing/2014/main" id="{B95BB074-955F-1296-6DDD-D2CD9292B333}"/>
              </a:ext>
            </a:extLst>
          </p:cNvPr>
          <p:cNvSpPr/>
          <p:nvPr/>
        </p:nvSpPr>
        <p:spPr>
          <a:xfrm>
            <a:off x="447401" y="3680675"/>
            <a:ext cx="5277953" cy="2809929"/>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a:extLst>
              <a:ext uri="{FF2B5EF4-FFF2-40B4-BE49-F238E27FC236}">
                <a16:creationId xmlns:a16="http://schemas.microsoft.com/office/drawing/2014/main" id="{BFF7F080-51F7-4335-B1D8-5D9192CCFE22}"/>
              </a:ext>
            </a:extLst>
          </p:cNvPr>
          <p:cNvSpPr txBox="1"/>
          <p:nvPr/>
        </p:nvSpPr>
        <p:spPr>
          <a:xfrm>
            <a:off x="4826779" y="4593250"/>
            <a:ext cx="69" cy="276999"/>
          </a:xfrm>
          <a:prstGeom prst="rect">
            <a:avLst/>
          </a:prstGeom>
          <a:noFill/>
        </p:spPr>
        <p:txBody>
          <a:bodyPr wrap="none" lIns="0" tIns="0" rIns="0" bIns="0" rtlCol="0">
            <a:spAutoFit/>
          </a:bodyPr>
          <a:lstStyle/>
          <a:p>
            <a:endParaRPr lang="zh-CN" altLang="en-US"/>
          </a:p>
        </p:txBody>
      </p:sp>
      <p:sp>
        <p:nvSpPr>
          <p:cNvPr id="6" name="文本框 5">
            <a:extLst>
              <a:ext uri="{FF2B5EF4-FFF2-40B4-BE49-F238E27FC236}">
                <a16:creationId xmlns:a16="http://schemas.microsoft.com/office/drawing/2014/main" id="{001AC4B2-B67B-4315-B5EA-20F5499035D0}"/>
              </a:ext>
            </a:extLst>
          </p:cNvPr>
          <p:cNvSpPr txBox="1"/>
          <p:nvPr/>
        </p:nvSpPr>
        <p:spPr>
          <a:xfrm>
            <a:off x="4826779" y="4593250"/>
            <a:ext cx="69" cy="276999"/>
          </a:xfrm>
          <a:prstGeom prst="rect">
            <a:avLst/>
          </a:prstGeom>
          <a:noFill/>
        </p:spPr>
        <p:txBody>
          <a:bodyPr wrap="none" lIns="0" tIns="0" rIns="0" bIns="0" rtlCol="0">
            <a:spAutoFit/>
          </a:bodyPr>
          <a:lstStyle/>
          <a:p>
            <a:endParaRPr lang="zh-CN" altLang="en-US"/>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00C9235-927C-0F57-87C5-94D930B84B85}"/>
                  </a:ext>
                </a:extLst>
              </p:cNvPr>
              <p:cNvSpPr txBox="1"/>
              <p:nvPr/>
            </p:nvSpPr>
            <p:spPr>
              <a:xfrm>
                <a:off x="1193840" y="3804835"/>
                <a:ext cx="4150159" cy="400110"/>
              </a:xfrm>
              <a:prstGeom prst="rect">
                <a:avLst/>
              </a:prstGeom>
              <a:noFill/>
            </p:spPr>
            <p:txBody>
              <a:bodyPr wrap="none" rtlCol="0">
                <a:spAutoFit/>
              </a:bodyPr>
              <a:lstStyle/>
              <a:p>
                <a:r>
                  <a:rPr kumimoji="1" lang="en-US" altLang="zh-CN" sz="2000">
                    <a:latin typeface="Palatino" pitchFamily="2" charset="0"/>
                    <a:ea typeface="Palatino" pitchFamily="2" charset="0"/>
                  </a:rPr>
                  <a:t>Threshold Graph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𝑇</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𝐵</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𝐸</m:t>
                    </m:r>
                    <m:r>
                      <a:rPr lang="en-US" altLang="zh-CN" sz="2000" b="0" i="1" smtClean="0">
                        <a:latin typeface="Cambria Math" panose="02040503050406030204" pitchFamily="18" charset="0"/>
                      </a:rPr>
                      <m:t>)</m:t>
                    </m:r>
                  </m:oMath>
                </a14:m>
                <a:endParaRPr kumimoji="1" lang="zh-CN" altLang="en-US" sz="2000">
                  <a:latin typeface="Palatino" pitchFamily="2" charset="0"/>
                  <a:ea typeface="Palatino" pitchFamily="2" charset="0"/>
                </a:endParaRPr>
              </a:p>
            </p:txBody>
          </p:sp>
        </mc:Choice>
        <mc:Fallback xmlns="">
          <p:sp>
            <p:nvSpPr>
              <p:cNvPr id="9" name="文本框 8">
                <a:extLst>
                  <a:ext uri="{FF2B5EF4-FFF2-40B4-BE49-F238E27FC236}">
                    <a16:creationId xmlns:a16="http://schemas.microsoft.com/office/drawing/2014/main" id="{500C9235-927C-0F57-87C5-94D930B84B85}"/>
                  </a:ext>
                </a:extLst>
              </p:cNvPr>
              <p:cNvSpPr txBox="1">
                <a:spLocks noRot="1" noChangeAspect="1" noMove="1" noResize="1" noEditPoints="1" noAdjustHandles="1" noChangeArrowheads="1" noChangeShapeType="1" noTextEdit="1"/>
              </p:cNvSpPr>
              <p:nvPr/>
            </p:nvSpPr>
            <p:spPr>
              <a:xfrm>
                <a:off x="1193840" y="3804835"/>
                <a:ext cx="4150159" cy="400110"/>
              </a:xfrm>
              <a:prstGeom prst="rect">
                <a:avLst/>
              </a:prstGeom>
              <a:blipFill>
                <a:blip r:embed="rId6"/>
                <a:stretch>
                  <a:fillRect l="-1615"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56585418-7C53-FDE4-B870-534D2084018F}"/>
                  </a:ext>
                </a:extLst>
              </p:cNvPr>
              <p:cNvSpPr txBox="1"/>
              <p:nvPr/>
            </p:nvSpPr>
            <p:spPr>
              <a:xfrm>
                <a:off x="583919" y="2147094"/>
                <a:ext cx="4933360" cy="646331"/>
              </a:xfrm>
              <a:prstGeom prst="rect">
                <a:avLst/>
              </a:prstGeom>
              <a:noFill/>
            </p:spPr>
            <p:txBody>
              <a:bodyPr wrap="square" rtlCol="0">
                <a:spAutoFit/>
              </a:bodyPr>
              <a:lstStyle/>
              <a:p>
                <a:r>
                  <a:rPr kumimoji="1" lang="en-US" altLang="zh-CN" b="1">
                    <a:latin typeface="Palatino" pitchFamily="2" charset="0"/>
                    <a:ea typeface="Palatino" pitchFamily="2" charset="0"/>
                  </a:rPr>
                  <a:t>YES Instance:</a:t>
                </a:r>
              </a:p>
              <a:p>
                <a:pPr marL="285750" indent="-285750">
                  <a:buFont typeface="Arial" panose="020B0604020202020204" pitchFamily="34" charset="0"/>
                  <a:buChar char="•"/>
                </a:pPr>
                <a14:m>
                  <m:oMath xmlns:m="http://schemas.openxmlformats.org/officeDocument/2006/math">
                    <m:r>
                      <a:rPr kumimoji="1" lang="en-US" altLang="zh-CN" b="0" i="1" smtClean="0">
                        <a:latin typeface="Cambria Math" panose="02040503050406030204" pitchFamily="18" charset="0"/>
                        <a:ea typeface="Palatino" pitchFamily="2" charset="0"/>
                      </a:rPr>
                      <m:t>∃</m:t>
                    </m:r>
                    <m:sSub>
                      <m:sSubPr>
                        <m:ctrlPr>
                          <a:rPr kumimoji="1" lang="en-US" altLang="zh-CN" b="0" i="1" smtClean="0">
                            <a:latin typeface="Cambria Math" panose="02040503050406030204" pitchFamily="18" charset="0"/>
                            <a:ea typeface="Palatino" pitchFamily="2" charset="0"/>
                          </a:rPr>
                        </m:ctrlPr>
                      </m:sSubPr>
                      <m:e>
                        <m:r>
                          <a:rPr kumimoji="1" lang="en-US" altLang="zh-CN" b="0" i="1" smtClean="0">
                            <a:latin typeface="Cambria Math" panose="02040503050406030204" pitchFamily="18" charset="0"/>
                            <a:ea typeface="Palatino" pitchFamily="2" charset="0"/>
                          </a:rPr>
                          <m:t>𝑆</m:t>
                        </m:r>
                      </m:e>
                      <m:sub>
                        <m:r>
                          <a:rPr kumimoji="1" lang="en-US" altLang="zh-CN" b="0" i="1" smtClean="0">
                            <a:latin typeface="Cambria Math" panose="02040503050406030204" pitchFamily="18" charset="0"/>
                            <a:ea typeface="Palatino" pitchFamily="2" charset="0"/>
                          </a:rPr>
                          <m:t>1</m:t>
                        </m:r>
                      </m:sub>
                    </m:sSub>
                    <m:r>
                      <a:rPr kumimoji="1" lang="en-US" altLang="zh-CN" b="0" i="1" smtClean="0">
                        <a:latin typeface="Cambria Math" panose="02040503050406030204" pitchFamily="18" charset="0"/>
                        <a:ea typeface="Palatino" pitchFamily="2" charset="0"/>
                      </a:rPr>
                      <m:t>,…,</m:t>
                    </m:r>
                    <m:sSub>
                      <m:sSubPr>
                        <m:ctrlPr>
                          <a:rPr kumimoji="1" lang="en-US" altLang="zh-CN" b="0" i="1" smtClean="0">
                            <a:latin typeface="Cambria Math" panose="02040503050406030204" pitchFamily="18" charset="0"/>
                            <a:ea typeface="Palatino" pitchFamily="2" charset="0"/>
                          </a:rPr>
                        </m:ctrlPr>
                      </m:sSubPr>
                      <m:e>
                        <m:r>
                          <a:rPr kumimoji="1" lang="en-US" altLang="zh-CN" b="0" i="1" smtClean="0">
                            <a:latin typeface="Cambria Math" panose="02040503050406030204" pitchFamily="18" charset="0"/>
                            <a:ea typeface="Palatino" pitchFamily="2" charset="0"/>
                          </a:rPr>
                          <m:t>𝑆</m:t>
                        </m:r>
                      </m:e>
                      <m:sub>
                        <m:r>
                          <a:rPr kumimoji="1" lang="en-US" altLang="zh-CN" b="0" i="1" smtClean="0">
                            <a:latin typeface="Cambria Math" panose="02040503050406030204" pitchFamily="18" charset="0"/>
                            <a:ea typeface="Palatino" pitchFamily="2" charset="0"/>
                          </a:rPr>
                          <m:t>𝑘</m:t>
                        </m:r>
                      </m:sub>
                    </m:sSub>
                    <m:r>
                      <a:rPr kumimoji="1" lang="en-US" altLang="zh-CN" b="0" i="1" smtClean="0">
                        <a:latin typeface="Cambria Math" panose="02040503050406030204" pitchFamily="18" charset="0"/>
                        <a:ea typeface="Palatino" pitchFamily="2" charset="0"/>
                      </a:rPr>
                      <m:t>∈</m:t>
                    </m:r>
                    <m:r>
                      <a:rPr kumimoji="1" lang="en-US" altLang="zh-CN" i="1">
                        <a:latin typeface="Cambria Math" panose="02040503050406030204" pitchFamily="18" charset="0"/>
                        <a:ea typeface="Cambria Math" panose="02040503050406030204" pitchFamily="18" charset="0"/>
                      </a:rPr>
                      <m:t>𝒮</m:t>
                    </m:r>
                  </m:oMath>
                </a14:m>
                <a:r>
                  <a:rPr kumimoji="1" lang="en-US" altLang="zh-CN">
                    <a:latin typeface="Palatino" pitchFamily="2" charset="0"/>
                    <a:ea typeface="Palatino" pitchFamily="2" charset="0"/>
                  </a:rPr>
                  <a:t> which can cover </a:t>
                </a:r>
                <a14:m>
                  <m:oMath xmlns:m="http://schemas.openxmlformats.org/officeDocument/2006/math">
                    <m:r>
                      <a:rPr kumimoji="1" lang="en-US" altLang="zh-CN" b="0" i="1" smtClean="0">
                        <a:latin typeface="Cambria Math" panose="02040503050406030204" pitchFamily="18" charset="0"/>
                        <a:ea typeface="Palatino" pitchFamily="2" charset="0"/>
                      </a:rPr>
                      <m:t>𝑈</m:t>
                    </m:r>
                  </m:oMath>
                </a14:m>
                <a:endParaRPr kumimoji="1" lang="zh-CN" altLang="en-US">
                  <a:latin typeface="Palatino" pitchFamily="2" charset="0"/>
                  <a:ea typeface="Palatino" pitchFamily="2" charset="0"/>
                </a:endParaRPr>
              </a:p>
            </p:txBody>
          </p:sp>
        </mc:Choice>
        <mc:Fallback xmlns="">
          <p:sp>
            <p:nvSpPr>
              <p:cNvPr id="20" name="文本框 19">
                <a:extLst>
                  <a:ext uri="{FF2B5EF4-FFF2-40B4-BE49-F238E27FC236}">
                    <a16:creationId xmlns:a16="http://schemas.microsoft.com/office/drawing/2014/main" id="{56585418-7C53-FDE4-B870-534D2084018F}"/>
                  </a:ext>
                </a:extLst>
              </p:cNvPr>
              <p:cNvSpPr txBox="1">
                <a:spLocks noRot="1" noChangeAspect="1" noMove="1" noResize="1" noEditPoints="1" noAdjustHandles="1" noChangeArrowheads="1" noChangeShapeType="1" noTextEdit="1"/>
              </p:cNvSpPr>
              <p:nvPr/>
            </p:nvSpPr>
            <p:spPr>
              <a:xfrm>
                <a:off x="583919" y="2147094"/>
                <a:ext cx="4933360" cy="646331"/>
              </a:xfrm>
              <a:prstGeom prst="rect">
                <a:avLst/>
              </a:prstGeom>
              <a:blipFill>
                <a:blip r:embed="rId7"/>
                <a:stretch>
                  <a:fillRect l="-1112"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2A914B26-2F22-FF21-C965-DB898EEC5644}"/>
                  </a:ext>
                </a:extLst>
              </p:cNvPr>
              <p:cNvSpPr txBox="1"/>
              <p:nvPr/>
            </p:nvSpPr>
            <p:spPr>
              <a:xfrm>
                <a:off x="583919" y="2767386"/>
                <a:ext cx="4933360" cy="646331"/>
              </a:xfrm>
              <a:prstGeom prst="rect">
                <a:avLst/>
              </a:prstGeom>
              <a:noFill/>
            </p:spPr>
            <p:txBody>
              <a:bodyPr wrap="square" rtlCol="0">
                <a:spAutoFit/>
              </a:bodyPr>
              <a:lstStyle/>
              <a:p>
                <a:r>
                  <a:rPr kumimoji="1" lang="en-US" altLang="zh-CN" b="1">
                    <a:latin typeface="Palatino" pitchFamily="2" charset="0"/>
                    <a:ea typeface="Palatino" pitchFamily="2" charset="0"/>
                  </a:rPr>
                  <a:t>NO Instance:</a:t>
                </a:r>
              </a:p>
              <a:p>
                <a:pPr marL="285750" indent="-285750">
                  <a:buFont typeface="Arial" panose="020B0604020202020204" pitchFamily="34" charset="0"/>
                  <a:buChar char="•"/>
                </a:pPr>
                <a:r>
                  <a:rPr kumimoji="1" lang="en-US" altLang="zh-CN">
                    <a:latin typeface="Palatino" pitchFamily="2" charset="0"/>
                    <a:ea typeface="Palatino" pitchFamily="2" charset="0"/>
                  </a:rPr>
                  <a:t>any</a:t>
                </a:r>
                <a:r>
                  <a:rPr kumimoji="1" lang="zh-CN" altLang="en-US">
                    <a:latin typeface="Palatino" pitchFamily="2" charset="0"/>
                    <a:ea typeface="Palatino" pitchFamily="2" charset="0"/>
                  </a:rPr>
                  <a:t> </a:t>
                </a:r>
                <a:r>
                  <a:rPr kumimoji="1" lang="en-US" altLang="zh-CN">
                    <a:latin typeface="Palatino" pitchFamily="2" charset="0"/>
                    <a:ea typeface="Palatino" pitchFamily="2" charset="0"/>
                  </a:rPr>
                  <a:t>covering</a:t>
                </a:r>
                <a:r>
                  <a:rPr kumimoji="1" lang="zh-CN" altLang="en-US">
                    <a:latin typeface="Palatino" pitchFamily="2" charset="0"/>
                    <a:ea typeface="Palatino" pitchFamily="2" charset="0"/>
                  </a:rPr>
                  <a:t> </a:t>
                </a:r>
                <a:r>
                  <a:rPr kumimoji="1" lang="en-US" altLang="zh-CN">
                    <a:latin typeface="Palatino" pitchFamily="2" charset="0"/>
                    <a:ea typeface="Palatino" pitchFamily="2" charset="0"/>
                  </a:rPr>
                  <a:t>of </a:t>
                </a:r>
                <a14:m>
                  <m:oMath xmlns:m="http://schemas.openxmlformats.org/officeDocument/2006/math">
                    <m:r>
                      <a:rPr kumimoji="1" lang="en-US" altLang="zh-CN" b="0" i="1" smtClean="0">
                        <a:latin typeface="Cambria Math" panose="02040503050406030204" pitchFamily="18" charset="0"/>
                        <a:ea typeface="Palatino" pitchFamily="2" charset="0"/>
                      </a:rPr>
                      <m:t>𝑈</m:t>
                    </m:r>
                  </m:oMath>
                </a14:m>
                <a:r>
                  <a:rPr kumimoji="1" lang="zh-CN" altLang="en-US">
                    <a:latin typeface="Palatino" pitchFamily="2" charset="0"/>
                    <a:ea typeface="Palatino" pitchFamily="2" charset="0"/>
                  </a:rPr>
                  <a:t> </a:t>
                </a:r>
                <a:r>
                  <a:rPr kumimoji="1" lang="en-US" altLang="zh-CN">
                    <a:latin typeface="Palatino" pitchFamily="2" charset="0"/>
                    <a:ea typeface="Palatino" pitchFamily="2" charset="0"/>
                  </a:rPr>
                  <a:t>has</a:t>
                </a:r>
                <a:r>
                  <a:rPr kumimoji="1" lang="zh-CN" altLang="en-US">
                    <a:latin typeface="Palatino" pitchFamily="2" charset="0"/>
                    <a:ea typeface="Palatino" pitchFamily="2" charset="0"/>
                  </a:rPr>
                  <a:t> </a:t>
                </a:r>
                <a:r>
                  <a:rPr kumimoji="1" lang="en-US" altLang="zh-CN">
                    <a:latin typeface="Palatino" pitchFamily="2" charset="0"/>
                    <a:ea typeface="Palatino" pitchFamily="2" charset="0"/>
                  </a:rPr>
                  <a:t>size</a:t>
                </a:r>
                <a:r>
                  <a:rPr kumimoji="1" lang="zh-CN" altLang="en-US">
                    <a:latin typeface="Palatino" pitchFamily="2" charset="0"/>
                    <a:ea typeface="Palatino" pitchFamily="2" charset="0"/>
                  </a:rPr>
                  <a:t> </a:t>
                </a:r>
                <a14:m>
                  <m:oMath xmlns:m="http://schemas.openxmlformats.org/officeDocument/2006/math">
                    <m:r>
                      <a:rPr kumimoji="1" lang="en-US" altLang="zh-CN" b="0" i="1" smtClean="0">
                        <a:latin typeface="Cambria Math" panose="02040503050406030204" pitchFamily="18" charset="0"/>
                        <a:ea typeface="Palatino" pitchFamily="2" charset="0"/>
                      </a:rPr>
                      <m:t>≥</m:t>
                    </m:r>
                    <m:r>
                      <a:rPr kumimoji="1" lang="en-US" altLang="zh-CN" b="0" i="1" smtClean="0">
                        <a:latin typeface="Cambria Math" panose="02040503050406030204" pitchFamily="18" charset="0"/>
                        <a:ea typeface="Palatino" pitchFamily="2" charset="0"/>
                      </a:rPr>
                      <m:t>𝑘</m:t>
                    </m:r>
                    <m:r>
                      <a:rPr kumimoji="1" lang="en-US" altLang="zh-CN" b="0" i="1" smtClean="0">
                        <a:latin typeface="Cambria Math" panose="02040503050406030204" pitchFamily="18" charset="0"/>
                        <a:ea typeface="Palatino" pitchFamily="2" charset="0"/>
                      </a:rPr>
                      <m:t>+1</m:t>
                    </m:r>
                  </m:oMath>
                </a14:m>
                <a:endParaRPr kumimoji="1" lang="zh-CN" altLang="en-US">
                  <a:latin typeface="Palatino" pitchFamily="2" charset="0"/>
                  <a:ea typeface="Palatino" pitchFamily="2" charset="0"/>
                </a:endParaRPr>
              </a:p>
            </p:txBody>
          </p:sp>
        </mc:Choice>
        <mc:Fallback xmlns="">
          <p:sp>
            <p:nvSpPr>
              <p:cNvPr id="21" name="文本框 20">
                <a:extLst>
                  <a:ext uri="{FF2B5EF4-FFF2-40B4-BE49-F238E27FC236}">
                    <a16:creationId xmlns:a16="http://schemas.microsoft.com/office/drawing/2014/main" id="{2A914B26-2F22-FF21-C965-DB898EEC5644}"/>
                  </a:ext>
                </a:extLst>
              </p:cNvPr>
              <p:cNvSpPr txBox="1">
                <a:spLocks noRot="1" noChangeAspect="1" noMove="1" noResize="1" noEditPoints="1" noAdjustHandles="1" noChangeArrowheads="1" noChangeShapeType="1" noTextEdit="1"/>
              </p:cNvSpPr>
              <p:nvPr/>
            </p:nvSpPr>
            <p:spPr>
              <a:xfrm>
                <a:off x="583919" y="2767386"/>
                <a:ext cx="4933360" cy="646331"/>
              </a:xfrm>
              <a:prstGeom prst="rect">
                <a:avLst/>
              </a:prstGeom>
              <a:blipFill>
                <a:blip r:embed="rId8"/>
                <a:stretch>
                  <a:fillRect l="-1112" t="-5660" b="-14151"/>
                </a:stretch>
              </a:blipFill>
            </p:spPr>
            <p:txBody>
              <a:bodyPr/>
              <a:lstStyle/>
              <a:p>
                <a:r>
                  <a:rPr lang="en-US">
                    <a:noFill/>
                  </a:rPr>
                  <a:t> </a:t>
                </a:r>
              </a:p>
            </p:txBody>
          </p:sp>
        </mc:Fallback>
      </mc:AlternateContent>
      <p:sp>
        <p:nvSpPr>
          <p:cNvPr id="24" name="圆角矩形 23">
            <a:extLst>
              <a:ext uri="{FF2B5EF4-FFF2-40B4-BE49-F238E27FC236}">
                <a16:creationId xmlns:a16="http://schemas.microsoft.com/office/drawing/2014/main" id="{131442B2-5B88-A63E-A92F-7B83681E5A24}"/>
              </a:ext>
            </a:extLst>
          </p:cNvPr>
          <p:cNvSpPr/>
          <p:nvPr/>
        </p:nvSpPr>
        <p:spPr>
          <a:xfrm>
            <a:off x="447401" y="4301320"/>
            <a:ext cx="5277953" cy="901032"/>
          </a:xfrm>
          <a:prstGeom prst="roundRect">
            <a:avLst/>
          </a:prstGeom>
          <a:solidFill>
            <a:srgbClr val="FFD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57873357-46DE-1AE2-B03D-287FDD2F07EA}"/>
                  </a:ext>
                </a:extLst>
              </p:cNvPr>
              <p:cNvSpPr txBox="1"/>
              <p:nvPr/>
            </p:nvSpPr>
            <p:spPr>
              <a:xfrm>
                <a:off x="476922" y="4258945"/>
                <a:ext cx="5248432" cy="923330"/>
              </a:xfrm>
              <a:prstGeom prst="rect">
                <a:avLst/>
              </a:prstGeom>
              <a:noFill/>
            </p:spPr>
            <p:txBody>
              <a:bodyPr wrap="square" rtlCol="0">
                <a:spAutoFit/>
              </a:bodyPr>
              <a:lstStyle/>
              <a:p>
                <a:r>
                  <a:rPr lang="en-US" altLang="zh-CN" b="1">
                    <a:latin typeface="Palatino Linotype" panose="02040502050505030304" pitchFamily="18" charset="0"/>
                  </a:rPr>
                  <a:t>Completeness: </a:t>
                </a:r>
              </a:p>
              <a:p>
                <a:pPr marL="285750" indent="-285750">
                  <a:buFont typeface="Arial" panose="020B0604020202020204" pitchFamily="34" charset="0"/>
                  <a:buChar char="•"/>
                </a:pPr>
                <a14:m>
                  <m:oMath xmlns:m="http://schemas.openxmlformats.org/officeDocument/2006/math">
                    <m:r>
                      <a:rPr lang="en-US" altLang="zh-CN" sz="180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𝑘</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𝑘</m:t>
                        </m:r>
                      </m:sub>
                    </m:sSub>
                  </m:oMath>
                </a14:m>
                <a:r>
                  <a:rPr lang="zh-CN" altLang="en-US" sz="1800">
                    <a:latin typeface="Palatino Linotype" panose="02040502050505030304" pitchFamily="18" charset="0"/>
                  </a:rPr>
                  <a:t> </a:t>
                </a:r>
                <a:r>
                  <a:rPr lang="en-US" altLang="zh-CN" sz="1800">
                    <a:latin typeface="Palatino Linotype" panose="02040502050505030304" pitchFamily="18" charset="0"/>
                  </a:rPr>
                  <a:t>and </a:t>
                </a:r>
                <a14:m>
                  <m:oMath xmlns:m="http://schemas.openxmlformats.org/officeDocument/2006/math">
                    <m:r>
                      <a:rPr lang="en-US" altLang="zh-CN" sz="1800" i="1">
                        <a:latin typeface="Cambria Math" panose="02040503050406030204" pitchFamily="18" charset="0"/>
                      </a:rPr>
                      <m:t>𝑖</m:t>
                    </m:r>
                    <m:r>
                      <a:rPr lang="en-US" altLang="zh-CN" sz="1800" i="1">
                        <a:latin typeface="Cambria Math" panose="02040503050406030204" pitchFamily="18" charset="0"/>
                      </a:rPr>
                      <m:t>∈</m:t>
                    </m:r>
                    <m:d>
                      <m:dPr>
                        <m:begChr m:val="["/>
                        <m:endChr m:val="]"/>
                        <m:ctrlPr>
                          <a:rPr lang="en-US" altLang="zh-CN" sz="1800" i="1">
                            <a:latin typeface="Cambria Math" panose="02040503050406030204" pitchFamily="18" charset="0"/>
                          </a:rPr>
                        </m:ctrlPr>
                      </m:dPr>
                      <m:e>
                        <m:r>
                          <a:rPr lang="en-US" altLang="zh-CN" sz="1800" i="1">
                            <a:latin typeface="Cambria Math" panose="02040503050406030204" pitchFamily="18" charset="0"/>
                          </a:rPr>
                          <m:t>𝑚</m:t>
                        </m:r>
                      </m:e>
                    </m:d>
                  </m:oMath>
                </a14:m>
                <a:r>
                  <a:rPr lang="en-US" altLang="zh-CN" sz="1800">
                    <a:latin typeface="Palatino Linotype" panose="02040502050505030304" pitchFamily="18" charset="0"/>
                  </a:rPr>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𝑘</m:t>
                        </m:r>
                      </m:sub>
                    </m:sSub>
                  </m:oMath>
                </a14:m>
                <a:r>
                  <a:rPr lang="zh-CN" altLang="en-US" sz="1800">
                    <a:latin typeface="Palatino Linotype" panose="02040502050505030304" pitchFamily="18" charset="0"/>
                  </a:rPr>
                  <a:t> </a:t>
                </a:r>
                <a:r>
                  <a:rPr lang="en-US" altLang="zh-CN" sz="1800">
                    <a:latin typeface="Palatino Linotype" panose="02040502050505030304" pitchFamily="18" charset="0"/>
                  </a:rPr>
                  <a:t>have a common neighbor in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𝐵</m:t>
                        </m:r>
                      </m:e>
                      <m:sub>
                        <m:r>
                          <a:rPr lang="en-US" altLang="zh-CN" sz="1800" i="1">
                            <a:latin typeface="Cambria Math" panose="02040503050406030204" pitchFamily="18" charset="0"/>
                          </a:rPr>
                          <m:t>𝑖</m:t>
                        </m:r>
                      </m:sub>
                    </m:sSub>
                  </m:oMath>
                </a14:m>
                <a:endParaRPr lang="zh-CN" altLang="en-US">
                  <a:latin typeface="Palatino Linotype" panose="02040502050505030304" pitchFamily="18" charset="0"/>
                </a:endParaRPr>
              </a:p>
            </p:txBody>
          </p:sp>
        </mc:Choice>
        <mc:Fallback xmlns="">
          <p:sp>
            <p:nvSpPr>
              <p:cNvPr id="51" name="文本框 50">
                <a:extLst>
                  <a:ext uri="{FF2B5EF4-FFF2-40B4-BE49-F238E27FC236}">
                    <a16:creationId xmlns:a16="http://schemas.microsoft.com/office/drawing/2014/main" id="{57873357-46DE-1AE2-B03D-287FDD2F07EA}"/>
                  </a:ext>
                </a:extLst>
              </p:cNvPr>
              <p:cNvSpPr txBox="1">
                <a:spLocks noRot="1" noChangeAspect="1" noMove="1" noResize="1" noEditPoints="1" noAdjustHandles="1" noChangeArrowheads="1" noChangeShapeType="1" noTextEdit="1"/>
              </p:cNvSpPr>
              <p:nvPr/>
            </p:nvSpPr>
            <p:spPr>
              <a:xfrm>
                <a:off x="476922" y="4258945"/>
                <a:ext cx="5248432" cy="923330"/>
              </a:xfrm>
              <a:prstGeom prst="rect">
                <a:avLst/>
              </a:prstGeom>
              <a:blipFill>
                <a:blip r:embed="rId9"/>
                <a:stretch>
                  <a:fillRect l="-929" t="-3974" r="-1742"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文本框 94">
                <a:extLst>
                  <a:ext uri="{FF2B5EF4-FFF2-40B4-BE49-F238E27FC236}">
                    <a16:creationId xmlns:a16="http://schemas.microsoft.com/office/drawing/2014/main" id="{D763B192-9D18-BA72-9BFB-C340CEC896C2}"/>
                  </a:ext>
                </a:extLst>
              </p:cNvPr>
              <p:cNvSpPr txBox="1"/>
              <p:nvPr/>
            </p:nvSpPr>
            <p:spPr>
              <a:xfrm>
                <a:off x="0" y="5236275"/>
                <a:ext cx="5891366" cy="923330"/>
              </a:xfrm>
              <a:prstGeom prst="rect">
                <a:avLst/>
              </a:prstGeom>
              <a:noFill/>
            </p:spPr>
            <p:txBody>
              <a:bodyPr wrap="square" rtlCol="0">
                <a:spAutoFit/>
              </a:bodyPr>
              <a:lstStyle/>
              <a:p>
                <a:pPr lvl="1"/>
                <a:r>
                  <a:rPr lang="en-US" altLang="zh-CN" b="1">
                    <a:latin typeface="Palatino" pitchFamily="2" charset="0"/>
                    <a:ea typeface="Palatino" pitchFamily="2" charset="0"/>
                  </a:rPr>
                  <a:t>Soundness:</a:t>
                </a:r>
              </a:p>
              <a:p>
                <a:pPr marL="742950" lvl="1"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b="0" i="0" smtClean="0">
                        <a:latin typeface="Cambria Math" panose="02040503050406030204" pitchFamily="18" charset="0"/>
                      </a:rPr>
                      <m:t> </m:t>
                    </m:r>
                  </m:oMath>
                </a14:m>
                <a:r>
                  <a:rPr lang="en-US" altLang="zh-CN" b="0">
                    <a:solidFill>
                      <a:schemeClr val="tx1"/>
                    </a:solidFill>
                    <a:latin typeface="Palatino" pitchFamily="2" charset="0"/>
                    <a:ea typeface="Palatino" pitchFamily="2" charset="0"/>
                  </a:rPr>
                  <a:t>if for </a:t>
                </a:r>
                <a14:m>
                  <m:oMath xmlns:m="http://schemas.openxmlformats.org/officeDocument/2006/math">
                    <m:r>
                      <a:rPr lang="en-US" altLang="zh-CN" b="0" i="1" smtClean="0">
                        <a:solidFill>
                          <a:schemeClr val="tx1"/>
                        </a:solidFill>
                        <a:latin typeface="Cambria Math" panose="02040503050406030204" pitchFamily="18" charset="0"/>
                        <a:ea typeface="Palatino" pitchFamily="2" charset="0"/>
                      </a:rPr>
                      <m:t>𝜀</m:t>
                    </m:r>
                  </m:oMath>
                </a14:m>
                <a:r>
                  <a:rPr lang="en-US" altLang="zh-CN" b="0" i="1">
                    <a:solidFill>
                      <a:schemeClr val="tx1"/>
                    </a:solidFill>
                    <a:latin typeface="Cambria Math" panose="02040503050406030204" pitchFamily="18" charset="0"/>
                    <a:ea typeface="Palatino" pitchFamily="2" charset="0"/>
                  </a:rPr>
                  <a:t> </a:t>
                </a:r>
                <a:r>
                  <a:rPr lang="en-US" altLang="zh-CN" b="0">
                    <a:solidFill>
                      <a:schemeClr val="tx1"/>
                    </a:solidFill>
                    <a:latin typeface="Cambria Math" panose="02040503050406030204" pitchFamily="18" charset="0"/>
                    <a:ea typeface="Palatino" pitchFamily="2" charset="0"/>
                  </a:rPr>
                  <a:t>fraction of </a:t>
                </a:r>
                <a14:m>
                  <m:oMath xmlns:m="http://schemas.openxmlformats.org/officeDocument/2006/math">
                    <m:r>
                      <a:rPr lang="en-US" altLang="zh-CN" b="0" i="1" smtClean="0">
                        <a:solidFill>
                          <a:schemeClr val="tx1"/>
                        </a:solidFill>
                        <a:latin typeface="Cambria Math" panose="02040503050406030204" pitchFamily="18" charset="0"/>
                        <a:ea typeface="Palatino" pitchFamily="2" charset="0"/>
                      </a:rPr>
                      <m:t>𝑖</m:t>
                    </m:r>
                    <m:r>
                      <a:rPr lang="en-US" altLang="zh-CN" b="0" i="1" smtClean="0">
                        <a:solidFill>
                          <a:schemeClr val="tx1"/>
                        </a:solidFill>
                        <a:latin typeface="Cambria Math" panose="02040503050406030204" pitchFamily="18" charset="0"/>
                        <a:ea typeface="Palatino" pitchFamily="2" charset="0"/>
                      </a:rPr>
                      <m:t>∈[</m:t>
                    </m:r>
                    <m:r>
                      <a:rPr lang="en-US" altLang="zh-CN" b="0" i="1" smtClean="0">
                        <a:solidFill>
                          <a:schemeClr val="tx1"/>
                        </a:solidFill>
                        <a:latin typeface="Cambria Math" panose="02040503050406030204" pitchFamily="18" charset="0"/>
                        <a:ea typeface="Palatino" pitchFamily="2" charset="0"/>
                      </a:rPr>
                      <m:t>𝑚</m:t>
                    </m:r>
                    <m:r>
                      <a:rPr lang="en-US" altLang="zh-CN" b="0" i="1" smtClean="0">
                        <a:solidFill>
                          <a:schemeClr val="tx1"/>
                        </a:solidFill>
                        <a:latin typeface="Cambria Math" panose="02040503050406030204" pitchFamily="18" charset="0"/>
                        <a:ea typeface="Palatino" pitchFamily="2" charset="0"/>
                      </a:rPr>
                      <m:t>]</m:t>
                    </m:r>
                  </m:oMath>
                </a14:m>
                <a:r>
                  <a:rPr lang="en-US" altLang="zh-CN" b="0" i="1">
                    <a:solidFill>
                      <a:schemeClr val="tx1"/>
                    </a:solidFill>
                    <a:latin typeface="Cambria Math" panose="02040503050406030204" pitchFamily="18" charset="0"/>
                    <a:ea typeface="Palatino" pitchFamily="2" charset="0"/>
                  </a:rPr>
                  <a:t>, </a:t>
                </a:r>
                <a14:m>
                  <m:oMath xmlns:m="http://schemas.openxmlformats.org/officeDocument/2006/math">
                    <m:r>
                      <a:rPr lang="en-US" altLang="zh-CN" i="1">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𝑏</m:t>
                        </m:r>
                      </m:e>
                      <m:sub>
                        <m:r>
                          <a:rPr lang="en-US" altLang="zh-CN" i="1">
                            <a:solidFill>
                              <a:schemeClr val="tx1"/>
                            </a:solidFill>
                            <a:latin typeface="Cambria Math" panose="02040503050406030204" pitchFamily="18" charset="0"/>
                          </a:rPr>
                          <m:t>𝑖</m:t>
                        </m:r>
                      </m:sub>
                    </m:sSub>
                    <m:r>
                      <a:rPr lang="en-US" altLang="zh-CN" i="1">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𝐵</m:t>
                        </m:r>
                      </m:e>
                      <m:sub>
                        <m:r>
                          <a:rPr lang="en-US" altLang="zh-CN" i="1">
                            <a:solidFill>
                              <a:schemeClr val="tx1"/>
                            </a:solidFill>
                            <a:latin typeface="Cambria Math" panose="02040503050406030204" pitchFamily="18" charset="0"/>
                          </a:rPr>
                          <m:t>𝑖</m:t>
                        </m:r>
                      </m:sub>
                    </m:sSub>
                  </m:oMath>
                </a14:m>
                <a:r>
                  <a:rPr lang="zh-CN" altLang="en-US">
                    <a:solidFill>
                      <a:schemeClr val="tx1"/>
                    </a:solidFill>
                    <a:latin typeface="Palatino" pitchFamily="2" charset="0"/>
                    <a:ea typeface="Palatino" pitchFamily="2" charset="0"/>
                  </a:rPr>
                  <a:t> </a:t>
                </a:r>
                <a:r>
                  <a:rPr lang="en-US" altLang="zh-CN">
                    <a:solidFill>
                      <a:schemeClr val="tx1"/>
                    </a:solidFill>
                    <a:latin typeface="Palatino" pitchFamily="2" charset="0"/>
                    <a:ea typeface="Palatino" pitchFamily="2" charset="0"/>
                  </a:rPr>
                  <a:t>such that </a:t>
                </a:r>
                <a14:m>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𝑏</m:t>
                        </m:r>
                      </m:e>
                      <m:sub>
                        <m:r>
                          <a:rPr lang="en-US" altLang="zh-CN" i="1">
                            <a:solidFill>
                              <a:schemeClr val="tx1"/>
                            </a:solidFill>
                            <a:latin typeface="Cambria Math" panose="02040503050406030204" pitchFamily="18" charset="0"/>
                          </a:rPr>
                          <m:t>𝑖</m:t>
                        </m:r>
                      </m:sub>
                    </m:sSub>
                  </m:oMath>
                </a14:m>
                <a:r>
                  <a:rPr lang="zh-CN" altLang="en-US">
                    <a:solidFill>
                      <a:schemeClr val="tx1"/>
                    </a:solidFill>
                    <a:latin typeface="Palatino" pitchFamily="2" charset="0"/>
                    <a:ea typeface="Palatino" pitchFamily="2" charset="0"/>
                  </a:rPr>
                  <a:t> </a:t>
                </a:r>
                <a:r>
                  <a:rPr lang="en-US" altLang="zh-CN">
                    <a:solidFill>
                      <a:schemeClr val="tx1"/>
                    </a:solidFill>
                    <a:latin typeface="Palatino" pitchFamily="2" charset="0"/>
                    <a:ea typeface="Palatino" pitchFamily="2" charset="0"/>
                  </a:rPr>
                  <a:t>has </a:t>
                </a:r>
                <a14:m>
                  <m:oMath xmlns:m="http://schemas.openxmlformats.org/officeDocument/2006/math">
                    <m:r>
                      <a:rPr lang="en-US" altLang="zh-CN" i="1">
                        <a:solidFill>
                          <a:schemeClr val="tx1"/>
                        </a:solidFill>
                        <a:latin typeface="Cambria Math" panose="02040503050406030204" pitchFamily="18" charset="0"/>
                      </a:rPr>
                      <m:t>𝑘</m:t>
                    </m:r>
                    <m:r>
                      <a:rPr lang="en-US" altLang="zh-CN" i="1">
                        <a:solidFill>
                          <a:schemeClr val="tx1"/>
                        </a:solidFill>
                        <a:latin typeface="Cambria Math" panose="02040503050406030204" pitchFamily="18" charset="0"/>
                      </a:rPr>
                      <m:t>+1</m:t>
                    </m:r>
                  </m:oMath>
                </a14:m>
                <a:r>
                  <a:rPr lang="zh-CN" altLang="en-US">
                    <a:solidFill>
                      <a:schemeClr val="tx1"/>
                    </a:solidFill>
                    <a:latin typeface="Palatino" pitchFamily="2" charset="0"/>
                    <a:ea typeface="Palatino" pitchFamily="2" charset="0"/>
                  </a:rPr>
                  <a:t> </a:t>
                </a:r>
                <a:r>
                  <a:rPr lang="en-US" altLang="zh-CN">
                    <a:solidFill>
                      <a:schemeClr val="tx1"/>
                    </a:solidFill>
                    <a:latin typeface="Palatino" pitchFamily="2" charset="0"/>
                    <a:ea typeface="Palatino" pitchFamily="2" charset="0"/>
                  </a:rPr>
                  <a:t>neighbors </a:t>
                </a:r>
                <a:r>
                  <a:rPr lang="en-US" altLang="zh-CN">
                    <a:latin typeface="Palatino" pitchFamily="2" charset="0"/>
                    <a:ea typeface="Palatino" pitchFamily="2" charset="0"/>
                  </a:rPr>
                  <a:t>in </a:t>
                </a:r>
                <a14:m>
                  <m:oMath xmlns:m="http://schemas.openxmlformats.org/officeDocument/2006/math">
                    <m:r>
                      <a:rPr lang="en-US" altLang="zh-CN" i="1">
                        <a:latin typeface="Cambria Math" panose="02040503050406030204" pitchFamily="18" charset="0"/>
                      </a:rPr>
                      <m:t>𝑋</m:t>
                    </m:r>
                  </m:oMath>
                </a14:m>
                <a:r>
                  <a:rPr lang="en-US" altLang="zh-CN">
                    <a:latin typeface="Palatino" pitchFamily="2" charset="0"/>
                    <a:ea typeface="Palatino" pitchFamily="2" charset="0"/>
                  </a:rPr>
                  <a:t>, then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𝑋</m:t>
                        </m:r>
                      </m:e>
                    </m:d>
                    <m:r>
                      <a:rPr lang="en-US" altLang="zh-CN" i="1">
                        <a:latin typeface="Cambria Math" panose="02040503050406030204" pitchFamily="18" charset="0"/>
                      </a:rPr>
                      <m:t>&gt;</m:t>
                    </m:r>
                    <m:r>
                      <a:rPr lang="en-US" altLang="zh-CN" b="0" i="1" smtClean="0">
                        <a:latin typeface="Cambria Math" panose="02040503050406030204" pitchFamily="18" charset="0"/>
                      </a:rPr>
                      <m:t>𝑐𝑘</m:t>
                    </m:r>
                    <m:r>
                      <a:rPr lang="en-US" altLang="zh-CN" b="0" i="1" smtClean="0">
                        <a:latin typeface="Cambria Math" panose="02040503050406030204" pitchFamily="18" charset="0"/>
                      </a:rPr>
                      <m:t>′</m:t>
                    </m:r>
                  </m:oMath>
                </a14:m>
                <a:endParaRPr lang="en-US" altLang="zh-CN">
                  <a:latin typeface="Palatino" pitchFamily="2" charset="0"/>
                  <a:ea typeface="Palatino" pitchFamily="2" charset="0"/>
                </a:endParaRPr>
              </a:p>
            </p:txBody>
          </p:sp>
        </mc:Choice>
        <mc:Fallback xmlns="">
          <p:sp>
            <p:nvSpPr>
              <p:cNvPr id="95" name="文本框 94">
                <a:extLst>
                  <a:ext uri="{FF2B5EF4-FFF2-40B4-BE49-F238E27FC236}">
                    <a16:creationId xmlns:a16="http://schemas.microsoft.com/office/drawing/2014/main" id="{D763B192-9D18-BA72-9BFB-C340CEC896C2}"/>
                  </a:ext>
                </a:extLst>
              </p:cNvPr>
              <p:cNvSpPr txBox="1">
                <a:spLocks noRot="1" noChangeAspect="1" noMove="1" noResize="1" noEditPoints="1" noAdjustHandles="1" noChangeArrowheads="1" noChangeShapeType="1" noTextEdit="1"/>
              </p:cNvSpPr>
              <p:nvPr/>
            </p:nvSpPr>
            <p:spPr>
              <a:xfrm>
                <a:off x="0" y="5236275"/>
                <a:ext cx="5891366" cy="923330"/>
              </a:xfrm>
              <a:prstGeom prst="rect">
                <a:avLst/>
              </a:prstGeom>
              <a:blipFill>
                <a:blip r:embed="rId10"/>
                <a:stretch>
                  <a:fillRect t="-3974"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EB31843-4084-EBCA-6959-C0F61FAD71BC}"/>
                  </a:ext>
                </a:extLst>
              </p:cNvPr>
              <p:cNvSpPr txBox="1"/>
              <p:nvPr/>
            </p:nvSpPr>
            <p:spPr>
              <a:xfrm>
                <a:off x="6095999" y="5301136"/>
                <a:ext cx="5711687" cy="1015663"/>
              </a:xfrm>
              <a:prstGeom prst="rect">
                <a:avLst/>
              </a:prstGeom>
              <a:noFill/>
            </p:spPr>
            <p:txBody>
              <a:bodyPr wrap="square" rtlCol="0">
                <a:spAutoFit/>
              </a:bodyPr>
              <a:lstStyle/>
              <a:p>
                <a:r>
                  <a:rPr kumimoji="1" lang="en-US" altLang="zh-CN" sz="2000" b="1">
                    <a:solidFill>
                      <a:schemeClr val="tx1">
                        <a:alpha val="15000"/>
                      </a:schemeClr>
                    </a:solidFill>
                    <a:latin typeface="Palatino" pitchFamily="2" charset="0"/>
                    <a:ea typeface="Palatino" pitchFamily="2" charset="0"/>
                  </a:rPr>
                  <a:t>In the NO case</a:t>
                </a:r>
                <a:r>
                  <a:rPr kumimoji="1" lang="en-US" altLang="zh-CN" sz="2000">
                    <a:solidFill>
                      <a:schemeClr val="tx1">
                        <a:alpha val="15000"/>
                      </a:schemeClr>
                    </a:solidFill>
                    <a:latin typeface="Palatino" pitchFamily="2" charset="0"/>
                    <a:ea typeface="Palatino" pitchFamily="2" charset="0"/>
                  </a:rPr>
                  <a:t>, one</a:t>
                </a:r>
                <a:r>
                  <a:rPr kumimoji="1" lang="zh-CN" altLang="en-US" sz="2000">
                    <a:solidFill>
                      <a:schemeClr val="tx1">
                        <a:alpha val="15000"/>
                      </a:schemeClr>
                    </a:solidFill>
                    <a:latin typeface="Palatino" pitchFamily="2" charset="0"/>
                    <a:ea typeface="Palatino" pitchFamily="2" charset="0"/>
                  </a:rPr>
                  <a:t> </a:t>
                </a:r>
                <a:r>
                  <a:rPr kumimoji="1" lang="en-US" altLang="zh-CN" sz="2000">
                    <a:solidFill>
                      <a:schemeClr val="tx1">
                        <a:alpha val="15000"/>
                      </a:schemeClr>
                    </a:solidFill>
                    <a:latin typeface="Palatino" pitchFamily="2" charset="0"/>
                    <a:ea typeface="Palatino" pitchFamily="2" charset="0"/>
                  </a:rPr>
                  <a:t>of</a:t>
                </a:r>
                <a:r>
                  <a:rPr kumimoji="1" lang="zh-CN" altLang="en-US" sz="2000">
                    <a:solidFill>
                      <a:schemeClr val="tx1">
                        <a:alpha val="15000"/>
                      </a:schemeClr>
                    </a:solidFill>
                    <a:latin typeface="Palatino" pitchFamily="2" charset="0"/>
                    <a:ea typeface="Palatino" pitchFamily="2" charset="0"/>
                  </a:rPr>
                  <a:t> </a:t>
                </a:r>
                <a:r>
                  <a:rPr kumimoji="1" lang="en-US" altLang="zh-CN" sz="2000">
                    <a:solidFill>
                      <a:schemeClr val="tx1">
                        <a:alpha val="15000"/>
                      </a:schemeClr>
                    </a:solidFill>
                    <a:latin typeface="Palatino" pitchFamily="2" charset="0"/>
                    <a:ea typeface="Palatino" pitchFamily="2" charset="0"/>
                  </a:rPr>
                  <a:t>the</a:t>
                </a:r>
                <a:r>
                  <a:rPr kumimoji="1" lang="zh-CN" altLang="en-US" sz="2000">
                    <a:solidFill>
                      <a:schemeClr val="tx1">
                        <a:alpha val="15000"/>
                      </a:schemeClr>
                    </a:solidFill>
                    <a:latin typeface="Palatino" pitchFamily="2" charset="0"/>
                    <a:ea typeface="Palatino" pitchFamily="2" charset="0"/>
                  </a:rPr>
                  <a:t> </a:t>
                </a:r>
                <a:r>
                  <a:rPr kumimoji="1" lang="en-US" altLang="zh-CN" sz="2000">
                    <a:solidFill>
                      <a:schemeClr val="tx1">
                        <a:alpha val="15000"/>
                      </a:schemeClr>
                    </a:solidFill>
                    <a:latin typeface="Palatino" pitchFamily="2" charset="0"/>
                    <a:ea typeface="Palatino" pitchFamily="2" charset="0"/>
                  </a:rPr>
                  <a:t>following</a:t>
                </a:r>
                <a:r>
                  <a:rPr kumimoji="1" lang="zh-CN" altLang="en-US" sz="2000">
                    <a:solidFill>
                      <a:schemeClr val="tx1">
                        <a:alpha val="15000"/>
                      </a:schemeClr>
                    </a:solidFill>
                    <a:latin typeface="Palatino" pitchFamily="2" charset="0"/>
                    <a:ea typeface="Palatino" pitchFamily="2" charset="0"/>
                  </a:rPr>
                  <a:t> </a:t>
                </a:r>
                <a:r>
                  <a:rPr kumimoji="1" lang="en-US" altLang="zh-CN" sz="2000">
                    <a:solidFill>
                      <a:schemeClr val="tx1">
                        <a:alpha val="15000"/>
                      </a:schemeClr>
                    </a:solidFill>
                    <a:latin typeface="Palatino" pitchFamily="2" charset="0"/>
                    <a:ea typeface="Palatino" pitchFamily="2" charset="0"/>
                  </a:rPr>
                  <a:t>holds:</a:t>
                </a:r>
              </a:p>
              <a:p>
                <a:pPr marL="342900" indent="-342900">
                  <a:buFont typeface="Arial" panose="020B0604020202020204" pitchFamily="34" charset="0"/>
                  <a:buChar char="•"/>
                </a:pPr>
                <a:r>
                  <a:rPr kumimoji="1" lang="en-US" altLang="zh-CN" sz="2000">
                    <a:solidFill>
                      <a:schemeClr val="tx1">
                        <a:alpha val="15000"/>
                      </a:schemeClr>
                    </a:solidFill>
                    <a:latin typeface="Palatino" pitchFamily="2" charset="0"/>
                    <a:ea typeface="Palatino" pitchFamily="2" charset="0"/>
                  </a:rPr>
                  <a:t>(# of </a:t>
                </a:r>
                <a:r>
                  <a:rPr lang="zh-CN" altLang="en-US" sz="2000">
                    <a:solidFill>
                      <a:schemeClr val="tx1">
                        <a:alpha val="15000"/>
                      </a:schemeClr>
                    </a:solidFill>
                    <a:latin typeface="Palatino" pitchFamily="2" charset="0"/>
                    <a:ea typeface="Palatino" pitchFamily="2" charset="0"/>
                  </a:rPr>
                  <a:t>①</a:t>
                </a:r>
                <a14:m>
                  <m:oMath xmlns:m="http://schemas.openxmlformats.org/officeDocument/2006/math">
                    <m:r>
                      <a:rPr lang="en-US" altLang="zh-CN" sz="2000" i="1">
                        <a:solidFill>
                          <a:schemeClr val="tx1">
                            <a:alpha val="15000"/>
                          </a:schemeClr>
                        </a:solidFill>
                        <a:latin typeface="Cambria Math" panose="02040503050406030204" pitchFamily="18" charset="0"/>
                        <a:ea typeface="Palatino" pitchFamily="2" charset="0"/>
                      </a:rPr>
                      <m:t>≥</m:t>
                    </m:r>
                    <m:r>
                      <a:rPr lang="en-US" altLang="zh-CN" sz="2000" i="1">
                        <a:solidFill>
                          <a:schemeClr val="tx1">
                            <a:alpha val="15000"/>
                          </a:schemeClr>
                        </a:solidFill>
                        <a:latin typeface="Cambria Math" panose="02040503050406030204" pitchFamily="18" charset="0"/>
                        <a:ea typeface="Palatino" pitchFamily="2" charset="0"/>
                      </a:rPr>
                      <m:t>𝜀</m:t>
                    </m:r>
                    <m:r>
                      <a:rPr lang="en-US" altLang="zh-CN" sz="2000" i="1">
                        <a:solidFill>
                          <a:schemeClr val="tx1">
                            <a:alpha val="15000"/>
                          </a:schemeClr>
                        </a:solidFill>
                        <a:latin typeface="Cambria Math" panose="02040503050406030204" pitchFamily="18" charset="0"/>
                        <a:ea typeface="Palatino" pitchFamily="2" charset="0"/>
                      </a:rPr>
                      <m:t>𝑚</m:t>
                    </m:r>
                    <m:r>
                      <a:rPr lang="en-US" altLang="zh-CN" sz="2000" b="0" i="1" smtClean="0">
                        <a:solidFill>
                          <a:schemeClr val="tx1">
                            <a:alpha val="15000"/>
                          </a:schemeClr>
                        </a:solidFill>
                        <a:latin typeface="Cambria Math" panose="02040503050406030204" pitchFamily="18" charset="0"/>
                        <a:ea typeface="Palatino" pitchFamily="2" charset="0"/>
                      </a:rPr>
                      <m:t>)⇒</m:t>
                    </m:r>
                    <m:r>
                      <a:rPr lang="en-US" altLang="zh-CN" sz="2000" i="1">
                        <a:solidFill>
                          <a:schemeClr val="tx1">
                            <a:alpha val="15000"/>
                          </a:schemeClr>
                        </a:solidFill>
                        <a:latin typeface="Cambria Math" panose="02040503050406030204" pitchFamily="18" charset="0"/>
                        <a:ea typeface="Palatino" pitchFamily="2" charset="0"/>
                      </a:rPr>
                      <m:t> </m:t>
                    </m:r>
                    <m:d>
                      <m:dPr>
                        <m:begChr m:val="|"/>
                        <m:endChr m:val="|"/>
                        <m:ctrlPr>
                          <a:rPr kumimoji="1" lang="en-US" altLang="zh-CN" sz="2000" b="0" i="1" smtClean="0">
                            <a:solidFill>
                              <a:schemeClr val="tx1">
                                <a:alpha val="15000"/>
                              </a:schemeClr>
                            </a:solidFill>
                            <a:latin typeface="Cambria Math" panose="02040503050406030204" pitchFamily="18" charset="0"/>
                            <a:ea typeface="Palatino" pitchFamily="2" charset="0"/>
                          </a:rPr>
                        </m:ctrlPr>
                      </m:dPr>
                      <m:e>
                        <m:r>
                          <a:rPr kumimoji="1" lang="en-US" altLang="zh-CN" sz="2000" b="0" i="1" smtClean="0">
                            <a:solidFill>
                              <a:schemeClr val="tx1">
                                <a:alpha val="15000"/>
                              </a:schemeClr>
                            </a:solidFill>
                            <a:latin typeface="Cambria Math" panose="02040503050406030204" pitchFamily="18" charset="0"/>
                            <a:ea typeface="Palatino" pitchFamily="2" charset="0"/>
                          </a:rPr>
                          <m:t>𝑋</m:t>
                        </m:r>
                      </m:e>
                    </m:d>
                    <m:r>
                      <a:rPr kumimoji="1" lang="en-US" altLang="zh-CN" sz="2000" b="0" i="1" smtClean="0">
                        <a:solidFill>
                          <a:schemeClr val="tx1">
                            <a:alpha val="15000"/>
                          </a:schemeClr>
                        </a:solidFill>
                        <a:latin typeface="Cambria Math" panose="02040503050406030204" pitchFamily="18" charset="0"/>
                        <a:ea typeface="Palatino" pitchFamily="2" charset="0"/>
                      </a:rPr>
                      <m:t>&gt;</m:t>
                    </m:r>
                    <m:r>
                      <a:rPr lang="en-US" altLang="zh-CN" sz="2000" i="1">
                        <a:solidFill>
                          <a:schemeClr val="tx1">
                            <a:alpha val="15000"/>
                          </a:schemeClr>
                        </a:solidFill>
                        <a:latin typeface="Cambria Math" panose="02040503050406030204" pitchFamily="18" charset="0"/>
                      </a:rPr>
                      <m:t>𝑐𝑘</m:t>
                    </m:r>
                    <m:r>
                      <a:rPr lang="en-US" altLang="zh-CN" sz="2000" b="0" i="1" smtClean="0">
                        <a:solidFill>
                          <a:schemeClr val="tx1">
                            <a:alpha val="15000"/>
                          </a:schemeClr>
                        </a:solidFill>
                        <a:latin typeface="Cambria Math" panose="02040503050406030204" pitchFamily="18" charset="0"/>
                      </a:rPr>
                      <m:t>′</m:t>
                    </m:r>
                  </m:oMath>
                </a14:m>
                <a:r>
                  <a:rPr kumimoji="1" lang="en-US" altLang="zh-CN" sz="2000">
                    <a:solidFill>
                      <a:schemeClr val="tx1">
                        <a:alpha val="15000"/>
                      </a:schemeClr>
                    </a:solidFill>
                    <a:latin typeface="Palatino" pitchFamily="2" charset="0"/>
                    <a:ea typeface="Palatino" pitchFamily="2" charset="0"/>
                  </a:rPr>
                  <a:t>.</a:t>
                </a:r>
              </a:p>
              <a:p>
                <a:pPr marL="342900" indent="-342900">
                  <a:buFont typeface="Arial" panose="020B0604020202020204" pitchFamily="34" charset="0"/>
                  <a:buChar char="•"/>
                </a:pPr>
                <a:r>
                  <a:rPr kumimoji="1" lang="en-US" altLang="zh-CN" sz="2000">
                    <a:solidFill>
                      <a:schemeClr val="tx1">
                        <a:alpha val="15000"/>
                      </a:schemeClr>
                    </a:solidFill>
                    <a:latin typeface="Palatino" pitchFamily="2" charset="0"/>
                    <a:ea typeface="Palatino" pitchFamily="2" charset="0"/>
                  </a:rPr>
                  <a:t>(# of </a:t>
                </a:r>
                <a:r>
                  <a:rPr lang="zh-CN" altLang="en-US" sz="2000">
                    <a:solidFill>
                      <a:schemeClr val="tx1">
                        <a:alpha val="15000"/>
                      </a:schemeClr>
                    </a:solidFill>
                    <a:latin typeface="Palatino" pitchFamily="2" charset="0"/>
                    <a:ea typeface="Palatino" pitchFamily="2" charset="0"/>
                  </a:rPr>
                  <a:t>②</a:t>
                </a:r>
                <a14:m>
                  <m:oMath xmlns:m="http://schemas.openxmlformats.org/officeDocument/2006/math">
                    <m:r>
                      <a:rPr lang="en-US" altLang="zh-CN" sz="2000" b="0" i="1" smtClean="0">
                        <a:solidFill>
                          <a:schemeClr val="tx1">
                            <a:alpha val="15000"/>
                          </a:schemeClr>
                        </a:solidFill>
                        <a:latin typeface="Cambria Math" panose="02040503050406030204" pitchFamily="18" charset="0"/>
                        <a:ea typeface="Palatino" pitchFamily="2" charset="0"/>
                      </a:rPr>
                      <m:t>≥(1−</m:t>
                    </m:r>
                    <m:r>
                      <a:rPr lang="en-US" altLang="zh-CN" sz="2000" b="0" i="1" smtClean="0">
                        <a:solidFill>
                          <a:schemeClr val="tx1">
                            <a:alpha val="15000"/>
                          </a:schemeClr>
                        </a:solidFill>
                        <a:latin typeface="Cambria Math" panose="02040503050406030204" pitchFamily="18" charset="0"/>
                        <a:ea typeface="Palatino" pitchFamily="2" charset="0"/>
                      </a:rPr>
                      <m:t>𝜀</m:t>
                    </m:r>
                    <m:r>
                      <a:rPr lang="en-US" altLang="zh-CN" sz="2000" b="0" i="1" smtClean="0">
                        <a:solidFill>
                          <a:schemeClr val="tx1">
                            <a:alpha val="15000"/>
                          </a:schemeClr>
                        </a:solidFill>
                        <a:latin typeface="Cambria Math" panose="02040503050406030204" pitchFamily="18" charset="0"/>
                        <a:ea typeface="Palatino" pitchFamily="2" charset="0"/>
                      </a:rPr>
                      <m:t>)</m:t>
                    </m:r>
                    <m:r>
                      <a:rPr lang="en-US" altLang="zh-CN" sz="2000" b="0" i="1" smtClean="0">
                        <a:solidFill>
                          <a:schemeClr val="tx1">
                            <a:alpha val="15000"/>
                          </a:schemeClr>
                        </a:solidFill>
                        <a:latin typeface="Cambria Math" panose="02040503050406030204" pitchFamily="18" charset="0"/>
                        <a:ea typeface="Palatino" pitchFamily="2" charset="0"/>
                      </a:rPr>
                      <m:t>𝑚</m:t>
                    </m:r>
                    <m:r>
                      <a:rPr lang="en-US" altLang="zh-CN" sz="2000" b="0" i="0" smtClean="0">
                        <a:solidFill>
                          <a:schemeClr val="tx1">
                            <a:alpha val="15000"/>
                          </a:schemeClr>
                        </a:solidFill>
                        <a:latin typeface="Cambria Math" panose="02040503050406030204" pitchFamily="18" charset="0"/>
                        <a:ea typeface="Palatino" pitchFamily="2" charset="0"/>
                      </a:rPr>
                      <m:t>)</m:t>
                    </m:r>
                    <m:r>
                      <a:rPr lang="en-US" altLang="zh-CN" sz="2000" b="0" i="1" smtClean="0">
                        <a:solidFill>
                          <a:schemeClr val="tx1">
                            <a:alpha val="15000"/>
                          </a:schemeClr>
                        </a:solidFill>
                        <a:latin typeface="Cambria Math" panose="02040503050406030204" pitchFamily="18" charset="0"/>
                        <a:ea typeface="Palatino" pitchFamily="2" charset="0"/>
                      </a:rPr>
                      <m:t>⇒|</m:t>
                    </m:r>
                    <m:r>
                      <a:rPr lang="en-US" altLang="zh-CN" sz="2000" b="0" i="1" smtClean="0">
                        <a:solidFill>
                          <a:schemeClr val="tx1">
                            <a:alpha val="15000"/>
                          </a:schemeClr>
                        </a:solidFill>
                        <a:latin typeface="Cambria Math" panose="02040503050406030204" pitchFamily="18" charset="0"/>
                        <a:ea typeface="Palatino" pitchFamily="2" charset="0"/>
                      </a:rPr>
                      <m:t>𝑌</m:t>
                    </m:r>
                    <m:r>
                      <a:rPr lang="en-US" altLang="zh-CN" sz="2000" b="0" i="1" smtClean="0">
                        <a:solidFill>
                          <a:schemeClr val="tx1">
                            <a:alpha val="15000"/>
                          </a:schemeClr>
                        </a:solidFill>
                        <a:latin typeface="Cambria Math" panose="02040503050406030204" pitchFamily="18" charset="0"/>
                        <a:ea typeface="Palatino" pitchFamily="2" charset="0"/>
                      </a:rPr>
                      <m:t>|≥(</m:t>
                    </m:r>
                    <m:r>
                      <a:rPr lang="en-US" altLang="zh-CN" sz="2000" b="0" i="1" smtClean="0">
                        <a:solidFill>
                          <a:schemeClr val="tx1">
                            <a:alpha val="15000"/>
                          </a:schemeClr>
                        </a:solidFill>
                        <a:latin typeface="Cambria Math" panose="02040503050406030204" pitchFamily="18" charset="0"/>
                        <a:ea typeface="Palatino" pitchFamily="2" charset="0"/>
                      </a:rPr>
                      <m:t>𝑐</m:t>
                    </m:r>
                    <m:r>
                      <a:rPr lang="en-US" altLang="zh-CN" sz="2000" b="0" i="1" smtClean="0">
                        <a:solidFill>
                          <a:schemeClr val="tx1">
                            <a:alpha val="15000"/>
                          </a:schemeClr>
                        </a:solidFill>
                        <a:latin typeface="Cambria Math" panose="02040503050406030204" pitchFamily="18" charset="0"/>
                        <a:ea typeface="Palatino" pitchFamily="2" charset="0"/>
                      </a:rPr>
                      <m:t>+1)(1−</m:t>
                    </m:r>
                    <m:r>
                      <a:rPr lang="en-US" altLang="zh-CN" sz="2000" b="0" i="1" smtClean="0">
                        <a:solidFill>
                          <a:schemeClr val="tx1">
                            <a:alpha val="15000"/>
                          </a:schemeClr>
                        </a:solidFill>
                        <a:latin typeface="Cambria Math" panose="02040503050406030204" pitchFamily="18" charset="0"/>
                        <a:ea typeface="Palatino" pitchFamily="2" charset="0"/>
                      </a:rPr>
                      <m:t>𝜀</m:t>
                    </m:r>
                    <m:r>
                      <a:rPr lang="en-US" altLang="zh-CN" sz="2000" b="0" i="1" smtClean="0">
                        <a:solidFill>
                          <a:schemeClr val="tx1">
                            <a:alpha val="15000"/>
                          </a:schemeClr>
                        </a:solidFill>
                        <a:latin typeface="Cambria Math" panose="02040503050406030204" pitchFamily="18" charset="0"/>
                        <a:ea typeface="Palatino" pitchFamily="2" charset="0"/>
                      </a:rPr>
                      <m:t>)</m:t>
                    </m:r>
                    <m:r>
                      <a:rPr lang="en-US" altLang="zh-CN" sz="2000" b="0" i="1" smtClean="0">
                        <a:solidFill>
                          <a:schemeClr val="tx1">
                            <a:alpha val="15000"/>
                          </a:schemeClr>
                        </a:solidFill>
                        <a:latin typeface="Cambria Math" panose="02040503050406030204" pitchFamily="18" charset="0"/>
                        <a:ea typeface="Palatino" pitchFamily="2" charset="0"/>
                      </a:rPr>
                      <m:t>𝑚</m:t>
                    </m:r>
                  </m:oMath>
                </a14:m>
                <a:r>
                  <a:rPr kumimoji="1" lang="en-US" altLang="zh-CN" sz="2000">
                    <a:solidFill>
                      <a:schemeClr val="tx1">
                        <a:alpha val="15000"/>
                      </a:schemeClr>
                    </a:solidFill>
                    <a:latin typeface="Palatino" pitchFamily="2" charset="0"/>
                    <a:ea typeface="Palatino" pitchFamily="2" charset="0"/>
                  </a:rPr>
                  <a:t>,</a:t>
                </a:r>
              </a:p>
            </p:txBody>
          </p:sp>
        </mc:Choice>
        <mc:Fallback xmlns="">
          <p:sp>
            <p:nvSpPr>
              <p:cNvPr id="8" name="文本框 7">
                <a:extLst>
                  <a:ext uri="{FF2B5EF4-FFF2-40B4-BE49-F238E27FC236}">
                    <a16:creationId xmlns:a16="http://schemas.microsoft.com/office/drawing/2014/main" id="{3EB31843-4084-EBCA-6959-C0F61FAD71BC}"/>
                  </a:ext>
                </a:extLst>
              </p:cNvPr>
              <p:cNvSpPr txBox="1">
                <a:spLocks noRot="1" noChangeAspect="1" noMove="1" noResize="1" noEditPoints="1" noAdjustHandles="1" noChangeArrowheads="1" noChangeShapeType="1" noTextEdit="1"/>
              </p:cNvSpPr>
              <p:nvPr/>
            </p:nvSpPr>
            <p:spPr>
              <a:xfrm>
                <a:off x="6095999" y="5301136"/>
                <a:ext cx="5711687" cy="1015663"/>
              </a:xfrm>
              <a:prstGeom prst="rect">
                <a:avLst/>
              </a:prstGeom>
              <a:blipFill>
                <a:blip r:embed="rId11"/>
                <a:stretch>
                  <a:fillRect l="-1067" t="-3614" b="-10241"/>
                </a:stretch>
              </a:blipFill>
            </p:spPr>
            <p:txBody>
              <a:bodyPr/>
              <a:lstStyle/>
              <a:p>
                <a:r>
                  <a:rPr lang="en-US">
                    <a:noFill/>
                  </a:rPr>
                  <a:t> </a:t>
                </a:r>
              </a:p>
            </p:txBody>
          </p:sp>
        </mc:Fallback>
      </mc:AlternateContent>
      <p:pic>
        <p:nvPicPr>
          <p:cNvPr id="15" name="图片 14" descr="图片包含 文本&#10;&#10;描述已自动生成">
            <a:extLst>
              <a:ext uri="{FF2B5EF4-FFF2-40B4-BE49-F238E27FC236}">
                <a16:creationId xmlns:a16="http://schemas.microsoft.com/office/drawing/2014/main" id="{4D982C41-DFD2-3F82-7250-57183CF158F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80933" y="721906"/>
            <a:ext cx="3941694" cy="612000"/>
          </a:xfrm>
          <a:prstGeom prst="rect">
            <a:avLst/>
          </a:prstGeom>
        </p:spPr>
      </p:pic>
    </p:spTree>
    <p:extLst>
      <p:ext uri="{BB962C8B-B14F-4D97-AF65-F5344CB8AC3E}">
        <p14:creationId xmlns:p14="http://schemas.microsoft.com/office/powerpoint/2010/main" val="33939852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a:extLst>
              <a:ext uri="{FF2B5EF4-FFF2-40B4-BE49-F238E27FC236}">
                <a16:creationId xmlns:a16="http://schemas.microsoft.com/office/drawing/2014/main" id="{B95BB074-955F-1296-6DDD-D2CD9292B333}"/>
              </a:ext>
            </a:extLst>
          </p:cNvPr>
          <p:cNvSpPr/>
          <p:nvPr/>
        </p:nvSpPr>
        <p:spPr>
          <a:xfrm>
            <a:off x="447401" y="3680675"/>
            <a:ext cx="5277953" cy="2809929"/>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57873357-46DE-1AE2-B03D-287FDD2F07EA}"/>
                  </a:ext>
                </a:extLst>
              </p:cNvPr>
              <p:cNvSpPr txBox="1"/>
              <p:nvPr/>
            </p:nvSpPr>
            <p:spPr>
              <a:xfrm>
                <a:off x="476922" y="4258945"/>
                <a:ext cx="5248432" cy="923330"/>
              </a:xfrm>
              <a:prstGeom prst="rect">
                <a:avLst/>
              </a:prstGeom>
              <a:noFill/>
            </p:spPr>
            <p:txBody>
              <a:bodyPr wrap="square" rtlCol="0">
                <a:spAutoFit/>
              </a:bodyPr>
              <a:lstStyle/>
              <a:p>
                <a:r>
                  <a:rPr lang="en-US" altLang="zh-CN" b="1">
                    <a:latin typeface="Palatino Linotype" panose="02040502050505030304" pitchFamily="18" charset="0"/>
                  </a:rPr>
                  <a:t>Completeness: </a:t>
                </a:r>
              </a:p>
              <a:p>
                <a:pPr marL="285750" indent="-285750">
                  <a:buFont typeface="Arial" panose="020B0604020202020204" pitchFamily="34" charset="0"/>
                  <a:buChar char="•"/>
                </a:pPr>
                <a14:m>
                  <m:oMath xmlns:m="http://schemas.openxmlformats.org/officeDocument/2006/math">
                    <m:r>
                      <a:rPr lang="en-US" altLang="zh-CN" sz="180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𝑘</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𝑘</m:t>
                        </m:r>
                      </m:sub>
                    </m:sSub>
                  </m:oMath>
                </a14:m>
                <a:r>
                  <a:rPr lang="zh-CN" altLang="en-US" sz="1800">
                    <a:latin typeface="Palatino Linotype" panose="02040502050505030304" pitchFamily="18" charset="0"/>
                  </a:rPr>
                  <a:t> </a:t>
                </a:r>
                <a:r>
                  <a:rPr lang="en-US" altLang="zh-CN" sz="1800">
                    <a:latin typeface="Palatino Linotype" panose="02040502050505030304" pitchFamily="18" charset="0"/>
                  </a:rPr>
                  <a:t>and </a:t>
                </a:r>
                <a14:m>
                  <m:oMath xmlns:m="http://schemas.openxmlformats.org/officeDocument/2006/math">
                    <m:r>
                      <a:rPr lang="en-US" altLang="zh-CN" sz="1800" i="1">
                        <a:latin typeface="Cambria Math" panose="02040503050406030204" pitchFamily="18" charset="0"/>
                      </a:rPr>
                      <m:t>𝑖</m:t>
                    </m:r>
                    <m:r>
                      <a:rPr lang="en-US" altLang="zh-CN" sz="1800" i="1">
                        <a:latin typeface="Cambria Math" panose="02040503050406030204" pitchFamily="18" charset="0"/>
                      </a:rPr>
                      <m:t>∈</m:t>
                    </m:r>
                    <m:d>
                      <m:dPr>
                        <m:begChr m:val="["/>
                        <m:endChr m:val="]"/>
                        <m:ctrlPr>
                          <a:rPr lang="en-US" altLang="zh-CN" sz="1800" i="1">
                            <a:latin typeface="Cambria Math" panose="02040503050406030204" pitchFamily="18" charset="0"/>
                          </a:rPr>
                        </m:ctrlPr>
                      </m:dPr>
                      <m:e>
                        <m:r>
                          <a:rPr lang="en-US" altLang="zh-CN" sz="1800" i="1">
                            <a:latin typeface="Cambria Math" panose="02040503050406030204" pitchFamily="18" charset="0"/>
                          </a:rPr>
                          <m:t>𝑚</m:t>
                        </m:r>
                      </m:e>
                    </m:d>
                  </m:oMath>
                </a14:m>
                <a:r>
                  <a:rPr lang="en-US" altLang="zh-CN" sz="1800">
                    <a:latin typeface="Palatino Linotype" panose="02040502050505030304" pitchFamily="18" charset="0"/>
                  </a:rPr>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𝑘</m:t>
                        </m:r>
                      </m:sub>
                    </m:sSub>
                  </m:oMath>
                </a14:m>
                <a:r>
                  <a:rPr lang="zh-CN" altLang="en-US" sz="1800">
                    <a:latin typeface="Palatino Linotype" panose="02040502050505030304" pitchFamily="18" charset="0"/>
                  </a:rPr>
                  <a:t> </a:t>
                </a:r>
                <a:r>
                  <a:rPr lang="en-US" altLang="zh-CN" sz="1800">
                    <a:latin typeface="Palatino Linotype" panose="02040502050505030304" pitchFamily="18" charset="0"/>
                  </a:rPr>
                  <a:t>have a common neighbor in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𝐵</m:t>
                        </m:r>
                      </m:e>
                      <m:sub>
                        <m:r>
                          <a:rPr lang="en-US" altLang="zh-CN" sz="1800" i="1">
                            <a:latin typeface="Cambria Math" panose="02040503050406030204" pitchFamily="18" charset="0"/>
                          </a:rPr>
                          <m:t>𝑖</m:t>
                        </m:r>
                      </m:sub>
                    </m:sSub>
                  </m:oMath>
                </a14:m>
                <a:endParaRPr lang="zh-CN" altLang="en-US">
                  <a:latin typeface="Palatino Linotype" panose="02040502050505030304" pitchFamily="18" charset="0"/>
                </a:endParaRPr>
              </a:p>
            </p:txBody>
          </p:sp>
        </mc:Choice>
        <mc:Fallback xmlns="">
          <p:sp>
            <p:nvSpPr>
              <p:cNvPr id="51" name="文本框 50">
                <a:extLst>
                  <a:ext uri="{FF2B5EF4-FFF2-40B4-BE49-F238E27FC236}">
                    <a16:creationId xmlns:a16="http://schemas.microsoft.com/office/drawing/2014/main" id="{57873357-46DE-1AE2-B03D-287FDD2F07EA}"/>
                  </a:ext>
                </a:extLst>
              </p:cNvPr>
              <p:cNvSpPr txBox="1">
                <a:spLocks noRot="1" noChangeAspect="1" noMove="1" noResize="1" noEditPoints="1" noAdjustHandles="1" noChangeArrowheads="1" noChangeShapeType="1" noTextEdit="1"/>
              </p:cNvSpPr>
              <p:nvPr/>
            </p:nvSpPr>
            <p:spPr>
              <a:xfrm>
                <a:off x="476922" y="4258945"/>
                <a:ext cx="5248432" cy="923330"/>
              </a:xfrm>
              <a:prstGeom prst="rect">
                <a:avLst/>
              </a:prstGeom>
              <a:blipFill>
                <a:blip r:embed="rId3"/>
                <a:stretch>
                  <a:fillRect l="-929" t="-3974" r="-1742" b="-9934"/>
                </a:stretch>
              </a:blipFill>
            </p:spPr>
            <p:txBody>
              <a:bodyPr/>
              <a:lstStyle/>
              <a:p>
                <a:r>
                  <a:rPr lang="en-US">
                    <a:noFill/>
                  </a:rPr>
                  <a:t> </a:t>
                </a:r>
              </a:p>
            </p:txBody>
          </p:sp>
        </mc:Fallback>
      </mc:AlternateContent>
      <p:sp>
        <p:nvSpPr>
          <p:cNvPr id="13" name="圆角矩形 12">
            <a:extLst>
              <a:ext uri="{FF2B5EF4-FFF2-40B4-BE49-F238E27FC236}">
                <a16:creationId xmlns:a16="http://schemas.microsoft.com/office/drawing/2014/main" id="{9D8973E0-7114-61FF-2402-C21BB42B3B8A}"/>
              </a:ext>
            </a:extLst>
          </p:cNvPr>
          <p:cNvSpPr/>
          <p:nvPr/>
        </p:nvSpPr>
        <p:spPr>
          <a:xfrm>
            <a:off x="447401" y="5301136"/>
            <a:ext cx="5277953" cy="901032"/>
          </a:xfrm>
          <a:prstGeom prst="roundRect">
            <a:avLst/>
          </a:prstGeom>
          <a:solidFill>
            <a:srgbClr val="FFD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圆角矩形 16">
            <a:extLst>
              <a:ext uri="{FF2B5EF4-FFF2-40B4-BE49-F238E27FC236}">
                <a16:creationId xmlns:a16="http://schemas.microsoft.com/office/drawing/2014/main" id="{3DCFD6A7-EFE9-14D0-2DA8-47E88E4EA941}"/>
              </a:ext>
            </a:extLst>
          </p:cNvPr>
          <p:cNvSpPr/>
          <p:nvPr/>
        </p:nvSpPr>
        <p:spPr>
          <a:xfrm>
            <a:off x="493922" y="1611237"/>
            <a:ext cx="5248432" cy="1817763"/>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kumimoji="1" lang="zh-CN" altLang="en-US">
              <a:solidFill>
                <a:schemeClr val="tx1"/>
              </a:solidFill>
            </a:endParaRPr>
          </a:p>
        </p:txBody>
      </p:sp>
      <p:sp>
        <p:nvSpPr>
          <p:cNvPr id="12" name="圆角矩形 11">
            <a:extLst>
              <a:ext uri="{FF2B5EF4-FFF2-40B4-BE49-F238E27FC236}">
                <a16:creationId xmlns:a16="http://schemas.microsoft.com/office/drawing/2014/main" id="{368751F8-791D-A8D7-AF6D-9B7870635733}"/>
              </a:ext>
            </a:extLst>
          </p:cNvPr>
          <p:cNvSpPr/>
          <p:nvPr/>
        </p:nvSpPr>
        <p:spPr>
          <a:xfrm>
            <a:off x="493922" y="2793425"/>
            <a:ext cx="5248432" cy="650859"/>
          </a:xfrm>
          <a:prstGeom prst="roundRect">
            <a:avLst/>
          </a:prstGeom>
          <a:solidFill>
            <a:srgbClr val="FFD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圆角矩形 15">
            <a:extLst>
              <a:ext uri="{FF2B5EF4-FFF2-40B4-BE49-F238E27FC236}">
                <a16:creationId xmlns:a16="http://schemas.microsoft.com/office/drawing/2014/main" id="{79670CE9-5C1C-28F5-3DAD-767AF7C84F0A}"/>
              </a:ext>
            </a:extLst>
          </p:cNvPr>
          <p:cNvSpPr/>
          <p:nvPr/>
        </p:nvSpPr>
        <p:spPr>
          <a:xfrm>
            <a:off x="6109183" y="3804835"/>
            <a:ext cx="5528635" cy="299574"/>
          </a:xfrm>
          <a:prstGeom prst="roundRect">
            <a:avLst/>
          </a:prstGeom>
          <a:solidFill>
            <a:srgbClr val="FFD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CE1AF81B-1254-0894-AC62-77A5F90B44F4}"/>
                  </a:ext>
                </a:extLst>
              </p:cNvPr>
              <p:cNvSpPr txBox="1"/>
              <p:nvPr/>
            </p:nvSpPr>
            <p:spPr>
              <a:xfrm>
                <a:off x="6086632" y="1611237"/>
                <a:ext cx="5843098" cy="2888932"/>
              </a:xfrm>
              <a:prstGeom prst="rect">
                <a:avLst/>
              </a:prstGeom>
              <a:noFill/>
            </p:spPr>
            <p:txBody>
              <a:bodyPr wrap="square" rtlCol="0">
                <a:spAutoFit/>
              </a:bodyPr>
              <a:lstStyle/>
              <a:p>
                <a:pPr algn="ctr"/>
                <a:r>
                  <a:rPr kumimoji="1" lang="en-US" altLang="zh-CN" sz="2000" b="1">
                    <a:latin typeface="Palatino" pitchFamily="2" charset="0"/>
                    <a:ea typeface="Palatino" pitchFamily="2" charset="0"/>
                  </a:rPr>
                  <a:t>Our</a:t>
                </a:r>
                <a:r>
                  <a:rPr kumimoji="1" lang="zh-CN" altLang="en-US" sz="2000" b="1">
                    <a:latin typeface="Palatino" pitchFamily="2" charset="0"/>
                    <a:ea typeface="Palatino" pitchFamily="2" charset="0"/>
                  </a:rPr>
                  <a:t> </a:t>
                </a:r>
                <a:r>
                  <a:rPr kumimoji="1" lang="en-US" altLang="zh-CN" sz="2000" b="1">
                    <a:latin typeface="Palatino" pitchFamily="2" charset="0"/>
                    <a:ea typeface="Palatino" pitchFamily="2" charset="0"/>
                  </a:rPr>
                  <a:t>Reduction</a:t>
                </a:r>
              </a:p>
              <a:p>
                <a:pPr marL="342900" indent="-342900">
                  <a:buFont typeface="Arial" panose="020B0604020202020204" pitchFamily="34" charset="0"/>
                  <a:buChar char="•"/>
                </a:pPr>
                <a:r>
                  <a:rPr kumimoji="1" lang="en-US" altLang="zh-CN" sz="2000">
                    <a:latin typeface="Palatino" pitchFamily="2" charset="0"/>
                    <a:ea typeface="Palatino" pitchFamily="2" charset="0"/>
                  </a:rPr>
                  <a:t>Treat</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every</a:t>
                </a:r>
                <a:r>
                  <a:rPr kumimoji="1" lang="zh-CN" altLang="en-US" sz="2000">
                    <a:latin typeface="Palatino" pitchFamily="2" charset="0"/>
                    <a:ea typeface="Palatino" pitchFamily="2" charset="0"/>
                  </a:rPr>
                  <a:t> </a:t>
                </a:r>
                <a14:m>
                  <m:oMath xmlns:m="http://schemas.openxmlformats.org/officeDocument/2006/math">
                    <m:sSub>
                      <m:sSubPr>
                        <m:ctrlPr>
                          <a:rPr kumimoji="1" lang="en-US" altLang="zh-CN" sz="2000" b="0" i="1" smtClean="0">
                            <a:latin typeface="Cambria Math" panose="02040503050406030204" pitchFamily="18" charset="0"/>
                            <a:ea typeface="Palatino" pitchFamily="2" charset="0"/>
                          </a:rPr>
                        </m:ctrlPr>
                      </m:sSubPr>
                      <m:e>
                        <m:r>
                          <a:rPr kumimoji="1" lang="en-US" altLang="zh-CN" sz="2000" b="0" i="1" smtClean="0">
                            <a:latin typeface="Cambria Math" panose="02040503050406030204" pitchFamily="18" charset="0"/>
                            <a:ea typeface="Palatino" pitchFamily="2" charset="0"/>
                          </a:rPr>
                          <m:t>𝐴</m:t>
                        </m:r>
                      </m:e>
                      <m:sub>
                        <m:r>
                          <a:rPr kumimoji="1" lang="en-US" altLang="zh-CN" sz="2000" b="0" i="1" smtClean="0">
                            <a:latin typeface="Cambria Math" panose="02040503050406030204" pitchFamily="18" charset="0"/>
                            <a:ea typeface="Palatino" pitchFamily="2" charset="0"/>
                          </a:rPr>
                          <m:t>𝑖</m:t>
                        </m:r>
                      </m:sub>
                    </m:sSub>
                  </m:oMath>
                </a14:m>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as</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a</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copy</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of</a:t>
                </a:r>
                <a:r>
                  <a:rPr kumimoji="1" lang="zh-CN" altLang="en-US" sz="2000">
                    <a:latin typeface="Palatino" pitchFamily="2" charset="0"/>
                    <a:ea typeface="Palatino" pitchFamily="2" charset="0"/>
                  </a:rPr>
                  <a:t> </a:t>
                </a:r>
                <a14:m>
                  <m:oMath xmlns:m="http://schemas.openxmlformats.org/officeDocument/2006/math">
                    <m:r>
                      <a:rPr kumimoji="1" lang="en-US" altLang="zh-CN" sz="2000" b="0" i="1" smtClean="0">
                        <a:latin typeface="Cambria Math" panose="02040503050406030204" pitchFamily="18" charset="0"/>
                        <a:ea typeface="Cambria Math" panose="02040503050406030204" pitchFamily="18" charset="0"/>
                      </a:rPr>
                      <m:t>𝒮</m:t>
                    </m:r>
                  </m:oMath>
                </a14:m>
                <a:r>
                  <a:rPr kumimoji="1" lang="en-US" altLang="zh-CN" sz="2000">
                    <a:latin typeface="Palatino" pitchFamily="2" charset="0"/>
                    <a:ea typeface="Palatino" pitchFamily="2" charset="0"/>
                  </a:rPr>
                  <a:t>.</a:t>
                </a:r>
              </a:p>
              <a:p>
                <a:pPr marL="342900" indent="-342900">
                  <a:buFont typeface="Arial" panose="020B0604020202020204" pitchFamily="34" charset="0"/>
                  <a:buChar char="•"/>
                </a:pPr>
                <a:r>
                  <a:rPr kumimoji="1" lang="en-US" altLang="zh-CN" sz="2000">
                    <a:latin typeface="Palatino" pitchFamily="2" charset="0"/>
                    <a:ea typeface="Palatino" pitchFamily="2" charset="0"/>
                  </a:rPr>
                  <a:t>The new sets </a:t>
                </a:r>
                <a14:m>
                  <m:oMath xmlns:m="http://schemas.openxmlformats.org/officeDocument/2006/math">
                    <m:r>
                      <a:rPr kumimoji="1" lang="en-US" altLang="zh-CN" sz="2000" b="0" i="1" smtClean="0">
                        <a:latin typeface="Cambria Math" panose="02040503050406030204" pitchFamily="18" charset="0"/>
                        <a:ea typeface="Cambria Math" panose="02040503050406030204" pitchFamily="18" charset="0"/>
                      </a:rPr>
                      <m:t>𝒮</m:t>
                    </m:r>
                    <m:r>
                      <a:rPr kumimoji="1" lang="en-US" altLang="zh-CN" sz="2000" b="0" i="1" smtClean="0">
                        <a:latin typeface="Cambria Math" panose="02040503050406030204" pitchFamily="18" charset="0"/>
                        <a:ea typeface="Cambria Math" panose="02040503050406030204" pitchFamily="18" charset="0"/>
                      </a:rPr>
                      <m:t>′=</m:t>
                    </m:r>
                    <m:r>
                      <a:rPr kumimoji="1" lang="en-US" altLang="zh-CN" sz="2000" b="0" i="1" smtClean="0">
                        <a:latin typeface="Cambria Math" panose="02040503050406030204" pitchFamily="18" charset="0"/>
                        <a:ea typeface="Palatino" pitchFamily="2" charset="0"/>
                      </a:rPr>
                      <m:t>𝐴</m:t>
                    </m:r>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𝐵</m:t>
                    </m:r>
                  </m:oMath>
                </a14:m>
                <a:r>
                  <a:rPr kumimoji="1" lang="en-US" altLang="zh-CN" sz="2000">
                    <a:latin typeface="Palatino" pitchFamily="2" charset="0"/>
                    <a:ea typeface="Palatino" pitchFamily="2" charset="0"/>
                  </a:rPr>
                  <a:t>.</a:t>
                </a:r>
              </a:p>
              <a:p>
                <a:pPr marL="342900" indent="-342900">
                  <a:buFont typeface="Arial" panose="020B0604020202020204" pitchFamily="34" charset="0"/>
                  <a:buChar char="•"/>
                </a:pPr>
                <a:r>
                  <a:rPr kumimoji="1" lang="en-US" altLang="zh-CN" sz="2000">
                    <a:latin typeface="Palatino" pitchFamily="2" charset="0"/>
                    <a:ea typeface="Palatino" pitchFamily="2" charset="0"/>
                  </a:rPr>
                  <a:t>The</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new</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universe </a:t>
                </a:r>
                <a14:m>
                  <m:oMath xmlns:m="http://schemas.openxmlformats.org/officeDocument/2006/math">
                    <m:r>
                      <a:rPr kumimoji="1" lang="en-US" altLang="zh-CN" sz="2000" b="0" i="1" smtClean="0">
                        <a:latin typeface="Cambria Math" panose="02040503050406030204" pitchFamily="18" charset="0"/>
                        <a:ea typeface="Palatino" pitchFamily="2" charset="0"/>
                      </a:rPr>
                      <m:t>𝑈</m:t>
                    </m:r>
                    <m:r>
                      <a:rPr kumimoji="1" lang="en-US" altLang="zh-CN" sz="2000" b="0" i="1" smtClean="0">
                        <a:latin typeface="Cambria Math" panose="02040503050406030204" pitchFamily="18" charset="0"/>
                        <a:ea typeface="Palatino" pitchFamily="2" charset="0"/>
                      </a:rPr>
                      <m:t>′</m:t>
                    </m:r>
                  </m:oMath>
                </a14:m>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has</a:t>
                </a:r>
                <a:r>
                  <a:rPr kumimoji="1" lang="zh-CN" altLang="en-US" sz="2000">
                    <a:latin typeface="Palatino" pitchFamily="2" charset="0"/>
                    <a:ea typeface="Palatino" pitchFamily="2" charset="0"/>
                  </a:rPr>
                  <a:t> </a:t>
                </a:r>
                <a14:m>
                  <m:oMath xmlns:m="http://schemas.openxmlformats.org/officeDocument/2006/math">
                    <m:r>
                      <a:rPr kumimoji="1" lang="en-US" altLang="zh-CN" sz="2000" b="0" i="1" smtClean="0">
                        <a:latin typeface="Cambria Math" panose="02040503050406030204" pitchFamily="18" charset="0"/>
                        <a:ea typeface="Palatino" pitchFamily="2" charset="0"/>
                      </a:rPr>
                      <m:t>𝑚</m:t>
                    </m:r>
                  </m:oMath>
                </a14:m>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parts</a:t>
                </a:r>
                <a:r>
                  <a:rPr kumimoji="1" lang="zh-CN" altLang="en-US" sz="2000">
                    <a:latin typeface="Palatino" pitchFamily="2" charset="0"/>
                    <a:ea typeface="Palatino" pitchFamily="2" charset="0"/>
                  </a:rPr>
                  <a:t> </a:t>
                </a:r>
                <a14:m>
                  <m:oMath xmlns:m="http://schemas.openxmlformats.org/officeDocument/2006/math">
                    <m:sSubSup>
                      <m:sSubSupPr>
                        <m:ctrlPr>
                          <a:rPr kumimoji="1" lang="en-US" altLang="zh-CN" sz="2000" b="0" i="1" smtClean="0">
                            <a:latin typeface="Cambria Math" panose="02040503050406030204" pitchFamily="18" charset="0"/>
                            <a:ea typeface="Palatino" pitchFamily="2" charset="0"/>
                          </a:rPr>
                        </m:ctrlPr>
                      </m:sSubSupPr>
                      <m:e>
                        <m:r>
                          <a:rPr kumimoji="1" lang="en-US" altLang="zh-CN" sz="2000" b="0" i="1" smtClean="0">
                            <a:latin typeface="Cambria Math" panose="02040503050406030204" pitchFamily="18" charset="0"/>
                            <a:ea typeface="Palatino" pitchFamily="2" charset="0"/>
                          </a:rPr>
                          <m:t>𝑈</m:t>
                        </m:r>
                      </m:e>
                      <m:sub>
                        <m:r>
                          <a:rPr kumimoji="1" lang="en-US" altLang="zh-CN" sz="2000" b="0" i="1" smtClean="0">
                            <a:latin typeface="Cambria Math" panose="02040503050406030204" pitchFamily="18" charset="0"/>
                            <a:ea typeface="Palatino" pitchFamily="2" charset="0"/>
                          </a:rPr>
                          <m:t>1</m:t>
                        </m:r>
                      </m:sub>
                      <m:sup>
                        <m:r>
                          <a:rPr kumimoji="1" lang="en-US" altLang="zh-CN" sz="2000" b="0" i="1" smtClean="0">
                            <a:latin typeface="Cambria Math" panose="02040503050406030204" pitchFamily="18" charset="0"/>
                            <a:ea typeface="Palatino" pitchFamily="2" charset="0"/>
                          </a:rPr>
                          <m:t>′</m:t>
                        </m:r>
                      </m:sup>
                    </m:sSubSup>
                    <m:r>
                      <a:rPr kumimoji="1" lang="en-US" altLang="zh-CN" sz="2000" b="0" i="1" smtClean="0">
                        <a:latin typeface="Cambria Math" panose="02040503050406030204" pitchFamily="18" charset="0"/>
                        <a:ea typeface="Palatino" pitchFamily="2" charset="0"/>
                      </a:rPr>
                      <m:t>,…,</m:t>
                    </m:r>
                    <m:sSubSup>
                      <m:sSubSupPr>
                        <m:ctrlPr>
                          <a:rPr kumimoji="1" lang="en-US" altLang="zh-CN" sz="2000" b="0" i="1" smtClean="0">
                            <a:latin typeface="Cambria Math" panose="02040503050406030204" pitchFamily="18" charset="0"/>
                            <a:ea typeface="Palatino" pitchFamily="2" charset="0"/>
                          </a:rPr>
                        </m:ctrlPr>
                      </m:sSubSupPr>
                      <m:e>
                        <m:r>
                          <a:rPr kumimoji="1" lang="en-US" altLang="zh-CN" sz="2000" b="0" i="1" smtClean="0">
                            <a:latin typeface="Cambria Math" panose="02040503050406030204" pitchFamily="18" charset="0"/>
                            <a:ea typeface="Palatino" pitchFamily="2" charset="0"/>
                          </a:rPr>
                          <m:t>𝑈</m:t>
                        </m:r>
                      </m:e>
                      <m:sub>
                        <m:r>
                          <a:rPr kumimoji="1" lang="en-US" altLang="zh-CN" sz="2000" b="0" i="1" smtClean="0">
                            <a:latin typeface="Cambria Math" panose="02040503050406030204" pitchFamily="18" charset="0"/>
                            <a:ea typeface="Palatino" pitchFamily="2" charset="0"/>
                          </a:rPr>
                          <m:t>𝑚</m:t>
                        </m:r>
                      </m:sub>
                      <m:sup>
                        <m:r>
                          <a:rPr kumimoji="1" lang="en-US" altLang="zh-CN" sz="2000" b="0" i="1" smtClean="0">
                            <a:latin typeface="Cambria Math" panose="02040503050406030204" pitchFamily="18" charset="0"/>
                            <a:ea typeface="Palatino" pitchFamily="2" charset="0"/>
                          </a:rPr>
                          <m:t>′</m:t>
                        </m:r>
                      </m:sup>
                    </m:sSubSup>
                  </m:oMath>
                </a14:m>
                <a:r>
                  <a:rPr kumimoji="1" lang="en-US" altLang="zh-CN" sz="2000">
                    <a:latin typeface="Palatino" pitchFamily="2" charset="0"/>
                    <a:ea typeface="Palatino" pitchFamily="2" charset="0"/>
                  </a:rPr>
                  <a:t>.</a:t>
                </a:r>
              </a:p>
              <a:p>
                <a:pPr algn="ctr"/>
                <a:endParaRPr kumimoji="1" lang="en-US" altLang="zh-CN" sz="2000" b="1">
                  <a:latin typeface="Palatino" pitchFamily="2" charset="0"/>
                  <a:ea typeface="Palatino" pitchFamily="2" charset="0"/>
                </a:endParaRPr>
              </a:p>
              <a:p>
                <a:pPr algn="ctr"/>
                <a:r>
                  <a:rPr kumimoji="1" lang="en-US" altLang="zh-CN" sz="2000" b="1">
                    <a:latin typeface="Palatino" pitchFamily="2" charset="0"/>
                    <a:ea typeface="Palatino" pitchFamily="2" charset="0"/>
                  </a:rPr>
                  <a:t>Desired Property</a:t>
                </a:r>
                <a:endParaRPr kumimoji="1" lang="en-US" altLang="zh-CN" sz="2000">
                  <a:latin typeface="Palatino" pitchFamily="2" charset="0"/>
                  <a:ea typeface="Palatino" pitchFamily="2" charset="0"/>
                </a:endParaRPr>
              </a:p>
              <a:p>
                <a:r>
                  <a:rPr kumimoji="1" lang="en-US" altLang="zh-CN" sz="2000">
                    <a:latin typeface="Palatino" pitchFamily="2" charset="0"/>
                    <a:ea typeface="Palatino" pitchFamily="2" charset="0"/>
                  </a:rPr>
                  <a:t>For</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any</a:t>
                </a:r>
                <a:r>
                  <a:rPr kumimoji="1" lang="zh-CN" altLang="en-US" sz="2000">
                    <a:latin typeface="Palatino" pitchFamily="2" charset="0"/>
                    <a:ea typeface="Palatino" pitchFamily="2" charset="0"/>
                  </a:rPr>
                  <a:t> </a:t>
                </a:r>
                <a14:m>
                  <m:oMath xmlns:m="http://schemas.openxmlformats.org/officeDocument/2006/math">
                    <m:r>
                      <a:rPr kumimoji="1" lang="en-US" altLang="zh-CN" sz="2000" b="0" i="1" smtClean="0">
                        <a:latin typeface="Cambria Math" panose="02040503050406030204" pitchFamily="18" charset="0"/>
                        <a:ea typeface="Palatino" pitchFamily="2" charset="0"/>
                      </a:rPr>
                      <m:t>𝑋</m:t>
                    </m:r>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𝐴</m:t>
                    </m:r>
                  </m:oMath>
                </a14:m>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and</a:t>
                </a:r>
                <a:r>
                  <a:rPr kumimoji="1" lang="zh-CN" altLang="en-US" sz="2000">
                    <a:latin typeface="Palatino" pitchFamily="2" charset="0"/>
                    <a:ea typeface="Palatino" pitchFamily="2" charset="0"/>
                  </a:rPr>
                  <a:t> </a:t>
                </a:r>
                <a14:m>
                  <m:oMath xmlns:m="http://schemas.openxmlformats.org/officeDocument/2006/math">
                    <m:r>
                      <a:rPr kumimoji="1" lang="en-US" altLang="zh-CN" sz="2000" b="0" i="1" smtClean="0">
                        <a:latin typeface="Cambria Math" panose="02040503050406030204" pitchFamily="18" charset="0"/>
                        <a:ea typeface="Palatino" pitchFamily="2" charset="0"/>
                      </a:rPr>
                      <m:t>𝑌</m:t>
                    </m:r>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𝐵</m:t>
                    </m:r>
                  </m:oMath>
                </a14:m>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can</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cover</a:t>
                </a:r>
                <a:r>
                  <a:rPr kumimoji="1" lang="zh-CN" altLang="en-US" sz="2000">
                    <a:latin typeface="Palatino" pitchFamily="2" charset="0"/>
                    <a:ea typeface="Palatino" pitchFamily="2" charset="0"/>
                  </a:rPr>
                  <a:t> </a:t>
                </a:r>
                <a14:m>
                  <m:oMath xmlns:m="http://schemas.openxmlformats.org/officeDocument/2006/math">
                    <m:sSubSup>
                      <m:sSubSupPr>
                        <m:ctrlPr>
                          <a:rPr kumimoji="1" lang="en-US" altLang="zh-CN" sz="2000" b="0" i="1" smtClean="0">
                            <a:latin typeface="Cambria Math" panose="02040503050406030204" pitchFamily="18" charset="0"/>
                            <a:ea typeface="Palatino" pitchFamily="2" charset="0"/>
                          </a:rPr>
                        </m:ctrlPr>
                      </m:sSubSupPr>
                      <m:e>
                        <m:r>
                          <a:rPr kumimoji="1" lang="en-US" altLang="zh-CN" sz="2000" b="0" i="1" smtClean="0">
                            <a:latin typeface="Cambria Math" panose="02040503050406030204" pitchFamily="18" charset="0"/>
                            <a:ea typeface="Palatino" pitchFamily="2" charset="0"/>
                          </a:rPr>
                          <m:t>𝑈</m:t>
                        </m:r>
                      </m:e>
                      <m:sub>
                        <m:r>
                          <a:rPr kumimoji="1" lang="en-US" altLang="zh-CN" sz="2000" b="0" i="1" smtClean="0">
                            <a:latin typeface="Cambria Math" panose="02040503050406030204" pitchFamily="18" charset="0"/>
                            <a:ea typeface="Palatino" pitchFamily="2" charset="0"/>
                          </a:rPr>
                          <m:t>𝑖</m:t>
                        </m:r>
                      </m:sub>
                      <m:sup>
                        <m:r>
                          <a:rPr kumimoji="1" lang="en-US" altLang="zh-CN" sz="2000" b="0" i="1" smtClean="0">
                            <a:latin typeface="Cambria Math" panose="02040503050406030204" pitchFamily="18" charset="0"/>
                            <a:ea typeface="Palatino" pitchFamily="2" charset="0"/>
                          </a:rPr>
                          <m:t>′</m:t>
                        </m:r>
                      </m:sup>
                    </m:sSubSup>
                  </m:oMath>
                </a14:m>
                <a:r>
                  <a:rPr kumimoji="1" lang="zh-CN" altLang="en-US" sz="2000">
                    <a:latin typeface="Palatino" pitchFamily="2" charset="0"/>
                    <a:ea typeface="Palatino" pitchFamily="2" charset="0"/>
                  </a:rPr>
                  <a:t> </a:t>
                </a:r>
                <a:r>
                  <a:rPr kumimoji="1" lang="en-US" altLang="zh-CN" sz="2000" err="1">
                    <a:latin typeface="Palatino" pitchFamily="2" charset="0"/>
                    <a:ea typeface="Palatino" pitchFamily="2" charset="0"/>
                  </a:rPr>
                  <a:t>iff</a:t>
                </a:r>
                <a:endParaRPr kumimoji="1" lang="en-US" altLang="zh-CN" sz="2000">
                  <a:latin typeface="Palatino" pitchFamily="2" charset="0"/>
                  <a:ea typeface="Palatino" pitchFamily="2" charset="0"/>
                </a:endParaRPr>
              </a:p>
              <a:p>
                <a:pPr marL="457200" indent="-457200">
                  <a:buFont typeface="+mj-ea"/>
                  <a:buAutoNum type="circleNumDbPlain"/>
                </a:pPr>
                <a:r>
                  <a:rPr kumimoji="1" lang="en-US" altLang="zh-CN" sz="2000">
                    <a:latin typeface="Palatino" pitchFamily="2" charset="0"/>
                    <a:ea typeface="Palatino" pitchFamily="2" charset="0"/>
                  </a:rPr>
                  <a:t>either </a:t>
                </a:r>
                <a14:m>
                  <m:oMath xmlns:m="http://schemas.openxmlformats.org/officeDocument/2006/math">
                    <m:r>
                      <a:rPr kumimoji="1" lang="en-US" altLang="zh-CN" sz="2000" b="0" i="1" smtClean="0">
                        <a:latin typeface="Cambria Math" panose="02040503050406030204" pitchFamily="18" charset="0"/>
                        <a:ea typeface="Palatino" pitchFamily="2" charset="0"/>
                      </a:rPr>
                      <m:t>∃</m:t>
                    </m:r>
                    <m:sSub>
                      <m:sSubPr>
                        <m:ctrlPr>
                          <a:rPr kumimoji="1" lang="en-US" altLang="zh-CN" sz="2000" b="0" i="1" smtClean="0">
                            <a:latin typeface="Cambria Math" panose="02040503050406030204" pitchFamily="18" charset="0"/>
                            <a:ea typeface="Palatino" pitchFamily="2" charset="0"/>
                          </a:rPr>
                        </m:ctrlPr>
                      </m:sSubPr>
                      <m:e>
                        <m:r>
                          <a:rPr kumimoji="1" lang="en-US" altLang="zh-CN" sz="2000" b="0" i="1" smtClean="0">
                            <a:latin typeface="Cambria Math" panose="02040503050406030204" pitchFamily="18" charset="0"/>
                            <a:ea typeface="Palatino" pitchFamily="2" charset="0"/>
                          </a:rPr>
                          <m:t>𝑏</m:t>
                        </m:r>
                      </m:e>
                      <m:sub>
                        <m:r>
                          <a:rPr kumimoji="1" lang="en-US" altLang="zh-CN" sz="2000" b="0" i="1" smtClean="0">
                            <a:latin typeface="Cambria Math" panose="02040503050406030204" pitchFamily="18" charset="0"/>
                            <a:ea typeface="Palatino" pitchFamily="2" charset="0"/>
                          </a:rPr>
                          <m:t>𝑖</m:t>
                        </m:r>
                      </m:sub>
                    </m:sSub>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𝑌</m:t>
                    </m:r>
                    <m:r>
                      <a:rPr kumimoji="1" lang="en-US" altLang="zh-CN" sz="2000" b="0" i="1" smtClean="0">
                        <a:latin typeface="Cambria Math" panose="02040503050406030204" pitchFamily="18" charset="0"/>
                        <a:ea typeface="Palatino" pitchFamily="2" charset="0"/>
                      </a:rPr>
                      <m:t>∩</m:t>
                    </m:r>
                    <m:sSub>
                      <m:sSubPr>
                        <m:ctrlPr>
                          <a:rPr kumimoji="1" lang="en-US" altLang="zh-CN" sz="2000" b="0" i="1" smtClean="0">
                            <a:latin typeface="Cambria Math" panose="02040503050406030204" pitchFamily="18" charset="0"/>
                            <a:ea typeface="Palatino" pitchFamily="2" charset="0"/>
                          </a:rPr>
                        </m:ctrlPr>
                      </m:sSubPr>
                      <m:e>
                        <m:r>
                          <a:rPr kumimoji="1" lang="en-US" altLang="zh-CN" sz="2000" b="0" i="1" smtClean="0">
                            <a:latin typeface="Cambria Math" panose="02040503050406030204" pitchFamily="18" charset="0"/>
                            <a:ea typeface="Palatino" pitchFamily="2" charset="0"/>
                          </a:rPr>
                          <m:t>𝐵</m:t>
                        </m:r>
                      </m:e>
                      <m:sub>
                        <m:r>
                          <a:rPr kumimoji="1" lang="en-US" altLang="zh-CN" sz="2000" b="0" i="1" smtClean="0">
                            <a:latin typeface="Cambria Math" panose="02040503050406030204" pitchFamily="18" charset="0"/>
                            <a:ea typeface="Palatino" pitchFamily="2" charset="0"/>
                          </a:rPr>
                          <m:t>𝑖</m:t>
                        </m:r>
                      </m:sub>
                    </m:sSub>
                  </m:oMath>
                </a14:m>
                <a:r>
                  <a:rPr kumimoji="1" lang="en-US" altLang="zh-CN" sz="2000">
                    <a:latin typeface="Palatino" pitchFamily="2" charset="0"/>
                    <a:ea typeface="Palatino" pitchFamily="2" charset="0"/>
                  </a:rPr>
                  <a:t>, </a:t>
                </a:r>
                <a:r>
                  <a:rPr kumimoji="1" lang="en-US" altLang="zh-CN" sz="2000" err="1">
                    <a:latin typeface="Palatino" pitchFamily="2" charset="0"/>
                    <a:ea typeface="Palatino" pitchFamily="2" charset="0"/>
                  </a:rPr>
                  <a:t>s.t.</a:t>
                </a:r>
                <a:r>
                  <a:rPr kumimoji="1" lang="en-US" altLang="zh-CN" sz="2000">
                    <a:latin typeface="Palatino" pitchFamily="2" charset="0"/>
                    <a:ea typeface="Palatino" pitchFamily="2" charset="0"/>
                  </a:rPr>
                  <a:t> </a:t>
                </a:r>
                <a14:m>
                  <m:oMath xmlns:m="http://schemas.openxmlformats.org/officeDocument/2006/math">
                    <m:sSub>
                      <m:sSubPr>
                        <m:ctrlPr>
                          <a:rPr kumimoji="1" lang="en-US" altLang="zh-CN" sz="2000" b="0" i="1" smtClean="0">
                            <a:latin typeface="Cambria Math" panose="02040503050406030204" pitchFamily="18" charset="0"/>
                            <a:ea typeface="Cambria Math" panose="02040503050406030204" pitchFamily="18" charset="0"/>
                          </a:rPr>
                        </m:ctrlPr>
                      </m:sSubPr>
                      <m:e>
                        <m:r>
                          <a:rPr kumimoji="1" lang="en-US" altLang="zh-CN" sz="2000" b="0" i="1" smtClean="0">
                            <a:latin typeface="Cambria Math" panose="02040503050406030204" pitchFamily="18" charset="0"/>
                            <a:ea typeface="Cambria Math" panose="02040503050406030204" pitchFamily="18" charset="0"/>
                          </a:rPr>
                          <m:t>|</m:t>
                        </m:r>
                        <m:r>
                          <a:rPr kumimoji="1" lang="en-US" altLang="zh-CN" sz="2000" b="0" i="1" smtClean="0">
                            <a:latin typeface="Cambria Math" panose="02040503050406030204" pitchFamily="18" charset="0"/>
                            <a:ea typeface="Cambria Math" panose="02040503050406030204" pitchFamily="18" charset="0"/>
                          </a:rPr>
                          <m:t>𝑋</m:t>
                        </m:r>
                        <m:r>
                          <a:rPr kumimoji="1" lang="en-US" altLang="zh-CN" sz="2000" b="0" i="1" smtClean="0">
                            <a:latin typeface="Cambria Math" panose="02040503050406030204" pitchFamily="18" charset="0"/>
                            <a:ea typeface="Cambria Math" panose="02040503050406030204" pitchFamily="18" charset="0"/>
                          </a:rPr>
                          <m:t>∩</m:t>
                        </m:r>
                        <m:r>
                          <a:rPr kumimoji="1" lang="en-US" altLang="zh-CN" sz="2000" i="1" smtClean="0">
                            <a:latin typeface="Cambria Math" panose="02040503050406030204" pitchFamily="18" charset="0"/>
                            <a:ea typeface="Cambria Math" panose="02040503050406030204" pitchFamily="18" charset="0"/>
                          </a:rPr>
                          <m:t>𝒩</m:t>
                        </m:r>
                      </m:e>
                      <m:sub>
                        <m:sSub>
                          <m:sSubPr>
                            <m:ctrlPr>
                              <a:rPr kumimoji="1" lang="en-US" altLang="zh-CN" sz="2000" b="0" i="1" smtClean="0">
                                <a:latin typeface="Cambria Math" panose="02040503050406030204" pitchFamily="18" charset="0"/>
                                <a:ea typeface="Cambria Math" panose="02040503050406030204" pitchFamily="18" charset="0"/>
                              </a:rPr>
                            </m:ctrlPr>
                          </m:sSubPr>
                          <m:e>
                            <m:r>
                              <a:rPr kumimoji="1" lang="en-US" altLang="zh-CN" sz="2000" b="0" i="1" smtClean="0">
                                <a:latin typeface="Cambria Math" panose="02040503050406030204" pitchFamily="18" charset="0"/>
                                <a:ea typeface="Cambria Math" panose="02040503050406030204" pitchFamily="18" charset="0"/>
                              </a:rPr>
                              <m:t>𝐺</m:t>
                            </m:r>
                          </m:e>
                          <m:sub>
                            <m:r>
                              <a:rPr kumimoji="1" lang="en-US" altLang="zh-CN" sz="2000" b="0" i="1" smtClean="0">
                                <a:latin typeface="Cambria Math" panose="02040503050406030204" pitchFamily="18" charset="0"/>
                                <a:ea typeface="Cambria Math" panose="02040503050406030204" pitchFamily="18" charset="0"/>
                              </a:rPr>
                              <m:t>𝑇</m:t>
                            </m:r>
                          </m:sub>
                        </m:sSub>
                      </m:sub>
                    </m:sSub>
                    <m:d>
                      <m:dPr>
                        <m:ctrlPr>
                          <a:rPr kumimoji="1" lang="en-US" altLang="zh-CN" sz="2000" b="0" i="1" smtClean="0">
                            <a:latin typeface="Cambria Math" panose="02040503050406030204" pitchFamily="18" charset="0"/>
                            <a:ea typeface="Cambria Math" panose="02040503050406030204" pitchFamily="18" charset="0"/>
                          </a:rPr>
                        </m:ctrlPr>
                      </m:dPr>
                      <m:e>
                        <m:sSub>
                          <m:sSubPr>
                            <m:ctrlPr>
                              <a:rPr kumimoji="1" lang="en-US" altLang="zh-CN" sz="2000" b="0" i="1" smtClean="0">
                                <a:latin typeface="Cambria Math" panose="02040503050406030204" pitchFamily="18" charset="0"/>
                                <a:ea typeface="Cambria Math" panose="02040503050406030204" pitchFamily="18" charset="0"/>
                              </a:rPr>
                            </m:ctrlPr>
                          </m:sSubPr>
                          <m:e>
                            <m:r>
                              <a:rPr kumimoji="1" lang="en-US" altLang="zh-CN" sz="2000" b="0" i="1" smtClean="0">
                                <a:latin typeface="Cambria Math" panose="02040503050406030204" pitchFamily="18" charset="0"/>
                                <a:ea typeface="Cambria Math" panose="02040503050406030204" pitchFamily="18" charset="0"/>
                              </a:rPr>
                              <m:t>𝑏</m:t>
                            </m:r>
                          </m:e>
                          <m:sub>
                            <m:r>
                              <a:rPr kumimoji="1" lang="en-US" altLang="zh-CN" sz="2000" b="0" i="1" smtClean="0">
                                <a:latin typeface="Cambria Math" panose="02040503050406030204" pitchFamily="18" charset="0"/>
                                <a:ea typeface="Cambria Math" panose="02040503050406030204" pitchFamily="18" charset="0"/>
                              </a:rPr>
                              <m:t>𝑖</m:t>
                            </m:r>
                          </m:sub>
                        </m:sSub>
                      </m:e>
                    </m:d>
                    <m:r>
                      <a:rPr kumimoji="1" lang="en-US" altLang="zh-CN" sz="2000" b="0" i="1" smtClean="0">
                        <a:latin typeface="Cambria Math" panose="02040503050406030204" pitchFamily="18" charset="0"/>
                        <a:ea typeface="Cambria Math" panose="02040503050406030204" pitchFamily="18" charset="0"/>
                      </a:rPr>
                      <m:t>|≥</m:t>
                    </m:r>
                    <m:r>
                      <a:rPr kumimoji="1" lang="en-US" altLang="zh-CN" sz="2000" b="0" i="1" smtClean="0">
                        <a:latin typeface="Cambria Math" panose="02040503050406030204" pitchFamily="18" charset="0"/>
                        <a:ea typeface="Cambria Math" panose="02040503050406030204" pitchFamily="18" charset="0"/>
                      </a:rPr>
                      <m:t>𝑘</m:t>
                    </m:r>
                    <m:r>
                      <a:rPr kumimoji="1" lang="en-US" altLang="zh-CN" sz="2000" b="0" i="1" smtClean="0">
                        <a:latin typeface="Cambria Math" panose="02040503050406030204" pitchFamily="18" charset="0"/>
                        <a:ea typeface="Cambria Math" panose="02040503050406030204" pitchFamily="18" charset="0"/>
                      </a:rPr>
                      <m:t>+1</m:t>
                    </m:r>
                  </m:oMath>
                </a14:m>
                <a:r>
                  <a:rPr kumimoji="1" lang="en-US" altLang="zh-CN" sz="2000">
                    <a:latin typeface="Palatino" pitchFamily="2" charset="0"/>
                    <a:ea typeface="Palatino" pitchFamily="2" charset="0"/>
                  </a:rPr>
                  <a:t>,</a:t>
                </a:r>
              </a:p>
              <a:p>
                <a:pPr marL="457200" indent="-457200">
                  <a:buFont typeface="+mj-ea"/>
                  <a:buAutoNum type="circleNumDbPlain"/>
                </a:pPr>
                <a:r>
                  <a:rPr kumimoji="1" lang="en-US" altLang="zh-CN" sz="2000">
                    <a:latin typeface="Palatino" pitchFamily="2" charset="0"/>
                    <a:ea typeface="Palatino" pitchFamily="2" charset="0"/>
                  </a:rPr>
                  <a:t>or</a:t>
                </a:r>
                <a:r>
                  <a:rPr kumimoji="1" lang="zh-CN" altLang="en-US" sz="2000">
                    <a:latin typeface="Palatino" pitchFamily="2" charset="0"/>
                    <a:ea typeface="Palatino" pitchFamily="2" charset="0"/>
                  </a:rPr>
                  <a:t> </a:t>
                </a:r>
                <a14:m>
                  <m:oMath xmlns:m="http://schemas.openxmlformats.org/officeDocument/2006/math">
                    <m:d>
                      <m:dPr>
                        <m:begChr m:val="|"/>
                        <m:endChr m:val="|"/>
                        <m:ctrlPr>
                          <a:rPr kumimoji="1" lang="en-US" altLang="zh-CN" sz="2000" b="0" i="1" smtClean="0">
                            <a:latin typeface="Cambria Math" panose="02040503050406030204" pitchFamily="18" charset="0"/>
                            <a:ea typeface="Palatino" pitchFamily="2" charset="0"/>
                          </a:rPr>
                        </m:ctrlPr>
                      </m:dPr>
                      <m:e>
                        <m:r>
                          <a:rPr kumimoji="1" lang="en-US" altLang="zh-CN" sz="2000" b="0" i="1" smtClean="0">
                            <a:latin typeface="Cambria Math" panose="02040503050406030204" pitchFamily="18" charset="0"/>
                            <a:ea typeface="Palatino" pitchFamily="2" charset="0"/>
                          </a:rPr>
                          <m:t>𝑌</m:t>
                        </m:r>
                        <m:r>
                          <a:rPr kumimoji="1" lang="en-US" altLang="zh-CN" sz="2000" b="0" i="1" smtClean="0">
                            <a:latin typeface="Cambria Math" panose="02040503050406030204" pitchFamily="18" charset="0"/>
                            <a:ea typeface="Palatino" pitchFamily="2" charset="0"/>
                          </a:rPr>
                          <m:t>∩</m:t>
                        </m:r>
                        <m:sSub>
                          <m:sSubPr>
                            <m:ctrlPr>
                              <a:rPr kumimoji="1" lang="en-US" altLang="zh-CN" sz="2000" b="0" i="1" smtClean="0">
                                <a:latin typeface="Cambria Math" panose="02040503050406030204" pitchFamily="18" charset="0"/>
                                <a:ea typeface="Palatino" pitchFamily="2" charset="0"/>
                              </a:rPr>
                            </m:ctrlPr>
                          </m:sSubPr>
                          <m:e>
                            <m:r>
                              <a:rPr kumimoji="1" lang="en-US" altLang="zh-CN" sz="2000" b="0" i="1" smtClean="0">
                                <a:latin typeface="Cambria Math" panose="02040503050406030204" pitchFamily="18" charset="0"/>
                                <a:ea typeface="Palatino" pitchFamily="2" charset="0"/>
                              </a:rPr>
                              <m:t>𝐵</m:t>
                            </m:r>
                          </m:e>
                          <m:sub>
                            <m:r>
                              <a:rPr kumimoji="1" lang="en-US" altLang="zh-CN" sz="2000" b="0" i="1" smtClean="0">
                                <a:latin typeface="Cambria Math" panose="02040503050406030204" pitchFamily="18" charset="0"/>
                                <a:ea typeface="Palatino" pitchFamily="2" charset="0"/>
                              </a:rPr>
                              <m:t>𝑖</m:t>
                            </m:r>
                          </m:sub>
                        </m:sSub>
                      </m:e>
                    </m:d>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𝑐</m:t>
                    </m:r>
                    <m:r>
                      <a:rPr kumimoji="1" lang="en-US" altLang="zh-CN" sz="2000" b="0" i="1" smtClean="0">
                        <a:latin typeface="Cambria Math" panose="02040503050406030204" pitchFamily="18" charset="0"/>
                        <a:ea typeface="Palatino" pitchFamily="2" charset="0"/>
                      </a:rPr>
                      <m:t>+1</m:t>
                    </m:r>
                  </m:oMath>
                </a14:m>
                <a:r>
                  <a:rPr kumimoji="1" lang="en-US" altLang="zh-CN" sz="2000">
                    <a:latin typeface="Palatino" pitchFamily="2" charset="0"/>
                    <a:ea typeface="Palatino" pitchFamily="2" charset="0"/>
                  </a:rPr>
                  <a:t>.</a:t>
                </a:r>
              </a:p>
            </p:txBody>
          </p:sp>
        </mc:Choice>
        <mc:Fallback xmlns="">
          <p:sp>
            <p:nvSpPr>
              <p:cNvPr id="10" name="文本框 9">
                <a:extLst>
                  <a:ext uri="{FF2B5EF4-FFF2-40B4-BE49-F238E27FC236}">
                    <a16:creationId xmlns:a16="http://schemas.microsoft.com/office/drawing/2014/main" id="{CE1AF81B-1254-0894-AC62-77A5F90B44F4}"/>
                  </a:ext>
                </a:extLst>
              </p:cNvPr>
              <p:cNvSpPr txBox="1">
                <a:spLocks noRot="1" noChangeAspect="1" noMove="1" noResize="1" noEditPoints="1" noAdjustHandles="1" noChangeArrowheads="1" noChangeShapeType="1" noTextEdit="1"/>
              </p:cNvSpPr>
              <p:nvPr/>
            </p:nvSpPr>
            <p:spPr>
              <a:xfrm>
                <a:off x="6086632" y="1611237"/>
                <a:ext cx="5843098" cy="2888932"/>
              </a:xfrm>
              <a:prstGeom prst="rect">
                <a:avLst/>
              </a:prstGeom>
              <a:blipFill>
                <a:blip r:embed="rId4"/>
                <a:stretch>
                  <a:fillRect l="-1043" t="-1055" b="-27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5792DEF0-DC64-B711-64D7-8B300B72DAC6}"/>
                  </a:ext>
                </a:extLst>
              </p:cNvPr>
              <p:cNvSpPr txBox="1"/>
              <p:nvPr/>
            </p:nvSpPr>
            <p:spPr>
              <a:xfrm>
                <a:off x="583919" y="2767386"/>
                <a:ext cx="4933360" cy="646331"/>
              </a:xfrm>
              <a:prstGeom prst="rect">
                <a:avLst/>
              </a:prstGeom>
              <a:noFill/>
            </p:spPr>
            <p:txBody>
              <a:bodyPr wrap="square" rtlCol="0">
                <a:spAutoFit/>
              </a:bodyPr>
              <a:lstStyle/>
              <a:p>
                <a:r>
                  <a:rPr kumimoji="1" lang="en-US" altLang="zh-CN" b="1">
                    <a:latin typeface="Palatino" pitchFamily="2" charset="0"/>
                    <a:ea typeface="Palatino" pitchFamily="2" charset="0"/>
                  </a:rPr>
                  <a:t>NO Instance:</a:t>
                </a:r>
              </a:p>
              <a:p>
                <a:pPr marL="285750" indent="-285750">
                  <a:buFont typeface="Arial" panose="020B0604020202020204" pitchFamily="34" charset="0"/>
                  <a:buChar char="•"/>
                </a:pPr>
                <a:r>
                  <a:rPr kumimoji="1" lang="en-US" altLang="zh-CN">
                    <a:latin typeface="Palatino" pitchFamily="2" charset="0"/>
                    <a:ea typeface="Palatino" pitchFamily="2" charset="0"/>
                  </a:rPr>
                  <a:t>any</a:t>
                </a:r>
                <a:r>
                  <a:rPr kumimoji="1" lang="zh-CN" altLang="en-US">
                    <a:latin typeface="Palatino" pitchFamily="2" charset="0"/>
                    <a:ea typeface="Palatino" pitchFamily="2" charset="0"/>
                  </a:rPr>
                  <a:t> </a:t>
                </a:r>
                <a:r>
                  <a:rPr kumimoji="1" lang="en-US" altLang="zh-CN">
                    <a:latin typeface="Palatino" pitchFamily="2" charset="0"/>
                    <a:ea typeface="Palatino" pitchFamily="2" charset="0"/>
                  </a:rPr>
                  <a:t>covering</a:t>
                </a:r>
                <a:r>
                  <a:rPr kumimoji="1" lang="zh-CN" altLang="en-US">
                    <a:latin typeface="Palatino" pitchFamily="2" charset="0"/>
                    <a:ea typeface="Palatino" pitchFamily="2" charset="0"/>
                  </a:rPr>
                  <a:t> </a:t>
                </a:r>
                <a:r>
                  <a:rPr kumimoji="1" lang="en-US" altLang="zh-CN">
                    <a:latin typeface="Palatino" pitchFamily="2" charset="0"/>
                    <a:ea typeface="Palatino" pitchFamily="2" charset="0"/>
                  </a:rPr>
                  <a:t>of </a:t>
                </a:r>
                <a14:m>
                  <m:oMath xmlns:m="http://schemas.openxmlformats.org/officeDocument/2006/math">
                    <m:r>
                      <a:rPr kumimoji="1" lang="en-US" altLang="zh-CN" b="0" i="1" smtClean="0">
                        <a:latin typeface="Cambria Math" panose="02040503050406030204" pitchFamily="18" charset="0"/>
                        <a:ea typeface="Palatino" pitchFamily="2" charset="0"/>
                      </a:rPr>
                      <m:t>𝑈</m:t>
                    </m:r>
                  </m:oMath>
                </a14:m>
                <a:r>
                  <a:rPr kumimoji="1" lang="zh-CN" altLang="en-US">
                    <a:latin typeface="Palatino" pitchFamily="2" charset="0"/>
                    <a:ea typeface="Palatino" pitchFamily="2" charset="0"/>
                  </a:rPr>
                  <a:t> </a:t>
                </a:r>
                <a:r>
                  <a:rPr kumimoji="1" lang="en-US" altLang="zh-CN">
                    <a:latin typeface="Palatino" pitchFamily="2" charset="0"/>
                    <a:ea typeface="Palatino" pitchFamily="2" charset="0"/>
                  </a:rPr>
                  <a:t>has</a:t>
                </a:r>
                <a:r>
                  <a:rPr kumimoji="1" lang="zh-CN" altLang="en-US">
                    <a:latin typeface="Palatino" pitchFamily="2" charset="0"/>
                    <a:ea typeface="Palatino" pitchFamily="2" charset="0"/>
                  </a:rPr>
                  <a:t> </a:t>
                </a:r>
                <a:r>
                  <a:rPr kumimoji="1" lang="en-US" altLang="zh-CN">
                    <a:latin typeface="Palatino" pitchFamily="2" charset="0"/>
                    <a:ea typeface="Palatino" pitchFamily="2" charset="0"/>
                  </a:rPr>
                  <a:t>size</a:t>
                </a:r>
                <a:r>
                  <a:rPr kumimoji="1" lang="zh-CN" altLang="en-US">
                    <a:latin typeface="Palatino" pitchFamily="2" charset="0"/>
                    <a:ea typeface="Palatino" pitchFamily="2" charset="0"/>
                  </a:rPr>
                  <a:t> </a:t>
                </a:r>
                <a14:m>
                  <m:oMath xmlns:m="http://schemas.openxmlformats.org/officeDocument/2006/math">
                    <m:r>
                      <a:rPr kumimoji="1" lang="en-US" altLang="zh-CN" b="0" i="1" smtClean="0">
                        <a:latin typeface="Cambria Math" panose="02040503050406030204" pitchFamily="18" charset="0"/>
                        <a:ea typeface="Palatino" pitchFamily="2" charset="0"/>
                      </a:rPr>
                      <m:t>≥</m:t>
                    </m:r>
                    <m:r>
                      <a:rPr kumimoji="1" lang="en-US" altLang="zh-CN" b="0" i="1" smtClean="0">
                        <a:latin typeface="Cambria Math" panose="02040503050406030204" pitchFamily="18" charset="0"/>
                        <a:ea typeface="Palatino" pitchFamily="2" charset="0"/>
                      </a:rPr>
                      <m:t>𝑘</m:t>
                    </m:r>
                    <m:r>
                      <a:rPr kumimoji="1" lang="en-US" altLang="zh-CN" b="0" i="1" smtClean="0">
                        <a:latin typeface="Cambria Math" panose="02040503050406030204" pitchFamily="18" charset="0"/>
                        <a:ea typeface="Palatino" pitchFamily="2" charset="0"/>
                      </a:rPr>
                      <m:t>+1</m:t>
                    </m:r>
                  </m:oMath>
                </a14:m>
                <a:endParaRPr kumimoji="1" lang="zh-CN" altLang="en-US">
                  <a:latin typeface="Palatino" pitchFamily="2" charset="0"/>
                  <a:ea typeface="Palatino" pitchFamily="2" charset="0"/>
                </a:endParaRPr>
              </a:p>
            </p:txBody>
          </p:sp>
        </mc:Choice>
        <mc:Fallback xmlns="">
          <p:sp>
            <p:nvSpPr>
              <p:cNvPr id="7" name="文本框 6">
                <a:extLst>
                  <a:ext uri="{FF2B5EF4-FFF2-40B4-BE49-F238E27FC236}">
                    <a16:creationId xmlns:a16="http://schemas.microsoft.com/office/drawing/2014/main" id="{5792DEF0-DC64-B711-64D7-8B300B72DAC6}"/>
                  </a:ext>
                </a:extLst>
              </p:cNvPr>
              <p:cNvSpPr txBox="1">
                <a:spLocks noRot="1" noChangeAspect="1" noMove="1" noResize="1" noEditPoints="1" noAdjustHandles="1" noChangeArrowheads="1" noChangeShapeType="1" noTextEdit="1"/>
              </p:cNvSpPr>
              <p:nvPr/>
            </p:nvSpPr>
            <p:spPr>
              <a:xfrm>
                <a:off x="583919" y="2767386"/>
                <a:ext cx="4933360" cy="646331"/>
              </a:xfrm>
              <a:prstGeom prst="rect">
                <a:avLst/>
              </a:prstGeom>
              <a:blipFill>
                <a:blip r:embed="rId5"/>
                <a:stretch>
                  <a:fillRect l="-1112"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文本框 94">
                <a:extLst>
                  <a:ext uri="{FF2B5EF4-FFF2-40B4-BE49-F238E27FC236}">
                    <a16:creationId xmlns:a16="http://schemas.microsoft.com/office/drawing/2014/main" id="{D763B192-9D18-BA72-9BFB-C340CEC896C2}"/>
                  </a:ext>
                </a:extLst>
              </p:cNvPr>
              <p:cNvSpPr txBox="1"/>
              <p:nvPr/>
            </p:nvSpPr>
            <p:spPr>
              <a:xfrm>
                <a:off x="0" y="5236275"/>
                <a:ext cx="5920740" cy="923330"/>
              </a:xfrm>
              <a:prstGeom prst="rect">
                <a:avLst/>
              </a:prstGeom>
              <a:noFill/>
            </p:spPr>
            <p:txBody>
              <a:bodyPr wrap="square" rtlCol="0">
                <a:spAutoFit/>
              </a:bodyPr>
              <a:lstStyle/>
              <a:p>
                <a:pPr lvl="1"/>
                <a:r>
                  <a:rPr lang="en-US" altLang="zh-CN" b="1">
                    <a:latin typeface="Palatino" pitchFamily="2" charset="0"/>
                    <a:ea typeface="Palatino" pitchFamily="2" charset="0"/>
                  </a:rPr>
                  <a:t>Soundness:</a:t>
                </a:r>
              </a:p>
              <a:p>
                <a:pPr marL="742950" lvl="1"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b="0" i="0" smtClean="0">
                        <a:latin typeface="Cambria Math" panose="02040503050406030204" pitchFamily="18" charset="0"/>
                      </a:rPr>
                      <m:t> </m:t>
                    </m:r>
                  </m:oMath>
                </a14:m>
                <a:r>
                  <a:rPr lang="en-US" altLang="zh-CN" b="0">
                    <a:solidFill>
                      <a:schemeClr val="tx1"/>
                    </a:solidFill>
                    <a:latin typeface="Palatino" pitchFamily="2" charset="0"/>
                    <a:ea typeface="Palatino" pitchFamily="2" charset="0"/>
                  </a:rPr>
                  <a:t>if for </a:t>
                </a:r>
                <a14:m>
                  <m:oMath xmlns:m="http://schemas.openxmlformats.org/officeDocument/2006/math">
                    <m:r>
                      <a:rPr lang="en-US" altLang="zh-CN" b="0" i="1" smtClean="0">
                        <a:solidFill>
                          <a:schemeClr val="tx1"/>
                        </a:solidFill>
                        <a:latin typeface="Cambria Math" panose="02040503050406030204" pitchFamily="18" charset="0"/>
                        <a:ea typeface="Palatino" pitchFamily="2" charset="0"/>
                      </a:rPr>
                      <m:t>𝜀</m:t>
                    </m:r>
                  </m:oMath>
                </a14:m>
                <a:r>
                  <a:rPr lang="en-US" altLang="zh-CN" b="0" i="1">
                    <a:solidFill>
                      <a:schemeClr val="tx1"/>
                    </a:solidFill>
                    <a:latin typeface="Cambria Math" panose="02040503050406030204" pitchFamily="18" charset="0"/>
                    <a:ea typeface="Palatino" pitchFamily="2" charset="0"/>
                  </a:rPr>
                  <a:t> </a:t>
                </a:r>
                <a:r>
                  <a:rPr lang="en-US" altLang="zh-CN" b="0">
                    <a:solidFill>
                      <a:schemeClr val="tx1"/>
                    </a:solidFill>
                    <a:latin typeface="Cambria Math" panose="02040503050406030204" pitchFamily="18" charset="0"/>
                    <a:ea typeface="Palatino" pitchFamily="2" charset="0"/>
                  </a:rPr>
                  <a:t>fraction of </a:t>
                </a:r>
                <a14:m>
                  <m:oMath xmlns:m="http://schemas.openxmlformats.org/officeDocument/2006/math">
                    <m:r>
                      <a:rPr lang="en-US" altLang="zh-CN" b="0" i="1" smtClean="0">
                        <a:solidFill>
                          <a:schemeClr val="tx1"/>
                        </a:solidFill>
                        <a:latin typeface="Cambria Math" panose="02040503050406030204" pitchFamily="18" charset="0"/>
                        <a:ea typeface="Palatino" pitchFamily="2" charset="0"/>
                      </a:rPr>
                      <m:t>𝑖</m:t>
                    </m:r>
                    <m:r>
                      <a:rPr lang="en-US" altLang="zh-CN" b="0" i="1" smtClean="0">
                        <a:solidFill>
                          <a:schemeClr val="tx1"/>
                        </a:solidFill>
                        <a:latin typeface="Cambria Math" panose="02040503050406030204" pitchFamily="18" charset="0"/>
                        <a:ea typeface="Palatino" pitchFamily="2" charset="0"/>
                      </a:rPr>
                      <m:t>∈[</m:t>
                    </m:r>
                    <m:r>
                      <a:rPr lang="en-US" altLang="zh-CN" b="0" i="1" smtClean="0">
                        <a:solidFill>
                          <a:schemeClr val="tx1"/>
                        </a:solidFill>
                        <a:latin typeface="Cambria Math" panose="02040503050406030204" pitchFamily="18" charset="0"/>
                        <a:ea typeface="Palatino" pitchFamily="2" charset="0"/>
                      </a:rPr>
                      <m:t>𝑚</m:t>
                    </m:r>
                    <m:r>
                      <a:rPr lang="en-US" altLang="zh-CN" b="0" i="1" smtClean="0">
                        <a:solidFill>
                          <a:schemeClr val="tx1"/>
                        </a:solidFill>
                        <a:latin typeface="Cambria Math" panose="02040503050406030204" pitchFamily="18" charset="0"/>
                        <a:ea typeface="Palatino" pitchFamily="2" charset="0"/>
                      </a:rPr>
                      <m:t>]</m:t>
                    </m:r>
                  </m:oMath>
                </a14:m>
                <a:r>
                  <a:rPr lang="en-US" altLang="zh-CN" b="0" i="1">
                    <a:solidFill>
                      <a:schemeClr val="tx1"/>
                    </a:solidFill>
                    <a:latin typeface="Cambria Math" panose="02040503050406030204" pitchFamily="18" charset="0"/>
                    <a:ea typeface="Palatino" pitchFamily="2" charset="0"/>
                  </a:rPr>
                  <a:t>, </a:t>
                </a:r>
                <a14:m>
                  <m:oMath xmlns:m="http://schemas.openxmlformats.org/officeDocument/2006/math">
                    <m:r>
                      <a:rPr lang="en-US" altLang="zh-CN" i="1">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𝑏</m:t>
                        </m:r>
                      </m:e>
                      <m:sub>
                        <m:r>
                          <a:rPr lang="en-US" altLang="zh-CN" i="1">
                            <a:solidFill>
                              <a:schemeClr val="tx1"/>
                            </a:solidFill>
                            <a:latin typeface="Cambria Math" panose="02040503050406030204" pitchFamily="18" charset="0"/>
                          </a:rPr>
                          <m:t>𝑖</m:t>
                        </m:r>
                      </m:sub>
                    </m:sSub>
                    <m:r>
                      <a:rPr lang="en-US" altLang="zh-CN" i="1">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𝐵</m:t>
                        </m:r>
                      </m:e>
                      <m:sub>
                        <m:r>
                          <a:rPr lang="en-US" altLang="zh-CN" i="1">
                            <a:solidFill>
                              <a:schemeClr val="tx1"/>
                            </a:solidFill>
                            <a:latin typeface="Cambria Math" panose="02040503050406030204" pitchFamily="18" charset="0"/>
                          </a:rPr>
                          <m:t>𝑖</m:t>
                        </m:r>
                      </m:sub>
                    </m:sSub>
                  </m:oMath>
                </a14:m>
                <a:r>
                  <a:rPr lang="zh-CN" altLang="en-US">
                    <a:solidFill>
                      <a:schemeClr val="tx1"/>
                    </a:solidFill>
                    <a:latin typeface="Palatino" pitchFamily="2" charset="0"/>
                    <a:ea typeface="Palatino" pitchFamily="2" charset="0"/>
                  </a:rPr>
                  <a:t> </a:t>
                </a:r>
                <a:r>
                  <a:rPr lang="en-US" altLang="zh-CN">
                    <a:solidFill>
                      <a:schemeClr val="tx1"/>
                    </a:solidFill>
                    <a:latin typeface="Palatino" pitchFamily="2" charset="0"/>
                    <a:ea typeface="Palatino" pitchFamily="2" charset="0"/>
                  </a:rPr>
                  <a:t>such that </a:t>
                </a:r>
                <a14:m>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𝑏</m:t>
                        </m:r>
                      </m:e>
                      <m:sub>
                        <m:r>
                          <a:rPr lang="en-US" altLang="zh-CN" i="1">
                            <a:solidFill>
                              <a:schemeClr val="tx1"/>
                            </a:solidFill>
                            <a:latin typeface="Cambria Math" panose="02040503050406030204" pitchFamily="18" charset="0"/>
                          </a:rPr>
                          <m:t>𝑖</m:t>
                        </m:r>
                      </m:sub>
                    </m:sSub>
                  </m:oMath>
                </a14:m>
                <a:r>
                  <a:rPr lang="zh-CN" altLang="en-US">
                    <a:solidFill>
                      <a:schemeClr val="tx1"/>
                    </a:solidFill>
                    <a:latin typeface="Palatino" pitchFamily="2" charset="0"/>
                    <a:ea typeface="Palatino" pitchFamily="2" charset="0"/>
                  </a:rPr>
                  <a:t> </a:t>
                </a:r>
                <a:r>
                  <a:rPr lang="en-US" altLang="zh-CN">
                    <a:solidFill>
                      <a:schemeClr val="tx1"/>
                    </a:solidFill>
                    <a:latin typeface="Palatino" pitchFamily="2" charset="0"/>
                    <a:ea typeface="Palatino" pitchFamily="2" charset="0"/>
                  </a:rPr>
                  <a:t>has </a:t>
                </a:r>
                <a14:m>
                  <m:oMath xmlns:m="http://schemas.openxmlformats.org/officeDocument/2006/math">
                    <m:r>
                      <a:rPr lang="en-US" altLang="zh-CN" i="1">
                        <a:solidFill>
                          <a:schemeClr val="tx1"/>
                        </a:solidFill>
                        <a:latin typeface="Cambria Math" panose="02040503050406030204" pitchFamily="18" charset="0"/>
                      </a:rPr>
                      <m:t>𝑘</m:t>
                    </m:r>
                    <m:r>
                      <a:rPr lang="en-US" altLang="zh-CN" i="1">
                        <a:solidFill>
                          <a:schemeClr val="tx1"/>
                        </a:solidFill>
                        <a:latin typeface="Cambria Math" panose="02040503050406030204" pitchFamily="18" charset="0"/>
                      </a:rPr>
                      <m:t>+1</m:t>
                    </m:r>
                  </m:oMath>
                </a14:m>
                <a:r>
                  <a:rPr lang="zh-CN" altLang="en-US">
                    <a:solidFill>
                      <a:schemeClr val="tx1"/>
                    </a:solidFill>
                    <a:latin typeface="Palatino" pitchFamily="2" charset="0"/>
                    <a:ea typeface="Palatino" pitchFamily="2" charset="0"/>
                  </a:rPr>
                  <a:t> </a:t>
                </a:r>
                <a:r>
                  <a:rPr lang="en-US" altLang="zh-CN">
                    <a:solidFill>
                      <a:schemeClr val="tx1"/>
                    </a:solidFill>
                    <a:latin typeface="Palatino" pitchFamily="2" charset="0"/>
                    <a:ea typeface="Palatino" pitchFamily="2" charset="0"/>
                  </a:rPr>
                  <a:t>neighbors </a:t>
                </a:r>
                <a:r>
                  <a:rPr lang="en-US" altLang="zh-CN">
                    <a:latin typeface="Palatino" pitchFamily="2" charset="0"/>
                    <a:ea typeface="Palatino" pitchFamily="2" charset="0"/>
                  </a:rPr>
                  <a:t>in </a:t>
                </a:r>
                <a14:m>
                  <m:oMath xmlns:m="http://schemas.openxmlformats.org/officeDocument/2006/math">
                    <m:r>
                      <a:rPr lang="en-US" altLang="zh-CN" i="1">
                        <a:latin typeface="Cambria Math" panose="02040503050406030204" pitchFamily="18" charset="0"/>
                      </a:rPr>
                      <m:t>𝑋</m:t>
                    </m:r>
                  </m:oMath>
                </a14:m>
                <a:r>
                  <a:rPr lang="en-US" altLang="zh-CN">
                    <a:latin typeface="Palatino" pitchFamily="2" charset="0"/>
                    <a:ea typeface="Palatino" pitchFamily="2" charset="0"/>
                  </a:rPr>
                  <a:t>, then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𝑋</m:t>
                        </m:r>
                      </m:e>
                    </m:d>
                    <m:r>
                      <a:rPr lang="en-US" altLang="zh-CN" i="1">
                        <a:latin typeface="Cambria Math" panose="02040503050406030204" pitchFamily="18" charset="0"/>
                      </a:rPr>
                      <m:t>&gt;</m:t>
                    </m:r>
                    <m:r>
                      <a:rPr lang="en-US" altLang="zh-CN" b="0" i="1" smtClean="0">
                        <a:latin typeface="Cambria Math" panose="02040503050406030204" pitchFamily="18" charset="0"/>
                      </a:rPr>
                      <m:t>𝑐𝑘</m:t>
                    </m:r>
                    <m:r>
                      <a:rPr lang="en-US" altLang="zh-CN" b="0" i="1" smtClean="0">
                        <a:latin typeface="Cambria Math" panose="02040503050406030204" pitchFamily="18" charset="0"/>
                      </a:rPr>
                      <m:t>′</m:t>
                    </m:r>
                  </m:oMath>
                </a14:m>
                <a:endParaRPr lang="en-US" altLang="zh-CN">
                  <a:latin typeface="Palatino" pitchFamily="2" charset="0"/>
                  <a:ea typeface="Palatino" pitchFamily="2" charset="0"/>
                </a:endParaRPr>
              </a:p>
            </p:txBody>
          </p:sp>
        </mc:Choice>
        <mc:Fallback xmlns="">
          <p:sp>
            <p:nvSpPr>
              <p:cNvPr id="95" name="文本框 94">
                <a:extLst>
                  <a:ext uri="{FF2B5EF4-FFF2-40B4-BE49-F238E27FC236}">
                    <a16:creationId xmlns:a16="http://schemas.microsoft.com/office/drawing/2014/main" id="{D763B192-9D18-BA72-9BFB-C340CEC896C2}"/>
                  </a:ext>
                </a:extLst>
              </p:cNvPr>
              <p:cNvSpPr txBox="1">
                <a:spLocks noRot="1" noChangeAspect="1" noMove="1" noResize="1" noEditPoints="1" noAdjustHandles="1" noChangeArrowheads="1" noChangeShapeType="1" noTextEdit="1"/>
              </p:cNvSpPr>
              <p:nvPr/>
            </p:nvSpPr>
            <p:spPr>
              <a:xfrm>
                <a:off x="0" y="5236275"/>
                <a:ext cx="5920740" cy="923330"/>
              </a:xfrm>
              <a:prstGeom prst="rect">
                <a:avLst/>
              </a:prstGeom>
              <a:blipFill>
                <a:blip r:embed="rId6"/>
                <a:stretch>
                  <a:fillRect t="-3974"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E751C3B3-0567-D779-B247-499ECA0C6F19}"/>
                  </a:ext>
                </a:extLst>
              </p:cNvPr>
              <p:cNvSpPr txBox="1"/>
              <p:nvPr/>
            </p:nvSpPr>
            <p:spPr>
              <a:xfrm>
                <a:off x="6109183" y="5301136"/>
                <a:ext cx="5711687" cy="1015663"/>
              </a:xfrm>
              <a:prstGeom prst="rect">
                <a:avLst/>
              </a:prstGeom>
              <a:noFill/>
            </p:spPr>
            <p:txBody>
              <a:bodyPr wrap="square" rtlCol="0">
                <a:spAutoFit/>
              </a:bodyPr>
              <a:lstStyle/>
              <a:p>
                <a:r>
                  <a:rPr kumimoji="1" lang="en-US" altLang="zh-CN" sz="2000" b="1">
                    <a:solidFill>
                      <a:schemeClr val="tx1"/>
                    </a:solidFill>
                    <a:latin typeface="Palatino" pitchFamily="2" charset="0"/>
                    <a:ea typeface="Palatino" pitchFamily="2" charset="0"/>
                  </a:rPr>
                  <a:t>In the NO case</a:t>
                </a:r>
                <a:r>
                  <a:rPr kumimoji="1" lang="en-US" altLang="zh-CN" sz="2000">
                    <a:solidFill>
                      <a:schemeClr val="tx1"/>
                    </a:solidFill>
                    <a:latin typeface="Palatino" pitchFamily="2" charset="0"/>
                    <a:ea typeface="Palatino" pitchFamily="2" charset="0"/>
                  </a:rPr>
                  <a:t>, one</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of</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the</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following</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holds:</a:t>
                </a:r>
              </a:p>
              <a:p>
                <a:pPr marL="342900" indent="-342900">
                  <a:buFont typeface="Arial" panose="020B0604020202020204" pitchFamily="34" charset="0"/>
                  <a:buChar char="•"/>
                </a:pPr>
                <a:r>
                  <a:rPr kumimoji="1" lang="en-US" altLang="zh-CN" sz="2000">
                    <a:solidFill>
                      <a:srgbClr val="FF0000"/>
                    </a:solidFill>
                    <a:latin typeface="Palatino" pitchFamily="2" charset="0"/>
                    <a:ea typeface="Palatino" pitchFamily="2" charset="0"/>
                  </a:rPr>
                  <a:t>(# of </a:t>
                </a:r>
                <a:r>
                  <a:rPr lang="zh-CN" altLang="en-US" sz="2000">
                    <a:solidFill>
                      <a:srgbClr val="FF0000"/>
                    </a:solidFill>
                    <a:latin typeface="Palatino" pitchFamily="2" charset="0"/>
                    <a:ea typeface="Palatino" pitchFamily="2" charset="0"/>
                  </a:rPr>
                  <a:t>①</a:t>
                </a:r>
                <a14:m>
                  <m:oMath xmlns:m="http://schemas.openxmlformats.org/officeDocument/2006/math">
                    <m:r>
                      <a:rPr lang="en-US" altLang="zh-CN" sz="2000" i="1">
                        <a:solidFill>
                          <a:srgbClr val="FF0000"/>
                        </a:solidFill>
                        <a:latin typeface="Cambria Math" panose="02040503050406030204" pitchFamily="18" charset="0"/>
                        <a:ea typeface="Palatino" pitchFamily="2" charset="0"/>
                      </a:rPr>
                      <m:t>≥</m:t>
                    </m:r>
                    <m:r>
                      <a:rPr lang="en-US" altLang="zh-CN" sz="2000" i="1">
                        <a:solidFill>
                          <a:srgbClr val="FF0000"/>
                        </a:solidFill>
                        <a:latin typeface="Cambria Math" panose="02040503050406030204" pitchFamily="18" charset="0"/>
                        <a:ea typeface="Palatino" pitchFamily="2" charset="0"/>
                      </a:rPr>
                      <m:t>𝜀</m:t>
                    </m:r>
                    <m:r>
                      <a:rPr lang="en-US" altLang="zh-CN" sz="2000" i="1">
                        <a:solidFill>
                          <a:srgbClr val="FF0000"/>
                        </a:solidFill>
                        <a:latin typeface="Cambria Math" panose="02040503050406030204" pitchFamily="18" charset="0"/>
                        <a:ea typeface="Palatino" pitchFamily="2" charset="0"/>
                      </a:rPr>
                      <m:t>𝑚</m:t>
                    </m:r>
                    <m:r>
                      <a:rPr lang="en-US" altLang="zh-CN" sz="2000" b="0" i="1" smtClean="0">
                        <a:solidFill>
                          <a:srgbClr val="FF0000"/>
                        </a:solidFill>
                        <a:latin typeface="Cambria Math" panose="02040503050406030204" pitchFamily="18" charset="0"/>
                        <a:ea typeface="Palatino" pitchFamily="2" charset="0"/>
                      </a:rPr>
                      <m:t>)⇒</m:t>
                    </m:r>
                    <m:r>
                      <a:rPr lang="en-US" altLang="zh-CN" sz="2000" i="1">
                        <a:solidFill>
                          <a:srgbClr val="FF0000"/>
                        </a:solidFill>
                        <a:latin typeface="Cambria Math" panose="02040503050406030204" pitchFamily="18" charset="0"/>
                        <a:ea typeface="Palatino" pitchFamily="2" charset="0"/>
                      </a:rPr>
                      <m:t> </m:t>
                    </m:r>
                    <m:d>
                      <m:dPr>
                        <m:begChr m:val="|"/>
                        <m:endChr m:val="|"/>
                        <m:ctrlPr>
                          <a:rPr kumimoji="1" lang="en-US" altLang="zh-CN" sz="2000" b="0" i="1" smtClean="0">
                            <a:solidFill>
                              <a:srgbClr val="FF0000"/>
                            </a:solidFill>
                            <a:latin typeface="Cambria Math" panose="02040503050406030204" pitchFamily="18" charset="0"/>
                            <a:ea typeface="Palatino" pitchFamily="2" charset="0"/>
                          </a:rPr>
                        </m:ctrlPr>
                      </m:dPr>
                      <m:e>
                        <m:r>
                          <a:rPr kumimoji="1" lang="en-US" altLang="zh-CN" sz="2000" b="0" i="1" smtClean="0">
                            <a:solidFill>
                              <a:srgbClr val="FF0000"/>
                            </a:solidFill>
                            <a:latin typeface="Cambria Math" panose="02040503050406030204" pitchFamily="18" charset="0"/>
                            <a:ea typeface="Palatino" pitchFamily="2" charset="0"/>
                          </a:rPr>
                          <m:t>𝑋</m:t>
                        </m:r>
                      </m:e>
                    </m:d>
                    <m:r>
                      <a:rPr kumimoji="1" lang="en-US" altLang="zh-CN" sz="2000" b="0" i="1" smtClean="0">
                        <a:solidFill>
                          <a:srgbClr val="FF0000"/>
                        </a:solidFill>
                        <a:latin typeface="Cambria Math" panose="02040503050406030204" pitchFamily="18" charset="0"/>
                        <a:ea typeface="Palatino" pitchFamily="2" charset="0"/>
                      </a:rPr>
                      <m:t>&gt;</m:t>
                    </m:r>
                    <m:r>
                      <a:rPr lang="en-US" altLang="zh-CN" sz="2000" i="1">
                        <a:solidFill>
                          <a:srgbClr val="FF0000"/>
                        </a:solidFill>
                        <a:latin typeface="Cambria Math" panose="02040503050406030204" pitchFamily="18" charset="0"/>
                      </a:rPr>
                      <m:t>𝑐𝑘</m:t>
                    </m:r>
                    <m:r>
                      <a:rPr lang="en-US" altLang="zh-CN" sz="2000" b="0" i="1" smtClean="0">
                        <a:solidFill>
                          <a:srgbClr val="FF0000"/>
                        </a:solidFill>
                        <a:latin typeface="Cambria Math" panose="02040503050406030204" pitchFamily="18" charset="0"/>
                      </a:rPr>
                      <m:t>′</m:t>
                    </m:r>
                  </m:oMath>
                </a14:m>
                <a:r>
                  <a:rPr kumimoji="1" lang="en-US" altLang="zh-CN" sz="2000">
                    <a:solidFill>
                      <a:schemeClr val="tx1"/>
                    </a:solidFill>
                    <a:latin typeface="Palatino" pitchFamily="2" charset="0"/>
                    <a:ea typeface="Palatino" pitchFamily="2" charset="0"/>
                  </a:rPr>
                  <a:t>.</a:t>
                </a:r>
              </a:p>
              <a:p>
                <a:pPr marL="342900" indent="-342900">
                  <a:buFont typeface="Arial" panose="020B0604020202020204" pitchFamily="34" charset="0"/>
                  <a:buChar char="•"/>
                </a:pPr>
                <a:r>
                  <a:rPr kumimoji="1" lang="en-US" altLang="zh-CN" sz="2000">
                    <a:solidFill>
                      <a:schemeClr val="tx1"/>
                    </a:solidFill>
                    <a:latin typeface="Palatino" pitchFamily="2" charset="0"/>
                    <a:ea typeface="Palatino" pitchFamily="2" charset="0"/>
                  </a:rPr>
                  <a:t>(# of </a:t>
                </a:r>
                <a:r>
                  <a:rPr lang="zh-CN" altLang="en-US" sz="2000">
                    <a:solidFill>
                      <a:schemeClr val="tx1"/>
                    </a:solidFill>
                    <a:latin typeface="Palatino" pitchFamily="2" charset="0"/>
                    <a:ea typeface="Palatino" pitchFamily="2" charset="0"/>
                  </a:rPr>
                  <a:t>②</a:t>
                </a:r>
                <a14:m>
                  <m:oMath xmlns:m="http://schemas.openxmlformats.org/officeDocument/2006/math">
                    <m:r>
                      <a:rPr lang="en-US" altLang="zh-CN" sz="2000" b="0" i="1" smtClean="0">
                        <a:solidFill>
                          <a:schemeClr val="tx1"/>
                        </a:solidFill>
                        <a:latin typeface="Cambria Math" panose="02040503050406030204" pitchFamily="18" charset="0"/>
                        <a:ea typeface="Palatino" pitchFamily="2" charset="0"/>
                      </a:rPr>
                      <m:t>≥(1−</m:t>
                    </m:r>
                    <m:r>
                      <a:rPr lang="en-US" altLang="zh-CN" sz="2000" b="0" i="1" smtClean="0">
                        <a:solidFill>
                          <a:schemeClr val="tx1"/>
                        </a:solidFill>
                        <a:latin typeface="Cambria Math" panose="02040503050406030204" pitchFamily="18" charset="0"/>
                        <a:ea typeface="Palatino" pitchFamily="2" charset="0"/>
                      </a:rPr>
                      <m:t>𝜀</m:t>
                    </m:r>
                    <m:r>
                      <a:rPr lang="en-US" altLang="zh-CN" sz="2000" b="0" i="1" smtClean="0">
                        <a:solidFill>
                          <a:schemeClr val="tx1"/>
                        </a:solidFill>
                        <a:latin typeface="Cambria Math" panose="02040503050406030204" pitchFamily="18" charset="0"/>
                        <a:ea typeface="Palatino" pitchFamily="2" charset="0"/>
                      </a:rPr>
                      <m:t>)</m:t>
                    </m:r>
                    <m:r>
                      <a:rPr lang="en-US" altLang="zh-CN" sz="2000" b="0" i="1" smtClean="0">
                        <a:solidFill>
                          <a:schemeClr val="tx1"/>
                        </a:solidFill>
                        <a:latin typeface="Cambria Math" panose="02040503050406030204" pitchFamily="18" charset="0"/>
                        <a:ea typeface="Palatino" pitchFamily="2" charset="0"/>
                      </a:rPr>
                      <m:t>𝑚</m:t>
                    </m:r>
                    <m:r>
                      <a:rPr lang="en-US" altLang="zh-CN" sz="2000" b="0" i="0" smtClean="0">
                        <a:solidFill>
                          <a:schemeClr val="tx1"/>
                        </a:solidFill>
                        <a:latin typeface="Cambria Math" panose="02040503050406030204" pitchFamily="18" charset="0"/>
                        <a:ea typeface="Palatino" pitchFamily="2" charset="0"/>
                      </a:rPr>
                      <m:t>)</m:t>
                    </m:r>
                    <m:r>
                      <a:rPr lang="en-US" altLang="zh-CN" sz="2000" b="0" i="1" smtClean="0">
                        <a:solidFill>
                          <a:schemeClr val="tx1"/>
                        </a:solidFill>
                        <a:latin typeface="Cambria Math" panose="02040503050406030204" pitchFamily="18" charset="0"/>
                        <a:ea typeface="Palatino" pitchFamily="2" charset="0"/>
                      </a:rPr>
                      <m:t>⇒|</m:t>
                    </m:r>
                    <m:r>
                      <a:rPr lang="en-US" altLang="zh-CN" sz="2000" b="0" i="1" smtClean="0">
                        <a:solidFill>
                          <a:schemeClr val="tx1"/>
                        </a:solidFill>
                        <a:latin typeface="Cambria Math" panose="02040503050406030204" pitchFamily="18" charset="0"/>
                        <a:ea typeface="Palatino" pitchFamily="2" charset="0"/>
                      </a:rPr>
                      <m:t>𝑌</m:t>
                    </m:r>
                    <m:r>
                      <a:rPr lang="en-US" altLang="zh-CN" sz="2000" b="0" i="1" smtClean="0">
                        <a:solidFill>
                          <a:schemeClr val="tx1"/>
                        </a:solidFill>
                        <a:latin typeface="Cambria Math" panose="02040503050406030204" pitchFamily="18" charset="0"/>
                        <a:ea typeface="Palatino" pitchFamily="2" charset="0"/>
                      </a:rPr>
                      <m:t>|≥(</m:t>
                    </m:r>
                    <m:r>
                      <a:rPr lang="en-US" altLang="zh-CN" sz="2000" b="0" i="1" smtClean="0">
                        <a:solidFill>
                          <a:schemeClr val="tx1"/>
                        </a:solidFill>
                        <a:latin typeface="Cambria Math" panose="02040503050406030204" pitchFamily="18" charset="0"/>
                        <a:ea typeface="Palatino" pitchFamily="2" charset="0"/>
                      </a:rPr>
                      <m:t>𝑐</m:t>
                    </m:r>
                    <m:r>
                      <a:rPr lang="en-US" altLang="zh-CN" sz="2000" b="0" i="1" smtClean="0">
                        <a:solidFill>
                          <a:schemeClr val="tx1"/>
                        </a:solidFill>
                        <a:latin typeface="Cambria Math" panose="02040503050406030204" pitchFamily="18" charset="0"/>
                        <a:ea typeface="Palatino" pitchFamily="2" charset="0"/>
                      </a:rPr>
                      <m:t>+1)(1−</m:t>
                    </m:r>
                    <m:r>
                      <a:rPr lang="en-US" altLang="zh-CN" sz="2000" b="0" i="1" smtClean="0">
                        <a:solidFill>
                          <a:schemeClr val="tx1"/>
                        </a:solidFill>
                        <a:latin typeface="Cambria Math" panose="02040503050406030204" pitchFamily="18" charset="0"/>
                        <a:ea typeface="Palatino" pitchFamily="2" charset="0"/>
                      </a:rPr>
                      <m:t>𝜀</m:t>
                    </m:r>
                    <m:r>
                      <a:rPr lang="en-US" altLang="zh-CN" sz="2000" b="0" i="1" smtClean="0">
                        <a:solidFill>
                          <a:schemeClr val="tx1"/>
                        </a:solidFill>
                        <a:latin typeface="Cambria Math" panose="02040503050406030204" pitchFamily="18" charset="0"/>
                        <a:ea typeface="Palatino" pitchFamily="2" charset="0"/>
                      </a:rPr>
                      <m:t>)</m:t>
                    </m:r>
                    <m:r>
                      <a:rPr lang="en-US" altLang="zh-CN" sz="2000" b="0" i="1" smtClean="0">
                        <a:solidFill>
                          <a:schemeClr val="tx1"/>
                        </a:solidFill>
                        <a:latin typeface="Cambria Math" panose="02040503050406030204" pitchFamily="18" charset="0"/>
                        <a:ea typeface="Palatino" pitchFamily="2" charset="0"/>
                      </a:rPr>
                      <m:t>𝑚</m:t>
                    </m:r>
                  </m:oMath>
                </a14:m>
                <a:r>
                  <a:rPr kumimoji="1" lang="en-US" altLang="zh-CN" sz="2000">
                    <a:solidFill>
                      <a:schemeClr val="tx1"/>
                    </a:solidFill>
                    <a:latin typeface="Palatino" pitchFamily="2" charset="0"/>
                    <a:ea typeface="Palatino" pitchFamily="2" charset="0"/>
                  </a:rPr>
                  <a:t>,</a:t>
                </a:r>
              </a:p>
            </p:txBody>
          </p:sp>
        </mc:Choice>
        <mc:Fallback xmlns="">
          <p:sp>
            <p:nvSpPr>
              <p:cNvPr id="3" name="文本框 2">
                <a:extLst>
                  <a:ext uri="{FF2B5EF4-FFF2-40B4-BE49-F238E27FC236}">
                    <a16:creationId xmlns:a16="http://schemas.microsoft.com/office/drawing/2014/main" id="{E751C3B3-0567-D779-B247-499ECA0C6F19}"/>
                  </a:ext>
                </a:extLst>
              </p:cNvPr>
              <p:cNvSpPr txBox="1">
                <a:spLocks noRot="1" noChangeAspect="1" noMove="1" noResize="1" noEditPoints="1" noAdjustHandles="1" noChangeArrowheads="1" noChangeShapeType="1" noTextEdit="1"/>
              </p:cNvSpPr>
              <p:nvPr/>
            </p:nvSpPr>
            <p:spPr>
              <a:xfrm>
                <a:off x="6109183" y="5301136"/>
                <a:ext cx="5711687" cy="1015663"/>
              </a:xfrm>
              <a:prstGeom prst="rect">
                <a:avLst/>
              </a:prstGeom>
              <a:blipFill>
                <a:blip r:embed="rId7"/>
                <a:stretch>
                  <a:fillRect l="-1067" t="-3614" b="-10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7FA9AA3-B306-0C5E-227F-2672B16CC0E1}"/>
                  </a:ext>
                </a:extLst>
              </p:cNvPr>
              <p:cNvSpPr txBox="1"/>
              <p:nvPr/>
            </p:nvSpPr>
            <p:spPr>
              <a:xfrm>
                <a:off x="1398599" y="1759606"/>
                <a:ext cx="3818170" cy="388571"/>
              </a:xfrm>
              <a:prstGeom prst="rect">
                <a:avLst/>
              </a:prstGeom>
              <a:noFill/>
            </p:spPr>
            <p:txBody>
              <a:bodyPr wrap="none" rtlCol="0">
                <a:spAutoFit/>
              </a:bodyPr>
              <a:lstStyle/>
              <a:p>
                <a14:m>
                  <m:oMath xmlns:m="http://schemas.openxmlformats.org/officeDocument/2006/math">
                    <m:r>
                      <a:rPr kumimoji="1" lang="en-US" altLang="zh-CN" sz="2000" b="0" i="1" smtClean="0">
                        <a:latin typeface="Cambria Math" panose="02040503050406030204" pitchFamily="18" charset="0"/>
                      </a:rPr>
                      <m:t>𝑘</m:t>
                    </m:r>
                  </m:oMath>
                </a14:m>
                <a:r>
                  <a:rPr kumimoji="1" lang="en-US" altLang="zh-CN" sz="2000">
                    <a:latin typeface="Palatino" pitchFamily="2" charset="0"/>
                    <a:ea typeface="Palatino" pitchFamily="2" charset="0"/>
                  </a:rPr>
                  <a:t>-</a:t>
                </a:r>
                <a:r>
                  <a:rPr kumimoji="1" lang="en-US" altLang="zh-CN" sz="2000" err="1">
                    <a:latin typeface="Palatino" pitchFamily="2" charset="0"/>
                    <a:ea typeface="Palatino" pitchFamily="2" charset="0"/>
                  </a:rPr>
                  <a:t>SetCover</a:t>
                </a:r>
                <a:r>
                  <a:rPr kumimoji="1" lang="en-US" altLang="zh-CN" sz="2000">
                    <a:latin typeface="Palatino" pitchFamily="2" charset="0"/>
                    <a:ea typeface="Palatino" pitchFamily="2" charset="0"/>
                  </a:rPr>
                  <a:t> Instance </a:t>
                </a:r>
                <a14:m>
                  <m:oMath xmlns:m="http://schemas.openxmlformats.org/officeDocument/2006/math">
                    <m:r>
                      <m:rPr>
                        <m:sty m:val="p"/>
                      </m:rPr>
                      <a:rPr kumimoji="1" lang="en-US" altLang="zh-CN" sz="2000" b="0" i="0" smtClean="0">
                        <a:latin typeface="Cambria Math" panose="02040503050406030204" pitchFamily="18" charset="0"/>
                        <a:ea typeface="Palatino" pitchFamily="2" charset="0"/>
                      </a:rPr>
                      <m:t>Γ</m:t>
                    </m:r>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Cambria Math" panose="02040503050406030204" pitchFamily="18" charset="0"/>
                      </a:rPr>
                      <m:t>𝒮</m:t>
                    </m:r>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𝑈</m:t>
                    </m:r>
                    <m:r>
                      <a:rPr kumimoji="1" lang="en-US" altLang="zh-CN" sz="2000" b="0" i="1" smtClean="0">
                        <a:latin typeface="Cambria Math" panose="02040503050406030204" pitchFamily="18" charset="0"/>
                        <a:ea typeface="Palatino" pitchFamily="2" charset="0"/>
                      </a:rPr>
                      <m:t>)</m:t>
                    </m:r>
                  </m:oMath>
                </a14:m>
                <a:endParaRPr kumimoji="1" lang="zh-CN" altLang="en-US" sz="2000">
                  <a:latin typeface="Palatino" pitchFamily="2" charset="0"/>
                  <a:ea typeface="Palatino" pitchFamily="2" charset="0"/>
                </a:endParaRPr>
              </a:p>
            </p:txBody>
          </p:sp>
        </mc:Choice>
        <mc:Fallback xmlns="">
          <p:sp>
            <p:nvSpPr>
              <p:cNvPr id="18" name="文本框 17">
                <a:extLst>
                  <a:ext uri="{FF2B5EF4-FFF2-40B4-BE49-F238E27FC236}">
                    <a16:creationId xmlns:a16="http://schemas.microsoft.com/office/drawing/2014/main" id="{77FA9AA3-B306-0C5E-227F-2672B16CC0E1}"/>
                  </a:ext>
                </a:extLst>
              </p:cNvPr>
              <p:cNvSpPr txBox="1">
                <a:spLocks noRot="1" noChangeAspect="1" noMove="1" noResize="1" noEditPoints="1" noAdjustHandles="1" noChangeArrowheads="1" noChangeShapeType="1" noTextEdit="1"/>
              </p:cNvSpPr>
              <p:nvPr/>
            </p:nvSpPr>
            <p:spPr>
              <a:xfrm>
                <a:off x="1398599" y="1759606"/>
                <a:ext cx="3818170" cy="388571"/>
              </a:xfrm>
              <a:prstGeom prst="rect">
                <a:avLst/>
              </a:prstGeom>
              <a:blipFill>
                <a:blip r:embed="rId8"/>
                <a:stretch>
                  <a:fillRect t="-9524" b="-31746"/>
                </a:stretch>
              </a:blipFill>
            </p:spPr>
            <p:txBody>
              <a:bodyPr/>
              <a:lstStyle/>
              <a:p>
                <a:r>
                  <a:rPr lang="en-US">
                    <a:noFill/>
                  </a:rPr>
                  <a:t> </a:t>
                </a:r>
              </a:p>
            </p:txBody>
          </p:sp>
        </mc:Fallback>
      </mc:AlternateContent>
      <p:sp>
        <p:nvSpPr>
          <p:cNvPr id="2" name="标题 1">
            <a:extLst>
              <a:ext uri="{FF2B5EF4-FFF2-40B4-BE49-F238E27FC236}">
                <a16:creationId xmlns:a16="http://schemas.microsoft.com/office/drawing/2014/main" id="{4CFEBA7D-D78A-4674-B4CE-8101BA65D437}"/>
              </a:ext>
            </a:extLst>
          </p:cNvPr>
          <p:cNvSpPr>
            <a:spLocks noGrp="1"/>
          </p:cNvSpPr>
          <p:nvPr>
            <p:ph type="title"/>
          </p:nvPr>
        </p:nvSpPr>
        <p:spPr/>
        <p:txBody>
          <a:bodyPr/>
          <a:lstStyle/>
          <a:p>
            <a:r>
              <a:rPr lang="en-US" altLang="zh-CN">
                <a:latin typeface="Palatino Linotype" panose="02040502050505030304" pitchFamily="18" charset="0"/>
              </a:rPr>
              <a:t>Analysis</a:t>
            </a:r>
            <a:r>
              <a:rPr lang="zh-CN" altLang="en-US">
                <a:latin typeface="Palatino Linotype" panose="02040502050505030304" pitchFamily="18" charset="0"/>
              </a:rPr>
              <a:t> </a:t>
            </a:r>
            <a:r>
              <a:rPr lang="en-US" altLang="zh-CN">
                <a:latin typeface="Palatino Linotype" panose="02040502050505030304" pitchFamily="18" charset="0"/>
              </a:rPr>
              <a:t>of</a:t>
            </a:r>
            <a:r>
              <a:rPr lang="zh-CN" altLang="en-US">
                <a:latin typeface="Palatino Linotype" panose="02040502050505030304" pitchFamily="18" charset="0"/>
              </a:rPr>
              <a:t> </a:t>
            </a:r>
            <a:r>
              <a:rPr lang="en-US" altLang="zh-CN">
                <a:latin typeface="Palatino Linotype" panose="02040502050505030304" pitchFamily="18" charset="0"/>
              </a:rPr>
              <a:t>the NO</a:t>
            </a:r>
            <a:r>
              <a:rPr lang="zh-CN" altLang="en-US">
                <a:latin typeface="Palatino Linotype" panose="02040502050505030304" pitchFamily="18" charset="0"/>
              </a:rPr>
              <a:t> </a:t>
            </a:r>
            <a:r>
              <a:rPr lang="en-US" altLang="zh-CN">
                <a:latin typeface="Palatino Linotype" panose="02040502050505030304" pitchFamily="18" charset="0"/>
              </a:rPr>
              <a:t>case</a:t>
            </a:r>
            <a:endParaRPr lang="zh-CN" altLang="en-US">
              <a:solidFill>
                <a:srgbClr val="FF3399"/>
              </a:solidFill>
              <a:latin typeface="Palatino Linotype" panose="02040502050505030304" pitchFamily="18" charset="0"/>
            </a:endParaRPr>
          </a:p>
        </p:txBody>
      </p:sp>
      <p:sp>
        <p:nvSpPr>
          <p:cNvPr id="5" name="文本框 4">
            <a:extLst>
              <a:ext uri="{FF2B5EF4-FFF2-40B4-BE49-F238E27FC236}">
                <a16:creationId xmlns:a16="http://schemas.microsoft.com/office/drawing/2014/main" id="{BFF7F080-51F7-4335-B1D8-5D9192CCFE22}"/>
              </a:ext>
            </a:extLst>
          </p:cNvPr>
          <p:cNvSpPr txBox="1"/>
          <p:nvPr/>
        </p:nvSpPr>
        <p:spPr>
          <a:xfrm>
            <a:off x="4826779" y="4593250"/>
            <a:ext cx="69" cy="276999"/>
          </a:xfrm>
          <a:prstGeom prst="rect">
            <a:avLst/>
          </a:prstGeom>
          <a:noFill/>
        </p:spPr>
        <p:txBody>
          <a:bodyPr wrap="none" lIns="0" tIns="0" rIns="0" bIns="0" rtlCol="0">
            <a:spAutoFit/>
          </a:bodyPr>
          <a:lstStyle/>
          <a:p>
            <a:endParaRPr lang="zh-CN" altLang="en-US"/>
          </a:p>
        </p:txBody>
      </p:sp>
      <p:sp>
        <p:nvSpPr>
          <p:cNvPr id="6" name="文本框 5">
            <a:extLst>
              <a:ext uri="{FF2B5EF4-FFF2-40B4-BE49-F238E27FC236}">
                <a16:creationId xmlns:a16="http://schemas.microsoft.com/office/drawing/2014/main" id="{001AC4B2-B67B-4315-B5EA-20F5499035D0}"/>
              </a:ext>
            </a:extLst>
          </p:cNvPr>
          <p:cNvSpPr txBox="1"/>
          <p:nvPr/>
        </p:nvSpPr>
        <p:spPr>
          <a:xfrm>
            <a:off x="4826779" y="4593250"/>
            <a:ext cx="69" cy="276999"/>
          </a:xfrm>
          <a:prstGeom prst="rect">
            <a:avLst/>
          </a:prstGeom>
          <a:noFill/>
        </p:spPr>
        <p:txBody>
          <a:bodyPr wrap="none" lIns="0" tIns="0" rIns="0" bIns="0" rtlCol="0">
            <a:spAutoFit/>
          </a:bodyPr>
          <a:lstStyle/>
          <a:p>
            <a:endParaRPr lang="zh-CN" altLang="en-US"/>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56585418-7C53-FDE4-B870-534D2084018F}"/>
                  </a:ext>
                </a:extLst>
              </p:cNvPr>
              <p:cNvSpPr txBox="1"/>
              <p:nvPr/>
            </p:nvSpPr>
            <p:spPr>
              <a:xfrm>
                <a:off x="583919" y="2147094"/>
                <a:ext cx="4933360" cy="646331"/>
              </a:xfrm>
              <a:prstGeom prst="rect">
                <a:avLst/>
              </a:prstGeom>
              <a:noFill/>
            </p:spPr>
            <p:txBody>
              <a:bodyPr wrap="square" rtlCol="0">
                <a:spAutoFit/>
              </a:bodyPr>
              <a:lstStyle/>
              <a:p>
                <a:r>
                  <a:rPr kumimoji="1" lang="en-US" altLang="zh-CN" b="1">
                    <a:latin typeface="Palatino" pitchFamily="2" charset="0"/>
                    <a:ea typeface="Palatino" pitchFamily="2" charset="0"/>
                  </a:rPr>
                  <a:t>YES Instance:</a:t>
                </a:r>
              </a:p>
              <a:p>
                <a:pPr marL="285750" indent="-285750">
                  <a:buFont typeface="Arial" panose="020B0604020202020204" pitchFamily="34" charset="0"/>
                  <a:buChar char="•"/>
                </a:pPr>
                <a14:m>
                  <m:oMath xmlns:m="http://schemas.openxmlformats.org/officeDocument/2006/math">
                    <m:r>
                      <a:rPr kumimoji="1" lang="en-US" altLang="zh-CN" b="0" i="1" smtClean="0">
                        <a:latin typeface="Cambria Math" panose="02040503050406030204" pitchFamily="18" charset="0"/>
                        <a:ea typeface="Palatino" pitchFamily="2" charset="0"/>
                      </a:rPr>
                      <m:t>∃</m:t>
                    </m:r>
                    <m:sSub>
                      <m:sSubPr>
                        <m:ctrlPr>
                          <a:rPr kumimoji="1" lang="en-US" altLang="zh-CN" b="0" i="1" smtClean="0">
                            <a:latin typeface="Cambria Math" panose="02040503050406030204" pitchFamily="18" charset="0"/>
                            <a:ea typeface="Palatino" pitchFamily="2" charset="0"/>
                          </a:rPr>
                        </m:ctrlPr>
                      </m:sSubPr>
                      <m:e>
                        <m:r>
                          <a:rPr kumimoji="1" lang="en-US" altLang="zh-CN" b="0" i="1" smtClean="0">
                            <a:latin typeface="Cambria Math" panose="02040503050406030204" pitchFamily="18" charset="0"/>
                            <a:ea typeface="Palatino" pitchFamily="2" charset="0"/>
                          </a:rPr>
                          <m:t>𝑆</m:t>
                        </m:r>
                      </m:e>
                      <m:sub>
                        <m:r>
                          <a:rPr kumimoji="1" lang="en-US" altLang="zh-CN" b="0" i="1" smtClean="0">
                            <a:latin typeface="Cambria Math" panose="02040503050406030204" pitchFamily="18" charset="0"/>
                            <a:ea typeface="Palatino" pitchFamily="2" charset="0"/>
                          </a:rPr>
                          <m:t>1</m:t>
                        </m:r>
                      </m:sub>
                    </m:sSub>
                    <m:r>
                      <a:rPr kumimoji="1" lang="en-US" altLang="zh-CN" b="0" i="1" smtClean="0">
                        <a:latin typeface="Cambria Math" panose="02040503050406030204" pitchFamily="18" charset="0"/>
                        <a:ea typeface="Palatino" pitchFamily="2" charset="0"/>
                      </a:rPr>
                      <m:t>,…,</m:t>
                    </m:r>
                    <m:sSub>
                      <m:sSubPr>
                        <m:ctrlPr>
                          <a:rPr kumimoji="1" lang="en-US" altLang="zh-CN" b="0" i="1" smtClean="0">
                            <a:latin typeface="Cambria Math" panose="02040503050406030204" pitchFamily="18" charset="0"/>
                            <a:ea typeface="Palatino" pitchFamily="2" charset="0"/>
                          </a:rPr>
                        </m:ctrlPr>
                      </m:sSubPr>
                      <m:e>
                        <m:r>
                          <a:rPr kumimoji="1" lang="en-US" altLang="zh-CN" b="0" i="1" smtClean="0">
                            <a:latin typeface="Cambria Math" panose="02040503050406030204" pitchFamily="18" charset="0"/>
                            <a:ea typeface="Palatino" pitchFamily="2" charset="0"/>
                          </a:rPr>
                          <m:t>𝑆</m:t>
                        </m:r>
                      </m:e>
                      <m:sub>
                        <m:r>
                          <a:rPr kumimoji="1" lang="en-US" altLang="zh-CN" b="0" i="1" smtClean="0">
                            <a:latin typeface="Cambria Math" panose="02040503050406030204" pitchFamily="18" charset="0"/>
                            <a:ea typeface="Palatino" pitchFamily="2" charset="0"/>
                          </a:rPr>
                          <m:t>𝑘</m:t>
                        </m:r>
                      </m:sub>
                    </m:sSub>
                    <m:r>
                      <a:rPr kumimoji="1" lang="en-US" altLang="zh-CN" b="0" i="1" smtClean="0">
                        <a:latin typeface="Cambria Math" panose="02040503050406030204" pitchFamily="18" charset="0"/>
                        <a:ea typeface="Palatino" pitchFamily="2" charset="0"/>
                      </a:rPr>
                      <m:t>∈</m:t>
                    </m:r>
                    <m:r>
                      <a:rPr kumimoji="1" lang="en-US" altLang="zh-CN" i="1">
                        <a:latin typeface="Cambria Math" panose="02040503050406030204" pitchFamily="18" charset="0"/>
                        <a:ea typeface="Cambria Math" panose="02040503050406030204" pitchFamily="18" charset="0"/>
                      </a:rPr>
                      <m:t>𝒮</m:t>
                    </m:r>
                  </m:oMath>
                </a14:m>
                <a:r>
                  <a:rPr kumimoji="1" lang="en-US" altLang="zh-CN">
                    <a:latin typeface="Palatino" pitchFamily="2" charset="0"/>
                    <a:ea typeface="Palatino" pitchFamily="2" charset="0"/>
                  </a:rPr>
                  <a:t> which can cover </a:t>
                </a:r>
                <a14:m>
                  <m:oMath xmlns:m="http://schemas.openxmlformats.org/officeDocument/2006/math">
                    <m:r>
                      <a:rPr kumimoji="1" lang="en-US" altLang="zh-CN" b="0" i="1" smtClean="0">
                        <a:latin typeface="Cambria Math" panose="02040503050406030204" pitchFamily="18" charset="0"/>
                        <a:ea typeface="Palatino" pitchFamily="2" charset="0"/>
                      </a:rPr>
                      <m:t>𝑈</m:t>
                    </m:r>
                  </m:oMath>
                </a14:m>
                <a:endParaRPr kumimoji="1" lang="zh-CN" altLang="en-US">
                  <a:latin typeface="Palatino" pitchFamily="2" charset="0"/>
                  <a:ea typeface="Palatino" pitchFamily="2" charset="0"/>
                </a:endParaRPr>
              </a:p>
            </p:txBody>
          </p:sp>
        </mc:Choice>
        <mc:Fallback xmlns="">
          <p:sp>
            <p:nvSpPr>
              <p:cNvPr id="20" name="文本框 19">
                <a:extLst>
                  <a:ext uri="{FF2B5EF4-FFF2-40B4-BE49-F238E27FC236}">
                    <a16:creationId xmlns:a16="http://schemas.microsoft.com/office/drawing/2014/main" id="{56585418-7C53-FDE4-B870-534D2084018F}"/>
                  </a:ext>
                </a:extLst>
              </p:cNvPr>
              <p:cNvSpPr txBox="1">
                <a:spLocks noRot="1" noChangeAspect="1" noMove="1" noResize="1" noEditPoints="1" noAdjustHandles="1" noChangeArrowheads="1" noChangeShapeType="1" noTextEdit="1"/>
              </p:cNvSpPr>
              <p:nvPr/>
            </p:nvSpPr>
            <p:spPr>
              <a:xfrm>
                <a:off x="583919" y="2147094"/>
                <a:ext cx="4933360" cy="646331"/>
              </a:xfrm>
              <a:prstGeom prst="rect">
                <a:avLst/>
              </a:prstGeom>
              <a:blipFill>
                <a:blip r:embed="rId9"/>
                <a:stretch>
                  <a:fillRect l="-1112"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00C9235-927C-0F57-87C5-94D930B84B85}"/>
                  </a:ext>
                </a:extLst>
              </p:cNvPr>
              <p:cNvSpPr txBox="1"/>
              <p:nvPr/>
            </p:nvSpPr>
            <p:spPr>
              <a:xfrm>
                <a:off x="1193840" y="3804835"/>
                <a:ext cx="4150159" cy="400110"/>
              </a:xfrm>
              <a:prstGeom prst="rect">
                <a:avLst/>
              </a:prstGeom>
              <a:noFill/>
            </p:spPr>
            <p:txBody>
              <a:bodyPr wrap="none" rtlCol="0">
                <a:spAutoFit/>
              </a:bodyPr>
              <a:lstStyle/>
              <a:p>
                <a:r>
                  <a:rPr kumimoji="1" lang="en-US" altLang="zh-CN" sz="2000">
                    <a:latin typeface="Palatino" pitchFamily="2" charset="0"/>
                    <a:ea typeface="Palatino" pitchFamily="2" charset="0"/>
                  </a:rPr>
                  <a:t>Threshold Graph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𝑇</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𝐵</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𝐸</m:t>
                    </m:r>
                    <m:r>
                      <a:rPr lang="en-US" altLang="zh-CN" sz="2000" b="0" i="1" smtClean="0">
                        <a:latin typeface="Cambria Math" panose="02040503050406030204" pitchFamily="18" charset="0"/>
                      </a:rPr>
                      <m:t>)</m:t>
                    </m:r>
                  </m:oMath>
                </a14:m>
                <a:endParaRPr kumimoji="1" lang="zh-CN" altLang="en-US" sz="2000">
                  <a:latin typeface="Palatino" pitchFamily="2" charset="0"/>
                  <a:ea typeface="Palatino" pitchFamily="2" charset="0"/>
                </a:endParaRPr>
              </a:p>
            </p:txBody>
          </p:sp>
        </mc:Choice>
        <mc:Fallback xmlns="">
          <p:sp>
            <p:nvSpPr>
              <p:cNvPr id="9" name="文本框 8">
                <a:extLst>
                  <a:ext uri="{FF2B5EF4-FFF2-40B4-BE49-F238E27FC236}">
                    <a16:creationId xmlns:a16="http://schemas.microsoft.com/office/drawing/2014/main" id="{500C9235-927C-0F57-87C5-94D930B84B85}"/>
                  </a:ext>
                </a:extLst>
              </p:cNvPr>
              <p:cNvSpPr txBox="1">
                <a:spLocks noRot="1" noChangeAspect="1" noMove="1" noResize="1" noEditPoints="1" noAdjustHandles="1" noChangeArrowheads="1" noChangeShapeType="1" noTextEdit="1"/>
              </p:cNvSpPr>
              <p:nvPr/>
            </p:nvSpPr>
            <p:spPr>
              <a:xfrm>
                <a:off x="1193840" y="3804835"/>
                <a:ext cx="4150159" cy="400110"/>
              </a:xfrm>
              <a:prstGeom prst="rect">
                <a:avLst/>
              </a:prstGeom>
              <a:blipFill>
                <a:blip r:embed="rId10"/>
                <a:stretch>
                  <a:fillRect l="-1615"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75574066-F1BE-D8C7-4845-FED5DA130C85}"/>
                  </a:ext>
                </a:extLst>
              </p:cNvPr>
              <p:cNvSpPr txBox="1"/>
              <p:nvPr/>
            </p:nvSpPr>
            <p:spPr>
              <a:xfrm>
                <a:off x="6086632" y="4593250"/>
                <a:ext cx="5711687" cy="707886"/>
              </a:xfrm>
              <a:prstGeom prst="rect">
                <a:avLst/>
              </a:prstGeom>
              <a:noFill/>
            </p:spPr>
            <p:txBody>
              <a:bodyPr wrap="square" rtlCol="0">
                <a:spAutoFit/>
              </a:bodyPr>
              <a:lstStyle/>
              <a:p>
                <a:r>
                  <a:rPr kumimoji="1" lang="en-US" altLang="zh-CN" sz="2000" b="1">
                    <a:solidFill>
                      <a:schemeClr val="tx1">
                        <a:alpha val="15000"/>
                      </a:schemeClr>
                    </a:solidFill>
                    <a:latin typeface="Palatino" pitchFamily="2" charset="0"/>
                    <a:ea typeface="Palatino" pitchFamily="2" charset="0"/>
                  </a:rPr>
                  <a:t>In the YES case</a:t>
                </a:r>
                <a:r>
                  <a:rPr kumimoji="1" lang="en-US" altLang="zh-CN" sz="2000">
                    <a:solidFill>
                      <a:schemeClr val="tx1">
                        <a:alpha val="15000"/>
                      </a:schemeClr>
                    </a:solidFill>
                    <a:latin typeface="Palatino" pitchFamily="2" charset="0"/>
                    <a:ea typeface="Palatino" pitchFamily="2" charset="0"/>
                  </a:rPr>
                  <a:t>, it</a:t>
                </a:r>
                <a:r>
                  <a:rPr kumimoji="1" lang="zh-CN" altLang="en-US" sz="2000">
                    <a:solidFill>
                      <a:schemeClr val="tx1">
                        <a:alpha val="15000"/>
                      </a:schemeClr>
                    </a:solidFill>
                    <a:latin typeface="Palatino" pitchFamily="2" charset="0"/>
                    <a:ea typeface="Palatino" pitchFamily="2" charset="0"/>
                  </a:rPr>
                  <a:t> </a:t>
                </a:r>
                <a:r>
                  <a:rPr kumimoji="1" lang="en-US" altLang="zh-CN" sz="2000">
                    <a:solidFill>
                      <a:schemeClr val="tx1">
                        <a:alpha val="15000"/>
                      </a:schemeClr>
                    </a:solidFill>
                    <a:latin typeface="Palatino" pitchFamily="2" charset="0"/>
                    <a:ea typeface="Palatino" pitchFamily="2" charset="0"/>
                  </a:rPr>
                  <a:t>suffices</a:t>
                </a:r>
                <a:r>
                  <a:rPr kumimoji="1" lang="zh-CN" altLang="en-US" sz="2000">
                    <a:solidFill>
                      <a:schemeClr val="tx1">
                        <a:alpha val="15000"/>
                      </a:schemeClr>
                    </a:solidFill>
                    <a:latin typeface="Palatino" pitchFamily="2" charset="0"/>
                    <a:ea typeface="Palatino" pitchFamily="2" charset="0"/>
                  </a:rPr>
                  <a:t> </a:t>
                </a:r>
                <a:r>
                  <a:rPr kumimoji="1" lang="en-US" altLang="zh-CN" sz="2000">
                    <a:solidFill>
                      <a:schemeClr val="tx1">
                        <a:alpha val="15000"/>
                      </a:schemeClr>
                    </a:solidFill>
                    <a:latin typeface="Palatino" pitchFamily="2" charset="0"/>
                    <a:ea typeface="Palatino" pitchFamily="2" charset="0"/>
                  </a:rPr>
                  <a:t>to</a:t>
                </a:r>
                <a:r>
                  <a:rPr kumimoji="1" lang="zh-CN" altLang="en-US" sz="2000">
                    <a:solidFill>
                      <a:schemeClr val="tx1">
                        <a:alpha val="15000"/>
                      </a:schemeClr>
                    </a:solidFill>
                    <a:latin typeface="Palatino" pitchFamily="2" charset="0"/>
                    <a:ea typeface="Palatino" pitchFamily="2" charset="0"/>
                  </a:rPr>
                  <a:t> </a:t>
                </a:r>
                <a:r>
                  <a:rPr kumimoji="1" lang="en-US" altLang="zh-CN" sz="2000">
                    <a:solidFill>
                      <a:schemeClr val="tx1">
                        <a:alpha val="15000"/>
                      </a:schemeClr>
                    </a:solidFill>
                    <a:latin typeface="Palatino" pitchFamily="2" charset="0"/>
                    <a:ea typeface="Palatino" pitchFamily="2" charset="0"/>
                  </a:rPr>
                  <a:t>pick </a:t>
                </a:r>
                <a14:m>
                  <m:oMath xmlns:m="http://schemas.openxmlformats.org/officeDocument/2006/math">
                    <m:sSub>
                      <m:sSubPr>
                        <m:ctrlPr>
                          <a:rPr kumimoji="1" lang="en-US" altLang="zh-CN" sz="2000" b="0" i="1" smtClean="0">
                            <a:solidFill>
                              <a:schemeClr val="tx1">
                                <a:alpha val="15000"/>
                              </a:schemeClr>
                            </a:solidFill>
                            <a:latin typeface="Cambria Math" panose="02040503050406030204" pitchFamily="18" charset="0"/>
                          </a:rPr>
                        </m:ctrlPr>
                      </m:sSubPr>
                      <m:e>
                        <m:r>
                          <a:rPr kumimoji="1" lang="en-US" altLang="zh-CN" sz="2000" b="0" i="1" smtClean="0">
                            <a:solidFill>
                              <a:schemeClr val="tx1">
                                <a:alpha val="15000"/>
                              </a:schemeClr>
                            </a:solidFill>
                            <a:latin typeface="Cambria Math" panose="02040503050406030204" pitchFamily="18" charset="0"/>
                          </a:rPr>
                          <m:t>𝑆</m:t>
                        </m:r>
                      </m:e>
                      <m:sub>
                        <m:r>
                          <a:rPr kumimoji="1" lang="en-US" altLang="zh-CN" sz="2000" b="0" i="1" smtClean="0">
                            <a:solidFill>
                              <a:schemeClr val="tx1">
                                <a:alpha val="15000"/>
                              </a:schemeClr>
                            </a:solidFill>
                            <a:latin typeface="Cambria Math" panose="02040503050406030204" pitchFamily="18" charset="0"/>
                          </a:rPr>
                          <m:t>1</m:t>
                        </m:r>
                      </m:sub>
                    </m:sSub>
                    <m:r>
                      <a:rPr kumimoji="1" lang="en-US" altLang="zh-CN" sz="2000" b="0" i="1" smtClean="0">
                        <a:solidFill>
                          <a:schemeClr val="tx1">
                            <a:alpha val="15000"/>
                          </a:schemeClr>
                        </a:solidFill>
                        <a:latin typeface="Cambria Math" panose="02040503050406030204" pitchFamily="18" charset="0"/>
                      </a:rPr>
                      <m:t>,…,</m:t>
                    </m:r>
                    <m:sSub>
                      <m:sSubPr>
                        <m:ctrlPr>
                          <a:rPr kumimoji="1" lang="en-US" altLang="zh-CN" sz="2000" b="0" i="1" smtClean="0">
                            <a:solidFill>
                              <a:schemeClr val="tx1">
                                <a:alpha val="15000"/>
                              </a:schemeClr>
                            </a:solidFill>
                            <a:latin typeface="Cambria Math" panose="02040503050406030204" pitchFamily="18" charset="0"/>
                          </a:rPr>
                        </m:ctrlPr>
                      </m:sSubPr>
                      <m:e>
                        <m:r>
                          <a:rPr kumimoji="1" lang="en-US" altLang="zh-CN" sz="2000" b="0" i="1" smtClean="0">
                            <a:solidFill>
                              <a:schemeClr val="tx1">
                                <a:alpha val="15000"/>
                              </a:schemeClr>
                            </a:solidFill>
                            <a:latin typeface="Cambria Math" panose="02040503050406030204" pitchFamily="18" charset="0"/>
                          </a:rPr>
                          <m:t>𝑆</m:t>
                        </m:r>
                      </m:e>
                      <m:sub>
                        <m:r>
                          <a:rPr kumimoji="1" lang="en-US" altLang="zh-CN" sz="2000" b="0" i="1" smtClean="0">
                            <a:solidFill>
                              <a:schemeClr val="tx1">
                                <a:alpha val="15000"/>
                              </a:schemeClr>
                            </a:solidFill>
                            <a:latin typeface="Cambria Math" panose="02040503050406030204" pitchFamily="18" charset="0"/>
                          </a:rPr>
                          <m:t>𝑘</m:t>
                        </m:r>
                      </m:sub>
                    </m:sSub>
                  </m:oMath>
                </a14:m>
                <a:r>
                  <a:rPr kumimoji="1" lang="en-US" altLang="zh-CN" sz="2000">
                    <a:solidFill>
                      <a:schemeClr val="tx1">
                        <a:alpha val="15000"/>
                      </a:schemeClr>
                    </a:solidFill>
                    <a:latin typeface="Palatino" pitchFamily="2" charset="0"/>
                    <a:ea typeface="Palatino" pitchFamily="2" charset="0"/>
                  </a:rPr>
                  <a:t> and their common neighbors in every </a:t>
                </a:r>
                <a14:m>
                  <m:oMath xmlns:m="http://schemas.openxmlformats.org/officeDocument/2006/math">
                    <m:sSub>
                      <m:sSubPr>
                        <m:ctrlPr>
                          <a:rPr kumimoji="1" lang="en-US" altLang="zh-CN" sz="2000" b="0" i="1" smtClean="0">
                            <a:solidFill>
                              <a:schemeClr val="tx1">
                                <a:alpha val="15000"/>
                              </a:schemeClr>
                            </a:solidFill>
                            <a:latin typeface="Cambria Math" panose="02040503050406030204" pitchFamily="18" charset="0"/>
                          </a:rPr>
                        </m:ctrlPr>
                      </m:sSubPr>
                      <m:e>
                        <m:r>
                          <a:rPr kumimoji="1" lang="en-US" altLang="zh-CN" sz="2000" b="0" i="1" smtClean="0">
                            <a:solidFill>
                              <a:schemeClr val="tx1">
                                <a:alpha val="15000"/>
                              </a:schemeClr>
                            </a:solidFill>
                            <a:latin typeface="Cambria Math" panose="02040503050406030204" pitchFamily="18" charset="0"/>
                          </a:rPr>
                          <m:t>𝐵</m:t>
                        </m:r>
                      </m:e>
                      <m:sub>
                        <m:r>
                          <a:rPr kumimoji="1" lang="en-US" altLang="zh-CN" sz="2000" b="0" i="1" smtClean="0">
                            <a:solidFill>
                              <a:schemeClr val="tx1">
                                <a:alpha val="15000"/>
                              </a:schemeClr>
                            </a:solidFill>
                            <a:latin typeface="Cambria Math" panose="02040503050406030204" pitchFamily="18" charset="0"/>
                          </a:rPr>
                          <m:t>𝑖</m:t>
                        </m:r>
                      </m:sub>
                    </m:sSub>
                  </m:oMath>
                </a14:m>
                <a:r>
                  <a:rPr kumimoji="1" lang="en-US" altLang="zh-CN" sz="2000">
                    <a:solidFill>
                      <a:schemeClr val="tx1">
                        <a:alpha val="15000"/>
                      </a:schemeClr>
                    </a:solidFill>
                    <a:latin typeface="Palatino" pitchFamily="2" charset="0"/>
                    <a:ea typeface="Palatino" pitchFamily="2" charset="0"/>
                  </a:rPr>
                  <a:t>.</a:t>
                </a:r>
              </a:p>
            </p:txBody>
          </p:sp>
        </mc:Choice>
        <mc:Fallback xmlns="">
          <p:sp>
            <p:nvSpPr>
              <p:cNvPr id="4" name="文本框 3">
                <a:extLst>
                  <a:ext uri="{FF2B5EF4-FFF2-40B4-BE49-F238E27FC236}">
                    <a16:creationId xmlns:a16="http://schemas.microsoft.com/office/drawing/2014/main" id="{75574066-F1BE-D8C7-4845-FED5DA130C85}"/>
                  </a:ext>
                </a:extLst>
              </p:cNvPr>
              <p:cNvSpPr txBox="1">
                <a:spLocks noRot="1" noChangeAspect="1" noMove="1" noResize="1" noEditPoints="1" noAdjustHandles="1" noChangeArrowheads="1" noChangeShapeType="1" noTextEdit="1"/>
              </p:cNvSpPr>
              <p:nvPr/>
            </p:nvSpPr>
            <p:spPr>
              <a:xfrm>
                <a:off x="6086632" y="4593250"/>
                <a:ext cx="5711687" cy="707886"/>
              </a:xfrm>
              <a:prstGeom prst="rect">
                <a:avLst/>
              </a:prstGeom>
              <a:blipFill>
                <a:blip r:embed="rId11"/>
                <a:stretch>
                  <a:fillRect l="-1067" t="-4274" b="-13675"/>
                </a:stretch>
              </a:blipFill>
            </p:spPr>
            <p:txBody>
              <a:bodyPr/>
              <a:lstStyle/>
              <a:p>
                <a:r>
                  <a:rPr lang="en-US">
                    <a:noFill/>
                  </a:rPr>
                  <a:t> </a:t>
                </a:r>
              </a:p>
            </p:txBody>
          </p:sp>
        </mc:Fallback>
      </mc:AlternateContent>
      <p:pic>
        <p:nvPicPr>
          <p:cNvPr id="19" name="图片 18" descr="图片包含 文本&#10;&#10;描述已自动生成">
            <a:extLst>
              <a:ext uri="{FF2B5EF4-FFF2-40B4-BE49-F238E27FC236}">
                <a16:creationId xmlns:a16="http://schemas.microsoft.com/office/drawing/2014/main" id="{A29DEB74-D1A6-4180-2EE1-87A724791BF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57919" y="721043"/>
            <a:ext cx="3833091" cy="613725"/>
          </a:xfrm>
          <a:prstGeom prst="rect">
            <a:avLst/>
          </a:prstGeom>
        </p:spPr>
      </p:pic>
    </p:spTree>
    <p:extLst>
      <p:ext uri="{BB962C8B-B14F-4D97-AF65-F5344CB8AC3E}">
        <p14:creationId xmlns:p14="http://schemas.microsoft.com/office/powerpoint/2010/main" val="2795065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a:extLst>
              <a:ext uri="{FF2B5EF4-FFF2-40B4-BE49-F238E27FC236}">
                <a16:creationId xmlns:a16="http://schemas.microsoft.com/office/drawing/2014/main" id="{09297CF9-6B50-5255-C1A2-C69AE1891942}"/>
              </a:ext>
            </a:extLst>
          </p:cNvPr>
          <p:cNvSpPr/>
          <p:nvPr/>
        </p:nvSpPr>
        <p:spPr>
          <a:xfrm>
            <a:off x="6109183" y="4114799"/>
            <a:ext cx="2671135" cy="303099"/>
          </a:xfrm>
          <a:prstGeom prst="roundRect">
            <a:avLst/>
          </a:prstGeom>
          <a:solidFill>
            <a:srgbClr val="FFD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100B2DA0-B130-5BAF-1C02-118A14415EC1}"/>
                  </a:ext>
                </a:extLst>
              </p:cNvPr>
              <p:cNvSpPr txBox="1"/>
              <p:nvPr/>
            </p:nvSpPr>
            <p:spPr>
              <a:xfrm>
                <a:off x="6086632" y="1611237"/>
                <a:ext cx="5843098" cy="2888932"/>
              </a:xfrm>
              <a:prstGeom prst="rect">
                <a:avLst/>
              </a:prstGeom>
              <a:noFill/>
            </p:spPr>
            <p:txBody>
              <a:bodyPr wrap="square" rtlCol="0">
                <a:spAutoFit/>
              </a:bodyPr>
              <a:lstStyle/>
              <a:p>
                <a:pPr algn="ctr"/>
                <a:r>
                  <a:rPr kumimoji="1" lang="en-US" altLang="zh-CN" sz="2000" b="1">
                    <a:latin typeface="Palatino" pitchFamily="2" charset="0"/>
                    <a:ea typeface="Palatino" pitchFamily="2" charset="0"/>
                  </a:rPr>
                  <a:t>Our</a:t>
                </a:r>
                <a:r>
                  <a:rPr kumimoji="1" lang="zh-CN" altLang="en-US" sz="2000" b="1">
                    <a:latin typeface="Palatino" pitchFamily="2" charset="0"/>
                    <a:ea typeface="Palatino" pitchFamily="2" charset="0"/>
                  </a:rPr>
                  <a:t> </a:t>
                </a:r>
                <a:r>
                  <a:rPr kumimoji="1" lang="en-US" altLang="zh-CN" sz="2000" b="1">
                    <a:latin typeface="Palatino" pitchFamily="2" charset="0"/>
                    <a:ea typeface="Palatino" pitchFamily="2" charset="0"/>
                  </a:rPr>
                  <a:t>Reduction</a:t>
                </a:r>
              </a:p>
              <a:p>
                <a:pPr marL="342900" indent="-342900">
                  <a:buFont typeface="Arial" panose="020B0604020202020204" pitchFamily="34" charset="0"/>
                  <a:buChar char="•"/>
                </a:pPr>
                <a:r>
                  <a:rPr kumimoji="1" lang="en-US" altLang="zh-CN" sz="2000">
                    <a:latin typeface="Palatino" pitchFamily="2" charset="0"/>
                    <a:ea typeface="Palatino" pitchFamily="2" charset="0"/>
                  </a:rPr>
                  <a:t>Treat</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every</a:t>
                </a:r>
                <a:r>
                  <a:rPr kumimoji="1" lang="zh-CN" altLang="en-US" sz="2000">
                    <a:latin typeface="Palatino" pitchFamily="2" charset="0"/>
                    <a:ea typeface="Palatino" pitchFamily="2" charset="0"/>
                  </a:rPr>
                  <a:t> </a:t>
                </a:r>
                <a14:m>
                  <m:oMath xmlns:m="http://schemas.openxmlformats.org/officeDocument/2006/math">
                    <m:sSub>
                      <m:sSubPr>
                        <m:ctrlPr>
                          <a:rPr kumimoji="1" lang="en-US" altLang="zh-CN" sz="2000" b="0" i="1" smtClean="0">
                            <a:latin typeface="Cambria Math" panose="02040503050406030204" pitchFamily="18" charset="0"/>
                            <a:ea typeface="Palatino" pitchFamily="2" charset="0"/>
                          </a:rPr>
                        </m:ctrlPr>
                      </m:sSubPr>
                      <m:e>
                        <m:r>
                          <a:rPr kumimoji="1" lang="en-US" altLang="zh-CN" sz="2000" b="0" i="1" smtClean="0">
                            <a:latin typeface="Cambria Math" panose="02040503050406030204" pitchFamily="18" charset="0"/>
                            <a:ea typeface="Palatino" pitchFamily="2" charset="0"/>
                          </a:rPr>
                          <m:t>𝐴</m:t>
                        </m:r>
                      </m:e>
                      <m:sub>
                        <m:r>
                          <a:rPr kumimoji="1" lang="en-US" altLang="zh-CN" sz="2000" b="0" i="1" smtClean="0">
                            <a:latin typeface="Cambria Math" panose="02040503050406030204" pitchFamily="18" charset="0"/>
                            <a:ea typeface="Palatino" pitchFamily="2" charset="0"/>
                          </a:rPr>
                          <m:t>𝑖</m:t>
                        </m:r>
                      </m:sub>
                    </m:sSub>
                  </m:oMath>
                </a14:m>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as</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a</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copy</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of</a:t>
                </a:r>
                <a:r>
                  <a:rPr kumimoji="1" lang="zh-CN" altLang="en-US" sz="2000">
                    <a:latin typeface="Palatino" pitchFamily="2" charset="0"/>
                    <a:ea typeface="Palatino" pitchFamily="2" charset="0"/>
                  </a:rPr>
                  <a:t> </a:t>
                </a:r>
                <a14:m>
                  <m:oMath xmlns:m="http://schemas.openxmlformats.org/officeDocument/2006/math">
                    <m:r>
                      <a:rPr kumimoji="1" lang="en-US" altLang="zh-CN" sz="2000" b="0" i="1" smtClean="0">
                        <a:latin typeface="Cambria Math" panose="02040503050406030204" pitchFamily="18" charset="0"/>
                        <a:ea typeface="Cambria Math" panose="02040503050406030204" pitchFamily="18" charset="0"/>
                      </a:rPr>
                      <m:t>𝒮</m:t>
                    </m:r>
                  </m:oMath>
                </a14:m>
                <a:r>
                  <a:rPr kumimoji="1" lang="en-US" altLang="zh-CN" sz="2000">
                    <a:latin typeface="Palatino" pitchFamily="2" charset="0"/>
                    <a:ea typeface="Palatino" pitchFamily="2" charset="0"/>
                  </a:rPr>
                  <a:t>.</a:t>
                </a:r>
              </a:p>
              <a:p>
                <a:pPr marL="342900" indent="-342900">
                  <a:buFont typeface="Arial" panose="020B0604020202020204" pitchFamily="34" charset="0"/>
                  <a:buChar char="•"/>
                </a:pPr>
                <a:r>
                  <a:rPr kumimoji="1" lang="en-US" altLang="zh-CN" sz="2000">
                    <a:latin typeface="Palatino" pitchFamily="2" charset="0"/>
                    <a:ea typeface="Palatino" pitchFamily="2" charset="0"/>
                  </a:rPr>
                  <a:t>The new sets </a:t>
                </a:r>
                <a14:m>
                  <m:oMath xmlns:m="http://schemas.openxmlformats.org/officeDocument/2006/math">
                    <m:r>
                      <a:rPr kumimoji="1" lang="en-US" altLang="zh-CN" sz="2000" b="0" i="1" smtClean="0">
                        <a:latin typeface="Cambria Math" panose="02040503050406030204" pitchFamily="18" charset="0"/>
                        <a:ea typeface="Cambria Math" panose="02040503050406030204" pitchFamily="18" charset="0"/>
                      </a:rPr>
                      <m:t>𝒮</m:t>
                    </m:r>
                    <m:r>
                      <a:rPr kumimoji="1" lang="en-US" altLang="zh-CN" sz="2000" b="0" i="1" smtClean="0">
                        <a:latin typeface="Cambria Math" panose="02040503050406030204" pitchFamily="18" charset="0"/>
                        <a:ea typeface="Cambria Math" panose="02040503050406030204" pitchFamily="18" charset="0"/>
                      </a:rPr>
                      <m:t>′=</m:t>
                    </m:r>
                    <m:r>
                      <a:rPr kumimoji="1" lang="en-US" altLang="zh-CN" sz="2000" b="0" i="1" smtClean="0">
                        <a:latin typeface="Cambria Math" panose="02040503050406030204" pitchFamily="18" charset="0"/>
                        <a:ea typeface="Palatino" pitchFamily="2" charset="0"/>
                      </a:rPr>
                      <m:t>𝐴</m:t>
                    </m:r>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𝐵</m:t>
                    </m:r>
                  </m:oMath>
                </a14:m>
                <a:r>
                  <a:rPr kumimoji="1" lang="en-US" altLang="zh-CN" sz="2000">
                    <a:latin typeface="Palatino" pitchFamily="2" charset="0"/>
                    <a:ea typeface="Palatino" pitchFamily="2" charset="0"/>
                  </a:rPr>
                  <a:t>.</a:t>
                </a:r>
              </a:p>
              <a:p>
                <a:pPr marL="342900" indent="-342900">
                  <a:buFont typeface="Arial" panose="020B0604020202020204" pitchFamily="34" charset="0"/>
                  <a:buChar char="•"/>
                </a:pPr>
                <a:r>
                  <a:rPr kumimoji="1" lang="en-US" altLang="zh-CN" sz="2000">
                    <a:latin typeface="Palatino" pitchFamily="2" charset="0"/>
                    <a:ea typeface="Palatino" pitchFamily="2" charset="0"/>
                  </a:rPr>
                  <a:t>The</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new</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universe </a:t>
                </a:r>
                <a14:m>
                  <m:oMath xmlns:m="http://schemas.openxmlformats.org/officeDocument/2006/math">
                    <m:r>
                      <a:rPr kumimoji="1" lang="en-US" altLang="zh-CN" sz="2000" b="0" i="1" smtClean="0">
                        <a:latin typeface="Cambria Math" panose="02040503050406030204" pitchFamily="18" charset="0"/>
                        <a:ea typeface="Palatino" pitchFamily="2" charset="0"/>
                      </a:rPr>
                      <m:t>𝑈</m:t>
                    </m:r>
                    <m:r>
                      <a:rPr kumimoji="1" lang="en-US" altLang="zh-CN" sz="2000" b="0" i="1" smtClean="0">
                        <a:latin typeface="Cambria Math" panose="02040503050406030204" pitchFamily="18" charset="0"/>
                        <a:ea typeface="Palatino" pitchFamily="2" charset="0"/>
                      </a:rPr>
                      <m:t>′</m:t>
                    </m:r>
                  </m:oMath>
                </a14:m>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has</a:t>
                </a:r>
                <a:r>
                  <a:rPr kumimoji="1" lang="zh-CN" altLang="en-US" sz="2000">
                    <a:latin typeface="Palatino" pitchFamily="2" charset="0"/>
                    <a:ea typeface="Palatino" pitchFamily="2" charset="0"/>
                  </a:rPr>
                  <a:t> </a:t>
                </a:r>
                <a14:m>
                  <m:oMath xmlns:m="http://schemas.openxmlformats.org/officeDocument/2006/math">
                    <m:r>
                      <a:rPr kumimoji="1" lang="en-US" altLang="zh-CN" sz="2000" b="0" i="1" smtClean="0">
                        <a:latin typeface="Cambria Math" panose="02040503050406030204" pitchFamily="18" charset="0"/>
                        <a:ea typeface="Palatino" pitchFamily="2" charset="0"/>
                      </a:rPr>
                      <m:t>𝑚</m:t>
                    </m:r>
                  </m:oMath>
                </a14:m>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parts</a:t>
                </a:r>
                <a:r>
                  <a:rPr kumimoji="1" lang="zh-CN" altLang="en-US" sz="2000">
                    <a:latin typeface="Palatino" pitchFamily="2" charset="0"/>
                    <a:ea typeface="Palatino" pitchFamily="2" charset="0"/>
                  </a:rPr>
                  <a:t> </a:t>
                </a:r>
                <a14:m>
                  <m:oMath xmlns:m="http://schemas.openxmlformats.org/officeDocument/2006/math">
                    <m:sSubSup>
                      <m:sSubSupPr>
                        <m:ctrlPr>
                          <a:rPr kumimoji="1" lang="en-US" altLang="zh-CN" sz="2000" b="0" i="1" smtClean="0">
                            <a:latin typeface="Cambria Math" panose="02040503050406030204" pitchFamily="18" charset="0"/>
                            <a:ea typeface="Palatino" pitchFamily="2" charset="0"/>
                          </a:rPr>
                        </m:ctrlPr>
                      </m:sSubSupPr>
                      <m:e>
                        <m:r>
                          <a:rPr kumimoji="1" lang="en-US" altLang="zh-CN" sz="2000" b="0" i="1" smtClean="0">
                            <a:latin typeface="Cambria Math" panose="02040503050406030204" pitchFamily="18" charset="0"/>
                            <a:ea typeface="Palatino" pitchFamily="2" charset="0"/>
                          </a:rPr>
                          <m:t>𝑈</m:t>
                        </m:r>
                      </m:e>
                      <m:sub>
                        <m:r>
                          <a:rPr kumimoji="1" lang="en-US" altLang="zh-CN" sz="2000" b="0" i="1" smtClean="0">
                            <a:latin typeface="Cambria Math" panose="02040503050406030204" pitchFamily="18" charset="0"/>
                            <a:ea typeface="Palatino" pitchFamily="2" charset="0"/>
                          </a:rPr>
                          <m:t>1</m:t>
                        </m:r>
                      </m:sub>
                      <m:sup>
                        <m:r>
                          <a:rPr kumimoji="1" lang="en-US" altLang="zh-CN" sz="2000" b="0" i="1" smtClean="0">
                            <a:latin typeface="Cambria Math" panose="02040503050406030204" pitchFamily="18" charset="0"/>
                            <a:ea typeface="Palatino" pitchFamily="2" charset="0"/>
                          </a:rPr>
                          <m:t>′</m:t>
                        </m:r>
                      </m:sup>
                    </m:sSubSup>
                    <m:r>
                      <a:rPr kumimoji="1" lang="en-US" altLang="zh-CN" sz="2000" b="0" i="1" smtClean="0">
                        <a:latin typeface="Cambria Math" panose="02040503050406030204" pitchFamily="18" charset="0"/>
                        <a:ea typeface="Palatino" pitchFamily="2" charset="0"/>
                      </a:rPr>
                      <m:t>,…,</m:t>
                    </m:r>
                    <m:sSubSup>
                      <m:sSubSupPr>
                        <m:ctrlPr>
                          <a:rPr kumimoji="1" lang="en-US" altLang="zh-CN" sz="2000" b="0" i="1" smtClean="0">
                            <a:latin typeface="Cambria Math" panose="02040503050406030204" pitchFamily="18" charset="0"/>
                            <a:ea typeface="Palatino" pitchFamily="2" charset="0"/>
                          </a:rPr>
                        </m:ctrlPr>
                      </m:sSubSupPr>
                      <m:e>
                        <m:r>
                          <a:rPr kumimoji="1" lang="en-US" altLang="zh-CN" sz="2000" b="0" i="1" smtClean="0">
                            <a:latin typeface="Cambria Math" panose="02040503050406030204" pitchFamily="18" charset="0"/>
                            <a:ea typeface="Palatino" pitchFamily="2" charset="0"/>
                          </a:rPr>
                          <m:t>𝑈</m:t>
                        </m:r>
                      </m:e>
                      <m:sub>
                        <m:r>
                          <a:rPr kumimoji="1" lang="en-US" altLang="zh-CN" sz="2000" b="0" i="1" smtClean="0">
                            <a:latin typeface="Cambria Math" panose="02040503050406030204" pitchFamily="18" charset="0"/>
                            <a:ea typeface="Palatino" pitchFamily="2" charset="0"/>
                          </a:rPr>
                          <m:t>𝑚</m:t>
                        </m:r>
                      </m:sub>
                      <m:sup>
                        <m:r>
                          <a:rPr kumimoji="1" lang="en-US" altLang="zh-CN" sz="2000" b="0" i="1" smtClean="0">
                            <a:latin typeface="Cambria Math" panose="02040503050406030204" pitchFamily="18" charset="0"/>
                            <a:ea typeface="Palatino" pitchFamily="2" charset="0"/>
                          </a:rPr>
                          <m:t>′</m:t>
                        </m:r>
                      </m:sup>
                    </m:sSubSup>
                  </m:oMath>
                </a14:m>
                <a:r>
                  <a:rPr kumimoji="1" lang="en-US" altLang="zh-CN" sz="2000">
                    <a:latin typeface="Palatino" pitchFamily="2" charset="0"/>
                    <a:ea typeface="Palatino" pitchFamily="2" charset="0"/>
                  </a:rPr>
                  <a:t>.</a:t>
                </a:r>
              </a:p>
              <a:p>
                <a:pPr algn="ctr"/>
                <a:endParaRPr kumimoji="1" lang="en-US" altLang="zh-CN" sz="2000" b="1">
                  <a:latin typeface="Palatino" pitchFamily="2" charset="0"/>
                  <a:ea typeface="Palatino" pitchFamily="2" charset="0"/>
                </a:endParaRPr>
              </a:p>
              <a:p>
                <a:pPr algn="ctr"/>
                <a:r>
                  <a:rPr kumimoji="1" lang="en-US" altLang="zh-CN" sz="2000" b="1">
                    <a:latin typeface="Palatino" pitchFamily="2" charset="0"/>
                    <a:ea typeface="Palatino" pitchFamily="2" charset="0"/>
                  </a:rPr>
                  <a:t>Desired Property</a:t>
                </a:r>
                <a:endParaRPr kumimoji="1" lang="en-US" altLang="zh-CN" sz="2000">
                  <a:latin typeface="Palatino" pitchFamily="2" charset="0"/>
                  <a:ea typeface="Palatino" pitchFamily="2" charset="0"/>
                </a:endParaRPr>
              </a:p>
              <a:p>
                <a:r>
                  <a:rPr kumimoji="1" lang="en-US" altLang="zh-CN" sz="2000">
                    <a:latin typeface="Palatino" pitchFamily="2" charset="0"/>
                    <a:ea typeface="Palatino" pitchFamily="2" charset="0"/>
                  </a:rPr>
                  <a:t>For</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any</a:t>
                </a:r>
                <a:r>
                  <a:rPr kumimoji="1" lang="zh-CN" altLang="en-US" sz="2000">
                    <a:latin typeface="Palatino" pitchFamily="2" charset="0"/>
                    <a:ea typeface="Palatino" pitchFamily="2" charset="0"/>
                  </a:rPr>
                  <a:t> </a:t>
                </a:r>
                <a14:m>
                  <m:oMath xmlns:m="http://schemas.openxmlformats.org/officeDocument/2006/math">
                    <m:r>
                      <a:rPr kumimoji="1" lang="en-US" altLang="zh-CN" sz="2000" b="0" i="1" smtClean="0">
                        <a:latin typeface="Cambria Math" panose="02040503050406030204" pitchFamily="18" charset="0"/>
                        <a:ea typeface="Palatino" pitchFamily="2" charset="0"/>
                      </a:rPr>
                      <m:t>𝑋</m:t>
                    </m:r>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𝐴</m:t>
                    </m:r>
                  </m:oMath>
                </a14:m>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and</a:t>
                </a:r>
                <a:r>
                  <a:rPr kumimoji="1" lang="zh-CN" altLang="en-US" sz="2000">
                    <a:latin typeface="Palatino" pitchFamily="2" charset="0"/>
                    <a:ea typeface="Palatino" pitchFamily="2" charset="0"/>
                  </a:rPr>
                  <a:t> </a:t>
                </a:r>
                <a14:m>
                  <m:oMath xmlns:m="http://schemas.openxmlformats.org/officeDocument/2006/math">
                    <m:r>
                      <a:rPr kumimoji="1" lang="en-US" altLang="zh-CN" sz="2000" b="0" i="1" smtClean="0">
                        <a:latin typeface="Cambria Math" panose="02040503050406030204" pitchFamily="18" charset="0"/>
                        <a:ea typeface="Palatino" pitchFamily="2" charset="0"/>
                      </a:rPr>
                      <m:t>𝑌</m:t>
                    </m:r>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𝐵</m:t>
                    </m:r>
                  </m:oMath>
                </a14:m>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can</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cover</a:t>
                </a:r>
                <a:r>
                  <a:rPr kumimoji="1" lang="zh-CN" altLang="en-US" sz="2000">
                    <a:latin typeface="Palatino" pitchFamily="2" charset="0"/>
                    <a:ea typeface="Palatino" pitchFamily="2" charset="0"/>
                  </a:rPr>
                  <a:t> </a:t>
                </a:r>
                <a14:m>
                  <m:oMath xmlns:m="http://schemas.openxmlformats.org/officeDocument/2006/math">
                    <m:sSubSup>
                      <m:sSubSupPr>
                        <m:ctrlPr>
                          <a:rPr kumimoji="1" lang="en-US" altLang="zh-CN" sz="2000" b="0" i="1" smtClean="0">
                            <a:latin typeface="Cambria Math" panose="02040503050406030204" pitchFamily="18" charset="0"/>
                            <a:ea typeface="Palatino" pitchFamily="2" charset="0"/>
                          </a:rPr>
                        </m:ctrlPr>
                      </m:sSubSupPr>
                      <m:e>
                        <m:r>
                          <a:rPr kumimoji="1" lang="en-US" altLang="zh-CN" sz="2000" b="0" i="1" smtClean="0">
                            <a:latin typeface="Cambria Math" panose="02040503050406030204" pitchFamily="18" charset="0"/>
                            <a:ea typeface="Palatino" pitchFamily="2" charset="0"/>
                          </a:rPr>
                          <m:t>𝑈</m:t>
                        </m:r>
                      </m:e>
                      <m:sub>
                        <m:r>
                          <a:rPr kumimoji="1" lang="en-US" altLang="zh-CN" sz="2000" b="0" i="1" smtClean="0">
                            <a:latin typeface="Cambria Math" panose="02040503050406030204" pitchFamily="18" charset="0"/>
                            <a:ea typeface="Palatino" pitchFamily="2" charset="0"/>
                          </a:rPr>
                          <m:t>𝑖</m:t>
                        </m:r>
                      </m:sub>
                      <m:sup>
                        <m:r>
                          <a:rPr kumimoji="1" lang="en-US" altLang="zh-CN" sz="2000" b="0" i="1" smtClean="0">
                            <a:latin typeface="Cambria Math" panose="02040503050406030204" pitchFamily="18" charset="0"/>
                            <a:ea typeface="Palatino" pitchFamily="2" charset="0"/>
                          </a:rPr>
                          <m:t>′</m:t>
                        </m:r>
                      </m:sup>
                    </m:sSubSup>
                  </m:oMath>
                </a14:m>
                <a:r>
                  <a:rPr kumimoji="1" lang="zh-CN" altLang="en-US" sz="2000">
                    <a:latin typeface="Palatino" pitchFamily="2" charset="0"/>
                    <a:ea typeface="Palatino" pitchFamily="2" charset="0"/>
                  </a:rPr>
                  <a:t> </a:t>
                </a:r>
                <a:r>
                  <a:rPr kumimoji="1" lang="en-US" altLang="zh-CN" sz="2000" err="1">
                    <a:latin typeface="Palatino" pitchFamily="2" charset="0"/>
                    <a:ea typeface="Palatino" pitchFamily="2" charset="0"/>
                  </a:rPr>
                  <a:t>iff</a:t>
                </a:r>
                <a:endParaRPr kumimoji="1" lang="en-US" altLang="zh-CN" sz="2000">
                  <a:latin typeface="Palatino" pitchFamily="2" charset="0"/>
                  <a:ea typeface="Palatino" pitchFamily="2" charset="0"/>
                </a:endParaRPr>
              </a:p>
              <a:p>
                <a:pPr marL="457200" indent="-457200">
                  <a:buFont typeface="+mj-ea"/>
                  <a:buAutoNum type="circleNumDbPlain"/>
                </a:pPr>
                <a:r>
                  <a:rPr kumimoji="1" lang="en-US" altLang="zh-CN" sz="2000">
                    <a:latin typeface="Palatino" pitchFamily="2" charset="0"/>
                    <a:ea typeface="Palatino" pitchFamily="2" charset="0"/>
                  </a:rPr>
                  <a:t>either </a:t>
                </a:r>
                <a14:m>
                  <m:oMath xmlns:m="http://schemas.openxmlformats.org/officeDocument/2006/math">
                    <m:r>
                      <a:rPr kumimoji="1" lang="en-US" altLang="zh-CN" sz="2000" i="1">
                        <a:latin typeface="Cambria Math" panose="02040503050406030204" pitchFamily="18" charset="0"/>
                        <a:ea typeface="Palatino" pitchFamily="2" charset="0"/>
                      </a:rPr>
                      <m:t>∃</m:t>
                    </m:r>
                    <m:sSub>
                      <m:sSubPr>
                        <m:ctrlPr>
                          <a:rPr kumimoji="1" lang="en-US" altLang="zh-CN" sz="2000" i="1">
                            <a:latin typeface="Cambria Math" panose="02040503050406030204" pitchFamily="18" charset="0"/>
                            <a:ea typeface="Palatino" pitchFamily="2" charset="0"/>
                          </a:rPr>
                        </m:ctrlPr>
                      </m:sSubPr>
                      <m:e>
                        <m:r>
                          <a:rPr kumimoji="1" lang="en-US" altLang="zh-CN" sz="2000" i="1">
                            <a:latin typeface="Cambria Math" panose="02040503050406030204" pitchFamily="18" charset="0"/>
                            <a:ea typeface="Palatino" pitchFamily="2" charset="0"/>
                          </a:rPr>
                          <m:t>𝑏</m:t>
                        </m:r>
                      </m:e>
                      <m:sub>
                        <m:r>
                          <a:rPr kumimoji="1" lang="en-US" altLang="zh-CN" sz="2000" i="1">
                            <a:latin typeface="Cambria Math" panose="02040503050406030204" pitchFamily="18" charset="0"/>
                            <a:ea typeface="Palatino" pitchFamily="2" charset="0"/>
                          </a:rPr>
                          <m:t>𝑖</m:t>
                        </m:r>
                      </m:sub>
                    </m:sSub>
                    <m:r>
                      <a:rPr kumimoji="1" lang="en-US" altLang="zh-CN" sz="2000" i="1">
                        <a:latin typeface="Cambria Math" panose="02040503050406030204" pitchFamily="18" charset="0"/>
                        <a:ea typeface="Palatino" pitchFamily="2" charset="0"/>
                      </a:rPr>
                      <m:t>∈</m:t>
                    </m:r>
                    <m:r>
                      <a:rPr kumimoji="1" lang="en-US" altLang="zh-CN" sz="2000" i="1">
                        <a:latin typeface="Cambria Math" panose="02040503050406030204" pitchFamily="18" charset="0"/>
                        <a:ea typeface="Palatino" pitchFamily="2" charset="0"/>
                      </a:rPr>
                      <m:t>𝑌</m:t>
                    </m:r>
                    <m:r>
                      <a:rPr kumimoji="1" lang="en-US" altLang="zh-CN" sz="2000" i="1">
                        <a:latin typeface="Cambria Math" panose="02040503050406030204" pitchFamily="18" charset="0"/>
                        <a:ea typeface="Palatino" pitchFamily="2" charset="0"/>
                      </a:rPr>
                      <m:t>∩</m:t>
                    </m:r>
                    <m:sSub>
                      <m:sSubPr>
                        <m:ctrlPr>
                          <a:rPr kumimoji="1" lang="en-US" altLang="zh-CN" sz="2000" i="1">
                            <a:latin typeface="Cambria Math" panose="02040503050406030204" pitchFamily="18" charset="0"/>
                            <a:ea typeface="Palatino" pitchFamily="2" charset="0"/>
                          </a:rPr>
                        </m:ctrlPr>
                      </m:sSubPr>
                      <m:e>
                        <m:r>
                          <a:rPr kumimoji="1" lang="en-US" altLang="zh-CN" sz="2000" i="1">
                            <a:latin typeface="Cambria Math" panose="02040503050406030204" pitchFamily="18" charset="0"/>
                            <a:ea typeface="Palatino" pitchFamily="2" charset="0"/>
                          </a:rPr>
                          <m:t>𝐵</m:t>
                        </m:r>
                      </m:e>
                      <m:sub>
                        <m:r>
                          <a:rPr kumimoji="1" lang="en-US" altLang="zh-CN" sz="2000" i="1">
                            <a:latin typeface="Cambria Math" panose="02040503050406030204" pitchFamily="18" charset="0"/>
                            <a:ea typeface="Palatino" pitchFamily="2" charset="0"/>
                          </a:rPr>
                          <m:t>𝑖</m:t>
                        </m:r>
                      </m:sub>
                    </m:sSub>
                  </m:oMath>
                </a14:m>
                <a:r>
                  <a:rPr kumimoji="1" lang="en-US" altLang="zh-CN" sz="2000">
                    <a:latin typeface="Palatino" pitchFamily="2" charset="0"/>
                    <a:ea typeface="Palatino" pitchFamily="2" charset="0"/>
                  </a:rPr>
                  <a:t>, </a:t>
                </a:r>
                <a:r>
                  <a:rPr kumimoji="1" lang="en-US" altLang="zh-CN" sz="2000" err="1">
                    <a:latin typeface="Palatino" pitchFamily="2" charset="0"/>
                    <a:ea typeface="Palatino" pitchFamily="2" charset="0"/>
                  </a:rPr>
                  <a:t>s.t.</a:t>
                </a:r>
                <a:r>
                  <a:rPr kumimoji="1" lang="en-US" altLang="zh-CN" sz="2000">
                    <a:latin typeface="Palatino" pitchFamily="2" charset="0"/>
                    <a:ea typeface="Palatino" pitchFamily="2" charset="0"/>
                  </a:rPr>
                  <a:t> </a:t>
                </a:r>
                <a14:m>
                  <m:oMath xmlns:m="http://schemas.openxmlformats.org/officeDocument/2006/math">
                    <m:sSub>
                      <m:sSubPr>
                        <m:ctrlPr>
                          <a:rPr kumimoji="1" lang="en-US" altLang="zh-CN" sz="2000" i="1">
                            <a:latin typeface="Cambria Math" panose="02040503050406030204" pitchFamily="18" charset="0"/>
                            <a:ea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m:t>
                        </m:r>
                        <m:r>
                          <a:rPr kumimoji="1" lang="en-US" altLang="zh-CN" sz="2000" i="1">
                            <a:latin typeface="Cambria Math" panose="02040503050406030204" pitchFamily="18" charset="0"/>
                            <a:ea typeface="Cambria Math" panose="02040503050406030204" pitchFamily="18" charset="0"/>
                          </a:rPr>
                          <m:t>𝑋</m:t>
                        </m:r>
                        <m:r>
                          <a:rPr kumimoji="1" lang="en-US" altLang="zh-CN" sz="2000" i="1">
                            <a:latin typeface="Cambria Math" panose="02040503050406030204" pitchFamily="18" charset="0"/>
                            <a:ea typeface="Cambria Math" panose="02040503050406030204" pitchFamily="18" charset="0"/>
                          </a:rPr>
                          <m:t>∩</m:t>
                        </m:r>
                        <m:r>
                          <a:rPr kumimoji="1" lang="en-US" altLang="zh-CN" sz="2000" i="1">
                            <a:latin typeface="Cambria Math" panose="02040503050406030204" pitchFamily="18" charset="0"/>
                            <a:ea typeface="Cambria Math" panose="02040503050406030204" pitchFamily="18" charset="0"/>
                          </a:rPr>
                          <m:t>𝒩</m:t>
                        </m:r>
                      </m:e>
                      <m:sub>
                        <m:sSub>
                          <m:sSubPr>
                            <m:ctrlPr>
                              <a:rPr kumimoji="1" lang="en-US" altLang="zh-CN" sz="2000" i="1">
                                <a:latin typeface="Cambria Math" panose="02040503050406030204" pitchFamily="18" charset="0"/>
                                <a:ea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𝐺</m:t>
                            </m:r>
                          </m:e>
                          <m:sub>
                            <m:r>
                              <a:rPr kumimoji="1" lang="en-US" altLang="zh-CN" sz="2000" i="1">
                                <a:latin typeface="Cambria Math" panose="02040503050406030204" pitchFamily="18" charset="0"/>
                                <a:ea typeface="Cambria Math" panose="02040503050406030204" pitchFamily="18" charset="0"/>
                              </a:rPr>
                              <m:t>𝑇</m:t>
                            </m:r>
                          </m:sub>
                        </m:sSub>
                      </m:sub>
                    </m:sSub>
                    <m:d>
                      <m:dPr>
                        <m:ctrlPr>
                          <a:rPr kumimoji="1" lang="en-US" altLang="zh-CN" sz="2000" i="1">
                            <a:latin typeface="Cambria Math" panose="02040503050406030204" pitchFamily="18" charset="0"/>
                            <a:ea typeface="Cambria Math" panose="02040503050406030204" pitchFamily="18" charset="0"/>
                          </a:rPr>
                        </m:ctrlPr>
                      </m:dPr>
                      <m:e>
                        <m:sSub>
                          <m:sSubPr>
                            <m:ctrlPr>
                              <a:rPr kumimoji="1" lang="en-US" altLang="zh-CN" sz="2000" i="1">
                                <a:latin typeface="Cambria Math" panose="02040503050406030204" pitchFamily="18" charset="0"/>
                                <a:ea typeface="Cambria Math" panose="02040503050406030204" pitchFamily="18" charset="0"/>
                              </a:rPr>
                            </m:ctrlPr>
                          </m:sSubPr>
                          <m:e>
                            <m:r>
                              <a:rPr kumimoji="1" lang="en-US" altLang="zh-CN" sz="2000" i="1">
                                <a:latin typeface="Cambria Math" panose="02040503050406030204" pitchFamily="18" charset="0"/>
                                <a:ea typeface="Cambria Math" panose="02040503050406030204" pitchFamily="18" charset="0"/>
                              </a:rPr>
                              <m:t>𝑏</m:t>
                            </m:r>
                          </m:e>
                          <m:sub>
                            <m:r>
                              <a:rPr kumimoji="1" lang="en-US" altLang="zh-CN" sz="2000" i="1">
                                <a:latin typeface="Cambria Math" panose="02040503050406030204" pitchFamily="18" charset="0"/>
                                <a:ea typeface="Cambria Math" panose="02040503050406030204" pitchFamily="18" charset="0"/>
                              </a:rPr>
                              <m:t>𝑖</m:t>
                            </m:r>
                          </m:sub>
                        </m:sSub>
                      </m:e>
                    </m:d>
                    <m:r>
                      <a:rPr kumimoji="1" lang="en-US" altLang="zh-CN" sz="2000" i="1">
                        <a:latin typeface="Cambria Math" panose="02040503050406030204" pitchFamily="18" charset="0"/>
                        <a:ea typeface="Cambria Math" panose="02040503050406030204" pitchFamily="18" charset="0"/>
                      </a:rPr>
                      <m:t>|≥</m:t>
                    </m:r>
                    <m:r>
                      <a:rPr kumimoji="1" lang="en-US" altLang="zh-CN" sz="2000" i="1">
                        <a:latin typeface="Cambria Math" panose="02040503050406030204" pitchFamily="18" charset="0"/>
                        <a:ea typeface="Cambria Math" panose="02040503050406030204" pitchFamily="18" charset="0"/>
                      </a:rPr>
                      <m:t>𝑘</m:t>
                    </m:r>
                    <m:r>
                      <a:rPr kumimoji="1" lang="en-US" altLang="zh-CN" sz="2000" i="1">
                        <a:latin typeface="Cambria Math" panose="02040503050406030204" pitchFamily="18" charset="0"/>
                        <a:ea typeface="Cambria Math" panose="02040503050406030204" pitchFamily="18" charset="0"/>
                      </a:rPr>
                      <m:t>+1</m:t>
                    </m:r>
                  </m:oMath>
                </a14:m>
                <a:r>
                  <a:rPr kumimoji="1" lang="en-US" altLang="zh-CN" sz="2000">
                    <a:latin typeface="Palatino" pitchFamily="2" charset="0"/>
                    <a:ea typeface="Palatino" pitchFamily="2" charset="0"/>
                  </a:rPr>
                  <a:t>,</a:t>
                </a:r>
              </a:p>
              <a:p>
                <a:pPr marL="457200" indent="-457200">
                  <a:buFont typeface="+mj-ea"/>
                  <a:buAutoNum type="circleNumDbPlain"/>
                </a:pPr>
                <a:r>
                  <a:rPr kumimoji="1" lang="en-US" altLang="zh-CN" sz="2000">
                    <a:latin typeface="Palatino" pitchFamily="2" charset="0"/>
                    <a:ea typeface="Palatino" pitchFamily="2" charset="0"/>
                  </a:rPr>
                  <a:t>or</a:t>
                </a:r>
                <a:r>
                  <a:rPr kumimoji="1" lang="zh-CN" altLang="en-US" sz="2000">
                    <a:latin typeface="Palatino" pitchFamily="2" charset="0"/>
                    <a:ea typeface="Palatino" pitchFamily="2" charset="0"/>
                  </a:rPr>
                  <a:t> </a:t>
                </a:r>
                <a14:m>
                  <m:oMath xmlns:m="http://schemas.openxmlformats.org/officeDocument/2006/math">
                    <m:d>
                      <m:dPr>
                        <m:begChr m:val="|"/>
                        <m:endChr m:val="|"/>
                        <m:ctrlPr>
                          <a:rPr kumimoji="1" lang="en-US" altLang="zh-CN" sz="2000" b="0" i="1" smtClean="0">
                            <a:latin typeface="Cambria Math" panose="02040503050406030204" pitchFamily="18" charset="0"/>
                            <a:ea typeface="Palatino" pitchFamily="2" charset="0"/>
                          </a:rPr>
                        </m:ctrlPr>
                      </m:dPr>
                      <m:e>
                        <m:r>
                          <a:rPr kumimoji="1" lang="en-US" altLang="zh-CN" sz="2000" b="0" i="1" smtClean="0">
                            <a:latin typeface="Cambria Math" panose="02040503050406030204" pitchFamily="18" charset="0"/>
                            <a:ea typeface="Palatino" pitchFamily="2" charset="0"/>
                          </a:rPr>
                          <m:t>𝑌</m:t>
                        </m:r>
                        <m:r>
                          <a:rPr kumimoji="1" lang="en-US" altLang="zh-CN" sz="2000" b="0" i="1" smtClean="0">
                            <a:latin typeface="Cambria Math" panose="02040503050406030204" pitchFamily="18" charset="0"/>
                            <a:ea typeface="Palatino" pitchFamily="2" charset="0"/>
                          </a:rPr>
                          <m:t>∩</m:t>
                        </m:r>
                        <m:sSub>
                          <m:sSubPr>
                            <m:ctrlPr>
                              <a:rPr kumimoji="1" lang="en-US" altLang="zh-CN" sz="2000" b="0" i="1" smtClean="0">
                                <a:latin typeface="Cambria Math" panose="02040503050406030204" pitchFamily="18" charset="0"/>
                                <a:ea typeface="Palatino" pitchFamily="2" charset="0"/>
                              </a:rPr>
                            </m:ctrlPr>
                          </m:sSubPr>
                          <m:e>
                            <m:r>
                              <a:rPr kumimoji="1" lang="en-US" altLang="zh-CN" sz="2000" b="0" i="1" smtClean="0">
                                <a:latin typeface="Cambria Math" panose="02040503050406030204" pitchFamily="18" charset="0"/>
                                <a:ea typeface="Palatino" pitchFamily="2" charset="0"/>
                              </a:rPr>
                              <m:t>𝐵</m:t>
                            </m:r>
                          </m:e>
                          <m:sub>
                            <m:r>
                              <a:rPr kumimoji="1" lang="en-US" altLang="zh-CN" sz="2000" b="0" i="1" smtClean="0">
                                <a:latin typeface="Cambria Math" panose="02040503050406030204" pitchFamily="18" charset="0"/>
                                <a:ea typeface="Palatino" pitchFamily="2" charset="0"/>
                              </a:rPr>
                              <m:t>𝑖</m:t>
                            </m:r>
                          </m:sub>
                        </m:sSub>
                      </m:e>
                    </m:d>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𝑐</m:t>
                    </m:r>
                    <m:r>
                      <a:rPr kumimoji="1" lang="en-US" altLang="zh-CN" sz="2000" b="0" i="1" smtClean="0">
                        <a:latin typeface="Cambria Math" panose="02040503050406030204" pitchFamily="18" charset="0"/>
                        <a:ea typeface="Palatino" pitchFamily="2" charset="0"/>
                      </a:rPr>
                      <m:t>+1</m:t>
                    </m:r>
                  </m:oMath>
                </a14:m>
                <a:r>
                  <a:rPr kumimoji="1" lang="en-US" altLang="zh-CN" sz="2000">
                    <a:latin typeface="Palatino" pitchFamily="2" charset="0"/>
                    <a:ea typeface="Palatino" pitchFamily="2" charset="0"/>
                  </a:rPr>
                  <a:t>.</a:t>
                </a:r>
              </a:p>
            </p:txBody>
          </p:sp>
        </mc:Choice>
        <mc:Fallback xmlns="">
          <p:sp>
            <p:nvSpPr>
              <p:cNvPr id="10" name="文本框 9">
                <a:extLst>
                  <a:ext uri="{FF2B5EF4-FFF2-40B4-BE49-F238E27FC236}">
                    <a16:creationId xmlns:a16="http://schemas.microsoft.com/office/drawing/2014/main" id="{100B2DA0-B130-5BAF-1C02-118A14415EC1}"/>
                  </a:ext>
                </a:extLst>
              </p:cNvPr>
              <p:cNvSpPr txBox="1">
                <a:spLocks noRot="1" noChangeAspect="1" noMove="1" noResize="1" noEditPoints="1" noAdjustHandles="1" noChangeArrowheads="1" noChangeShapeType="1" noTextEdit="1"/>
              </p:cNvSpPr>
              <p:nvPr/>
            </p:nvSpPr>
            <p:spPr>
              <a:xfrm>
                <a:off x="6086632" y="1611237"/>
                <a:ext cx="5843098" cy="2888932"/>
              </a:xfrm>
              <a:prstGeom prst="rect">
                <a:avLst/>
              </a:prstGeom>
              <a:blipFill>
                <a:blip r:embed="rId3"/>
                <a:stretch>
                  <a:fillRect l="-1043" t="-1055" b="-2743"/>
                </a:stretch>
              </a:blipFill>
            </p:spPr>
            <p:txBody>
              <a:bodyPr/>
              <a:lstStyle/>
              <a:p>
                <a:r>
                  <a:rPr lang="en-US">
                    <a:noFill/>
                  </a:rPr>
                  <a:t> </a:t>
                </a:r>
              </a:p>
            </p:txBody>
          </p:sp>
        </mc:Fallback>
      </mc:AlternateContent>
      <p:sp>
        <p:nvSpPr>
          <p:cNvPr id="17" name="圆角矩形 16">
            <a:extLst>
              <a:ext uri="{FF2B5EF4-FFF2-40B4-BE49-F238E27FC236}">
                <a16:creationId xmlns:a16="http://schemas.microsoft.com/office/drawing/2014/main" id="{3DCFD6A7-EFE9-14D0-2DA8-47E88E4EA941}"/>
              </a:ext>
            </a:extLst>
          </p:cNvPr>
          <p:cNvSpPr/>
          <p:nvPr/>
        </p:nvSpPr>
        <p:spPr>
          <a:xfrm>
            <a:off x="493922" y="1611237"/>
            <a:ext cx="5248432" cy="1817763"/>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kumimoji="1" lang="zh-CN" altLang="en-US">
              <a:solidFill>
                <a:schemeClr val="tx1"/>
              </a:solidFill>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5792DEF0-DC64-B711-64D7-8B300B72DAC6}"/>
                  </a:ext>
                </a:extLst>
              </p:cNvPr>
              <p:cNvSpPr txBox="1"/>
              <p:nvPr/>
            </p:nvSpPr>
            <p:spPr>
              <a:xfrm>
                <a:off x="583919" y="2767386"/>
                <a:ext cx="4933360" cy="646331"/>
              </a:xfrm>
              <a:prstGeom prst="rect">
                <a:avLst/>
              </a:prstGeom>
              <a:noFill/>
            </p:spPr>
            <p:txBody>
              <a:bodyPr wrap="square" rtlCol="0">
                <a:spAutoFit/>
              </a:bodyPr>
              <a:lstStyle/>
              <a:p>
                <a:r>
                  <a:rPr kumimoji="1" lang="en-US" altLang="zh-CN" b="1">
                    <a:latin typeface="Palatino" pitchFamily="2" charset="0"/>
                    <a:ea typeface="Palatino" pitchFamily="2" charset="0"/>
                  </a:rPr>
                  <a:t>NO Instance:</a:t>
                </a:r>
              </a:p>
              <a:p>
                <a:pPr marL="285750" indent="-285750">
                  <a:buFont typeface="Arial" panose="020B0604020202020204" pitchFamily="34" charset="0"/>
                  <a:buChar char="•"/>
                </a:pPr>
                <a:r>
                  <a:rPr kumimoji="1" lang="en-US" altLang="zh-CN">
                    <a:latin typeface="Palatino" pitchFamily="2" charset="0"/>
                    <a:ea typeface="Palatino" pitchFamily="2" charset="0"/>
                  </a:rPr>
                  <a:t>any</a:t>
                </a:r>
                <a:r>
                  <a:rPr kumimoji="1" lang="zh-CN" altLang="en-US">
                    <a:latin typeface="Palatino" pitchFamily="2" charset="0"/>
                    <a:ea typeface="Palatino" pitchFamily="2" charset="0"/>
                  </a:rPr>
                  <a:t> </a:t>
                </a:r>
                <a:r>
                  <a:rPr kumimoji="1" lang="en-US" altLang="zh-CN">
                    <a:latin typeface="Palatino" pitchFamily="2" charset="0"/>
                    <a:ea typeface="Palatino" pitchFamily="2" charset="0"/>
                  </a:rPr>
                  <a:t>covering</a:t>
                </a:r>
                <a:r>
                  <a:rPr kumimoji="1" lang="zh-CN" altLang="en-US">
                    <a:latin typeface="Palatino" pitchFamily="2" charset="0"/>
                    <a:ea typeface="Palatino" pitchFamily="2" charset="0"/>
                  </a:rPr>
                  <a:t> </a:t>
                </a:r>
                <a:r>
                  <a:rPr kumimoji="1" lang="en-US" altLang="zh-CN">
                    <a:latin typeface="Palatino" pitchFamily="2" charset="0"/>
                    <a:ea typeface="Palatino" pitchFamily="2" charset="0"/>
                  </a:rPr>
                  <a:t>of </a:t>
                </a:r>
                <a14:m>
                  <m:oMath xmlns:m="http://schemas.openxmlformats.org/officeDocument/2006/math">
                    <m:r>
                      <a:rPr kumimoji="1" lang="en-US" altLang="zh-CN" b="0" i="1" smtClean="0">
                        <a:latin typeface="Cambria Math" panose="02040503050406030204" pitchFamily="18" charset="0"/>
                        <a:ea typeface="Palatino" pitchFamily="2" charset="0"/>
                      </a:rPr>
                      <m:t>𝑈</m:t>
                    </m:r>
                  </m:oMath>
                </a14:m>
                <a:r>
                  <a:rPr kumimoji="1" lang="zh-CN" altLang="en-US">
                    <a:latin typeface="Palatino" pitchFamily="2" charset="0"/>
                    <a:ea typeface="Palatino" pitchFamily="2" charset="0"/>
                  </a:rPr>
                  <a:t> </a:t>
                </a:r>
                <a:r>
                  <a:rPr kumimoji="1" lang="en-US" altLang="zh-CN">
                    <a:latin typeface="Palatino" pitchFamily="2" charset="0"/>
                    <a:ea typeface="Palatino" pitchFamily="2" charset="0"/>
                  </a:rPr>
                  <a:t>has</a:t>
                </a:r>
                <a:r>
                  <a:rPr kumimoji="1" lang="zh-CN" altLang="en-US">
                    <a:latin typeface="Palatino" pitchFamily="2" charset="0"/>
                    <a:ea typeface="Palatino" pitchFamily="2" charset="0"/>
                  </a:rPr>
                  <a:t> </a:t>
                </a:r>
                <a:r>
                  <a:rPr kumimoji="1" lang="en-US" altLang="zh-CN">
                    <a:latin typeface="Palatino" pitchFamily="2" charset="0"/>
                    <a:ea typeface="Palatino" pitchFamily="2" charset="0"/>
                  </a:rPr>
                  <a:t>size</a:t>
                </a:r>
                <a:r>
                  <a:rPr kumimoji="1" lang="zh-CN" altLang="en-US">
                    <a:latin typeface="Palatino" pitchFamily="2" charset="0"/>
                    <a:ea typeface="Palatino" pitchFamily="2" charset="0"/>
                  </a:rPr>
                  <a:t> </a:t>
                </a:r>
                <a14:m>
                  <m:oMath xmlns:m="http://schemas.openxmlformats.org/officeDocument/2006/math">
                    <m:r>
                      <a:rPr kumimoji="1" lang="en-US" altLang="zh-CN" b="0" i="1" smtClean="0">
                        <a:latin typeface="Cambria Math" panose="02040503050406030204" pitchFamily="18" charset="0"/>
                        <a:ea typeface="Palatino" pitchFamily="2" charset="0"/>
                      </a:rPr>
                      <m:t>≥</m:t>
                    </m:r>
                    <m:r>
                      <a:rPr kumimoji="1" lang="en-US" altLang="zh-CN" b="0" i="1" smtClean="0">
                        <a:latin typeface="Cambria Math" panose="02040503050406030204" pitchFamily="18" charset="0"/>
                        <a:ea typeface="Palatino" pitchFamily="2" charset="0"/>
                      </a:rPr>
                      <m:t>𝑘</m:t>
                    </m:r>
                    <m:r>
                      <a:rPr kumimoji="1" lang="en-US" altLang="zh-CN" b="0" i="1" smtClean="0">
                        <a:latin typeface="Cambria Math" panose="02040503050406030204" pitchFamily="18" charset="0"/>
                        <a:ea typeface="Palatino" pitchFamily="2" charset="0"/>
                      </a:rPr>
                      <m:t>+1</m:t>
                    </m:r>
                  </m:oMath>
                </a14:m>
                <a:endParaRPr kumimoji="1" lang="zh-CN" altLang="en-US">
                  <a:latin typeface="Palatino" pitchFamily="2" charset="0"/>
                  <a:ea typeface="Palatino" pitchFamily="2" charset="0"/>
                </a:endParaRPr>
              </a:p>
            </p:txBody>
          </p:sp>
        </mc:Choice>
        <mc:Fallback xmlns="">
          <p:sp>
            <p:nvSpPr>
              <p:cNvPr id="7" name="文本框 6">
                <a:extLst>
                  <a:ext uri="{FF2B5EF4-FFF2-40B4-BE49-F238E27FC236}">
                    <a16:creationId xmlns:a16="http://schemas.microsoft.com/office/drawing/2014/main" id="{5792DEF0-DC64-B711-64D7-8B300B72DAC6}"/>
                  </a:ext>
                </a:extLst>
              </p:cNvPr>
              <p:cNvSpPr txBox="1">
                <a:spLocks noRot="1" noChangeAspect="1" noMove="1" noResize="1" noEditPoints="1" noAdjustHandles="1" noChangeArrowheads="1" noChangeShapeType="1" noTextEdit="1"/>
              </p:cNvSpPr>
              <p:nvPr/>
            </p:nvSpPr>
            <p:spPr>
              <a:xfrm>
                <a:off x="583919" y="2767386"/>
                <a:ext cx="4933360" cy="646331"/>
              </a:xfrm>
              <a:prstGeom prst="rect">
                <a:avLst/>
              </a:prstGeom>
              <a:blipFill>
                <a:blip r:embed="rId4"/>
                <a:stretch>
                  <a:fillRect l="-1112" t="-5660" b="-14151"/>
                </a:stretch>
              </a:blipFill>
            </p:spPr>
            <p:txBody>
              <a:bodyPr/>
              <a:lstStyle/>
              <a:p>
                <a:r>
                  <a:rPr lang="en-US">
                    <a:noFill/>
                  </a:rPr>
                  <a:t> </a:t>
                </a:r>
              </a:p>
            </p:txBody>
          </p:sp>
        </mc:Fallback>
      </mc:AlternateContent>
      <p:sp>
        <p:nvSpPr>
          <p:cNvPr id="56" name="圆角矩形 55">
            <a:extLst>
              <a:ext uri="{FF2B5EF4-FFF2-40B4-BE49-F238E27FC236}">
                <a16:creationId xmlns:a16="http://schemas.microsoft.com/office/drawing/2014/main" id="{B95BB074-955F-1296-6DDD-D2CD9292B333}"/>
              </a:ext>
            </a:extLst>
          </p:cNvPr>
          <p:cNvSpPr/>
          <p:nvPr/>
        </p:nvSpPr>
        <p:spPr>
          <a:xfrm>
            <a:off x="447401" y="3680675"/>
            <a:ext cx="5277953" cy="2809929"/>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95" name="文本框 94">
                <a:extLst>
                  <a:ext uri="{FF2B5EF4-FFF2-40B4-BE49-F238E27FC236}">
                    <a16:creationId xmlns:a16="http://schemas.microsoft.com/office/drawing/2014/main" id="{D763B192-9D18-BA72-9BFB-C340CEC896C2}"/>
                  </a:ext>
                </a:extLst>
              </p:cNvPr>
              <p:cNvSpPr txBox="1"/>
              <p:nvPr/>
            </p:nvSpPr>
            <p:spPr>
              <a:xfrm>
                <a:off x="0" y="5236275"/>
                <a:ext cx="5920740" cy="923330"/>
              </a:xfrm>
              <a:prstGeom prst="rect">
                <a:avLst/>
              </a:prstGeom>
              <a:noFill/>
            </p:spPr>
            <p:txBody>
              <a:bodyPr wrap="square" rtlCol="0">
                <a:spAutoFit/>
              </a:bodyPr>
              <a:lstStyle/>
              <a:p>
                <a:pPr lvl="1"/>
                <a:r>
                  <a:rPr lang="en-US" altLang="zh-CN" b="1">
                    <a:latin typeface="Palatino" pitchFamily="2" charset="0"/>
                    <a:ea typeface="Palatino" pitchFamily="2" charset="0"/>
                  </a:rPr>
                  <a:t>Soundness:</a:t>
                </a:r>
              </a:p>
              <a:p>
                <a:pPr marL="742950" lvl="1"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b="0" i="0" smtClean="0">
                        <a:latin typeface="Cambria Math" panose="02040503050406030204" pitchFamily="18" charset="0"/>
                      </a:rPr>
                      <m:t> </m:t>
                    </m:r>
                  </m:oMath>
                </a14:m>
                <a:r>
                  <a:rPr lang="en-US" altLang="zh-CN" b="0">
                    <a:solidFill>
                      <a:schemeClr val="tx1"/>
                    </a:solidFill>
                    <a:latin typeface="Palatino" pitchFamily="2" charset="0"/>
                    <a:ea typeface="Palatino" pitchFamily="2" charset="0"/>
                  </a:rPr>
                  <a:t>if for </a:t>
                </a:r>
                <a14:m>
                  <m:oMath xmlns:m="http://schemas.openxmlformats.org/officeDocument/2006/math">
                    <m:r>
                      <a:rPr lang="en-US" altLang="zh-CN" b="0" i="1" smtClean="0">
                        <a:solidFill>
                          <a:schemeClr val="tx1"/>
                        </a:solidFill>
                        <a:latin typeface="Cambria Math" panose="02040503050406030204" pitchFamily="18" charset="0"/>
                        <a:ea typeface="Palatino" pitchFamily="2" charset="0"/>
                      </a:rPr>
                      <m:t>𝜀</m:t>
                    </m:r>
                  </m:oMath>
                </a14:m>
                <a:r>
                  <a:rPr lang="en-US" altLang="zh-CN" b="0" i="1">
                    <a:solidFill>
                      <a:schemeClr val="tx1"/>
                    </a:solidFill>
                    <a:latin typeface="Cambria Math" panose="02040503050406030204" pitchFamily="18" charset="0"/>
                    <a:ea typeface="Palatino" pitchFamily="2" charset="0"/>
                  </a:rPr>
                  <a:t> </a:t>
                </a:r>
                <a:r>
                  <a:rPr lang="en-US" altLang="zh-CN" b="0">
                    <a:solidFill>
                      <a:schemeClr val="tx1"/>
                    </a:solidFill>
                    <a:latin typeface="Cambria Math" panose="02040503050406030204" pitchFamily="18" charset="0"/>
                    <a:ea typeface="Palatino" pitchFamily="2" charset="0"/>
                  </a:rPr>
                  <a:t>fraction of </a:t>
                </a:r>
                <a14:m>
                  <m:oMath xmlns:m="http://schemas.openxmlformats.org/officeDocument/2006/math">
                    <m:r>
                      <a:rPr lang="en-US" altLang="zh-CN" b="0" i="1" smtClean="0">
                        <a:solidFill>
                          <a:schemeClr val="tx1"/>
                        </a:solidFill>
                        <a:latin typeface="Cambria Math" panose="02040503050406030204" pitchFamily="18" charset="0"/>
                        <a:ea typeface="Palatino" pitchFamily="2" charset="0"/>
                      </a:rPr>
                      <m:t>𝑖</m:t>
                    </m:r>
                    <m:r>
                      <a:rPr lang="en-US" altLang="zh-CN" b="0" i="1" smtClean="0">
                        <a:solidFill>
                          <a:schemeClr val="tx1"/>
                        </a:solidFill>
                        <a:latin typeface="Cambria Math" panose="02040503050406030204" pitchFamily="18" charset="0"/>
                        <a:ea typeface="Palatino" pitchFamily="2" charset="0"/>
                      </a:rPr>
                      <m:t>∈[</m:t>
                    </m:r>
                    <m:r>
                      <a:rPr lang="en-US" altLang="zh-CN" b="0" i="1" smtClean="0">
                        <a:solidFill>
                          <a:schemeClr val="tx1"/>
                        </a:solidFill>
                        <a:latin typeface="Cambria Math" panose="02040503050406030204" pitchFamily="18" charset="0"/>
                        <a:ea typeface="Palatino" pitchFamily="2" charset="0"/>
                      </a:rPr>
                      <m:t>𝑚</m:t>
                    </m:r>
                    <m:r>
                      <a:rPr lang="en-US" altLang="zh-CN" b="0" i="1" smtClean="0">
                        <a:solidFill>
                          <a:schemeClr val="tx1"/>
                        </a:solidFill>
                        <a:latin typeface="Cambria Math" panose="02040503050406030204" pitchFamily="18" charset="0"/>
                        <a:ea typeface="Palatino" pitchFamily="2" charset="0"/>
                      </a:rPr>
                      <m:t>]</m:t>
                    </m:r>
                  </m:oMath>
                </a14:m>
                <a:r>
                  <a:rPr lang="en-US" altLang="zh-CN" b="0" i="1">
                    <a:solidFill>
                      <a:schemeClr val="tx1"/>
                    </a:solidFill>
                    <a:latin typeface="Cambria Math" panose="02040503050406030204" pitchFamily="18" charset="0"/>
                    <a:ea typeface="Palatino" pitchFamily="2" charset="0"/>
                  </a:rPr>
                  <a:t>, </a:t>
                </a:r>
                <a14:m>
                  <m:oMath xmlns:m="http://schemas.openxmlformats.org/officeDocument/2006/math">
                    <m:r>
                      <a:rPr lang="en-US" altLang="zh-CN" i="1">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𝑏</m:t>
                        </m:r>
                      </m:e>
                      <m:sub>
                        <m:r>
                          <a:rPr lang="en-US" altLang="zh-CN" i="1">
                            <a:solidFill>
                              <a:schemeClr val="tx1"/>
                            </a:solidFill>
                            <a:latin typeface="Cambria Math" panose="02040503050406030204" pitchFamily="18" charset="0"/>
                          </a:rPr>
                          <m:t>𝑖</m:t>
                        </m:r>
                      </m:sub>
                    </m:sSub>
                    <m:r>
                      <a:rPr lang="en-US" altLang="zh-CN" i="1">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𝐵</m:t>
                        </m:r>
                      </m:e>
                      <m:sub>
                        <m:r>
                          <a:rPr lang="en-US" altLang="zh-CN" i="1">
                            <a:solidFill>
                              <a:schemeClr val="tx1"/>
                            </a:solidFill>
                            <a:latin typeface="Cambria Math" panose="02040503050406030204" pitchFamily="18" charset="0"/>
                          </a:rPr>
                          <m:t>𝑖</m:t>
                        </m:r>
                      </m:sub>
                    </m:sSub>
                  </m:oMath>
                </a14:m>
                <a:r>
                  <a:rPr lang="zh-CN" altLang="en-US">
                    <a:solidFill>
                      <a:schemeClr val="tx1"/>
                    </a:solidFill>
                    <a:latin typeface="Palatino" pitchFamily="2" charset="0"/>
                    <a:ea typeface="Palatino" pitchFamily="2" charset="0"/>
                  </a:rPr>
                  <a:t> </a:t>
                </a:r>
                <a:r>
                  <a:rPr lang="en-US" altLang="zh-CN">
                    <a:solidFill>
                      <a:schemeClr val="tx1"/>
                    </a:solidFill>
                    <a:latin typeface="Palatino" pitchFamily="2" charset="0"/>
                    <a:ea typeface="Palatino" pitchFamily="2" charset="0"/>
                  </a:rPr>
                  <a:t>such that </a:t>
                </a:r>
                <a14:m>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𝑏</m:t>
                        </m:r>
                      </m:e>
                      <m:sub>
                        <m:r>
                          <a:rPr lang="en-US" altLang="zh-CN" i="1">
                            <a:solidFill>
                              <a:schemeClr val="tx1"/>
                            </a:solidFill>
                            <a:latin typeface="Cambria Math" panose="02040503050406030204" pitchFamily="18" charset="0"/>
                          </a:rPr>
                          <m:t>𝑖</m:t>
                        </m:r>
                      </m:sub>
                    </m:sSub>
                  </m:oMath>
                </a14:m>
                <a:r>
                  <a:rPr lang="zh-CN" altLang="en-US">
                    <a:solidFill>
                      <a:schemeClr val="tx1"/>
                    </a:solidFill>
                    <a:latin typeface="Palatino" pitchFamily="2" charset="0"/>
                    <a:ea typeface="Palatino" pitchFamily="2" charset="0"/>
                  </a:rPr>
                  <a:t> </a:t>
                </a:r>
                <a:r>
                  <a:rPr lang="en-US" altLang="zh-CN">
                    <a:solidFill>
                      <a:schemeClr val="tx1"/>
                    </a:solidFill>
                    <a:latin typeface="Palatino" pitchFamily="2" charset="0"/>
                    <a:ea typeface="Palatino" pitchFamily="2" charset="0"/>
                  </a:rPr>
                  <a:t>has </a:t>
                </a:r>
                <a14:m>
                  <m:oMath xmlns:m="http://schemas.openxmlformats.org/officeDocument/2006/math">
                    <m:r>
                      <a:rPr lang="en-US" altLang="zh-CN" i="1">
                        <a:solidFill>
                          <a:schemeClr val="tx1"/>
                        </a:solidFill>
                        <a:latin typeface="Cambria Math" panose="02040503050406030204" pitchFamily="18" charset="0"/>
                      </a:rPr>
                      <m:t>𝑘</m:t>
                    </m:r>
                    <m:r>
                      <a:rPr lang="en-US" altLang="zh-CN" i="1">
                        <a:solidFill>
                          <a:schemeClr val="tx1"/>
                        </a:solidFill>
                        <a:latin typeface="Cambria Math" panose="02040503050406030204" pitchFamily="18" charset="0"/>
                      </a:rPr>
                      <m:t>+1</m:t>
                    </m:r>
                  </m:oMath>
                </a14:m>
                <a:r>
                  <a:rPr lang="zh-CN" altLang="en-US">
                    <a:solidFill>
                      <a:schemeClr val="tx1"/>
                    </a:solidFill>
                    <a:latin typeface="Palatino" pitchFamily="2" charset="0"/>
                    <a:ea typeface="Palatino" pitchFamily="2" charset="0"/>
                  </a:rPr>
                  <a:t> </a:t>
                </a:r>
                <a:r>
                  <a:rPr lang="en-US" altLang="zh-CN">
                    <a:solidFill>
                      <a:schemeClr val="tx1"/>
                    </a:solidFill>
                    <a:latin typeface="Palatino" pitchFamily="2" charset="0"/>
                    <a:ea typeface="Palatino" pitchFamily="2" charset="0"/>
                  </a:rPr>
                  <a:t>neighbors </a:t>
                </a:r>
                <a:r>
                  <a:rPr lang="en-US" altLang="zh-CN">
                    <a:latin typeface="Palatino" pitchFamily="2" charset="0"/>
                    <a:ea typeface="Palatino" pitchFamily="2" charset="0"/>
                  </a:rPr>
                  <a:t>in </a:t>
                </a:r>
                <a14:m>
                  <m:oMath xmlns:m="http://schemas.openxmlformats.org/officeDocument/2006/math">
                    <m:r>
                      <a:rPr lang="en-US" altLang="zh-CN" i="1">
                        <a:latin typeface="Cambria Math" panose="02040503050406030204" pitchFamily="18" charset="0"/>
                      </a:rPr>
                      <m:t>𝑋</m:t>
                    </m:r>
                  </m:oMath>
                </a14:m>
                <a:r>
                  <a:rPr lang="en-US" altLang="zh-CN">
                    <a:latin typeface="Palatino" pitchFamily="2" charset="0"/>
                    <a:ea typeface="Palatino" pitchFamily="2" charset="0"/>
                  </a:rPr>
                  <a:t>, then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𝑋</m:t>
                        </m:r>
                      </m:e>
                    </m:d>
                    <m:r>
                      <a:rPr lang="en-US" altLang="zh-CN" i="1">
                        <a:latin typeface="Cambria Math" panose="02040503050406030204" pitchFamily="18" charset="0"/>
                      </a:rPr>
                      <m:t>&gt;</m:t>
                    </m:r>
                    <m:r>
                      <a:rPr lang="en-US" altLang="zh-CN" b="0" i="1" smtClean="0">
                        <a:latin typeface="Cambria Math" panose="02040503050406030204" pitchFamily="18" charset="0"/>
                      </a:rPr>
                      <m:t>𝑐𝑘</m:t>
                    </m:r>
                    <m:r>
                      <a:rPr lang="en-US" altLang="zh-CN" b="0" i="1" smtClean="0">
                        <a:latin typeface="Cambria Math" panose="02040503050406030204" pitchFamily="18" charset="0"/>
                      </a:rPr>
                      <m:t>′</m:t>
                    </m:r>
                  </m:oMath>
                </a14:m>
                <a:endParaRPr lang="en-US" altLang="zh-CN">
                  <a:latin typeface="Palatino" pitchFamily="2" charset="0"/>
                  <a:ea typeface="Palatino" pitchFamily="2" charset="0"/>
                </a:endParaRPr>
              </a:p>
            </p:txBody>
          </p:sp>
        </mc:Choice>
        <mc:Fallback xmlns="">
          <p:sp>
            <p:nvSpPr>
              <p:cNvPr id="95" name="文本框 94">
                <a:extLst>
                  <a:ext uri="{FF2B5EF4-FFF2-40B4-BE49-F238E27FC236}">
                    <a16:creationId xmlns:a16="http://schemas.microsoft.com/office/drawing/2014/main" id="{D763B192-9D18-BA72-9BFB-C340CEC896C2}"/>
                  </a:ext>
                </a:extLst>
              </p:cNvPr>
              <p:cNvSpPr txBox="1">
                <a:spLocks noRot="1" noChangeAspect="1" noMove="1" noResize="1" noEditPoints="1" noAdjustHandles="1" noChangeArrowheads="1" noChangeShapeType="1" noTextEdit="1"/>
              </p:cNvSpPr>
              <p:nvPr/>
            </p:nvSpPr>
            <p:spPr>
              <a:xfrm>
                <a:off x="0" y="5236275"/>
                <a:ext cx="5920740" cy="923330"/>
              </a:xfrm>
              <a:prstGeom prst="rect">
                <a:avLst/>
              </a:prstGeom>
              <a:blipFill>
                <a:blip r:embed="rId5"/>
                <a:stretch>
                  <a:fillRect t="-3974"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7FA9AA3-B306-0C5E-227F-2672B16CC0E1}"/>
                  </a:ext>
                </a:extLst>
              </p:cNvPr>
              <p:cNvSpPr txBox="1"/>
              <p:nvPr/>
            </p:nvSpPr>
            <p:spPr>
              <a:xfrm>
                <a:off x="1398599" y="1759606"/>
                <a:ext cx="3818170" cy="388571"/>
              </a:xfrm>
              <a:prstGeom prst="rect">
                <a:avLst/>
              </a:prstGeom>
              <a:noFill/>
            </p:spPr>
            <p:txBody>
              <a:bodyPr wrap="none" rtlCol="0">
                <a:spAutoFit/>
              </a:bodyPr>
              <a:lstStyle/>
              <a:p>
                <a14:m>
                  <m:oMath xmlns:m="http://schemas.openxmlformats.org/officeDocument/2006/math">
                    <m:r>
                      <a:rPr kumimoji="1" lang="en-US" altLang="zh-CN" sz="2000" b="0" i="1" smtClean="0">
                        <a:latin typeface="Cambria Math" panose="02040503050406030204" pitchFamily="18" charset="0"/>
                      </a:rPr>
                      <m:t>𝑘</m:t>
                    </m:r>
                  </m:oMath>
                </a14:m>
                <a:r>
                  <a:rPr kumimoji="1" lang="en-US" altLang="zh-CN" sz="2000">
                    <a:latin typeface="Palatino" pitchFamily="2" charset="0"/>
                    <a:ea typeface="Palatino" pitchFamily="2" charset="0"/>
                  </a:rPr>
                  <a:t>-</a:t>
                </a:r>
                <a:r>
                  <a:rPr kumimoji="1" lang="en-US" altLang="zh-CN" sz="2000" err="1">
                    <a:latin typeface="Palatino" pitchFamily="2" charset="0"/>
                    <a:ea typeface="Palatino" pitchFamily="2" charset="0"/>
                  </a:rPr>
                  <a:t>SetCover</a:t>
                </a:r>
                <a:r>
                  <a:rPr kumimoji="1" lang="en-US" altLang="zh-CN" sz="2000">
                    <a:latin typeface="Palatino" pitchFamily="2" charset="0"/>
                    <a:ea typeface="Palatino" pitchFamily="2" charset="0"/>
                  </a:rPr>
                  <a:t> Instance </a:t>
                </a:r>
                <a14:m>
                  <m:oMath xmlns:m="http://schemas.openxmlformats.org/officeDocument/2006/math">
                    <m:r>
                      <m:rPr>
                        <m:sty m:val="p"/>
                      </m:rPr>
                      <a:rPr kumimoji="1" lang="en-US" altLang="zh-CN" sz="2000" b="0" i="0" smtClean="0">
                        <a:latin typeface="Cambria Math" panose="02040503050406030204" pitchFamily="18" charset="0"/>
                        <a:ea typeface="Palatino" pitchFamily="2" charset="0"/>
                      </a:rPr>
                      <m:t>Γ</m:t>
                    </m:r>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Cambria Math" panose="02040503050406030204" pitchFamily="18" charset="0"/>
                      </a:rPr>
                      <m:t>𝒮</m:t>
                    </m:r>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𝑈</m:t>
                    </m:r>
                    <m:r>
                      <a:rPr kumimoji="1" lang="en-US" altLang="zh-CN" sz="2000" b="0" i="1" smtClean="0">
                        <a:latin typeface="Cambria Math" panose="02040503050406030204" pitchFamily="18" charset="0"/>
                        <a:ea typeface="Palatino" pitchFamily="2" charset="0"/>
                      </a:rPr>
                      <m:t>)</m:t>
                    </m:r>
                  </m:oMath>
                </a14:m>
                <a:endParaRPr kumimoji="1" lang="zh-CN" altLang="en-US" sz="2000">
                  <a:latin typeface="Palatino" pitchFamily="2" charset="0"/>
                  <a:ea typeface="Palatino" pitchFamily="2" charset="0"/>
                </a:endParaRPr>
              </a:p>
            </p:txBody>
          </p:sp>
        </mc:Choice>
        <mc:Fallback xmlns="">
          <p:sp>
            <p:nvSpPr>
              <p:cNvPr id="18" name="文本框 17">
                <a:extLst>
                  <a:ext uri="{FF2B5EF4-FFF2-40B4-BE49-F238E27FC236}">
                    <a16:creationId xmlns:a16="http://schemas.microsoft.com/office/drawing/2014/main" id="{77FA9AA3-B306-0C5E-227F-2672B16CC0E1}"/>
                  </a:ext>
                </a:extLst>
              </p:cNvPr>
              <p:cNvSpPr txBox="1">
                <a:spLocks noRot="1" noChangeAspect="1" noMove="1" noResize="1" noEditPoints="1" noAdjustHandles="1" noChangeArrowheads="1" noChangeShapeType="1" noTextEdit="1"/>
              </p:cNvSpPr>
              <p:nvPr/>
            </p:nvSpPr>
            <p:spPr>
              <a:xfrm>
                <a:off x="1398599" y="1759606"/>
                <a:ext cx="3818170" cy="388571"/>
              </a:xfrm>
              <a:prstGeom prst="rect">
                <a:avLst/>
              </a:prstGeom>
              <a:blipFill>
                <a:blip r:embed="rId6"/>
                <a:stretch>
                  <a:fillRect t="-9524" b="-31746"/>
                </a:stretch>
              </a:blipFill>
            </p:spPr>
            <p:txBody>
              <a:bodyPr/>
              <a:lstStyle/>
              <a:p>
                <a:r>
                  <a:rPr lang="en-US">
                    <a:noFill/>
                  </a:rPr>
                  <a:t> </a:t>
                </a:r>
              </a:p>
            </p:txBody>
          </p:sp>
        </mc:Fallback>
      </mc:AlternateContent>
      <p:sp>
        <p:nvSpPr>
          <p:cNvPr id="2" name="标题 1">
            <a:extLst>
              <a:ext uri="{FF2B5EF4-FFF2-40B4-BE49-F238E27FC236}">
                <a16:creationId xmlns:a16="http://schemas.microsoft.com/office/drawing/2014/main" id="{4CFEBA7D-D78A-4674-B4CE-8101BA65D437}"/>
              </a:ext>
            </a:extLst>
          </p:cNvPr>
          <p:cNvSpPr>
            <a:spLocks noGrp="1"/>
          </p:cNvSpPr>
          <p:nvPr>
            <p:ph type="title"/>
          </p:nvPr>
        </p:nvSpPr>
        <p:spPr/>
        <p:txBody>
          <a:bodyPr/>
          <a:lstStyle/>
          <a:p>
            <a:r>
              <a:rPr lang="en-US" altLang="zh-CN">
                <a:latin typeface="Palatino Linotype" panose="02040502050505030304" pitchFamily="18" charset="0"/>
              </a:rPr>
              <a:t>Analysis</a:t>
            </a:r>
            <a:r>
              <a:rPr lang="zh-CN" altLang="en-US">
                <a:latin typeface="Palatino Linotype" panose="02040502050505030304" pitchFamily="18" charset="0"/>
              </a:rPr>
              <a:t> </a:t>
            </a:r>
            <a:r>
              <a:rPr lang="en-US" altLang="zh-CN">
                <a:latin typeface="Palatino Linotype" panose="02040502050505030304" pitchFamily="18" charset="0"/>
              </a:rPr>
              <a:t>of</a:t>
            </a:r>
            <a:r>
              <a:rPr lang="zh-CN" altLang="en-US">
                <a:latin typeface="Palatino Linotype" panose="02040502050505030304" pitchFamily="18" charset="0"/>
              </a:rPr>
              <a:t> </a:t>
            </a:r>
            <a:r>
              <a:rPr lang="en-US" altLang="zh-CN">
                <a:latin typeface="Palatino Linotype" panose="02040502050505030304" pitchFamily="18" charset="0"/>
              </a:rPr>
              <a:t>the NO</a:t>
            </a:r>
            <a:r>
              <a:rPr lang="zh-CN" altLang="en-US">
                <a:latin typeface="Palatino Linotype" panose="02040502050505030304" pitchFamily="18" charset="0"/>
              </a:rPr>
              <a:t> </a:t>
            </a:r>
            <a:r>
              <a:rPr lang="en-US" altLang="zh-CN">
                <a:latin typeface="Palatino Linotype" panose="02040502050505030304" pitchFamily="18" charset="0"/>
              </a:rPr>
              <a:t>case</a:t>
            </a:r>
            <a:endParaRPr lang="zh-CN" altLang="en-US">
              <a:solidFill>
                <a:srgbClr val="FF3399"/>
              </a:solidFill>
              <a:latin typeface="Palatino Linotype" panose="02040502050505030304" pitchFamily="18" charset="0"/>
            </a:endParaRPr>
          </a:p>
        </p:txBody>
      </p:sp>
      <p:sp>
        <p:nvSpPr>
          <p:cNvPr id="5" name="文本框 4">
            <a:extLst>
              <a:ext uri="{FF2B5EF4-FFF2-40B4-BE49-F238E27FC236}">
                <a16:creationId xmlns:a16="http://schemas.microsoft.com/office/drawing/2014/main" id="{BFF7F080-51F7-4335-B1D8-5D9192CCFE22}"/>
              </a:ext>
            </a:extLst>
          </p:cNvPr>
          <p:cNvSpPr txBox="1"/>
          <p:nvPr/>
        </p:nvSpPr>
        <p:spPr>
          <a:xfrm>
            <a:off x="4826779" y="4593250"/>
            <a:ext cx="69" cy="276999"/>
          </a:xfrm>
          <a:prstGeom prst="rect">
            <a:avLst/>
          </a:prstGeom>
          <a:noFill/>
        </p:spPr>
        <p:txBody>
          <a:bodyPr wrap="none" lIns="0" tIns="0" rIns="0" bIns="0" rtlCol="0">
            <a:spAutoFit/>
          </a:bodyPr>
          <a:lstStyle/>
          <a:p>
            <a:endParaRPr lang="zh-CN" altLang="en-US"/>
          </a:p>
        </p:txBody>
      </p:sp>
      <p:sp>
        <p:nvSpPr>
          <p:cNvPr id="6" name="文本框 5">
            <a:extLst>
              <a:ext uri="{FF2B5EF4-FFF2-40B4-BE49-F238E27FC236}">
                <a16:creationId xmlns:a16="http://schemas.microsoft.com/office/drawing/2014/main" id="{001AC4B2-B67B-4315-B5EA-20F5499035D0}"/>
              </a:ext>
            </a:extLst>
          </p:cNvPr>
          <p:cNvSpPr txBox="1"/>
          <p:nvPr/>
        </p:nvSpPr>
        <p:spPr>
          <a:xfrm>
            <a:off x="4826779" y="4593250"/>
            <a:ext cx="69" cy="276999"/>
          </a:xfrm>
          <a:prstGeom prst="rect">
            <a:avLst/>
          </a:prstGeom>
          <a:noFill/>
        </p:spPr>
        <p:txBody>
          <a:bodyPr wrap="none" lIns="0" tIns="0" rIns="0" bIns="0" rtlCol="0">
            <a:spAutoFit/>
          </a:bodyPr>
          <a:lstStyle/>
          <a:p>
            <a:endParaRPr lang="zh-CN" altLang="en-US"/>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56585418-7C53-FDE4-B870-534D2084018F}"/>
                  </a:ext>
                </a:extLst>
              </p:cNvPr>
              <p:cNvSpPr txBox="1"/>
              <p:nvPr/>
            </p:nvSpPr>
            <p:spPr>
              <a:xfrm>
                <a:off x="583919" y="2147094"/>
                <a:ext cx="4933360" cy="646331"/>
              </a:xfrm>
              <a:prstGeom prst="rect">
                <a:avLst/>
              </a:prstGeom>
              <a:noFill/>
            </p:spPr>
            <p:txBody>
              <a:bodyPr wrap="square" rtlCol="0">
                <a:spAutoFit/>
              </a:bodyPr>
              <a:lstStyle/>
              <a:p>
                <a:r>
                  <a:rPr kumimoji="1" lang="en-US" altLang="zh-CN" b="1">
                    <a:latin typeface="Palatino" pitchFamily="2" charset="0"/>
                    <a:ea typeface="Palatino" pitchFamily="2" charset="0"/>
                  </a:rPr>
                  <a:t>YES Instance:</a:t>
                </a:r>
              </a:p>
              <a:p>
                <a:pPr marL="285750" indent="-285750">
                  <a:buFont typeface="Arial" panose="020B0604020202020204" pitchFamily="34" charset="0"/>
                  <a:buChar char="•"/>
                </a:pPr>
                <a14:m>
                  <m:oMath xmlns:m="http://schemas.openxmlformats.org/officeDocument/2006/math">
                    <m:r>
                      <a:rPr kumimoji="1" lang="en-US" altLang="zh-CN" b="0" i="1" smtClean="0">
                        <a:latin typeface="Cambria Math" panose="02040503050406030204" pitchFamily="18" charset="0"/>
                        <a:ea typeface="Palatino" pitchFamily="2" charset="0"/>
                      </a:rPr>
                      <m:t>∃</m:t>
                    </m:r>
                    <m:sSub>
                      <m:sSubPr>
                        <m:ctrlPr>
                          <a:rPr kumimoji="1" lang="en-US" altLang="zh-CN" b="0" i="1" smtClean="0">
                            <a:latin typeface="Cambria Math" panose="02040503050406030204" pitchFamily="18" charset="0"/>
                            <a:ea typeface="Palatino" pitchFamily="2" charset="0"/>
                          </a:rPr>
                        </m:ctrlPr>
                      </m:sSubPr>
                      <m:e>
                        <m:r>
                          <a:rPr kumimoji="1" lang="en-US" altLang="zh-CN" b="0" i="1" smtClean="0">
                            <a:latin typeface="Cambria Math" panose="02040503050406030204" pitchFamily="18" charset="0"/>
                            <a:ea typeface="Palatino" pitchFamily="2" charset="0"/>
                          </a:rPr>
                          <m:t>𝑆</m:t>
                        </m:r>
                      </m:e>
                      <m:sub>
                        <m:r>
                          <a:rPr kumimoji="1" lang="en-US" altLang="zh-CN" b="0" i="1" smtClean="0">
                            <a:latin typeface="Cambria Math" panose="02040503050406030204" pitchFamily="18" charset="0"/>
                            <a:ea typeface="Palatino" pitchFamily="2" charset="0"/>
                          </a:rPr>
                          <m:t>1</m:t>
                        </m:r>
                      </m:sub>
                    </m:sSub>
                    <m:r>
                      <a:rPr kumimoji="1" lang="en-US" altLang="zh-CN" b="0" i="1" smtClean="0">
                        <a:latin typeface="Cambria Math" panose="02040503050406030204" pitchFamily="18" charset="0"/>
                        <a:ea typeface="Palatino" pitchFamily="2" charset="0"/>
                      </a:rPr>
                      <m:t>,…,</m:t>
                    </m:r>
                    <m:sSub>
                      <m:sSubPr>
                        <m:ctrlPr>
                          <a:rPr kumimoji="1" lang="en-US" altLang="zh-CN" b="0" i="1" smtClean="0">
                            <a:latin typeface="Cambria Math" panose="02040503050406030204" pitchFamily="18" charset="0"/>
                            <a:ea typeface="Palatino" pitchFamily="2" charset="0"/>
                          </a:rPr>
                        </m:ctrlPr>
                      </m:sSubPr>
                      <m:e>
                        <m:r>
                          <a:rPr kumimoji="1" lang="en-US" altLang="zh-CN" b="0" i="1" smtClean="0">
                            <a:latin typeface="Cambria Math" panose="02040503050406030204" pitchFamily="18" charset="0"/>
                            <a:ea typeface="Palatino" pitchFamily="2" charset="0"/>
                          </a:rPr>
                          <m:t>𝑆</m:t>
                        </m:r>
                      </m:e>
                      <m:sub>
                        <m:r>
                          <a:rPr kumimoji="1" lang="en-US" altLang="zh-CN" b="0" i="1" smtClean="0">
                            <a:latin typeface="Cambria Math" panose="02040503050406030204" pitchFamily="18" charset="0"/>
                            <a:ea typeface="Palatino" pitchFamily="2" charset="0"/>
                          </a:rPr>
                          <m:t>𝑘</m:t>
                        </m:r>
                      </m:sub>
                    </m:sSub>
                    <m:r>
                      <a:rPr kumimoji="1" lang="en-US" altLang="zh-CN" b="0" i="1" smtClean="0">
                        <a:latin typeface="Cambria Math" panose="02040503050406030204" pitchFamily="18" charset="0"/>
                        <a:ea typeface="Palatino" pitchFamily="2" charset="0"/>
                      </a:rPr>
                      <m:t>∈</m:t>
                    </m:r>
                    <m:r>
                      <a:rPr kumimoji="1" lang="en-US" altLang="zh-CN" i="1">
                        <a:latin typeface="Cambria Math" panose="02040503050406030204" pitchFamily="18" charset="0"/>
                        <a:ea typeface="Cambria Math" panose="02040503050406030204" pitchFamily="18" charset="0"/>
                      </a:rPr>
                      <m:t>𝒮</m:t>
                    </m:r>
                  </m:oMath>
                </a14:m>
                <a:r>
                  <a:rPr kumimoji="1" lang="en-US" altLang="zh-CN">
                    <a:latin typeface="Palatino" pitchFamily="2" charset="0"/>
                    <a:ea typeface="Palatino" pitchFamily="2" charset="0"/>
                  </a:rPr>
                  <a:t> which can cover </a:t>
                </a:r>
                <a14:m>
                  <m:oMath xmlns:m="http://schemas.openxmlformats.org/officeDocument/2006/math">
                    <m:r>
                      <a:rPr kumimoji="1" lang="en-US" altLang="zh-CN" b="0" i="1" smtClean="0">
                        <a:latin typeface="Cambria Math" panose="02040503050406030204" pitchFamily="18" charset="0"/>
                        <a:ea typeface="Palatino" pitchFamily="2" charset="0"/>
                      </a:rPr>
                      <m:t>𝑈</m:t>
                    </m:r>
                  </m:oMath>
                </a14:m>
                <a:endParaRPr kumimoji="1" lang="zh-CN" altLang="en-US">
                  <a:latin typeface="Palatino" pitchFamily="2" charset="0"/>
                  <a:ea typeface="Palatino" pitchFamily="2" charset="0"/>
                </a:endParaRPr>
              </a:p>
            </p:txBody>
          </p:sp>
        </mc:Choice>
        <mc:Fallback xmlns="">
          <p:sp>
            <p:nvSpPr>
              <p:cNvPr id="20" name="文本框 19">
                <a:extLst>
                  <a:ext uri="{FF2B5EF4-FFF2-40B4-BE49-F238E27FC236}">
                    <a16:creationId xmlns:a16="http://schemas.microsoft.com/office/drawing/2014/main" id="{56585418-7C53-FDE4-B870-534D2084018F}"/>
                  </a:ext>
                </a:extLst>
              </p:cNvPr>
              <p:cNvSpPr txBox="1">
                <a:spLocks noRot="1" noChangeAspect="1" noMove="1" noResize="1" noEditPoints="1" noAdjustHandles="1" noChangeArrowheads="1" noChangeShapeType="1" noTextEdit="1"/>
              </p:cNvSpPr>
              <p:nvPr/>
            </p:nvSpPr>
            <p:spPr>
              <a:xfrm>
                <a:off x="583919" y="2147094"/>
                <a:ext cx="4933360" cy="646331"/>
              </a:xfrm>
              <a:prstGeom prst="rect">
                <a:avLst/>
              </a:prstGeom>
              <a:blipFill>
                <a:blip r:embed="rId7"/>
                <a:stretch>
                  <a:fillRect l="-1112"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00C9235-927C-0F57-87C5-94D930B84B85}"/>
                  </a:ext>
                </a:extLst>
              </p:cNvPr>
              <p:cNvSpPr txBox="1"/>
              <p:nvPr/>
            </p:nvSpPr>
            <p:spPr>
              <a:xfrm>
                <a:off x="1193840" y="3804835"/>
                <a:ext cx="4150159" cy="400110"/>
              </a:xfrm>
              <a:prstGeom prst="rect">
                <a:avLst/>
              </a:prstGeom>
              <a:noFill/>
            </p:spPr>
            <p:txBody>
              <a:bodyPr wrap="none" rtlCol="0">
                <a:spAutoFit/>
              </a:bodyPr>
              <a:lstStyle/>
              <a:p>
                <a:r>
                  <a:rPr kumimoji="1" lang="en-US" altLang="zh-CN" sz="2000">
                    <a:latin typeface="Palatino" pitchFamily="2" charset="0"/>
                    <a:ea typeface="Palatino" pitchFamily="2" charset="0"/>
                  </a:rPr>
                  <a:t>Threshold Graph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𝑇</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𝐵</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𝐸</m:t>
                    </m:r>
                    <m:r>
                      <a:rPr lang="en-US" altLang="zh-CN" sz="2000" b="0" i="1" smtClean="0">
                        <a:latin typeface="Cambria Math" panose="02040503050406030204" pitchFamily="18" charset="0"/>
                      </a:rPr>
                      <m:t>)</m:t>
                    </m:r>
                  </m:oMath>
                </a14:m>
                <a:endParaRPr kumimoji="1" lang="zh-CN" altLang="en-US" sz="2000">
                  <a:latin typeface="Palatino" pitchFamily="2" charset="0"/>
                  <a:ea typeface="Palatino" pitchFamily="2" charset="0"/>
                </a:endParaRPr>
              </a:p>
            </p:txBody>
          </p:sp>
        </mc:Choice>
        <mc:Fallback xmlns="">
          <p:sp>
            <p:nvSpPr>
              <p:cNvPr id="9" name="文本框 8">
                <a:extLst>
                  <a:ext uri="{FF2B5EF4-FFF2-40B4-BE49-F238E27FC236}">
                    <a16:creationId xmlns:a16="http://schemas.microsoft.com/office/drawing/2014/main" id="{500C9235-927C-0F57-87C5-94D930B84B85}"/>
                  </a:ext>
                </a:extLst>
              </p:cNvPr>
              <p:cNvSpPr txBox="1">
                <a:spLocks noRot="1" noChangeAspect="1" noMove="1" noResize="1" noEditPoints="1" noAdjustHandles="1" noChangeArrowheads="1" noChangeShapeType="1" noTextEdit="1"/>
              </p:cNvSpPr>
              <p:nvPr/>
            </p:nvSpPr>
            <p:spPr>
              <a:xfrm>
                <a:off x="1193840" y="3804835"/>
                <a:ext cx="4150159" cy="400110"/>
              </a:xfrm>
              <a:prstGeom prst="rect">
                <a:avLst/>
              </a:prstGeom>
              <a:blipFill>
                <a:blip r:embed="rId8"/>
                <a:stretch>
                  <a:fillRect l="-1615"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57873357-46DE-1AE2-B03D-287FDD2F07EA}"/>
                  </a:ext>
                </a:extLst>
              </p:cNvPr>
              <p:cNvSpPr txBox="1"/>
              <p:nvPr/>
            </p:nvSpPr>
            <p:spPr>
              <a:xfrm>
                <a:off x="476922" y="4258945"/>
                <a:ext cx="5248432" cy="923330"/>
              </a:xfrm>
              <a:prstGeom prst="rect">
                <a:avLst/>
              </a:prstGeom>
              <a:noFill/>
            </p:spPr>
            <p:txBody>
              <a:bodyPr wrap="square" rtlCol="0">
                <a:spAutoFit/>
              </a:bodyPr>
              <a:lstStyle/>
              <a:p>
                <a:r>
                  <a:rPr lang="en-US" altLang="zh-CN" b="1">
                    <a:latin typeface="Palatino Linotype" panose="02040502050505030304" pitchFamily="18" charset="0"/>
                  </a:rPr>
                  <a:t>Completeness: </a:t>
                </a:r>
              </a:p>
              <a:p>
                <a:pPr marL="285750" indent="-285750">
                  <a:buFont typeface="Arial" panose="020B0604020202020204" pitchFamily="34" charset="0"/>
                  <a:buChar char="•"/>
                </a:pPr>
                <a14:m>
                  <m:oMath xmlns:m="http://schemas.openxmlformats.org/officeDocument/2006/math">
                    <m:r>
                      <a:rPr lang="en-US" altLang="zh-CN" sz="180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𝑘</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𝑘</m:t>
                        </m:r>
                      </m:sub>
                    </m:sSub>
                  </m:oMath>
                </a14:m>
                <a:r>
                  <a:rPr lang="zh-CN" altLang="en-US" sz="1800">
                    <a:latin typeface="Palatino Linotype" panose="02040502050505030304" pitchFamily="18" charset="0"/>
                  </a:rPr>
                  <a:t> </a:t>
                </a:r>
                <a:r>
                  <a:rPr lang="en-US" altLang="zh-CN" sz="1800">
                    <a:latin typeface="Palatino Linotype" panose="02040502050505030304" pitchFamily="18" charset="0"/>
                  </a:rPr>
                  <a:t>and </a:t>
                </a:r>
                <a14:m>
                  <m:oMath xmlns:m="http://schemas.openxmlformats.org/officeDocument/2006/math">
                    <m:r>
                      <a:rPr lang="en-US" altLang="zh-CN" sz="1800" i="1">
                        <a:latin typeface="Cambria Math" panose="02040503050406030204" pitchFamily="18" charset="0"/>
                      </a:rPr>
                      <m:t>𝑖</m:t>
                    </m:r>
                    <m:r>
                      <a:rPr lang="en-US" altLang="zh-CN" sz="1800" i="1">
                        <a:latin typeface="Cambria Math" panose="02040503050406030204" pitchFamily="18" charset="0"/>
                      </a:rPr>
                      <m:t>∈</m:t>
                    </m:r>
                    <m:d>
                      <m:dPr>
                        <m:begChr m:val="["/>
                        <m:endChr m:val="]"/>
                        <m:ctrlPr>
                          <a:rPr lang="en-US" altLang="zh-CN" sz="1800" i="1">
                            <a:latin typeface="Cambria Math" panose="02040503050406030204" pitchFamily="18" charset="0"/>
                          </a:rPr>
                        </m:ctrlPr>
                      </m:dPr>
                      <m:e>
                        <m:r>
                          <a:rPr lang="en-US" altLang="zh-CN" sz="1800" i="1">
                            <a:latin typeface="Cambria Math" panose="02040503050406030204" pitchFamily="18" charset="0"/>
                          </a:rPr>
                          <m:t>𝑚</m:t>
                        </m:r>
                      </m:e>
                    </m:d>
                  </m:oMath>
                </a14:m>
                <a:r>
                  <a:rPr lang="en-US" altLang="zh-CN" sz="1800">
                    <a:latin typeface="Palatino Linotype" panose="02040502050505030304" pitchFamily="18" charset="0"/>
                  </a:rPr>
                  <a:t>,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𝑎</m:t>
                        </m:r>
                      </m:e>
                      <m:sub>
                        <m:r>
                          <a:rPr lang="en-US" altLang="zh-CN" sz="1800" i="1">
                            <a:latin typeface="Cambria Math" panose="02040503050406030204" pitchFamily="18" charset="0"/>
                          </a:rPr>
                          <m:t>𝑘</m:t>
                        </m:r>
                      </m:sub>
                    </m:sSub>
                  </m:oMath>
                </a14:m>
                <a:r>
                  <a:rPr lang="zh-CN" altLang="en-US" sz="1800">
                    <a:latin typeface="Palatino Linotype" panose="02040502050505030304" pitchFamily="18" charset="0"/>
                  </a:rPr>
                  <a:t> </a:t>
                </a:r>
                <a:r>
                  <a:rPr lang="en-US" altLang="zh-CN" sz="1800">
                    <a:latin typeface="Palatino Linotype" panose="02040502050505030304" pitchFamily="18" charset="0"/>
                  </a:rPr>
                  <a:t>have a common neighbor in </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𝐵</m:t>
                        </m:r>
                      </m:e>
                      <m:sub>
                        <m:r>
                          <a:rPr lang="en-US" altLang="zh-CN" sz="1800" i="1">
                            <a:latin typeface="Cambria Math" panose="02040503050406030204" pitchFamily="18" charset="0"/>
                          </a:rPr>
                          <m:t>𝑖</m:t>
                        </m:r>
                      </m:sub>
                    </m:sSub>
                  </m:oMath>
                </a14:m>
                <a:endParaRPr lang="zh-CN" altLang="en-US">
                  <a:latin typeface="Palatino Linotype" panose="02040502050505030304" pitchFamily="18" charset="0"/>
                </a:endParaRPr>
              </a:p>
            </p:txBody>
          </p:sp>
        </mc:Choice>
        <mc:Fallback xmlns="">
          <p:sp>
            <p:nvSpPr>
              <p:cNvPr id="51" name="文本框 50">
                <a:extLst>
                  <a:ext uri="{FF2B5EF4-FFF2-40B4-BE49-F238E27FC236}">
                    <a16:creationId xmlns:a16="http://schemas.microsoft.com/office/drawing/2014/main" id="{57873357-46DE-1AE2-B03D-287FDD2F07EA}"/>
                  </a:ext>
                </a:extLst>
              </p:cNvPr>
              <p:cNvSpPr txBox="1">
                <a:spLocks noRot="1" noChangeAspect="1" noMove="1" noResize="1" noEditPoints="1" noAdjustHandles="1" noChangeArrowheads="1" noChangeShapeType="1" noTextEdit="1"/>
              </p:cNvSpPr>
              <p:nvPr/>
            </p:nvSpPr>
            <p:spPr>
              <a:xfrm>
                <a:off x="476922" y="4258945"/>
                <a:ext cx="5248432" cy="923330"/>
              </a:xfrm>
              <a:prstGeom prst="rect">
                <a:avLst/>
              </a:prstGeom>
              <a:blipFill>
                <a:blip r:embed="rId9"/>
                <a:stretch>
                  <a:fillRect l="-929" t="-3974" r="-1742"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5EFCAEE3-F6F6-411F-7EE4-33153D5CCFBE}"/>
                  </a:ext>
                </a:extLst>
              </p:cNvPr>
              <p:cNvSpPr txBox="1"/>
              <p:nvPr/>
            </p:nvSpPr>
            <p:spPr>
              <a:xfrm>
                <a:off x="6109183" y="5301136"/>
                <a:ext cx="5711687" cy="1015663"/>
              </a:xfrm>
              <a:prstGeom prst="rect">
                <a:avLst/>
              </a:prstGeom>
              <a:noFill/>
            </p:spPr>
            <p:txBody>
              <a:bodyPr wrap="square" rtlCol="0">
                <a:spAutoFit/>
              </a:bodyPr>
              <a:lstStyle/>
              <a:p>
                <a:r>
                  <a:rPr kumimoji="1" lang="en-US" altLang="zh-CN" sz="2000" b="1">
                    <a:solidFill>
                      <a:schemeClr val="tx1"/>
                    </a:solidFill>
                    <a:latin typeface="Palatino" pitchFamily="2" charset="0"/>
                    <a:ea typeface="Palatino" pitchFamily="2" charset="0"/>
                  </a:rPr>
                  <a:t>In the NO case</a:t>
                </a:r>
                <a:r>
                  <a:rPr kumimoji="1" lang="en-US" altLang="zh-CN" sz="2000">
                    <a:solidFill>
                      <a:schemeClr val="tx1"/>
                    </a:solidFill>
                    <a:latin typeface="Palatino" pitchFamily="2" charset="0"/>
                    <a:ea typeface="Palatino" pitchFamily="2" charset="0"/>
                  </a:rPr>
                  <a:t>, one</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of</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the</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following</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holds:</a:t>
                </a:r>
              </a:p>
              <a:p>
                <a:pPr marL="342900" indent="-342900">
                  <a:buFont typeface="Arial" panose="020B0604020202020204" pitchFamily="34" charset="0"/>
                  <a:buChar char="•"/>
                </a:pPr>
                <a:r>
                  <a:rPr kumimoji="1" lang="en-US" altLang="zh-CN" sz="2000">
                    <a:solidFill>
                      <a:schemeClr val="tx1"/>
                    </a:solidFill>
                    <a:latin typeface="Palatino" pitchFamily="2" charset="0"/>
                    <a:ea typeface="Palatino" pitchFamily="2" charset="0"/>
                  </a:rPr>
                  <a:t>(# of </a:t>
                </a:r>
                <a:r>
                  <a:rPr lang="zh-CN" altLang="en-US" sz="2000">
                    <a:solidFill>
                      <a:schemeClr val="tx1"/>
                    </a:solidFill>
                    <a:latin typeface="Palatino" pitchFamily="2" charset="0"/>
                    <a:ea typeface="Palatino" pitchFamily="2" charset="0"/>
                  </a:rPr>
                  <a:t>①</a:t>
                </a:r>
                <a14:m>
                  <m:oMath xmlns:m="http://schemas.openxmlformats.org/officeDocument/2006/math">
                    <m:r>
                      <a:rPr lang="en-US" altLang="zh-CN" sz="2000" i="1">
                        <a:solidFill>
                          <a:schemeClr val="tx1"/>
                        </a:solidFill>
                        <a:latin typeface="Cambria Math" panose="02040503050406030204" pitchFamily="18" charset="0"/>
                        <a:ea typeface="Palatino" pitchFamily="2" charset="0"/>
                      </a:rPr>
                      <m:t>≥</m:t>
                    </m:r>
                    <m:r>
                      <a:rPr lang="en-US" altLang="zh-CN" sz="2000" i="1">
                        <a:solidFill>
                          <a:schemeClr val="tx1"/>
                        </a:solidFill>
                        <a:latin typeface="Cambria Math" panose="02040503050406030204" pitchFamily="18" charset="0"/>
                        <a:ea typeface="Palatino" pitchFamily="2" charset="0"/>
                      </a:rPr>
                      <m:t>𝜀</m:t>
                    </m:r>
                    <m:r>
                      <a:rPr lang="en-US" altLang="zh-CN" sz="2000" i="1">
                        <a:solidFill>
                          <a:schemeClr val="tx1"/>
                        </a:solidFill>
                        <a:latin typeface="Cambria Math" panose="02040503050406030204" pitchFamily="18" charset="0"/>
                        <a:ea typeface="Palatino" pitchFamily="2" charset="0"/>
                      </a:rPr>
                      <m:t>𝑚</m:t>
                    </m:r>
                    <m:r>
                      <a:rPr lang="en-US" altLang="zh-CN" sz="2000" b="0" i="1" smtClean="0">
                        <a:solidFill>
                          <a:schemeClr val="tx1"/>
                        </a:solidFill>
                        <a:latin typeface="Cambria Math" panose="02040503050406030204" pitchFamily="18" charset="0"/>
                        <a:ea typeface="Palatino" pitchFamily="2" charset="0"/>
                      </a:rPr>
                      <m:t>)⇒</m:t>
                    </m:r>
                    <m:r>
                      <a:rPr lang="en-US" altLang="zh-CN" sz="2000" i="1">
                        <a:solidFill>
                          <a:schemeClr val="tx1"/>
                        </a:solidFill>
                        <a:latin typeface="Cambria Math" panose="02040503050406030204" pitchFamily="18" charset="0"/>
                        <a:ea typeface="Palatino" pitchFamily="2" charset="0"/>
                      </a:rPr>
                      <m:t> </m:t>
                    </m:r>
                    <m:d>
                      <m:dPr>
                        <m:begChr m:val="|"/>
                        <m:endChr m:val="|"/>
                        <m:ctrlPr>
                          <a:rPr kumimoji="1" lang="en-US" altLang="zh-CN" sz="2000" b="0" i="1" smtClean="0">
                            <a:solidFill>
                              <a:schemeClr val="tx1"/>
                            </a:solidFill>
                            <a:latin typeface="Cambria Math" panose="02040503050406030204" pitchFamily="18" charset="0"/>
                            <a:ea typeface="Palatino" pitchFamily="2" charset="0"/>
                          </a:rPr>
                        </m:ctrlPr>
                      </m:dPr>
                      <m:e>
                        <m:r>
                          <a:rPr kumimoji="1" lang="en-US" altLang="zh-CN" sz="2000" b="0" i="1" smtClean="0">
                            <a:solidFill>
                              <a:schemeClr val="tx1"/>
                            </a:solidFill>
                            <a:latin typeface="Cambria Math" panose="02040503050406030204" pitchFamily="18" charset="0"/>
                            <a:ea typeface="Palatino" pitchFamily="2" charset="0"/>
                          </a:rPr>
                          <m:t>𝑋</m:t>
                        </m:r>
                      </m:e>
                    </m:d>
                    <m:r>
                      <a:rPr kumimoji="1" lang="en-US" altLang="zh-CN" sz="2000" b="0" i="1" smtClean="0">
                        <a:solidFill>
                          <a:schemeClr val="tx1"/>
                        </a:solidFill>
                        <a:latin typeface="Cambria Math" panose="02040503050406030204" pitchFamily="18" charset="0"/>
                        <a:ea typeface="Palatino" pitchFamily="2" charset="0"/>
                      </a:rPr>
                      <m:t>&gt;</m:t>
                    </m:r>
                    <m:r>
                      <a:rPr lang="en-US" altLang="zh-CN" sz="2000" i="1">
                        <a:solidFill>
                          <a:schemeClr val="tx1"/>
                        </a:solidFill>
                        <a:latin typeface="Cambria Math" panose="02040503050406030204" pitchFamily="18" charset="0"/>
                      </a:rPr>
                      <m:t>𝑐𝑘</m:t>
                    </m:r>
                    <m:r>
                      <a:rPr lang="en-US" altLang="zh-CN" sz="2000" b="0" i="1" smtClean="0">
                        <a:solidFill>
                          <a:schemeClr val="tx1"/>
                        </a:solidFill>
                        <a:latin typeface="Cambria Math" panose="02040503050406030204" pitchFamily="18" charset="0"/>
                      </a:rPr>
                      <m:t>′</m:t>
                    </m:r>
                  </m:oMath>
                </a14:m>
                <a:r>
                  <a:rPr kumimoji="1" lang="en-US" altLang="zh-CN" sz="2000">
                    <a:solidFill>
                      <a:schemeClr val="tx1"/>
                    </a:solidFill>
                    <a:latin typeface="Palatino" pitchFamily="2" charset="0"/>
                    <a:ea typeface="Palatino" pitchFamily="2" charset="0"/>
                  </a:rPr>
                  <a:t>.</a:t>
                </a:r>
              </a:p>
              <a:p>
                <a:pPr marL="342900" indent="-342900">
                  <a:buFont typeface="Arial" panose="020B0604020202020204" pitchFamily="34" charset="0"/>
                  <a:buChar char="•"/>
                </a:pPr>
                <a:r>
                  <a:rPr kumimoji="1" lang="en-US" altLang="zh-CN" sz="2000">
                    <a:solidFill>
                      <a:srgbClr val="FF0000"/>
                    </a:solidFill>
                    <a:latin typeface="Palatino" pitchFamily="2" charset="0"/>
                    <a:ea typeface="Palatino" pitchFamily="2" charset="0"/>
                  </a:rPr>
                  <a:t>(# of </a:t>
                </a:r>
                <a:r>
                  <a:rPr lang="zh-CN" altLang="en-US" sz="2000">
                    <a:solidFill>
                      <a:srgbClr val="FF0000"/>
                    </a:solidFill>
                    <a:latin typeface="Palatino" pitchFamily="2" charset="0"/>
                    <a:ea typeface="Palatino" pitchFamily="2" charset="0"/>
                  </a:rPr>
                  <a:t>②</a:t>
                </a:r>
                <a14:m>
                  <m:oMath xmlns:m="http://schemas.openxmlformats.org/officeDocument/2006/math">
                    <m:r>
                      <a:rPr lang="en-US" altLang="zh-CN" sz="2000" b="0" i="1" smtClean="0">
                        <a:solidFill>
                          <a:srgbClr val="FF0000"/>
                        </a:solidFill>
                        <a:latin typeface="Cambria Math" panose="02040503050406030204" pitchFamily="18" charset="0"/>
                        <a:ea typeface="Palatino" pitchFamily="2" charset="0"/>
                      </a:rPr>
                      <m:t>≥(1−</m:t>
                    </m:r>
                    <m:r>
                      <a:rPr lang="en-US" altLang="zh-CN" sz="2000" b="0" i="1" smtClean="0">
                        <a:solidFill>
                          <a:srgbClr val="FF0000"/>
                        </a:solidFill>
                        <a:latin typeface="Cambria Math" panose="02040503050406030204" pitchFamily="18" charset="0"/>
                        <a:ea typeface="Palatino" pitchFamily="2" charset="0"/>
                      </a:rPr>
                      <m:t>𝜀</m:t>
                    </m:r>
                    <m:r>
                      <a:rPr lang="en-US" altLang="zh-CN" sz="2000" b="0" i="1" smtClean="0">
                        <a:solidFill>
                          <a:srgbClr val="FF0000"/>
                        </a:solidFill>
                        <a:latin typeface="Cambria Math" panose="02040503050406030204" pitchFamily="18" charset="0"/>
                        <a:ea typeface="Palatino" pitchFamily="2" charset="0"/>
                      </a:rPr>
                      <m:t>)</m:t>
                    </m:r>
                    <m:r>
                      <a:rPr lang="en-US" altLang="zh-CN" sz="2000" b="0" i="1" smtClean="0">
                        <a:solidFill>
                          <a:srgbClr val="FF0000"/>
                        </a:solidFill>
                        <a:latin typeface="Cambria Math" panose="02040503050406030204" pitchFamily="18" charset="0"/>
                        <a:ea typeface="Palatino" pitchFamily="2" charset="0"/>
                      </a:rPr>
                      <m:t>𝑚</m:t>
                    </m:r>
                    <m:r>
                      <a:rPr lang="en-US" altLang="zh-CN" sz="2000" b="0" i="0" smtClean="0">
                        <a:solidFill>
                          <a:srgbClr val="FF0000"/>
                        </a:solidFill>
                        <a:latin typeface="Cambria Math" panose="02040503050406030204" pitchFamily="18" charset="0"/>
                        <a:ea typeface="Palatino" pitchFamily="2" charset="0"/>
                      </a:rPr>
                      <m:t>)</m:t>
                    </m:r>
                    <m:r>
                      <a:rPr lang="en-US" altLang="zh-CN" sz="2000" b="0" i="1" smtClean="0">
                        <a:solidFill>
                          <a:srgbClr val="FF0000"/>
                        </a:solidFill>
                        <a:latin typeface="Cambria Math" panose="02040503050406030204" pitchFamily="18" charset="0"/>
                        <a:ea typeface="Palatino" pitchFamily="2" charset="0"/>
                      </a:rPr>
                      <m:t>⇒|</m:t>
                    </m:r>
                    <m:r>
                      <a:rPr lang="en-US" altLang="zh-CN" sz="2000" b="0" i="1" smtClean="0">
                        <a:solidFill>
                          <a:srgbClr val="FF0000"/>
                        </a:solidFill>
                        <a:latin typeface="Cambria Math" panose="02040503050406030204" pitchFamily="18" charset="0"/>
                        <a:ea typeface="Palatino" pitchFamily="2" charset="0"/>
                      </a:rPr>
                      <m:t>𝑌</m:t>
                    </m:r>
                    <m:r>
                      <a:rPr lang="en-US" altLang="zh-CN" sz="2000" b="0" i="1" smtClean="0">
                        <a:solidFill>
                          <a:srgbClr val="FF0000"/>
                        </a:solidFill>
                        <a:latin typeface="Cambria Math" panose="02040503050406030204" pitchFamily="18" charset="0"/>
                        <a:ea typeface="Palatino" pitchFamily="2" charset="0"/>
                      </a:rPr>
                      <m:t>|≥(</m:t>
                    </m:r>
                    <m:r>
                      <a:rPr lang="en-US" altLang="zh-CN" sz="2000" b="0" i="1" smtClean="0">
                        <a:solidFill>
                          <a:srgbClr val="FF0000"/>
                        </a:solidFill>
                        <a:latin typeface="Cambria Math" panose="02040503050406030204" pitchFamily="18" charset="0"/>
                        <a:ea typeface="Palatino" pitchFamily="2" charset="0"/>
                      </a:rPr>
                      <m:t>𝑐</m:t>
                    </m:r>
                    <m:r>
                      <a:rPr lang="en-US" altLang="zh-CN" sz="2000" b="0" i="1" smtClean="0">
                        <a:solidFill>
                          <a:srgbClr val="FF0000"/>
                        </a:solidFill>
                        <a:latin typeface="Cambria Math" panose="02040503050406030204" pitchFamily="18" charset="0"/>
                        <a:ea typeface="Palatino" pitchFamily="2" charset="0"/>
                      </a:rPr>
                      <m:t>+1)(1−</m:t>
                    </m:r>
                    <m:r>
                      <a:rPr lang="en-US" altLang="zh-CN" sz="2000" b="0" i="1" smtClean="0">
                        <a:solidFill>
                          <a:srgbClr val="FF0000"/>
                        </a:solidFill>
                        <a:latin typeface="Cambria Math" panose="02040503050406030204" pitchFamily="18" charset="0"/>
                        <a:ea typeface="Palatino" pitchFamily="2" charset="0"/>
                      </a:rPr>
                      <m:t>𝜀</m:t>
                    </m:r>
                    <m:r>
                      <a:rPr lang="en-US" altLang="zh-CN" sz="2000" b="0" i="1" smtClean="0">
                        <a:solidFill>
                          <a:srgbClr val="FF0000"/>
                        </a:solidFill>
                        <a:latin typeface="Cambria Math" panose="02040503050406030204" pitchFamily="18" charset="0"/>
                        <a:ea typeface="Palatino" pitchFamily="2" charset="0"/>
                      </a:rPr>
                      <m:t>)</m:t>
                    </m:r>
                    <m:r>
                      <a:rPr lang="en-US" altLang="zh-CN" sz="2000" b="0" i="1" smtClean="0">
                        <a:solidFill>
                          <a:srgbClr val="FF0000"/>
                        </a:solidFill>
                        <a:latin typeface="Cambria Math" panose="02040503050406030204" pitchFamily="18" charset="0"/>
                        <a:ea typeface="Palatino" pitchFamily="2" charset="0"/>
                      </a:rPr>
                      <m:t>𝑚</m:t>
                    </m:r>
                  </m:oMath>
                </a14:m>
                <a:r>
                  <a:rPr kumimoji="1" lang="en-US" altLang="zh-CN" sz="2000">
                    <a:solidFill>
                      <a:srgbClr val="FF0000"/>
                    </a:solidFill>
                    <a:latin typeface="Palatino" pitchFamily="2" charset="0"/>
                    <a:ea typeface="Palatino" pitchFamily="2" charset="0"/>
                  </a:rPr>
                  <a:t>,</a:t>
                </a:r>
              </a:p>
            </p:txBody>
          </p:sp>
        </mc:Choice>
        <mc:Fallback xmlns="">
          <p:sp>
            <p:nvSpPr>
              <p:cNvPr id="14" name="文本框 13">
                <a:extLst>
                  <a:ext uri="{FF2B5EF4-FFF2-40B4-BE49-F238E27FC236}">
                    <a16:creationId xmlns:a16="http://schemas.microsoft.com/office/drawing/2014/main" id="{5EFCAEE3-F6F6-411F-7EE4-33153D5CCFBE}"/>
                  </a:ext>
                </a:extLst>
              </p:cNvPr>
              <p:cNvSpPr txBox="1">
                <a:spLocks noRot="1" noChangeAspect="1" noMove="1" noResize="1" noEditPoints="1" noAdjustHandles="1" noChangeArrowheads="1" noChangeShapeType="1" noTextEdit="1"/>
              </p:cNvSpPr>
              <p:nvPr/>
            </p:nvSpPr>
            <p:spPr>
              <a:xfrm>
                <a:off x="6109183" y="5301136"/>
                <a:ext cx="5711687" cy="1015663"/>
              </a:xfrm>
              <a:prstGeom prst="rect">
                <a:avLst/>
              </a:prstGeom>
              <a:blipFill>
                <a:blip r:embed="rId10"/>
                <a:stretch>
                  <a:fillRect l="-1067" t="-3614" b="-10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FA3FA70E-5AA4-1725-1D76-AFFA9A56ED5C}"/>
                  </a:ext>
                </a:extLst>
              </p:cNvPr>
              <p:cNvSpPr txBox="1"/>
              <p:nvPr/>
            </p:nvSpPr>
            <p:spPr>
              <a:xfrm>
                <a:off x="6086632" y="4593250"/>
                <a:ext cx="5711687" cy="707886"/>
              </a:xfrm>
              <a:prstGeom prst="rect">
                <a:avLst/>
              </a:prstGeom>
              <a:noFill/>
            </p:spPr>
            <p:txBody>
              <a:bodyPr wrap="square" rtlCol="0">
                <a:spAutoFit/>
              </a:bodyPr>
              <a:lstStyle/>
              <a:p>
                <a:r>
                  <a:rPr kumimoji="1" lang="en-US" altLang="zh-CN" sz="2000" b="1">
                    <a:solidFill>
                      <a:schemeClr val="tx1">
                        <a:alpha val="15000"/>
                      </a:schemeClr>
                    </a:solidFill>
                    <a:latin typeface="Palatino" pitchFamily="2" charset="0"/>
                    <a:ea typeface="Palatino" pitchFamily="2" charset="0"/>
                  </a:rPr>
                  <a:t>In the YES case</a:t>
                </a:r>
                <a:r>
                  <a:rPr kumimoji="1" lang="en-US" altLang="zh-CN" sz="2000">
                    <a:solidFill>
                      <a:schemeClr val="tx1">
                        <a:alpha val="15000"/>
                      </a:schemeClr>
                    </a:solidFill>
                    <a:latin typeface="Palatino" pitchFamily="2" charset="0"/>
                    <a:ea typeface="Palatino" pitchFamily="2" charset="0"/>
                  </a:rPr>
                  <a:t>, it</a:t>
                </a:r>
                <a:r>
                  <a:rPr kumimoji="1" lang="zh-CN" altLang="en-US" sz="2000">
                    <a:solidFill>
                      <a:schemeClr val="tx1">
                        <a:alpha val="15000"/>
                      </a:schemeClr>
                    </a:solidFill>
                    <a:latin typeface="Palatino" pitchFamily="2" charset="0"/>
                    <a:ea typeface="Palatino" pitchFamily="2" charset="0"/>
                  </a:rPr>
                  <a:t> </a:t>
                </a:r>
                <a:r>
                  <a:rPr kumimoji="1" lang="en-US" altLang="zh-CN" sz="2000">
                    <a:solidFill>
                      <a:schemeClr val="tx1">
                        <a:alpha val="15000"/>
                      </a:schemeClr>
                    </a:solidFill>
                    <a:latin typeface="Palatino" pitchFamily="2" charset="0"/>
                    <a:ea typeface="Palatino" pitchFamily="2" charset="0"/>
                  </a:rPr>
                  <a:t>suffices</a:t>
                </a:r>
                <a:r>
                  <a:rPr kumimoji="1" lang="zh-CN" altLang="en-US" sz="2000">
                    <a:solidFill>
                      <a:schemeClr val="tx1">
                        <a:alpha val="15000"/>
                      </a:schemeClr>
                    </a:solidFill>
                    <a:latin typeface="Palatino" pitchFamily="2" charset="0"/>
                    <a:ea typeface="Palatino" pitchFamily="2" charset="0"/>
                  </a:rPr>
                  <a:t> </a:t>
                </a:r>
                <a:r>
                  <a:rPr kumimoji="1" lang="en-US" altLang="zh-CN" sz="2000">
                    <a:solidFill>
                      <a:schemeClr val="tx1">
                        <a:alpha val="15000"/>
                      </a:schemeClr>
                    </a:solidFill>
                    <a:latin typeface="Palatino" pitchFamily="2" charset="0"/>
                    <a:ea typeface="Palatino" pitchFamily="2" charset="0"/>
                  </a:rPr>
                  <a:t>to</a:t>
                </a:r>
                <a:r>
                  <a:rPr kumimoji="1" lang="zh-CN" altLang="en-US" sz="2000">
                    <a:solidFill>
                      <a:schemeClr val="tx1">
                        <a:alpha val="15000"/>
                      </a:schemeClr>
                    </a:solidFill>
                    <a:latin typeface="Palatino" pitchFamily="2" charset="0"/>
                    <a:ea typeface="Palatino" pitchFamily="2" charset="0"/>
                  </a:rPr>
                  <a:t> </a:t>
                </a:r>
                <a:r>
                  <a:rPr kumimoji="1" lang="en-US" altLang="zh-CN" sz="2000">
                    <a:solidFill>
                      <a:schemeClr val="tx1">
                        <a:alpha val="15000"/>
                      </a:schemeClr>
                    </a:solidFill>
                    <a:latin typeface="Palatino" pitchFamily="2" charset="0"/>
                    <a:ea typeface="Palatino" pitchFamily="2" charset="0"/>
                  </a:rPr>
                  <a:t>pick </a:t>
                </a:r>
                <a14:m>
                  <m:oMath xmlns:m="http://schemas.openxmlformats.org/officeDocument/2006/math">
                    <m:sSub>
                      <m:sSubPr>
                        <m:ctrlPr>
                          <a:rPr kumimoji="1" lang="en-US" altLang="zh-CN" sz="2000" b="0" i="1" smtClean="0">
                            <a:solidFill>
                              <a:schemeClr val="tx1">
                                <a:alpha val="15000"/>
                              </a:schemeClr>
                            </a:solidFill>
                            <a:latin typeface="Cambria Math" panose="02040503050406030204" pitchFamily="18" charset="0"/>
                          </a:rPr>
                        </m:ctrlPr>
                      </m:sSubPr>
                      <m:e>
                        <m:r>
                          <a:rPr kumimoji="1" lang="en-US" altLang="zh-CN" sz="2000" b="0" i="1" smtClean="0">
                            <a:solidFill>
                              <a:schemeClr val="tx1">
                                <a:alpha val="15000"/>
                              </a:schemeClr>
                            </a:solidFill>
                            <a:latin typeface="Cambria Math" panose="02040503050406030204" pitchFamily="18" charset="0"/>
                          </a:rPr>
                          <m:t>𝑆</m:t>
                        </m:r>
                      </m:e>
                      <m:sub>
                        <m:r>
                          <a:rPr kumimoji="1" lang="en-US" altLang="zh-CN" sz="2000" b="0" i="1" smtClean="0">
                            <a:solidFill>
                              <a:schemeClr val="tx1">
                                <a:alpha val="15000"/>
                              </a:schemeClr>
                            </a:solidFill>
                            <a:latin typeface="Cambria Math" panose="02040503050406030204" pitchFamily="18" charset="0"/>
                          </a:rPr>
                          <m:t>1</m:t>
                        </m:r>
                      </m:sub>
                    </m:sSub>
                    <m:r>
                      <a:rPr kumimoji="1" lang="en-US" altLang="zh-CN" sz="2000" b="0" i="1" smtClean="0">
                        <a:solidFill>
                          <a:schemeClr val="tx1">
                            <a:alpha val="15000"/>
                          </a:schemeClr>
                        </a:solidFill>
                        <a:latin typeface="Cambria Math" panose="02040503050406030204" pitchFamily="18" charset="0"/>
                      </a:rPr>
                      <m:t>,…,</m:t>
                    </m:r>
                    <m:sSub>
                      <m:sSubPr>
                        <m:ctrlPr>
                          <a:rPr kumimoji="1" lang="en-US" altLang="zh-CN" sz="2000" b="0" i="1" smtClean="0">
                            <a:solidFill>
                              <a:schemeClr val="tx1">
                                <a:alpha val="15000"/>
                              </a:schemeClr>
                            </a:solidFill>
                            <a:latin typeface="Cambria Math" panose="02040503050406030204" pitchFamily="18" charset="0"/>
                          </a:rPr>
                        </m:ctrlPr>
                      </m:sSubPr>
                      <m:e>
                        <m:r>
                          <a:rPr kumimoji="1" lang="en-US" altLang="zh-CN" sz="2000" b="0" i="1" smtClean="0">
                            <a:solidFill>
                              <a:schemeClr val="tx1">
                                <a:alpha val="15000"/>
                              </a:schemeClr>
                            </a:solidFill>
                            <a:latin typeface="Cambria Math" panose="02040503050406030204" pitchFamily="18" charset="0"/>
                          </a:rPr>
                          <m:t>𝑆</m:t>
                        </m:r>
                      </m:e>
                      <m:sub>
                        <m:r>
                          <a:rPr kumimoji="1" lang="en-US" altLang="zh-CN" sz="2000" b="0" i="1" smtClean="0">
                            <a:solidFill>
                              <a:schemeClr val="tx1">
                                <a:alpha val="15000"/>
                              </a:schemeClr>
                            </a:solidFill>
                            <a:latin typeface="Cambria Math" panose="02040503050406030204" pitchFamily="18" charset="0"/>
                          </a:rPr>
                          <m:t>𝑘</m:t>
                        </m:r>
                      </m:sub>
                    </m:sSub>
                  </m:oMath>
                </a14:m>
                <a:r>
                  <a:rPr kumimoji="1" lang="en-US" altLang="zh-CN" sz="2000">
                    <a:solidFill>
                      <a:schemeClr val="tx1">
                        <a:alpha val="15000"/>
                      </a:schemeClr>
                    </a:solidFill>
                    <a:latin typeface="Palatino" pitchFamily="2" charset="0"/>
                    <a:ea typeface="Palatino" pitchFamily="2" charset="0"/>
                  </a:rPr>
                  <a:t> and their common neighbors in every </a:t>
                </a:r>
                <a14:m>
                  <m:oMath xmlns:m="http://schemas.openxmlformats.org/officeDocument/2006/math">
                    <m:sSub>
                      <m:sSubPr>
                        <m:ctrlPr>
                          <a:rPr kumimoji="1" lang="en-US" altLang="zh-CN" sz="2000" b="0" i="1" smtClean="0">
                            <a:solidFill>
                              <a:schemeClr val="tx1">
                                <a:alpha val="15000"/>
                              </a:schemeClr>
                            </a:solidFill>
                            <a:latin typeface="Cambria Math" panose="02040503050406030204" pitchFamily="18" charset="0"/>
                          </a:rPr>
                        </m:ctrlPr>
                      </m:sSubPr>
                      <m:e>
                        <m:r>
                          <a:rPr kumimoji="1" lang="en-US" altLang="zh-CN" sz="2000" b="0" i="1" smtClean="0">
                            <a:solidFill>
                              <a:schemeClr val="tx1">
                                <a:alpha val="15000"/>
                              </a:schemeClr>
                            </a:solidFill>
                            <a:latin typeface="Cambria Math" panose="02040503050406030204" pitchFamily="18" charset="0"/>
                          </a:rPr>
                          <m:t>𝐵</m:t>
                        </m:r>
                      </m:e>
                      <m:sub>
                        <m:r>
                          <a:rPr kumimoji="1" lang="en-US" altLang="zh-CN" sz="2000" b="0" i="1" smtClean="0">
                            <a:solidFill>
                              <a:schemeClr val="tx1">
                                <a:alpha val="15000"/>
                              </a:schemeClr>
                            </a:solidFill>
                            <a:latin typeface="Cambria Math" panose="02040503050406030204" pitchFamily="18" charset="0"/>
                          </a:rPr>
                          <m:t>𝑖</m:t>
                        </m:r>
                      </m:sub>
                    </m:sSub>
                  </m:oMath>
                </a14:m>
                <a:r>
                  <a:rPr kumimoji="1" lang="en-US" altLang="zh-CN" sz="2000">
                    <a:solidFill>
                      <a:schemeClr val="tx1">
                        <a:alpha val="15000"/>
                      </a:schemeClr>
                    </a:solidFill>
                    <a:latin typeface="Palatino" pitchFamily="2" charset="0"/>
                    <a:ea typeface="Palatino" pitchFamily="2" charset="0"/>
                  </a:rPr>
                  <a:t>.</a:t>
                </a:r>
              </a:p>
            </p:txBody>
          </p:sp>
        </mc:Choice>
        <mc:Fallback xmlns="">
          <p:sp>
            <p:nvSpPr>
              <p:cNvPr id="15" name="文本框 14">
                <a:extLst>
                  <a:ext uri="{FF2B5EF4-FFF2-40B4-BE49-F238E27FC236}">
                    <a16:creationId xmlns:a16="http://schemas.microsoft.com/office/drawing/2014/main" id="{FA3FA70E-5AA4-1725-1D76-AFFA9A56ED5C}"/>
                  </a:ext>
                </a:extLst>
              </p:cNvPr>
              <p:cNvSpPr txBox="1">
                <a:spLocks noRot="1" noChangeAspect="1" noMove="1" noResize="1" noEditPoints="1" noAdjustHandles="1" noChangeArrowheads="1" noChangeShapeType="1" noTextEdit="1"/>
              </p:cNvSpPr>
              <p:nvPr/>
            </p:nvSpPr>
            <p:spPr>
              <a:xfrm>
                <a:off x="6086632" y="4593250"/>
                <a:ext cx="5711687" cy="707886"/>
              </a:xfrm>
              <a:prstGeom prst="rect">
                <a:avLst/>
              </a:prstGeom>
              <a:blipFill>
                <a:blip r:embed="rId11"/>
                <a:stretch>
                  <a:fillRect l="-1067" t="-4274" b="-13675"/>
                </a:stretch>
              </a:blipFill>
            </p:spPr>
            <p:txBody>
              <a:bodyPr/>
              <a:lstStyle/>
              <a:p>
                <a:r>
                  <a:rPr lang="en-US">
                    <a:noFill/>
                  </a:rPr>
                  <a:t> </a:t>
                </a:r>
              </a:p>
            </p:txBody>
          </p:sp>
        </mc:Fallback>
      </mc:AlternateContent>
      <p:pic>
        <p:nvPicPr>
          <p:cNvPr id="22" name="图片 21" descr="图片包含 文本&#10;&#10;描述已自动生成">
            <a:extLst>
              <a:ext uri="{FF2B5EF4-FFF2-40B4-BE49-F238E27FC236}">
                <a16:creationId xmlns:a16="http://schemas.microsoft.com/office/drawing/2014/main" id="{A28FFF6C-E0A5-024B-873C-9C1FE0E5A9C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57919" y="721043"/>
            <a:ext cx="3833091" cy="613725"/>
          </a:xfrm>
          <a:prstGeom prst="rect">
            <a:avLst/>
          </a:prstGeom>
        </p:spPr>
      </p:pic>
    </p:spTree>
    <p:extLst>
      <p:ext uri="{BB962C8B-B14F-4D97-AF65-F5344CB8AC3E}">
        <p14:creationId xmlns:p14="http://schemas.microsoft.com/office/powerpoint/2010/main" val="2678433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FEBA7D-D78A-4674-B4CE-8101BA65D437}"/>
              </a:ext>
            </a:extLst>
          </p:cNvPr>
          <p:cNvSpPr>
            <a:spLocks noGrp="1"/>
          </p:cNvSpPr>
          <p:nvPr>
            <p:ph type="title"/>
          </p:nvPr>
        </p:nvSpPr>
        <p:spPr/>
        <p:txBody>
          <a:bodyPr/>
          <a:lstStyle/>
          <a:p>
            <a:r>
              <a:rPr lang="en-US" altLang="zh-CN">
                <a:latin typeface="Palatino Linotype" panose="02040502050505030304" pitchFamily="18" charset="0"/>
              </a:rPr>
              <a:t>Summary</a:t>
            </a:r>
            <a:endParaRPr lang="zh-CN" altLang="en-US">
              <a:solidFill>
                <a:srgbClr val="FF3399"/>
              </a:solidFill>
              <a:latin typeface="Palatino Linotype" panose="02040502050505030304" pitchFamily="18" charset="0"/>
            </a:endParaRPr>
          </a:p>
        </p:txBody>
      </p:sp>
      <p:sp>
        <p:nvSpPr>
          <p:cNvPr id="5" name="文本框 4">
            <a:extLst>
              <a:ext uri="{FF2B5EF4-FFF2-40B4-BE49-F238E27FC236}">
                <a16:creationId xmlns:a16="http://schemas.microsoft.com/office/drawing/2014/main" id="{BFF7F080-51F7-4335-B1D8-5D9192CCFE22}"/>
              </a:ext>
            </a:extLst>
          </p:cNvPr>
          <p:cNvSpPr txBox="1"/>
          <p:nvPr/>
        </p:nvSpPr>
        <p:spPr>
          <a:xfrm>
            <a:off x="4826779" y="4593250"/>
            <a:ext cx="69" cy="276999"/>
          </a:xfrm>
          <a:prstGeom prst="rect">
            <a:avLst/>
          </a:prstGeom>
          <a:noFill/>
        </p:spPr>
        <p:txBody>
          <a:bodyPr wrap="none" lIns="0" tIns="0" rIns="0" bIns="0" rtlCol="0">
            <a:spAutoFit/>
          </a:bodyPr>
          <a:lstStyle/>
          <a:p>
            <a:endParaRPr lang="zh-CN" altLang="en-US"/>
          </a:p>
        </p:txBody>
      </p:sp>
      <p:sp>
        <p:nvSpPr>
          <p:cNvPr id="6" name="文本框 5">
            <a:extLst>
              <a:ext uri="{FF2B5EF4-FFF2-40B4-BE49-F238E27FC236}">
                <a16:creationId xmlns:a16="http://schemas.microsoft.com/office/drawing/2014/main" id="{001AC4B2-B67B-4315-B5EA-20F5499035D0}"/>
              </a:ext>
            </a:extLst>
          </p:cNvPr>
          <p:cNvSpPr txBox="1"/>
          <p:nvPr/>
        </p:nvSpPr>
        <p:spPr>
          <a:xfrm>
            <a:off x="4826779" y="4593250"/>
            <a:ext cx="69" cy="276999"/>
          </a:xfrm>
          <a:prstGeom prst="rect">
            <a:avLst/>
          </a:prstGeom>
          <a:noFill/>
        </p:spPr>
        <p:txBody>
          <a:bodyPr wrap="none" lIns="0" tIns="0" rIns="0" bIns="0" rtlCol="0">
            <a:spAutoFit/>
          </a:bodyPr>
          <a:lstStyle/>
          <a:p>
            <a:endParaRPr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ADAD7045-2582-B750-0AC9-7881D70B0692}"/>
                  </a:ext>
                </a:extLst>
              </p:cNvPr>
              <p:cNvSpPr txBox="1"/>
              <p:nvPr/>
            </p:nvSpPr>
            <p:spPr>
              <a:xfrm>
                <a:off x="838198" y="1516786"/>
                <a:ext cx="11080899" cy="2491964"/>
              </a:xfrm>
              <a:prstGeom prst="rect">
                <a:avLst/>
              </a:prstGeom>
              <a:noFill/>
            </p:spPr>
            <p:txBody>
              <a:bodyPr wrap="square" rtlCol="0">
                <a:spAutoFit/>
              </a:bodyPr>
              <a:lstStyle/>
              <a:p>
                <a:endParaRPr kumimoji="1" lang="en-US" altLang="zh-CN" sz="2000">
                  <a:solidFill>
                    <a:schemeClr val="tx1"/>
                  </a:solidFill>
                  <a:latin typeface="Palatino" pitchFamily="2" charset="0"/>
                  <a:ea typeface="Palatino" pitchFamily="2" charset="0"/>
                </a:endParaRPr>
              </a:p>
              <a:p>
                <a:r>
                  <a:rPr kumimoji="1" lang="en-US" altLang="zh-CN" sz="2000" b="1">
                    <a:latin typeface="Palatino" pitchFamily="2" charset="0"/>
                    <a:ea typeface="Palatino" pitchFamily="2" charset="0"/>
                  </a:rPr>
                  <a:t>Theorem</a:t>
                </a:r>
                <a:r>
                  <a:rPr kumimoji="1" lang="zh-CN" altLang="en-US" sz="2000" b="1">
                    <a:latin typeface="Palatino" pitchFamily="2" charset="0"/>
                    <a:ea typeface="Palatino" pitchFamily="2" charset="0"/>
                  </a:rPr>
                  <a:t> </a:t>
                </a:r>
                <a:r>
                  <a:rPr kumimoji="1" lang="en-US" altLang="zh-CN" sz="2000" b="1">
                    <a:latin typeface="Palatino" pitchFamily="2" charset="0"/>
                    <a:ea typeface="Palatino" pitchFamily="2" charset="0"/>
                  </a:rPr>
                  <a:t>1.</a:t>
                </a:r>
                <a:r>
                  <a:rPr kumimoji="1" lang="zh-CN" altLang="en-US" sz="2000" b="1">
                    <a:latin typeface="Palatino" pitchFamily="2" charset="0"/>
                    <a:ea typeface="Palatino" pitchFamily="2" charset="0"/>
                  </a:rPr>
                  <a:t> </a:t>
                </a:r>
                <a:r>
                  <a:rPr kumimoji="1" lang="en-US" altLang="zh-CN" sz="2000">
                    <a:latin typeface="Palatino" pitchFamily="2" charset="0"/>
                    <a:ea typeface="Palatino" pitchFamily="2" charset="0"/>
                  </a:rPr>
                  <a:t>Assuming</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W[2]</a:t>
                </a:r>
                <a14:m>
                  <m:oMath xmlns:m="http://schemas.openxmlformats.org/officeDocument/2006/math">
                    <m:r>
                      <a:rPr kumimoji="1" lang="en-US" altLang="zh-CN" sz="2000" b="0" i="1" smtClean="0">
                        <a:latin typeface="Cambria Math" panose="02040503050406030204" pitchFamily="18" charset="0"/>
                        <a:ea typeface="Palatino" pitchFamily="2" charset="0"/>
                      </a:rPr>
                      <m:t>≠</m:t>
                    </m:r>
                  </m:oMath>
                </a14:m>
                <a:r>
                  <a:rPr kumimoji="1" lang="en-US" altLang="zh-CN" sz="2000">
                    <a:solidFill>
                      <a:schemeClr val="tx1"/>
                    </a:solidFill>
                    <a:latin typeface="Palatino" pitchFamily="2" charset="0"/>
                    <a:ea typeface="Palatino" pitchFamily="2" charset="0"/>
                  </a:rPr>
                  <a:t>FPT,</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there</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is</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no</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FPT</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algorithm</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which</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can</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approximate</a:t>
                </a:r>
                <a:r>
                  <a:rPr kumimoji="1" lang="zh-CN" altLang="en-US" sz="2000">
                    <a:solidFill>
                      <a:schemeClr val="tx1"/>
                    </a:solidFill>
                    <a:latin typeface="Palatino" pitchFamily="2" charset="0"/>
                    <a:ea typeface="Palatino" pitchFamily="2" charset="0"/>
                  </a:rPr>
                  <a:t> </a:t>
                </a:r>
                <a14:m>
                  <m:oMath xmlns:m="http://schemas.openxmlformats.org/officeDocument/2006/math">
                    <m:r>
                      <a:rPr kumimoji="1" lang="en-US" altLang="zh-CN" sz="2000" b="0" i="1" smtClean="0">
                        <a:solidFill>
                          <a:schemeClr val="tx1"/>
                        </a:solidFill>
                        <a:latin typeface="Cambria Math" panose="02040503050406030204" pitchFamily="18" charset="0"/>
                        <a:ea typeface="Palatino" pitchFamily="2" charset="0"/>
                      </a:rPr>
                      <m:t>𝑘</m:t>
                    </m:r>
                  </m:oMath>
                </a14:m>
                <a:r>
                  <a:rPr kumimoji="1" lang="en-US" altLang="zh-CN" sz="2000">
                    <a:solidFill>
                      <a:schemeClr val="tx1"/>
                    </a:solidFill>
                    <a:latin typeface="Palatino" pitchFamily="2" charset="0"/>
                    <a:ea typeface="Palatino" pitchFamily="2" charset="0"/>
                  </a:rPr>
                  <a:t>-</a:t>
                </a:r>
                <a:r>
                  <a:rPr kumimoji="1" lang="en-US" altLang="zh-CN" sz="2000" err="1">
                    <a:solidFill>
                      <a:schemeClr val="tx1"/>
                    </a:solidFill>
                    <a:latin typeface="Palatino" pitchFamily="2" charset="0"/>
                    <a:ea typeface="Palatino" pitchFamily="2" charset="0"/>
                  </a:rPr>
                  <a:t>SetCover</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within</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any</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constant</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ratio.</a:t>
                </a:r>
                <a:r>
                  <a:rPr kumimoji="1" lang="zh-CN" altLang="en-US" sz="2000">
                    <a:solidFill>
                      <a:schemeClr val="tx1"/>
                    </a:solidFill>
                    <a:latin typeface="Palatino" pitchFamily="2" charset="0"/>
                    <a:ea typeface="Palatino" pitchFamily="2" charset="0"/>
                  </a:rPr>
                  <a:t> </a:t>
                </a:r>
                <a:endParaRPr kumimoji="1" lang="en-US" altLang="zh-CN" sz="2000">
                  <a:solidFill>
                    <a:schemeClr val="tx1"/>
                  </a:solidFill>
                  <a:latin typeface="Palatino" pitchFamily="2" charset="0"/>
                  <a:ea typeface="Palatino" pitchFamily="2" charset="0"/>
                </a:endParaRPr>
              </a:p>
              <a:p>
                <a:endParaRPr kumimoji="1" lang="en-US" altLang="zh-CN" sz="2000">
                  <a:solidFill>
                    <a:schemeClr val="tx1"/>
                  </a:solidFill>
                  <a:latin typeface="Palatino" pitchFamily="2" charset="0"/>
                  <a:ea typeface="Palatino" pitchFamily="2" charset="0"/>
                </a:endParaRPr>
              </a:p>
              <a:p>
                <a:endParaRPr kumimoji="1" lang="en-US" altLang="zh-CN" sz="2000">
                  <a:solidFill>
                    <a:schemeClr val="tx1"/>
                  </a:solidFill>
                  <a:latin typeface="Palatino" pitchFamily="2" charset="0"/>
                  <a:ea typeface="Palatino" pitchFamily="2" charset="0"/>
                </a:endParaRPr>
              </a:p>
              <a:p>
                <a:r>
                  <a:rPr kumimoji="1" lang="en-US" altLang="zh-CN" sz="2000" b="1">
                    <a:latin typeface="Palatino" pitchFamily="2" charset="0"/>
                    <a:ea typeface="Palatino" pitchFamily="2" charset="0"/>
                  </a:rPr>
                  <a:t>Theorem</a:t>
                </a:r>
                <a:r>
                  <a:rPr kumimoji="1" lang="zh-CN" altLang="en-US" sz="2000" b="1">
                    <a:latin typeface="Palatino" pitchFamily="2" charset="0"/>
                    <a:ea typeface="Palatino" pitchFamily="2" charset="0"/>
                  </a:rPr>
                  <a:t> </a:t>
                </a:r>
                <a:r>
                  <a:rPr kumimoji="1" lang="en-US" altLang="zh-CN" sz="2000" b="1">
                    <a:latin typeface="Palatino" pitchFamily="2" charset="0"/>
                    <a:ea typeface="Palatino" pitchFamily="2" charset="0"/>
                  </a:rPr>
                  <a:t>2. </a:t>
                </a:r>
                <a:r>
                  <a:rPr kumimoji="1" lang="en-US" altLang="zh-CN" sz="2000">
                    <a:solidFill>
                      <a:schemeClr val="tx1"/>
                    </a:solidFill>
                    <a:latin typeface="Palatino" pitchFamily="2" charset="0"/>
                    <a:ea typeface="Palatino" pitchFamily="2" charset="0"/>
                  </a:rPr>
                  <a:t>Assuming</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W[1]</a:t>
                </a:r>
                <a14:m>
                  <m:oMath xmlns:m="http://schemas.openxmlformats.org/officeDocument/2006/math">
                    <m:r>
                      <a:rPr kumimoji="1" lang="en-US" altLang="zh-CN" sz="2000" b="0" i="1" smtClean="0">
                        <a:latin typeface="Cambria Math" panose="02040503050406030204" pitchFamily="18" charset="0"/>
                        <a:ea typeface="Palatino" pitchFamily="2" charset="0"/>
                      </a:rPr>
                      <m:t>≠</m:t>
                    </m:r>
                  </m:oMath>
                </a14:m>
                <a:r>
                  <a:rPr kumimoji="1" lang="en-US" altLang="zh-CN" sz="2000">
                    <a:solidFill>
                      <a:schemeClr val="tx1"/>
                    </a:solidFill>
                    <a:latin typeface="Palatino" pitchFamily="2" charset="0"/>
                    <a:ea typeface="Palatino" pitchFamily="2" charset="0"/>
                  </a:rPr>
                  <a:t>FPT,</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there</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is</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no</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polynomial</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time</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algorithm</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which</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can</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approximate</a:t>
                </a:r>
                <a:r>
                  <a:rPr kumimoji="1" lang="zh-CN" altLang="en-US" sz="2000">
                    <a:solidFill>
                      <a:schemeClr val="tx1"/>
                    </a:solidFill>
                    <a:latin typeface="Palatino" pitchFamily="2" charset="0"/>
                    <a:ea typeface="Palatino" pitchFamily="2" charset="0"/>
                  </a:rPr>
                  <a:t> </a:t>
                </a:r>
                <a14:m>
                  <m:oMath xmlns:m="http://schemas.openxmlformats.org/officeDocument/2006/math">
                    <m:r>
                      <a:rPr kumimoji="1" lang="en-US" altLang="zh-CN" sz="2000" b="0" i="1" smtClean="0">
                        <a:solidFill>
                          <a:schemeClr val="tx1"/>
                        </a:solidFill>
                        <a:latin typeface="Cambria Math" panose="02040503050406030204" pitchFamily="18" charset="0"/>
                        <a:ea typeface="Palatino" pitchFamily="2" charset="0"/>
                      </a:rPr>
                      <m:t>𝑘</m:t>
                    </m:r>
                  </m:oMath>
                </a14:m>
                <a:r>
                  <a:rPr kumimoji="1" lang="en-US" altLang="zh-CN" sz="2000">
                    <a:solidFill>
                      <a:schemeClr val="tx1"/>
                    </a:solidFill>
                    <a:latin typeface="Palatino" pitchFamily="2" charset="0"/>
                    <a:ea typeface="Palatino" pitchFamily="2" charset="0"/>
                  </a:rPr>
                  <a:t>-</a:t>
                </a:r>
                <a:r>
                  <a:rPr kumimoji="1" lang="en-US" altLang="zh-CN" sz="2000" err="1">
                    <a:solidFill>
                      <a:schemeClr val="tx1"/>
                    </a:solidFill>
                    <a:latin typeface="Palatino" pitchFamily="2" charset="0"/>
                    <a:ea typeface="Palatino" pitchFamily="2" charset="0"/>
                  </a:rPr>
                  <a:t>SetCover</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within</a:t>
                </a:r>
                <a:r>
                  <a:rPr kumimoji="1" lang="zh-CN" altLang="en-US" sz="2000">
                    <a:solidFill>
                      <a:schemeClr val="tx1"/>
                    </a:solidFill>
                    <a:latin typeface="Palatino" pitchFamily="2" charset="0"/>
                    <a:ea typeface="Palatino" pitchFamily="2" charset="0"/>
                  </a:rPr>
                  <a:t> </a:t>
                </a:r>
                <a14:m>
                  <m:oMath xmlns:m="http://schemas.openxmlformats.org/officeDocument/2006/math">
                    <m:r>
                      <a:rPr kumimoji="1" lang="en-US" altLang="zh-CN" sz="2000" b="0" i="1" smtClean="0">
                        <a:solidFill>
                          <a:schemeClr val="tx1"/>
                        </a:solidFill>
                        <a:latin typeface="Cambria Math" panose="02040503050406030204" pitchFamily="18" charset="0"/>
                        <a:ea typeface="Palatino" pitchFamily="2" charset="0"/>
                      </a:rPr>
                      <m:t>𝑜</m:t>
                    </m:r>
                    <m:d>
                      <m:dPr>
                        <m:ctrlPr>
                          <a:rPr kumimoji="1" lang="en-US" altLang="zh-CN" sz="2000" b="0" i="1" smtClean="0">
                            <a:solidFill>
                              <a:schemeClr val="tx1"/>
                            </a:solidFill>
                            <a:latin typeface="Cambria Math" panose="02040503050406030204" pitchFamily="18" charset="0"/>
                            <a:ea typeface="Palatino" pitchFamily="2" charset="0"/>
                          </a:rPr>
                        </m:ctrlPr>
                      </m:dPr>
                      <m:e>
                        <m:f>
                          <m:fPr>
                            <m:ctrlPr>
                              <a:rPr kumimoji="1" lang="en-US" altLang="zh-CN" sz="2000" b="0" i="1" smtClean="0">
                                <a:solidFill>
                                  <a:schemeClr val="tx1"/>
                                </a:solidFill>
                                <a:latin typeface="Cambria Math" panose="02040503050406030204" pitchFamily="18" charset="0"/>
                                <a:ea typeface="Palatino" pitchFamily="2" charset="0"/>
                              </a:rPr>
                            </m:ctrlPr>
                          </m:fPr>
                          <m:num>
                            <m:func>
                              <m:funcPr>
                                <m:ctrlPr>
                                  <a:rPr kumimoji="1" lang="zh-CN" altLang="en-US" sz="2000" b="0" i="1" smtClean="0">
                                    <a:solidFill>
                                      <a:schemeClr val="tx1"/>
                                    </a:solidFill>
                                    <a:latin typeface="Cambria Math" panose="02040503050406030204" pitchFamily="18" charset="0"/>
                                    <a:ea typeface="Palatino" pitchFamily="2" charset="0"/>
                                  </a:rPr>
                                </m:ctrlPr>
                              </m:funcPr>
                              <m:fName>
                                <m:r>
                                  <m:rPr>
                                    <m:sty m:val="p"/>
                                  </m:rPr>
                                  <a:rPr kumimoji="1" lang="en-US" altLang="zh-CN" sz="2000" b="0" i="0" smtClean="0">
                                    <a:solidFill>
                                      <a:schemeClr val="tx1"/>
                                    </a:solidFill>
                                    <a:latin typeface="Cambria Math" panose="02040503050406030204" pitchFamily="18" charset="0"/>
                                    <a:ea typeface="Palatino" pitchFamily="2" charset="0"/>
                                  </a:rPr>
                                  <m:t>log</m:t>
                                </m:r>
                              </m:fName>
                              <m:e>
                                <m:r>
                                  <a:rPr kumimoji="1" lang="en-US" altLang="zh-CN" sz="2000" b="0" i="1" smtClean="0">
                                    <a:solidFill>
                                      <a:schemeClr val="tx1"/>
                                    </a:solidFill>
                                    <a:latin typeface="Cambria Math" panose="02040503050406030204" pitchFamily="18" charset="0"/>
                                    <a:ea typeface="Palatino" pitchFamily="2" charset="0"/>
                                  </a:rPr>
                                  <m:t>𝑛</m:t>
                                </m:r>
                              </m:e>
                            </m:func>
                          </m:num>
                          <m:den>
                            <m:func>
                              <m:funcPr>
                                <m:ctrlPr>
                                  <a:rPr kumimoji="1" lang="zh-CN" altLang="en-US" sz="2000" b="0" i="1" smtClean="0">
                                    <a:solidFill>
                                      <a:schemeClr val="tx1"/>
                                    </a:solidFill>
                                    <a:latin typeface="Cambria Math" panose="02040503050406030204" pitchFamily="18" charset="0"/>
                                    <a:ea typeface="Palatino" pitchFamily="2" charset="0"/>
                                  </a:rPr>
                                </m:ctrlPr>
                              </m:funcPr>
                              <m:fName>
                                <m:r>
                                  <m:rPr>
                                    <m:sty m:val="p"/>
                                  </m:rPr>
                                  <a:rPr kumimoji="1" lang="en-US" altLang="zh-CN" sz="2000" b="0" i="0" smtClean="0">
                                    <a:solidFill>
                                      <a:schemeClr val="tx1"/>
                                    </a:solidFill>
                                    <a:latin typeface="Cambria Math" panose="02040503050406030204" pitchFamily="18" charset="0"/>
                                    <a:ea typeface="Palatino" pitchFamily="2" charset="0"/>
                                  </a:rPr>
                                  <m:t>log</m:t>
                                </m:r>
                              </m:fName>
                              <m:e>
                                <m:func>
                                  <m:funcPr>
                                    <m:ctrlPr>
                                      <a:rPr kumimoji="1" lang="zh-CN" altLang="en-US" sz="2000" b="0" i="1" smtClean="0">
                                        <a:solidFill>
                                          <a:schemeClr val="tx1"/>
                                        </a:solidFill>
                                        <a:latin typeface="Cambria Math" panose="02040503050406030204" pitchFamily="18" charset="0"/>
                                        <a:ea typeface="Palatino" pitchFamily="2" charset="0"/>
                                      </a:rPr>
                                    </m:ctrlPr>
                                  </m:funcPr>
                                  <m:fName>
                                    <m:r>
                                      <m:rPr>
                                        <m:sty m:val="p"/>
                                      </m:rPr>
                                      <a:rPr kumimoji="1" lang="en-US" altLang="zh-CN" sz="2000" b="0" i="0" smtClean="0">
                                        <a:solidFill>
                                          <a:schemeClr val="tx1"/>
                                        </a:solidFill>
                                        <a:latin typeface="Cambria Math" panose="02040503050406030204" pitchFamily="18" charset="0"/>
                                        <a:ea typeface="Palatino" pitchFamily="2" charset="0"/>
                                      </a:rPr>
                                      <m:t>log</m:t>
                                    </m:r>
                                  </m:fName>
                                  <m:e>
                                    <m:r>
                                      <a:rPr kumimoji="1" lang="en-US" altLang="zh-CN" sz="2000" b="0" i="1" smtClean="0">
                                        <a:solidFill>
                                          <a:schemeClr val="tx1"/>
                                        </a:solidFill>
                                        <a:latin typeface="Cambria Math" panose="02040503050406030204" pitchFamily="18" charset="0"/>
                                        <a:ea typeface="Palatino" pitchFamily="2" charset="0"/>
                                      </a:rPr>
                                      <m:t>𝑛</m:t>
                                    </m:r>
                                  </m:e>
                                </m:func>
                              </m:e>
                            </m:func>
                          </m:den>
                        </m:f>
                      </m:e>
                    </m:d>
                  </m:oMath>
                </a14:m>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ratio,</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even</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if</a:t>
                </a:r>
                <a:r>
                  <a:rPr kumimoji="1" lang="zh-CN" altLang="en-US" sz="2000">
                    <a:solidFill>
                      <a:schemeClr val="tx1"/>
                    </a:solidFill>
                    <a:latin typeface="Palatino" pitchFamily="2" charset="0"/>
                    <a:ea typeface="Palatino" pitchFamily="2" charset="0"/>
                  </a:rPr>
                  <a:t> </a:t>
                </a:r>
                <a14:m>
                  <m:oMath xmlns:m="http://schemas.openxmlformats.org/officeDocument/2006/math">
                    <m:r>
                      <a:rPr kumimoji="1" lang="en-US" altLang="zh-CN" sz="2000" b="0" i="1" smtClean="0">
                        <a:solidFill>
                          <a:schemeClr val="tx1"/>
                        </a:solidFill>
                        <a:latin typeface="Cambria Math" panose="02040503050406030204" pitchFamily="18" charset="0"/>
                        <a:ea typeface="Palatino" pitchFamily="2" charset="0"/>
                      </a:rPr>
                      <m:t>𝑘</m:t>
                    </m:r>
                  </m:oMath>
                </a14:m>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is</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as</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small</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as</a:t>
                </a:r>
                <a:r>
                  <a:rPr kumimoji="1" lang="zh-CN" altLang="en-US" sz="2000">
                    <a:solidFill>
                      <a:schemeClr val="tx1"/>
                    </a:solidFill>
                    <a:latin typeface="Palatino" pitchFamily="2" charset="0"/>
                    <a:ea typeface="Palatino" pitchFamily="2" charset="0"/>
                  </a:rPr>
                  <a:t> </a:t>
                </a:r>
                <a14:m>
                  <m:oMath xmlns:m="http://schemas.openxmlformats.org/officeDocument/2006/math">
                    <m:r>
                      <a:rPr kumimoji="1" lang="en-US" altLang="zh-CN" sz="2000" b="0" i="1" smtClean="0">
                        <a:solidFill>
                          <a:schemeClr val="tx1"/>
                        </a:solidFill>
                        <a:latin typeface="Cambria Math" panose="02040503050406030204" pitchFamily="18" charset="0"/>
                        <a:ea typeface="Palatino" pitchFamily="2" charset="0"/>
                      </a:rPr>
                      <m:t>𝑂</m:t>
                    </m:r>
                    <m:sSup>
                      <m:sSupPr>
                        <m:ctrlPr>
                          <a:rPr kumimoji="1" lang="en-US" altLang="zh-CN" sz="2000" b="0" i="1" smtClean="0">
                            <a:solidFill>
                              <a:schemeClr val="tx1"/>
                            </a:solidFill>
                            <a:latin typeface="Cambria Math" panose="02040503050406030204" pitchFamily="18" charset="0"/>
                            <a:ea typeface="Palatino" pitchFamily="2" charset="0"/>
                          </a:rPr>
                        </m:ctrlPr>
                      </m:sSupPr>
                      <m:e>
                        <m:d>
                          <m:dPr>
                            <m:ctrlPr>
                              <a:rPr kumimoji="1" lang="en-US" altLang="zh-CN" sz="2000" b="0" i="1" smtClean="0">
                                <a:solidFill>
                                  <a:schemeClr val="tx1"/>
                                </a:solidFill>
                                <a:latin typeface="Cambria Math" panose="02040503050406030204" pitchFamily="18" charset="0"/>
                                <a:ea typeface="Palatino" pitchFamily="2" charset="0"/>
                              </a:rPr>
                            </m:ctrlPr>
                          </m:dPr>
                          <m:e>
                            <m:f>
                              <m:fPr>
                                <m:ctrlPr>
                                  <a:rPr kumimoji="1" lang="en-US" altLang="zh-CN" sz="2000" b="0" i="1" smtClean="0">
                                    <a:solidFill>
                                      <a:schemeClr val="tx1"/>
                                    </a:solidFill>
                                    <a:latin typeface="Cambria Math" panose="02040503050406030204" pitchFamily="18" charset="0"/>
                                    <a:ea typeface="Palatino" pitchFamily="2" charset="0"/>
                                  </a:rPr>
                                </m:ctrlPr>
                              </m:fPr>
                              <m:num>
                                <m:func>
                                  <m:funcPr>
                                    <m:ctrlPr>
                                      <a:rPr kumimoji="1" lang="zh-CN" altLang="en-US" sz="2000" b="0" i="1" smtClean="0">
                                        <a:solidFill>
                                          <a:schemeClr val="tx1"/>
                                        </a:solidFill>
                                        <a:latin typeface="Cambria Math" panose="02040503050406030204" pitchFamily="18" charset="0"/>
                                        <a:ea typeface="Palatino" pitchFamily="2" charset="0"/>
                                      </a:rPr>
                                    </m:ctrlPr>
                                  </m:funcPr>
                                  <m:fName>
                                    <m:r>
                                      <m:rPr>
                                        <m:sty m:val="p"/>
                                      </m:rPr>
                                      <a:rPr kumimoji="1" lang="en-US" altLang="zh-CN" sz="2000" b="0" i="0" smtClean="0">
                                        <a:solidFill>
                                          <a:schemeClr val="tx1"/>
                                        </a:solidFill>
                                        <a:latin typeface="Cambria Math" panose="02040503050406030204" pitchFamily="18" charset="0"/>
                                        <a:ea typeface="Palatino" pitchFamily="2" charset="0"/>
                                      </a:rPr>
                                      <m:t>log</m:t>
                                    </m:r>
                                  </m:fName>
                                  <m:e>
                                    <m:r>
                                      <a:rPr kumimoji="1" lang="en-US" altLang="zh-CN" sz="2000" b="0" i="1" smtClean="0">
                                        <a:solidFill>
                                          <a:schemeClr val="tx1"/>
                                        </a:solidFill>
                                        <a:latin typeface="Cambria Math" panose="02040503050406030204" pitchFamily="18" charset="0"/>
                                        <a:ea typeface="Palatino" pitchFamily="2" charset="0"/>
                                      </a:rPr>
                                      <m:t>𝑛</m:t>
                                    </m:r>
                                  </m:e>
                                </m:func>
                              </m:num>
                              <m:den>
                                <m:func>
                                  <m:funcPr>
                                    <m:ctrlPr>
                                      <a:rPr kumimoji="1" lang="zh-CN" altLang="en-US" sz="2000" b="0" i="1" smtClean="0">
                                        <a:solidFill>
                                          <a:schemeClr val="tx1"/>
                                        </a:solidFill>
                                        <a:latin typeface="Cambria Math" panose="02040503050406030204" pitchFamily="18" charset="0"/>
                                        <a:ea typeface="Palatino" pitchFamily="2" charset="0"/>
                                      </a:rPr>
                                    </m:ctrlPr>
                                  </m:funcPr>
                                  <m:fName>
                                    <m:r>
                                      <m:rPr>
                                        <m:sty m:val="p"/>
                                      </m:rPr>
                                      <a:rPr kumimoji="1" lang="en-US" altLang="zh-CN" sz="2000" b="0" i="0" smtClean="0">
                                        <a:solidFill>
                                          <a:schemeClr val="tx1"/>
                                        </a:solidFill>
                                        <a:latin typeface="Cambria Math" panose="02040503050406030204" pitchFamily="18" charset="0"/>
                                        <a:ea typeface="Palatino" pitchFamily="2" charset="0"/>
                                      </a:rPr>
                                      <m:t>log</m:t>
                                    </m:r>
                                  </m:fName>
                                  <m:e>
                                    <m:func>
                                      <m:funcPr>
                                        <m:ctrlPr>
                                          <a:rPr kumimoji="1" lang="zh-CN" altLang="en-US" sz="2000" b="0" i="1" smtClean="0">
                                            <a:solidFill>
                                              <a:schemeClr val="tx1"/>
                                            </a:solidFill>
                                            <a:latin typeface="Cambria Math" panose="02040503050406030204" pitchFamily="18" charset="0"/>
                                            <a:ea typeface="Palatino" pitchFamily="2" charset="0"/>
                                          </a:rPr>
                                        </m:ctrlPr>
                                      </m:funcPr>
                                      <m:fName>
                                        <m:r>
                                          <m:rPr>
                                            <m:sty m:val="p"/>
                                          </m:rPr>
                                          <a:rPr kumimoji="1" lang="en-US" altLang="zh-CN" sz="2000" b="0" i="0" smtClean="0">
                                            <a:solidFill>
                                              <a:schemeClr val="tx1"/>
                                            </a:solidFill>
                                            <a:latin typeface="Cambria Math" panose="02040503050406030204" pitchFamily="18" charset="0"/>
                                            <a:ea typeface="Palatino" pitchFamily="2" charset="0"/>
                                          </a:rPr>
                                          <m:t>log</m:t>
                                        </m:r>
                                      </m:fName>
                                      <m:e>
                                        <m:r>
                                          <a:rPr kumimoji="1" lang="en-US" altLang="zh-CN" sz="2000" b="0" i="1" smtClean="0">
                                            <a:solidFill>
                                              <a:schemeClr val="tx1"/>
                                            </a:solidFill>
                                            <a:latin typeface="Cambria Math" panose="02040503050406030204" pitchFamily="18" charset="0"/>
                                            <a:ea typeface="Palatino" pitchFamily="2" charset="0"/>
                                          </a:rPr>
                                          <m:t>𝑛</m:t>
                                        </m:r>
                                      </m:e>
                                    </m:func>
                                  </m:e>
                                </m:func>
                              </m:den>
                            </m:f>
                          </m:e>
                        </m:d>
                      </m:e>
                      <m:sup>
                        <m:r>
                          <a:rPr kumimoji="1" lang="en-US" altLang="zh-CN" sz="2000" b="0" i="1" smtClean="0">
                            <a:solidFill>
                              <a:schemeClr val="tx1"/>
                            </a:solidFill>
                            <a:latin typeface="Cambria Math" panose="02040503050406030204" pitchFamily="18" charset="0"/>
                            <a:ea typeface="Palatino" pitchFamily="2" charset="0"/>
                          </a:rPr>
                          <m:t>3</m:t>
                        </m:r>
                      </m:sup>
                    </m:sSup>
                  </m:oMath>
                </a14:m>
                <a:r>
                  <a:rPr kumimoji="1" lang="en-US" altLang="zh-CN" sz="2000">
                    <a:solidFill>
                      <a:schemeClr val="tx1"/>
                    </a:solidFill>
                    <a:latin typeface="Palatino" pitchFamily="2" charset="0"/>
                    <a:ea typeface="Palatino" pitchFamily="2" charset="0"/>
                  </a:rPr>
                  <a:t>.</a:t>
                </a:r>
              </a:p>
            </p:txBody>
          </p:sp>
        </mc:Choice>
        <mc:Fallback xmlns="">
          <p:sp>
            <p:nvSpPr>
              <p:cNvPr id="8" name="文本框 7">
                <a:extLst>
                  <a:ext uri="{FF2B5EF4-FFF2-40B4-BE49-F238E27FC236}">
                    <a16:creationId xmlns:a16="http://schemas.microsoft.com/office/drawing/2014/main" id="{ADAD7045-2582-B750-0AC9-7881D70B0692}"/>
                  </a:ext>
                </a:extLst>
              </p:cNvPr>
              <p:cNvSpPr txBox="1">
                <a:spLocks noRot="1" noChangeAspect="1" noMove="1" noResize="1" noEditPoints="1" noAdjustHandles="1" noChangeArrowheads="1" noChangeShapeType="1" noTextEdit="1"/>
              </p:cNvSpPr>
              <p:nvPr/>
            </p:nvSpPr>
            <p:spPr>
              <a:xfrm>
                <a:off x="838198" y="1516786"/>
                <a:ext cx="11080899" cy="2491964"/>
              </a:xfrm>
              <a:prstGeom prst="rect">
                <a:avLst/>
              </a:prstGeom>
              <a:blipFill>
                <a:blip r:embed="rId3"/>
                <a:stretch>
                  <a:fillRect l="-550" r="-275"/>
                </a:stretch>
              </a:blipFill>
            </p:spPr>
            <p:txBody>
              <a:bodyPr/>
              <a:lstStyle/>
              <a:p>
                <a:r>
                  <a:rPr lang="en-US">
                    <a:noFill/>
                  </a:rPr>
                  <a:t> </a:t>
                </a:r>
              </a:p>
            </p:txBody>
          </p:sp>
        </mc:Fallback>
      </mc:AlternateContent>
    </p:spTree>
    <p:extLst>
      <p:ext uri="{BB962C8B-B14F-4D97-AF65-F5344CB8AC3E}">
        <p14:creationId xmlns:p14="http://schemas.microsoft.com/office/powerpoint/2010/main" val="34291766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FEBA7D-D78A-4674-B4CE-8101BA65D437}"/>
              </a:ext>
            </a:extLst>
          </p:cNvPr>
          <p:cNvSpPr>
            <a:spLocks noGrp="1"/>
          </p:cNvSpPr>
          <p:nvPr>
            <p:ph type="title"/>
          </p:nvPr>
        </p:nvSpPr>
        <p:spPr/>
        <p:txBody>
          <a:bodyPr/>
          <a:lstStyle/>
          <a:p>
            <a:r>
              <a:rPr lang="en-US" altLang="zh-CN">
                <a:latin typeface="Palatino Linotype" panose="02040502050505030304" pitchFamily="18" charset="0"/>
              </a:rPr>
              <a:t>Open</a:t>
            </a:r>
            <a:r>
              <a:rPr lang="zh-CN" altLang="en-US">
                <a:latin typeface="Palatino Linotype" panose="02040502050505030304" pitchFamily="18" charset="0"/>
              </a:rPr>
              <a:t> </a:t>
            </a:r>
            <a:r>
              <a:rPr lang="en-US" altLang="zh-CN">
                <a:latin typeface="Palatino Linotype" panose="02040502050505030304" pitchFamily="18" charset="0"/>
              </a:rPr>
              <a:t>Questions</a:t>
            </a:r>
            <a:endParaRPr lang="zh-CN" altLang="en-US">
              <a:latin typeface="Palatino Linotype" panose="0204050205050503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2686E6-B94F-4577-A109-F11F0A65ECC2}"/>
                  </a:ext>
                </a:extLst>
              </p:cNvPr>
              <p:cNvSpPr>
                <a:spLocks noGrp="1"/>
              </p:cNvSpPr>
              <p:nvPr>
                <p:ph idx="1"/>
              </p:nvPr>
            </p:nvSpPr>
            <p:spPr>
              <a:xfrm>
                <a:off x="838199" y="1848652"/>
                <a:ext cx="11176591" cy="4351338"/>
              </a:xfrm>
            </p:spPr>
            <p:txBody>
              <a:bodyPr>
                <a:normAutofit/>
              </a:bodyPr>
              <a:lstStyle/>
              <a:p>
                <a:pPr marL="0" indent="0">
                  <a:buNone/>
                </a:pPr>
                <a:r>
                  <a:rPr lang="en-US" altLang="zh-CN" sz="2000" b="1">
                    <a:latin typeface="Palatino Linotype" panose="02040502050505030304" pitchFamily="18" charset="0"/>
                  </a:rPr>
                  <a:t>Open Question 1: </a:t>
                </a:r>
                <a:r>
                  <a:rPr lang="en-US" altLang="zh-CN" sz="2000" i="1">
                    <a:latin typeface="Palatino Linotype" panose="02040502050505030304" pitchFamily="18" charset="0"/>
                  </a:rPr>
                  <a:t>Is it W[2]-hard to approximate </a:t>
                </a:r>
                <a14:m>
                  <m:oMath xmlns:m="http://schemas.openxmlformats.org/officeDocument/2006/math">
                    <m:r>
                      <a:rPr lang="en-US" altLang="zh-CN" sz="2000" b="0" i="1" smtClean="0">
                        <a:latin typeface="Cambria Math" panose="02040503050406030204" pitchFamily="18" charset="0"/>
                      </a:rPr>
                      <m:t>𝑘</m:t>
                    </m:r>
                  </m:oMath>
                </a14:m>
                <a:r>
                  <a:rPr lang="en-US" altLang="zh-CN" sz="2000" i="1">
                    <a:latin typeface="Palatino Linotype" panose="02040502050505030304" pitchFamily="18" charset="0"/>
                  </a:rPr>
                  <a:t>-</a:t>
                </a:r>
                <a:r>
                  <a:rPr lang="en-US" altLang="zh-CN" sz="2000" i="1" err="1">
                    <a:latin typeface="Palatino Linotype" panose="02040502050505030304" pitchFamily="18" charset="0"/>
                  </a:rPr>
                  <a:t>SetCover</a:t>
                </a:r>
                <a:r>
                  <a:rPr lang="en-US" altLang="zh-CN" sz="2000" i="1">
                    <a:latin typeface="Palatino Linotype" panose="02040502050505030304" pitchFamily="18" charset="0"/>
                  </a:rPr>
                  <a:t> within </a:t>
                </a:r>
                <a14:m>
                  <m:oMath xmlns:m="http://schemas.openxmlformats.org/officeDocument/2006/math">
                    <m:r>
                      <a:rPr lang="en-US" altLang="zh-CN" sz="2000" b="0" i="1" smtClean="0">
                        <a:latin typeface="Cambria Math" panose="02040503050406030204" pitchFamily="18" charset="0"/>
                      </a:rPr>
                      <m:t>𝜔</m:t>
                    </m:r>
                    <m:r>
                      <a:rPr lang="en-US" altLang="zh-CN" sz="2000" b="0" i="1" smtClean="0">
                        <a:latin typeface="Cambria Math" panose="02040503050406030204" pitchFamily="18" charset="0"/>
                      </a:rPr>
                      <m:t>(1)</m:t>
                    </m:r>
                  </m:oMath>
                </a14:m>
                <a:r>
                  <a:rPr lang="en-US" altLang="zh-CN" sz="2000" i="1">
                    <a:latin typeface="Palatino Linotype" panose="02040502050505030304" pitchFamily="18" charset="0"/>
                  </a:rPr>
                  <a:t> ratio? </a:t>
                </a:r>
              </a:p>
              <a:p>
                <a:pPr lvl="1"/>
                <a:r>
                  <a:rPr lang="en-US" altLang="zh-CN" sz="2000">
                    <a:latin typeface="Palatino Linotype" panose="02040502050505030304" pitchFamily="18" charset="0"/>
                  </a:rPr>
                  <a:t>Our reduction has running time </a:t>
                </a:r>
                <a14:m>
                  <m:oMath xmlns:m="http://schemas.openxmlformats.org/officeDocument/2006/math">
                    <m:sSup>
                      <m:sSupPr>
                        <m:ctrlPr>
                          <a:rPr lang="en-US" altLang="zh-CN" sz="2000" b="0" i="1" smtClean="0">
                            <a:latin typeface="Cambria Math" panose="02040503050406030204" pitchFamily="18" charset="0"/>
                          </a:rPr>
                        </m:ctrlPr>
                      </m:sSupPr>
                      <m:e>
                        <m:r>
                          <m:rPr>
                            <m:sty m:val="p"/>
                          </m:rPr>
                          <a:rPr lang="en-US" altLang="zh-CN" sz="2000" b="0" i="0" smtClean="0">
                            <a:latin typeface="Cambria Math" panose="02040503050406030204" pitchFamily="18" charset="0"/>
                          </a:rPr>
                          <m:t>Ω</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𝑈</m:t>
                        </m:r>
                        <m:r>
                          <a:rPr lang="en-US" altLang="zh-CN" sz="2000" b="0" i="1" smtClean="0">
                            <a:latin typeface="Cambria Math" panose="02040503050406030204" pitchFamily="18" charset="0"/>
                          </a:rPr>
                          <m:t>|</m:t>
                        </m:r>
                      </m:e>
                      <m:sup>
                        <m:r>
                          <a:rPr lang="en-US" altLang="zh-CN" sz="2000" b="0" i="1" smtClean="0">
                            <a:latin typeface="Cambria Math" panose="02040503050406030204" pitchFamily="18" charset="0"/>
                          </a:rPr>
                          <m:t>𝑐</m:t>
                        </m:r>
                      </m:sup>
                    </m:sSup>
                    <m:r>
                      <a:rPr lang="en-US" altLang="zh-CN" sz="2000" b="0" i="1" smtClean="0">
                        <a:latin typeface="Cambria Math" panose="02040503050406030204" pitchFamily="18" charset="0"/>
                      </a:rPr>
                      <m:t>)</m:t>
                    </m:r>
                  </m:oMath>
                </a14:m>
                <a:r>
                  <a:rPr lang="en-US" altLang="zh-CN" sz="2000">
                    <a:latin typeface="Palatino Linotype" panose="02040502050505030304" pitchFamily="18" charset="0"/>
                  </a:rPr>
                  <a:t>, thus can not get super-constant inapproximability.</a:t>
                </a:r>
              </a:p>
              <a:p>
                <a:pPr marL="457200" lvl="1" indent="0">
                  <a:buNone/>
                </a:pPr>
                <a:endParaRPr lang="en-US" altLang="zh-CN" sz="1800">
                  <a:latin typeface="Palatino Linotype" panose="02040502050505030304" pitchFamily="18" charset="0"/>
                </a:endParaRPr>
              </a:p>
              <a:p>
                <a:pPr marL="0" indent="0">
                  <a:buNone/>
                </a:pPr>
                <a:r>
                  <a:rPr lang="en-US" altLang="zh-CN" sz="2000" b="1">
                    <a:latin typeface="Palatino Linotype" panose="02040502050505030304" pitchFamily="18" charset="0"/>
                  </a:rPr>
                  <a:t>Open Question 2: </a:t>
                </a:r>
                <a:r>
                  <a:rPr lang="en-US" altLang="zh-CN" sz="2000" i="1">
                    <a:latin typeface="Palatino Linotype" panose="02040502050505030304" pitchFamily="18" charset="0"/>
                  </a:rPr>
                  <a:t>Is there any FPT algorithm which can approximate </a:t>
                </a:r>
                <a14:m>
                  <m:oMath xmlns:m="http://schemas.openxmlformats.org/officeDocument/2006/math">
                    <m:r>
                      <a:rPr lang="en-US" altLang="zh-CN" sz="2000" b="0" i="1" smtClean="0">
                        <a:latin typeface="Cambria Math" panose="02040503050406030204" pitchFamily="18" charset="0"/>
                      </a:rPr>
                      <m:t>𝑘</m:t>
                    </m:r>
                  </m:oMath>
                </a14:m>
                <a:r>
                  <a:rPr lang="en-US" altLang="zh-CN" sz="2000" i="1">
                    <a:latin typeface="Palatino Linotype" panose="02040502050505030304" pitchFamily="18" charset="0"/>
                  </a:rPr>
                  <a:t>-</a:t>
                </a:r>
                <a:r>
                  <a:rPr lang="en-US" altLang="zh-CN" sz="2000" i="1" err="1">
                    <a:latin typeface="Palatino Linotype" panose="02040502050505030304" pitchFamily="18" charset="0"/>
                  </a:rPr>
                  <a:t>SetCover</a:t>
                </a:r>
                <a:r>
                  <a:rPr lang="en-US" altLang="zh-CN" sz="2000" i="1">
                    <a:latin typeface="Palatino Linotype" panose="02040502050505030304" pitchFamily="18" charset="0"/>
                  </a:rPr>
                  <a:t> with approximation ratio </a:t>
                </a:r>
                <a14:m>
                  <m:oMath xmlns:m="http://schemas.openxmlformats.org/officeDocument/2006/math">
                    <m:r>
                      <a:rPr lang="en-US" altLang="zh-CN" sz="2000" b="0" i="1" smtClean="0">
                        <a:latin typeface="Cambria Math" panose="02040503050406030204" pitchFamily="18" charset="0"/>
                      </a:rPr>
                      <m:t>𝑜</m:t>
                    </m:r>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𝑛</m:t>
                        </m:r>
                      </m:e>
                    </m:func>
                    <m:r>
                      <a:rPr lang="en-US" altLang="zh-CN" sz="2000" b="0" i="1" smtClean="0">
                        <a:latin typeface="Cambria Math" panose="02040503050406030204" pitchFamily="18" charset="0"/>
                      </a:rPr>
                      <m:t>)</m:t>
                    </m:r>
                  </m:oMath>
                </a14:m>
                <a:r>
                  <a:rPr lang="en-US" altLang="zh-CN" sz="2000" i="1">
                    <a:latin typeface="Palatino Linotype" panose="02040502050505030304" pitchFamily="18" charset="0"/>
                  </a:rPr>
                  <a:t>?</a:t>
                </a:r>
              </a:p>
              <a:p>
                <a:pPr lvl="1"/>
                <a:r>
                  <a:rPr lang="en-US" altLang="zh-CN" sz="2000">
                    <a:latin typeface="Palatino Linotype" panose="02040502050505030304" pitchFamily="18" charset="0"/>
                  </a:rPr>
                  <a:t>Current best lower bound is </a:t>
                </a:r>
                <a14:m>
                  <m:oMath xmlns:m="http://schemas.openxmlformats.org/officeDocument/2006/math">
                    <m:sSup>
                      <m:sSupPr>
                        <m:ctrlPr>
                          <a:rPr lang="en-US" altLang="zh-CN" sz="2000" b="0" i="1" smtClean="0">
                            <a:latin typeface="Cambria Math" panose="02040503050406030204" pitchFamily="18" charset="0"/>
                          </a:rPr>
                        </m:ctrlPr>
                      </m:sSupPr>
                      <m:e>
                        <m:d>
                          <m:dPr>
                            <m:ctrlPr>
                              <a:rPr lang="en-US" altLang="zh-CN" sz="2000" b="0" i="1" smtClean="0">
                                <a:latin typeface="Cambria Math" panose="02040503050406030204" pitchFamily="18" charset="0"/>
                              </a:rPr>
                            </m:ctrlPr>
                          </m:dPr>
                          <m:e>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𝑛</m:t>
                                </m:r>
                              </m:e>
                            </m:func>
                          </m:e>
                        </m:d>
                      </m:e>
                      <m:sup>
                        <m:r>
                          <a:rPr lang="en-US" altLang="zh-CN" sz="2000" b="0" i="1" smtClean="0">
                            <a:latin typeface="Cambria Math" panose="02040503050406030204" pitchFamily="18" charset="0"/>
                          </a:rPr>
                          <m:t>𝜀</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m:t>
                        </m:r>
                      </m:sup>
                    </m:sSup>
                  </m:oMath>
                </a14:m>
                <a:r>
                  <a:rPr lang="en-US" altLang="zh-CN" sz="2000">
                    <a:latin typeface="Palatino Linotype" panose="02040502050505030304" pitchFamily="18" charset="0"/>
                  </a:rPr>
                  <a:t> for any function </a:t>
                </a:r>
                <a14:m>
                  <m:oMath xmlns:m="http://schemas.openxmlformats.org/officeDocument/2006/math">
                    <m:r>
                      <a:rPr lang="en-US" altLang="zh-CN" sz="2000" b="0" i="1" smtClean="0">
                        <a:latin typeface="Cambria Math" panose="02040503050406030204" pitchFamily="18" charset="0"/>
                      </a:rPr>
                      <m:t>𝜀</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𝑘</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𝑜</m:t>
                    </m:r>
                    <m:r>
                      <a:rPr lang="en-US" altLang="zh-CN" sz="2000" b="0" i="1" smtClean="0">
                        <a:latin typeface="Cambria Math" panose="02040503050406030204" pitchFamily="18" charset="0"/>
                      </a:rPr>
                      <m:t>(1)</m:t>
                    </m:r>
                  </m:oMath>
                </a14:m>
                <a:r>
                  <a:rPr lang="en-US" altLang="zh-CN" sz="2000" i="1">
                    <a:latin typeface="Palatino Linotype" panose="02040502050505030304" pitchFamily="18" charset="0"/>
                  </a:rPr>
                  <a:t>.</a:t>
                </a:r>
              </a:p>
              <a:p>
                <a:pPr marL="0" indent="0">
                  <a:buNone/>
                </a:pPr>
                <a:endParaRPr lang="en-US" altLang="zh-CN" sz="2400" i="1">
                  <a:latin typeface="Palatino Linotype" panose="02040502050505030304" pitchFamily="18" charset="0"/>
                </a:endParaRPr>
              </a:p>
            </p:txBody>
          </p:sp>
        </mc:Choice>
        <mc:Fallback xmlns="">
          <p:sp>
            <p:nvSpPr>
              <p:cNvPr id="3" name="内容占位符 2">
                <a:extLst>
                  <a:ext uri="{FF2B5EF4-FFF2-40B4-BE49-F238E27FC236}">
                    <a16:creationId xmlns:a16="http://schemas.microsoft.com/office/drawing/2014/main" id="{202686E6-B94F-4577-A109-F11F0A65ECC2}"/>
                  </a:ext>
                </a:extLst>
              </p:cNvPr>
              <p:cNvSpPr>
                <a:spLocks noGrp="1" noRot="1" noChangeAspect="1" noMove="1" noResize="1" noEditPoints="1" noAdjustHandles="1" noChangeArrowheads="1" noChangeShapeType="1" noTextEdit="1"/>
              </p:cNvSpPr>
              <p:nvPr>
                <p:ph idx="1"/>
              </p:nvPr>
            </p:nvSpPr>
            <p:spPr>
              <a:xfrm>
                <a:off x="838199" y="1848652"/>
                <a:ext cx="11176591" cy="4351338"/>
              </a:xfrm>
              <a:blipFill>
                <a:blip r:embed="rId3"/>
                <a:stretch>
                  <a:fillRect l="-545" t="-1401" r="-273"/>
                </a:stretch>
              </a:blipFill>
            </p:spPr>
            <p:txBody>
              <a:bodyPr/>
              <a:lstStyle/>
              <a:p>
                <a:r>
                  <a:rPr lang="en-US">
                    <a:noFill/>
                  </a:rPr>
                  <a:t> </a:t>
                </a:r>
              </a:p>
            </p:txBody>
          </p:sp>
        </mc:Fallback>
      </mc:AlternateContent>
    </p:spTree>
    <p:extLst>
      <p:ext uri="{BB962C8B-B14F-4D97-AF65-F5344CB8AC3E}">
        <p14:creationId xmlns:p14="http://schemas.microsoft.com/office/powerpoint/2010/main" val="18960102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FEBA7D-D78A-4674-B4CE-8101BA65D437}"/>
              </a:ext>
            </a:extLst>
          </p:cNvPr>
          <p:cNvSpPr>
            <a:spLocks noGrp="1"/>
          </p:cNvSpPr>
          <p:nvPr>
            <p:ph type="title"/>
          </p:nvPr>
        </p:nvSpPr>
        <p:spPr/>
        <p:txBody>
          <a:bodyPr/>
          <a:lstStyle/>
          <a:p>
            <a:r>
              <a:rPr lang="en-US" altLang="zh-CN">
                <a:latin typeface="Palatino Linotype" panose="02040502050505030304" pitchFamily="18" charset="0"/>
              </a:rPr>
              <a:t>Q&amp;A</a:t>
            </a:r>
            <a:endParaRPr lang="zh-CN" altLang="en-US">
              <a:latin typeface="Palatino Linotype" panose="02040502050505030304" pitchFamily="18" charset="0"/>
            </a:endParaRPr>
          </a:p>
        </p:txBody>
      </p:sp>
      <p:sp>
        <p:nvSpPr>
          <p:cNvPr id="3" name="内容占位符 2">
            <a:extLst>
              <a:ext uri="{FF2B5EF4-FFF2-40B4-BE49-F238E27FC236}">
                <a16:creationId xmlns:a16="http://schemas.microsoft.com/office/drawing/2014/main" id="{202686E6-B94F-4577-A109-F11F0A65ECC2}"/>
              </a:ext>
            </a:extLst>
          </p:cNvPr>
          <p:cNvSpPr>
            <a:spLocks noGrp="1"/>
          </p:cNvSpPr>
          <p:nvPr>
            <p:ph idx="1"/>
          </p:nvPr>
        </p:nvSpPr>
        <p:spPr/>
        <p:txBody>
          <a:bodyPr>
            <a:normAutofit/>
          </a:bodyPr>
          <a:lstStyle/>
          <a:p>
            <a:r>
              <a:rPr lang="en-US" altLang="zh-CN" sz="2400">
                <a:latin typeface="Palatino Linotype" panose="02040502050505030304" pitchFamily="18" charset="0"/>
              </a:rPr>
              <a:t>Thanks!</a:t>
            </a:r>
          </a:p>
        </p:txBody>
      </p:sp>
    </p:spTree>
    <p:extLst>
      <p:ext uri="{BB962C8B-B14F-4D97-AF65-F5344CB8AC3E}">
        <p14:creationId xmlns:p14="http://schemas.microsoft.com/office/powerpoint/2010/main" val="1760300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47486C15-351A-BE5B-CE1B-EB502DDDB3C0}"/>
                  </a:ext>
                </a:extLst>
              </p:cNvPr>
              <p:cNvSpPr txBox="1"/>
              <p:nvPr/>
            </p:nvSpPr>
            <p:spPr>
              <a:xfrm>
                <a:off x="838200" y="1429504"/>
                <a:ext cx="10198119" cy="1042273"/>
              </a:xfrm>
              <a:prstGeom prst="rect">
                <a:avLst/>
              </a:prstGeom>
              <a:noFill/>
            </p:spPr>
            <p:txBody>
              <a:bodyPr wrap="square" rtlCol="0">
                <a:spAutoFit/>
              </a:bodyPr>
              <a:lstStyle/>
              <a:p>
                <a:r>
                  <a:rPr kumimoji="1" lang="en-US" altLang="zh-CN" sz="2000">
                    <a:latin typeface="Palatino" pitchFamily="2" charset="0"/>
                    <a:ea typeface="Palatino" pitchFamily="2" charset="0"/>
                  </a:rPr>
                  <a:t>Ensure</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that</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any</a:t>
                </a:r>
                <a:r>
                  <a:rPr kumimoji="1" lang="zh-CN" altLang="en-US" sz="2000">
                    <a:latin typeface="Palatino" pitchFamily="2" charset="0"/>
                    <a:ea typeface="Palatino" pitchFamily="2" charset="0"/>
                  </a:rPr>
                  <a:t> </a:t>
                </a:r>
                <a14:m>
                  <m:oMath xmlns:m="http://schemas.openxmlformats.org/officeDocument/2006/math">
                    <m:r>
                      <a:rPr kumimoji="1" lang="en-US" altLang="zh-CN" sz="2000" b="0" i="1" smtClean="0">
                        <a:latin typeface="Cambria Math" panose="02040503050406030204" pitchFamily="18" charset="0"/>
                        <a:ea typeface="Palatino" pitchFamily="2" charset="0"/>
                      </a:rPr>
                      <m:t>𝑋</m:t>
                    </m:r>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𝐴</m:t>
                    </m:r>
                  </m:oMath>
                </a14:m>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and</a:t>
                </a:r>
                <a:r>
                  <a:rPr kumimoji="1" lang="zh-CN" altLang="en-US" sz="2000">
                    <a:latin typeface="Palatino" pitchFamily="2" charset="0"/>
                    <a:ea typeface="Palatino" pitchFamily="2" charset="0"/>
                  </a:rPr>
                  <a:t> </a:t>
                </a:r>
                <a14:m>
                  <m:oMath xmlns:m="http://schemas.openxmlformats.org/officeDocument/2006/math">
                    <m:r>
                      <a:rPr kumimoji="1" lang="en-US" altLang="zh-CN" sz="2000" b="0" i="1" smtClean="0">
                        <a:latin typeface="Cambria Math" panose="02040503050406030204" pitchFamily="18" charset="0"/>
                        <a:ea typeface="Palatino" pitchFamily="2" charset="0"/>
                      </a:rPr>
                      <m:t>𝑌</m:t>
                    </m:r>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𝐵</m:t>
                    </m:r>
                  </m:oMath>
                </a14:m>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can</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cover</a:t>
                </a:r>
                <a:r>
                  <a:rPr kumimoji="1" lang="zh-CN" altLang="en-US" sz="2000">
                    <a:latin typeface="Palatino" pitchFamily="2" charset="0"/>
                    <a:ea typeface="Palatino" pitchFamily="2" charset="0"/>
                  </a:rPr>
                  <a:t> </a:t>
                </a:r>
                <a14:m>
                  <m:oMath xmlns:m="http://schemas.openxmlformats.org/officeDocument/2006/math">
                    <m:sSubSup>
                      <m:sSubSupPr>
                        <m:ctrlPr>
                          <a:rPr kumimoji="1" lang="en-US" altLang="zh-CN" sz="2000" b="0" i="1" smtClean="0">
                            <a:latin typeface="Cambria Math" panose="02040503050406030204" pitchFamily="18" charset="0"/>
                            <a:ea typeface="Palatino" pitchFamily="2" charset="0"/>
                          </a:rPr>
                        </m:ctrlPr>
                      </m:sSubSupPr>
                      <m:e>
                        <m:r>
                          <a:rPr kumimoji="1" lang="en-US" altLang="zh-CN" sz="2000" b="0" i="1" smtClean="0">
                            <a:latin typeface="Cambria Math" panose="02040503050406030204" pitchFamily="18" charset="0"/>
                            <a:ea typeface="Palatino" pitchFamily="2" charset="0"/>
                          </a:rPr>
                          <m:t>𝑈</m:t>
                        </m:r>
                      </m:e>
                      <m:sub>
                        <m:r>
                          <a:rPr kumimoji="1" lang="en-US" altLang="zh-CN" sz="2000" b="0" i="1" smtClean="0">
                            <a:latin typeface="Cambria Math" panose="02040503050406030204" pitchFamily="18" charset="0"/>
                            <a:ea typeface="Palatino" pitchFamily="2" charset="0"/>
                          </a:rPr>
                          <m:t>𝑖</m:t>
                        </m:r>
                      </m:sub>
                      <m:sup>
                        <m:r>
                          <a:rPr kumimoji="1" lang="en-US" altLang="zh-CN" sz="2000" b="0" i="1" smtClean="0">
                            <a:latin typeface="Cambria Math" panose="02040503050406030204" pitchFamily="18" charset="0"/>
                            <a:ea typeface="Palatino" pitchFamily="2" charset="0"/>
                          </a:rPr>
                          <m:t>′</m:t>
                        </m:r>
                      </m:sup>
                    </m:sSubSup>
                  </m:oMath>
                </a14:m>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iff</a:t>
                </a:r>
              </a:p>
              <a:p>
                <a:pPr marL="457200" indent="-457200">
                  <a:buFont typeface="+mj-ea"/>
                  <a:buAutoNum type="circleNumDbPlain"/>
                </a:pPr>
                <a:r>
                  <a:rPr kumimoji="1" lang="en-US" altLang="zh-CN" sz="2000">
                    <a:latin typeface="Palatino" pitchFamily="2" charset="0"/>
                    <a:ea typeface="Palatino" pitchFamily="2" charset="0"/>
                  </a:rPr>
                  <a:t>either </a:t>
                </a:r>
                <a14:m>
                  <m:oMath xmlns:m="http://schemas.openxmlformats.org/officeDocument/2006/math">
                    <m:r>
                      <a:rPr kumimoji="1" lang="en-US" altLang="zh-CN" sz="2000" b="0" i="1" smtClean="0">
                        <a:latin typeface="Cambria Math" panose="02040503050406030204" pitchFamily="18" charset="0"/>
                        <a:ea typeface="Palatino" pitchFamily="2" charset="0"/>
                      </a:rPr>
                      <m:t>∃</m:t>
                    </m:r>
                    <m:sSub>
                      <m:sSubPr>
                        <m:ctrlPr>
                          <a:rPr kumimoji="1" lang="en-US" altLang="zh-CN" sz="2000" b="0" i="1" smtClean="0">
                            <a:latin typeface="Cambria Math" panose="02040503050406030204" pitchFamily="18" charset="0"/>
                            <a:ea typeface="Palatino" pitchFamily="2" charset="0"/>
                          </a:rPr>
                        </m:ctrlPr>
                      </m:sSubPr>
                      <m:e>
                        <m:r>
                          <a:rPr kumimoji="1" lang="en-US" altLang="zh-CN" sz="2000" b="0" i="1" smtClean="0">
                            <a:latin typeface="Cambria Math" panose="02040503050406030204" pitchFamily="18" charset="0"/>
                            <a:ea typeface="Palatino" pitchFamily="2" charset="0"/>
                          </a:rPr>
                          <m:t>𝑏</m:t>
                        </m:r>
                      </m:e>
                      <m:sub>
                        <m:r>
                          <a:rPr kumimoji="1" lang="en-US" altLang="zh-CN" sz="2000" b="0" i="1" smtClean="0">
                            <a:latin typeface="Cambria Math" panose="02040503050406030204" pitchFamily="18" charset="0"/>
                            <a:ea typeface="Palatino" pitchFamily="2" charset="0"/>
                          </a:rPr>
                          <m:t>𝑖</m:t>
                        </m:r>
                      </m:sub>
                    </m:sSub>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𝑌</m:t>
                    </m:r>
                    <m:r>
                      <a:rPr kumimoji="1" lang="en-US" altLang="zh-CN" sz="2000" b="0" i="1" smtClean="0">
                        <a:latin typeface="Cambria Math" panose="02040503050406030204" pitchFamily="18" charset="0"/>
                        <a:ea typeface="Palatino" pitchFamily="2" charset="0"/>
                      </a:rPr>
                      <m:t>∩</m:t>
                    </m:r>
                    <m:sSub>
                      <m:sSubPr>
                        <m:ctrlPr>
                          <a:rPr kumimoji="1" lang="en-US" altLang="zh-CN" sz="2000" b="0" i="1" smtClean="0">
                            <a:latin typeface="Cambria Math" panose="02040503050406030204" pitchFamily="18" charset="0"/>
                            <a:ea typeface="Palatino" pitchFamily="2" charset="0"/>
                          </a:rPr>
                        </m:ctrlPr>
                      </m:sSubPr>
                      <m:e>
                        <m:r>
                          <a:rPr kumimoji="1" lang="en-US" altLang="zh-CN" sz="2000" b="0" i="1" smtClean="0">
                            <a:latin typeface="Cambria Math" panose="02040503050406030204" pitchFamily="18" charset="0"/>
                            <a:ea typeface="Palatino" pitchFamily="2" charset="0"/>
                          </a:rPr>
                          <m:t>𝐵</m:t>
                        </m:r>
                      </m:e>
                      <m:sub>
                        <m:r>
                          <a:rPr kumimoji="1" lang="en-US" altLang="zh-CN" sz="2000" b="0" i="1" smtClean="0">
                            <a:latin typeface="Cambria Math" panose="02040503050406030204" pitchFamily="18" charset="0"/>
                            <a:ea typeface="Palatino" pitchFamily="2" charset="0"/>
                          </a:rPr>
                          <m:t>𝑖</m:t>
                        </m:r>
                      </m:sub>
                    </m:sSub>
                  </m:oMath>
                </a14:m>
                <a:r>
                  <a:rPr kumimoji="1" lang="en-US" altLang="zh-CN" sz="2000">
                    <a:latin typeface="Palatino" pitchFamily="2" charset="0"/>
                    <a:ea typeface="Palatino" pitchFamily="2" charset="0"/>
                  </a:rPr>
                  <a:t>, </a:t>
                </a:r>
                <a:r>
                  <a:rPr kumimoji="1" lang="en-US" altLang="zh-CN" sz="2000" err="1">
                    <a:latin typeface="Palatino" pitchFamily="2" charset="0"/>
                    <a:ea typeface="Palatino" pitchFamily="2" charset="0"/>
                  </a:rPr>
                  <a:t>s.t.</a:t>
                </a:r>
                <a:r>
                  <a:rPr kumimoji="1" lang="en-US" altLang="zh-CN" sz="2000">
                    <a:latin typeface="Palatino" pitchFamily="2" charset="0"/>
                    <a:ea typeface="Palatino" pitchFamily="2" charset="0"/>
                  </a:rPr>
                  <a:t> the sets corresponding to vertices in </a:t>
                </a:r>
                <a14:m>
                  <m:oMath xmlns:m="http://schemas.openxmlformats.org/officeDocument/2006/math">
                    <m:sSub>
                      <m:sSubPr>
                        <m:ctrlPr>
                          <a:rPr kumimoji="1" lang="en-US" altLang="zh-CN" sz="2000" b="0" i="1" smtClean="0">
                            <a:latin typeface="Cambria Math" panose="02040503050406030204" pitchFamily="18" charset="0"/>
                            <a:ea typeface="Cambria Math" panose="02040503050406030204" pitchFamily="18" charset="0"/>
                          </a:rPr>
                        </m:ctrlPr>
                      </m:sSubPr>
                      <m:e>
                        <m:r>
                          <a:rPr kumimoji="1" lang="en-US" altLang="zh-CN" sz="2000" b="0" i="1" smtClean="0">
                            <a:latin typeface="Cambria Math" panose="02040503050406030204" pitchFamily="18" charset="0"/>
                            <a:ea typeface="Cambria Math" panose="02040503050406030204" pitchFamily="18" charset="0"/>
                          </a:rPr>
                          <m:t>|</m:t>
                        </m:r>
                        <m:r>
                          <a:rPr kumimoji="1" lang="en-US" altLang="zh-CN" sz="2000" b="0" i="1" smtClean="0">
                            <a:latin typeface="Cambria Math" panose="02040503050406030204" pitchFamily="18" charset="0"/>
                            <a:ea typeface="Cambria Math" panose="02040503050406030204" pitchFamily="18" charset="0"/>
                          </a:rPr>
                          <m:t>𝑋</m:t>
                        </m:r>
                        <m:r>
                          <a:rPr kumimoji="1" lang="en-US" altLang="zh-CN" sz="2000" b="0" i="1" smtClean="0">
                            <a:latin typeface="Cambria Math" panose="02040503050406030204" pitchFamily="18" charset="0"/>
                            <a:ea typeface="Cambria Math" panose="02040503050406030204" pitchFamily="18" charset="0"/>
                          </a:rPr>
                          <m:t>∩</m:t>
                        </m:r>
                        <m:r>
                          <a:rPr kumimoji="1" lang="en-US" altLang="zh-CN" sz="2000" i="1" smtClean="0">
                            <a:latin typeface="Cambria Math" panose="02040503050406030204" pitchFamily="18" charset="0"/>
                            <a:ea typeface="Cambria Math" panose="02040503050406030204" pitchFamily="18" charset="0"/>
                          </a:rPr>
                          <m:t>𝒩</m:t>
                        </m:r>
                      </m:e>
                      <m:sub>
                        <m:sSub>
                          <m:sSubPr>
                            <m:ctrlPr>
                              <a:rPr kumimoji="1" lang="en-US" altLang="zh-CN" sz="2000" b="0" i="1" smtClean="0">
                                <a:latin typeface="Cambria Math" panose="02040503050406030204" pitchFamily="18" charset="0"/>
                                <a:ea typeface="Cambria Math" panose="02040503050406030204" pitchFamily="18" charset="0"/>
                              </a:rPr>
                            </m:ctrlPr>
                          </m:sSubPr>
                          <m:e>
                            <m:r>
                              <a:rPr kumimoji="1" lang="en-US" altLang="zh-CN" sz="2000" b="0" i="1" smtClean="0">
                                <a:latin typeface="Cambria Math" panose="02040503050406030204" pitchFamily="18" charset="0"/>
                                <a:ea typeface="Cambria Math" panose="02040503050406030204" pitchFamily="18" charset="0"/>
                              </a:rPr>
                              <m:t>𝐺</m:t>
                            </m:r>
                          </m:e>
                          <m:sub>
                            <m:r>
                              <a:rPr kumimoji="1" lang="en-US" altLang="zh-CN" sz="2000" b="0" i="1" smtClean="0">
                                <a:latin typeface="Cambria Math" panose="02040503050406030204" pitchFamily="18" charset="0"/>
                                <a:ea typeface="Cambria Math" panose="02040503050406030204" pitchFamily="18" charset="0"/>
                              </a:rPr>
                              <m:t>𝑇</m:t>
                            </m:r>
                          </m:sub>
                        </m:sSub>
                      </m:sub>
                    </m:sSub>
                    <m:d>
                      <m:dPr>
                        <m:ctrlPr>
                          <a:rPr kumimoji="1" lang="en-US" altLang="zh-CN" sz="2000" b="0" i="1" smtClean="0">
                            <a:latin typeface="Cambria Math" panose="02040503050406030204" pitchFamily="18" charset="0"/>
                            <a:ea typeface="Cambria Math" panose="02040503050406030204" pitchFamily="18" charset="0"/>
                          </a:rPr>
                        </m:ctrlPr>
                      </m:dPr>
                      <m:e>
                        <m:sSub>
                          <m:sSubPr>
                            <m:ctrlPr>
                              <a:rPr kumimoji="1" lang="en-US" altLang="zh-CN" sz="2000" b="0" i="1" smtClean="0">
                                <a:latin typeface="Cambria Math" panose="02040503050406030204" pitchFamily="18" charset="0"/>
                                <a:ea typeface="Cambria Math" panose="02040503050406030204" pitchFamily="18" charset="0"/>
                              </a:rPr>
                            </m:ctrlPr>
                          </m:sSubPr>
                          <m:e>
                            <m:r>
                              <a:rPr kumimoji="1" lang="en-US" altLang="zh-CN" sz="2000" b="0" i="1" smtClean="0">
                                <a:latin typeface="Cambria Math" panose="02040503050406030204" pitchFamily="18" charset="0"/>
                                <a:ea typeface="Cambria Math" panose="02040503050406030204" pitchFamily="18" charset="0"/>
                              </a:rPr>
                              <m:t>𝑏</m:t>
                            </m:r>
                          </m:e>
                          <m:sub>
                            <m:r>
                              <a:rPr kumimoji="1" lang="en-US" altLang="zh-CN" sz="2000" b="0" i="1" smtClean="0">
                                <a:latin typeface="Cambria Math" panose="02040503050406030204" pitchFamily="18" charset="0"/>
                                <a:ea typeface="Cambria Math" panose="02040503050406030204" pitchFamily="18" charset="0"/>
                              </a:rPr>
                              <m:t>𝑖</m:t>
                            </m:r>
                          </m:sub>
                        </m:sSub>
                      </m:e>
                    </m:d>
                    <m:r>
                      <a:rPr kumimoji="1" lang="en-US" altLang="zh-CN" sz="2000" b="0" i="1" smtClean="0">
                        <a:latin typeface="Cambria Math" panose="02040503050406030204" pitchFamily="18" charset="0"/>
                        <a:ea typeface="Cambria Math" panose="02040503050406030204" pitchFamily="18" charset="0"/>
                      </a:rPr>
                      <m:t>|</m:t>
                    </m:r>
                  </m:oMath>
                </a14:m>
                <a:r>
                  <a:rPr kumimoji="1" lang="en-US" altLang="zh-CN" sz="2000">
                    <a:latin typeface="Palatino" pitchFamily="2" charset="0"/>
                    <a:ea typeface="Palatino" pitchFamily="2" charset="0"/>
                  </a:rPr>
                  <a:t> can cover </a:t>
                </a:r>
                <a14:m>
                  <m:oMath xmlns:m="http://schemas.openxmlformats.org/officeDocument/2006/math">
                    <m:r>
                      <a:rPr kumimoji="1" lang="en-US" altLang="zh-CN" sz="2000" b="0" i="1" smtClean="0">
                        <a:latin typeface="Cambria Math" panose="02040503050406030204" pitchFamily="18" charset="0"/>
                        <a:ea typeface="Palatino" pitchFamily="2" charset="0"/>
                      </a:rPr>
                      <m:t>𝑈</m:t>
                    </m:r>
                  </m:oMath>
                </a14:m>
                <a:r>
                  <a:rPr kumimoji="1" lang="en-US" altLang="zh-CN" sz="2000">
                    <a:latin typeface="Palatino" pitchFamily="2" charset="0"/>
                    <a:ea typeface="Palatino" pitchFamily="2" charset="0"/>
                  </a:rPr>
                  <a:t>,</a:t>
                </a:r>
              </a:p>
              <a:p>
                <a:pPr marL="457200" indent="-457200">
                  <a:buFont typeface="+mj-ea"/>
                  <a:buAutoNum type="circleNumDbPlain"/>
                </a:pPr>
                <a:r>
                  <a:rPr kumimoji="1" lang="en-US" altLang="zh-CN" sz="2000">
                    <a:latin typeface="Palatino" pitchFamily="2" charset="0"/>
                    <a:ea typeface="Palatino" pitchFamily="2" charset="0"/>
                  </a:rPr>
                  <a:t>or</a:t>
                </a:r>
                <a:r>
                  <a:rPr kumimoji="1" lang="zh-CN" altLang="en-US" sz="2000">
                    <a:latin typeface="Palatino" pitchFamily="2" charset="0"/>
                    <a:ea typeface="Palatino" pitchFamily="2" charset="0"/>
                  </a:rPr>
                  <a:t> </a:t>
                </a:r>
                <a14:m>
                  <m:oMath xmlns:m="http://schemas.openxmlformats.org/officeDocument/2006/math">
                    <m:d>
                      <m:dPr>
                        <m:begChr m:val="|"/>
                        <m:endChr m:val="|"/>
                        <m:ctrlPr>
                          <a:rPr kumimoji="1" lang="en-US" altLang="zh-CN" sz="2000" b="0" i="1" smtClean="0">
                            <a:latin typeface="Cambria Math" panose="02040503050406030204" pitchFamily="18" charset="0"/>
                            <a:ea typeface="Palatino" pitchFamily="2" charset="0"/>
                          </a:rPr>
                        </m:ctrlPr>
                      </m:dPr>
                      <m:e>
                        <m:r>
                          <a:rPr kumimoji="1" lang="en-US" altLang="zh-CN" sz="2000" b="0" i="1" smtClean="0">
                            <a:latin typeface="Cambria Math" panose="02040503050406030204" pitchFamily="18" charset="0"/>
                            <a:ea typeface="Palatino" pitchFamily="2" charset="0"/>
                          </a:rPr>
                          <m:t>𝑌</m:t>
                        </m:r>
                        <m:r>
                          <a:rPr kumimoji="1" lang="en-US" altLang="zh-CN" sz="2000" b="0" i="1" smtClean="0">
                            <a:latin typeface="Cambria Math" panose="02040503050406030204" pitchFamily="18" charset="0"/>
                            <a:ea typeface="Palatino" pitchFamily="2" charset="0"/>
                          </a:rPr>
                          <m:t>∩</m:t>
                        </m:r>
                        <m:sSub>
                          <m:sSubPr>
                            <m:ctrlPr>
                              <a:rPr kumimoji="1" lang="en-US" altLang="zh-CN" sz="2000" b="0" i="1" smtClean="0">
                                <a:latin typeface="Cambria Math" panose="02040503050406030204" pitchFamily="18" charset="0"/>
                                <a:ea typeface="Palatino" pitchFamily="2" charset="0"/>
                              </a:rPr>
                            </m:ctrlPr>
                          </m:sSubPr>
                          <m:e>
                            <m:r>
                              <a:rPr kumimoji="1" lang="en-US" altLang="zh-CN" sz="2000" b="0" i="1" smtClean="0">
                                <a:latin typeface="Cambria Math" panose="02040503050406030204" pitchFamily="18" charset="0"/>
                                <a:ea typeface="Palatino" pitchFamily="2" charset="0"/>
                              </a:rPr>
                              <m:t>𝐵</m:t>
                            </m:r>
                          </m:e>
                          <m:sub>
                            <m:r>
                              <a:rPr kumimoji="1" lang="en-US" altLang="zh-CN" sz="2000" b="0" i="1" smtClean="0">
                                <a:latin typeface="Cambria Math" panose="02040503050406030204" pitchFamily="18" charset="0"/>
                                <a:ea typeface="Palatino" pitchFamily="2" charset="0"/>
                              </a:rPr>
                              <m:t>𝑖</m:t>
                            </m:r>
                          </m:sub>
                        </m:sSub>
                      </m:e>
                    </m:d>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𝑐</m:t>
                    </m:r>
                    <m:r>
                      <a:rPr kumimoji="1" lang="en-US" altLang="zh-CN" sz="2000" b="0" i="1" smtClean="0">
                        <a:latin typeface="Cambria Math" panose="02040503050406030204" pitchFamily="18" charset="0"/>
                        <a:ea typeface="Palatino" pitchFamily="2" charset="0"/>
                      </a:rPr>
                      <m:t>+1</m:t>
                    </m:r>
                  </m:oMath>
                </a14:m>
                <a:r>
                  <a:rPr kumimoji="1" lang="en-US" altLang="zh-CN" sz="2000">
                    <a:latin typeface="Palatino" pitchFamily="2" charset="0"/>
                    <a:ea typeface="Palatino" pitchFamily="2" charset="0"/>
                  </a:rPr>
                  <a:t>.</a:t>
                </a:r>
              </a:p>
            </p:txBody>
          </p:sp>
        </mc:Choice>
        <mc:Fallback xmlns="">
          <p:sp>
            <p:nvSpPr>
              <p:cNvPr id="33" name="文本框 32">
                <a:extLst>
                  <a:ext uri="{FF2B5EF4-FFF2-40B4-BE49-F238E27FC236}">
                    <a16:creationId xmlns:a16="http://schemas.microsoft.com/office/drawing/2014/main" id="{47486C15-351A-BE5B-CE1B-EB502DDDB3C0}"/>
                  </a:ext>
                </a:extLst>
              </p:cNvPr>
              <p:cNvSpPr txBox="1">
                <a:spLocks noRot="1" noChangeAspect="1" noMove="1" noResize="1" noEditPoints="1" noAdjustHandles="1" noChangeArrowheads="1" noChangeShapeType="1" noTextEdit="1"/>
              </p:cNvSpPr>
              <p:nvPr/>
            </p:nvSpPr>
            <p:spPr>
              <a:xfrm>
                <a:off x="838200" y="1429504"/>
                <a:ext cx="10198119" cy="1042273"/>
              </a:xfrm>
              <a:prstGeom prst="rect">
                <a:avLst/>
              </a:prstGeom>
              <a:blipFill>
                <a:blip r:embed="rId2"/>
                <a:stretch>
                  <a:fillRect l="-658" t="-2924" r="-1316" b="-9357"/>
                </a:stretch>
              </a:blipFill>
            </p:spPr>
            <p:txBody>
              <a:bodyPr/>
              <a:lstStyle/>
              <a:p>
                <a:r>
                  <a:rPr lang="en-US">
                    <a:noFill/>
                  </a:rPr>
                  <a:t> </a:t>
                </a:r>
              </a:p>
            </p:txBody>
          </p:sp>
        </mc:Fallback>
      </mc:AlternateContent>
      <p:sp>
        <p:nvSpPr>
          <p:cNvPr id="2" name="标题 1">
            <a:extLst>
              <a:ext uri="{FF2B5EF4-FFF2-40B4-BE49-F238E27FC236}">
                <a16:creationId xmlns:a16="http://schemas.microsoft.com/office/drawing/2014/main" id="{4CFEBA7D-D78A-4674-B4CE-8101BA65D437}"/>
              </a:ext>
            </a:extLst>
          </p:cNvPr>
          <p:cNvSpPr>
            <a:spLocks noGrp="1"/>
          </p:cNvSpPr>
          <p:nvPr>
            <p:ph type="title"/>
          </p:nvPr>
        </p:nvSpPr>
        <p:spPr/>
        <p:txBody>
          <a:bodyPr/>
          <a:lstStyle/>
          <a:p>
            <a:r>
              <a:rPr lang="en-US" altLang="zh-CN">
                <a:latin typeface="Palatino Linotype" panose="02040502050505030304" pitchFamily="18" charset="0"/>
              </a:rPr>
              <a:t>Threshold Graph Composition</a:t>
            </a:r>
            <a:endParaRPr lang="zh-CN" altLang="en-US">
              <a:solidFill>
                <a:srgbClr val="FF3399"/>
              </a:solidFill>
              <a:latin typeface="Palatino Linotype" panose="02040502050505030304" pitchFamily="18" charset="0"/>
            </a:endParaRPr>
          </a:p>
        </p:txBody>
      </p:sp>
      <p:sp>
        <p:nvSpPr>
          <p:cNvPr id="5" name="文本框 4">
            <a:extLst>
              <a:ext uri="{FF2B5EF4-FFF2-40B4-BE49-F238E27FC236}">
                <a16:creationId xmlns:a16="http://schemas.microsoft.com/office/drawing/2014/main" id="{BFF7F080-51F7-4335-B1D8-5D9192CCFE22}"/>
              </a:ext>
            </a:extLst>
          </p:cNvPr>
          <p:cNvSpPr txBox="1"/>
          <p:nvPr/>
        </p:nvSpPr>
        <p:spPr>
          <a:xfrm>
            <a:off x="4826779" y="4593250"/>
            <a:ext cx="69" cy="276999"/>
          </a:xfrm>
          <a:prstGeom prst="rect">
            <a:avLst/>
          </a:prstGeom>
          <a:noFill/>
        </p:spPr>
        <p:txBody>
          <a:bodyPr wrap="none" lIns="0" tIns="0" rIns="0" bIns="0" rtlCol="0">
            <a:spAutoFit/>
          </a:bodyPr>
          <a:lstStyle/>
          <a:p>
            <a:endParaRPr lang="zh-CN" altLang="en-US"/>
          </a:p>
        </p:txBody>
      </p:sp>
      <p:sp>
        <p:nvSpPr>
          <p:cNvPr id="6" name="文本框 5">
            <a:extLst>
              <a:ext uri="{FF2B5EF4-FFF2-40B4-BE49-F238E27FC236}">
                <a16:creationId xmlns:a16="http://schemas.microsoft.com/office/drawing/2014/main" id="{001AC4B2-B67B-4315-B5EA-20F5499035D0}"/>
              </a:ext>
            </a:extLst>
          </p:cNvPr>
          <p:cNvSpPr txBox="1"/>
          <p:nvPr/>
        </p:nvSpPr>
        <p:spPr>
          <a:xfrm>
            <a:off x="4826779" y="4593250"/>
            <a:ext cx="69" cy="276999"/>
          </a:xfrm>
          <a:prstGeom prst="rect">
            <a:avLst/>
          </a:prstGeom>
          <a:noFill/>
        </p:spPr>
        <p:txBody>
          <a:bodyPr wrap="none" lIns="0" tIns="0" rIns="0" bIns="0" rtlCol="0">
            <a:spAutoFit/>
          </a:bodyPr>
          <a:lstStyle/>
          <a:p>
            <a:endParaRPr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ADAD7045-2582-B750-0AC9-7881D70B0692}"/>
                  </a:ext>
                </a:extLst>
              </p:cNvPr>
              <p:cNvSpPr txBox="1"/>
              <p:nvPr/>
            </p:nvSpPr>
            <p:spPr>
              <a:xfrm>
                <a:off x="838199" y="2636662"/>
                <a:ext cx="10740377" cy="1444306"/>
              </a:xfrm>
              <a:prstGeom prst="rect">
                <a:avLst/>
              </a:prstGeom>
              <a:noFill/>
            </p:spPr>
            <p:txBody>
              <a:bodyPr wrap="square" rtlCol="0">
                <a:spAutoFit/>
              </a:bodyPr>
              <a:lstStyle/>
              <a:p>
                <a:r>
                  <a:rPr kumimoji="1" lang="en-US" altLang="zh-CN" sz="2000">
                    <a:latin typeface="Palatino" pitchFamily="2" charset="0"/>
                    <a:ea typeface="Palatino" pitchFamily="2" charset="0"/>
                  </a:rPr>
                  <a:t>Let</a:t>
                </a:r>
                <a:r>
                  <a:rPr kumimoji="1" lang="zh-CN" altLang="en-US" sz="2000">
                    <a:latin typeface="Palatino" pitchFamily="2" charset="0"/>
                    <a:ea typeface="Palatino" pitchFamily="2" charset="0"/>
                  </a:rPr>
                  <a:t> </a:t>
                </a:r>
                <a14:m>
                  <m:oMath xmlns:m="http://schemas.openxmlformats.org/officeDocument/2006/math">
                    <m:sSubSup>
                      <m:sSubSupPr>
                        <m:ctrlPr>
                          <a:rPr kumimoji="1" lang="en-US" altLang="zh-CN" sz="2000" b="0" i="1" smtClean="0">
                            <a:latin typeface="Cambria Math" panose="02040503050406030204" pitchFamily="18" charset="0"/>
                          </a:rPr>
                        </m:ctrlPr>
                      </m:sSubSupPr>
                      <m:e>
                        <m:r>
                          <a:rPr kumimoji="1" lang="en-US" altLang="zh-CN" sz="2000" b="0" i="1" smtClean="0">
                            <a:latin typeface="Cambria Math" panose="02040503050406030204" pitchFamily="18" charset="0"/>
                          </a:rPr>
                          <m:t>𝑈</m:t>
                        </m:r>
                      </m:e>
                      <m:sub>
                        <m:r>
                          <a:rPr kumimoji="1" lang="en-US" altLang="zh-CN" sz="2000" b="0" i="1" smtClean="0">
                            <a:latin typeface="Cambria Math" panose="02040503050406030204" pitchFamily="18" charset="0"/>
                          </a:rPr>
                          <m:t>𝑖</m:t>
                        </m:r>
                      </m:sub>
                      <m:sup>
                        <m:r>
                          <a:rPr kumimoji="1" lang="en-US" altLang="zh-CN" sz="2000" b="0" i="1" smtClean="0">
                            <a:latin typeface="Cambria Math" panose="02040503050406030204" pitchFamily="18" charset="0"/>
                          </a:rPr>
                          <m:t>′</m:t>
                        </m:r>
                      </m:sup>
                    </m:sSubSup>
                    <m:r>
                      <a:rPr kumimoji="1" lang="en-US" altLang="zh-CN" sz="2000" b="0" i="1" smtClean="0">
                        <a:latin typeface="Cambria Math" panose="02040503050406030204" pitchFamily="18" charset="0"/>
                      </a:rPr>
                      <m:t>=</m:t>
                    </m:r>
                    <m:r>
                      <m:rPr>
                        <m:lit/>
                      </m:rPr>
                      <a:rPr kumimoji="1" lang="en-US" altLang="zh-CN" sz="2000" b="0" i="1" smtClean="0">
                        <a:latin typeface="Cambria Math" panose="02040503050406030204" pitchFamily="18" charset="0"/>
                      </a:rPr>
                      <m:t>{</m:t>
                    </m:r>
                    <m:d>
                      <m:dPr>
                        <m:ctrlPr>
                          <a:rPr kumimoji="1" lang="en-US" altLang="zh-CN" sz="2000" b="0" i="1" smtClean="0">
                            <a:latin typeface="Cambria Math" panose="02040503050406030204" pitchFamily="18" charset="0"/>
                          </a:rPr>
                        </m:ctrlPr>
                      </m:dPr>
                      <m:e>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𝑢</m:t>
                            </m:r>
                          </m:e>
                          <m:sub>
                            <m:r>
                              <a:rPr kumimoji="1" lang="en-US" altLang="zh-CN" sz="2000" b="0" i="1" smtClean="0">
                                <a:latin typeface="Cambria Math" panose="02040503050406030204" pitchFamily="18" charset="0"/>
                              </a:rPr>
                              <m:t>1</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𝑢</m:t>
                            </m:r>
                          </m:e>
                          <m:sub>
                            <m:r>
                              <a:rPr kumimoji="1" lang="en-US" altLang="zh-CN" sz="2000" b="0" i="1" smtClean="0">
                                <a:latin typeface="Cambria Math" panose="02040503050406030204" pitchFamily="18" charset="0"/>
                              </a:rPr>
                              <m:t>𝑐</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𝑏</m:t>
                            </m:r>
                          </m:e>
                          <m:sub>
                            <m:r>
                              <a:rPr kumimoji="1" lang="en-US" altLang="zh-CN" sz="2000" b="0" i="1" smtClean="0">
                                <a:latin typeface="Cambria Math" panose="02040503050406030204" pitchFamily="18" charset="0"/>
                              </a:rPr>
                              <m:t>1</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𝑏</m:t>
                            </m:r>
                          </m:e>
                          <m:sub>
                            <m:r>
                              <a:rPr kumimoji="1" lang="en-US" altLang="zh-CN" sz="2000" b="0" i="1" smtClean="0">
                                <a:latin typeface="Cambria Math" panose="02040503050406030204" pitchFamily="18" charset="0"/>
                              </a:rPr>
                              <m:t>𝑐</m:t>
                            </m:r>
                          </m:sub>
                        </m:sSub>
                      </m:e>
                    </m:d>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𝑗</m:t>
                    </m:r>
                    <m:r>
                      <a:rPr kumimoji="1" lang="en-US" altLang="zh-CN" sz="2000" b="0" i="1" smtClean="0">
                        <a:latin typeface="Cambria Math" panose="02040503050406030204" pitchFamily="18" charset="0"/>
                      </a:rPr>
                      <m:t>∈</m:t>
                    </m:r>
                    <m:d>
                      <m:dPr>
                        <m:begChr m:val="["/>
                        <m:endChr m:val="]"/>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𝑐</m:t>
                        </m:r>
                      </m:e>
                    </m:d>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𝑢</m:t>
                        </m:r>
                      </m:e>
                      <m:sub>
                        <m:r>
                          <a:rPr kumimoji="1" lang="en-US" altLang="zh-CN" sz="2000" b="0" i="1" smtClean="0">
                            <a:latin typeface="Cambria Math" panose="02040503050406030204" pitchFamily="18" charset="0"/>
                          </a:rPr>
                          <m:t>𝑗</m:t>
                        </m:r>
                      </m:sub>
                    </m:sSub>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𝑈</m:t>
                    </m:r>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𝑏</m:t>
                        </m:r>
                      </m:e>
                      <m:sub>
                        <m:r>
                          <a:rPr kumimoji="1" lang="en-US" altLang="zh-CN" sz="2000" b="0" i="1" smtClean="0">
                            <a:latin typeface="Cambria Math" panose="02040503050406030204" pitchFamily="18" charset="0"/>
                          </a:rPr>
                          <m:t>𝑗</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𝐵</m:t>
                        </m:r>
                      </m:e>
                      <m:sub>
                        <m:r>
                          <a:rPr kumimoji="1" lang="en-US" altLang="zh-CN" sz="2000" b="0" i="1" smtClean="0">
                            <a:latin typeface="Cambria Math" panose="02040503050406030204" pitchFamily="18" charset="0"/>
                          </a:rPr>
                          <m:t>𝑖</m:t>
                        </m:r>
                      </m:sub>
                    </m:sSub>
                    <m:r>
                      <m:rPr>
                        <m:lit/>
                      </m:rPr>
                      <a:rPr kumimoji="1" lang="en-US" altLang="zh-CN" sz="2000" b="0" i="1" smtClean="0">
                        <a:latin typeface="Cambria Math" panose="02040503050406030204" pitchFamily="18" charset="0"/>
                      </a:rPr>
                      <m:t>}</m:t>
                    </m:r>
                  </m:oMath>
                </a14:m>
                <a:r>
                  <a:rPr kumimoji="1" lang="en-US" altLang="zh-CN" sz="2000">
                    <a:latin typeface="Palatino" pitchFamily="2" charset="0"/>
                    <a:ea typeface="Palatino" pitchFamily="2" charset="0"/>
                  </a:rPr>
                  <a:t>.</a:t>
                </a:r>
              </a:p>
              <a:p>
                <a:pPr marL="342900" indent="-342900">
                  <a:buFont typeface="Arial" panose="020B0604020202020204" pitchFamily="34" charset="0"/>
                  <a:buChar char="•"/>
                </a:pPr>
                <a14:m>
                  <m:oMath xmlns:m="http://schemas.openxmlformats.org/officeDocument/2006/math">
                    <m:r>
                      <a:rPr kumimoji="1" lang="en-US" altLang="zh-CN" sz="2000" b="0" i="1" smtClean="0">
                        <a:latin typeface="Cambria Math" panose="02040503050406030204" pitchFamily="18" charset="0"/>
                        <a:ea typeface="Palatino" pitchFamily="2" charset="0"/>
                      </a:rPr>
                      <m:t>𝑎</m:t>
                    </m:r>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𝐴</m:t>
                    </m:r>
                  </m:oMath>
                </a14:m>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can</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cover</a:t>
                </a:r>
                <a:r>
                  <a:rPr kumimoji="1" lang="zh-CN" altLang="en-US" sz="2000">
                    <a:latin typeface="Palatino" pitchFamily="2" charset="0"/>
                    <a:ea typeface="Palatino" pitchFamily="2" charset="0"/>
                  </a:rPr>
                  <a:t> </a:t>
                </a:r>
                <a14:m>
                  <m:oMath xmlns:m="http://schemas.openxmlformats.org/officeDocument/2006/math">
                    <m:d>
                      <m:dPr>
                        <m:ctrlPr>
                          <a:rPr kumimoji="1" lang="en-US" altLang="zh-CN" sz="2000" b="0" i="1" smtClean="0">
                            <a:latin typeface="Cambria Math" panose="02040503050406030204" pitchFamily="18" charset="0"/>
                          </a:rPr>
                        </m:ctrlPr>
                      </m:dPr>
                      <m:e>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𝑢</m:t>
                            </m:r>
                          </m:e>
                          <m:sub>
                            <m:r>
                              <a:rPr kumimoji="1" lang="en-US" altLang="zh-CN" sz="2000" b="0" i="1" smtClean="0">
                                <a:latin typeface="Cambria Math" panose="02040503050406030204" pitchFamily="18" charset="0"/>
                              </a:rPr>
                              <m:t>1</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𝑢</m:t>
                            </m:r>
                          </m:e>
                          <m:sub>
                            <m:r>
                              <a:rPr kumimoji="1" lang="en-US" altLang="zh-CN" sz="2000" b="0" i="1" smtClean="0">
                                <a:latin typeface="Cambria Math" panose="02040503050406030204" pitchFamily="18" charset="0"/>
                              </a:rPr>
                              <m:t>𝑐</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𝑏</m:t>
                            </m:r>
                          </m:e>
                          <m:sub>
                            <m:r>
                              <a:rPr kumimoji="1" lang="en-US" altLang="zh-CN" sz="2000" b="0" i="1" smtClean="0">
                                <a:latin typeface="Cambria Math" panose="02040503050406030204" pitchFamily="18" charset="0"/>
                              </a:rPr>
                              <m:t>1</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𝑏</m:t>
                            </m:r>
                          </m:e>
                          <m:sub>
                            <m:r>
                              <a:rPr kumimoji="1" lang="en-US" altLang="zh-CN" sz="2000" b="0" i="1" smtClean="0">
                                <a:latin typeface="Cambria Math" panose="02040503050406030204" pitchFamily="18" charset="0"/>
                              </a:rPr>
                              <m:t>𝑐</m:t>
                            </m:r>
                          </m:sub>
                        </m:sSub>
                      </m:e>
                    </m:d>
                  </m:oMath>
                </a14:m>
                <a:r>
                  <a:rPr kumimoji="1" lang="zh-CN" altLang="en-US" sz="2000">
                    <a:latin typeface="Palatino" pitchFamily="2" charset="0"/>
                    <a:ea typeface="Palatino" pitchFamily="2" charset="0"/>
                  </a:rPr>
                  <a:t> </a:t>
                </a:r>
                <a:r>
                  <a:rPr kumimoji="1" lang="en-US" altLang="zh-CN" sz="2000" err="1">
                    <a:latin typeface="Palatino" pitchFamily="2" charset="0"/>
                    <a:ea typeface="Palatino" pitchFamily="2" charset="0"/>
                  </a:rPr>
                  <a:t>iff</a:t>
                </a:r>
                <a:r>
                  <a:rPr kumimoji="1" lang="zh-CN" altLang="en-US" sz="2000">
                    <a:latin typeface="Palatino" pitchFamily="2" charset="0"/>
                    <a:ea typeface="Palatino" pitchFamily="2" charset="0"/>
                  </a:rPr>
                  <a:t> </a:t>
                </a:r>
                <a14:m>
                  <m:oMath xmlns:m="http://schemas.openxmlformats.org/officeDocument/2006/math">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𝑗</m:t>
                    </m:r>
                    <m:r>
                      <a:rPr kumimoji="1" lang="en-US" altLang="zh-CN" sz="2000" b="0" i="1" smtClean="0">
                        <a:latin typeface="Cambria Math" panose="02040503050406030204" pitchFamily="18" charset="0"/>
                        <a:ea typeface="Palatino" pitchFamily="2" charset="0"/>
                      </a:rPr>
                      <m:t>∈</m:t>
                    </m:r>
                    <m:d>
                      <m:dPr>
                        <m:begChr m:val="["/>
                        <m:endChr m:val="]"/>
                        <m:ctrlPr>
                          <a:rPr kumimoji="1" lang="en-US" altLang="zh-CN" sz="2000" b="0" i="1" smtClean="0">
                            <a:latin typeface="Cambria Math" panose="02040503050406030204" pitchFamily="18" charset="0"/>
                            <a:ea typeface="Palatino" pitchFamily="2" charset="0"/>
                          </a:rPr>
                        </m:ctrlPr>
                      </m:dPr>
                      <m:e>
                        <m:r>
                          <a:rPr kumimoji="1" lang="en-US" altLang="zh-CN" sz="2000" b="0" i="1" smtClean="0">
                            <a:latin typeface="Cambria Math" panose="02040503050406030204" pitchFamily="18" charset="0"/>
                            <a:ea typeface="Palatino" pitchFamily="2" charset="0"/>
                          </a:rPr>
                          <m:t>𝑐</m:t>
                        </m:r>
                      </m:e>
                    </m:d>
                    <m:r>
                      <a:rPr kumimoji="1" lang="en-US" altLang="zh-CN" sz="2000" b="0" i="1" smtClean="0">
                        <a:latin typeface="Cambria Math" panose="02040503050406030204" pitchFamily="18" charset="0"/>
                        <a:ea typeface="Palatino" pitchFamily="2" charset="0"/>
                      </a:rPr>
                      <m:t>,</m:t>
                    </m:r>
                    <m:r>
                      <a:rPr kumimoji="1" lang="zh-CN" altLang="en-US" sz="2000" b="0" i="1" smtClean="0">
                        <a:latin typeface="Cambria Math" panose="02040503050406030204" pitchFamily="18" charset="0"/>
                        <a:ea typeface="Palatino" pitchFamily="2" charset="0"/>
                      </a:rPr>
                      <m:t> </m:t>
                    </m:r>
                    <m:d>
                      <m:dPr>
                        <m:ctrlPr>
                          <a:rPr kumimoji="1" lang="en-US" altLang="zh-CN" sz="2000" b="0" i="1" smtClean="0">
                            <a:latin typeface="Cambria Math" panose="02040503050406030204" pitchFamily="18" charset="0"/>
                            <a:ea typeface="Palatino" pitchFamily="2" charset="0"/>
                          </a:rPr>
                        </m:ctrlPr>
                      </m:dPr>
                      <m:e>
                        <m:r>
                          <a:rPr kumimoji="1" lang="en-US" altLang="zh-CN" sz="2000" b="0" i="1" smtClean="0">
                            <a:latin typeface="Cambria Math" panose="02040503050406030204" pitchFamily="18" charset="0"/>
                            <a:ea typeface="Palatino" pitchFamily="2" charset="0"/>
                          </a:rPr>
                          <m:t>𝑎</m:t>
                        </m:r>
                        <m:r>
                          <a:rPr kumimoji="1" lang="en-US" altLang="zh-CN" sz="2000" b="0" i="1" smtClean="0">
                            <a:latin typeface="Cambria Math" panose="02040503050406030204" pitchFamily="18" charset="0"/>
                            <a:ea typeface="Palatino" pitchFamily="2" charset="0"/>
                          </a:rPr>
                          <m:t>,</m:t>
                        </m:r>
                        <m:sSub>
                          <m:sSubPr>
                            <m:ctrlPr>
                              <a:rPr kumimoji="1" lang="en-US" altLang="zh-CN" sz="2000" b="0" i="1" smtClean="0">
                                <a:latin typeface="Cambria Math" panose="02040503050406030204" pitchFamily="18" charset="0"/>
                                <a:ea typeface="Palatino" pitchFamily="2" charset="0"/>
                              </a:rPr>
                            </m:ctrlPr>
                          </m:sSubPr>
                          <m:e>
                            <m:r>
                              <a:rPr kumimoji="1" lang="en-US" altLang="zh-CN" sz="2000" b="0" i="1" smtClean="0">
                                <a:latin typeface="Cambria Math" panose="02040503050406030204" pitchFamily="18" charset="0"/>
                                <a:ea typeface="Palatino" pitchFamily="2" charset="0"/>
                              </a:rPr>
                              <m:t>𝑏</m:t>
                            </m:r>
                          </m:e>
                          <m:sub>
                            <m:r>
                              <a:rPr kumimoji="1" lang="en-US" altLang="zh-CN" sz="2000" b="0" i="1" smtClean="0">
                                <a:latin typeface="Cambria Math" panose="02040503050406030204" pitchFamily="18" charset="0"/>
                                <a:ea typeface="Palatino" pitchFamily="2" charset="0"/>
                              </a:rPr>
                              <m:t>𝑗</m:t>
                            </m:r>
                          </m:sub>
                        </m:sSub>
                      </m:e>
                    </m:d>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𝐸</m:t>
                    </m:r>
                  </m:oMath>
                </a14:m>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and</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the</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set</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corresponding</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to</a:t>
                </a:r>
                <a:r>
                  <a:rPr kumimoji="1" lang="zh-CN" altLang="en-US" sz="2000">
                    <a:latin typeface="Palatino" pitchFamily="2" charset="0"/>
                    <a:ea typeface="Palatino" pitchFamily="2" charset="0"/>
                  </a:rPr>
                  <a:t> </a:t>
                </a:r>
                <a14:m>
                  <m:oMath xmlns:m="http://schemas.openxmlformats.org/officeDocument/2006/math">
                    <m:r>
                      <a:rPr kumimoji="1" lang="en-US" altLang="zh-CN" sz="2000" b="0" i="1" smtClean="0">
                        <a:latin typeface="Cambria Math" panose="02040503050406030204" pitchFamily="18" charset="0"/>
                        <a:ea typeface="Palatino" pitchFamily="2" charset="0"/>
                      </a:rPr>
                      <m:t>𝑎</m:t>
                    </m:r>
                  </m:oMath>
                </a14:m>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can</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cover</a:t>
                </a:r>
                <a:r>
                  <a:rPr kumimoji="1" lang="zh-CN" altLang="en-US" sz="2000">
                    <a:latin typeface="Palatino" pitchFamily="2" charset="0"/>
                    <a:ea typeface="Palatino" pitchFamily="2" charset="0"/>
                  </a:rPr>
                  <a:t> </a:t>
                </a:r>
                <a14:m>
                  <m:oMath xmlns:m="http://schemas.openxmlformats.org/officeDocument/2006/math">
                    <m:sSub>
                      <m:sSubPr>
                        <m:ctrlPr>
                          <a:rPr kumimoji="1" lang="en-US" altLang="zh-CN" sz="2000" b="0" i="1" smtClean="0">
                            <a:latin typeface="Cambria Math" panose="02040503050406030204" pitchFamily="18" charset="0"/>
                            <a:ea typeface="Palatino" pitchFamily="2" charset="0"/>
                          </a:rPr>
                        </m:ctrlPr>
                      </m:sSubPr>
                      <m:e>
                        <m:r>
                          <a:rPr kumimoji="1" lang="en-US" altLang="zh-CN" sz="2000" b="0" i="1" smtClean="0">
                            <a:latin typeface="Cambria Math" panose="02040503050406030204" pitchFamily="18" charset="0"/>
                            <a:ea typeface="Palatino" pitchFamily="2" charset="0"/>
                          </a:rPr>
                          <m:t>𝑢</m:t>
                        </m:r>
                      </m:e>
                      <m:sub>
                        <m:r>
                          <a:rPr kumimoji="1" lang="en-US" altLang="zh-CN" sz="2000" b="0" i="1" smtClean="0">
                            <a:latin typeface="Cambria Math" panose="02040503050406030204" pitchFamily="18" charset="0"/>
                            <a:ea typeface="Palatino" pitchFamily="2" charset="0"/>
                          </a:rPr>
                          <m:t>𝑗</m:t>
                        </m:r>
                      </m:sub>
                    </m:sSub>
                  </m:oMath>
                </a14:m>
                <a:r>
                  <a:rPr kumimoji="1" lang="en-US" altLang="zh-CN" sz="2000">
                    <a:latin typeface="Palatino" pitchFamily="2" charset="0"/>
                    <a:ea typeface="Palatino" pitchFamily="2" charset="0"/>
                  </a:rPr>
                  <a:t>.</a:t>
                </a:r>
              </a:p>
              <a:p>
                <a:pPr marL="342900" indent="-342900">
                  <a:buFont typeface="Arial" panose="020B0604020202020204" pitchFamily="34" charset="0"/>
                  <a:buChar char="•"/>
                </a:pPr>
                <a14:m>
                  <m:oMath xmlns:m="http://schemas.openxmlformats.org/officeDocument/2006/math">
                    <m:r>
                      <a:rPr kumimoji="1" lang="en-US" altLang="zh-CN" sz="2000" b="0" i="1" smtClean="0">
                        <a:latin typeface="Cambria Math" panose="02040503050406030204" pitchFamily="18" charset="0"/>
                        <a:ea typeface="Palatino" pitchFamily="2" charset="0"/>
                      </a:rPr>
                      <m:t>𝑏</m:t>
                    </m:r>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𝐵</m:t>
                    </m:r>
                  </m:oMath>
                </a14:m>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can</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cover</a:t>
                </a:r>
                <a:r>
                  <a:rPr kumimoji="1" lang="zh-CN" altLang="en-US" sz="2000">
                    <a:latin typeface="Palatino" pitchFamily="2" charset="0"/>
                    <a:ea typeface="Palatino" pitchFamily="2" charset="0"/>
                  </a:rPr>
                  <a:t> </a:t>
                </a:r>
                <a14:m>
                  <m:oMath xmlns:m="http://schemas.openxmlformats.org/officeDocument/2006/math">
                    <m:d>
                      <m:dPr>
                        <m:ctrlPr>
                          <a:rPr kumimoji="1" lang="en-US" altLang="zh-CN" sz="2000" b="0" i="1" smtClean="0">
                            <a:latin typeface="Cambria Math" panose="02040503050406030204" pitchFamily="18" charset="0"/>
                          </a:rPr>
                        </m:ctrlPr>
                      </m:dPr>
                      <m:e>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𝑢</m:t>
                            </m:r>
                          </m:e>
                          <m:sub>
                            <m:r>
                              <a:rPr kumimoji="1" lang="en-US" altLang="zh-CN" sz="2000" b="0" i="1" smtClean="0">
                                <a:latin typeface="Cambria Math" panose="02040503050406030204" pitchFamily="18" charset="0"/>
                              </a:rPr>
                              <m:t>1</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𝑢</m:t>
                            </m:r>
                          </m:e>
                          <m:sub>
                            <m:r>
                              <a:rPr kumimoji="1" lang="en-US" altLang="zh-CN" sz="2000" b="0" i="1" smtClean="0">
                                <a:latin typeface="Cambria Math" panose="02040503050406030204" pitchFamily="18" charset="0"/>
                              </a:rPr>
                              <m:t>𝑐</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𝑏</m:t>
                            </m:r>
                          </m:e>
                          <m:sub>
                            <m:r>
                              <a:rPr kumimoji="1" lang="en-US" altLang="zh-CN" sz="2000" b="0" i="1" smtClean="0">
                                <a:latin typeface="Cambria Math" panose="02040503050406030204" pitchFamily="18" charset="0"/>
                              </a:rPr>
                              <m:t>1</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𝑏</m:t>
                            </m:r>
                          </m:e>
                          <m:sub>
                            <m:r>
                              <a:rPr kumimoji="1" lang="en-US" altLang="zh-CN" sz="2000" b="0" i="1" smtClean="0">
                                <a:latin typeface="Cambria Math" panose="02040503050406030204" pitchFamily="18" charset="0"/>
                              </a:rPr>
                              <m:t>𝑐</m:t>
                            </m:r>
                          </m:sub>
                        </m:sSub>
                      </m:e>
                    </m:d>
                  </m:oMath>
                </a14:m>
                <a:r>
                  <a:rPr kumimoji="1" lang="zh-CN" altLang="en-US" sz="2000">
                    <a:latin typeface="Palatino" pitchFamily="2" charset="0"/>
                    <a:ea typeface="Palatino" pitchFamily="2" charset="0"/>
                  </a:rPr>
                  <a:t> </a:t>
                </a:r>
                <a:r>
                  <a:rPr kumimoji="1" lang="en-US" altLang="zh-CN" sz="2000" err="1">
                    <a:latin typeface="Palatino" pitchFamily="2" charset="0"/>
                    <a:ea typeface="Palatino" pitchFamily="2" charset="0"/>
                  </a:rPr>
                  <a:t>iff</a:t>
                </a:r>
                <a:r>
                  <a:rPr kumimoji="1" lang="zh-CN" altLang="en-US" sz="2000">
                    <a:latin typeface="Palatino" pitchFamily="2" charset="0"/>
                    <a:ea typeface="Palatino" pitchFamily="2" charset="0"/>
                  </a:rPr>
                  <a:t> </a:t>
                </a:r>
                <a14:m>
                  <m:oMath xmlns:m="http://schemas.openxmlformats.org/officeDocument/2006/math">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𝑗</m:t>
                    </m:r>
                    <m:r>
                      <a:rPr kumimoji="1" lang="en-US" altLang="zh-CN" sz="2000" b="0" i="1" smtClean="0">
                        <a:latin typeface="Cambria Math" panose="02040503050406030204" pitchFamily="18" charset="0"/>
                        <a:ea typeface="Palatino" pitchFamily="2" charset="0"/>
                      </a:rPr>
                      <m:t>∈</m:t>
                    </m:r>
                    <m:d>
                      <m:dPr>
                        <m:begChr m:val="["/>
                        <m:endChr m:val="]"/>
                        <m:ctrlPr>
                          <a:rPr kumimoji="1" lang="en-US" altLang="zh-CN" sz="2000" b="0" i="1" smtClean="0">
                            <a:latin typeface="Cambria Math" panose="02040503050406030204" pitchFamily="18" charset="0"/>
                            <a:ea typeface="Palatino" pitchFamily="2" charset="0"/>
                          </a:rPr>
                        </m:ctrlPr>
                      </m:dPr>
                      <m:e>
                        <m:r>
                          <a:rPr kumimoji="1" lang="en-US" altLang="zh-CN" sz="2000" b="0" i="1" smtClean="0">
                            <a:latin typeface="Cambria Math" panose="02040503050406030204" pitchFamily="18" charset="0"/>
                            <a:ea typeface="Palatino" pitchFamily="2" charset="0"/>
                          </a:rPr>
                          <m:t>𝑐</m:t>
                        </m:r>
                      </m:e>
                    </m:d>
                    <m:r>
                      <a:rPr kumimoji="1" lang="en-US" altLang="zh-CN" sz="2000" b="0" i="1" smtClean="0">
                        <a:latin typeface="Cambria Math" panose="02040503050406030204" pitchFamily="18" charset="0"/>
                        <a:ea typeface="Palatino" pitchFamily="2" charset="0"/>
                      </a:rPr>
                      <m:t>,</m:t>
                    </m:r>
                    <m:r>
                      <a:rPr kumimoji="1" lang="zh-CN" altLang="en-US" sz="2000" b="0" i="1" smtClean="0">
                        <a:latin typeface="Cambria Math" panose="02040503050406030204" pitchFamily="18" charset="0"/>
                        <a:ea typeface="Palatino" pitchFamily="2" charset="0"/>
                      </a:rPr>
                      <m:t> </m:t>
                    </m:r>
                    <m:r>
                      <a:rPr kumimoji="1" lang="en-US" altLang="zh-CN" sz="2000" b="0" i="1" smtClean="0">
                        <a:latin typeface="Cambria Math" panose="02040503050406030204" pitchFamily="18" charset="0"/>
                        <a:ea typeface="Palatino" pitchFamily="2" charset="0"/>
                      </a:rPr>
                      <m:t>𝑏</m:t>
                    </m:r>
                    <m:r>
                      <a:rPr kumimoji="1" lang="en-US" altLang="zh-CN" sz="2000" b="0" i="1" smtClean="0">
                        <a:latin typeface="Cambria Math" panose="02040503050406030204" pitchFamily="18" charset="0"/>
                        <a:ea typeface="Palatino" pitchFamily="2" charset="0"/>
                      </a:rPr>
                      <m:t>≠</m:t>
                    </m:r>
                    <m:sSub>
                      <m:sSubPr>
                        <m:ctrlPr>
                          <a:rPr kumimoji="1" lang="en-US" altLang="zh-CN" sz="2000" b="0" i="1" smtClean="0">
                            <a:latin typeface="Cambria Math" panose="02040503050406030204" pitchFamily="18" charset="0"/>
                            <a:ea typeface="Palatino" pitchFamily="2" charset="0"/>
                          </a:rPr>
                        </m:ctrlPr>
                      </m:sSubPr>
                      <m:e>
                        <m:r>
                          <a:rPr kumimoji="1" lang="en-US" altLang="zh-CN" sz="2000" b="0" i="1" smtClean="0">
                            <a:latin typeface="Cambria Math" panose="02040503050406030204" pitchFamily="18" charset="0"/>
                            <a:ea typeface="Palatino" pitchFamily="2" charset="0"/>
                          </a:rPr>
                          <m:t>𝑏</m:t>
                        </m:r>
                      </m:e>
                      <m:sub>
                        <m:r>
                          <a:rPr kumimoji="1" lang="en-US" altLang="zh-CN" sz="2000" b="0" i="1" smtClean="0">
                            <a:latin typeface="Cambria Math" panose="02040503050406030204" pitchFamily="18" charset="0"/>
                            <a:ea typeface="Palatino" pitchFamily="2" charset="0"/>
                          </a:rPr>
                          <m:t>𝑗</m:t>
                        </m:r>
                      </m:sub>
                    </m:sSub>
                    <m:r>
                      <a:rPr kumimoji="1" lang="en-US" altLang="zh-CN" sz="2000" b="0" i="0" smtClean="0">
                        <a:latin typeface="Cambria Math" panose="02040503050406030204" pitchFamily="18" charset="0"/>
                        <a:ea typeface="Palatino" pitchFamily="2" charset="0"/>
                      </a:rPr>
                      <m:t>.</m:t>
                    </m:r>
                  </m:oMath>
                </a14:m>
                <a:endParaRPr kumimoji="1" lang="zh-CN" altLang="en-US" sz="2000">
                  <a:latin typeface="Palatino" pitchFamily="2" charset="0"/>
                  <a:ea typeface="Palatino" pitchFamily="2" charset="0"/>
                </a:endParaRPr>
              </a:p>
            </p:txBody>
          </p:sp>
        </mc:Choice>
        <mc:Fallback xmlns="">
          <p:sp>
            <p:nvSpPr>
              <p:cNvPr id="8" name="文本框 7">
                <a:extLst>
                  <a:ext uri="{FF2B5EF4-FFF2-40B4-BE49-F238E27FC236}">
                    <a16:creationId xmlns:a16="http://schemas.microsoft.com/office/drawing/2014/main" id="{ADAD7045-2582-B750-0AC9-7881D70B0692}"/>
                  </a:ext>
                </a:extLst>
              </p:cNvPr>
              <p:cNvSpPr txBox="1">
                <a:spLocks noRot="1" noChangeAspect="1" noMove="1" noResize="1" noEditPoints="1" noAdjustHandles="1" noChangeArrowheads="1" noChangeShapeType="1" noTextEdit="1"/>
              </p:cNvSpPr>
              <p:nvPr/>
            </p:nvSpPr>
            <p:spPr>
              <a:xfrm>
                <a:off x="838199" y="2636662"/>
                <a:ext cx="10740377" cy="1444306"/>
              </a:xfrm>
              <a:prstGeom prst="rect">
                <a:avLst/>
              </a:prstGeom>
              <a:blipFill>
                <a:blip r:embed="rId3"/>
                <a:stretch>
                  <a:fillRect l="-568" t="-2119" b="-55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圆角矩形标注 9">
                <a:extLst>
                  <a:ext uri="{FF2B5EF4-FFF2-40B4-BE49-F238E27FC236}">
                    <a16:creationId xmlns:a16="http://schemas.microsoft.com/office/drawing/2014/main" id="{F0A41563-8680-1E35-0E16-30BDC4321B30}"/>
                  </a:ext>
                </a:extLst>
              </p:cNvPr>
              <p:cNvSpPr/>
              <p:nvPr/>
            </p:nvSpPr>
            <p:spPr>
              <a:xfrm>
                <a:off x="7761768" y="2238939"/>
                <a:ext cx="3592032" cy="795446"/>
              </a:xfrm>
              <a:prstGeom prst="wedgeRoundRectCallout">
                <a:avLst>
                  <a:gd name="adj1" fmla="val -72470"/>
                  <a:gd name="adj2" fmla="val 30723"/>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solidFill>
                      <a:schemeClr val="tx1"/>
                    </a:solidFill>
                    <a:latin typeface="Palatino" pitchFamily="2" charset="0"/>
                    <a:ea typeface="Palatino" pitchFamily="2" charset="0"/>
                  </a:rPr>
                  <a:t>hypercube</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partition</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systems</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indexed</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by</a:t>
                </a:r>
                <a:r>
                  <a:rPr kumimoji="1" lang="zh-CN" altLang="en-US" sz="2000">
                    <a:solidFill>
                      <a:schemeClr val="tx1"/>
                    </a:solidFill>
                    <a:latin typeface="Palatino" pitchFamily="2" charset="0"/>
                    <a:ea typeface="Palatino" pitchFamily="2" charset="0"/>
                  </a:rPr>
                  <a:t> </a:t>
                </a:r>
                <a14:m>
                  <m:oMath xmlns:m="http://schemas.openxmlformats.org/officeDocument/2006/math">
                    <m:r>
                      <a:rPr kumimoji="1" lang="en-US" altLang="zh-CN" sz="2000" b="0" i="1" smtClean="0">
                        <a:solidFill>
                          <a:schemeClr val="tx1"/>
                        </a:solidFill>
                        <a:latin typeface="Cambria Math" panose="02040503050406030204" pitchFamily="18" charset="0"/>
                      </a:rPr>
                      <m:t>(</m:t>
                    </m:r>
                    <m:sSub>
                      <m:sSubPr>
                        <m:ctrlPr>
                          <a:rPr kumimoji="1" lang="en-US" altLang="zh-CN" sz="2000" b="0" i="1" smtClean="0">
                            <a:solidFill>
                              <a:schemeClr val="tx1"/>
                            </a:solidFill>
                            <a:latin typeface="Cambria Math" panose="02040503050406030204" pitchFamily="18" charset="0"/>
                          </a:rPr>
                        </m:ctrlPr>
                      </m:sSubPr>
                      <m:e>
                        <m:r>
                          <a:rPr kumimoji="1" lang="en-US" altLang="zh-CN" sz="2000" b="0" i="1" smtClean="0">
                            <a:solidFill>
                              <a:schemeClr val="tx1"/>
                            </a:solidFill>
                            <a:latin typeface="Cambria Math" panose="02040503050406030204" pitchFamily="18" charset="0"/>
                          </a:rPr>
                          <m:t>𝑏</m:t>
                        </m:r>
                      </m:e>
                      <m:sub>
                        <m:r>
                          <a:rPr kumimoji="1" lang="en-US" altLang="zh-CN" sz="2000" b="0" i="1" smtClean="0">
                            <a:solidFill>
                              <a:schemeClr val="tx1"/>
                            </a:solidFill>
                            <a:latin typeface="Cambria Math" panose="02040503050406030204" pitchFamily="18" charset="0"/>
                          </a:rPr>
                          <m:t>1</m:t>
                        </m:r>
                      </m:sub>
                    </m:sSub>
                    <m:r>
                      <a:rPr kumimoji="1" lang="en-US" altLang="zh-CN" sz="2000" b="0" i="1" smtClean="0">
                        <a:solidFill>
                          <a:schemeClr val="tx1"/>
                        </a:solidFill>
                        <a:latin typeface="Cambria Math" panose="02040503050406030204" pitchFamily="18" charset="0"/>
                      </a:rPr>
                      <m:t>,…,</m:t>
                    </m:r>
                    <m:sSub>
                      <m:sSubPr>
                        <m:ctrlPr>
                          <a:rPr kumimoji="1" lang="en-US" altLang="zh-CN" sz="2000" b="0" i="1" smtClean="0">
                            <a:solidFill>
                              <a:schemeClr val="tx1"/>
                            </a:solidFill>
                            <a:latin typeface="Cambria Math" panose="02040503050406030204" pitchFamily="18" charset="0"/>
                          </a:rPr>
                        </m:ctrlPr>
                      </m:sSubPr>
                      <m:e>
                        <m:r>
                          <a:rPr kumimoji="1" lang="en-US" altLang="zh-CN" sz="2000" b="0" i="1" smtClean="0">
                            <a:solidFill>
                              <a:schemeClr val="tx1"/>
                            </a:solidFill>
                            <a:latin typeface="Cambria Math" panose="02040503050406030204" pitchFamily="18" charset="0"/>
                          </a:rPr>
                          <m:t>𝑏</m:t>
                        </m:r>
                      </m:e>
                      <m:sub>
                        <m:r>
                          <a:rPr kumimoji="1" lang="en-US" altLang="zh-CN" sz="2000" b="0" i="1" smtClean="0">
                            <a:solidFill>
                              <a:schemeClr val="tx1"/>
                            </a:solidFill>
                            <a:latin typeface="Cambria Math" panose="02040503050406030204" pitchFamily="18" charset="0"/>
                          </a:rPr>
                          <m:t>𝑐</m:t>
                        </m:r>
                      </m:sub>
                    </m:sSub>
                    <m:r>
                      <a:rPr kumimoji="1" lang="en-US" altLang="zh-CN" sz="2000" b="0" i="1" smtClean="0">
                        <a:solidFill>
                          <a:schemeClr val="tx1"/>
                        </a:solidFill>
                        <a:latin typeface="Cambria Math" panose="02040503050406030204" pitchFamily="18" charset="0"/>
                      </a:rPr>
                      <m:t>)</m:t>
                    </m:r>
                  </m:oMath>
                </a14:m>
                <a:r>
                  <a:rPr kumimoji="1" lang="en-US" altLang="zh-CN" sz="2000">
                    <a:solidFill>
                      <a:schemeClr val="tx1"/>
                    </a:solidFill>
                    <a:latin typeface="Palatino" pitchFamily="2" charset="0"/>
                    <a:ea typeface="Palatino" pitchFamily="2" charset="0"/>
                  </a:rPr>
                  <a:t>!</a:t>
                </a:r>
                <a:endParaRPr kumimoji="1" lang="zh-CN" altLang="en-US" sz="2000">
                  <a:solidFill>
                    <a:schemeClr val="tx1"/>
                  </a:solidFill>
                  <a:latin typeface="Palatino" pitchFamily="2" charset="0"/>
                  <a:ea typeface="Palatino" pitchFamily="2" charset="0"/>
                </a:endParaRPr>
              </a:p>
            </p:txBody>
          </p:sp>
        </mc:Choice>
        <mc:Fallback xmlns="">
          <p:sp>
            <p:nvSpPr>
              <p:cNvPr id="10" name="圆角矩形标注 9">
                <a:extLst>
                  <a:ext uri="{FF2B5EF4-FFF2-40B4-BE49-F238E27FC236}">
                    <a16:creationId xmlns:a16="http://schemas.microsoft.com/office/drawing/2014/main" id="{F0A41563-8680-1E35-0E16-30BDC4321B30}"/>
                  </a:ext>
                </a:extLst>
              </p:cNvPr>
              <p:cNvSpPr>
                <a:spLocks noRot="1" noChangeAspect="1" noMove="1" noResize="1" noEditPoints="1" noAdjustHandles="1" noChangeArrowheads="1" noChangeShapeType="1" noTextEdit="1"/>
              </p:cNvSpPr>
              <p:nvPr/>
            </p:nvSpPr>
            <p:spPr>
              <a:xfrm>
                <a:off x="7761768" y="2238939"/>
                <a:ext cx="3592032" cy="795446"/>
              </a:xfrm>
              <a:prstGeom prst="wedgeRoundRectCallout">
                <a:avLst>
                  <a:gd name="adj1" fmla="val -72470"/>
                  <a:gd name="adj2" fmla="val 30723"/>
                  <a:gd name="adj3" fmla="val 16667"/>
                </a:avLst>
              </a:prstGeom>
              <a:blipFill>
                <a:blip r:embed="rId4"/>
                <a:stretch>
                  <a:fillRect b="-7634"/>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1491355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47486C15-351A-BE5B-CE1B-EB502DDDB3C0}"/>
                  </a:ext>
                </a:extLst>
              </p:cNvPr>
              <p:cNvSpPr txBox="1"/>
              <p:nvPr/>
            </p:nvSpPr>
            <p:spPr>
              <a:xfrm>
                <a:off x="838200" y="1429504"/>
                <a:ext cx="10198119" cy="1042273"/>
              </a:xfrm>
              <a:prstGeom prst="rect">
                <a:avLst/>
              </a:prstGeom>
              <a:noFill/>
            </p:spPr>
            <p:txBody>
              <a:bodyPr wrap="square" rtlCol="0">
                <a:spAutoFit/>
              </a:bodyPr>
              <a:lstStyle/>
              <a:p>
                <a:r>
                  <a:rPr kumimoji="1" lang="en-US" altLang="zh-CN" sz="2000">
                    <a:latin typeface="Palatino" pitchFamily="2" charset="0"/>
                    <a:ea typeface="Palatino" pitchFamily="2" charset="0"/>
                  </a:rPr>
                  <a:t>Ensure</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that</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any</a:t>
                </a:r>
                <a:r>
                  <a:rPr kumimoji="1" lang="zh-CN" altLang="en-US" sz="2000">
                    <a:latin typeface="Palatino" pitchFamily="2" charset="0"/>
                    <a:ea typeface="Palatino" pitchFamily="2" charset="0"/>
                  </a:rPr>
                  <a:t> </a:t>
                </a:r>
                <a14:m>
                  <m:oMath xmlns:m="http://schemas.openxmlformats.org/officeDocument/2006/math">
                    <m:r>
                      <a:rPr kumimoji="1" lang="en-US" altLang="zh-CN" sz="2000" b="0" i="1" smtClean="0">
                        <a:latin typeface="Cambria Math" panose="02040503050406030204" pitchFamily="18" charset="0"/>
                        <a:ea typeface="Palatino" pitchFamily="2" charset="0"/>
                      </a:rPr>
                      <m:t>𝑋</m:t>
                    </m:r>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𝐴</m:t>
                    </m:r>
                  </m:oMath>
                </a14:m>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and</a:t>
                </a:r>
                <a:r>
                  <a:rPr kumimoji="1" lang="zh-CN" altLang="en-US" sz="2000">
                    <a:latin typeface="Palatino" pitchFamily="2" charset="0"/>
                    <a:ea typeface="Palatino" pitchFamily="2" charset="0"/>
                  </a:rPr>
                  <a:t> </a:t>
                </a:r>
                <a14:m>
                  <m:oMath xmlns:m="http://schemas.openxmlformats.org/officeDocument/2006/math">
                    <m:r>
                      <a:rPr kumimoji="1" lang="en-US" altLang="zh-CN" sz="2000" b="0" i="1" smtClean="0">
                        <a:latin typeface="Cambria Math" panose="02040503050406030204" pitchFamily="18" charset="0"/>
                        <a:ea typeface="Palatino" pitchFamily="2" charset="0"/>
                      </a:rPr>
                      <m:t>𝑌</m:t>
                    </m:r>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𝐵</m:t>
                    </m:r>
                  </m:oMath>
                </a14:m>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can</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cover</a:t>
                </a:r>
                <a:r>
                  <a:rPr kumimoji="1" lang="zh-CN" altLang="en-US" sz="2000">
                    <a:latin typeface="Palatino" pitchFamily="2" charset="0"/>
                    <a:ea typeface="Palatino" pitchFamily="2" charset="0"/>
                  </a:rPr>
                  <a:t> </a:t>
                </a:r>
                <a14:m>
                  <m:oMath xmlns:m="http://schemas.openxmlformats.org/officeDocument/2006/math">
                    <m:sSubSup>
                      <m:sSubSupPr>
                        <m:ctrlPr>
                          <a:rPr kumimoji="1" lang="en-US" altLang="zh-CN" sz="2000" b="0" i="1" smtClean="0">
                            <a:latin typeface="Cambria Math" panose="02040503050406030204" pitchFamily="18" charset="0"/>
                            <a:ea typeface="Palatino" pitchFamily="2" charset="0"/>
                          </a:rPr>
                        </m:ctrlPr>
                      </m:sSubSupPr>
                      <m:e>
                        <m:r>
                          <a:rPr kumimoji="1" lang="en-US" altLang="zh-CN" sz="2000" b="0" i="1" smtClean="0">
                            <a:latin typeface="Cambria Math" panose="02040503050406030204" pitchFamily="18" charset="0"/>
                            <a:ea typeface="Palatino" pitchFamily="2" charset="0"/>
                          </a:rPr>
                          <m:t>𝑈</m:t>
                        </m:r>
                      </m:e>
                      <m:sub>
                        <m:r>
                          <a:rPr kumimoji="1" lang="en-US" altLang="zh-CN" sz="2000" b="0" i="1" smtClean="0">
                            <a:latin typeface="Cambria Math" panose="02040503050406030204" pitchFamily="18" charset="0"/>
                            <a:ea typeface="Palatino" pitchFamily="2" charset="0"/>
                          </a:rPr>
                          <m:t>𝑖</m:t>
                        </m:r>
                      </m:sub>
                      <m:sup>
                        <m:r>
                          <a:rPr kumimoji="1" lang="en-US" altLang="zh-CN" sz="2000" b="0" i="1" smtClean="0">
                            <a:latin typeface="Cambria Math" panose="02040503050406030204" pitchFamily="18" charset="0"/>
                            <a:ea typeface="Palatino" pitchFamily="2" charset="0"/>
                          </a:rPr>
                          <m:t>′</m:t>
                        </m:r>
                      </m:sup>
                    </m:sSubSup>
                  </m:oMath>
                </a14:m>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iff</a:t>
                </a:r>
              </a:p>
              <a:p>
                <a:pPr marL="457200" indent="-457200">
                  <a:buFont typeface="+mj-ea"/>
                  <a:buAutoNum type="circleNumDbPlain"/>
                </a:pPr>
                <a:r>
                  <a:rPr kumimoji="1" lang="en-US" altLang="zh-CN" sz="2000">
                    <a:latin typeface="Palatino" pitchFamily="2" charset="0"/>
                    <a:ea typeface="Palatino" pitchFamily="2" charset="0"/>
                  </a:rPr>
                  <a:t>either </a:t>
                </a:r>
                <a14:m>
                  <m:oMath xmlns:m="http://schemas.openxmlformats.org/officeDocument/2006/math">
                    <m:r>
                      <a:rPr kumimoji="1" lang="en-US" altLang="zh-CN" sz="2000" b="0" i="1" smtClean="0">
                        <a:latin typeface="Cambria Math" panose="02040503050406030204" pitchFamily="18" charset="0"/>
                        <a:ea typeface="Palatino" pitchFamily="2" charset="0"/>
                      </a:rPr>
                      <m:t>∃</m:t>
                    </m:r>
                    <m:sSub>
                      <m:sSubPr>
                        <m:ctrlPr>
                          <a:rPr kumimoji="1" lang="en-US" altLang="zh-CN" sz="2000" b="0" i="1" smtClean="0">
                            <a:latin typeface="Cambria Math" panose="02040503050406030204" pitchFamily="18" charset="0"/>
                            <a:ea typeface="Palatino" pitchFamily="2" charset="0"/>
                          </a:rPr>
                        </m:ctrlPr>
                      </m:sSubPr>
                      <m:e>
                        <m:r>
                          <a:rPr kumimoji="1" lang="en-US" altLang="zh-CN" sz="2000" b="0" i="1" smtClean="0">
                            <a:latin typeface="Cambria Math" panose="02040503050406030204" pitchFamily="18" charset="0"/>
                            <a:ea typeface="Palatino" pitchFamily="2" charset="0"/>
                          </a:rPr>
                          <m:t>𝑏</m:t>
                        </m:r>
                      </m:e>
                      <m:sub>
                        <m:r>
                          <a:rPr kumimoji="1" lang="en-US" altLang="zh-CN" sz="2000" b="0" i="1" smtClean="0">
                            <a:latin typeface="Cambria Math" panose="02040503050406030204" pitchFamily="18" charset="0"/>
                            <a:ea typeface="Palatino" pitchFamily="2" charset="0"/>
                          </a:rPr>
                          <m:t>𝑖</m:t>
                        </m:r>
                      </m:sub>
                    </m:sSub>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𝑌</m:t>
                    </m:r>
                    <m:r>
                      <a:rPr kumimoji="1" lang="en-US" altLang="zh-CN" sz="2000" b="0" i="1" smtClean="0">
                        <a:latin typeface="Cambria Math" panose="02040503050406030204" pitchFamily="18" charset="0"/>
                        <a:ea typeface="Palatino" pitchFamily="2" charset="0"/>
                      </a:rPr>
                      <m:t>∩</m:t>
                    </m:r>
                    <m:sSub>
                      <m:sSubPr>
                        <m:ctrlPr>
                          <a:rPr kumimoji="1" lang="en-US" altLang="zh-CN" sz="2000" b="0" i="1" smtClean="0">
                            <a:latin typeface="Cambria Math" panose="02040503050406030204" pitchFamily="18" charset="0"/>
                            <a:ea typeface="Palatino" pitchFamily="2" charset="0"/>
                          </a:rPr>
                        </m:ctrlPr>
                      </m:sSubPr>
                      <m:e>
                        <m:r>
                          <a:rPr kumimoji="1" lang="en-US" altLang="zh-CN" sz="2000" b="0" i="1" smtClean="0">
                            <a:latin typeface="Cambria Math" panose="02040503050406030204" pitchFamily="18" charset="0"/>
                            <a:ea typeface="Palatino" pitchFamily="2" charset="0"/>
                          </a:rPr>
                          <m:t>𝐵</m:t>
                        </m:r>
                      </m:e>
                      <m:sub>
                        <m:r>
                          <a:rPr kumimoji="1" lang="en-US" altLang="zh-CN" sz="2000" b="0" i="1" smtClean="0">
                            <a:latin typeface="Cambria Math" panose="02040503050406030204" pitchFamily="18" charset="0"/>
                            <a:ea typeface="Palatino" pitchFamily="2" charset="0"/>
                          </a:rPr>
                          <m:t>𝑖</m:t>
                        </m:r>
                      </m:sub>
                    </m:sSub>
                  </m:oMath>
                </a14:m>
                <a:r>
                  <a:rPr kumimoji="1" lang="en-US" altLang="zh-CN" sz="2000">
                    <a:latin typeface="Palatino" pitchFamily="2" charset="0"/>
                    <a:ea typeface="Palatino" pitchFamily="2" charset="0"/>
                  </a:rPr>
                  <a:t>, </a:t>
                </a:r>
                <a:r>
                  <a:rPr kumimoji="1" lang="en-US" altLang="zh-CN" sz="2000" err="1">
                    <a:latin typeface="Palatino" pitchFamily="2" charset="0"/>
                    <a:ea typeface="Palatino" pitchFamily="2" charset="0"/>
                  </a:rPr>
                  <a:t>s.t.</a:t>
                </a:r>
                <a:r>
                  <a:rPr kumimoji="1" lang="en-US" altLang="zh-CN" sz="2000">
                    <a:latin typeface="Palatino" pitchFamily="2" charset="0"/>
                    <a:ea typeface="Palatino" pitchFamily="2" charset="0"/>
                  </a:rPr>
                  <a:t> the sets corresponding to vertices in </a:t>
                </a:r>
                <a14:m>
                  <m:oMath xmlns:m="http://schemas.openxmlformats.org/officeDocument/2006/math">
                    <m:sSub>
                      <m:sSubPr>
                        <m:ctrlPr>
                          <a:rPr kumimoji="1" lang="en-US" altLang="zh-CN" sz="2000" b="0" i="1" smtClean="0">
                            <a:latin typeface="Cambria Math" panose="02040503050406030204" pitchFamily="18" charset="0"/>
                            <a:ea typeface="Cambria Math" panose="02040503050406030204" pitchFamily="18" charset="0"/>
                          </a:rPr>
                        </m:ctrlPr>
                      </m:sSubPr>
                      <m:e>
                        <m:r>
                          <a:rPr kumimoji="1" lang="en-US" altLang="zh-CN" sz="2000" b="0" i="1" smtClean="0">
                            <a:latin typeface="Cambria Math" panose="02040503050406030204" pitchFamily="18" charset="0"/>
                            <a:ea typeface="Cambria Math" panose="02040503050406030204" pitchFamily="18" charset="0"/>
                          </a:rPr>
                          <m:t>|</m:t>
                        </m:r>
                        <m:r>
                          <a:rPr kumimoji="1" lang="en-US" altLang="zh-CN" sz="2000" b="0" i="1" smtClean="0">
                            <a:latin typeface="Cambria Math" panose="02040503050406030204" pitchFamily="18" charset="0"/>
                            <a:ea typeface="Cambria Math" panose="02040503050406030204" pitchFamily="18" charset="0"/>
                          </a:rPr>
                          <m:t>𝑋</m:t>
                        </m:r>
                        <m:r>
                          <a:rPr kumimoji="1" lang="en-US" altLang="zh-CN" sz="2000" b="0" i="1" smtClean="0">
                            <a:latin typeface="Cambria Math" panose="02040503050406030204" pitchFamily="18" charset="0"/>
                            <a:ea typeface="Cambria Math" panose="02040503050406030204" pitchFamily="18" charset="0"/>
                          </a:rPr>
                          <m:t>∩</m:t>
                        </m:r>
                        <m:r>
                          <a:rPr kumimoji="1" lang="en-US" altLang="zh-CN" sz="2000" i="1" smtClean="0">
                            <a:latin typeface="Cambria Math" panose="02040503050406030204" pitchFamily="18" charset="0"/>
                            <a:ea typeface="Cambria Math" panose="02040503050406030204" pitchFamily="18" charset="0"/>
                          </a:rPr>
                          <m:t>𝒩</m:t>
                        </m:r>
                      </m:e>
                      <m:sub>
                        <m:sSub>
                          <m:sSubPr>
                            <m:ctrlPr>
                              <a:rPr kumimoji="1" lang="en-US" altLang="zh-CN" sz="2000" b="0" i="1" smtClean="0">
                                <a:latin typeface="Cambria Math" panose="02040503050406030204" pitchFamily="18" charset="0"/>
                                <a:ea typeface="Cambria Math" panose="02040503050406030204" pitchFamily="18" charset="0"/>
                              </a:rPr>
                            </m:ctrlPr>
                          </m:sSubPr>
                          <m:e>
                            <m:r>
                              <a:rPr kumimoji="1" lang="en-US" altLang="zh-CN" sz="2000" b="0" i="1" smtClean="0">
                                <a:latin typeface="Cambria Math" panose="02040503050406030204" pitchFamily="18" charset="0"/>
                                <a:ea typeface="Cambria Math" panose="02040503050406030204" pitchFamily="18" charset="0"/>
                              </a:rPr>
                              <m:t>𝐺</m:t>
                            </m:r>
                          </m:e>
                          <m:sub>
                            <m:r>
                              <a:rPr kumimoji="1" lang="en-US" altLang="zh-CN" sz="2000" b="0" i="1" smtClean="0">
                                <a:latin typeface="Cambria Math" panose="02040503050406030204" pitchFamily="18" charset="0"/>
                                <a:ea typeface="Cambria Math" panose="02040503050406030204" pitchFamily="18" charset="0"/>
                              </a:rPr>
                              <m:t>𝑇</m:t>
                            </m:r>
                          </m:sub>
                        </m:sSub>
                      </m:sub>
                    </m:sSub>
                    <m:d>
                      <m:dPr>
                        <m:ctrlPr>
                          <a:rPr kumimoji="1" lang="en-US" altLang="zh-CN" sz="2000" b="0" i="1" smtClean="0">
                            <a:latin typeface="Cambria Math" panose="02040503050406030204" pitchFamily="18" charset="0"/>
                            <a:ea typeface="Cambria Math" panose="02040503050406030204" pitchFamily="18" charset="0"/>
                          </a:rPr>
                        </m:ctrlPr>
                      </m:dPr>
                      <m:e>
                        <m:sSub>
                          <m:sSubPr>
                            <m:ctrlPr>
                              <a:rPr kumimoji="1" lang="en-US" altLang="zh-CN" sz="2000" b="0" i="1" smtClean="0">
                                <a:latin typeface="Cambria Math" panose="02040503050406030204" pitchFamily="18" charset="0"/>
                                <a:ea typeface="Cambria Math" panose="02040503050406030204" pitchFamily="18" charset="0"/>
                              </a:rPr>
                            </m:ctrlPr>
                          </m:sSubPr>
                          <m:e>
                            <m:r>
                              <a:rPr kumimoji="1" lang="en-US" altLang="zh-CN" sz="2000" b="0" i="1" smtClean="0">
                                <a:latin typeface="Cambria Math" panose="02040503050406030204" pitchFamily="18" charset="0"/>
                                <a:ea typeface="Cambria Math" panose="02040503050406030204" pitchFamily="18" charset="0"/>
                              </a:rPr>
                              <m:t>𝑏</m:t>
                            </m:r>
                          </m:e>
                          <m:sub>
                            <m:r>
                              <a:rPr kumimoji="1" lang="en-US" altLang="zh-CN" sz="2000" b="0" i="1" smtClean="0">
                                <a:latin typeface="Cambria Math" panose="02040503050406030204" pitchFamily="18" charset="0"/>
                                <a:ea typeface="Cambria Math" panose="02040503050406030204" pitchFamily="18" charset="0"/>
                              </a:rPr>
                              <m:t>𝑖</m:t>
                            </m:r>
                          </m:sub>
                        </m:sSub>
                      </m:e>
                    </m:d>
                    <m:r>
                      <a:rPr kumimoji="1" lang="en-US" altLang="zh-CN" sz="2000" b="0" i="1" smtClean="0">
                        <a:latin typeface="Cambria Math" panose="02040503050406030204" pitchFamily="18" charset="0"/>
                        <a:ea typeface="Cambria Math" panose="02040503050406030204" pitchFamily="18" charset="0"/>
                      </a:rPr>
                      <m:t>|</m:t>
                    </m:r>
                  </m:oMath>
                </a14:m>
                <a:r>
                  <a:rPr kumimoji="1" lang="en-US" altLang="zh-CN" sz="2000">
                    <a:latin typeface="Palatino" pitchFamily="2" charset="0"/>
                    <a:ea typeface="Palatino" pitchFamily="2" charset="0"/>
                  </a:rPr>
                  <a:t> can cover </a:t>
                </a:r>
                <a14:m>
                  <m:oMath xmlns:m="http://schemas.openxmlformats.org/officeDocument/2006/math">
                    <m:r>
                      <a:rPr kumimoji="1" lang="en-US" altLang="zh-CN" sz="2000" b="0" i="1" smtClean="0">
                        <a:latin typeface="Cambria Math" panose="02040503050406030204" pitchFamily="18" charset="0"/>
                        <a:ea typeface="Palatino" pitchFamily="2" charset="0"/>
                      </a:rPr>
                      <m:t>𝑈</m:t>
                    </m:r>
                  </m:oMath>
                </a14:m>
                <a:r>
                  <a:rPr kumimoji="1" lang="en-US" altLang="zh-CN" sz="2000">
                    <a:latin typeface="Palatino" pitchFamily="2" charset="0"/>
                    <a:ea typeface="Palatino" pitchFamily="2" charset="0"/>
                  </a:rPr>
                  <a:t>,</a:t>
                </a:r>
              </a:p>
              <a:p>
                <a:pPr marL="457200" indent="-457200">
                  <a:buFont typeface="+mj-ea"/>
                  <a:buAutoNum type="circleNumDbPlain"/>
                </a:pPr>
                <a:r>
                  <a:rPr kumimoji="1" lang="en-US" altLang="zh-CN" sz="2000">
                    <a:solidFill>
                      <a:srgbClr val="FF0000"/>
                    </a:solidFill>
                    <a:latin typeface="Palatino" pitchFamily="2" charset="0"/>
                    <a:ea typeface="Palatino" pitchFamily="2" charset="0"/>
                  </a:rPr>
                  <a:t>or</a:t>
                </a:r>
                <a:r>
                  <a:rPr kumimoji="1" lang="zh-CN" altLang="en-US" sz="2000">
                    <a:solidFill>
                      <a:srgbClr val="FF0000"/>
                    </a:solidFill>
                    <a:latin typeface="Palatino" pitchFamily="2" charset="0"/>
                    <a:ea typeface="Palatino" pitchFamily="2" charset="0"/>
                  </a:rPr>
                  <a:t> </a:t>
                </a:r>
                <a14:m>
                  <m:oMath xmlns:m="http://schemas.openxmlformats.org/officeDocument/2006/math">
                    <m:d>
                      <m:dPr>
                        <m:begChr m:val="|"/>
                        <m:endChr m:val="|"/>
                        <m:ctrlPr>
                          <a:rPr kumimoji="1" lang="en-US" altLang="zh-CN" sz="2000" b="0" i="1" smtClean="0">
                            <a:solidFill>
                              <a:srgbClr val="FF0000"/>
                            </a:solidFill>
                            <a:latin typeface="Cambria Math" panose="02040503050406030204" pitchFamily="18" charset="0"/>
                            <a:ea typeface="Palatino" pitchFamily="2" charset="0"/>
                          </a:rPr>
                        </m:ctrlPr>
                      </m:dPr>
                      <m:e>
                        <m:r>
                          <a:rPr kumimoji="1" lang="en-US" altLang="zh-CN" sz="2000" b="0" i="1" smtClean="0">
                            <a:solidFill>
                              <a:srgbClr val="FF0000"/>
                            </a:solidFill>
                            <a:latin typeface="Cambria Math" panose="02040503050406030204" pitchFamily="18" charset="0"/>
                            <a:ea typeface="Palatino" pitchFamily="2" charset="0"/>
                          </a:rPr>
                          <m:t>𝑌</m:t>
                        </m:r>
                        <m:r>
                          <a:rPr kumimoji="1" lang="en-US" altLang="zh-CN" sz="2000" b="0" i="1" smtClean="0">
                            <a:solidFill>
                              <a:srgbClr val="FF0000"/>
                            </a:solidFill>
                            <a:latin typeface="Cambria Math" panose="02040503050406030204" pitchFamily="18" charset="0"/>
                            <a:ea typeface="Palatino" pitchFamily="2" charset="0"/>
                          </a:rPr>
                          <m:t>∩</m:t>
                        </m:r>
                        <m:sSub>
                          <m:sSubPr>
                            <m:ctrlPr>
                              <a:rPr kumimoji="1" lang="en-US" altLang="zh-CN" sz="2000" b="0" i="1" smtClean="0">
                                <a:solidFill>
                                  <a:srgbClr val="FF0000"/>
                                </a:solidFill>
                                <a:latin typeface="Cambria Math" panose="02040503050406030204" pitchFamily="18" charset="0"/>
                                <a:ea typeface="Palatino" pitchFamily="2" charset="0"/>
                              </a:rPr>
                            </m:ctrlPr>
                          </m:sSubPr>
                          <m:e>
                            <m:r>
                              <a:rPr kumimoji="1" lang="en-US" altLang="zh-CN" sz="2000" b="0" i="1" smtClean="0">
                                <a:solidFill>
                                  <a:srgbClr val="FF0000"/>
                                </a:solidFill>
                                <a:latin typeface="Cambria Math" panose="02040503050406030204" pitchFamily="18" charset="0"/>
                                <a:ea typeface="Palatino" pitchFamily="2" charset="0"/>
                              </a:rPr>
                              <m:t>𝐵</m:t>
                            </m:r>
                          </m:e>
                          <m:sub>
                            <m:r>
                              <a:rPr kumimoji="1" lang="en-US" altLang="zh-CN" sz="2000" b="0" i="1" smtClean="0">
                                <a:solidFill>
                                  <a:srgbClr val="FF0000"/>
                                </a:solidFill>
                                <a:latin typeface="Cambria Math" panose="02040503050406030204" pitchFamily="18" charset="0"/>
                                <a:ea typeface="Palatino" pitchFamily="2" charset="0"/>
                              </a:rPr>
                              <m:t>𝑖</m:t>
                            </m:r>
                          </m:sub>
                        </m:sSub>
                      </m:e>
                    </m:d>
                    <m:r>
                      <a:rPr kumimoji="1" lang="en-US" altLang="zh-CN" sz="2000" b="0" i="1" smtClean="0">
                        <a:solidFill>
                          <a:srgbClr val="FF0000"/>
                        </a:solidFill>
                        <a:latin typeface="Cambria Math" panose="02040503050406030204" pitchFamily="18" charset="0"/>
                        <a:ea typeface="Palatino" pitchFamily="2" charset="0"/>
                      </a:rPr>
                      <m:t>≥</m:t>
                    </m:r>
                    <m:r>
                      <a:rPr kumimoji="1" lang="en-US" altLang="zh-CN" sz="2000" b="0" i="1" smtClean="0">
                        <a:solidFill>
                          <a:srgbClr val="FF0000"/>
                        </a:solidFill>
                        <a:latin typeface="Cambria Math" panose="02040503050406030204" pitchFamily="18" charset="0"/>
                        <a:ea typeface="Palatino" pitchFamily="2" charset="0"/>
                      </a:rPr>
                      <m:t>𝑐</m:t>
                    </m:r>
                    <m:r>
                      <a:rPr kumimoji="1" lang="en-US" altLang="zh-CN" sz="2000" b="0" i="1" smtClean="0">
                        <a:solidFill>
                          <a:srgbClr val="FF0000"/>
                        </a:solidFill>
                        <a:latin typeface="Cambria Math" panose="02040503050406030204" pitchFamily="18" charset="0"/>
                        <a:ea typeface="Palatino" pitchFamily="2" charset="0"/>
                      </a:rPr>
                      <m:t>+1</m:t>
                    </m:r>
                  </m:oMath>
                </a14:m>
                <a:r>
                  <a:rPr kumimoji="1" lang="en-US" altLang="zh-CN" sz="2000">
                    <a:solidFill>
                      <a:srgbClr val="FF0000"/>
                    </a:solidFill>
                    <a:latin typeface="Palatino" pitchFamily="2" charset="0"/>
                    <a:ea typeface="Palatino" pitchFamily="2" charset="0"/>
                  </a:rPr>
                  <a:t>.</a:t>
                </a:r>
              </a:p>
            </p:txBody>
          </p:sp>
        </mc:Choice>
        <mc:Fallback xmlns="">
          <p:sp>
            <p:nvSpPr>
              <p:cNvPr id="33" name="文本框 32">
                <a:extLst>
                  <a:ext uri="{FF2B5EF4-FFF2-40B4-BE49-F238E27FC236}">
                    <a16:creationId xmlns:a16="http://schemas.microsoft.com/office/drawing/2014/main" id="{47486C15-351A-BE5B-CE1B-EB502DDDB3C0}"/>
                  </a:ext>
                </a:extLst>
              </p:cNvPr>
              <p:cNvSpPr txBox="1">
                <a:spLocks noRot="1" noChangeAspect="1" noMove="1" noResize="1" noEditPoints="1" noAdjustHandles="1" noChangeArrowheads="1" noChangeShapeType="1" noTextEdit="1"/>
              </p:cNvSpPr>
              <p:nvPr/>
            </p:nvSpPr>
            <p:spPr>
              <a:xfrm>
                <a:off x="838200" y="1429504"/>
                <a:ext cx="10198119" cy="1042273"/>
              </a:xfrm>
              <a:prstGeom prst="rect">
                <a:avLst/>
              </a:prstGeom>
              <a:blipFill>
                <a:blip r:embed="rId2"/>
                <a:stretch>
                  <a:fillRect l="-658" t="-2924" r="-1316" b="-9357"/>
                </a:stretch>
              </a:blipFill>
            </p:spPr>
            <p:txBody>
              <a:bodyPr/>
              <a:lstStyle/>
              <a:p>
                <a:r>
                  <a:rPr lang="en-US">
                    <a:noFill/>
                  </a:rPr>
                  <a:t> </a:t>
                </a:r>
              </a:p>
            </p:txBody>
          </p:sp>
        </mc:Fallback>
      </mc:AlternateContent>
      <p:sp>
        <p:nvSpPr>
          <p:cNvPr id="2" name="标题 1">
            <a:extLst>
              <a:ext uri="{FF2B5EF4-FFF2-40B4-BE49-F238E27FC236}">
                <a16:creationId xmlns:a16="http://schemas.microsoft.com/office/drawing/2014/main" id="{4CFEBA7D-D78A-4674-B4CE-8101BA65D437}"/>
              </a:ext>
            </a:extLst>
          </p:cNvPr>
          <p:cNvSpPr>
            <a:spLocks noGrp="1"/>
          </p:cNvSpPr>
          <p:nvPr>
            <p:ph type="title"/>
          </p:nvPr>
        </p:nvSpPr>
        <p:spPr/>
        <p:txBody>
          <a:bodyPr/>
          <a:lstStyle/>
          <a:p>
            <a:r>
              <a:rPr lang="en-US" altLang="zh-CN">
                <a:latin typeface="Palatino Linotype" panose="02040502050505030304" pitchFamily="18" charset="0"/>
              </a:rPr>
              <a:t>Threshold Graph Composition</a:t>
            </a:r>
            <a:endParaRPr lang="zh-CN" altLang="en-US">
              <a:solidFill>
                <a:srgbClr val="FF3399"/>
              </a:solidFill>
              <a:latin typeface="Palatino Linotype" panose="02040502050505030304" pitchFamily="18" charset="0"/>
            </a:endParaRPr>
          </a:p>
        </p:txBody>
      </p:sp>
      <p:sp>
        <p:nvSpPr>
          <p:cNvPr id="5" name="文本框 4">
            <a:extLst>
              <a:ext uri="{FF2B5EF4-FFF2-40B4-BE49-F238E27FC236}">
                <a16:creationId xmlns:a16="http://schemas.microsoft.com/office/drawing/2014/main" id="{BFF7F080-51F7-4335-B1D8-5D9192CCFE22}"/>
              </a:ext>
            </a:extLst>
          </p:cNvPr>
          <p:cNvSpPr txBox="1"/>
          <p:nvPr/>
        </p:nvSpPr>
        <p:spPr>
          <a:xfrm>
            <a:off x="4826779" y="4593250"/>
            <a:ext cx="69" cy="276999"/>
          </a:xfrm>
          <a:prstGeom prst="rect">
            <a:avLst/>
          </a:prstGeom>
          <a:noFill/>
        </p:spPr>
        <p:txBody>
          <a:bodyPr wrap="none" lIns="0" tIns="0" rIns="0" bIns="0" rtlCol="0">
            <a:spAutoFit/>
          </a:bodyPr>
          <a:lstStyle/>
          <a:p>
            <a:endParaRPr lang="zh-CN" altLang="en-US"/>
          </a:p>
        </p:txBody>
      </p:sp>
      <p:sp>
        <p:nvSpPr>
          <p:cNvPr id="6" name="文本框 5">
            <a:extLst>
              <a:ext uri="{FF2B5EF4-FFF2-40B4-BE49-F238E27FC236}">
                <a16:creationId xmlns:a16="http://schemas.microsoft.com/office/drawing/2014/main" id="{001AC4B2-B67B-4315-B5EA-20F5499035D0}"/>
              </a:ext>
            </a:extLst>
          </p:cNvPr>
          <p:cNvSpPr txBox="1"/>
          <p:nvPr/>
        </p:nvSpPr>
        <p:spPr>
          <a:xfrm>
            <a:off x="4826779" y="4593250"/>
            <a:ext cx="69" cy="276999"/>
          </a:xfrm>
          <a:prstGeom prst="rect">
            <a:avLst/>
          </a:prstGeom>
          <a:noFill/>
        </p:spPr>
        <p:txBody>
          <a:bodyPr wrap="none" lIns="0" tIns="0" rIns="0" bIns="0" rtlCol="0">
            <a:spAutoFit/>
          </a:bodyPr>
          <a:lstStyle/>
          <a:p>
            <a:endParaRPr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ADAD7045-2582-B750-0AC9-7881D70B0692}"/>
                  </a:ext>
                </a:extLst>
              </p:cNvPr>
              <p:cNvSpPr txBox="1"/>
              <p:nvPr/>
            </p:nvSpPr>
            <p:spPr>
              <a:xfrm>
                <a:off x="838199" y="2636662"/>
                <a:ext cx="10740377" cy="1444306"/>
              </a:xfrm>
              <a:prstGeom prst="rect">
                <a:avLst/>
              </a:prstGeom>
              <a:noFill/>
            </p:spPr>
            <p:txBody>
              <a:bodyPr wrap="square" rtlCol="0">
                <a:spAutoFit/>
              </a:bodyPr>
              <a:lstStyle/>
              <a:p>
                <a:r>
                  <a:rPr kumimoji="1" lang="en-US" altLang="zh-CN" sz="2000">
                    <a:latin typeface="Palatino" pitchFamily="2" charset="0"/>
                    <a:ea typeface="Palatino" pitchFamily="2" charset="0"/>
                  </a:rPr>
                  <a:t>Let</a:t>
                </a:r>
                <a:r>
                  <a:rPr kumimoji="1" lang="zh-CN" altLang="en-US" sz="2000">
                    <a:latin typeface="Palatino" pitchFamily="2" charset="0"/>
                    <a:ea typeface="Palatino" pitchFamily="2" charset="0"/>
                  </a:rPr>
                  <a:t> </a:t>
                </a:r>
                <a14:m>
                  <m:oMath xmlns:m="http://schemas.openxmlformats.org/officeDocument/2006/math">
                    <m:sSubSup>
                      <m:sSubSupPr>
                        <m:ctrlPr>
                          <a:rPr kumimoji="1" lang="en-US" altLang="zh-CN" sz="2000" b="0" i="1" smtClean="0">
                            <a:latin typeface="Cambria Math" panose="02040503050406030204" pitchFamily="18" charset="0"/>
                          </a:rPr>
                        </m:ctrlPr>
                      </m:sSubSupPr>
                      <m:e>
                        <m:r>
                          <a:rPr kumimoji="1" lang="en-US" altLang="zh-CN" sz="2000" b="0" i="1" smtClean="0">
                            <a:latin typeface="Cambria Math" panose="02040503050406030204" pitchFamily="18" charset="0"/>
                          </a:rPr>
                          <m:t>𝑈</m:t>
                        </m:r>
                      </m:e>
                      <m:sub>
                        <m:r>
                          <a:rPr kumimoji="1" lang="en-US" altLang="zh-CN" sz="2000" b="0" i="1" smtClean="0">
                            <a:latin typeface="Cambria Math" panose="02040503050406030204" pitchFamily="18" charset="0"/>
                          </a:rPr>
                          <m:t>𝑖</m:t>
                        </m:r>
                      </m:sub>
                      <m:sup>
                        <m:r>
                          <a:rPr kumimoji="1" lang="en-US" altLang="zh-CN" sz="2000" b="0" i="1" smtClean="0">
                            <a:latin typeface="Cambria Math" panose="02040503050406030204" pitchFamily="18" charset="0"/>
                          </a:rPr>
                          <m:t>′</m:t>
                        </m:r>
                      </m:sup>
                    </m:sSubSup>
                    <m:r>
                      <a:rPr kumimoji="1" lang="en-US" altLang="zh-CN" sz="2000" b="0" i="1" smtClean="0">
                        <a:latin typeface="Cambria Math" panose="02040503050406030204" pitchFamily="18" charset="0"/>
                      </a:rPr>
                      <m:t>=</m:t>
                    </m:r>
                    <m:r>
                      <m:rPr>
                        <m:lit/>
                      </m:rPr>
                      <a:rPr kumimoji="1" lang="en-US" altLang="zh-CN" sz="2000" b="0" i="1" smtClean="0">
                        <a:latin typeface="Cambria Math" panose="02040503050406030204" pitchFamily="18" charset="0"/>
                      </a:rPr>
                      <m:t>{</m:t>
                    </m:r>
                    <m:d>
                      <m:dPr>
                        <m:ctrlPr>
                          <a:rPr kumimoji="1" lang="en-US" altLang="zh-CN" sz="2000" b="0" i="1" smtClean="0">
                            <a:latin typeface="Cambria Math" panose="02040503050406030204" pitchFamily="18" charset="0"/>
                          </a:rPr>
                        </m:ctrlPr>
                      </m:dPr>
                      <m:e>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𝑢</m:t>
                            </m:r>
                          </m:e>
                          <m:sub>
                            <m:r>
                              <a:rPr kumimoji="1" lang="en-US" altLang="zh-CN" sz="2000" b="0" i="1" smtClean="0">
                                <a:latin typeface="Cambria Math" panose="02040503050406030204" pitchFamily="18" charset="0"/>
                              </a:rPr>
                              <m:t>1</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𝑢</m:t>
                            </m:r>
                          </m:e>
                          <m:sub>
                            <m:r>
                              <a:rPr kumimoji="1" lang="en-US" altLang="zh-CN" sz="2000" b="0" i="1" smtClean="0">
                                <a:latin typeface="Cambria Math" panose="02040503050406030204" pitchFamily="18" charset="0"/>
                              </a:rPr>
                              <m:t>𝑐</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𝑏</m:t>
                            </m:r>
                          </m:e>
                          <m:sub>
                            <m:r>
                              <a:rPr kumimoji="1" lang="en-US" altLang="zh-CN" sz="2000" b="0" i="1" smtClean="0">
                                <a:latin typeface="Cambria Math" panose="02040503050406030204" pitchFamily="18" charset="0"/>
                              </a:rPr>
                              <m:t>1</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𝑏</m:t>
                            </m:r>
                          </m:e>
                          <m:sub>
                            <m:r>
                              <a:rPr kumimoji="1" lang="en-US" altLang="zh-CN" sz="2000" b="0" i="1" smtClean="0">
                                <a:latin typeface="Cambria Math" panose="02040503050406030204" pitchFamily="18" charset="0"/>
                              </a:rPr>
                              <m:t>𝑐</m:t>
                            </m:r>
                          </m:sub>
                        </m:sSub>
                      </m:e>
                    </m:d>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𝑗</m:t>
                    </m:r>
                    <m:r>
                      <a:rPr kumimoji="1" lang="en-US" altLang="zh-CN" sz="2000" b="0" i="1" smtClean="0">
                        <a:latin typeface="Cambria Math" panose="02040503050406030204" pitchFamily="18" charset="0"/>
                      </a:rPr>
                      <m:t>∈</m:t>
                    </m:r>
                    <m:d>
                      <m:dPr>
                        <m:begChr m:val="["/>
                        <m:endChr m:val="]"/>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𝑐</m:t>
                        </m:r>
                      </m:e>
                    </m:d>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𝑢</m:t>
                        </m:r>
                      </m:e>
                      <m:sub>
                        <m:r>
                          <a:rPr kumimoji="1" lang="en-US" altLang="zh-CN" sz="2000" b="0" i="1" smtClean="0">
                            <a:latin typeface="Cambria Math" panose="02040503050406030204" pitchFamily="18" charset="0"/>
                          </a:rPr>
                          <m:t>𝑗</m:t>
                        </m:r>
                      </m:sub>
                    </m:sSub>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𝑈</m:t>
                    </m:r>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𝑏</m:t>
                        </m:r>
                      </m:e>
                      <m:sub>
                        <m:r>
                          <a:rPr kumimoji="1" lang="en-US" altLang="zh-CN" sz="2000" b="0" i="1" smtClean="0">
                            <a:latin typeface="Cambria Math" panose="02040503050406030204" pitchFamily="18" charset="0"/>
                          </a:rPr>
                          <m:t>𝑗</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𝐵</m:t>
                        </m:r>
                      </m:e>
                      <m:sub>
                        <m:r>
                          <a:rPr kumimoji="1" lang="en-US" altLang="zh-CN" sz="2000" b="0" i="1" smtClean="0">
                            <a:latin typeface="Cambria Math" panose="02040503050406030204" pitchFamily="18" charset="0"/>
                          </a:rPr>
                          <m:t>𝑖</m:t>
                        </m:r>
                      </m:sub>
                    </m:sSub>
                    <m:r>
                      <m:rPr>
                        <m:lit/>
                      </m:rPr>
                      <a:rPr kumimoji="1" lang="en-US" altLang="zh-CN" sz="2000" b="0" i="1" smtClean="0">
                        <a:latin typeface="Cambria Math" panose="02040503050406030204" pitchFamily="18" charset="0"/>
                      </a:rPr>
                      <m:t>}</m:t>
                    </m:r>
                  </m:oMath>
                </a14:m>
                <a:r>
                  <a:rPr kumimoji="1" lang="en-US" altLang="zh-CN" sz="2000">
                    <a:latin typeface="Palatino" pitchFamily="2" charset="0"/>
                    <a:ea typeface="Palatino" pitchFamily="2" charset="0"/>
                  </a:rPr>
                  <a:t>.</a:t>
                </a:r>
              </a:p>
              <a:p>
                <a:pPr marL="342900" indent="-342900">
                  <a:buFont typeface="Arial" panose="020B0604020202020204" pitchFamily="34" charset="0"/>
                  <a:buChar char="•"/>
                </a:pPr>
                <a14:m>
                  <m:oMath xmlns:m="http://schemas.openxmlformats.org/officeDocument/2006/math">
                    <m:r>
                      <a:rPr kumimoji="1" lang="en-US" altLang="zh-CN" sz="2000" b="0" i="1" smtClean="0">
                        <a:latin typeface="Cambria Math" panose="02040503050406030204" pitchFamily="18" charset="0"/>
                        <a:ea typeface="Palatino" pitchFamily="2" charset="0"/>
                      </a:rPr>
                      <m:t>𝑎</m:t>
                    </m:r>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𝐴</m:t>
                    </m:r>
                  </m:oMath>
                </a14:m>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can</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cover</a:t>
                </a:r>
                <a:r>
                  <a:rPr kumimoji="1" lang="zh-CN" altLang="en-US" sz="2000">
                    <a:latin typeface="Palatino" pitchFamily="2" charset="0"/>
                    <a:ea typeface="Palatino" pitchFamily="2" charset="0"/>
                  </a:rPr>
                  <a:t> </a:t>
                </a:r>
                <a14:m>
                  <m:oMath xmlns:m="http://schemas.openxmlformats.org/officeDocument/2006/math">
                    <m:d>
                      <m:dPr>
                        <m:ctrlPr>
                          <a:rPr kumimoji="1" lang="en-US" altLang="zh-CN" sz="2000" b="0" i="1" smtClean="0">
                            <a:latin typeface="Cambria Math" panose="02040503050406030204" pitchFamily="18" charset="0"/>
                          </a:rPr>
                        </m:ctrlPr>
                      </m:dPr>
                      <m:e>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𝑢</m:t>
                            </m:r>
                          </m:e>
                          <m:sub>
                            <m:r>
                              <a:rPr kumimoji="1" lang="en-US" altLang="zh-CN" sz="2000" b="0" i="1" smtClean="0">
                                <a:latin typeface="Cambria Math" panose="02040503050406030204" pitchFamily="18" charset="0"/>
                              </a:rPr>
                              <m:t>1</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𝑢</m:t>
                            </m:r>
                          </m:e>
                          <m:sub>
                            <m:r>
                              <a:rPr kumimoji="1" lang="en-US" altLang="zh-CN" sz="2000" b="0" i="1" smtClean="0">
                                <a:latin typeface="Cambria Math" panose="02040503050406030204" pitchFamily="18" charset="0"/>
                              </a:rPr>
                              <m:t>𝑐</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𝑏</m:t>
                            </m:r>
                          </m:e>
                          <m:sub>
                            <m:r>
                              <a:rPr kumimoji="1" lang="en-US" altLang="zh-CN" sz="2000" b="0" i="1" smtClean="0">
                                <a:latin typeface="Cambria Math" panose="02040503050406030204" pitchFamily="18" charset="0"/>
                              </a:rPr>
                              <m:t>1</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𝑏</m:t>
                            </m:r>
                          </m:e>
                          <m:sub>
                            <m:r>
                              <a:rPr kumimoji="1" lang="en-US" altLang="zh-CN" sz="2000" b="0" i="1" smtClean="0">
                                <a:latin typeface="Cambria Math" panose="02040503050406030204" pitchFamily="18" charset="0"/>
                              </a:rPr>
                              <m:t>𝑐</m:t>
                            </m:r>
                          </m:sub>
                        </m:sSub>
                      </m:e>
                    </m:d>
                  </m:oMath>
                </a14:m>
                <a:r>
                  <a:rPr kumimoji="1" lang="zh-CN" altLang="en-US" sz="2000">
                    <a:latin typeface="Palatino" pitchFamily="2" charset="0"/>
                    <a:ea typeface="Palatino" pitchFamily="2" charset="0"/>
                  </a:rPr>
                  <a:t> </a:t>
                </a:r>
                <a:r>
                  <a:rPr kumimoji="1" lang="en-US" altLang="zh-CN" sz="2000" err="1">
                    <a:latin typeface="Palatino" pitchFamily="2" charset="0"/>
                    <a:ea typeface="Palatino" pitchFamily="2" charset="0"/>
                  </a:rPr>
                  <a:t>iff</a:t>
                </a:r>
                <a:r>
                  <a:rPr kumimoji="1" lang="zh-CN" altLang="en-US" sz="2000">
                    <a:latin typeface="Palatino" pitchFamily="2" charset="0"/>
                    <a:ea typeface="Palatino" pitchFamily="2" charset="0"/>
                  </a:rPr>
                  <a:t> </a:t>
                </a:r>
                <a14:m>
                  <m:oMath xmlns:m="http://schemas.openxmlformats.org/officeDocument/2006/math">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𝑗</m:t>
                    </m:r>
                    <m:r>
                      <a:rPr kumimoji="1" lang="en-US" altLang="zh-CN" sz="2000" b="0" i="1" smtClean="0">
                        <a:latin typeface="Cambria Math" panose="02040503050406030204" pitchFamily="18" charset="0"/>
                        <a:ea typeface="Palatino" pitchFamily="2" charset="0"/>
                      </a:rPr>
                      <m:t>∈</m:t>
                    </m:r>
                    <m:d>
                      <m:dPr>
                        <m:begChr m:val="["/>
                        <m:endChr m:val="]"/>
                        <m:ctrlPr>
                          <a:rPr kumimoji="1" lang="en-US" altLang="zh-CN" sz="2000" b="0" i="1" smtClean="0">
                            <a:latin typeface="Cambria Math" panose="02040503050406030204" pitchFamily="18" charset="0"/>
                            <a:ea typeface="Palatino" pitchFamily="2" charset="0"/>
                          </a:rPr>
                        </m:ctrlPr>
                      </m:dPr>
                      <m:e>
                        <m:r>
                          <a:rPr kumimoji="1" lang="en-US" altLang="zh-CN" sz="2000" b="0" i="1" smtClean="0">
                            <a:latin typeface="Cambria Math" panose="02040503050406030204" pitchFamily="18" charset="0"/>
                            <a:ea typeface="Palatino" pitchFamily="2" charset="0"/>
                          </a:rPr>
                          <m:t>𝑐</m:t>
                        </m:r>
                      </m:e>
                    </m:d>
                    <m:r>
                      <a:rPr kumimoji="1" lang="en-US" altLang="zh-CN" sz="2000" b="0" i="1" smtClean="0">
                        <a:latin typeface="Cambria Math" panose="02040503050406030204" pitchFamily="18" charset="0"/>
                        <a:ea typeface="Palatino" pitchFamily="2" charset="0"/>
                      </a:rPr>
                      <m:t>,</m:t>
                    </m:r>
                    <m:r>
                      <a:rPr kumimoji="1" lang="zh-CN" altLang="en-US" sz="2000" b="0" i="1" smtClean="0">
                        <a:latin typeface="Cambria Math" panose="02040503050406030204" pitchFamily="18" charset="0"/>
                        <a:ea typeface="Palatino" pitchFamily="2" charset="0"/>
                      </a:rPr>
                      <m:t> </m:t>
                    </m:r>
                    <m:d>
                      <m:dPr>
                        <m:ctrlPr>
                          <a:rPr kumimoji="1" lang="en-US" altLang="zh-CN" sz="2000" b="0" i="1" smtClean="0">
                            <a:latin typeface="Cambria Math" panose="02040503050406030204" pitchFamily="18" charset="0"/>
                            <a:ea typeface="Palatino" pitchFamily="2" charset="0"/>
                          </a:rPr>
                        </m:ctrlPr>
                      </m:dPr>
                      <m:e>
                        <m:r>
                          <a:rPr kumimoji="1" lang="en-US" altLang="zh-CN" sz="2000" b="0" i="1" smtClean="0">
                            <a:latin typeface="Cambria Math" panose="02040503050406030204" pitchFamily="18" charset="0"/>
                            <a:ea typeface="Palatino" pitchFamily="2" charset="0"/>
                          </a:rPr>
                          <m:t>𝑎</m:t>
                        </m:r>
                        <m:r>
                          <a:rPr kumimoji="1" lang="en-US" altLang="zh-CN" sz="2000" b="0" i="1" smtClean="0">
                            <a:latin typeface="Cambria Math" panose="02040503050406030204" pitchFamily="18" charset="0"/>
                            <a:ea typeface="Palatino" pitchFamily="2" charset="0"/>
                          </a:rPr>
                          <m:t>,</m:t>
                        </m:r>
                        <m:sSub>
                          <m:sSubPr>
                            <m:ctrlPr>
                              <a:rPr kumimoji="1" lang="en-US" altLang="zh-CN" sz="2000" b="0" i="1" smtClean="0">
                                <a:latin typeface="Cambria Math" panose="02040503050406030204" pitchFamily="18" charset="0"/>
                                <a:ea typeface="Palatino" pitchFamily="2" charset="0"/>
                              </a:rPr>
                            </m:ctrlPr>
                          </m:sSubPr>
                          <m:e>
                            <m:r>
                              <a:rPr kumimoji="1" lang="en-US" altLang="zh-CN" sz="2000" b="0" i="1" smtClean="0">
                                <a:latin typeface="Cambria Math" panose="02040503050406030204" pitchFamily="18" charset="0"/>
                                <a:ea typeface="Palatino" pitchFamily="2" charset="0"/>
                              </a:rPr>
                              <m:t>𝑏</m:t>
                            </m:r>
                          </m:e>
                          <m:sub>
                            <m:r>
                              <a:rPr kumimoji="1" lang="en-US" altLang="zh-CN" sz="2000" b="0" i="1" smtClean="0">
                                <a:latin typeface="Cambria Math" panose="02040503050406030204" pitchFamily="18" charset="0"/>
                                <a:ea typeface="Palatino" pitchFamily="2" charset="0"/>
                              </a:rPr>
                              <m:t>𝑗</m:t>
                            </m:r>
                          </m:sub>
                        </m:sSub>
                      </m:e>
                    </m:d>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𝐸</m:t>
                    </m:r>
                  </m:oMath>
                </a14:m>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and</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the</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set</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corresponding</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to</a:t>
                </a:r>
                <a:r>
                  <a:rPr kumimoji="1" lang="zh-CN" altLang="en-US" sz="2000">
                    <a:latin typeface="Palatino" pitchFamily="2" charset="0"/>
                    <a:ea typeface="Palatino" pitchFamily="2" charset="0"/>
                  </a:rPr>
                  <a:t> </a:t>
                </a:r>
                <a14:m>
                  <m:oMath xmlns:m="http://schemas.openxmlformats.org/officeDocument/2006/math">
                    <m:r>
                      <a:rPr kumimoji="1" lang="en-US" altLang="zh-CN" sz="2000" b="0" i="1" smtClean="0">
                        <a:latin typeface="Cambria Math" panose="02040503050406030204" pitchFamily="18" charset="0"/>
                        <a:ea typeface="Palatino" pitchFamily="2" charset="0"/>
                      </a:rPr>
                      <m:t>𝑎</m:t>
                    </m:r>
                  </m:oMath>
                </a14:m>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can</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cover</a:t>
                </a:r>
                <a:r>
                  <a:rPr kumimoji="1" lang="zh-CN" altLang="en-US" sz="2000">
                    <a:latin typeface="Palatino" pitchFamily="2" charset="0"/>
                    <a:ea typeface="Palatino" pitchFamily="2" charset="0"/>
                  </a:rPr>
                  <a:t> </a:t>
                </a:r>
                <a14:m>
                  <m:oMath xmlns:m="http://schemas.openxmlformats.org/officeDocument/2006/math">
                    <m:sSub>
                      <m:sSubPr>
                        <m:ctrlPr>
                          <a:rPr kumimoji="1" lang="en-US" altLang="zh-CN" sz="2000" b="0" i="1" smtClean="0">
                            <a:latin typeface="Cambria Math" panose="02040503050406030204" pitchFamily="18" charset="0"/>
                            <a:ea typeface="Palatino" pitchFamily="2" charset="0"/>
                          </a:rPr>
                        </m:ctrlPr>
                      </m:sSubPr>
                      <m:e>
                        <m:r>
                          <a:rPr kumimoji="1" lang="en-US" altLang="zh-CN" sz="2000" b="0" i="1" smtClean="0">
                            <a:latin typeface="Cambria Math" panose="02040503050406030204" pitchFamily="18" charset="0"/>
                            <a:ea typeface="Palatino" pitchFamily="2" charset="0"/>
                          </a:rPr>
                          <m:t>𝑢</m:t>
                        </m:r>
                      </m:e>
                      <m:sub>
                        <m:r>
                          <a:rPr kumimoji="1" lang="en-US" altLang="zh-CN" sz="2000" b="0" i="1" smtClean="0">
                            <a:latin typeface="Cambria Math" panose="02040503050406030204" pitchFamily="18" charset="0"/>
                            <a:ea typeface="Palatino" pitchFamily="2" charset="0"/>
                          </a:rPr>
                          <m:t>𝑗</m:t>
                        </m:r>
                      </m:sub>
                    </m:sSub>
                  </m:oMath>
                </a14:m>
                <a:r>
                  <a:rPr kumimoji="1" lang="en-US" altLang="zh-CN" sz="2000">
                    <a:latin typeface="Palatino" pitchFamily="2" charset="0"/>
                    <a:ea typeface="Palatino" pitchFamily="2" charset="0"/>
                  </a:rPr>
                  <a:t>.</a:t>
                </a:r>
              </a:p>
              <a:p>
                <a:pPr marL="342900" indent="-342900">
                  <a:buFont typeface="Arial" panose="020B0604020202020204" pitchFamily="34" charset="0"/>
                  <a:buChar char="•"/>
                </a:pPr>
                <a14:m>
                  <m:oMath xmlns:m="http://schemas.openxmlformats.org/officeDocument/2006/math">
                    <m:r>
                      <a:rPr kumimoji="1" lang="en-US" altLang="zh-CN" sz="2000" b="0" i="1" smtClean="0">
                        <a:solidFill>
                          <a:srgbClr val="FF0000"/>
                        </a:solidFill>
                        <a:latin typeface="Cambria Math" panose="02040503050406030204" pitchFamily="18" charset="0"/>
                        <a:ea typeface="Palatino" pitchFamily="2" charset="0"/>
                      </a:rPr>
                      <m:t>𝑏</m:t>
                    </m:r>
                    <m:r>
                      <a:rPr kumimoji="1" lang="en-US" altLang="zh-CN" sz="2000" b="0" i="1" smtClean="0">
                        <a:solidFill>
                          <a:srgbClr val="FF0000"/>
                        </a:solidFill>
                        <a:latin typeface="Cambria Math" panose="02040503050406030204" pitchFamily="18" charset="0"/>
                        <a:ea typeface="Palatino" pitchFamily="2" charset="0"/>
                      </a:rPr>
                      <m:t>∈</m:t>
                    </m:r>
                    <m:r>
                      <a:rPr kumimoji="1" lang="en-US" altLang="zh-CN" sz="2000" b="0" i="1" smtClean="0">
                        <a:solidFill>
                          <a:srgbClr val="FF0000"/>
                        </a:solidFill>
                        <a:latin typeface="Cambria Math" panose="02040503050406030204" pitchFamily="18" charset="0"/>
                        <a:ea typeface="Palatino" pitchFamily="2" charset="0"/>
                      </a:rPr>
                      <m:t>𝐵</m:t>
                    </m:r>
                  </m:oMath>
                </a14:m>
                <a:r>
                  <a:rPr kumimoji="1" lang="zh-CN" altLang="en-US" sz="2000">
                    <a:solidFill>
                      <a:srgbClr val="FF0000"/>
                    </a:solidFill>
                    <a:latin typeface="Palatino" pitchFamily="2" charset="0"/>
                    <a:ea typeface="Palatino" pitchFamily="2" charset="0"/>
                  </a:rPr>
                  <a:t> </a:t>
                </a:r>
                <a:r>
                  <a:rPr kumimoji="1" lang="en-US" altLang="zh-CN" sz="2000">
                    <a:solidFill>
                      <a:srgbClr val="FF0000"/>
                    </a:solidFill>
                    <a:latin typeface="Palatino" pitchFamily="2" charset="0"/>
                    <a:ea typeface="Palatino" pitchFamily="2" charset="0"/>
                  </a:rPr>
                  <a:t>can</a:t>
                </a:r>
                <a:r>
                  <a:rPr kumimoji="1" lang="zh-CN" altLang="en-US" sz="2000">
                    <a:solidFill>
                      <a:srgbClr val="FF0000"/>
                    </a:solidFill>
                    <a:latin typeface="Palatino" pitchFamily="2" charset="0"/>
                    <a:ea typeface="Palatino" pitchFamily="2" charset="0"/>
                  </a:rPr>
                  <a:t> </a:t>
                </a:r>
                <a:r>
                  <a:rPr kumimoji="1" lang="en-US" altLang="zh-CN" sz="2000">
                    <a:solidFill>
                      <a:srgbClr val="FF0000"/>
                    </a:solidFill>
                    <a:latin typeface="Palatino" pitchFamily="2" charset="0"/>
                    <a:ea typeface="Palatino" pitchFamily="2" charset="0"/>
                  </a:rPr>
                  <a:t>cover</a:t>
                </a:r>
                <a:r>
                  <a:rPr kumimoji="1" lang="zh-CN" altLang="en-US" sz="2000">
                    <a:solidFill>
                      <a:srgbClr val="FF0000"/>
                    </a:solidFill>
                    <a:latin typeface="Palatino" pitchFamily="2" charset="0"/>
                    <a:ea typeface="Palatino" pitchFamily="2" charset="0"/>
                  </a:rPr>
                  <a:t> </a:t>
                </a:r>
                <a14:m>
                  <m:oMath xmlns:m="http://schemas.openxmlformats.org/officeDocument/2006/math">
                    <m:d>
                      <m:dPr>
                        <m:ctrlPr>
                          <a:rPr kumimoji="1" lang="en-US" altLang="zh-CN" sz="2000" b="0" i="1" smtClean="0">
                            <a:solidFill>
                              <a:srgbClr val="FF0000"/>
                            </a:solidFill>
                            <a:latin typeface="Cambria Math" panose="02040503050406030204" pitchFamily="18" charset="0"/>
                          </a:rPr>
                        </m:ctrlPr>
                      </m:dPr>
                      <m:e>
                        <m:sSub>
                          <m:sSubPr>
                            <m:ctrlPr>
                              <a:rPr kumimoji="1" lang="en-US" altLang="zh-CN" sz="2000" b="0" i="1" smtClean="0">
                                <a:solidFill>
                                  <a:srgbClr val="FF0000"/>
                                </a:solidFill>
                                <a:latin typeface="Cambria Math" panose="02040503050406030204" pitchFamily="18" charset="0"/>
                              </a:rPr>
                            </m:ctrlPr>
                          </m:sSubPr>
                          <m:e>
                            <m:r>
                              <a:rPr kumimoji="1" lang="en-US" altLang="zh-CN" sz="2000" b="0" i="1" smtClean="0">
                                <a:solidFill>
                                  <a:srgbClr val="FF0000"/>
                                </a:solidFill>
                                <a:latin typeface="Cambria Math" panose="02040503050406030204" pitchFamily="18" charset="0"/>
                              </a:rPr>
                              <m:t>𝑢</m:t>
                            </m:r>
                          </m:e>
                          <m:sub>
                            <m:r>
                              <a:rPr kumimoji="1" lang="en-US" altLang="zh-CN" sz="2000" b="0" i="1" smtClean="0">
                                <a:solidFill>
                                  <a:srgbClr val="FF0000"/>
                                </a:solidFill>
                                <a:latin typeface="Cambria Math" panose="02040503050406030204" pitchFamily="18" charset="0"/>
                              </a:rPr>
                              <m:t>1</m:t>
                            </m:r>
                          </m:sub>
                        </m:sSub>
                        <m:r>
                          <a:rPr kumimoji="1" lang="en-US" altLang="zh-CN" sz="2000" b="0" i="1" smtClean="0">
                            <a:solidFill>
                              <a:srgbClr val="FF0000"/>
                            </a:solidFill>
                            <a:latin typeface="Cambria Math" panose="02040503050406030204" pitchFamily="18" charset="0"/>
                          </a:rPr>
                          <m:t>,…,</m:t>
                        </m:r>
                        <m:sSub>
                          <m:sSubPr>
                            <m:ctrlPr>
                              <a:rPr kumimoji="1" lang="en-US" altLang="zh-CN" sz="2000" b="0" i="1" smtClean="0">
                                <a:solidFill>
                                  <a:srgbClr val="FF0000"/>
                                </a:solidFill>
                                <a:latin typeface="Cambria Math" panose="02040503050406030204" pitchFamily="18" charset="0"/>
                              </a:rPr>
                            </m:ctrlPr>
                          </m:sSubPr>
                          <m:e>
                            <m:r>
                              <a:rPr kumimoji="1" lang="en-US" altLang="zh-CN" sz="2000" b="0" i="1" smtClean="0">
                                <a:solidFill>
                                  <a:srgbClr val="FF0000"/>
                                </a:solidFill>
                                <a:latin typeface="Cambria Math" panose="02040503050406030204" pitchFamily="18" charset="0"/>
                              </a:rPr>
                              <m:t>𝑢</m:t>
                            </m:r>
                          </m:e>
                          <m:sub>
                            <m:r>
                              <a:rPr kumimoji="1" lang="en-US" altLang="zh-CN" sz="2000" b="0" i="1" smtClean="0">
                                <a:solidFill>
                                  <a:srgbClr val="FF0000"/>
                                </a:solidFill>
                                <a:latin typeface="Cambria Math" panose="02040503050406030204" pitchFamily="18" charset="0"/>
                              </a:rPr>
                              <m:t>𝑐</m:t>
                            </m:r>
                          </m:sub>
                        </m:sSub>
                        <m:r>
                          <a:rPr kumimoji="1" lang="en-US" altLang="zh-CN" sz="2000" b="0" i="1" smtClean="0">
                            <a:solidFill>
                              <a:srgbClr val="FF0000"/>
                            </a:solidFill>
                            <a:latin typeface="Cambria Math" panose="02040503050406030204" pitchFamily="18" charset="0"/>
                          </a:rPr>
                          <m:t>,</m:t>
                        </m:r>
                        <m:sSub>
                          <m:sSubPr>
                            <m:ctrlPr>
                              <a:rPr kumimoji="1" lang="en-US" altLang="zh-CN" sz="2000" b="0" i="1" smtClean="0">
                                <a:solidFill>
                                  <a:srgbClr val="FF0000"/>
                                </a:solidFill>
                                <a:latin typeface="Cambria Math" panose="02040503050406030204" pitchFamily="18" charset="0"/>
                              </a:rPr>
                            </m:ctrlPr>
                          </m:sSubPr>
                          <m:e>
                            <m:r>
                              <a:rPr kumimoji="1" lang="en-US" altLang="zh-CN" sz="2000" b="0" i="1" smtClean="0">
                                <a:solidFill>
                                  <a:srgbClr val="FF0000"/>
                                </a:solidFill>
                                <a:latin typeface="Cambria Math" panose="02040503050406030204" pitchFamily="18" charset="0"/>
                              </a:rPr>
                              <m:t>𝑏</m:t>
                            </m:r>
                          </m:e>
                          <m:sub>
                            <m:r>
                              <a:rPr kumimoji="1" lang="en-US" altLang="zh-CN" sz="2000" b="0" i="1" smtClean="0">
                                <a:solidFill>
                                  <a:srgbClr val="FF0000"/>
                                </a:solidFill>
                                <a:latin typeface="Cambria Math" panose="02040503050406030204" pitchFamily="18" charset="0"/>
                              </a:rPr>
                              <m:t>1</m:t>
                            </m:r>
                          </m:sub>
                        </m:sSub>
                        <m:r>
                          <a:rPr kumimoji="1" lang="en-US" altLang="zh-CN" sz="2000" b="0" i="1" smtClean="0">
                            <a:solidFill>
                              <a:srgbClr val="FF0000"/>
                            </a:solidFill>
                            <a:latin typeface="Cambria Math" panose="02040503050406030204" pitchFamily="18" charset="0"/>
                          </a:rPr>
                          <m:t>,…,</m:t>
                        </m:r>
                        <m:sSub>
                          <m:sSubPr>
                            <m:ctrlPr>
                              <a:rPr kumimoji="1" lang="en-US" altLang="zh-CN" sz="2000" b="0" i="1" smtClean="0">
                                <a:solidFill>
                                  <a:srgbClr val="FF0000"/>
                                </a:solidFill>
                                <a:latin typeface="Cambria Math" panose="02040503050406030204" pitchFamily="18" charset="0"/>
                              </a:rPr>
                            </m:ctrlPr>
                          </m:sSubPr>
                          <m:e>
                            <m:r>
                              <a:rPr kumimoji="1" lang="en-US" altLang="zh-CN" sz="2000" b="0" i="1" smtClean="0">
                                <a:solidFill>
                                  <a:srgbClr val="FF0000"/>
                                </a:solidFill>
                                <a:latin typeface="Cambria Math" panose="02040503050406030204" pitchFamily="18" charset="0"/>
                              </a:rPr>
                              <m:t>𝑏</m:t>
                            </m:r>
                          </m:e>
                          <m:sub>
                            <m:r>
                              <a:rPr kumimoji="1" lang="en-US" altLang="zh-CN" sz="2000" b="0" i="1" smtClean="0">
                                <a:solidFill>
                                  <a:srgbClr val="FF0000"/>
                                </a:solidFill>
                                <a:latin typeface="Cambria Math" panose="02040503050406030204" pitchFamily="18" charset="0"/>
                              </a:rPr>
                              <m:t>𝑐</m:t>
                            </m:r>
                          </m:sub>
                        </m:sSub>
                      </m:e>
                    </m:d>
                  </m:oMath>
                </a14:m>
                <a:r>
                  <a:rPr kumimoji="1" lang="zh-CN" altLang="en-US" sz="2000">
                    <a:solidFill>
                      <a:srgbClr val="FF0000"/>
                    </a:solidFill>
                    <a:latin typeface="Palatino" pitchFamily="2" charset="0"/>
                    <a:ea typeface="Palatino" pitchFamily="2" charset="0"/>
                  </a:rPr>
                  <a:t> </a:t>
                </a:r>
                <a:r>
                  <a:rPr kumimoji="1" lang="en-US" altLang="zh-CN" sz="2000" err="1">
                    <a:solidFill>
                      <a:srgbClr val="FF0000"/>
                    </a:solidFill>
                    <a:latin typeface="Palatino" pitchFamily="2" charset="0"/>
                    <a:ea typeface="Palatino" pitchFamily="2" charset="0"/>
                  </a:rPr>
                  <a:t>iff</a:t>
                </a:r>
                <a:r>
                  <a:rPr kumimoji="1" lang="zh-CN" altLang="en-US" sz="2000">
                    <a:solidFill>
                      <a:srgbClr val="FF0000"/>
                    </a:solidFill>
                    <a:latin typeface="Palatino" pitchFamily="2" charset="0"/>
                    <a:ea typeface="Palatino" pitchFamily="2" charset="0"/>
                  </a:rPr>
                  <a:t> </a:t>
                </a:r>
                <a14:m>
                  <m:oMath xmlns:m="http://schemas.openxmlformats.org/officeDocument/2006/math">
                    <m:r>
                      <a:rPr kumimoji="1" lang="en-US" altLang="zh-CN" sz="2000" b="0" i="1" smtClean="0">
                        <a:solidFill>
                          <a:srgbClr val="FF0000"/>
                        </a:solidFill>
                        <a:latin typeface="Cambria Math" panose="02040503050406030204" pitchFamily="18" charset="0"/>
                        <a:ea typeface="Palatino" pitchFamily="2" charset="0"/>
                      </a:rPr>
                      <m:t>∀</m:t>
                    </m:r>
                    <m:r>
                      <a:rPr kumimoji="1" lang="en-US" altLang="zh-CN" sz="2000" b="0" i="1" smtClean="0">
                        <a:solidFill>
                          <a:srgbClr val="FF0000"/>
                        </a:solidFill>
                        <a:latin typeface="Cambria Math" panose="02040503050406030204" pitchFamily="18" charset="0"/>
                        <a:ea typeface="Palatino" pitchFamily="2" charset="0"/>
                      </a:rPr>
                      <m:t>𝑗</m:t>
                    </m:r>
                    <m:r>
                      <a:rPr kumimoji="1" lang="en-US" altLang="zh-CN" sz="2000" b="0" i="1" smtClean="0">
                        <a:solidFill>
                          <a:srgbClr val="FF0000"/>
                        </a:solidFill>
                        <a:latin typeface="Cambria Math" panose="02040503050406030204" pitchFamily="18" charset="0"/>
                        <a:ea typeface="Palatino" pitchFamily="2" charset="0"/>
                      </a:rPr>
                      <m:t>∈</m:t>
                    </m:r>
                    <m:d>
                      <m:dPr>
                        <m:begChr m:val="["/>
                        <m:endChr m:val="]"/>
                        <m:ctrlPr>
                          <a:rPr kumimoji="1" lang="en-US" altLang="zh-CN" sz="2000" b="0" i="1" smtClean="0">
                            <a:solidFill>
                              <a:srgbClr val="FF0000"/>
                            </a:solidFill>
                            <a:latin typeface="Cambria Math" panose="02040503050406030204" pitchFamily="18" charset="0"/>
                            <a:ea typeface="Palatino" pitchFamily="2" charset="0"/>
                          </a:rPr>
                        </m:ctrlPr>
                      </m:dPr>
                      <m:e>
                        <m:r>
                          <a:rPr kumimoji="1" lang="en-US" altLang="zh-CN" sz="2000" b="0" i="1" smtClean="0">
                            <a:solidFill>
                              <a:srgbClr val="FF0000"/>
                            </a:solidFill>
                            <a:latin typeface="Cambria Math" panose="02040503050406030204" pitchFamily="18" charset="0"/>
                            <a:ea typeface="Palatino" pitchFamily="2" charset="0"/>
                          </a:rPr>
                          <m:t>𝑐</m:t>
                        </m:r>
                      </m:e>
                    </m:d>
                    <m:r>
                      <a:rPr kumimoji="1" lang="en-US" altLang="zh-CN" sz="2000" b="0" i="1" smtClean="0">
                        <a:solidFill>
                          <a:srgbClr val="FF0000"/>
                        </a:solidFill>
                        <a:latin typeface="Cambria Math" panose="02040503050406030204" pitchFamily="18" charset="0"/>
                        <a:ea typeface="Palatino" pitchFamily="2" charset="0"/>
                      </a:rPr>
                      <m:t>,</m:t>
                    </m:r>
                    <m:r>
                      <a:rPr kumimoji="1" lang="zh-CN" altLang="en-US" sz="2000" b="0" i="1" smtClean="0">
                        <a:solidFill>
                          <a:srgbClr val="FF0000"/>
                        </a:solidFill>
                        <a:latin typeface="Cambria Math" panose="02040503050406030204" pitchFamily="18" charset="0"/>
                        <a:ea typeface="Palatino" pitchFamily="2" charset="0"/>
                      </a:rPr>
                      <m:t> </m:t>
                    </m:r>
                    <m:r>
                      <a:rPr kumimoji="1" lang="en-US" altLang="zh-CN" sz="2000" b="0" i="1" smtClean="0">
                        <a:solidFill>
                          <a:srgbClr val="FF0000"/>
                        </a:solidFill>
                        <a:latin typeface="Cambria Math" panose="02040503050406030204" pitchFamily="18" charset="0"/>
                        <a:ea typeface="Palatino" pitchFamily="2" charset="0"/>
                      </a:rPr>
                      <m:t>𝑏</m:t>
                    </m:r>
                    <m:r>
                      <a:rPr kumimoji="1" lang="en-US" altLang="zh-CN" sz="2000" b="0" i="1" smtClean="0">
                        <a:solidFill>
                          <a:srgbClr val="FF0000"/>
                        </a:solidFill>
                        <a:latin typeface="Cambria Math" panose="02040503050406030204" pitchFamily="18" charset="0"/>
                        <a:ea typeface="Palatino" pitchFamily="2" charset="0"/>
                      </a:rPr>
                      <m:t>≠</m:t>
                    </m:r>
                    <m:sSub>
                      <m:sSubPr>
                        <m:ctrlPr>
                          <a:rPr kumimoji="1" lang="en-US" altLang="zh-CN" sz="2000" b="0" i="1" smtClean="0">
                            <a:solidFill>
                              <a:srgbClr val="FF0000"/>
                            </a:solidFill>
                            <a:latin typeface="Cambria Math" panose="02040503050406030204" pitchFamily="18" charset="0"/>
                            <a:ea typeface="Palatino" pitchFamily="2" charset="0"/>
                          </a:rPr>
                        </m:ctrlPr>
                      </m:sSubPr>
                      <m:e>
                        <m:r>
                          <a:rPr kumimoji="1" lang="en-US" altLang="zh-CN" sz="2000" b="0" i="1" smtClean="0">
                            <a:solidFill>
                              <a:srgbClr val="FF0000"/>
                            </a:solidFill>
                            <a:latin typeface="Cambria Math" panose="02040503050406030204" pitchFamily="18" charset="0"/>
                            <a:ea typeface="Palatino" pitchFamily="2" charset="0"/>
                          </a:rPr>
                          <m:t>𝑏</m:t>
                        </m:r>
                      </m:e>
                      <m:sub>
                        <m:r>
                          <a:rPr kumimoji="1" lang="en-US" altLang="zh-CN" sz="2000" b="0" i="1" smtClean="0">
                            <a:solidFill>
                              <a:srgbClr val="FF0000"/>
                            </a:solidFill>
                            <a:latin typeface="Cambria Math" panose="02040503050406030204" pitchFamily="18" charset="0"/>
                            <a:ea typeface="Palatino" pitchFamily="2" charset="0"/>
                          </a:rPr>
                          <m:t>𝑗</m:t>
                        </m:r>
                      </m:sub>
                    </m:sSub>
                    <m:r>
                      <a:rPr kumimoji="1" lang="en-US" altLang="zh-CN" sz="2000" b="0" i="0" smtClean="0">
                        <a:solidFill>
                          <a:srgbClr val="FF0000"/>
                        </a:solidFill>
                        <a:latin typeface="Cambria Math" panose="02040503050406030204" pitchFamily="18" charset="0"/>
                        <a:ea typeface="Palatino" pitchFamily="2" charset="0"/>
                      </a:rPr>
                      <m:t>.</m:t>
                    </m:r>
                  </m:oMath>
                </a14:m>
                <a:endParaRPr kumimoji="1" lang="zh-CN" altLang="en-US" sz="2000">
                  <a:solidFill>
                    <a:srgbClr val="FF0000"/>
                  </a:solidFill>
                  <a:latin typeface="Palatino" pitchFamily="2" charset="0"/>
                  <a:ea typeface="Palatino" pitchFamily="2" charset="0"/>
                </a:endParaRPr>
              </a:p>
            </p:txBody>
          </p:sp>
        </mc:Choice>
        <mc:Fallback xmlns="">
          <p:sp>
            <p:nvSpPr>
              <p:cNvPr id="8" name="文本框 7">
                <a:extLst>
                  <a:ext uri="{FF2B5EF4-FFF2-40B4-BE49-F238E27FC236}">
                    <a16:creationId xmlns:a16="http://schemas.microsoft.com/office/drawing/2014/main" id="{ADAD7045-2582-B750-0AC9-7881D70B0692}"/>
                  </a:ext>
                </a:extLst>
              </p:cNvPr>
              <p:cNvSpPr txBox="1">
                <a:spLocks noRot="1" noChangeAspect="1" noMove="1" noResize="1" noEditPoints="1" noAdjustHandles="1" noChangeArrowheads="1" noChangeShapeType="1" noTextEdit="1"/>
              </p:cNvSpPr>
              <p:nvPr/>
            </p:nvSpPr>
            <p:spPr>
              <a:xfrm>
                <a:off x="838199" y="2636662"/>
                <a:ext cx="10740377" cy="1444306"/>
              </a:xfrm>
              <a:prstGeom prst="rect">
                <a:avLst/>
              </a:prstGeom>
              <a:blipFill>
                <a:blip r:embed="rId3"/>
                <a:stretch>
                  <a:fillRect l="-568" t="-2119" b="-55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圆角矩形标注 9">
                <a:extLst>
                  <a:ext uri="{FF2B5EF4-FFF2-40B4-BE49-F238E27FC236}">
                    <a16:creationId xmlns:a16="http://schemas.microsoft.com/office/drawing/2014/main" id="{F0A41563-8680-1E35-0E16-30BDC4321B30}"/>
                  </a:ext>
                </a:extLst>
              </p:cNvPr>
              <p:cNvSpPr/>
              <p:nvPr/>
            </p:nvSpPr>
            <p:spPr>
              <a:xfrm>
                <a:off x="7761768" y="2238939"/>
                <a:ext cx="3592032" cy="795446"/>
              </a:xfrm>
              <a:prstGeom prst="wedgeRoundRectCallout">
                <a:avLst>
                  <a:gd name="adj1" fmla="val -72470"/>
                  <a:gd name="adj2" fmla="val 30723"/>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solidFill>
                      <a:schemeClr val="tx1"/>
                    </a:solidFill>
                    <a:latin typeface="Palatino" pitchFamily="2" charset="0"/>
                    <a:ea typeface="Palatino" pitchFamily="2" charset="0"/>
                  </a:rPr>
                  <a:t>hypercube</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partition</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systems</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indexed</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by</a:t>
                </a:r>
                <a:r>
                  <a:rPr kumimoji="1" lang="zh-CN" altLang="en-US" sz="2000">
                    <a:solidFill>
                      <a:schemeClr val="tx1"/>
                    </a:solidFill>
                    <a:latin typeface="Palatino" pitchFamily="2" charset="0"/>
                    <a:ea typeface="Palatino" pitchFamily="2" charset="0"/>
                  </a:rPr>
                  <a:t> </a:t>
                </a:r>
                <a14:m>
                  <m:oMath xmlns:m="http://schemas.openxmlformats.org/officeDocument/2006/math">
                    <m:r>
                      <a:rPr kumimoji="1" lang="en-US" altLang="zh-CN" sz="2000" b="0" i="1" smtClean="0">
                        <a:solidFill>
                          <a:schemeClr val="tx1"/>
                        </a:solidFill>
                        <a:latin typeface="Cambria Math" panose="02040503050406030204" pitchFamily="18" charset="0"/>
                      </a:rPr>
                      <m:t>(</m:t>
                    </m:r>
                    <m:sSub>
                      <m:sSubPr>
                        <m:ctrlPr>
                          <a:rPr kumimoji="1" lang="en-US" altLang="zh-CN" sz="2000" b="0" i="1" smtClean="0">
                            <a:solidFill>
                              <a:schemeClr val="tx1"/>
                            </a:solidFill>
                            <a:latin typeface="Cambria Math" panose="02040503050406030204" pitchFamily="18" charset="0"/>
                          </a:rPr>
                        </m:ctrlPr>
                      </m:sSubPr>
                      <m:e>
                        <m:r>
                          <a:rPr kumimoji="1" lang="en-US" altLang="zh-CN" sz="2000" b="0" i="1" smtClean="0">
                            <a:solidFill>
                              <a:schemeClr val="tx1"/>
                            </a:solidFill>
                            <a:latin typeface="Cambria Math" panose="02040503050406030204" pitchFamily="18" charset="0"/>
                          </a:rPr>
                          <m:t>𝑏</m:t>
                        </m:r>
                      </m:e>
                      <m:sub>
                        <m:r>
                          <a:rPr kumimoji="1" lang="en-US" altLang="zh-CN" sz="2000" b="0" i="1" smtClean="0">
                            <a:solidFill>
                              <a:schemeClr val="tx1"/>
                            </a:solidFill>
                            <a:latin typeface="Cambria Math" panose="02040503050406030204" pitchFamily="18" charset="0"/>
                          </a:rPr>
                          <m:t>1</m:t>
                        </m:r>
                      </m:sub>
                    </m:sSub>
                    <m:r>
                      <a:rPr kumimoji="1" lang="en-US" altLang="zh-CN" sz="2000" b="0" i="1" smtClean="0">
                        <a:solidFill>
                          <a:schemeClr val="tx1"/>
                        </a:solidFill>
                        <a:latin typeface="Cambria Math" panose="02040503050406030204" pitchFamily="18" charset="0"/>
                      </a:rPr>
                      <m:t>,…,</m:t>
                    </m:r>
                    <m:sSub>
                      <m:sSubPr>
                        <m:ctrlPr>
                          <a:rPr kumimoji="1" lang="en-US" altLang="zh-CN" sz="2000" b="0" i="1" smtClean="0">
                            <a:solidFill>
                              <a:schemeClr val="tx1"/>
                            </a:solidFill>
                            <a:latin typeface="Cambria Math" panose="02040503050406030204" pitchFamily="18" charset="0"/>
                          </a:rPr>
                        </m:ctrlPr>
                      </m:sSubPr>
                      <m:e>
                        <m:r>
                          <a:rPr kumimoji="1" lang="en-US" altLang="zh-CN" sz="2000" b="0" i="1" smtClean="0">
                            <a:solidFill>
                              <a:schemeClr val="tx1"/>
                            </a:solidFill>
                            <a:latin typeface="Cambria Math" panose="02040503050406030204" pitchFamily="18" charset="0"/>
                          </a:rPr>
                          <m:t>𝑏</m:t>
                        </m:r>
                      </m:e>
                      <m:sub>
                        <m:r>
                          <a:rPr kumimoji="1" lang="en-US" altLang="zh-CN" sz="2000" b="0" i="1" smtClean="0">
                            <a:solidFill>
                              <a:schemeClr val="tx1"/>
                            </a:solidFill>
                            <a:latin typeface="Cambria Math" panose="02040503050406030204" pitchFamily="18" charset="0"/>
                          </a:rPr>
                          <m:t>𝑐</m:t>
                        </m:r>
                      </m:sub>
                    </m:sSub>
                    <m:r>
                      <a:rPr kumimoji="1" lang="en-US" altLang="zh-CN" sz="2000" b="0" i="1" smtClean="0">
                        <a:solidFill>
                          <a:schemeClr val="tx1"/>
                        </a:solidFill>
                        <a:latin typeface="Cambria Math" panose="02040503050406030204" pitchFamily="18" charset="0"/>
                      </a:rPr>
                      <m:t>)</m:t>
                    </m:r>
                  </m:oMath>
                </a14:m>
                <a:r>
                  <a:rPr kumimoji="1" lang="en-US" altLang="zh-CN" sz="2000">
                    <a:solidFill>
                      <a:schemeClr val="tx1"/>
                    </a:solidFill>
                    <a:latin typeface="Palatino" pitchFamily="2" charset="0"/>
                    <a:ea typeface="Palatino" pitchFamily="2" charset="0"/>
                  </a:rPr>
                  <a:t>!</a:t>
                </a:r>
                <a:endParaRPr kumimoji="1" lang="zh-CN" altLang="en-US" sz="2000">
                  <a:solidFill>
                    <a:schemeClr val="tx1"/>
                  </a:solidFill>
                  <a:latin typeface="Palatino" pitchFamily="2" charset="0"/>
                  <a:ea typeface="Palatino" pitchFamily="2" charset="0"/>
                </a:endParaRPr>
              </a:p>
            </p:txBody>
          </p:sp>
        </mc:Choice>
        <mc:Fallback xmlns="">
          <p:sp>
            <p:nvSpPr>
              <p:cNvPr id="10" name="圆角矩形标注 9">
                <a:extLst>
                  <a:ext uri="{FF2B5EF4-FFF2-40B4-BE49-F238E27FC236}">
                    <a16:creationId xmlns:a16="http://schemas.microsoft.com/office/drawing/2014/main" id="{F0A41563-8680-1E35-0E16-30BDC4321B30}"/>
                  </a:ext>
                </a:extLst>
              </p:cNvPr>
              <p:cNvSpPr>
                <a:spLocks noRot="1" noChangeAspect="1" noMove="1" noResize="1" noEditPoints="1" noAdjustHandles="1" noChangeArrowheads="1" noChangeShapeType="1" noTextEdit="1"/>
              </p:cNvSpPr>
              <p:nvPr/>
            </p:nvSpPr>
            <p:spPr>
              <a:xfrm>
                <a:off x="7761768" y="2238939"/>
                <a:ext cx="3592032" cy="795446"/>
              </a:xfrm>
              <a:prstGeom prst="wedgeRoundRectCallout">
                <a:avLst>
                  <a:gd name="adj1" fmla="val -72470"/>
                  <a:gd name="adj2" fmla="val 30723"/>
                  <a:gd name="adj3" fmla="val 16667"/>
                </a:avLst>
              </a:prstGeom>
              <a:blipFill>
                <a:blip r:embed="rId4"/>
                <a:stretch>
                  <a:fillRect b="-763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83B2473-B4F8-FC0A-5E3A-19AF479BD094}"/>
                  </a:ext>
                </a:extLst>
              </p:cNvPr>
              <p:cNvSpPr txBox="1"/>
              <p:nvPr/>
            </p:nvSpPr>
            <p:spPr>
              <a:xfrm>
                <a:off x="838199" y="4195224"/>
                <a:ext cx="10515601" cy="1350050"/>
              </a:xfrm>
              <a:prstGeom prst="rect">
                <a:avLst/>
              </a:prstGeom>
              <a:noFill/>
            </p:spPr>
            <p:txBody>
              <a:bodyPr wrap="square" rtlCol="0">
                <a:spAutoFit/>
              </a:bodyPr>
              <a:lstStyle/>
              <a:p>
                <a:r>
                  <a:rPr kumimoji="1" lang="en-US" altLang="zh-CN" sz="2000" b="1">
                    <a:latin typeface="Palatino" pitchFamily="2" charset="0"/>
                    <a:ea typeface="Palatino" pitchFamily="2" charset="0"/>
                  </a:rPr>
                  <a:t>Sufficiency:</a:t>
                </a:r>
              </a:p>
              <a:p>
                <a:pPr marL="342900" indent="-342900">
                  <a:buFont typeface="Arial" panose="020B0604020202020204" pitchFamily="34" charset="0"/>
                  <a:buChar char="•"/>
                </a:pPr>
                <a:r>
                  <a:rPr kumimoji="1" lang="en-US" altLang="zh-CN" sz="2000">
                    <a:solidFill>
                      <a:srgbClr val="FF0000"/>
                    </a:solidFill>
                    <a:latin typeface="Palatino" pitchFamily="2" charset="0"/>
                    <a:ea typeface="Palatino" pitchFamily="2" charset="0"/>
                  </a:rPr>
                  <a:t>If</a:t>
                </a:r>
                <a:r>
                  <a:rPr kumimoji="1" lang="zh-CN" altLang="en-US" sz="2000">
                    <a:solidFill>
                      <a:srgbClr val="FF0000"/>
                    </a:solidFill>
                    <a:latin typeface="Palatino" pitchFamily="2" charset="0"/>
                    <a:ea typeface="Palatino" pitchFamily="2" charset="0"/>
                  </a:rPr>
                  <a:t> </a:t>
                </a:r>
                <a:r>
                  <a:rPr lang="zh-CN" altLang="en-US" sz="2000">
                    <a:solidFill>
                      <a:srgbClr val="FF0000"/>
                    </a:solidFill>
                    <a:latin typeface="Palatino" pitchFamily="2" charset="0"/>
                    <a:ea typeface="Palatino" pitchFamily="2" charset="0"/>
                  </a:rPr>
                  <a:t>② </a:t>
                </a:r>
                <a:r>
                  <a:rPr lang="en-US" altLang="zh-CN" sz="2000">
                    <a:solidFill>
                      <a:srgbClr val="FF0000"/>
                    </a:solidFill>
                    <a:latin typeface="Palatino" pitchFamily="2" charset="0"/>
                    <a:ea typeface="Palatino" pitchFamily="2" charset="0"/>
                  </a:rPr>
                  <a:t>holds, </a:t>
                </a:r>
                <a:r>
                  <a:rPr kumimoji="1" lang="en-US" altLang="zh-CN" sz="2000">
                    <a:solidFill>
                      <a:srgbClr val="FF0000"/>
                    </a:solidFill>
                    <a:latin typeface="Palatino" pitchFamily="2" charset="0"/>
                    <a:ea typeface="Palatino" pitchFamily="2" charset="0"/>
                  </a:rPr>
                  <a:t>then </a:t>
                </a:r>
                <a14:m>
                  <m:oMath xmlns:m="http://schemas.openxmlformats.org/officeDocument/2006/math">
                    <m:r>
                      <a:rPr kumimoji="1" lang="en-US" altLang="zh-CN" sz="2000" b="0" i="1" smtClean="0">
                        <a:solidFill>
                          <a:srgbClr val="FF0000"/>
                        </a:solidFill>
                        <a:latin typeface="Cambria Math" panose="02040503050406030204" pitchFamily="18" charset="0"/>
                        <a:ea typeface="Palatino" pitchFamily="2" charset="0"/>
                      </a:rPr>
                      <m:t>𝑌</m:t>
                    </m:r>
                  </m:oMath>
                </a14:m>
                <a:r>
                  <a:rPr kumimoji="1" lang="en-US" altLang="zh-CN" sz="2000">
                    <a:solidFill>
                      <a:srgbClr val="FF0000"/>
                    </a:solidFill>
                    <a:latin typeface="Palatino" pitchFamily="2" charset="0"/>
                    <a:ea typeface="Palatino" pitchFamily="2" charset="0"/>
                  </a:rPr>
                  <a:t> suffices to cover </a:t>
                </a:r>
                <a14:m>
                  <m:oMath xmlns:m="http://schemas.openxmlformats.org/officeDocument/2006/math">
                    <m:sSubSup>
                      <m:sSubSupPr>
                        <m:ctrlPr>
                          <a:rPr kumimoji="1" lang="en-US" altLang="zh-CN" sz="2000" b="0" i="1" smtClean="0">
                            <a:solidFill>
                              <a:srgbClr val="FF0000"/>
                            </a:solidFill>
                            <a:latin typeface="Cambria Math" panose="02040503050406030204" pitchFamily="18" charset="0"/>
                          </a:rPr>
                        </m:ctrlPr>
                      </m:sSubSupPr>
                      <m:e>
                        <m:r>
                          <a:rPr kumimoji="1" lang="en-US" altLang="zh-CN" sz="2000" b="0" i="1" smtClean="0">
                            <a:solidFill>
                              <a:srgbClr val="FF0000"/>
                            </a:solidFill>
                            <a:latin typeface="Cambria Math" panose="02040503050406030204" pitchFamily="18" charset="0"/>
                          </a:rPr>
                          <m:t>𝑈</m:t>
                        </m:r>
                      </m:e>
                      <m:sub>
                        <m:r>
                          <a:rPr kumimoji="1" lang="en-US" altLang="zh-CN" sz="2000" b="0" i="1" smtClean="0">
                            <a:solidFill>
                              <a:srgbClr val="FF0000"/>
                            </a:solidFill>
                            <a:latin typeface="Cambria Math" panose="02040503050406030204" pitchFamily="18" charset="0"/>
                          </a:rPr>
                          <m:t>𝑖</m:t>
                        </m:r>
                      </m:sub>
                      <m:sup>
                        <m:r>
                          <a:rPr kumimoji="1" lang="en-US" altLang="zh-CN" sz="2000" b="0" i="1" smtClean="0">
                            <a:solidFill>
                              <a:srgbClr val="FF0000"/>
                            </a:solidFill>
                            <a:latin typeface="Cambria Math" panose="02040503050406030204" pitchFamily="18" charset="0"/>
                          </a:rPr>
                          <m:t>′</m:t>
                        </m:r>
                      </m:sup>
                    </m:sSubSup>
                  </m:oMath>
                </a14:m>
                <a:r>
                  <a:rPr kumimoji="1" lang="en-US" altLang="zh-CN" sz="2000">
                    <a:solidFill>
                      <a:srgbClr val="FF0000"/>
                    </a:solidFill>
                    <a:latin typeface="Palatino" pitchFamily="2" charset="0"/>
                    <a:ea typeface="Palatino" pitchFamily="2" charset="0"/>
                  </a:rPr>
                  <a:t>. </a:t>
                </a:r>
                <a:endParaRPr kumimoji="1" lang="en-US" altLang="zh-CN" sz="2000">
                  <a:latin typeface="Palatino" pitchFamily="2" charset="0"/>
                  <a:ea typeface="Palatino" pitchFamily="2" charset="0"/>
                </a:endParaRPr>
              </a:p>
              <a:p>
                <a:pPr marL="342900" indent="-342900">
                  <a:buFont typeface="Arial" panose="020B0604020202020204" pitchFamily="34" charset="0"/>
                  <a:buChar char="•"/>
                </a:pPr>
                <a:r>
                  <a:rPr kumimoji="1" lang="en-US" altLang="zh-CN" sz="2000">
                    <a:latin typeface="Palatino" pitchFamily="2" charset="0"/>
                    <a:ea typeface="Palatino" pitchFamily="2" charset="0"/>
                  </a:rPr>
                  <a:t>Otherwise take </a:t>
                </a:r>
                <a14:m>
                  <m:oMath xmlns:m="http://schemas.openxmlformats.org/officeDocument/2006/math">
                    <m:r>
                      <a:rPr kumimoji="1" lang="en-US" altLang="zh-CN" sz="2000" b="0" i="1" smtClean="0">
                        <a:latin typeface="Cambria Math" panose="02040503050406030204" pitchFamily="18" charset="0"/>
                        <a:ea typeface="Palatino" pitchFamily="2" charset="0"/>
                      </a:rPr>
                      <m:t>𝑏</m:t>
                    </m:r>
                  </m:oMath>
                </a14:m>
                <a:r>
                  <a:rPr kumimoji="1" lang="en-US" altLang="zh-CN" sz="2000">
                    <a:latin typeface="Palatino" pitchFamily="2" charset="0"/>
                    <a:ea typeface="Palatino" pitchFamily="2" charset="0"/>
                  </a:rPr>
                  <a:t> satisfying </a:t>
                </a:r>
                <a:r>
                  <a:rPr lang="zh-CN" altLang="en-US" sz="2000">
                    <a:latin typeface="Palatino" pitchFamily="2" charset="0"/>
                    <a:ea typeface="Palatino" pitchFamily="2" charset="0"/>
                  </a:rPr>
                  <a:t>①</a:t>
                </a:r>
                <a:r>
                  <a:rPr lang="en-US" altLang="zh-CN" sz="2000">
                    <a:latin typeface="Palatino" pitchFamily="2" charset="0"/>
                    <a:ea typeface="Palatino" pitchFamily="2" charset="0"/>
                  </a:rPr>
                  <a:t>, every </a:t>
                </a:r>
                <a14:m>
                  <m:oMath xmlns:m="http://schemas.openxmlformats.org/officeDocument/2006/math">
                    <m:d>
                      <m:dPr>
                        <m:ctrlPr>
                          <a:rPr kumimoji="1" lang="en-US" altLang="zh-CN" sz="2000" b="0" i="1" smtClean="0">
                            <a:latin typeface="Cambria Math" panose="02040503050406030204" pitchFamily="18" charset="0"/>
                          </a:rPr>
                        </m:ctrlPr>
                      </m:dPr>
                      <m:e>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𝑢</m:t>
                            </m:r>
                          </m:e>
                          <m:sub>
                            <m:r>
                              <a:rPr kumimoji="1" lang="en-US" altLang="zh-CN" sz="2000" b="0" i="1" smtClean="0">
                                <a:latin typeface="Cambria Math" panose="02040503050406030204" pitchFamily="18" charset="0"/>
                              </a:rPr>
                              <m:t>1</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𝑢</m:t>
                            </m:r>
                          </m:e>
                          <m:sub>
                            <m:r>
                              <a:rPr kumimoji="1" lang="en-US" altLang="zh-CN" sz="2000" b="0" i="1" smtClean="0">
                                <a:latin typeface="Cambria Math" panose="02040503050406030204" pitchFamily="18" charset="0"/>
                              </a:rPr>
                              <m:t>𝑐</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𝑏</m:t>
                            </m:r>
                          </m:e>
                          <m:sub>
                            <m:r>
                              <a:rPr kumimoji="1" lang="en-US" altLang="zh-CN" sz="2000" b="0" i="1" smtClean="0">
                                <a:latin typeface="Cambria Math" panose="02040503050406030204" pitchFamily="18" charset="0"/>
                              </a:rPr>
                              <m:t>1</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𝑏</m:t>
                            </m:r>
                          </m:e>
                          <m:sub>
                            <m:r>
                              <a:rPr kumimoji="1" lang="en-US" altLang="zh-CN" sz="2000" b="0" i="1" smtClean="0">
                                <a:latin typeface="Cambria Math" panose="02040503050406030204" pitchFamily="18" charset="0"/>
                              </a:rPr>
                              <m:t>𝑐</m:t>
                            </m:r>
                          </m:sub>
                        </m:sSub>
                      </m:e>
                    </m:d>
                  </m:oMath>
                </a14:m>
                <a:r>
                  <a:rPr lang="en-US" altLang="zh-CN" sz="2000">
                    <a:latin typeface="Palatino" pitchFamily="2" charset="0"/>
                    <a:ea typeface="Palatino" pitchFamily="2" charset="0"/>
                  </a:rPr>
                  <a:t> is covered by </a:t>
                </a:r>
                <a14:m>
                  <m:oMath xmlns:m="http://schemas.openxmlformats.org/officeDocument/2006/math">
                    <m:r>
                      <a:rPr kumimoji="1" lang="en-US" altLang="zh-CN" sz="2000" b="0" i="1" smtClean="0">
                        <a:latin typeface="Cambria Math" panose="02040503050406030204" pitchFamily="18" charset="0"/>
                        <a:ea typeface="Palatino" pitchFamily="2" charset="0"/>
                      </a:rPr>
                      <m:t>𝑏</m:t>
                    </m:r>
                  </m:oMath>
                </a14:m>
                <a:r>
                  <a:rPr lang="en-US" altLang="zh-CN" sz="2000">
                    <a:latin typeface="Palatino" pitchFamily="2" charset="0"/>
                    <a:ea typeface="Palatino" pitchFamily="2" charset="0"/>
                  </a:rPr>
                  <a:t> if </a:t>
                </a:r>
                <a14:m>
                  <m:oMath xmlns:m="http://schemas.openxmlformats.org/officeDocument/2006/math">
                    <m:r>
                      <a:rPr lang="en-US" altLang="zh-CN" sz="2000" b="0" i="1" smtClean="0">
                        <a:latin typeface="Cambria Math" panose="02040503050406030204" pitchFamily="18" charset="0"/>
                        <a:ea typeface="Palatino" pitchFamily="2" charset="0"/>
                      </a:rPr>
                      <m:t>𝑏</m:t>
                    </m:r>
                    <m:r>
                      <a:rPr lang="en-US" altLang="zh-CN" sz="2000" b="0" i="1" smtClean="0">
                        <a:latin typeface="Cambria Math" panose="02040503050406030204" pitchFamily="18" charset="0"/>
                        <a:ea typeface="Palatino" pitchFamily="2" charset="0"/>
                      </a:rPr>
                      <m:t>∉</m:t>
                    </m:r>
                    <m:r>
                      <m:rPr>
                        <m:lit/>
                      </m:rPr>
                      <a:rPr lang="en-US" altLang="zh-CN" sz="2000" b="0" i="1" smtClean="0">
                        <a:latin typeface="Cambria Math" panose="02040503050406030204" pitchFamily="18" charset="0"/>
                        <a:ea typeface="Palatino" pitchFamily="2" charset="0"/>
                      </a:rPr>
                      <m:t>{</m:t>
                    </m:r>
                    <m:sSub>
                      <m:sSubPr>
                        <m:ctrlPr>
                          <a:rPr lang="en-US" altLang="zh-CN" sz="2000" b="0" i="1" smtClean="0">
                            <a:latin typeface="Cambria Math" panose="02040503050406030204" pitchFamily="18" charset="0"/>
                            <a:ea typeface="Palatino" pitchFamily="2" charset="0"/>
                          </a:rPr>
                        </m:ctrlPr>
                      </m:sSubPr>
                      <m:e>
                        <m:r>
                          <a:rPr lang="en-US" altLang="zh-CN" sz="2000" b="0" i="1" smtClean="0">
                            <a:latin typeface="Cambria Math" panose="02040503050406030204" pitchFamily="18" charset="0"/>
                            <a:ea typeface="Palatino" pitchFamily="2" charset="0"/>
                          </a:rPr>
                          <m:t>𝑏</m:t>
                        </m:r>
                      </m:e>
                      <m:sub>
                        <m:r>
                          <a:rPr lang="en-US" altLang="zh-CN" sz="2000" b="0" i="1" smtClean="0">
                            <a:latin typeface="Cambria Math" panose="02040503050406030204" pitchFamily="18" charset="0"/>
                            <a:ea typeface="Palatino" pitchFamily="2" charset="0"/>
                          </a:rPr>
                          <m:t>1</m:t>
                        </m:r>
                      </m:sub>
                    </m:sSub>
                    <m:r>
                      <a:rPr lang="en-US" altLang="zh-CN" sz="2000" b="0" i="1" smtClean="0">
                        <a:latin typeface="Cambria Math" panose="02040503050406030204" pitchFamily="18" charset="0"/>
                        <a:ea typeface="Palatino" pitchFamily="2" charset="0"/>
                      </a:rPr>
                      <m:t>,…,</m:t>
                    </m:r>
                    <m:sSub>
                      <m:sSubPr>
                        <m:ctrlPr>
                          <a:rPr lang="en-US" altLang="zh-CN" sz="2000" b="0" i="1" smtClean="0">
                            <a:latin typeface="Cambria Math" panose="02040503050406030204" pitchFamily="18" charset="0"/>
                            <a:ea typeface="Palatino" pitchFamily="2" charset="0"/>
                          </a:rPr>
                        </m:ctrlPr>
                      </m:sSubPr>
                      <m:e>
                        <m:r>
                          <a:rPr lang="en-US" altLang="zh-CN" sz="2000" b="0" i="1" smtClean="0">
                            <a:latin typeface="Cambria Math" panose="02040503050406030204" pitchFamily="18" charset="0"/>
                            <a:ea typeface="Palatino" pitchFamily="2" charset="0"/>
                          </a:rPr>
                          <m:t>𝑏</m:t>
                        </m:r>
                      </m:e>
                      <m:sub>
                        <m:r>
                          <a:rPr lang="en-US" altLang="zh-CN" sz="2000" b="0" i="1" smtClean="0">
                            <a:latin typeface="Cambria Math" panose="02040503050406030204" pitchFamily="18" charset="0"/>
                            <a:ea typeface="Palatino" pitchFamily="2" charset="0"/>
                          </a:rPr>
                          <m:t>𝑐</m:t>
                        </m:r>
                      </m:sub>
                    </m:sSub>
                    <m:r>
                      <m:rPr>
                        <m:lit/>
                      </m:rPr>
                      <a:rPr lang="en-US" altLang="zh-CN" sz="2000" b="0" i="1" smtClean="0">
                        <a:latin typeface="Cambria Math" panose="02040503050406030204" pitchFamily="18" charset="0"/>
                        <a:ea typeface="Palatino" pitchFamily="2" charset="0"/>
                      </a:rPr>
                      <m:t>}</m:t>
                    </m:r>
                  </m:oMath>
                </a14:m>
                <a:r>
                  <a:rPr lang="en-US" altLang="zh-CN" sz="2000">
                    <a:latin typeface="Palatino" pitchFamily="2" charset="0"/>
                    <a:ea typeface="Palatino" pitchFamily="2" charset="0"/>
                  </a:rPr>
                  <a:t>, and by </a:t>
                </a:r>
                <a14:m>
                  <m:oMath xmlns:m="http://schemas.openxmlformats.org/officeDocument/2006/math">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𝑋</m:t>
                        </m:r>
                        <m:r>
                          <a:rPr lang="en-US" altLang="zh-CN" sz="2000" b="0" i="1" smtClean="0">
                            <a:latin typeface="Cambria Math" panose="02040503050406030204" pitchFamily="18" charset="0"/>
                            <a:ea typeface="Cambria Math" panose="02040503050406030204" pitchFamily="18" charset="0"/>
                          </a:rPr>
                          <m:t>∩</m:t>
                        </m:r>
                        <m:r>
                          <a:rPr lang="en-US" altLang="zh-CN" sz="2000" i="1" smtClean="0">
                            <a:latin typeface="Cambria Math" panose="02040503050406030204" pitchFamily="18" charset="0"/>
                            <a:ea typeface="Cambria Math" panose="02040503050406030204" pitchFamily="18" charset="0"/>
                          </a:rPr>
                          <m:t>𝒩</m:t>
                        </m:r>
                      </m:e>
                      <m:sub>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𝐺</m:t>
                            </m:r>
                          </m:e>
                          <m:sub>
                            <m:r>
                              <a:rPr lang="en-US" altLang="zh-CN" sz="2000" b="0" i="1" smtClean="0">
                                <a:latin typeface="Cambria Math" panose="02040503050406030204" pitchFamily="18" charset="0"/>
                                <a:ea typeface="Cambria Math" panose="02040503050406030204" pitchFamily="18" charset="0"/>
                              </a:rPr>
                              <m:t>𝑇</m:t>
                            </m:r>
                          </m:sub>
                        </m:sSub>
                      </m:sub>
                    </m:sSub>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𝑏</m:t>
                        </m:r>
                      </m:e>
                    </m:d>
                  </m:oMath>
                </a14:m>
                <a:r>
                  <a:rPr lang="en-US" altLang="zh-CN" sz="2000">
                    <a:latin typeface="Palatino" pitchFamily="2" charset="0"/>
                    <a:ea typeface="Palatino" pitchFamily="2" charset="0"/>
                  </a:rPr>
                  <a:t> otherwise.</a:t>
                </a:r>
              </a:p>
            </p:txBody>
          </p:sp>
        </mc:Choice>
        <mc:Fallback xmlns="">
          <p:sp>
            <p:nvSpPr>
              <p:cNvPr id="11" name="文本框 10">
                <a:extLst>
                  <a:ext uri="{FF2B5EF4-FFF2-40B4-BE49-F238E27FC236}">
                    <a16:creationId xmlns:a16="http://schemas.microsoft.com/office/drawing/2014/main" id="{B83B2473-B4F8-FC0A-5E3A-19AF479BD094}"/>
                  </a:ext>
                </a:extLst>
              </p:cNvPr>
              <p:cNvSpPr txBox="1">
                <a:spLocks noRot="1" noChangeAspect="1" noMove="1" noResize="1" noEditPoints="1" noAdjustHandles="1" noChangeArrowheads="1" noChangeShapeType="1" noTextEdit="1"/>
              </p:cNvSpPr>
              <p:nvPr/>
            </p:nvSpPr>
            <p:spPr>
              <a:xfrm>
                <a:off x="838199" y="4195224"/>
                <a:ext cx="10515601" cy="1350050"/>
              </a:xfrm>
              <a:prstGeom prst="rect">
                <a:avLst/>
              </a:prstGeom>
              <a:blipFill>
                <a:blip r:embed="rId5"/>
                <a:stretch>
                  <a:fillRect l="-579" t="-2252" r="-1796" b="-5405"/>
                </a:stretch>
              </a:blipFill>
            </p:spPr>
            <p:txBody>
              <a:bodyPr/>
              <a:lstStyle/>
              <a:p>
                <a:r>
                  <a:rPr lang="en-US">
                    <a:noFill/>
                  </a:rPr>
                  <a:t> </a:t>
                </a:r>
              </a:p>
            </p:txBody>
          </p:sp>
        </mc:Fallback>
      </mc:AlternateContent>
    </p:spTree>
    <p:extLst>
      <p:ext uri="{BB962C8B-B14F-4D97-AF65-F5344CB8AC3E}">
        <p14:creationId xmlns:p14="http://schemas.microsoft.com/office/powerpoint/2010/main" val="3273164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FEBA7D-D78A-4674-B4CE-8101BA65D437}"/>
              </a:ext>
            </a:extLst>
          </p:cNvPr>
          <p:cNvSpPr>
            <a:spLocks noGrp="1"/>
          </p:cNvSpPr>
          <p:nvPr>
            <p:ph type="title"/>
          </p:nvPr>
        </p:nvSpPr>
        <p:spPr/>
        <p:txBody>
          <a:bodyPr/>
          <a:lstStyle/>
          <a:p>
            <a:r>
              <a:rPr lang="en-US" altLang="zh-CN">
                <a:latin typeface="Palatino Linotype" panose="02040502050505030304" pitchFamily="18" charset="0"/>
                <a:ea typeface="Cambria" panose="02040503050406030204" pitchFamily="18" charset="0"/>
              </a:rPr>
              <a:t>Parameterized</a:t>
            </a:r>
            <a:r>
              <a:rPr lang="zh-CN" altLang="en-US">
                <a:latin typeface="Palatino Linotype" panose="02040502050505030304" pitchFamily="18" charset="0"/>
                <a:ea typeface="Cambria" panose="02040503050406030204" pitchFamily="18" charset="0"/>
              </a:rPr>
              <a:t> </a:t>
            </a:r>
            <a:r>
              <a:rPr lang="en-US" altLang="zh-CN" err="1">
                <a:latin typeface="Palatino Linotype" panose="02040502050505030304" pitchFamily="18" charset="0"/>
                <a:ea typeface="Cambria" panose="02040503050406030204" pitchFamily="18" charset="0"/>
              </a:rPr>
              <a:t>SetCover</a:t>
            </a:r>
            <a:r>
              <a:rPr lang="zh-CN" altLang="en-US">
                <a:latin typeface="Palatino Linotype" panose="02040502050505030304" pitchFamily="18" charset="0"/>
                <a:ea typeface="Cambria" panose="02040503050406030204" pitchFamily="18" charset="0"/>
              </a:rPr>
              <a:t> </a:t>
            </a:r>
            <a:r>
              <a:rPr lang="en-US" altLang="zh-CN">
                <a:latin typeface="Palatino Linotype" panose="02040502050505030304" pitchFamily="18" charset="0"/>
                <a:ea typeface="Cambria" panose="02040503050406030204" pitchFamily="18" charset="0"/>
              </a:rPr>
              <a:t>Problem</a:t>
            </a:r>
            <a:endParaRPr lang="zh-CN" altLang="en-US">
              <a:latin typeface="Palatino Linotype" panose="02040502050505030304" pitchFamily="18" charset="0"/>
            </a:endParaRPr>
          </a:p>
        </p:txBody>
      </p:sp>
      <mc:AlternateContent xmlns:mc="http://schemas.openxmlformats.org/markup-compatibility/2006" xmlns:a14="http://schemas.microsoft.com/office/drawing/2010/main">
        <mc:Choice Requires="a14">
          <p:sp>
            <p:nvSpPr>
              <p:cNvPr id="22" name="内容占位符 2">
                <a:extLst>
                  <a:ext uri="{FF2B5EF4-FFF2-40B4-BE49-F238E27FC236}">
                    <a16:creationId xmlns:a16="http://schemas.microsoft.com/office/drawing/2014/main" id="{7DD4F038-B6A5-30AB-786F-37BAB9773E20}"/>
                  </a:ext>
                </a:extLst>
              </p:cNvPr>
              <p:cNvSpPr>
                <a:spLocks noGrp="1"/>
              </p:cNvSpPr>
              <p:nvPr>
                <p:ph idx="1"/>
              </p:nvPr>
            </p:nvSpPr>
            <p:spPr>
              <a:xfrm>
                <a:off x="759404" y="3068245"/>
                <a:ext cx="6318827" cy="3849624"/>
              </a:xfrm>
            </p:spPr>
            <p:txBody>
              <a:bodyPr>
                <a:normAutofit/>
              </a:bodyPr>
              <a:lstStyle/>
              <a:p>
                <a:r>
                  <a:rPr lang="en-US" altLang="zh-CN" sz="2000" dirty="0">
                    <a:latin typeface="Palatino Linotype" panose="02040502050505030304" pitchFamily="18" charset="0"/>
                  </a:rPr>
                  <a:t>W[2]-complete</a:t>
                </a:r>
                <a:r>
                  <a:rPr lang="zh-CN" altLang="en-US" sz="2000" dirty="0">
                    <a:solidFill>
                      <a:srgbClr val="FF3399"/>
                    </a:solidFill>
                    <a:latin typeface="Palatino Linotype" panose="02040502050505030304" pitchFamily="18" charset="0"/>
                  </a:rPr>
                  <a:t> </a:t>
                </a:r>
                <a:r>
                  <a:rPr lang="en-US" altLang="zh-CN" sz="2000" dirty="0">
                    <a:solidFill>
                      <a:srgbClr val="FF3399"/>
                    </a:solidFill>
                    <a:latin typeface="Palatino Linotype" panose="02040502050505030304" pitchFamily="18" charset="0"/>
                  </a:rPr>
                  <a:t>[DF95]</a:t>
                </a:r>
              </a:p>
              <a:p>
                <a:pPr lvl="1">
                  <a:lnSpc>
                    <a:spcPct val="100000"/>
                  </a:lnSpc>
                </a:pPr>
                <a:r>
                  <a:rPr lang="en-US" altLang="zh-CN" sz="1800" dirty="0">
                    <a:latin typeface="Palatino Linotype" panose="02040502050505030304" pitchFamily="18" charset="0"/>
                  </a:rPr>
                  <a:t>W[2]</a:t>
                </a:r>
                <a14:m>
                  <m:oMath xmlns:m="http://schemas.openxmlformats.org/officeDocument/2006/math">
                    <m:r>
                      <a:rPr lang="en-US" altLang="zh-CN" sz="1800" b="0" i="1" smtClean="0">
                        <a:latin typeface="Cambria Math" panose="02040503050406030204" pitchFamily="18" charset="0"/>
                      </a:rPr>
                      <m:t>≠</m:t>
                    </m:r>
                  </m:oMath>
                </a14:m>
                <a:r>
                  <a:rPr lang="en-US" altLang="zh-CN" sz="1800" dirty="0">
                    <a:latin typeface="Palatino Linotype" panose="02040502050505030304" pitchFamily="18" charset="0"/>
                  </a:rPr>
                  <a:t>FPT</a:t>
                </a:r>
                <a:r>
                  <a:rPr lang="zh-CN" altLang="en-US" sz="1800" dirty="0">
                    <a:latin typeface="Palatino Linotype" panose="02040502050505030304" pitchFamily="18" charset="0"/>
                  </a:rPr>
                  <a:t> </a:t>
                </a:r>
                <a14:m>
                  <m:oMath xmlns:m="http://schemas.openxmlformats.org/officeDocument/2006/math">
                    <m:r>
                      <a:rPr lang="en-US" altLang="zh-CN" sz="1800" i="1">
                        <a:latin typeface="Cambria Math" panose="02040503050406030204" pitchFamily="18" charset="0"/>
                      </a:rPr>
                      <m:t>⇒ </m:t>
                    </m:r>
                  </m:oMath>
                </a14:m>
                <a:r>
                  <a:rPr lang="en-US" altLang="zh-CN" sz="1800" dirty="0">
                    <a:latin typeface="Palatino Linotype" panose="02040502050505030304" pitchFamily="18" charset="0"/>
                  </a:rPr>
                  <a:t>no</a:t>
                </a:r>
                <a:r>
                  <a:rPr lang="zh-CN" altLang="en-US" sz="1800" dirty="0">
                    <a:latin typeface="Palatino Linotype" panose="02040502050505030304" pitchFamily="18" charset="0"/>
                  </a:rPr>
                  <a:t> </a:t>
                </a:r>
                <a:r>
                  <a:rPr lang="en-US" altLang="zh-CN" sz="1800" dirty="0">
                    <a:latin typeface="Palatino Linotype" panose="02040502050505030304" pitchFamily="18" charset="0"/>
                  </a:rPr>
                  <a:t>algorithm in </a:t>
                </a:r>
                <a14:m>
                  <m:oMath xmlns:m="http://schemas.openxmlformats.org/officeDocument/2006/math">
                    <m:r>
                      <a:rPr lang="en-US" altLang="zh-CN" sz="1800" b="0" i="1"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𝑘</m:t>
                        </m:r>
                      </m:e>
                    </m:d>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𝑛</m:t>
                        </m:r>
                      </m:e>
                      <m:sup>
                        <m:r>
                          <a:rPr lang="en-US" altLang="zh-CN" sz="1800" b="0" i="1" smtClean="0">
                            <a:latin typeface="Cambria Math" panose="02040503050406030204" pitchFamily="18" charset="0"/>
                          </a:rPr>
                          <m:t>𝑂</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1</m:t>
                            </m:r>
                          </m:e>
                        </m:d>
                      </m:sup>
                    </m:sSup>
                  </m:oMath>
                </a14:m>
                <a:r>
                  <a:rPr lang="en-US" altLang="zh-CN" sz="1800" dirty="0">
                    <a:latin typeface="Palatino Linotype" panose="02040502050505030304" pitchFamily="18" charset="0"/>
                  </a:rPr>
                  <a:t> time</a:t>
                </a:r>
              </a:p>
              <a:p>
                <a:pPr>
                  <a:lnSpc>
                    <a:spcPct val="100000"/>
                  </a:lnSpc>
                </a:pPr>
                <a:r>
                  <a:rPr lang="en-US" altLang="zh-CN" sz="2000" dirty="0">
                    <a:latin typeface="Palatino Linotype" panose="02040502050505030304" pitchFamily="18" charset="0"/>
                  </a:rPr>
                  <a:t>W[1]-complete</a:t>
                </a:r>
                <a:r>
                  <a:rPr lang="zh-CN" altLang="en-US" sz="2000" dirty="0">
                    <a:latin typeface="Palatino Linotype" panose="02040502050505030304" pitchFamily="18" charset="0"/>
                  </a:rPr>
                  <a:t> </a:t>
                </a:r>
                <a:r>
                  <a:rPr lang="en-US" altLang="zh-CN" sz="2000" dirty="0">
                    <a:latin typeface="Palatino Linotype" panose="02040502050505030304" pitchFamily="18" charset="0"/>
                  </a:rPr>
                  <a:t>if</a:t>
                </a:r>
                <a:r>
                  <a:rPr lang="zh-CN" altLang="en-US" sz="2000" dirty="0">
                    <a:latin typeface="Palatino Linotype" panose="02040502050505030304" pitchFamily="18" charset="0"/>
                  </a:rPr>
                  <a:t> </a:t>
                </a:r>
                <a14:m>
                  <m:oMath xmlns:m="http://schemas.openxmlformats.org/officeDocument/2006/math">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𝑈</m:t>
                        </m:r>
                      </m:e>
                    </m:d>
                    <m:r>
                      <a:rPr lang="en-US" altLang="zh-CN" sz="2000" b="0" i="1" smtClean="0">
                        <a:latin typeface="Cambria Math" panose="02040503050406030204" pitchFamily="18" charset="0"/>
                      </a:rPr>
                      <m:t>=</m:t>
                    </m:r>
                    <m:r>
                      <m:rPr>
                        <m:sty m:val="p"/>
                      </m:rPr>
                      <a:rPr lang="en-US" altLang="zh-CN" sz="2000">
                        <a:latin typeface="Cambria Math" panose="02040503050406030204" pitchFamily="18" charset="0"/>
                      </a:rPr>
                      <m:t>Θ</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𝑘</m:t>
                        </m:r>
                      </m:e>
                      <m:sup>
                        <m:r>
                          <a:rPr lang="en-US" altLang="zh-CN" sz="2000" b="0" i="1" smtClean="0">
                            <a:latin typeface="Cambria Math" panose="02040503050406030204" pitchFamily="18" charset="0"/>
                          </a:rPr>
                          <m:t>𝑂</m:t>
                        </m:r>
                        <m:r>
                          <a:rPr lang="en-US" altLang="zh-CN" sz="2000" b="0" i="1" smtClean="0">
                            <a:latin typeface="Cambria Math" panose="02040503050406030204" pitchFamily="18" charset="0"/>
                          </a:rPr>
                          <m:t>(1)</m:t>
                        </m:r>
                      </m:sup>
                    </m:sSup>
                    <m:func>
                      <m:funcPr>
                        <m:ctrlPr>
                          <a:rPr lang="zh-CN" altLang="en-US"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𝑛</m:t>
                        </m:r>
                      </m:e>
                    </m:func>
                    <m:r>
                      <a:rPr lang="en-US" altLang="zh-CN" sz="2000" b="0" i="1" smtClean="0">
                        <a:latin typeface="Cambria Math" panose="02040503050406030204" pitchFamily="18" charset="0"/>
                      </a:rPr>
                      <m:t>)</m:t>
                    </m:r>
                  </m:oMath>
                </a14:m>
                <a:r>
                  <a:rPr lang="en-US" altLang="zh-CN" sz="2000" dirty="0">
                    <a:latin typeface="Palatino Linotype" panose="02040502050505030304" pitchFamily="18" charset="0"/>
                  </a:rPr>
                  <a:t>. </a:t>
                </a:r>
              </a:p>
              <a:p>
                <a:pPr lvl="1">
                  <a:lnSpc>
                    <a:spcPct val="100000"/>
                  </a:lnSpc>
                </a:pPr>
                <a:r>
                  <a:rPr lang="en-US" altLang="zh-CN" sz="1800" dirty="0">
                    <a:solidFill>
                      <a:srgbClr val="FF3399"/>
                    </a:solidFill>
                    <a:latin typeface="Palatino Linotype" panose="02040502050505030304" pitchFamily="18" charset="0"/>
                  </a:rPr>
                  <a:t>[KLM19,Lin19] </a:t>
                </a:r>
                <a:r>
                  <a:rPr lang="en-US" altLang="zh-CN" sz="1800" dirty="0">
                    <a:latin typeface="Palatino Linotype" panose="02040502050505030304" pitchFamily="18" charset="0"/>
                  </a:rPr>
                  <a:t>+ </a:t>
                </a:r>
                <a:r>
                  <a:rPr lang="en-US" altLang="zh-CN" sz="1800" b="1" dirty="0">
                    <a:solidFill>
                      <a:srgbClr val="FF0000"/>
                    </a:solidFill>
                    <a:latin typeface="Palatino Linotype" panose="02040502050505030304" pitchFamily="18" charset="0"/>
                  </a:rPr>
                  <a:t>This work</a:t>
                </a:r>
                <a:r>
                  <a:rPr lang="zh-CN" altLang="en-US" sz="1800" dirty="0">
                    <a:solidFill>
                      <a:srgbClr val="FF0000"/>
                    </a:solidFill>
                    <a:latin typeface="Palatino Linotype" panose="02040502050505030304" pitchFamily="18" charset="0"/>
                  </a:rPr>
                  <a:t> </a:t>
                </a:r>
                <a:endParaRPr lang="en-US" altLang="zh-CN" sz="1800" dirty="0">
                  <a:latin typeface="Palatino Linotype" panose="02040502050505030304" pitchFamily="18" charset="0"/>
                </a:endParaRPr>
              </a:p>
              <a:p>
                <a:r>
                  <a:rPr lang="en-US" altLang="zh-CN" sz="2000" dirty="0">
                    <a:latin typeface="Palatino Linotype" panose="02040502050505030304" pitchFamily="18" charset="0"/>
                  </a:rPr>
                  <a:t>Naïve</a:t>
                </a:r>
                <a:r>
                  <a:rPr lang="zh-CN" altLang="en-US" sz="2000" dirty="0">
                    <a:latin typeface="Palatino Linotype" panose="02040502050505030304" pitchFamily="18" charset="0"/>
                  </a:rPr>
                  <a:t> </a:t>
                </a:r>
                <a:r>
                  <a:rPr lang="en-US" altLang="zh-CN" sz="2000" dirty="0">
                    <a:latin typeface="Palatino Linotype" panose="02040502050505030304" pitchFamily="18" charset="0"/>
                  </a:rPr>
                  <a:t>algorithm:</a:t>
                </a:r>
              </a:p>
              <a:p>
                <a:pPr lvl="1"/>
                <a:r>
                  <a:rPr lang="en-US" altLang="zh-CN" sz="1800" dirty="0">
                    <a:latin typeface="Palatino Linotype" panose="02040502050505030304" pitchFamily="18" charset="0"/>
                  </a:rPr>
                  <a:t>enumerating</a:t>
                </a:r>
                <a:r>
                  <a:rPr lang="zh-CN" altLang="en-US" sz="1800" dirty="0">
                    <a:latin typeface="Palatino Linotype" panose="02040502050505030304" pitchFamily="18" charset="0"/>
                  </a:rPr>
                  <a:t> </a:t>
                </a:r>
                <a:r>
                  <a:rPr lang="en-US" altLang="zh-CN" sz="1800" dirty="0">
                    <a:latin typeface="Palatino Linotype" panose="02040502050505030304" pitchFamily="18" charset="0"/>
                  </a:rPr>
                  <a:t>all</a:t>
                </a:r>
                <a:r>
                  <a:rPr lang="zh-CN" altLang="en-US" sz="1800" dirty="0">
                    <a:latin typeface="Palatino Linotype" panose="02040502050505030304" pitchFamily="18" charset="0"/>
                  </a:rPr>
                  <a:t> </a:t>
                </a:r>
                <a:r>
                  <a:rPr lang="en-US" altLang="zh-CN" sz="1800" i="1" dirty="0">
                    <a:latin typeface="Palatino Linotype" panose="02040502050505030304" pitchFamily="18" charset="0"/>
                  </a:rPr>
                  <a:t>k</a:t>
                </a:r>
                <a:r>
                  <a:rPr lang="en-US" altLang="zh-CN" sz="1800" dirty="0">
                    <a:latin typeface="Palatino Linotype" panose="02040502050505030304" pitchFamily="18" charset="0"/>
                  </a:rPr>
                  <a:t>-tuple</a:t>
                </a:r>
                <a:r>
                  <a:rPr lang="zh-CN" altLang="en-US" sz="1800" dirty="0">
                    <a:latin typeface="Palatino Linotype" panose="02040502050505030304" pitchFamily="18" charset="0"/>
                  </a:rPr>
                  <a:t> </a:t>
                </a:r>
                <a:r>
                  <a:rPr lang="en-US" altLang="zh-CN" sz="1800" dirty="0">
                    <a:latin typeface="Palatino Linotype" panose="02040502050505030304" pitchFamily="18" charset="0"/>
                  </a:rPr>
                  <a:t>of</a:t>
                </a:r>
                <a:r>
                  <a:rPr lang="zh-CN" altLang="en-US" sz="1800" dirty="0">
                    <a:latin typeface="Palatino Linotype" panose="02040502050505030304" pitchFamily="18" charset="0"/>
                  </a:rPr>
                  <a:t> </a:t>
                </a:r>
                <a:r>
                  <a:rPr lang="en-US" altLang="zh-CN" sz="1800" dirty="0">
                    <a:latin typeface="Palatino Linotype" panose="02040502050505030304" pitchFamily="18" charset="0"/>
                  </a:rPr>
                  <a:t>sets</a:t>
                </a:r>
                <a:r>
                  <a:rPr lang="zh-CN" altLang="en-US" sz="1800" dirty="0">
                    <a:latin typeface="Palatino Linotype" panose="02040502050505030304" pitchFamily="18" charset="0"/>
                  </a:rPr>
                  <a:t> </a:t>
                </a:r>
                <a:r>
                  <a:rPr lang="en-US" altLang="zh-CN" sz="1800" dirty="0">
                    <a:latin typeface="Palatino Linotype" panose="02040502050505030304" pitchFamily="18" charset="0"/>
                  </a:rPr>
                  <a:t>in</a:t>
                </a:r>
                <a:r>
                  <a:rPr lang="zh-CN" altLang="en-US" sz="1800" dirty="0">
                    <a:latin typeface="Palatino Linotype" panose="02040502050505030304" pitchFamily="18" charset="0"/>
                  </a:rPr>
                  <a:t> </a:t>
                </a:r>
                <a14:m>
                  <m:oMath xmlns:m="http://schemas.openxmlformats.org/officeDocument/2006/math">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𝑛</m:t>
                        </m:r>
                      </m:e>
                      <m:sup>
                        <m:r>
                          <a:rPr lang="en-US" altLang="zh-CN" sz="1800" b="0" i="1" smtClean="0">
                            <a:latin typeface="Cambria Math" panose="02040503050406030204" pitchFamily="18" charset="0"/>
                          </a:rPr>
                          <m:t>𝑂</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𝑘</m:t>
                        </m:r>
                        <m:r>
                          <a:rPr lang="en-US" altLang="zh-CN" sz="1800" b="0" i="1" smtClean="0">
                            <a:latin typeface="Cambria Math" panose="02040503050406030204" pitchFamily="18" charset="0"/>
                          </a:rPr>
                          <m:t>)</m:t>
                        </m:r>
                      </m:sup>
                    </m:sSup>
                  </m:oMath>
                </a14:m>
                <a:r>
                  <a:rPr lang="zh-CN" altLang="en-US" sz="1800" dirty="0">
                    <a:latin typeface="Palatino Linotype" panose="02040502050505030304" pitchFamily="18" charset="0"/>
                  </a:rPr>
                  <a:t> </a:t>
                </a:r>
                <a:r>
                  <a:rPr lang="en-US" altLang="zh-CN" sz="1800" dirty="0">
                    <a:latin typeface="Palatino Linotype" panose="02040502050505030304" pitchFamily="18" charset="0"/>
                  </a:rPr>
                  <a:t>time</a:t>
                </a:r>
              </a:p>
              <a:p>
                <a:pPr lvl="1"/>
                <a:r>
                  <a:rPr lang="en-US" altLang="zh-CN" sz="1800" dirty="0">
                    <a:latin typeface="Palatino Linotype" panose="02040502050505030304" pitchFamily="18" charset="0"/>
                  </a:rPr>
                  <a:t>dynamic</a:t>
                </a:r>
                <a:r>
                  <a:rPr lang="zh-CN" altLang="en-US" sz="1800" dirty="0">
                    <a:latin typeface="Palatino Linotype" panose="02040502050505030304" pitchFamily="18" charset="0"/>
                  </a:rPr>
                  <a:t> </a:t>
                </a:r>
                <a:r>
                  <a:rPr lang="en-US" altLang="zh-CN" sz="1800" dirty="0">
                    <a:latin typeface="Palatino Linotype" panose="02040502050505030304" pitchFamily="18" charset="0"/>
                  </a:rPr>
                  <a:t>programming</a:t>
                </a:r>
                <a:r>
                  <a:rPr lang="zh-CN" altLang="en-US" sz="1800" dirty="0">
                    <a:latin typeface="Palatino Linotype" panose="02040502050505030304" pitchFamily="18" charset="0"/>
                  </a:rPr>
                  <a:t> </a:t>
                </a:r>
                <a:r>
                  <a:rPr lang="en-US" altLang="zh-CN" sz="1800" dirty="0">
                    <a:latin typeface="Palatino Linotype" panose="02040502050505030304" pitchFamily="18" charset="0"/>
                  </a:rPr>
                  <a:t>on</a:t>
                </a:r>
                <a:r>
                  <a:rPr lang="zh-CN" altLang="en-US" sz="1800" dirty="0">
                    <a:latin typeface="Palatino Linotype" panose="02040502050505030304" pitchFamily="18" charset="0"/>
                  </a:rPr>
                  <a:t> </a:t>
                </a:r>
                <a:r>
                  <a:rPr lang="en-US" altLang="zh-CN" sz="1800" dirty="0">
                    <a:latin typeface="Palatino Linotype" panose="02040502050505030304" pitchFamily="18" charset="0"/>
                  </a:rPr>
                  <a:t>subsets</a:t>
                </a:r>
                <a:r>
                  <a:rPr lang="zh-CN" altLang="en-US" sz="1800" dirty="0">
                    <a:latin typeface="Palatino Linotype" panose="02040502050505030304" pitchFamily="18" charset="0"/>
                  </a:rPr>
                  <a:t> </a:t>
                </a:r>
                <a:r>
                  <a:rPr lang="en-US" altLang="zh-CN" sz="1800" dirty="0">
                    <a:latin typeface="Palatino Linotype" panose="02040502050505030304" pitchFamily="18" charset="0"/>
                  </a:rPr>
                  <a:t>of</a:t>
                </a:r>
                <a:r>
                  <a:rPr lang="zh-CN" altLang="en-US" sz="1800" dirty="0">
                    <a:latin typeface="Palatino Linotype" panose="02040502050505030304" pitchFamily="18" charset="0"/>
                  </a:rPr>
                  <a:t> </a:t>
                </a:r>
                <a14:m>
                  <m:oMath xmlns:m="http://schemas.openxmlformats.org/officeDocument/2006/math">
                    <m:r>
                      <a:rPr lang="en-US" altLang="zh-CN" sz="1800" b="0" i="1" smtClean="0">
                        <a:latin typeface="Cambria Math" panose="02040503050406030204" pitchFamily="18" charset="0"/>
                      </a:rPr>
                      <m:t>𝑈</m:t>
                    </m:r>
                  </m:oMath>
                </a14:m>
                <a:r>
                  <a:rPr lang="zh-CN" altLang="en-US" sz="1800" dirty="0">
                    <a:latin typeface="Palatino Linotype" panose="02040502050505030304" pitchFamily="18" charset="0"/>
                  </a:rPr>
                  <a:t> </a:t>
                </a:r>
                <a:r>
                  <a:rPr lang="en-US" altLang="zh-CN" sz="1800" dirty="0">
                    <a:latin typeface="Palatino Linotype" panose="02040502050505030304" pitchFamily="18" charset="0"/>
                  </a:rPr>
                  <a:t>in</a:t>
                </a:r>
                <a:r>
                  <a:rPr lang="zh-CN" altLang="en-US" sz="1800" dirty="0">
                    <a:latin typeface="Palatino Linotype" panose="02040502050505030304" pitchFamily="18" charset="0"/>
                  </a:rPr>
                  <a:t> </a:t>
                </a:r>
                <a14:m>
                  <m:oMath xmlns:m="http://schemas.openxmlformats.org/officeDocument/2006/math">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2</m:t>
                        </m:r>
                      </m:e>
                      <m:sup>
                        <m:r>
                          <a:rPr lang="en-US" altLang="zh-CN" sz="1800" b="0" i="1" smtClean="0">
                            <a:latin typeface="Cambria Math" panose="02040503050406030204" pitchFamily="18" charset="0"/>
                          </a:rPr>
                          <m:t>𝑂</m:t>
                        </m:r>
                        <m:r>
                          <a:rPr lang="en-US" altLang="zh-CN" sz="1800" b="0" i="1" smtClean="0">
                            <a:latin typeface="Cambria Math" panose="02040503050406030204" pitchFamily="18" charset="0"/>
                          </a:rPr>
                          <m:t>(</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𝑈</m:t>
                            </m:r>
                          </m:e>
                        </m:d>
                        <m:r>
                          <a:rPr lang="en-US" altLang="zh-CN" sz="1800" b="0" i="1" smtClean="0">
                            <a:latin typeface="Cambria Math" panose="02040503050406030204" pitchFamily="18" charset="0"/>
                          </a:rPr>
                          <m:t>)</m:t>
                        </m:r>
                      </m:sup>
                    </m:sSup>
                  </m:oMath>
                </a14:m>
                <a:r>
                  <a:rPr lang="zh-CN" altLang="en-US" sz="1800" dirty="0">
                    <a:latin typeface="Palatino Linotype" panose="02040502050505030304" pitchFamily="18" charset="0"/>
                  </a:rPr>
                  <a:t> </a:t>
                </a:r>
                <a:r>
                  <a:rPr lang="en-US" altLang="zh-CN" sz="1800" dirty="0">
                    <a:latin typeface="Palatino Linotype" panose="02040502050505030304" pitchFamily="18" charset="0"/>
                  </a:rPr>
                  <a:t>time</a:t>
                </a:r>
              </a:p>
            </p:txBody>
          </p:sp>
        </mc:Choice>
        <mc:Fallback xmlns="">
          <p:sp>
            <p:nvSpPr>
              <p:cNvPr id="22" name="内容占位符 2">
                <a:extLst>
                  <a:ext uri="{FF2B5EF4-FFF2-40B4-BE49-F238E27FC236}">
                    <a16:creationId xmlns:a16="http://schemas.microsoft.com/office/drawing/2014/main" id="{7DD4F038-B6A5-30AB-786F-37BAB9773E20}"/>
                  </a:ext>
                </a:extLst>
              </p:cNvPr>
              <p:cNvSpPr>
                <a:spLocks noGrp="1" noRot="1" noChangeAspect="1" noMove="1" noResize="1" noEditPoints="1" noAdjustHandles="1" noChangeArrowheads="1" noChangeShapeType="1" noTextEdit="1"/>
              </p:cNvSpPr>
              <p:nvPr>
                <p:ph idx="1"/>
              </p:nvPr>
            </p:nvSpPr>
            <p:spPr>
              <a:xfrm>
                <a:off x="759404" y="3068245"/>
                <a:ext cx="6318827" cy="3849624"/>
              </a:xfrm>
              <a:blipFill>
                <a:blip r:embed="rId3"/>
                <a:stretch>
                  <a:fillRect l="-1004" t="-1645"/>
                </a:stretch>
              </a:blipFill>
            </p:spPr>
            <p:txBody>
              <a:bodyPr/>
              <a:lstStyle/>
              <a:p>
                <a:r>
                  <a:rPr lang="zh-CN" altLang="en-US">
                    <a:noFill/>
                  </a:rPr>
                  <a:t> </a:t>
                </a:r>
              </a:p>
            </p:txBody>
          </p:sp>
        </mc:Fallback>
      </mc:AlternateContent>
      <p:sp>
        <p:nvSpPr>
          <p:cNvPr id="24" name="框架 23">
            <a:extLst>
              <a:ext uri="{FF2B5EF4-FFF2-40B4-BE49-F238E27FC236}">
                <a16:creationId xmlns:a16="http://schemas.microsoft.com/office/drawing/2014/main" id="{F3BC5504-7DAA-0B76-8334-7A1D532B152B}"/>
              </a:ext>
            </a:extLst>
          </p:cNvPr>
          <p:cNvSpPr/>
          <p:nvPr/>
        </p:nvSpPr>
        <p:spPr>
          <a:xfrm>
            <a:off x="838201" y="1887625"/>
            <a:ext cx="9595170" cy="923375"/>
          </a:xfrm>
          <a:prstGeom prst="frame">
            <a:avLst>
              <a:gd name="adj1" fmla="val 1277"/>
            </a:avLst>
          </a:prstGeom>
          <a:solidFill>
            <a:schemeClr val="accent6">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solidFill>
                <a:schemeClr val="tx1"/>
              </a:solidFill>
            </a:endParaRPr>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5915CBB2-29D5-CEB9-8E9E-F54A4BF9AFE7}"/>
                  </a:ext>
                </a:extLst>
              </p:cNvPr>
              <p:cNvSpPr txBox="1"/>
              <p:nvPr/>
            </p:nvSpPr>
            <p:spPr>
              <a:xfrm>
                <a:off x="870436" y="2160098"/>
                <a:ext cx="9498947" cy="646331"/>
              </a:xfrm>
              <a:prstGeom prst="rect">
                <a:avLst/>
              </a:prstGeom>
              <a:noFill/>
            </p:spPr>
            <p:txBody>
              <a:bodyPr wrap="none" rtlCol="0">
                <a:spAutoFit/>
              </a:bodyPr>
              <a:lstStyle/>
              <a:p>
                <a:r>
                  <a:rPr lang="en-US" altLang="zh-CN" b="1">
                    <a:latin typeface="Palatino Linotype" panose="02040502050505030304" pitchFamily="18" charset="0"/>
                    <a:ea typeface="Cambria" panose="02040503050406030204" pitchFamily="18" charset="0"/>
                  </a:rPr>
                  <a:t>Input:</a:t>
                </a:r>
                <a:r>
                  <a:rPr lang="en-US" altLang="zh-CN">
                    <a:latin typeface="Palatino Linotype" panose="02040502050505030304" pitchFamily="18" charset="0"/>
                    <a:ea typeface="Cambria" panose="02040503050406030204" pitchFamily="18" charset="0"/>
                  </a:rPr>
                  <a:t> </a:t>
                </a:r>
                <a14:m>
                  <m:oMath xmlns:m="http://schemas.openxmlformats.org/officeDocument/2006/math">
                    <m:d>
                      <m:dPr>
                        <m:ctrlPr>
                          <a:rPr lang="en-US" altLang="zh-CN" sz="1600" b="0" i="1" smtClean="0">
                            <a:latin typeface="Cambria Math" panose="02040503050406030204" pitchFamily="18" charset="0"/>
                            <a:ea typeface="Cambria" panose="02040503050406030204" pitchFamily="18" charset="0"/>
                          </a:rPr>
                        </m:ctrlPr>
                      </m:dPr>
                      <m:e>
                        <m:r>
                          <a:rPr lang="en-US" altLang="zh-CN" sz="1600" b="0" i="1" smtClean="0">
                            <a:latin typeface="Cambria Math" panose="02040503050406030204" pitchFamily="18" charset="0"/>
                            <a:ea typeface="Cambria Math" panose="02040503050406030204" pitchFamily="18" charset="0"/>
                          </a:rPr>
                          <m:t>𝒮</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ea typeface="Cambria" panose="02040503050406030204" pitchFamily="18" charset="0"/>
                          </a:rPr>
                          <m:t>𝑈</m:t>
                        </m:r>
                        <m:r>
                          <a:rPr lang="en-US" altLang="zh-CN" sz="1600" b="0" i="1" smtClean="0">
                            <a:latin typeface="Cambria Math" panose="02040503050406030204" pitchFamily="18" charset="0"/>
                            <a:ea typeface="Cambria" panose="02040503050406030204" pitchFamily="18" charset="0"/>
                          </a:rPr>
                          <m:t>,</m:t>
                        </m:r>
                        <m:r>
                          <a:rPr lang="en-US" altLang="zh-CN" sz="1600" b="0" i="1" smtClean="0">
                            <a:latin typeface="Cambria Math" panose="02040503050406030204" pitchFamily="18" charset="0"/>
                            <a:ea typeface="Cambria" panose="02040503050406030204" pitchFamily="18" charset="0"/>
                          </a:rPr>
                          <m:t>𝑘</m:t>
                        </m:r>
                      </m:e>
                    </m:d>
                    <m:r>
                      <a:rPr lang="en-US" altLang="zh-CN" sz="1600" b="0" i="1" smtClean="0">
                        <a:latin typeface="Cambria Math" panose="02040503050406030204" pitchFamily="18" charset="0"/>
                        <a:ea typeface="Cambria" panose="02040503050406030204" pitchFamily="18" charset="0"/>
                      </a:rPr>
                      <m:t>,</m:t>
                    </m:r>
                  </m:oMath>
                </a14:m>
                <a:r>
                  <a:rPr lang="zh-CN" altLang="en-US" sz="1600">
                    <a:latin typeface="Palatino Linotype" panose="02040502050505030304" pitchFamily="18" charset="0"/>
                    <a:ea typeface="Cambria" panose="02040503050406030204" pitchFamily="18" charset="0"/>
                  </a:rPr>
                  <a:t> </a:t>
                </a:r>
                <a:r>
                  <a:rPr lang="en-US" altLang="zh-CN" sz="1600">
                    <a:latin typeface="Palatino Linotype" panose="02040502050505030304" pitchFamily="18" charset="0"/>
                    <a:ea typeface="Cambria" panose="02040503050406030204" pitchFamily="18" charset="0"/>
                  </a:rPr>
                  <a:t>where</a:t>
                </a:r>
                <a:r>
                  <a:rPr lang="zh-CN" altLang="en-US" sz="1600">
                    <a:latin typeface="Palatino Linotype" panose="02040502050505030304" pitchFamily="18" charset="0"/>
                    <a:ea typeface="Cambria" panose="02040503050406030204" pitchFamily="18" charset="0"/>
                  </a:rPr>
                  <a:t> </a:t>
                </a:r>
                <a14:m>
                  <m:oMath xmlns:m="http://schemas.openxmlformats.org/officeDocument/2006/math">
                    <m:r>
                      <a:rPr lang="en-US" altLang="zh-CN" sz="1600">
                        <a:latin typeface="Cambria Math" panose="02040503050406030204" pitchFamily="18" charset="0"/>
                        <a:ea typeface="Cambria" panose="02040503050406030204" pitchFamily="18" charset="0"/>
                      </a:rPr>
                      <m:t>𝒮</m:t>
                    </m:r>
                    <m:r>
                      <a:rPr lang="en-US" altLang="zh-CN" sz="1600">
                        <a:latin typeface="Cambria Math" panose="02040503050406030204" pitchFamily="18" charset="0"/>
                        <a:ea typeface="Cambria" panose="02040503050406030204" pitchFamily="18" charset="0"/>
                      </a:rPr>
                      <m:t> </m:t>
                    </m:r>
                  </m:oMath>
                </a14:m>
                <a:r>
                  <a:rPr lang="en-US" altLang="zh-CN" sz="1600">
                    <a:latin typeface="Palatino Linotype" panose="02040502050505030304" pitchFamily="18" charset="0"/>
                    <a:ea typeface="Cambria" panose="02040503050406030204" pitchFamily="18" charset="0"/>
                  </a:rPr>
                  <a:t>is</a:t>
                </a:r>
                <a:r>
                  <a:rPr lang="zh-CN" altLang="en-US" sz="1600">
                    <a:latin typeface="Palatino Linotype" panose="02040502050505030304" pitchFamily="18" charset="0"/>
                    <a:ea typeface="Cambria" panose="02040503050406030204" pitchFamily="18" charset="0"/>
                  </a:rPr>
                  <a:t> </a:t>
                </a:r>
                <a:r>
                  <a:rPr lang="en-US" altLang="zh-CN" sz="1600">
                    <a:latin typeface="Palatino Linotype" panose="02040502050505030304" pitchFamily="18" charset="0"/>
                    <a:ea typeface="Cambria" panose="02040503050406030204" pitchFamily="18" charset="0"/>
                  </a:rPr>
                  <a:t>a collection of </a:t>
                </a:r>
                <a14:m>
                  <m:oMath xmlns:m="http://schemas.openxmlformats.org/officeDocument/2006/math">
                    <m:r>
                      <a:rPr lang="en-US" altLang="zh-CN" sz="1600">
                        <a:latin typeface="Cambria Math" panose="02040503050406030204" pitchFamily="18" charset="0"/>
                        <a:ea typeface="Cambria" panose="02040503050406030204" pitchFamily="18" charset="0"/>
                      </a:rPr>
                      <m:t>𝑛</m:t>
                    </m:r>
                  </m:oMath>
                </a14:m>
                <a:r>
                  <a:rPr lang="zh-CN" altLang="en-US" sz="1600">
                    <a:latin typeface="Palatino Linotype" panose="02040502050505030304" pitchFamily="18" charset="0"/>
                    <a:ea typeface="Cambria" panose="02040503050406030204" pitchFamily="18" charset="0"/>
                  </a:rPr>
                  <a:t> </a:t>
                </a:r>
                <a:r>
                  <a:rPr lang="en-US" altLang="zh-CN" sz="1600">
                    <a:latin typeface="Palatino Linotype" panose="02040502050505030304" pitchFamily="18" charset="0"/>
                    <a:ea typeface="Cambria" panose="02040503050406030204" pitchFamily="18" charset="0"/>
                  </a:rPr>
                  <a:t>sets </a:t>
                </a:r>
                <a14:m>
                  <m:oMath xmlns:m="http://schemas.openxmlformats.org/officeDocument/2006/math">
                    <m:sSub>
                      <m:sSubPr>
                        <m:ctrlPr>
                          <a:rPr lang="en-US" altLang="zh-CN" sz="1600" i="1">
                            <a:latin typeface="Cambria Math" panose="02040503050406030204" pitchFamily="18" charset="0"/>
                            <a:ea typeface="Cambria" panose="02040503050406030204" pitchFamily="18" charset="0"/>
                          </a:rPr>
                        </m:ctrlPr>
                      </m:sSubPr>
                      <m:e>
                        <m:r>
                          <a:rPr lang="en-US" altLang="zh-CN" sz="1600">
                            <a:latin typeface="Cambria Math" panose="02040503050406030204" pitchFamily="18" charset="0"/>
                            <a:ea typeface="Cambria" panose="02040503050406030204" pitchFamily="18" charset="0"/>
                          </a:rPr>
                          <m:t>𝑆</m:t>
                        </m:r>
                      </m:e>
                      <m:sub>
                        <m:r>
                          <a:rPr lang="en-US" altLang="zh-CN" sz="1600">
                            <a:latin typeface="Cambria Math" panose="02040503050406030204" pitchFamily="18" charset="0"/>
                            <a:ea typeface="Cambria" panose="02040503050406030204" pitchFamily="18" charset="0"/>
                          </a:rPr>
                          <m:t>1</m:t>
                        </m:r>
                      </m:sub>
                    </m:sSub>
                    <m:r>
                      <a:rPr lang="en-US" altLang="zh-CN" sz="1600">
                        <a:latin typeface="Cambria Math" panose="02040503050406030204" pitchFamily="18" charset="0"/>
                        <a:ea typeface="Cambria" panose="02040503050406030204" pitchFamily="18" charset="0"/>
                      </a:rPr>
                      <m:t>,…, </m:t>
                    </m:r>
                    <m:sSub>
                      <m:sSubPr>
                        <m:ctrlPr>
                          <a:rPr lang="en-US" altLang="zh-CN" sz="1600" i="1">
                            <a:latin typeface="Cambria Math" panose="02040503050406030204" pitchFamily="18" charset="0"/>
                            <a:ea typeface="Cambria" panose="02040503050406030204" pitchFamily="18" charset="0"/>
                          </a:rPr>
                        </m:ctrlPr>
                      </m:sSubPr>
                      <m:e>
                        <m:r>
                          <a:rPr lang="en-US" altLang="zh-CN" sz="1600">
                            <a:latin typeface="Cambria Math" panose="02040503050406030204" pitchFamily="18" charset="0"/>
                            <a:ea typeface="Cambria" panose="02040503050406030204" pitchFamily="18" charset="0"/>
                          </a:rPr>
                          <m:t>𝑆</m:t>
                        </m:r>
                      </m:e>
                      <m:sub>
                        <m:r>
                          <a:rPr lang="en-US" altLang="zh-CN" sz="1600">
                            <a:latin typeface="Cambria Math" panose="02040503050406030204" pitchFamily="18" charset="0"/>
                            <a:ea typeface="Cambria" panose="02040503050406030204" pitchFamily="18" charset="0"/>
                          </a:rPr>
                          <m:t>𝑛</m:t>
                        </m:r>
                      </m:sub>
                    </m:sSub>
                    <m:r>
                      <a:rPr lang="en-US" altLang="zh-CN" sz="1600">
                        <a:latin typeface="Cambria Math" panose="02040503050406030204" pitchFamily="18" charset="0"/>
                        <a:ea typeface="Cambria" panose="02040503050406030204" pitchFamily="18" charset="0"/>
                      </a:rPr>
                      <m:t> </m:t>
                    </m:r>
                  </m:oMath>
                </a14:m>
                <a:r>
                  <a:rPr lang="en-US" altLang="zh-CN" sz="1600">
                    <a:latin typeface="Palatino Linotype" panose="02040502050505030304" pitchFamily="18" charset="0"/>
                    <a:ea typeface="Cambria" panose="02040503050406030204" pitchFamily="18" charset="0"/>
                  </a:rPr>
                  <a:t>over the</a:t>
                </a:r>
                <a:r>
                  <a:rPr lang="zh-CN" altLang="en-US" sz="1600">
                    <a:latin typeface="Palatino Linotype" panose="02040502050505030304" pitchFamily="18" charset="0"/>
                    <a:ea typeface="Cambria" panose="02040503050406030204" pitchFamily="18" charset="0"/>
                  </a:rPr>
                  <a:t> </a:t>
                </a:r>
                <a:r>
                  <a:rPr lang="en-US" altLang="zh-CN" sz="1600">
                    <a:latin typeface="Palatino Linotype" panose="02040502050505030304" pitchFamily="18" charset="0"/>
                    <a:ea typeface="Cambria" panose="02040503050406030204" pitchFamily="18" charset="0"/>
                  </a:rPr>
                  <a:t>universe </a:t>
                </a:r>
                <a14:m>
                  <m:oMath xmlns:m="http://schemas.openxmlformats.org/officeDocument/2006/math">
                    <m:r>
                      <a:rPr lang="en-US" altLang="zh-CN" sz="1600">
                        <a:latin typeface="Cambria Math" panose="02040503050406030204" pitchFamily="18" charset="0"/>
                        <a:ea typeface="Cambria" panose="02040503050406030204" pitchFamily="18" charset="0"/>
                      </a:rPr>
                      <m:t>𝑈</m:t>
                    </m:r>
                  </m:oMath>
                </a14:m>
                <a:r>
                  <a:rPr lang="en-US" altLang="zh-CN" sz="1600">
                    <a:latin typeface="Palatino Linotype" panose="02040502050505030304" pitchFamily="18" charset="0"/>
                    <a:ea typeface="Cambria" panose="02040503050406030204" pitchFamily="18" charset="0"/>
                  </a:rPr>
                  <a:t>.</a:t>
                </a:r>
              </a:p>
              <a:p>
                <a:r>
                  <a:rPr lang="en-US" altLang="zh-CN" b="1">
                    <a:latin typeface="Palatino Linotype" panose="02040502050505030304" pitchFamily="18" charset="0"/>
                    <a:ea typeface="Cambria" panose="02040503050406030204" pitchFamily="18" charset="0"/>
                  </a:rPr>
                  <a:t>Output:</a:t>
                </a:r>
                <a:r>
                  <a:rPr lang="zh-CN" altLang="en-US">
                    <a:latin typeface="Palatino Linotype" panose="02040502050505030304" pitchFamily="18" charset="0"/>
                    <a:ea typeface="Cambria" panose="02040503050406030204" pitchFamily="18" charset="0"/>
                  </a:rPr>
                  <a:t> </a:t>
                </a:r>
                <a:r>
                  <a:rPr lang="en-US" altLang="zh-CN" sz="1600">
                    <a:latin typeface="Palatino Linotype" panose="02040502050505030304" pitchFamily="18" charset="0"/>
                    <a:ea typeface="Cambria" panose="02040503050406030204" pitchFamily="18" charset="0"/>
                  </a:rPr>
                  <a:t>find the smallest number of sets in </a:t>
                </a:r>
                <a14:m>
                  <m:oMath xmlns:m="http://schemas.openxmlformats.org/officeDocument/2006/math">
                    <m:r>
                      <a:rPr lang="en-US" altLang="zh-CN" sz="1600">
                        <a:latin typeface="Cambria Math" panose="02040503050406030204" pitchFamily="18" charset="0"/>
                        <a:ea typeface="Cambria" panose="02040503050406030204" pitchFamily="18" charset="0"/>
                      </a:rPr>
                      <m:t>𝒮</m:t>
                    </m:r>
                  </m:oMath>
                </a14:m>
                <a:r>
                  <a:rPr lang="en-US" altLang="zh-CN" sz="1600">
                    <a:latin typeface="Palatino Linotype" panose="02040502050505030304" pitchFamily="18" charset="0"/>
                    <a:ea typeface="Cambria" panose="02040503050406030204" pitchFamily="18" charset="0"/>
                  </a:rPr>
                  <a:t>, whose union is </a:t>
                </a:r>
                <a14:m>
                  <m:oMath xmlns:m="http://schemas.openxmlformats.org/officeDocument/2006/math">
                    <m:r>
                      <a:rPr lang="en-US" altLang="zh-CN" sz="1600">
                        <a:latin typeface="Cambria Math" panose="02040503050406030204" pitchFamily="18" charset="0"/>
                        <a:ea typeface="Cambria" panose="02040503050406030204" pitchFamily="18" charset="0"/>
                      </a:rPr>
                      <m:t>𝑈</m:t>
                    </m:r>
                  </m:oMath>
                </a14:m>
                <a:r>
                  <a:rPr lang="en-US" altLang="zh-CN" sz="1600">
                    <a:latin typeface="Palatino Linotype" panose="02040502050505030304" pitchFamily="18" charset="0"/>
                    <a:ea typeface="Cambria" panose="02040503050406030204" pitchFamily="18" charset="0"/>
                  </a:rPr>
                  <a:t>. It’s guaranteed that the optimum is </a:t>
                </a:r>
                <a14:m>
                  <m:oMath xmlns:m="http://schemas.openxmlformats.org/officeDocument/2006/math">
                    <m:r>
                      <a:rPr lang="en-US" altLang="zh-CN" sz="1600" b="0" i="1" smtClean="0">
                        <a:latin typeface="Cambria Math" panose="02040503050406030204" pitchFamily="18" charset="0"/>
                        <a:ea typeface="Cambria" panose="02040503050406030204" pitchFamily="18" charset="0"/>
                      </a:rPr>
                      <m:t>𝑘</m:t>
                    </m:r>
                  </m:oMath>
                </a14:m>
                <a:r>
                  <a:rPr kumimoji="1" lang="en-US" altLang="zh-CN" sz="1600"/>
                  <a:t>.</a:t>
                </a:r>
                <a:endParaRPr kumimoji="1" lang="zh-CN" altLang="en-US" sz="1600"/>
              </a:p>
            </p:txBody>
          </p:sp>
        </mc:Choice>
        <mc:Fallback xmlns="">
          <p:sp>
            <p:nvSpPr>
              <p:cNvPr id="25" name="文本框 24">
                <a:extLst>
                  <a:ext uri="{FF2B5EF4-FFF2-40B4-BE49-F238E27FC236}">
                    <a16:creationId xmlns:a16="http://schemas.microsoft.com/office/drawing/2014/main" id="{5915CBB2-29D5-CEB9-8E9E-F54A4BF9AFE7}"/>
                  </a:ext>
                </a:extLst>
              </p:cNvPr>
              <p:cNvSpPr txBox="1">
                <a:spLocks noRot="1" noChangeAspect="1" noMove="1" noResize="1" noEditPoints="1" noAdjustHandles="1" noChangeArrowheads="1" noChangeShapeType="1" noTextEdit="1"/>
              </p:cNvSpPr>
              <p:nvPr/>
            </p:nvSpPr>
            <p:spPr>
              <a:xfrm>
                <a:off x="870436" y="2160098"/>
                <a:ext cx="9498947" cy="646331"/>
              </a:xfrm>
              <a:prstGeom prst="rect">
                <a:avLst/>
              </a:prstGeom>
              <a:blipFill>
                <a:blip r:embed="rId4"/>
                <a:stretch>
                  <a:fillRect l="-578" t="-4717" b="-14151"/>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A9CE6150-5248-E32F-D31E-60869D986EDE}"/>
              </a:ext>
            </a:extLst>
          </p:cNvPr>
          <p:cNvGrpSpPr/>
          <p:nvPr/>
        </p:nvGrpSpPr>
        <p:grpSpPr>
          <a:xfrm>
            <a:off x="7134726" y="3261251"/>
            <a:ext cx="4502495" cy="3231624"/>
            <a:chOff x="7129542" y="4052689"/>
            <a:chExt cx="4370815" cy="2865180"/>
          </a:xfrm>
        </p:grpSpPr>
        <p:sp>
          <p:nvSpPr>
            <p:cNvPr id="3" name="椭圆 3">
              <a:extLst>
                <a:ext uri="{FF2B5EF4-FFF2-40B4-BE49-F238E27FC236}">
                  <a16:creationId xmlns:a16="http://schemas.microsoft.com/office/drawing/2014/main" id="{CCA2C026-8D94-C54D-DFD9-1CCB75343E0F}"/>
                </a:ext>
              </a:extLst>
            </p:cNvPr>
            <p:cNvSpPr/>
            <p:nvPr/>
          </p:nvSpPr>
          <p:spPr>
            <a:xfrm>
              <a:off x="7129542" y="4052689"/>
              <a:ext cx="4370815" cy="2865180"/>
            </a:xfrm>
            <a:prstGeom prst="ellipse">
              <a:avLst/>
            </a:prstGeom>
            <a:solidFill>
              <a:schemeClr val="accent1">
                <a:lumMod val="40000"/>
                <a:lumOff val="60000"/>
              </a:schemeClr>
            </a:solidFill>
            <a:ln>
              <a:solidFill>
                <a:schemeClr val="accent1">
                  <a:lumMod val="60000"/>
                  <a:lumOff val="40000"/>
                </a:schemeClr>
              </a:solidFill>
            </a:ln>
          </p:spPr>
          <p:style>
            <a:lnRef idx="1">
              <a:schemeClr val="accent1"/>
            </a:lnRef>
            <a:fillRef idx="2">
              <a:schemeClr val="accent1"/>
            </a:fillRef>
            <a:effectRef idx="1">
              <a:schemeClr val="accent1"/>
            </a:effectRef>
            <a:fontRef idx="minor">
              <a:schemeClr val="dk1"/>
            </a:fontRef>
          </p:style>
          <p:txBody>
            <a:bodyPr rtlCol="0" anchor="ctr"/>
            <a:lstStyle/>
            <a:p>
              <a:r>
                <a:rPr kumimoji="1" lang="en-US" altLang="zh-CN" sz="2800">
                  <a:latin typeface="Palatino" pitchFamily="2" charset="0"/>
                  <a:ea typeface="Palatino" pitchFamily="2" charset="0"/>
                </a:rPr>
                <a:t>                                           W[2]</a:t>
              </a:r>
            </a:p>
            <a:p>
              <a:pPr algn="ctr"/>
              <a:endParaRPr kumimoji="1" lang="en-US" altLang="zh-CN" sz="2800">
                <a:latin typeface="Palatino" pitchFamily="2" charset="0"/>
                <a:ea typeface="Palatino" pitchFamily="2" charset="0"/>
              </a:endParaRPr>
            </a:p>
            <a:p>
              <a:pPr algn="ctr"/>
              <a:endParaRPr kumimoji="1" lang="en-US" altLang="zh-CN" sz="2800">
                <a:latin typeface="Palatino" pitchFamily="2" charset="0"/>
                <a:ea typeface="Palatino" pitchFamily="2" charset="0"/>
              </a:endParaRPr>
            </a:p>
            <a:p>
              <a:pPr algn="ctr"/>
              <a:endParaRPr kumimoji="1" lang="zh-CN" altLang="en-US" sz="2800">
                <a:latin typeface="Palatino" pitchFamily="2" charset="0"/>
                <a:ea typeface="Palatino" pitchFamily="2" charset="0"/>
              </a:endParaRPr>
            </a:p>
          </p:txBody>
        </p:sp>
        <p:sp>
          <p:nvSpPr>
            <p:cNvPr id="4" name="椭圆 6">
              <a:extLst>
                <a:ext uri="{FF2B5EF4-FFF2-40B4-BE49-F238E27FC236}">
                  <a16:creationId xmlns:a16="http://schemas.microsoft.com/office/drawing/2014/main" id="{AF9321FA-C7A7-EC96-D0F3-CE274816AE64}"/>
                </a:ext>
              </a:extLst>
            </p:cNvPr>
            <p:cNvSpPr/>
            <p:nvPr/>
          </p:nvSpPr>
          <p:spPr>
            <a:xfrm>
              <a:off x="8975551" y="4364866"/>
              <a:ext cx="2323043" cy="2240825"/>
            </a:xfrm>
            <a:prstGeom prst="ellipse">
              <a:avLst/>
            </a:prstGeom>
            <a:solidFill>
              <a:schemeClr val="accent1">
                <a:lumMod val="20000"/>
                <a:lumOff val="80000"/>
              </a:schemeClr>
            </a:solidFill>
            <a:ln>
              <a:solidFill>
                <a:schemeClr val="accent1">
                  <a:lumMod val="60000"/>
                  <a:lumOff val="4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zh-CN" sz="2800">
                  <a:latin typeface="Palatino" pitchFamily="2" charset="0"/>
                  <a:ea typeface="Palatino" pitchFamily="2" charset="0"/>
                </a:rPr>
                <a:t>            </a:t>
              </a:r>
            </a:p>
            <a:p>
              <a:pPr algn="ctr"/>
              <a:r>
                <a:rPr kumimoji="1" lang="en-US" altLang="zh-CN" sz="2800">
                  <a:latin typeface="Palatino" pitchFamily="2" charset="0"/>
                  <a:ea typeface="Palatino" pitchFamily="2" charset="0"/>
                </a:rPr>
                <a:t>W[1]</a:t>
              </a:r>
            </a:p>
            <a:p>
              <a:pPr algn="r"/>
              <a:endParaRPr kumimoji="1" lang="en-US" altLang="zh-CN" sz="2800">
                <a:latin typeface="Palatino" pitchFamily="2" charset="0"/>
                <a:ea typeface="Palatino" pitchFamily="2" charset="0"/>
              </a:endParaRPr>
            </a:p>
            <a:p>
              <a:pPr algn="r"/>
              <a:endParaRPr kumimoji="1" lang="en-US" altLang="zh-CN" sz="2800">
                <a:latin typeface="Palatino" pitchFamily="2" charset="0"/>
                <a:ea typeface="Palatino" pitchFamily="2" charset="0"/>
              </a:endParaRPr>
            </a:p>
            <a:p>
              <a:pPr algn="r"/>
              <a:endParaRPr kumimoji="1" lang="en-US" altLang="zh-CN" sz="2800">
                <a:latin typeface="Palatino" pitchFamily="2" charset="0"/>
                <a:ea typeface="Palatino" pitchFamily="2" charset="0"/>
              </a:endParaRPr>
            </a:p>
            <a:p>
              <a:pPr algn="r"/>
              <a:endParaRPr kumimoji="1" lang="en-US" altLang="zh-CN" sz="2800">
                <a:latin typeface="Palatino" pitchFamily="2" charset="0"/>
                <a:ea typeface="Palatino" pitchFamily="2" charset="0"/>
              </a:endParaRPr>
            </a:p>
          </p:txBody>
        </p:sp>
        <mc:AlternateContent xmlns:mc="http://schemas.openxmlformats.org/markup-compatibility/2006" xmlns:a14="http://schemas.microsoft.com/office/drawing/2010/main">
          <mc:Choice Requires="a14">
            <p:sp>
              <p:nvSpPr>
                <p:cNvPr id="5" name="圆角矩形 7">
                  <a:extLst>
                    <a:ext uri="{FF2B5EF4-FFF2-40B4-BE49-F238E27FC236}">
                      <a16:creationId xmlns:a16="http://schemas.microsoft.com/office/drawing/2014/main" id="{7C410BD8-0A6D-D507-C511-38F38E4676D7}"/>
                    </a:ext>
                  </a:extLst>
                </p:cNvPr>
                <p:cNvSpPr/>
                <p:nvPr/>
              </p:nvSpPr>
              <p:spPr>
                <a:xfrm>
                  <a:off x="9501220" y="5134614"/>
                  <a:ext cx="1271704" cy="426756"/>
                </a:xfrm>
                <a:prstGeom prst="roundRect">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 xmlns:m="http://schemas.openxmlformats.org/officeDocument/2006/math">
                      <m:r>
                        <a:rPr kumimoji="1" lang="en-US" altLang="zh-CN" sz="2000" b="0" i="1" smtClean="0">
                          <a:solidFill>
                            <a:schemeClr val="bg1"/>
                          </a:solidFill>
                          <a:latin typeface="Cambria Math" panose="02040503050406030204" pitchFamily="18" charset="0"/>
                          <a:ea typeface="Palatino" pitchFamily="2" charset="0"/>
                        </a:rPr>
                        <m:t>𝑘</m:t>
                      </m:r>
                    </m:oMath>
                  </a14:m>
                  <a:r>
                    <a:rPr kumimoji="1" lang="en-US" altLang="zh-CN" sz="2000">
                      <a:solidFill>
                        <a:schemeClr val="bg1"/>
                      </a:solidFill>
                      <a:latin typeface="Palatino" pitchFamily="2" charset="0"/>
                      <a:ea typeface="Palatino" pitchFamily="2" charset="0"/>
                    </a:rPr>
                    <a:t>-Clique</a:t>
                  </a:r>
                  <a:endParaRPr kumimoji="1" lang="zh-CN" altLang="en-US" sz="2000">
                    <a:solidFill>
                      <a:schemeClr val="bg1"/>
                    </a:solidFill>
                    <a:latin typeface="Palatino" pitchFamily="2" charset="0"/>
                    <a:ea typeface="Palatino" pitchFamily="2" charset="0"/>
                  </a:endParaRPr>
                </a:p>
              </p:txBody>
            </p:sp>
          </mc:Choice>
          <mc:Fallback xmlns="">
            <p:sp>
              <p:nvSpPr>
                <p:cNvPr id="5" name="圆角矩形 7">
                  <a:extLst>
                    <a:ext uri="{FF2B5EF4-FFF2-40B4-BE49-F238E27FC236}">
                      <a16:creationId xmlns:a16="http://schemas.microsoft.com/office/drawing/2014/main" id="{7C410BD8-0A6D-D507-C511-38F38E4676D7}"/>
                    </a:ext>
                  </a:extLst>
                </p:cNvPr>
                <p:cNvSpPr>
                  <a:spLocks noRot="1" noChangeAspect="1" noMove="1" noResize="1" noEditPoints="1" noAdjustHandles="1" noChangeArrowheads="1" noChangeShapeType="1" noTextEdit="1"/>
                </p:cNvSpPr>
                <p:nvPr/>
              </p:nvSpPr>
              <p:spPr>
                <a:xfrm>
                  <a:off x="9501220" y="5134614"/>
                  <a:ext cx="1271704" cy="426756"/>
                </a:xfrm>
                <a:prstGeom prst="roundRect">
                  <a:avLst/>
                </a:prstGeom>
                <a:blipFill>
                  <a:blip r:embed="rId5"/>
                  <a:stretch>
                    <a:fillRect b="-1282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圆角矩形 8">
                  <a:extLst>
                    <a:ext uri="{FF2B5EF4-FFF2-40B4-BE49-F238E27FC236}">
                      <a16:creationId xmlns:a16="http://schemas.microsoft.com/office/drawing/2014/main" id="{AB8CFBA6-ADEF-2362-04E7-14CD815DA753}"/>
                    </a:ext>
                  </a:extLst>
                </p:cNvPr>
                <p:cNvSpPr/>
                <p:nvPr/>
              </p:nvSpPr>
              <p:spPr>
                <a:xfrm>
                  <a:off x="7465376" y="5347992"/>
                  <a:ext cx="1455333" cy="455880"/>
                </a:xfrm>
                <a:prstGeom prst="roundRect">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 xmlns:m="http://schemas.openxmlformats.org/officeDocument/2006/math">
                      <m:r>
                        <a:rPr kumimoji="1" lang="en-US" altLang="zh-CN" sz="2000" b="0" i="1" smtClean="0">
                          <a:solidFill>
                            <a:schemeClr val="bg1"/>
                          </a:solidFill>
                          <a:latin typeface="Cambria Math" panose="02040503050406030204" pitchFamily="18" charset="0"/>
                          <a:ea typeface="Palatino" pitchFamily="2" charset="0"/>
                        </a:rPr>
                        <m:t>𝑘</m:t>
                      </m:r>
                    </m:oMath>
                  </a14:m>
                  <a:r>
                    <a:rPr kumimoji="1" lang="en-US" altLang="zh-CN" sz="2000">
                      <a:solidFill>
                        <a:schemeClr val="bg1"/>
                      </a:solidFill>
                      <a:latin typeface="Palatino" pitchFamily="2" charset="0"/>
                      <a:ea typeface="Palatino" pitchFamily="2" charset="0"/>
                    </a:rPr>
                    <a:t>-</a:t>
                  </a:r>
                  <a:r>
                    <a:rPr kumimoji="1" lang="en-US" altLang="zh-CN" sz="2000" err="1">
                      <a:solidFill>
                        <a:schemeClr val="bg1"/>
                      </a:solidFill>
                      <a:latin typeface="Palatino" pitchFamily="2" charset="0"/>
                      <a:ea typeface="Palatino" pitchFamily="2" charset="0"/>
                    </a:rPr>
                    <a:t>SetCover</a:t>
                  </a:r>
                  <a:endParaRPr kumimoji="1" lang="zh-CN" altLang="en-US" sz="2000">
                    <a:solidFill>
                      <a:schemeClr val="bg1"/>
                    </a:solidFill>
                    <a:latin typeface="Palatino" pitchFamily="2" charset="0"/>
                    <a:ea typeface="Palatino" pitchFamily="2" charset="0"/>
                  </a:endParaRPr>
                </a:p>
              </p:txBody>
            </p:sp>
          </mc:Choice>
          <mc:Fallback xmlns="">
            <p:sp>
              <p:nvSpPr>
                <p:cNvPr id="6" name="圆角矩形 8">
                  <a:extLst>
                    <a:ext uri="{FF2B5EF4-FFF2-40B4-BE49-F238E27FC236}">
                      <a16:creationId xmlns:a16="http://schemas.microsoft.com/office/drawing/2014/main" id="{AB8CFBA6-ADEF-2362-04E7-14CD815DA753}"/>
                    </a:ext>
                  </a:extLst>
                </p:cNvPr>
                <p:cNvSpPr>
                  <a:spLocks noRot="1" noChangeAspect="1" noMove="1" noResize="1" noEditPoints="1" noAdjustHandles="1" noChangeArrowheads="1" noChangeShapeType="1" noTextEdit="1"/>
                </p:cNvSpPr>
                <p:nvPr/>
              </p:nvSpPr>
              <p:spPr>
                <a:xfrm>
                  <a:off x="7465376" y="5347992"/>
                  <a:ext cx="1455333" cy="455880"/>
                </a:xfrm>
                <a:prstGeom prst="roundRect">
                  <a:avLst/>
                </a:prstGeom>
                <a:blipFill>
                  <a:blip r:embed="rId6"/>
                  <a:stretch>
                    <a:fillRect r="-1667" b="-9756"/>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圆角矩形 10">
                  <a:extLst>
                    <a:ext uri="{FF2B5EF4-FFF2-40B4-BE49-F238E27FC236}">
                      <a16:creationId xmlns:a16="http://schemas.microsoft.com/office/drawing/2014/main" id="{D66C3958-FCFE-AC8C-4CDD-A1F3B5F3D801}"/>
                    </a:ext>
                  </a:extLst>
                </p:cNvPr>
                <p:cNvSpPr/>
                <p:nvPr/>
              </p:nvSpPr>
              <p:spPr>
                <a:xfrm>
                  <a:off x="9336928" y="5604094"/>
                  <a:ext cx="1600287" cy="677166"/>
                </a:xfrm>
                <a:prstGeom prst="roundRect">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 xmlns:m="http://schemas.openxmlformats.org/officeDocument/2006/math">
                      <m:r>
                        <a:rPr kumimoji="1" lang="en-US" altLang="zh-CN" sz="2000" b="0" i="1" smtClean="0">
                          <a:solidFill>
                            <a:schemeClr val="bg1"/>
                          </a:solidFill>
                          <a:latin typeface="Cambria Math" panose="02040503050406030204" pitchFamily="18" charset="0"/>
                          <a:ea typeface="Palatino" pitchFamily="2" charset="0"/>
                        </a:rPr>
                        <m:t>𝑘</m:t>
                      </m:r>
                    </m:oMath>
                  </a14:m>
                  <a:r>
                    <a:rPr kumimoji="1" lang="en-US" altLang="zh-CN" sz="2000">
                      <a:solidFill>
                        <a:schemeClr val="bg1"/>
                      </a:solidFill>
                      <a:latin typeface="Palatino" pitchFamily="2" charset="0"/>
                      <a:ea typeface="Palatino" pitchFamily="2" charset="0"/>
                    </a:rPr>
                    <a:t>-</a:t>
                  </a:r>
                  <a:r>
                    <a:rPr kumimoji="1" lang="en-US" altLang="zh-CN" sz="2000" err="1">
                      <a:solidFill>
                        <a:schemeClr val="bg1"/>
                      </a:solidFill>
                      <a:latin typeface="Palatino" pitchFamily="2" charset="0"/>
                      <a:ea typeface="Palatino" pitchFamily="2" charset="0"/>
                    </a:rPr>
                    <a:t>SetCover</a:t>
                  </a:r>
                  <a:endParaRPr kumimoji="1" lang="en-US" altLang="zh-CN" sz="2000">
                    <a:solidFill>
                      <a:schemeClr val="bg1"/>
                    </a:solidFill>
                    <a:latin typeface="Palatino" pitchFamily="2" charset="0"/>
                    <a:ea typeface="Palatino" pitchFamily="2" charset="0"/>
                  </a:endParaRPr>
                </a:p>
                <a:p>
                  <a:pPr algn="ctr"/>
                  <a14:m>
                    <m:oMath xmlns:m="http://schemas.openxmlformats.org/officeDocument/2006/math">
                      <m:r>
                        <a:rPr kumimoji="1" lang="en-US" altLang="zh-CN" sz="2000">
                          <a:solidFill>
                            <a:schemeClr val="bg1"/>
                          </a:solidFill>
                          <a:latin typeface="Cambria Math" panose="02040503050406030204" pitchFamily="18" charset="0"/>
                          <a:ea typeface="Palatino" pitchFamily="2" charset="0"/>
                        </a:rPr>
                        <m:t>(</m:t>
                      </m:r>
                    </m:oMath>
                  </a14:m>
                  <a:r>
                    <a:rPr kumimoji="1" lang="en-US" altLang="zh-CN" sz="2000">
                      <a:solidFill>
                        <a:schemeClr val="bg1"/>
                      </a:solidFill>
                      <a:latin typeface="Palatino" pitchFamily="2" charset="0"/>
                      <a:ea typeface="Palatino" pitchFamily="2" charset="0"/>
                    </a:rPr>
                    <a:t>small </a:t>
                  </a:r>
                  <a14:m>
                    <m:oMath xmlns:m="http://schemas.openxmlformats.org/officeDocument/2006/math">
                      <m:r>
                        <a:rPr kumimoji="1" lang="en-US" altLang="zh-CN" sz="2000" b="0" i="1" smtClean="0">
                          <a:solidFill>
                            <a:schemeClr val="bg1"/>
                          </a:solidFill>
                          <a:latin typeface="Cambria Math" panose="02040503050406030204" pitchFamily="18" charset="0"/>
                          <a:ea typeface="Palatino" pitchFamily="2" charset="0"/>
                        </a:rPr>
                        <m:t>𝑈</m:t>
                      </m:r>
                    </m:oMath>
                  </a14:m>
                  <a:r>
                    <a:rPr kumimoji="1" lang="en-US" altLang="zh-CN" sz="2000">
                      <a:solidFill>
                        <a:schemeClr val="bg1"/>
                      </a:solidFill>
                      <a:latin typeface="Palatino" pitchFamily="2" charset="0"/>
                      <a:ea typeface="Palatino" pitchFamily="2" charset="0"/>
                    </a:rPr>
                    <a:t>)</a:t>
                  </a:r>
                  <a:endParaRPr kumimoji="1" lang="zh-CN" altLang="en-US" sz="2000">
                    <a:solidFill>
                      <a:schemeClr val="bg1"/>
                    </a:solidFill>
                    <a:latin typeface="Palatino" pitchFamily="2" charset="0"/>
                    <a:ea typeface="Palatino" pitchFamily="2" charset="0"/>
                  </a:endParaRPr>
                </a:p>
              </p:txBody>
            </p:sp>
          </mc:Choice>
          <mc:Fallback xmlns="">
            <p:sp>
              <p:nvSpPr>
                <p:cNvPr id="7" name="圆角矩形 10">
                  <a:extLst>
                    <a:ext uri="{FF2B5EF4-FFF2-40B4-BE49-F238E27FC236}">
                      <a16:creationId xmlns:a16="http://schemas.microsoft.com/office/drawing/2014/main" id="{D66C3958-FCFE-AC8C-4CDD-A1F3B5F3D801}"/>
                    </a:ext>
                  </a:extLst>
                </p:cNvPr>
                <p:cNvSpPr>
                  <a:spLocks noRot="1" noChangeAspect="1" noMove="1" noResize="1" noEditPoints="1" noAdjustHandles="1" noChangeArrowheads="1" noChangeShapeType="1" noTextEdit="1"/>
                </p:cNvSpPr>
                <p:nvPr/>
              </p:nvSpPr>
              <p:spPr>
                <a:xfrm>
                  <a:off x="9336928" y="5604094"/>
                  <a:ext cx="1600287" cy="677166"/>
                </a:xfrm>
                <a:prstGeom prst="roundRect">
                  <a:avLst/>
                </a:prstGeom>
                <a:blipFill>
                  <a:blip r:embed="rId7"/>
                  <a:stretch>
                    <a:fillRect b="-9836"/>
                  </a:stretch>
                </a:blipFill>
                <a:ln>
                  <a:noFill/>
                </a:ln>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1204429-2B10-8399-0E34-0CD5E38E53C2}"/>
                  </a:ext>
                </a:extLst>
              </p:cNvPr>
              <p:cNvSpPr txBox="1"/>
              <p:nvPr/>
            </p:nvSpPr>
            <p:spPr>
              <a:xfrm>
                <a:off x="816336" y="1879481"/>
                <a:ext cx="1364476" cy="369332"/>
              </a:xfrm>
              <a:prstGeom prst="rect">
                <a:avLst/>
              </a:prstGeom>
              <a:noFill/>
            </p:spPr>
            <p:txBody>
              <a:bodyPr wrap="none" rtlCol="0">
                <a:spAutoFit/>
              </a:bodyPr>
              <a:lstStyle/>
              <a:p>
                <a:pPr algn="ctr"/>
                <a14:m>
                  <m:oMath xmlns:m="http://schemas.openxmlformats.org/officeDocument/2006/math">
                    <m:r>
                      <a:rPr kumimoji="1" lang="en-US" altLang="zh-CN" sz="1800" b="1" i="1" smtClean="0">
                        <a:solidFill>
                          <a:schemeClr val="tx1"/>
                        </a:solidFill>
                        <a:latin typeface="Cambria Math" panose="02040503050406030204" pitchFamily="18" charset="0"/>
                        <a:ea typeface="Palatino" pitchFamily="2" charset="0"/>
                      </a:rPr>
                      <m:t>𝒌</m:t>
                    </m:r>
                  </m:oMath>
                </a14:m>
                <a:r>
                  <a:rPr kumimoji="1" lang="en-US" altLang="zh-CN" sz="1800" b="1" dirty="0">
                    <a:latin typeface="Palatino" pitchFamily="2" charset="0"/>
                    <a:ea typeface="Palatino" pitchFamily="2" charset="0"/>
                  </a:rPr>
                  <a:t>-</a:t>
                </a:r>
                <a:r>
                  <a:rPr kumimoji="1" lang="en-US" altLang="zh-CN" sz="1800" b="1" dirty="0" err="1">
                    <a:latin typeface="Palatino" pitchFamily="2" charset="0"/>
                    <a:ea typeface="Palatino" pitchFamily="2" charset="0"/>
                  </a:rPr>
                  <a:t>SetCover</a:t>
                </a:r>
                <a:endParaRPr kumimoji="1" lang="zh-CN" altLang="en-US" sz="1800" b="1" dirty="0">
                  <a:latin typeface="Palatino" pitchFamily="2" charset="0"/>
                  <a:ea typeface="Palatino" pitchFamily="2" charset="0"/>
                </a:endParaRPr>
              </a:p>
            </p:txBody>
          </p:sp>
        </mc:Choice>
        <mc:Fallback xmlns="">
          <p:sp>
            <p:nvSpPr>
              <p:cNvPr id="9" name="TextBox 8">
                <a:extLst>
                  <a:ext uri="{FF2B5EF4-FFF2-40B4-BE49-F238E27FC236}">
                    <a16:creationId xmlns:a16="http://schemas.microsoft.com/office/drawing/2014/main" id="{D1204429-2B10-8399-0E34-0CD5E38E53C2}"/>
                  </a:ext>
                </a:extLst>
              </p:cNvPr>
              <p:cNvSpPr txBox="1">
                <a:spLocks noRot="1" noChangeAspect="1" noMove="1" noResize="1" noEditPoints="1" noAdjustHandles="1" noChangeArrowheads="1" noChangeShapeType="1" noTextEdit="1"/>
              </p:cNvSpPr>
              <p:nvPr/>
            </p:nvSpPr>
            <p:spPr>
              <a:xfrm>
                <a:off x="816336" y="1879481"/>
                <a:ext cx="1364476" cy="369332"/>
              </a:xfrm>
              <a:prstGeom prst="rect">
                <a:avLst/>
              </a:prstGeom>
              <a:blipFill>
                <a:blip r:embed="rId8"/>
                <a:stretch>
                  <a:fillRect t="-8197" r="-3571" b="-24590"/>
                </a:stretch>
              </a:blipFill>
            </p:spPr>
            <p:txBody>
              <a:bodyPr/>
              <a:lstStyle/>
              <a:p>
                <a:r>
                  <a:rPr lang="en-US">
                    <a:noFill/>
                  </a:rPr>
                  <a:t> </a:t>
                </a:r>
              </a:p>
            </p:txBody>
          </p:sp>
        </mc:Fallback>
      </mc:AlternateContent>
    </p:spTree>
    <p:extLst>
      <p:ext uri="{BB962C8B-B14F-4D97-AF65-F5344CB8AC3E}">
        <p14:creationId xmlns:p14="http://schemas.microsoft.com/office/powerpoint/2010/main" val="38298713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47486C15-351A-BE5B-CE1B-EB502DDDB3C0}"/>
                  </a:ext>
                </a:extLst>
              </p:cNvPr>
              <p:cNvSpPr txBox="1"/>
              <p:nvPr/>
            </p:nvSpPr>
            <p:spPr>
              <a:xfrm>
                <a:off x="838200" y="1429504"/>
                <a:ext cx="10198119" cy="1042273"/>
              </a:xfrm>
              <a:prstGeom prst="rect">
                <a:avLst/>
              </a:prstGeom>
              <a:noFill/>
            </p:spPr>
            <p:txBody>
              <a:bodyPr wrap="square" rtlCol="0">
                <a:spAutoFit/>
              </a:bodyPr>
              <a:lstStyle/>
              <a:p>
                <a:r>
                  <a:rPr kumimoji="1" lang="en-US" altLang="zh-CN" sz="2000">
                    <a:solidFill>
                      <a:schemeClr val="tx1"/>
                    </a:solidFill>
                    <a:latin typeface="Palatino" pitchFamily="2" charset="0"/>
                    <a:ea typeface="Palatino" pitchFamily="2" charset="0"/>
                  </a:rPr>
                  <a:t>Ensure</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that</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any</a:t>
                </a:r>
                <a:r>
                  <a:rPr kumimoji="1" lang="zh-CN" altLang="en-US" sz="2000">
                    <a:solidFill>
                      <a:schemeClr val="tx1"/>
                    </a:solidFill>
                    <a:latin typeface="Palatino" pitchFamily="2" charset="0"/>
                    <a:ea typeface="Palatino" pitchFamily="2" charset="0"/>
                  </a:rPr>
                  <a:t> </a:t>
                </a:r>
                <a14:m>
                  <m:oMath xmlns:m="http://schemas.openxmlformats.org/officeDocument/2006/math">
                    <m:r>
                      <a:rPr kumimoji="1" lang="en-US" altLang="zh-CN" sz="2000" b="0" i="1" smtClean="0">
                        <a:solidFill>
                          <a:schemeClr val="tx1"/>
                        </a:solidFill>
                        <a:latin typeface="Cambria Math" panose="02040503050406030204" pitchFamily="18" charset="0"/>
                        <a:ea typeface="Palatino" pitchFamily="2" charset="0"/>
                      </a:rPr>
                      <m:t>𝑋</m:t>
                    </m:r>
                    <m:r>
                      <a:rPr kumimoji="1" lang="en-US" altLang="zh-CN" sz="2000" b="0" i="1" smtClean="0">
                        <a:solidFill>
                          <a:schemeClr val="tx1"/>
                        </a:solidFill>
                        <a:latin typeface="Cambria Math" panose="02040503050406030204" pitchFamily="18" charset="0"/>
                        <a:ea typeface="Palatino" pitchFamily="2" charset="0"/>
                      </a:rPr>
                      <m:t>⊆</m:t>
                    </m:r>
                    <m:r>
                      <a:rPr kumimoji="1" lang="en-US" altLang="zh-CN" sz="2000" b="0" i="1" smtClean="0">
                        <a:solidFill>
                          <a:schemeClr val="tx1"/>
                        </a:solidFill>
                        <a:latin typeface="Cambria Math" panose="02040503050406030204" pitchFamily="18" charset="0"/>
                        <a:ea typeface="Palatino" pitchFamily="2" charset="0"/>
                      </a:rPr>
                      <m:t>𝐴</m:t>
                    </m:r>
                  </m:oMath>
                </a14:m>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and</a:t>
                </a:r>
                <a:r>
                  <a:rPr kumimoji="1" lang="zh-CN" altLang="en-US" sz="2000">
                    <a:solidFill>
                      <a:schemeClr val="tx1"/>
                    </a:solidFill>
                    <a:latin typeface="Palatino" pitchFamily="2" charset="0"/>
                    <a:ea typeface="Palatino" pitchFamily="2" charset="0"/>
                  </a:rPr>
                  <a:t> </a:t>
                </a:r>
                <a14:m>
                  <m:oMath xmlns:m="http://schemas.openxmlformats.org/officeDocument/2006/math">
                    <m:r>
                      <a:rPr kumimoji="1" lang="en-US" altLang="zh-CN" sz="2000" b="0" i="1" smtClean="0">
                        <a:solidFill>
                          <a:schemeClr val="tx1"/>
                        </a:solidFill>
                        <a:latin typeface="Cambria Math" panose="02040503050406030204" pitchFamily="18" charset="0"/>
                        <a:ea typeface="Palatino" pitchFamily="2" charset="0"/>
                      </a:rPr>
                      <m:t>𝑌</m:t>
                    </m:r>
                    <m:r>
                      <a:rPr kumimoji="1" lang="en-US" altLang="zh-CN" sz="2000" b="0" i="1" smtClean="0">
                        <a:solidFill>
                          <a:schemeClr val="tx1"/>
                        </a:solidFill>
                        <a:latin typeface="Cambria Math" panose="02040503050406030204" pitchFamily="18" charset="0"/>
                        <a:ea typeface="Palatino" pitchFamily="2" charset="0"/>
                      </a:rPr>
                      <m:t>⊆</m:t>
                    </m:r>
                    <m:r>
                      <a:rPr kumimoji="1" lang="en-US" altLang="zh-CN" sz="2000" b="0" i="1" smtClean="0">
                        <a:solidFill>
                          <a:schemeClr val="tx1"/>
                        </a:solidFill>
                        <a:latin typeface="Cambria Math" panose="02040503050406030204" pitchFamily="18" charset="0"/>
                        <a:ea typeface="Palatino" pitchFamily="2" charset="0"/>
                      </a:rPr>
                      <m:t>𝐵</m:t>
                    </m:r>
                  </m:oMath>
                </a14:m>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can</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cover</a:t>
                </a:r>
                <a:r>
                  <a:rPr kumimoji="1" lang="zh-CN" altLang="en-US" sz="2000">
                    <a:solidFill>
                      <a:schemeClr val="tx1"/>
                    </a:solidFill>
                    <a:latin typeface="Palatino" pitchFamily="2" charset="0"/>
                    <a:ea typeface="Palatino" pitchFamily="2" charset="0"/>
                  </a:rPr>
                  <a:t> </a:t>
                </a:r>
                <a14:m>
                  <m:oMath xmlns:m="http://schemas.openxmlformats.org/officeDocument/2006/math">
                    <m:sSubSup>
                      <m:sSubSupPr>
                        <m:ctrlPr>
                          <a:rPr kumimoji="1" lang="en-US" altLang="zh-CN" sz="2000" b="0" i="1" smtClean="0">
                            <a:solidFill>
                              <a:schemeClr val="tx1"/>
                            </a:solidFill>
                            <a:latin typeface="Cambria Math" panose="02040503050406030204" pitchFamily="18" charset="0"/>
                            <a:ea typeface="Palatino" pitchFamily="2" charset="0"/>
                          </a:rPr>
                        </m:ctrlPr>
                      </m:sSubSupPr>
                      <m:e>
                        <m:r>
                          <a:rPr kumimoji="1" lang="en-US" altLang="zh-CN" sz="2000" b="0" i="1" smtClean="0">
                            <a:solidFill>
                              <a:schemeClr val="tx1"/>
                            </a:solidFill>
                            <a:latin typeface="Cambria Math" panose="02040503050406030204" pitchFamily="18" charset="0"/>
                            <a:ea typeface="Palatino" pitchFamily="2" charset="0"/>
                          </a:rPr>
                          <m:t>𝑈</m:t>
                        </m:r>
                      </m:e>
                      <m:sub>
                        <m:r>
                          <a:rPr kumimoji="1" lang="en-US" altLang="zh-CN" sz="2000" b="0" i="1" smtClean="0">
                            <a:solidFill>
                              <a:schemeClr val="tx1"/>
                            </a:solidFill>
                            <a:latin typeface="Cambria Math" panose="02040503050406030204" pitchFamily="18" charset="0"/>
                            <a:ea typeface="Palatino" pitchFamily="2" charset="0"/>
                          </a:rPr>
                          <m:t>𝑖</m:t>
                        </m:r>
                      </m:sub>
                      <m:sup>
                        <m:r>
                          <a:rPr kumimoji="1" lang="en-US" altLang="zh-CN" sz="2000" b="0" i="1" smtClean="0">
                            <a:solidFill>
                              <a:schemeClr val="tx1"/>
                            </a:solidFill>
                            <a:latin typeface="Cambria Math" panose="02040503050406030204" pitchFamily="18" charset="0"/>
                            <a:ea typeface="Palatino" pitchFamily="2" charset="0"/>
                          </a:rPr>
                          <m:t>′</m:t>
                        </m:r>
                      </m:sup>
                    </m:sSubSup>
                  </m:oMath>
                </a14:m>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iff</a:t>
                </a:r>
              </a:p>
              <a:p>
                <a:pPr marL="457200" indent="-457200">
                  <a:buFont typeface="+mj-ea"/>
                  <a:buAutoNum type="circleNumDbPlain"/>
                </a:pPr>
                <a:r>
                  <a:rPr kumimoji="1" lang="en-US" altLang="zh-CN" sz="2000">
                    <a:solidFill>
                      <a:srgbClr val="FF0000"/>
                    </a:solidFill>
                    <a:latin typeface="Palatino" pitchFamily="2" charset="0"/>
                    <a:ea typeface="Palatino" pitchFamily="2" charset="0"/>
                  </a:rPr>
                  <a:t>either </a:t>
                </a:r>
                <a14:m>
                  <m:oMath xmlns:m="http://schemas.openxmlformats.org/officeDocument/2006/math">
                    <m:r>
                      <a:rPr kumimoji="1" lang="en-US" altLang="zh-CN" sz="2000" b="0" i="1" smtClean="0">
                        <a:solidFill>
                          <a:srgbClr val="FF0000"/>
                        </a:solidFill>
                        <a:latin typeface="Cambria Math" panose="02040503050406030204" pitchFamily="18" charset="0"/>
                        <a:ea typeface="Palatino" pitchFamily="2" charset="0"/>
                      </a:rPr>
                      <m:t>∃</m:t>
                    </m:r>
                    <m:sSub>
                      <m:sSubPr>
                        <m:ctrlPr>
                          <a:rPr kumimoji="1" lang="en-US" altLang="zh-CN" sz="2000" b="0" i="1" smtClean="0">
                            <a:solidFill>
                              <a:srgbClr val="FF0000"/>
                            </a:solidFill>
                            <a:latin typeface="Cambria Math" panose="02040503050406030204" pitchFamily="18" charset="0"/>
                            <a:ea typeface="Palatino" pitchFamily="2" charset="0"/>
                          </a:rPr>
                        </m:ctrlPr>
                      </m:sSubPr>
                      <m:e>
                        <m:r>
                          <a:rPr kumimoji="1" lang="en-US" altLang="zh-CN" sz="2000" b="0" i="1" smtClean="0">
                            <a:solidFill>
                              <a:srgbClr val="FF0000"/>
                            </a:solidFill>
                            <a:latin typeface="Cambria Math" panose="02040503050406030204" pitchFamily="18" charset="0"/>
                            <a:ea typeface="Palatino" pitchFamily="2" charset="0"/>
                          </a:rPr>
                          <m:t>𝑏</m:t>
                        </m:r>
                      </m:e>
                      <m:sub>
                        <m:r>
                          <a:rPr kumimoji="1" lang="en-US" altLang="zh-CN" sz="2000" b="0" i="1" smtClean="0">
                            <a:solidFill>
                              <a:srgbClr val="FF0000"/>
                            </a:solidFill>
                            <a:latin typeface="Cambria Math" panose="02040503050406030204" pitchFamily="18" charset="0"/>
                            <a:ea typeface="Palatino" pitchFamily="2" charset="0"/>
                          </a:rPr>
                          <m:t>𝑖</m:t>
                        </m:r>
                      </m:sub>
                    </m:sSub>
                    <m:r>
                      <a:rPr kumimoji="1" lang="en-US" altLang="zh-CN" sz="2000" b="0" i="1" smtClean="0">
                        <a:solidFill>
                          <a:srgbClr val="FF0000"/>
                        </a:solidFill>
                        <a:latin typeface="Cambria Math" panose="02040503050406030204" pitchFamily="18" charset="0"/>
                        <a:ea typeface="Palatino" pitchFamily="2" charset="0"/>
                      </a:rPr>
                      <m:t>∈</m:t>
                    </m:r>
                    <m:r>
                      <a:rPr kumimoji="1" lang="en-US" altLang="zh-CN" sz="2000" b="0" i="1" smtClean="0">
                        <a:solidFill>
                          <a:srgbClr val="FF0000"/>
                        </a:solidFill>
                        <a:latin typeface="Cambria Math" panose="02040503050406030204" pitchFamily="18" charset="0"/>
                        <a:ea typeface="Palatino" pitchFamily="2" charset="0"/>
                      </a:rPr>
                      <m:t>𝑌</m:t>
                    </m:r>
                    <m:r>
                      <a:rPr kumimoji="1" lang="en-US" altLang="zh-CN" sz="2000" b="0" i="1" smtClean="0">
                        <a:solidFill>
                          <a:srgbClr val="FF0000"/>
                        </a:solidFill>
                        <a:latin typeface="Cambria Math" panose="02040503050406030204" pitchFamily="18" charset="0"/>
                        <a:ea typeface="Palatino" pitchFamily="2" charset="0"/>
                      </a:rPr>
                      <m:t>∩</m:t>
                    </m:r>
                    <m:sSub>
                      <m:sSubPr>
                        <m:ctrlPr>
                          <a:rPr kumimoji="1" lang="en-US" altLang="zh-CN" sz="2000" b="0" i="1" smtClean="0">
                            <a:solidFill>
                              <a:srgbClr val="FF0000"/>
                            </a:solidFill>
                            <a:latin typeface="Cambria Math" panose="02040503050406030204" pitchFamily="18" charset="0"/>
                            <a:ea typeface="Palatino" pitchFamily="2" charset="0"/>
                          </a:rPr>
                        </m:ctrlPr>
                      </m:sSubPr>
                      <m:e>
                        <m:r>
                          <a:rPr kumimoji="1" lang="en-US" altLang="zh-CN" sz="2000" b="0" i="1" smtClean="0">
                            <a:solidFill>
                              <a:srgbClr val="FF0000"/>
                            </a:solidFill>
                            <a:latin typeface="Cambria Math" panose="02040503050406030204" pitchFamily="18" charset="0"/>
                            <a:ea typeface="Palatino" pitchFamily="2" charset="0"/>
                          </a:rPr>
                          <m:t>𝐵</m:t>
                        </m:r>
                      </m:e>
                      <m:sub>
                        <m:r>
                          <a:rPr kumimoji="1" lang="en-US" altLang="zh-CN" sz="2000" b="0" i="1" smtClean="0">
                            <a:solidFill>
                              <a:srgbClr val="FF0000"/>
                            </a:solidFill>
                            <a:latin typeface="Cambria Math" panose="02040503050406030204" pitchFamily="18" charset="0"/>
                            <a:ea typeface="Palatino" pitchFamily="2" charset="0"/>
                          </a:rPr>
                          <m:t>𝑖</m:t>
                        </m:r>
                      </m:sub>
                    </m:sSub>
                  </m:oMath>
                </a14:m>
                <a:r>
                  <a:rPr kumimoji="1" lang="en-US" altLang="zh-CN" sz="2000">
                    <a:solidFill>
                      <a:srgbClr val="FF0000"/>
                    </a:solidFill>
                    <a:latin typeface="Palatino" pitchFamily="2" charset="0"/>
                    <a:ea typeface="Palatino" pitchFamily="2" charset="0"/>
                  </a:rPr>
                  <a:t>, </a:t>
                </a:r>
                <a:r>
                  <a:rPr kumimoji="1" lang="en-US" altLang="zh-CN" sz="2000" err="1">
                    <a:solidFill>
                      <a:srgbClr val="FF0000"/>
                    </a:solidFill>
                    <a:latin typeface="Palatino" pitchFamily="2" charset="0"/>
                    <a:ea typeface="Palatino" pitchFamily="2" charset="0"/>
                  </a:rPr>
                  <a:t>s.t.</a:t>
                </a:r>
                <a:r>
                  <a:rPr kumimoji="1" lang="en-US" altLang="zh-CN" sz="2000">
                    <a:solidFill>
                      <a:srgbClr val="FF0000"/>
                    </a:solidFill>
                    <a:latin typeface="Palatino" pitchFamily="2" charset="0"/>
                    <a:ea typeface="Palatino" pitchFamily="2" charset="0"/>
                  </a:rPr>
                  <a:t> the sets corresponding to vertices in </a:t>
                </a:r>
                <a14:m>
                  <m:oMath xmlns:m="http://schemas.openxmlformats.org/officeDocument/2006/math">
                    <m:sSub>
                      <m:sSubPr>
                        <m:ctrlPr>
                          <a:rPr kumimoji="1" lang="en-US" altLang="zh-CN" sz="2000" b="0" i="1" smtClean="0">
                            <a:solidFill>
                              <a:srgbClr val="FF0000"/>
                            </a:solidFill>
                            <a:latin typeface="Cambria Math" panose="02040503050406030204" pitchFamily="18" charset="0"/>
                            <a:ea typeface="Cambria Math" panose="02040503050406030204" pitchFamily="18" charset="0"/>
                          </a:rPr>
                        </m:ctrlPr>
                      </m:sSubPr>
                      <m:e>
                        <m:r>
                          <a:rPr kumimoji="1" lang="en-US" altLang="zh-CN" sz="2000" b="0" i="1" smtClean="0">
                            <a:solidFill>
                              <a:srgbClr val="FF0000"/>
                            </a:solidFill>
                            <a:latin typeface="Cambria Math" panose="02040503050406030204" pitchFamily="18" charset="0"/>
                            <a:ea typeface="Cambria Math" panose="02040503050406030204" pitchFamily="18" charset="0"/>
                          </a:rPr>
                          <m:t>|</m:t>
                        </m:r>
                        <m:r>
                          <a:rPr kumimoji="1" lang="en-US" altLang="zh-CN" sz="2000" b="0" i="1" smtClean="0">
                            <a:solidFill>
                              <a:srgbClr val="FF0000"/>
                            </a:solidFill>
                            <a:latin typeface="Cambria Math" panose="02040503050406030204" pitchFamily="18" charset="0"/>
                            <a:ea typeface="Cambria Math" panose="02040503050406030204" pitchFamily="18" charset="0"/>
                          </a:rPr>
                          <m:t>𝑋</m:t>
                        </m:r>
                        <m:r>
                          <a:rPr kumimoji="1" lang="en-US" altLang="zh-CN" sz="2000" b="0" i="1" smtClean="0">
                            <a:solidFill>
                              <a:srgbClr val="FF0000"/>
                            </a:solidFill>
                            <a:latin typeface="Cambria Math" panose="02040503050406030204" pitchFamily="18" charset="0"/>
                            <a:ea typeface="Cambria Math" panose="02040503050406030204" pitchFamily="18" charset="0"/>
                          </a:rPr>
                          <m:t>∩</m:t>
                        </m:r>
                        <m:r>
                          <a:rPr kumimoji="1" lang="en-US" altLang="zh-CN" sz="2000" i="1" smtClean="0">
                            <a:solidFill>
                              <a:srgbClr val="FF0000"/>
                            </a:solidFill>
                            <a:latin typeface="Cambria Math" panose="02040503050406030204" pitchFamily="18" charset="0"/>
                            <a:ea typeface="Cambria Math" panose="02040503050406030204" pitchFamily="18" charset="0"/>
                          </a:rPr>
                          <m:t>𝒩</m:t>
                        </m:r>
                      </m:e>
                      <m:sub>
                        <m:sSub>
                          <m:sSubPr>
                            <m:ctrlPr>
                              <a:rPr kumimoji="1" lang="en-US" altLang="zh-CN" sz="2000" b="0" i="1" smtClean="0">
                                <a:solidFill>
                                  <a:srgbClr val="FF0000"/>
                                </a:solidFill>
                                <a:latin typeface="Cambria Math" panose="02040503050406030204" pitchFamily="18" charset="0"/>
                                <a:ea typeface="Cambria Math" panose="02040503050406030204" pitchFamily="18" charset="0"/>
                              </a:rPr>
                            </m:ctrlPr>
                          </m:sSubPr>
                          <m:e>
                            <m:r>
                              <a:rPr kumimoji="1" lang="en-US" altLang="zh-CN" sz="2000" b="0" i="1" smtClean="0">
                                <a:solidFill>
                                  <a:srgbClr val="FF0000"/>
                                </a:solidFill>
                                <a:latin typeface="Cambria Math" panose="02040503050406030204" pitchFamily="18" charset="0"/>
                                <a:ea typeface="Cambria Math" panose="02040503050406030204" pitchFamily="18" charset="0"/>
                              </a:rPr>
                              <m:t>𝐺</m:t>
                            </m:r>
                          </m:e>
                          <m:sub>
                            <m:r>
                              <a:rPr kumimoji="1" lang="en-US" altLang="zh-CN" sz="2000" b="0" i="1" smtClean="0">
                                <a:solidFill>
                                  <a:srgbClr val="FF0000"/>
                                </a:solidFill>
                                <a:latin typeface="Cambria Math" panose="02040503050406030204" pitchFamily="18" charset="0"/>
                                <a:ea typeface="Cambria Math" panose="02040503050406030204" pitchFamily="18" charset="0"/>
                              </a:rPr>
                              <m:t>𝑇</m:t>
                            </m:r>
                          </m:sub>
                        </m:sSub>
                      </m:sub>
                    </m:sSub>
                    <m:d>
                      <m:dPr>
                        <m:ctrlPr>
                          <a:rPr kumimoji="1" lang="en-US" altLang="zh-CN" sz="2000" b="0" i="1" smtClean="0">
                            <a:solidFill>
                              <a:srgbClr val="FF0000"/>
                            </a:solidFill>
                            <a:latin typeface="Cambria Math" panose="02040503050406030204" pitchFamily="18" charset="0"/>
                            <a:ea typeface="Cambria Math" panose="02040503050406030204" pitchFamily="18" charset="0"/>
                          </a:rPr>
                        </m:ctrlPr>
                      </m:dPr>
                      <m:e>
                        <m:sSub>
                          <m:sSubPr>
                            <m:ctrlPr>
                              <a:rPr kumimoji="1" lang="en-US" altLang="zh-CN" sz="2000" b="0" i="1" smtClean="0">
                                <a:solidFill>
                                  <a:srgbClr val="FF0000"/>
                                </a:solidFill>
                                <a:latin typeface="Cambria Math" panose="02040503050406030204" pitchFamily="18" charset="0"/>
                                <a:ea typeface="Cambria Math" panose="02040503050406030204" pitchFamily="18" charset="0"/>
                              </a:rPr>
                            </m:ctrlPr>
                          </m:sSubPr>
                          <m:e>
                            <m:r>
                              <a:rPr kumimoji="1" lang="en-US" altLang="zh-CN" sz="2000" b="0" i="1" smtClean="0">
                                <a:solidFill>
                                  <a:srgbClr val="FF0000"/>
                                </a:solidFill>
                                <a:latin typeface="Cambria Math" panose="02040503050406030204" pitchFamily="18" charset="0"/>
                                <a:ea typeface="Cambria Math" panose="02040503050406030204" pitchFamily="18" charset="0"/>
                              </a:rPr>
                              <m:t>𝑏</m:t>
                            </m:r>
                          </m:e>
                          <m:sub>
                            <m:r>
                              <a:rPr kumimoji="1" lang="en-US" altLang="zh-CN" sz="2000" b="0" i="1" smtClean="0">
                                <a:solidFill>
                                  <a:srgbClr val="FF0000"/>
                                </a:solidFill>
                                <a:latin typeface="Cambria Math" panose="02040503050406030204" pitchFamily="18" charset="0"/>
                                <a:ea typeface="Cambria Math" panose="02040503050406030204" pitchFamily="18" charset="0"/>
                              </a:rPr>
                              <m:t>𝑖</m:t>
                            </m:r>
                          </m:sub>
                        </m:sSub>
                      </m:e>
                    </m:d>
                    <m:r>
                      <a:rPr kumimoji="1" lang="en-US" altLang="zh-CN" sz="2000" b="0" i="1" smtClean="0">
                        <a:solidFill>
                          <a:srgbClr val="FF0000"/>
                        </a:solidFill>
                        <a:latin typeface="Cambria Math" panose="02040503050406030204" pitchFamily="18" charset="0"/>
                        <a:ea typeface="Cambria Math" panose="02040503050406030204" pitchFamily="18" charset="0"/>
                      </a:rPr>
                      <m:t>|</m:t>
                    </m:r>
                  </m:oMath>
                </a14:m>
                <a:r>
                  <a:rPr kumimoji="1" lang="en-US" altLang="zh-CN" sz="2000">
                    <a:solidFill>
                      <a:srgbClr val="FF0000"/>
                    </a:solidFill>
                    <a:latin typeface="Palatino" pitchFamily="2" charset="0"/>
                    <a:ea typeface="Palatino" pitchFamily="2" charset="0"/>
                  </a:rPr>
                  <a:t> can cover </a:t>
                </a:r>
                <a14:m>
                  <m:oMath xmlns:m="http://schemas.openxmlformats.org/officeDocument/2006/math">
                    <m:r>
                      <a:rPr kumimoji="1" lang="en-US" altLang="zh-CN" sz="2000" b="0" i="1" smtClean="0">
                        <a:solidFill>
                          <a:srgbClr val="FF0000"/>
                        </a:solidFill>
                        <a:latin typeface="Cambria Math" panose="02040503050406030204" pitchFamily="18" charset="0"/>
                        <a:ea typeface="Palatino" pitchFamily="2" charset="0"/>
                      </a:rPr>
                      <m:t>𝑈</m:t>
                    </m:r>
                  </m:oMath>
                </a14:m>
                <a:r>
                  <a:rPr kumimoji="1" lang="en-US" altLang="zh-CN" sz="2000">
                    <a:solidFill>
                      <a:srgbClr val="FF0000"/>
                    </a:solidFill>
                    <a:latin typeface="Palatino" pitchFamily="2" charset="0"/>
                    <a:ea typeface="Palatino" pitchFamily="2" charset="0"/>
                  </a:rPr>
                  <a:t>,</a:t>
                </a:r>
              </a:p>
              <a:p>
                <a:pPr marL="457200" indent="-457200">
                  <a:buFont typeface="+mj-ea"/>
                  <a:buAutoNum type="circleNumDbPlain"/>
                </a:pPr>
                <a:r>
                  <a:rPr kumimoji="1" lang="en-US" altLang="zh-CN" sz="2000">
                    <a:solidFill>
                      <a:schemeClr val="tx1"/>
                    </a:solidFill>
                    <a:latin typeface="Palatino" pitchFamily="2" charset="0"/>
                    <a:ea typeface="Palatino" pitchFamily="2" charset="0"/>
                  </a:rPr>
                  <a:t>or</a:t>
                </a:r>
                <a:r>
                  <a:rPr kumimoji="1" lang="zh-CN" altLang="en-US" sz="2000">
                    <a:solidFill>
                      <a:schemeClr val="tx1"/>
                    </a:solidFill>
                    <a:latin typeface="Palatino" pitchFamily="2" charset="0"/>
                    <a:ea typeface="Palatino" pitchFamily="2" charset="0"/>
                  </a:rPr>
                  <a:t> </a:t>
                </a:r>
                <a14:m>
                  <m:oMath xmlns:m="http://schemas.openxmlformats.org/officeDocument/2006/math">
                    <m:d>
                      <m:dPr>
                        <m:begChr m:val="|"/>
                        <m:endChr m:val="|"/>
                        <m:ctrlPr>
                          <a:rPr kumimoji="1" lang="en-US" altLang="zh-CN" sz="2000" b="0" i="1" smtClean="0">
                            <a:solidFill>
                              <a:schemeClr val="tx1"/>
                            </a:solidFill>
                            <a:latin typeface="Cambria Math" panose="02040503050406030204" pitchFamily="18" charset="0"/>
                            <a:ea typeface="Palatino" pitchFamily="2" charset="0"/>
                          </a:rPr>
                        </m:ctrlPr>
                      </m:dPr>
                      <m:e>
                        <m:r>
                          <a:rPr kumimoji="1" lang="en-US" altLang="zh-CN" sz="2000" b="0" i="1" smtClean="0">
                            <a:solidFill>
                              <a:schemeClr val="tx1"/>
                            </a:solidFill>
                            <a:latin typeface="Cambria Math" panose="02040503050406030204" pitchFamily="18" charset="0"/>
                            <a:ea typeface="Palatino" pitchFamily="2" charset="0"/>
                          </a:rPr>
                          <m:t>𝑌</m:t>
                        </m:r>
                        <m:r>
                          <a:rPr kumimoji="1" lang="en-US" altLang="zh-CN" sz="2000" b="0" i="1" smtClean="0">
                            <a:solidFill>
                              <a:schemeClr val="tx1"/>
                            </a:solidFill>
                            <a:latin typeface="Cambria Math" panose="02040503050406030204" pitchFamily="18" charset="0"/>
                            <a:ea typeface="Palatino" pitchFamily="2" charset="0"/>
                          </a:rPr>
                          <m:t>∩</m:t>
                        </m:r>
                        <m:sSub>
                          <m:sSubPr>
                            <m:ctrlPr>
                              <a:rPr kumimoji="1" lang="en-US" altLang="zh-CN" sz="2000" b="0" i="1" smtClean="0">
                                <a:solidFill>
                                  <a:schemeClr val="tx1"/>
                                </a:solidFill>
                                <a:latin typeface="Cambria Math" panose="02040503050406030204" pitchFamily="18" charset="0"/>
                                <a:ea typeface="Palatino" pitchFamily="2" charset="0"/>
                              </a:rPr>
                            </m:ctrlPr>
                          </m:sSubPr>
                          <m:e>
                            <m:r>
                              <a:rPr kumimoji="1" lang="en-US" altLang="zh-CN" sz="2000" b="0" i="1" smtClean="0">
                                <a:solidFill>
                                  <a:schemeClr val="tx1"/>
                                </a:solidFill>
                                <a:latin typeface="Cambria Math" panose="02040503050406030204" pitchFamily="18" charset="0"/>
                                <a:ea typeface="Palatino" pitchFamily="2" charset="0"/>
                              </a:rPr>
                              <m:t>𝐵</m:t>
                            </m:r>
                          </m:e>
                          <m:sub>
                            <m:r>
                              <a:rPr kumimoji="1" lang="en-US" altLang="zh-CN" sz="2000" b="0" i="1" smtClean="0">
                                <a:solidFill>
                                  <a:schemeClr val="tx1"/>
                                </a:solidFill>
                                <a:latin typeface="Cambria Math" panose="02040503050406030204" pitchFamily="18" charset="0"/>
                                <a:ea typeface="Palatino" pitchFamily="2" charset="0"/>
                              </a:rPr>
                              <m:t>𝑖</m:t>
                            </m:r>
                          </m:sub>
                        </m:sSub>
                      </m:e>
                    </m:d>
                    <m:r>
                      <a:rPr kumimoji="1" lang="en-US" altLang="zh-CN" sz="2000" b="0" i="1" smtClean="0">
                        <a:solidFill>
                          <a:schemeClr val="tx1"/>
                        </a:solidFill>
                        <a:latin typeface="Cambria Math" panose="02040503050406030204" pitchFamily="18" charset="0"/>
                        <a:ea typeface="Palatino" pitchFamily="2" charset="0"/>
                      </a:rPr>
                      <m:t>≥</m:t>
                    </m:r>
                    <m:r>
                      <a:rPr kumimoji="1" lang="en-US" altLang="zh-CN" sz="2000" b="0" i="1" smtClean="0">
                        <a:solidFill>
                          <a:schemeClr val="tx1"/>
                        </a:solidFill>
                        <a:latin typeface="Cambria Math" panose="02040503050406030204" pitchFamily="18" charset="0"/>
                        <a:ea typeface="Palatino" pitchFamily="2" charset="0"/>
                      </a:rPr>
                      <m:t>𝑐</m:t>
                    </m:r>
                    <m:r>
                      <a:rPr kumimoji="1" lang="en-US" altLang="zh-CN" sz="2000" b="0" i="1" smtClean="0">
                        <a:solidFill>
                          <a:schemeClr val="tx1"/>
                        </a:solidFill>
                        <a:latin typeface="Cambria Math" panose="02040503050406030204" pitchFamily="18" charset="0"/>
                        <a:ea typeface="Palatino" pitchFamily="2" charset="0"/>
                      </a:rPr>
                      <m:t>+1</m:t>
                    </m:r>
                  </m:oMath>
                </a14:m>
                <a:r>
                  <a:rPr kumimoji="1" lang="en-US" altLang="zh-CN" sz="2000">
                    <a:solidFill>
                      <a:schemeClr val="tx1"/>
                    </a:solidFill>
                    <a:latin typeface="Palatino" pitchFamily="2" charset="0"/>
                    <a:ea typeface="Palatino" pitchFamily="2" charset="0"/>
                  </a:rPr>
                  <a:t>.</a:t>
                </a:r>
              </a:p>
            </p:txBody>
          </p:sp>
        </mc:Choice>
        <mc:Fallback xmlns="">
          <p:sp>
            <p:nvSpPr>
              <p:cNvPr id="33" name="文本框 32">
                <a:extLst>
                  <a:ext uri="{FF2B5EF4-FFF2-40B4-BE49-F238E27FC236}">
                    <a16:creationId xmlns:a16="http://schemas.microsoft.com/office/drawing/2014/main" id="{47486C15-351A-BE5B-CE1B-EB502DDDB3C0}"/>
                  </a:ext>
                </a:extLst>
              </p:cNvPr>
              <p:cNvSpPr txBox="1">
                <a:spLocks noRot="1" noChangeAspect="1" noMove="1" noResize="1" noEditPoints="1" noAdjustHandles="1" noChangeArrowheads="1" noChangeShapeType="1" noTextEdit="1"/>
              </p:cNvSpPr>
              <p:nvPr/>
            </p:nvSpPr>
            <p:spPr>
              <a:xfrm>
                <a:off x="838200" y="1429504"/>
                <a:ext cx="10198119" cy="1042273"/>
              </a:xfrm>
              <a:prstGeom prst="rect">
                <a:avLst/>
              </a:prstGeom>
              <a:blipFill>
                <a:blip r:embed="rId2"/>
                <a:stretch>
                  <a:fillRect l="-658" t="-2924" r="-1316" b="-9357"/>
                </a:stretch>
              </a:blipFill>
            </p:spPr>
            <p:txBody>
              <a:bodyPr/>
              <a:lstStyle/>
              <a:p>
                <a:r>
                  <a:rPr lang="en-US">
                    <a:noFill/>
                  </a:rPr>
                  <a:t> </a:t>
                </a:r>
              </a:p>
            </p:txBody>
          </p:sp>
        </mc:Fallback>
      </mc:AlternateContent>
      <p:sp>
        <p:nvSpPr>
          <p:cNvPr id="2" name="标题 1">
            <a:extLst>
              <a:ext uri="{FF2B5EF4-FFF2-40B4-BE49-F238E27FC236}">
                <a16:creationId xmlns:a16="http://schemas.microsoft.com/office/drawing/2014/main" id="{4CFEBA7D-D78A-4674-B4CE-8101BA65D437}"/>
              </a:ext>
            </a:extLst>
          </p:cNvPr>
          <p:cNvSpPr>
            <a:spLocks noGrp="1"/>
          </p:cNvSpPr>
          <p:nvPr>
            <p:ph type="title"/>
          </p:nvPr>
        </p:nvSpPr>
        <p:spPr/>
        <p:txBody>
          <a:bodyPr/>
          <a:lstStyle/>
          <a:p>
            <a:r>
              <a:rPr lang="en-US" altLang="zh-CN">
                <a:latin typeface="Palatino Linotype" panose="02040502050505030304" pitchFamily="18" charset="0"/>
              </a:rPr>
              <a:t>Threshold Graph Composition</a:t>
            </a:r>
            <a:endParaRPr lang="zh-CN" altLang="en-US">
              <a:solidFill>
                <a:srgbClr val="FF3399"/>
              </a:solidFill>
              <a:latin typeface="Palatino Linotype" panose="02040502050505030304" pitchFamily="18" charset="0"/>
            </a:endParaRPr>
          </a:p>
        </p:txBody>
      </p:sp>
      <p:sp>
        <p:nvSpPr>
          <p:cNvPr id="5" name="文本框 4">
            <a:extLst>
              <a:ext uri="{FF2B5EF4-FFF2-40B4-BE49-F238E27FC236}">
                <a16:creationId xmlns:a16="http://schemas.microsoft.com/office/drawing/2014/main" id="{BFF7F080-51F7-4335-B1D8-5D9192CCFE22}"/>
              </a:ext>
            </a:extLst>
          </p:cNvPr>
          <p:cNvSpPr txBox="1"/>
          <p:nvPr/>
        </p:nvSpPr>
        <p:spPr>
          <a:xfrm>
            <a:off x="4826779" y="4593250"/>
            <a:ext cx="69" cy="276999"/>
          </a:xfrm>
          <a:prstGeom prst="rect">
            <a:avLst/>
          </a:prstGeom>
          <a:noFill/>
        </p:spPr>
        <p:txBody>
          <a:bodyPr wrap="none" lIns="0" tIns="0" rIns="0" bIns="0" rtlCol="0">
            <a:spAutoFit/>
          </a:bodyPr>
          <a:lstStyle/>
          <a:p>
            <a:endParaRPr lang="zh-CN" altLang="en-US"/>
          </a:p>
        </p:txBody>
      </p:sp>
      <p:sp>
        <p:nvSpPr>
          <p:cNvPr id="6" name="文本框 5">
            <a:extLst>
              <a:ext uri="{FF2B5EF4-FFF2-40B4-BE49-F238E27FC236}">
                <a16:creationId xmlns:a16="http://schemas.microsoft.com/office/drawing/2014/main" id="{001AC4B2-B67B-4315-B5EA-20F5499035D0}"/>
              </a:ext>
            </a:extLst>
          </p:cNvPr>
          <p:cNvSpPr txBox="1"/>
          <p:nvPr/>
        </p:nvSpPr>
        <p:spPr>
          <a:xfrm>
            <a:off x="4826779" y="4593250"/>
            <a:ext cx="69" cy="276999"/>
          </a:xfrm>
          <a:prstGeom prst="rect">
            <a:avLst/>
          </a:prstGeom>
          <a:noFill/>
        </p:spPr>
        <p:txBody>
          <a:bodyPr wrap="none" lIns="0" tIns="0" rIns="0" bIns="0" rtlCol="0">
            <a:spAutoFit/>
          </a:bodyPr>
          <a:lstStyle/>
          <a:p>
            <a:endParaRPr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ADAD7045-2582-B750-0AC9-7881D70B0692}"/>
                  </a:ext>
                </a:extLst>
              </p:cNvPr>
              <p:cNvSpPr txBox="1"/>
              <p:nvPr/>
            </p:nvSpPr>
            <p:spPr>
              <a:xfrm>
                <a:off x="838199" y="2636662"/>
                <a:ext cx="10740377" cy="1444306"/>
              </a:xfrm>
              <a:prstGeom prst="rect">
                <a:avLst/>
              </a:prstGeom>
              <a:noFill/>
            </p:spPr>
            <p:txBody>
              <a:bodyPr wrap="square" rtlCol="0">
                <a:spAutoFit/>
              </a:bodyPr>
              <a:lstStyle/>
              <a:p>
                <a:r>
                  <a:rPr kumimoji="1" lang="en-US" altLang="zh-CN" sz="2000">
                    <a:solidFill>
                      <a:schemeClr val="tx1"/>
                    </a:solidFill>
                    <a:latin typeface="Palatino" pitchFamily="2" charset="0"/>
                    <a:ea typeface="Palatino" pitchFamily="2" charset="0"/>
                  </a:rPr>
                  <a:t>Let</a:t>
                </a:r>
                <a:r>
                  <a:rPr kumimoji="1" lang="zh-CN" altLang="en-US" sz="2000">
                    <a:solidFill>
                      <a:schemeClr val="tx1"/>
                    </a:solidFill>
                    <a:latin typeface="Palatino" pitchFamily="2" charset="0"/>
                    <a:ea typeface="Palatino" pitchFamily="2" charset="0"/>
                  </a:rPr>
                  <a:t> </a:t>
                </a:r>
                <a14:m>
                  <m:oMath xmlns:m="http://schemas.openxmlformats.org/officeDocument/2006/math">
                    <m:sSubSup>
                      <m:sSubSupPr>
                        <m:ctrlPr>
                          <a:rPr kumimoji="1" lang="en-US" altLang="zh-CN" sz="2000" b="0" i="1" smtClean="0">
                            <a:solidFill>
                              <a:schemeClr val="tx1"/>
                            </a:solidFill>
                            <a:latin typeface="Cambria Math" panose="02040503050406030204" pitchFamily="18" charset="0"/>
                          </a:rPr>
                        </m:ctrlPr>
                      </m:sSubSupPr>
                      <m:e>
                        <m:r>
                          <a:rPr kumimoji="1" lang="en-US" altLang="zh-CN" sz="2000" b="0" i="1" smtClean="0">
                            <a:solidFill>
                              <a:schemeClr val="tx1"/>
                            </a:solidFill>
                            <a:latin typeface="Cambria Math" panose="02040503050406030204" pitchFamily="18" charset="0"/>
                          </a:rPr>
                          <m:t>𝑈</m:t>
                        </m:r>
                      </m:e>
                      <m:sub>
                        <m:r>
                          <a:rPr kumimoji="1" lang="en-US" altLang="zh-CN" sz="2000" b="0" i="1" smtClean="0">
                            <a:solidFill>
                              <a:schemeClr val="tx1"/>
                            </a:solidFill>
                            <a:latin typeface="Cambria Math" panose="02040503050406030204" pitchFamily="18" charset="0"/>
                          </a:rPr>
                          <m:t>𝑖</m:t>
                        </m:r>
                      </m:sub>
                      <m:sup>
                        <m:r>
                          <a:rPr kumimoji="1" lang="en-US" altLang="zh-CN" sz="2000" b="0" i="1" smtClean="0">
                            <a:solidFill>
                              <a:schemeClr val="tx1"/>
                            </a:solidFill>
                            <a:latin typeface="Cambria Math" panose="02040503050406030204" pitchFamily="18" charset="0"/>
                          </a:rPr>
                          <m:t>′</m:t>
                        </m:r>
                      </m:sup>
                    </m:sSubSup>
                    <m:r>
                      <a:rPr kumimoji="1" lang="en-US" altLang="zh-CN" sz="2000" b="0" i="1" smtClean="0">
                        <a:solidFill>
                          <a:schemeClr val="tx1"/>
                        </a:solidFill>
                        <a:latin typeface="Cambria Math" panose="02040503050406030204" pitchFamily="18" charset="0"/>
                      </a:rPr>
                      <m:t>=</m:t>
                    </m:r>
                    <m:r>
                      <m:rPr>
                        <m:lit/>
                      </m:rPr>
                      <a:rPr kumimoji="1" lang="en-US" altLang="zh-CN" sz="2000" b="0" i="1" smtClean="0">
                        <a:solidFill>
                          <a:schemeClr val="tx1"/>
                        </a:solidFill>
                        <a:latin typeface="Cambria Math" panose="02040503050406030204" pitchFamily="18" charset="0"/>
                      </a:rPr>
                      <m:t>{</m:t>
                    </m:r>
                    <m:d>
                      <m:dPr>
                        <m:ctrlPr>
                          <a:rPr kumimoji="1" lang="en-US" altLang="zh-CN" sz="2000" b="0" i="1" smtClean="0">
                            <a:solidFill>
                              <a:schemeClr val="tx1"/>
                            </a:solidFill>
                            <a:latin typeface="Cambria Math" panose="02040503050406030204" pitchFamily="18" charset="0"/>
                          </a:rPr>
                        </m:ctrlPr>
                      </m:dPr>
                      <m:e>
                        <m:sSub>
                          <m:sSubPr>
                            <m:ctrlPr>
                              <a:rPr kumimoji="1" lang="en-US" altLang="zh-CN" sz="2000" b="0" i="1" smtClean="0">
                                <a:solidFill>
                                  <a:schemeClr val="tx1"/>
                                </a:solidFill>
                                <a:latin typeface="Cambria Math" panose="02040503050406030204" pitchFamily="18" charset="0"/>
                              </a:rPr>
                            </m:ctrlPr>
                          </m:sSubPr>
                          <m:e>
                            <m:r>
                              <a:rPr kumimoji="1" lang="en-US" altLang="zh-CN" sz="2000" b="0" i="1" smtClean="0">
                                <a:solidFill>
                                  <a:schemeClr val="tx1"/>
                                </a:solidFill>
                                <a:latin typeface="Cambria Math" panose="02040503050406030204" pitchFamily="18" charset="0"/>
                              </a:rPr>
                              <m:t>𝑢</m:t>
                            </m:r>
                          </m:e>
                          <m:sub>
                            <m:r>
                              <a:rPr kumimoji="1" lang="en-US" altLang="zh-CN" sz="2000" b="0" i="1" smtClean="0">
                                <a:solidFill>
                                  <a:schemeClr val="tx1"/>
                                </a:solidFill>
                                <a:latin typeface="Cambria Math" panose="02040503050406030204" pitchFamily="18" charset="0"/>
                              </a:rPr>
                              <m:t>1</m:t>
                            </m:r>
                          </m:sub>
                        </m:sSub>
                        <m:r>
                          <a:rPr kumimoji="1" lang="en-US" altLang="zh-CN" sz="2000" b="0" i="1" smtClean="0">
                            <a:solidFill>
                              <a:schemeClr val="tx1"/>
                            </a:solidFill>
                            <a:latin typeface="Cambria Math" panose="02040503050406030204" pitchFamily="18" charset="0"/>
                          </a:rPr>
                          <m:t>,…,</m:t>
                        </m:r>
                        <m:sSub>
                          <m:sSubPr>
                            <m:ctrlPr>
                              <a:rPr kumimoji="1" lang="en-US" altLang="zh-CN" sz="2000" b="0" i="1" smtClean="0">
                                <a:solidFill>
                                  <a:schemeClr val="tx1"/>
                                </a:solidFill>
                                <a:latin typeface="Cambria Math" panose="02040503050406030204" pitchFamily="18" charset="0"/>
                              </a:rPr>
                            </m:ctrlPr>
                          </m:sSubPr>
                          <m:e>
                            <m:r>
                              <a:rPr kumimoji="1" lang="en-US" altLang="zh-CN" sz="2000" b="0" i="1" smtClean="0">
                                <a:solidFill>
                                  <a:schemeClr val="tx1"/>
                                </a:solidFill>
                                <a:latin typeface="Cambria Math" panose="02040503050406030204" pitchFamily="18" charset="0"/>
                              </a:rPr>
                              <m:t>𝑢</m:t>
                            </m:r>
                          </m:e>
                          <m:sub>
                            <m:r>
                              <a:rPr kumimoji="1" lang="en-US" altLang="zh-CN" sz="2000" b="0" i="1" smtClean="0">
                                <a:solidFill>
                                  <a:schemeClr val="tx1"/>
                                </a:solidFill>
                                <a:latin typeface="Cambria Math" panose="02040503050406030204" pitchFamily="18" charset="0"/>
                              </a:rPr>
                              <m:t>𝑐</m:t>
                            </m:r>
                          </m:sub>
                        </m:sSub>
                        <m:r>
                          <a:rPr kumimoji="1" lang="en-US" altLang="zh-CN" sz="2000" b="0" i="1" smtClean="0">
                            <a:solidFill>
                              <a:schemeClr val="tx1"/>
                            </a:solidFill>
                            <a:latin typeface="Cambria Math" panose="02040503050406030204" pitchFamily="18" charset="0"/>
                          </a:rPr>
                          <m:t>,</m:t>
                        </m:r>
                        <m:sSub>
                          <m:sSubPr>
                            <m:ctrlPr>
                              <a:rPr kumimoji="1" lang="en-US" altLang="zh-CN" sz="2000" b="0" i="1" smtClean="0">
                                <a:solidFill>
                                  <a:schemeClr val="tx1"/>
                                </a:solidFill>
                                <a:latin typeface="Cambria Math" panose="02040503050406030204" pitchFamily="18" charset="0"/>
                              </a:rPr>
                            </m:ctrlPr>
                          </m:sSubPr>
                          <m:e>
                            <m:r>
                              <a:rPr kumimoji="1" lang="en-US" altLang="zh-CN" sz="2000" b="0" i="1" smtClean="0">
                                <a:solidFill>
                                  <a:schemeClr val="tx1"/>
                                </a:solidFill>
                                <a:latin typeface="Cambria Math" panose="02040503050406030204" pitchFamily="18" charset="0"/>
                              </a:rPr>
                              <m:t>𝑏</m:t>
                            </m:r>
                          </m:e>
                          <m:sub>
                            <m:r>
                              <a:rPr kumimoji="1" lang="en-US" altLang="zh-CN" sz="2000" b="0" i="1" smtClean="0">
                                <a:solidFill>
                                  <a:schemeClr val="tx1"/>
                                </a:solidFill>
                                <a:latin typeface="Cambria Math" panose="02040503050406030204" pitchFamily="18" charset="0"/>
                              </a:rPr>
                              <m:t>1</m:t>
                            </m:r>
                          </m:sub>
                        </m:sSub>
                        <m:r>
                          <a:rPr kumimoji="1" lang="en-US" altLang="zh-CN" sz="2000" b="0" i="1" smtClean="0">
                            <a:solidFill>
                              <a:schemeClr val="tx1"/>
                            </a:solidFill>
                            <a:latin typeface="Cambria Math" panose="02040503050406030204" pitchFamily="18" charset="0"/>
                          </a:rPr>
                          <m:t>,…,</m:t>
                        </m:r>
                        <m:sSub>
                          <m:sSubPr>
                            <m:ctrlPr>
                              <a:rPr kumimoji="1" lang="en-US" altLang="zh-CN" sz="2000" b="0" i="1" smtClean="0">
                                <a:solidFill>
                                  <a:schemeClr val="tx1"/>
                                </a:solidFill>
                                <a:latin typeface="Cambria Math" panose="02040503050406030204" pitchFamily="18" charset="0"/>
                              </a:rPr>
                            </m:ctrlPr>
                          </m:sSubPr>
                          <m:e>
                            <m:r>
                              <a:rPr kumimoji="1" lang="en-US" altLang="zh-CN" sz="2000" b="0" i="1" smtClean="0">
                                <a:solidFill>
                                  <a:schemeClr val="tx1"/>
                                </a:solidFill>
                                <a:latin typeface="Cambria Math" panose="02040503050406030204" pitchFamily="18" charset="0"/>
                              </a:rPr>
                              <m:t>𝑏</m:t>
                            </m:r>
                          </m:e>
                          <m:sub>
                            <m:r>
                              <a:rPr kumimoji="1" lang="en-US" altLang="zh-CN" sz="2000" b="0" i="1" smtClean="0">
                                <a:solidFill>
                                  <a:schemeClr val="tx1"/>
                                </a:solidFill>
                                <a:latin typeface="Cambria Math" panose="02040503050406030204" pitchFamily="18" charset="0"/>
                              </a:rPr>
                              <m:t>𝑐</m:t>
                            </m:r>
                          </m:sub>
                        </m:sSub>
                      </m:e>
                    </m:d>
                    <m:r>
                      <a:rPr kumimoji="1" lang="en-US" altLang="zh-CN" sz="2000" b="0" i="1" smtClean="0">
                        <a:solidFill>
                          <a:schemeClr val="tx1"/>
                        </a:solidFill>
                        <a:latin typeface="Cambria Math" panose="02040503050406030204" pitchFamily="18" charset="0"/>
                      </a:rPr>
                      <m:t>|∀</m:t>
                    </m:r>
                    <m:r>
                      <a:rPr kumimoji="1" lang="en-US" altLang="zh-CN" sz="2000" b="0" i="1" smtClean="0">
                        <a:solidFill>
                          <a:schemeClr val="tx1"/>
                        </a:solidFill>
                        <a:latin typeface="Cambria Math" panose="02040503050406030204" pitchFamily="18" charset="0"/>
                      </a:rPr>
                      <m:t>𝑗</m:t>
                    </m:r>
                    <m:r>
                      <a:rPr kumimoji="1" lang="en-US" altLang="zh-CN" sz="2000" b="0" i="1" smtClean="0">
                        <a:solidFill>
                          <a:schemeClr val="tx1"/>
                        </a:solidFill>
                        <a:latin typeface="Cambria Math" panose="02040503050406030204" pitchFamily="18" charset="0"/>
                      </a:rPr>
                      <m:t>∈</m:t>
                    </m:r>
                    <m:d>
                      <m:dPr>
                        <m:begChr m:val="["/>
                        <m:endChr m:val="]"/>
                        <m:ctrlPr>
                          <a:rPr kumimoji="1" lang="en-US" altLang="zh-CN" sz="2000" b="0" i="1" smtClean="0">
                            <a:solidFill>
                              <a:schemeClr val="tx1"/>
                            </a:solidFill>
                            <a:latin typeface="Cambria Math" panose="02040503050406030204" pitchFamily="18" charset="0"/>
                          </a:rPr>
                        </m:ctrlPr>
                      </m:dPr>
                      <m:e>
                        <m:r>
                          <a:rPr kumimoji="1" lang="en-US" altLang="zh-CN" sz="2000" b="0" i="1" smtClean="0">
                            <a:solidFill>
                              <a:schemeClr val="tx1"/>
                            </a:solidFill>
                            <a:latin typeface="Cambria Math" panose="02040503050406030204" pitchFamily="18" charset="0"/>
                          </a:rPr>
                          <m:t>𝑐</m:t>
                        </m:r>
                      </m:e>
                    </m:d>
                    <m:r>
                      <a:rPr kumimoji="1" lang="en-US" altLang="zh-CN" sz="2000" b="0" i="1" smtClean="0">
                        <a:solidFill>
                          <a:schemeClr val="tx1"/>
                        </a:solidFill>
                        <a:latin typeface="Cambria Math" panose="02040503050406030204" pitchFamily="18" charset="0"/>
                      </a:rPr>
                      <m:t>,</m:t>
                    </m:r>
                    <m:sSub>
                      <m:sSubPr>
                        <m:ctrlPr>
                          <a:rPr kumimoji="1" lang="en-US" altLang="zh-CN" sz="2000" b="0" i="1" smtClean="0">
                            <a:solidFill>
                              <a:schemeClr val="tx1"/>
                            </a:solidFill>
                            <a:latin typeface="Cambria Math" panose="02040503050406030204" pitchFamily="18" charset="0"/>
                          </a:rPr>
                        </m:ctrlPr>
                      </m:sSubPr>
                      <m:e>
                        <m:r>
                          <a:rPr kumimoji="1" lang="en-US" altLang="zh-CN" sz="2000" b="0" i="1" smtClean="0">
                            <a:solidFill>
                              <a:schemeClr val="tx1"/>
                            </a:solidFill>
                            <a:latin typeface="Cambria Math" panose="02040503050406030204" pitchFamily="18" charset="0"/>
                          </a:rPr>
                          <m:t>𝑢</m:t>
                        </m:r>
                      </m:e>
                      <m:sub>
                        <m:r>
                          <a:rPr kumimoji="1" lang="en-US" altLang="zh-CN" sz="2000" b="0" i="1" smtClean="0">
                            <a:solidFill>
                              <a:schemeClr val="tx1"/>
                            </a:solidFill>
                            <a:latin typeface="Cambria Math" panose="02040503050406030204" pitchFamily="18" charset="0"/>
                          </a:rPr>
                          <m:t>𝑗</m:t>
                        </m:r>
                      </m:sub>
                    </m:sSub>
                    <m:r>
                      <a:rPr kumimoji="1" lang="en-US" altLang="zh-CN" sz="2000" b="0" i="1" smtClean="0">
                        <a:solidFill>
                          <a:schemeClr val="tx1"/>
                        </a:solidFill>
                        <a:latin typeface="Cambria Math" panose="02040503050406030204" pitchFamily="18" charset="0"/>
                      </a:rPr>
                      <m:t>∈</m:t>
                    </m:r>
                    <m:r>
                      <a:rPr kumimoji="1" lang="en-US" altLang="zh-CN" sz="2000" b="0" i="1" smtClean="0">
                        <a:solidFill>
                          <a:schemeClr val="tx1"/>
                        </a:solidFill>
                        <a:latin typeface="Cambria Math" panose="02040503050406030204" pitchFamily="18" charset="0"/>
                      </a:rPr>
                      <m:t>𝑈</m:t>
                    </m:r>
                    <m:r>
                      <a:rPr kumimoji="1" lang="en-US" altLang="zh-CN" sz="2000" b="0" i="1" smtClean="0">
                        <a:solidFill>
                          <a:schemeClr val="tx1"/>
                        </a:solidFill>
                        <a:latin typeface="Cambria Math" panose="02040503050406030204" pitchFamily="18" charset="0"/>
                      </a:rPr>
                      <m:t>,</m:t>
                    </m:r>
                    <m:sSub>
                      <m:sSubPr>
                        <m:ctrlPr>
                          <a:rPr kumimoji="1" lang="en-US" altLang="zh-CN" sz="2000" b="0" i="1" smtClean="0">
                            <a:solidFill>
                              <a:schemeClr val="tx1"/>
                            </a:solidFill>
                            <a:latin typeface="Cambria Math" panose="02040503050406030204" pitchFamily="18" charset="0"/>
                          </a:rPr>
                        </m:ctrlPr>
                      </m:sSubPr>
                      <m:e>
                        <m:r>
                          <a:rPr kumimoji="1" lang="en-US" altLang="zh-CN" sz="2000" b="0" i="1" smtClean="0">
                            <a:solidFill>
                              <a:schemeClr val="tx1"/>
                            </a:solidFill>
                            <a:latin typeface="Cambria Math" panose="02040503050406030204" pitchFamily="18" charset="0"/>
                          </a:rPr>
                          <m:t>𝑏</m:t>
                        </m:r>
                      </m:e>
                      <m:sub>
                        <m:r>
                          <a:rPr kumimoji="1" lang="en-US" altLang="zh-CN" sz="2000" b="0" i="1" smtClean="0">
                            <a:solidFill>
                              <a:schemeClr val="tx1"/>
                            </a:solidFill>
                            <a:latin typeface="Cambria Math" panose="02040503050406030204" pitchFamily="18" charset="0"/>
                          </a:rPr>
                          <m:t>𝑗</m:t>
                        </m:r>
                      </m:sub>
                    </m:sSub>
                    <m:r>
                      <a:rPr kumimoji="1" lang="en-US" altLang="zh-CN" sz="2000" b="0" i="1" smtClean="0">
                        <a:solidFill>
                          <a:schemeClr val="tx1"/>
                        </a:solidFill>
                        <a:latin typeface="Cambria Math" panose="02040503050406030204" pitchFamily="18" charset="0"/>
                      </a:rPr>
                      <m:t>∈</m:t>
                    </m:r>
                    <m:sSub>
                      <m:sSubPr>
                        <m:ctrlPr>
                          <a:rPr kumimoji="1" lang="en-US" altLang="zh-CN" sz="2000" b="0" i="1" smtClean="0">
                            <a:solidFill>
                              <a:schemeClr val="tx1"/>
                            </a:solidFill>
                            <a:latin typeface="Cambria Math" panose="02040503050406030204" pitchFamily="18" charset="0"/>
                          </a:rPr>
                        </m:ctrlPr>
                      </m:sSubPr>
                      <m:e>
                        <m:r>
                          <a:rPr kumimoji="1" lang="en-US" altLang="zh-CN" sz="2000" b="0" i="1" smtClean="0">
                            <a:solidFill>
                              <a:schemeClr val="tx1"/>
                            </a:solidFill>
                            <a:latin typeface="Cambria Math" panose="02040503050406030204" pitchFamily="18" charset="0"/>
                          </a:rPr>
                          <m:t>𝐵</m:t>
                        </m:r>
                      </m:e>
                      <m:sub>
                        <m:r>
                          <a:rPr kumimoji="1" lang="en-US" altLang="zh-CN" sz="2000" b="0" i="1" smtClean="0">
                            <a:solidFill>
                              <a:schemeClr val="tx1"/>
                            </a:solidFill>
                            <a:latin typeface="Cambria Math" panose="02040503050406030204" pitchFamily="18" charset="0"/>
                          </a:rPr>
                          <m:t>𝑖</m:t>
                        </m:r>
                      </m:sub>
                    </m:sSub>
                    <m:r>
                      <m:rPr>
                        <m:lit/>
                      </m:rPr>
                      <a:rPr kumimoji="1" lang="en-US" altLang="zh-CN" sz="2000" b="0" i="1" smtClean="0">
                        <a:solidFill>
                          <a:schemeClr val="tx1"/>
                        </a:solidFill>
                        <a:latin typeface="Cambria Math" panose="02040503050406030204" pitchFamily="18" charset="0"/>
                      </a:rPr>
                      <m:t>}</m:t>
                    </m:r>
                  </m:oMath>
                </a14:m>
                <a:r>
                  <a:rPr kumimoji="1" lang="en-US" altLang="zh-CN" sz="2000">
                    <a:solidFill>
                      <a:schemeClr val="tx1"/>
                    </a:solidFill>
                    <a:latin typeface="Palatino" pitchFamily="2" charset="0"/>
                    <a:ea typeface="Palatino" pitchFamily="2" charset="0"/>
                  </a:rPr>
                  <a:t>.</a:t>
                </a:r>
              </a:p>
              <a:p>
                <a:pPr marL="342900" indent="-342900">
                  <a:buFont typeface="Arial" panose="020B0604020202020204" pitchFamily="34" charset="0"/>
                  <a:buChar char="•"/>
                </a:pPr>
                <a14:m>
                  <m:oMath xmlns:m="http://schemas.openxmlformats.org/officeDocument/2006/math">
                    <m:r>
                      <a:rPr kumimoji="1" lang="en-US" altLang="zh-CN" sz="2000" b="0" i="1" smtClean="0">
                        <a:solidFill>
                          <a:schemeClr val="tx1"/>
                        </a:solidFill>
                        <a:latin typeface="Cambria Math" panose="02040503050406030204" pitchFamily="18" charset="0"/>
                        <a:ea typeface="Palatino" pitchFamily="2" charset="0"/>
                      </a:rPr>
                      <m:t>𝑎</m:t>
                    </m:r>
                    <m:r>
                      <a:rPr kumimoji="1" lang="en-US" altLang="zh-CN" sz="2000" b="0" i="1" smtClean="0">
                        <a:solidFill>
                          <a:schemeClr val="tx1"/>
                        </a:solidFill>
                        <a:latin typeface="Cambria Math" panose="02040503050406030204" pitchFamily="18" charset="0"/>
                        <a:ea typeface="Palatino" pitchFamily="2" charset="0"/>
                      </a:rPr>
                      <m:t>∈</m:t>
                    </m:r>
                    <m:r>
                      <a:rPr kumimoji="1" lang="en-US" altLang="zh-CN" sz="2000" b="0" i="1" smtClean="0">
                        <a:solidFill>
                          <a:schemeClr val="tx1"/>
                        </a:solidFill>
                        <a:latin typeface="Cambria Math" panose="02040503050406030204" pitchFamily="18" charset="0"/>
                        <a:ea typeface="Palatino" pitchFamily="2" charset="0"/>
                      </a:rPr>
                      <m:t>𝐴</m:t>
                    </m:r>
                  </m:oMath>
                </a14:m>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can</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cover</a:t>
                </a:r>
                <a:r>
                  <a:rPr kumimoji="1" lang="zh-CN" altLang="en-US" sz="2000">
                    <a:solidFill>
                      <a:schemeClr val="tx1"/>
                    </a:solidFill>
                    <a:latin typeface="Palatino" pitchFamily="2" charset="0"/>
                    <a:ea typeface="Palatino" pitchFamily="2" charset="0"/>
                  </a:rPr>
                  <a:t> </a:t>
                </a:r>
                <a14:m>
                  <m:oMath xmlns:m="http://schemas.openxmlformats.org/officeDocument/2006/math">
                    <m:d>
                      <m:dPr>
                        <m:ctrlPr>
                          <a:rPr kumimoji="1" lang="en-US" altLang="zh-CN" sz="2000" b="0" i="1" smtClean="0">
                            <a:solidFill>
                              <a:schemeClr val="tx1"/>
                            </a:solidFill>
                            <a:latin typeface="Cambria Math" panose="02040503050406030204" pitchFamily="18" charset="0"/>
                          </a:rPr>
                        </m:ctrlPr>
                      </m:dPr>
                      <m:e>
                        <m:sSub>
                          <m:sSubPr>
                            <m:ctrlPr>
                              <a:rPr kumimoji="1" lang="en-US" altLang="zh-CN" sz="2000" b="0" i="1" smtClean="0">
                                <a:solidFill>
                                  <a:schemeClr val="tx1"/>
                                </a:solidFill>
                                <a:latin typeface="Cambria Math" panose="02040503050406030204" pitchFamily="18" charset="0"/>
                              </a:rPr>
                            </m:ctrlPr>
                          </m:sSubPr>
                          <m:e>
                            <m:r>
                              <a:rPr kumimoji="1" lang="en-US" altLang="zh-CN" sz="2000" b="0" i="1" smtClean="0">
                                <a:solidFill>
                                  <a:schemeClr val="tx1"/>
                                </a:solidFill>
                                <a:latin typeface="Cambria Math" panose="02040503050406030204" pitchFamily="18" charset="0"/>
                              </a:rPr>
                              <m:t>𝑢</m:t>
                            </m:r>
                          </m:e>
                          <m:sub>
                            <m:r>
                              <a:rPr kumimoji="1" lang="en-US" altLang="zh-CN" sz="2000" b="0" i="1" smtClean="0">
                                <a:solidFill>
                                  <a:schemeClr val="tx1"/>
                                </a:solidFill>
                                <a:latin typeface="Cambria Math" panose="02040503050406030204" pitchFamily="18" charset="0"/>
                              </a:rPr>
                              <m:t>1</m:t>
                            </m:r>
                          </m:sub>
                        </m:sSub>
                        <m:r>
                          <a:rPr kumimoji="1" lang="en-US" altLang="zh-CN" sz="2000" b="0" i="1" smtClean="0">
                            <a:solidFill>
                              <a:schemeClr val="tx1"/>
                            </a:solidFill>
                            <a:latin typeface="Cambria Math" panose="02040503050406030204" pitchFamily="18" charset="0"/>
                          </a:rPr>
                          <m:t>,…,</m:t>
                        </m:r>
                        <m:sSub>
                          <m:sSubPr>
                            <m:ctrlPr>
                              <a:rPr kumimoji="1" lang="en-US" altLang="zh-CN" sz="2000" b="0" i="1" smtClean="0">
                                <a:solidFill>
                                  <a:schemeClr val="tx1"/>
                                </a:solidFill>
                                <a:latin typeface="Cambria Math" panose="02040503050406030204" pitchFamily="18" charset="0"/>
                              </a:rPr>
                            </m:ctrlPr>
                          </m:sSubPr>
                          <m:e>
                            <m:r>
                              <a:rPr kumimoji="1" lang="en-US" altLang="zh-CN" sz="2000" b="0" i="1" smtClean="0">
                                <a:solidFill>
                                  <a:schemeClr val="tx1"/>
                                </a:solidFill>
                                <a:latin typeface="Cambria Math" panose="02040503050406030204" pitchFamily="18" charset="0"/>
                              </a:rPr>
                              <m:t>𝑢</m:t>
                            </m:r>
                          </m:e>
                          <m:sub>
                            <m:r>
                              <a:rPr kumimoji="1" lang="en-US" altLang="zh-CN" sz="2000" b="0" i="1" smtClean="0">
                                <a:solidFill>
                                  <a:schemeClr val="tx1"/>
                                </a:solidFill>
                                <a:latin typeface="Cambria Math" panose="02040503050406030204" pitchFamily="18" charset="0"/>
                              </a:rPr>
                              <m:t>𝑐</m:t>
                            </m:r>
                          </m:sub>
                        </m:sSub>
                        <m:r>
                          <a:rPr kumimoji="1" lang="en-US" altLang="zh-CN" sz="2000" b="0" i="1" smtClean="0">
                            <a:solidFill>
                              <a:schemeClr val="tx1"/>
                            </a:solidFill>
                            <a:latin typeface="Cambria Math" panose="02040503050406030204" pitchFamily="18" charset="0"/>
                          </a:rPr>
                          <m:t>,</m:t>
                        </m:r>
                        <m:sSub>
                          <m:sSubPr>
                            <m:ctrlPr>
                              <a:rPr kumimoji="1" lang="en-US" altLang="zh-CN" sz="2000" b="0" i="1" smtClean="0">
                                <a:solidFill>
                                  <a:schemeClr val="tx1"/>
                                </a:solidFill>
                                <a:latin typeface="Cambria Math" panose="02040503050406030204" pitchFamily="18" charset="0"/>
                              </a:rPr>
                            </m:ctrlPr>
                          </m:sSubPr>
                          <m:e>
                            <m:r>
                              <a:rPr kumimoji="1" lang="en-US" altLang="zh-CN" sz="2000" b="0" i="1" smtClean="0">
                                <a:solidFill>
                                  <a:schemeClr val="tx1"/>
                                </a:solidFill>
                                <a:latin typeface="Cambria Math" panose="02040503050406030204" pitchFamily="18" charset="0"/>
                              </a:rPr>
                              <m:t>𝑏</m:t>
                            </m:r>
                          </m:e>
                          <m:sub>
                            <m:r>
                              <a:rPr kumimoji="1" lang="en-US" altLang="zh-CN" sz="2000" b="0" i="1" smtClean="0">
                                <a:solidFill>
                                  <a:schemeClr val="tx1"/>
                                </a:solidFill>
                                <a:latin typeface="Cambria Math" panose="02040503050406030204" pitchFamily="18" charset="0"/>
                              </a:rPr>
                              <m:t>1</m:t>
                            </m:r>
                          </m:sub>
                        </m:sSub>
                        <m:r>
                          <a:rPr kumimoji="1" lang="en-US" altLang="zh-CN" sz="2000" b="0" i="1" smtClean="0">
                            <a:solidFill>
                              <a:schemeClr val="tx1"/>
                            </a:solidFill>
                            <a:latin typeface="Cambria Math" panose="02040503050406030204" pitchFamily="18" charset="0"/>
                          </a:rPr>
                          <m:t>,…,</m:t>
                        </m:r>
                        <m:sSub>
                          <m:sSubPr>
                            <m:ctrlPr>
                              <a:rPr kumimoji="1" lang="en-US" altLang="zh-CN" sz="2000" b="0" i="1" smtClean="0">
                                <a:solidFill>
                                  <a:schemeClr val="tx1"/>
                                </a:solidFill>
                                <a:latin typeface="Cambria Math" panose="02040503050406030204" pitchFamily="18" charset="0"/>
                              </a:rPr>
                            </m:ctrlPr>
                          </m:sSubPr>
                          <m:e>
                            <m:r>
                              <a:rPr kumimoji="1" lang="en-US" altLang="zh-CN" sz="2000" b="0" i="1" smtClean="0">
                                <a:solidFill>
                                  <a:schemeClr val="tx1"/>
                                </a:solidFill>
                                <a:latin typeface="Cambria Math" panose="02040503050406030204" pitchFamily="18" charset="0"/>
                              </a:rPr>
                              <m:t>𝑏</m:t>
                            </m:r>
                          </m:e>
                          <m:sub>
                            <m:r>
                              <a:rPr kumimoji="1" lang="en-US" altLang="zh-CN" sz="2000" b="0" i="1" smtClean="0">
                                <a:solidFill>
                                  <a:schemeClr val="tx1"/>
                                </a:solidFill>
                                <a:latin typeface="Cambria Math" panose="02040503050406030204" pitchFamily="18" charset="0"/>
                              </a:rPr>
                              <m:t>𝑐</m:t>
                            </m:r>
                          </m:sub>
                        </m:sSub>
                      </m:e>
                    </m:d>
                  </m:oMath>
                </a14:m>
                <a:r>
                  <a:rPr kumimoji="1" lang="zh-CN" altLang="en-US" sz="2000">
                    <a:solidFill>
                      <a:schemeClr val="tx1"/>
                    </a:solidFill>
                    <a:latin typeface="Palatino" pitchFamily="2" charset="0"/>
                    <a:ea typeface="Palatino" pitchFamily="2" charset="0"/>
                  </a:rPr>
                  <a:t> </a:t>
                </a:r>
                <a:r>
                  <a:rPr kumimoji="1" lang="en-US" altLang="zh-CN" sz="2000" err="1">
                    <a:solidFill>
                      <a:schemeClr val="tx1"/>
                    </a:solidFill>
                    <a:latin typeface="Palatino" pitchFamily="2" charset="0"/>
                    <a:ea typeface="Palatino" pitchFamily="2" charset="0"/>
                  </a:rPr>
                  <a:t>iff</a:t>
                </a:r>
                <a:r>
                  <a:rPr kumimoji="1" lang="zh-CN" altLang="en-US" sz="2000">
                    <a:solidFill>
                      <a:schemeClr val="tx1"/>
                    </a:solidFill>
                    <a:latin typeface="Palatino" pitchFamily="2" charset="0"/>
                    <a:ea typeface="Palatino" pitchFamily="2" charset="0"/>
                  </a:rPr>
                  <a:t> </a:t>
                </a:r>
                <a14:m>
                  <m:oMath xmlns:m="http://schemas.openxmlformats.org/officeDocument/2006/math">
                    <m:r>
                      <a:rPr kumimoji="1" lang="en-US" altLang="zh-CN" sz="2000" b="0" i="1" smtClean="0">
                        <a:solidFill>
                          <a:schemeClr val="tx1"/>
                        </a:solidFill>
                        <a:latin typeface="Cambria Math" panose="02040503050406030204" pitchFamily="18" charset="0"/>
                        <a:ea typeface="Palatino" pitchFamily="2" charset="0"/>
                      </a:rPr>
                      <m:t>∃</m:t>
                    </m:r>
                    <m:r>
                      <a:rPr kumimoji="1" lang="en-US" altLang="zh-CN" sz="2000" b="0" i="1" smtClean="0">
                        <a:solidFill>
                          <a:schemeClr val="tx1"/>
                        </a:solidFill>
                        <a:latin typeface="Cambria Math" panose="02040503050406030204" pitchFamily="18" charset="0"/>
                        <a:ea typeface="Palatino" pitchFamily="2" charset="0"/>
                      </a:rPr>
                      <m:t>𝑗</m:t>
                    </m:r>
                    <m:r>
                      <a:rPr kumimoji="1" lang="en-US" altLang="zh-CN" sz="2000" b="0" i="1" smtClean="0">
                        <a:solidFill>
                          <a:schemeClr val="tx1"/>
                        </a:solidFill>
                        <a:latin typeface="Cambria Math" panose="02040503050406030204" pitchFamily="18" charset="0"/>
                        <a:ea typeface="Palatino" pitchFamily="2" charset="0"/>
                      </a:rPr>
                      <m:t>∈</m:t>
                    </m:r>
                    <m:d>
                      <m:dPr>
                        <m:begChr m:val="["/>
                        <m:endChr m:val="]"/>
                        <m:ctrlPr>
                          <a:rPr kumimoji="1" lang="en-US" altLang="zh-CN" sz="2000" b="0" i="1" smtClean="0">
                            <a:solidFill>
                              <a:schemeClr val="tx1"/>
                            </a:solidFill>
                            <a:latin typeface="Cambria Math" panose="02040503050406030204" pitchFamily="18" charset="0"/>
                            <a:ea typeface="Palatino" pitchFamily="2" charset="0"/>
                          </a:rPr>
                        </m:ctrlPr>
                      </m:dPr>
                      <m:e>
                        <m:r>
                          <a:rPr kumimoji="1" lang="en-US" altLang="zh-CN" sz="2000" b="0" i="1" smtClean="0">
                            <a:solidFill>
                              <a:schemeClr val="tx1"/>
                            </a:solidFill>
                            <a:latin typeface="Cambria Math" panose="02040503050406030204" pitchFamily="18" charset="0"/>
                            <a:ea typeface="Palatino" pitchFamily="2" charset="0"/>
                          </a:rPr>
                          <m:t>𝑐</m:t>
                        </m:r>
                      </m:e>
                    </m:d>
                    <m:r>
                      <a:rPr kumimoji="1" lang="en-US" altLang="zh-CN" sz="2000" b="0" i="1" smtClean="0">
                        <a:solidFill>
                          <a:schemeClr val="tx1"/>
                        </a:solidFill>
                        <a:latin typeface="Cambria Math" panose="02040503050406030204" pitchFamily="18" charset="0"/>
                        <a:ea typeface="Palatino" pitchFamily="2" charset="0"/>
                      </a:rPr>
                      <m:t>,</m:t>
                    </m:r>
                    <m:r>
                      <a:rPr kumimoji="1" lang="zh-CN" altLang="en-US" sz="2000" b="0" i="1" smtClean="0">
                        <a:solidFill>
                          <a:schemeClr val="tx1"/>
                        </a:solidFill>
                        <a:latin typeface="Cambria Math" panose="02040503050406030204" pitchFamily="18" charset="0"/>
                        <a:ea typeface="Palatino" pitchFamily="2" charset="0"/>
                      </a:rPr>
                      <m:t> </m:t>
                    </m:r>
                    <m:d>
                      <m:dPr>
                        <m:ctrlPr>
                          <a:rPr kumimoji="1" lang="en-US" altLang="zh-CN" sz="2000" b="0" i="1" smtClean="0">
                            <a:solidFill>
                              <a:schemeClr val="tx1"/>
                            </a:solidFill>
                            <a:latin typeface="Cambria Math" panose="02040503050406030204" pitchFamily="18" charset="0"/>
                            <a:ea typeface="Palatino" pitchFamily="2" charset="0"/>
                          </a:rPr>
                        </m:ctrlPr>
                      </m:dPr>
                      <m:e>
                        <m:r>
                          <a:rPr kumimoji="1" lang="en-US" altLang="zh-CN" sz="2000" b="0" i="1" smtClean="0">
                            <a:solidFill>
                              <a:schemeClr val="tx1"/>
                            </a:solidFill>
                            <a:latin typeface="Cambria Math" panose="02040503050406030204" pitchFamily="18" charset="0"/>
                            <a:ea typeface="Palatino" pitchFamily="2" charset="0"/>
                          </a:rPr>
                          <m:t>𝑎</m:t>
                        </m:r>
                        <m:r>
                          <a:rPr kumimoji="1" lang="en-US" altLang="zh-CN" sz="2000" b="0" i="1" smtClean="0">
                            <a:solidFill>
                              <a:schemeClr val="tx1"/>
                            </a:solidFill>
                            <a:latin typeface="Cambria Math" panose="02040503050406030204" pitchFamily="18" charset="0"/>
                            <a:ea typeface="Palatino" pitchFamily="2" charset="0"/>
                          </a:rPr>
                          <m:t>,</m:t>
                        </m:r>
                        <m:sSub>
                          <m:sSubPr>
                            <m:ctrlPr>
                              <a:rPr kumimoji="1" lang="en-US" altLang="zh-CN" sz="2000" b="0" i="1" smtClean="0">
                                <a:solidFill>
                                  <a:schemeClr val="tx1"/>
                                </a:solidFill>
                                <a:latin typeface="Cambria Math" panose="02040503050406030204" pitchFamily="18" charset="0"/>
                                <a:ea typeface="Palatino" pitchFamily="2" charset="0"/>
                              </a:rPr>
                            </m:ctrlPr>
                          </m:sSubPr>
                          <m:e>
                            <m:r>
                              <a:rPr kumimoji="1" lang="en-US" altLang="zh-CN" sz="2000" b="0" i="1" smtClean="0">
                                <a:solidFill>
                                  <a:schemeClr val="tx1"/>
                                </a:solidFill>
                                <a:latin typeface="Cambria Math" panose="02040503050406030204" pitchFamily="18" charset="0"/>
                                <a:ea typeface="Palatino" pitchFamily="2" charset="0"/>
                              </a:rPr>
                              <m:t>𝑏</m:t>
                            </m:r>
                          </m:e>
                          <m:sub>
                            <m:r>
                              <a:rPr kumimoji="1" lang="en-US" altLang="zh-CN" sz="2000" b="0" i="1" smtClean="0">
                                <a:solidFill>
                                  <a:schemeClr val="tx1"/>
                                </a:solidFill>
                                <a:latin typeface="Cambria Math" panose="02040503050406030204" pitchFamily="18" charset="0"/>
                                <a:ea typeface="Palatino" pitchFamily="2" charset="0"/>
                              </a:rPr>
                              <m:t>𝑗</m:t>
                            </m:r>
                          </m:sub>
                        </m:sSub>
                      </m:e>
                    </m:d>
                    <m:r>
                      <a:rPr kumimoji="1" lang="en-US" altLang="zh-CN" sz="2000" b="0" i="1" smtClean="0">
                        <a:solidFill>
                          <a:schemeClr val="tx1"/>
                        </a:solidFill>
                        <a:latin typeface="Cambria Math" panose="02040503050406030204" pitchFamily="18" charset="0"/>
                        <a:ea typeface="Palatino" pitchFamily="2" charset="0"/>
                      </a:rPr>
                      <m:t>∈</m:t>
                    </m:r>
                    <m:r>
                      <a:rPr kumimoji="1" lang="en-US" altLang="zh-CN" sz="2000" b="0" i="1" smtClean="0">
                        <a:solidFill>
                          <a:schemeClr val="tx1"/>
                        </a:solidFill>
                        <a:latin typeface="Cambria Math" panose="02040503050406030204" pitchFamily="18" charset="0"/>
                        <a:ea typeface="Palatino" pitchFamily="2" charset="0"/>
                      </a:rPr>
                      <m:t>𝐸</m:t>
                    </m:r>
                  </m:oMath>
                </a14:m>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and</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the</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set</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corresponding</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to</a:t>
                </a:r>
                <a:r>
                  <a:rPr kumimoji="1" lang="zh-CN" altLang="en-US" sz="2000">
                    <a:solidFill>
                      <a:schemeClr val="tx1"/>
                    </a:solidFill>
                    <a:latin typeface="Palatino" pitchFamily="2" charset="0"/>
                    <a:ea typeface="Palatino" pitchFamily="2" charset="0"/>
                  </a:rPr>
                  <a:t> </a:t>
                </a:r>
                <a14:m>
                  <m:oMath xmlns:m="http://schemas.openxmlformats.org/officeDocument/2006/math">
                    <m:r>
                      <a:rPr kumimoji="1" lang="en-US" altLang="zh-CN" sz="2000" b="0" i="1" smtClean="0">
                        <a:solidFill>
                          <a:schemeClr val="tx1"/>
                        </a:solidFill>
                        <a:latin typeface="Cambria Math" panose="02040503050406030204" pitchFamily="18" charset="0"/>
                        <a:ea typeface="Palatino" pitchFamily="2" charset="0"/>
                      </a:rPr>
                      <m:t>𝑎</m:t>
                    </m:r>
                  </m:oMath>
                </a14:m>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can</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cover</a:t>
                </a:r>
                <a:r>
                  <a:rPr kumimoji="1" lang="zh-CN" altLang="en-US" sz="2000">
                    <a:solidFill>
                      <a:schemeClr val="tx1"/>
                    </a:solidFill>
                    <a:latin typeface="Palatino" pitchFamily="2" charset="0"/>
                    <a:ea typeface="Palatino" pitchFamily="2" charset="0"/>
                  </a:rPr>
                  <a:t> </a:t>
                </a:r>
                <a14:m>
                  <m:oMath xmlns:m="http://schemas.openxmlformats.org/officeDocument/2006/math">
                    <m:sSub>
                      <m:sSubPr>
                        <m:ctrlPr>
                          <a:rPr kumimoji="1" lang="en-US" altLang="zh-CN" sz="2000" b="0" i="1" smtClean="0">
                            <a:solidFill>
                              <a:schemeClr val="tx1"/>
                            </a:solidFill>
                            <a:latin typeface="Cambria Math" panose="02040503050406030204" pitchFamily="18" charset="0"/>
                            <a:ea typeface="Palatino" pitchFamily="2" charset="0"/>
                          </a:rPr>
                        </m:ctrlPr>
                      </m:sSubPr>
                      <m:e>
                        <m:r>
                          <a:rPr kumimoji="1" lang="en-US" altLang="zh-CN" sz="2000" b="0" i="1" smtClean="0">
                            <a:solidFill>
                              <a:schemeClr val="tx1"/>
                            </a:solidFill>
                            <a:latin typeface="Cambria Math" panose="02040503050406030204" pitchFamily="18" charset="0"/>
                            <a:ea typeface="Palatino" pitchFamily="2" charset="0"/>
                          </a:rPr>
                          <m:t>𝑢</m:t>
                        </m:r>
                      </m:e>
                      <m:sub>
                        <m:r>
                          <a:rPr kumimoji="1" lang="en-US" altLang="zh-CN" sz="2000" b="0" i="1" smtClean="0">
                            <a:solidFill>
                              <a:schemeClr val="tx1"/>
                            </a:solidFill>
                            <a:latin typeface="Cambria Math" panose="02040503050406030204" pitchFamily="18" charset="0"/>
                            <a:ea typeface="Palatino" pitchFamily="2" charset="0"/>
                          </a:rPr>
                          <m:t>𝑗</m:t>
                        </m:r>
                      </m:sub>
                    </m:sSub>
                  </m:oMath>
                </a14:m>
                <a:r>
                  <a:rPr kumimoji="1" lang="en-US" altLang="zh-CN" sz="2000">
                    <a:solidFill>
                      <a:schemeClr val="tx1"/>
                    </a:solidFill>
                    <a:latin typeface="Palatino" pitchFamily="2" charset="0"/>
                    <a:ea typeface="Palatino" pitchFamily="2" charset="0"/>
                  </a:rPr>
                  <a:t>.</a:t>
                </a:r>
              </a:p>
              <a:p>
                <a:pPr marL="342900" indent="-342900">
                  <a:buFont typeface="Arial" panose="020B0604020202020204" pitchFamily="34" charset="0"/>
                  <a:buChar char="•"/>
                </a:pPr>
                <a14:m>
                  <m:oMath xmlns:m="http://schemas.openxmlformats.org/officeDocument/2006/math">
                    <m:r>
                      <a:rPr kumimoji="1" lang="en-US" altLang="zh-CN" sz="2000" b="0" i="1" smtClean="0">
                        <a:solidFill>
                          <a:srgbClr val="FF0000"/>
                        </a:solidFill>
                        <a:latin typeface="Cambria Math" panose="02040503050406030204" pitchFamily="18" charset="0"/>
                        <a:ea typeface="Palatino" pitchFamily="2" charset="0"/>
                      </a:rPr>
                      <m:t>𝑏</m:t>
                    </m:r>
                    <m:r>
                      <a:rPr kumimoji="1" lang="en-US" altLang="zh-CN" sz="2000" b="0" i="1" smtClean="0">
                        <a:solidFill>
                          <a:srgbClr val="FF0000"/>
                        </a:solidFill>
                        <a:latin typeface="Cambria Math" panose="02040503050406030204" pitchFamily="18" charset="0"/>
                        <a:ea typeface="Palatino" pitchFamily="2" charset="0"/>
                      </a:rPr>
                      <m:t>∈</m:t>
                    </m:r>
                    <m:r>
                      <a:rPr kumimoji="1" lang="en-US" altLang="zh-CN" sz="2000" b="0" i="1" smtClean="0">
                        <a:solidFill>
                          <a:srgbClr val="FF0000"/>
                        </a:solidFill>
                        <a:latin typeface="Cambria Math" panose="02040503050406030204" pitchFamily="18" charset="0"/>
                        <a:ea typeface="Palatino" pitchFamily="2" charset="0"/>
                      </a:rPr>
                      <m:t>𝐵</m:t>
                    </m:r>
                  </m:oMath>
                </a14:m>
                <a:r>
                  <a:rPr kumimoji="1" lang="zh-CN" altLang="en-US" sz="2000">
                    <a:solidFill>
                      <a:srgbClr val="FF0000"/>
                    </a:solidFill>
                    <a:latin typeface="Palatino" pitchFamily="2" charset="0"/>
                    <a:ea typeface="Palatino" pitchFamily="2" charset="0"/>
                  </a:rPr>
                  <a:t> </a:t>
                </a:r>
                <a:r>
                  <a:rPr kumimoji="1" lang="en-US" altLang="zh-CN" sz="2000">
                    <a:solidFill>
                      <a:srgbClr val="FF0000"/>
                    </a:solidFill>
                    <a:latin typeface="Palatino" pitchFamily="2" charset="0"/>
                    <a:ea typeface="Palatino" pitchFamily="2" charset="0"/>
                  </a:rPr>
                  <a:t>can</a:t>
                </a:r>
                <a:r>
                  <a:rPr kumimoji="1" lang="zh-CN" altLang="en-US" sz="2000">
                    <a:solidFill>
                      <a:srgbClr val="FF0000"/>
                    </a:solidFill>
                    <a:latin typeface="Palatino" pitchFamily="2" charset="0"/>
                    <a:ea typeface="Palatino" pitchFamily="2" charset="0"/>
                  </a:rPr>
                  <a:t> </a:t>
                </a:r>
                <a:r>
                  <a:rPr kumimoji="1" lang="en-US" altLang="zh-CN" sz="2000">
                    <a:solidFill>
                      <a:srgbClr val="FF0000"/>
                    </a:solidFill>
                    <a:latin typeface="Palatino" pitchFamily="2" charset="0"/>
                    <a:ea typeface="Palatino" pitchFamily="2" charset="0"/>
                  </a:rPr>
                  <a:t>cover</a:t>
                </a:r>
                <a:r>
                  <a:rPr kumimoji="1" lang="zh-CN" altLang="en-US" sz="2000">
                    <a:solidFill>
                      <a:srgbClr val="FF0000"/>
                    </a:solidFill>
                    <a:latin typeface="Palatino" pitchFamily="2" charset="0"/>
                    <a:ea typeface="Palatino" pitchFamily="2" charset="0"/>
                  </a:rPr>
                  <a:t> </a:t>
                </a:r>
                <a14:m>
                  <m:oMath xmlns:m="http://schemas.openxmlformats.org/officeDocument/2006/math">
                    <m:d>
                      <m:dPr>
                        <m:ctrlPr>
                          <a:rPr kumimoji="1" lang="en-US" altLang="zh-CN" sz="2000" b="0" i="1" smtClean="0">
                            <a:solidFill>
                              <a:srgbClr val="FF0000"/>
                            </a:solidFill>
                            <a:latin typeface="Cambria Math" panose="02040503050406030204" pitchFamily="18" charset="0"/>
                          </a:rPr>
                        </m:ctrlPr>
                      </m:dPr>
                      <m:e>
                        <m:sSub>
                          <m:sSubPr>
                            <m:ctrlPr>
                              <a:rPr kumimoji="1" lang="en-US" altLang="zh-CN" sz="2000" b="0" i="1" smtClean="0">
                                <a:solidFill>
                                  <a:srgbClr val="FF0000"/>
                                </a:solidFill>
                                <a:latin typeface="Cambria Math" panose="02040503050406030204" pitchFamily="18" charset="0"/>
                              </a:rPr>
                            </m:ctrlPr>
                          </m:sSubPr>
                          <m:e>
                            <m:r>
                              <a:rPr kumimoji="1" lang="en-US" altLang="zh-CN" sz="2000" b="0" i="1" smtClean="0">
                                <a:solidFill>
                                  <a:srgbClr val="FF0000"/>
                                </a:solidFill>
                                <a:latin typeface="Cambria Math" panose="02040503050406030204" pitchFamily="18" charset="0"/>
                              </a:rPr>
                              <m:t>𝑢</m:t>
                            </m:r>
                          </m:e>
                          <m:sub>
                            <m:r>
                              <a:rPr kumimoji="1" lang="en-US" altLang="zh-CN" sz="2000" b="0" i="1" smtClean="0">
                                <a:solidFill>
                                  <a:srgbClr val="FF0000"/>
                                </a:solidFill>
                                <a:latin typeface="Cambria Math" panose="02040503050406030204" pitchFamily="18" charset="0"/>
                              </a:rPr>
                              <m:t>1</m:t>
                            </m:r>
                          </m:sub>
                        </m:sSub>
                        <m:r>
                          <a:rPr kumimoji="1" lang="en-US" altLang="zh-CN" sz="2000" b="0" i="1" smtClean="0">
                            <a:solidFill>
                              <a:srgbClr val="FF0000"/>
                            </a:solidFill>
                            <a:latin typeface="Cambria Math" panose="02040503050406030204" pitchFamily="18" charset="0"/>
                          </a:rPr>
                          <m:t>,…,</m:t>
                        </m:r>
                        <m:sSub>
                          <m:sSubPr>
                            <m:ctrlPr>
                              <a:rPr kumimoji="1" lang="en-US" altLang="zh-CN" sz="2000" b="0" i="1" smtClean="0">
                                <a:solidFill>
                                  <a:srgbClr val="FF0000"/>
                                </a:solidFill>
                                <a:latin typeface="Cambria Math" panose="02040503050406030204" pitchFamily="18" charset="0"/>
                              </a:rPr>
                            </m:ctrlPr>
                          </m:sSubPr>
                          <m:e>
                            <m:r>
                              <a:rPr kumimoji="1" lang="en-US" altLang="zh-CN" sz="2000" b="0" i="1" smtClean="0">
                                <a:solidFill>
                                  <a:srgbClr val="FF0000"/>
                                </a:solidFill>
                                <a:latin typeface="Cambria Math" panose="02040503050406030204" pitchFamily="18" charset="0"/>
                              </a:rPr>
                              <m:t>𝑢</m:t>
                            </m:r>
                          </m:e>
                          <m:sub>
                            <m:r>
                              <a:rPr kumimoji="1" lang="en-US" altLang="zh-CN" sz="2000" b="0" i="1" smtClean="0">
                                <a:solidFill>
                                  <a:srgbClr val="FF0000"/>
                                </a:solidFill>
                                <a:latin typeface="Cambria Math" panose="02040503050406030204" pitchFamily="18" charset="0"/>
                              </a:rPr>
                              <m:t>𝑐</m:t>
                            </m:r>
                          </m:sub>
                        </m:sSub>
                        <m:r>
                          <a:rPr kumimoji="1" lang="en-US" altLang="zh-CN" sz="2000" b="0" i="1" smtClean="0">
                            <a:solidFill>
                              <a:srgbClr val="FF0000"/>
                            </a:solidFill>
                            <a:latin typeface="Cambria Math" panose="02040503050406030204" pitchFamily="18" charset="0"/>
                          </a:rPr>
                          <m:t>,</m:t>
                        </m:r>
                        <m:sSub>
                          <m:sSubPr>
                            <m:ctrlPr>
                              <a:rPr kumimoji="1" lang="en-US" altLang="zh-CN" sz="2000" b="0" i="1" smtClean="0">
                                <a:solidFill>
                                  <a:srgbClr val="FF0000"/>
                                </a:solidFill>
                                <a:latin typeface="Cambria Math" panose="02040503050406030204" pitchFamily="18" charset="0"/>
                              </a:rPr>
                            </m:ctrlPr>
                          </m:sSubPr>
                          <m:e>
                            <m:r>
                              <a:rPr kumimoji="1" lang="en-US" altLang="zh-CN" sz="2000" b="0" i="1" smtClean="0">
                                <a:solidFill>
                                  <a:srgbClr val="FF0000"/>
                                </a:solidFill>
                                <a:latin typeface="Cambria Math" panose="02040503050406030204" pitchFamily="18" charset="0"/>
                              </a:rPr>
                              <m:t>𝑏</m:t>
                            </m:r>
                          </m:e>
                          <m:sub>
                            <m:r>
                              <a:rPr kumimoji="1" lang="en-US" altLang="zh-CN" sz="2000" b="0" i="1" smtClean="0">
                                <a:solidFill>
                                  <a:srgbClr val="FF0000"/>
                                </a:solidFill>
                                <a:latin typeface="Cambria Math" panose="02040503050406030204" pitchFamily="18" charset="0"/>
                              </a:rPr>
                              <m:t>1</m:t>
                            </m:r>
                          </m:sub>
                        </m:sSub>
                        <m:r>
                          <a:rPr kumimoji="1" lang="en-US" altLang="zh-CN" sz="2000" b="0" i="1" smtClean="0">
                            <a:solidFill>
                              <a:srgbClr val="FF0000"/>
                            </a:solidFill>
                            <a:latin typeface="Cambria Math" panose="02040503050406030204" pitchFamily="18" charset="0"/>
                          </a:rPr>
                          <m:t>,…,</m:t>
                        </m:r>
                        <m:sSub>
                          <m:sSubPr>
                            <m:ctrlPr>
                              <a:rPr kumimoji="1" lang="en-US" altLang="zh-CN" sz="2000" b="0" i="1" smtClean="0">
                                <a:solidFill>
                                  <a:srgbClr val="FF0000"/>
                                </a:solidFill>
                                <a:latin typeface="Cambria Math" panose="02040503050406030204" pitchFamily="18" charset="0"/>
                              </a:rPr>
                            </m:ctrlPr>
                          </m:sSubPr>
                          <m:e>
                            <m:r>
                              <a:rPr kumimoji="1" lang="en-US" altLang="zh-CN" sz="2000" b="0" i="1" smtClean="0">
                                <a:solidFill>
                                  <a:srgbClr val="FF0000"/>
                                </a:solidFill>
                                <a:latin typeface="Cambria Math" panose="02040503050406030204" pitchFamily="18" charset="0"/>
                              </a:rPr>
                              <m:t>𝑏</m:t>
                            </m:r>
                          </m:e>
                          <m:sub>
                            <m:r>
                              <a:rPr kumimoji="1" lang="en-US" altLang="zh-CN" sz="2000" b="0" i="1" smtClean="0">
                                <a:solidFill>
                                  <a:srgbClr val="FF0000"/>
                                </a:solidFill>
                                <a:latin typeface="Cambria Math" panose="02040503050406030204" pitchFamily="18" charset="0"/>
                              </a:rPr>
                              <m:t>𝑐</m:t>
                            </m:r>
                          </m:sub>
                        </m:sSub>
                      </m:e>
                    </m:d>
                  </m:oMath>
                </a14:m>
                <a:r>
                  <a:rPr kumimoji="1" lang="zh-CN" altLang="en-US" sz="2000">
                    <a:solidFill>
                      <a:srgbClr val="FF0000"/>
                    </a:solidFill>
                    <a:latin typeface="Palatino" pitchFamily="2" charset="0"/>
                    <a:ea typeface="Palatino" pitchFamily="2" charset="0"/>
                  </a:rPr>
                  <a:t> </a:t>
                </a:r>
                <a:r>
                  <a:rPr kumimoji="1" lang="en-US" altLang="zh-CN" sz="2000" err="1">
                    <a:solidFill>
                      <a:srgbClr val="FF0000"/>
                    </a:solidFill>
                    <a:latin typeface="Palatino" pitchFamily="2" charset="0"/>
                    <a:ea typeface="Palatino" pitchFamily="2" charset="0"/>
                  </a:rPr>
                  <a:t>iff</a:t>
                </a:r>
                <a:r>
                  <a:rPr kumimoji="1" lang="zh-CN" altLang="en-US" sz="2000">
                    <a:solidFill>
                      <a:srgbClr val="FF0000"/>
                    </a:solidFill>
                    <a:latin typeface="Palatino" pitchFamily="2" charset="0"/>
                    <a:ea typeface="Palatino" pitchFamily="2" charset="0"/>
                  </a:rPr>
                  <a:t> </a:t>
                </a:r>
                <a14:m>
                  <m:oMath xmlns:m="http://schemas.openxmlformats.org/officeDocument/2006/math">
                    <m:r>
                      <a:rPr kumimoji="1" lang="en-US" altLang="zh-CN" sz="2000" b="0" i="1" smtClean="0">
                        <a:solidFill>
                          <a:srgbClr val="FF0000"/>
                        </a:solidFill>
                        <a:latin typeface="Cambria Math" panose="02040503050406030204" pitchFamily="18" charset="0"/>
                        <a:ea typeface="Palatino" pitchFamily="2" charset="0"/>
                      </a:rPr>
                      <m:t>∀</m:t>
                    </m:r>
                    <m:r>
                      <a:rPr kumimoji="1" lang="en-US" altLang="zh-CN" sz="2000" b="0" i="1" smtClean="0">
                        <a:solidFill>
                          <a:srgbClr val="FF0000"/>
                        </a:solidFill>
                        <a:latin typeface="Cambria Math" panose="02040503050406030204" pitchFamily="18" charset="0"/>
                        <a:ea typeface="Palatino" pitchFamily="2" charset="0"/>
                      </a:rPr>
                      <m:t>𝑗</m:t>
                    </m:r>
                    <m:r>
                      <a:rPr kumimoji="1" lang="en-US" altLang="zh-CN" sz="2000" b="0" i="1" smtClean="0">
                        <a:solidFill>
                          <a:srgbClr val="FF0000"/>
                        </a:solidFill>
                        <a:latin typeface="Cambria Math" panose="02040503050406030204" pitchFamily="18" charset="0"/>
                        <a:ea typeface="Palatino" pitchFamily="2" charset="0"/>
                      </a:rPr>
                      <m:t>∈</m:t>
                    </m:r>
                    <m:d>
                      <m:dPr>
                        <m:begChr m:val="["/>
                        <m:endChr m:val="]"/>
                        <m:ctrlPr>
                          <a:rPr kumimoji="1" lang="en-US" altLang="zh-CN" sz="2000" b="0" i="1" smtClean="0">
                            <a:solidFill>
                              <a:srgbClr val="FF0000"/>
                            </a:solidFill>
                            <a:latin typeface="Cambria Math" panose="02040503050406030204" pitchFamily="18" charset="0"/>
                            <a:ea typeface="Palatino" pitchFamily="2" charset="0"/>
                          </a:rPr>
                        </m:ctrlPr>
                      </m:dPr>
                      <m:e>
                        <m:r>
                          <a:rPr kumimoji="1" lang="en-US" altLang="zh-CN" sz="2000" b="0" i="1" smtClean="0">
                            <a:solidFill>
                              <a:srgbClr val="FF0000"/>
                            </a:solidFill>
                            <a:latin typeface="Cambria Math" panose="02040503050406030204" pitchFamily="18" charset="0"/>
                            <a:ea typeface="Palatino" pitchFamily="2" charset="0"/>
                          </a:rPr>
                          <m:t>𝑐</m:t>
                        </m:r>
                      </m:e>
                    </m:d>
                    <m:r>
                      <a:rPr kumimoji="1" lang="en-US" altLang="zh-CN" sz="2000" b="0" i="1" smtClean="0">
                        <a:solidFill>
                          <a:srgbClr val="FF0000"/>
                        </a:solidFill>
                        <a:latin typeface="Cambria Math" panose="02040503050406030204" pitchFamily="18" charset="0"/>
                        <a:ea typeface="Palatino" pitchFamily="2" charset="0"/>
                      </a:rPr>
                      <m:t>,</m:t>
                    </m:r>
                    <m:r>
                      <a:rPr kumimoji="1" lang="zh-CN" altLang="en-US" sz="2000" b="0" i="1" smtClean="0">
                        <a:solidFill>
                          <a:srgbClr val="FF0000"/>
                        </a:solidFill>
                        <a:latin typeface="Cambria Math" panose="02040503050406030204" pitchFamily="18" charset="0"/>
                        <a:ea typeface="Palatino" pitchFamily="2" charset="0"/>
                      </a:rPr>
                      <m:t> </m:t>
                    </m:r>
                    <m:r>
                      <a:rPr kumimoji="1" lang="en-US" altLang="zh-CN" sz="2000" b="0" i="1" smtClean="0">
                        <a:solidFill>
                          <a:srgbClr val="FF0000"/>
                        </a:solidFill>
                        <a:latin typeface="Cambria Math" panose="02040503050406030204" pitchFamily="18" charset="0"/>
                        <a:ea typeface="Palatino" pitchFamily="2" charset="0"/>
                      </a:rPr>
                      <m:t>𝑏</m:t>
                    </m:r>
                    <m:r>
                      <a:rPr kumimoji="1" lang="en-US" altLang="zh-CN" sz="2000" b="0" i="1" smtClean="0">
                        <a:solidFill>
                          <a:srgbClr val="FF0000"/>
                        </a:solidFill>
                        <a:latin typeface="Cambria Math" panose="02040503050406030204" pitchFamily="18" charset="0"/>
                        <a:ea typeface="Palatino" pitchFamily="2" charset="0"/>
                      </a:rPr>
                      <m:t>≠</m:t>
                    </m:r>
                    <m:sSub>
                      <m:sSubPr>
                        <m:ctrlPr>
                          <a:rPr kumimoji="1" lang="en-US" altLang="zh-CN" sz="2000" b="0" i="1" smtClean="0">
                            <a:solidFill>
                              <a:srgbClr val="FF0000"/>
                            </a:solidFill>
                            <a:latin typeface="Cambria Math" panose="02040503050406030204" pitchFamily="18" charset="0"/>
                            <a:ea typeface="Palatino" pitchFamily="2" charset="0"/>
                          </a:rPr>
                        </m:ctrlPr>
                      </m:sSubPr>
                      <m:e>
                        <m:r>
                          <a:rPr kumimoji="1" lang="en-US" altLang="zh-CN" sz="2000" b="0" i="1" smtClean="0">
                            <a:solidFill>
                              <a:srgbClr val="FF0000"/>
                            </a:solidFill>
                            <a:latin typeface="Cambria Math" panose="02040503050406030204" pitchFamily="18" charset="0"/>
                            <a:ea typeface="Palatino" pitchFamily="2" charset="0"/>
                          </a:rPr>
                          <m:t>𝑏</m:t>
                        </m:r>
                      </m:e>
                      <m:sub>
                        <m:r>
                          <a:rPr kumimoji="1" lang="en-US" altLang="zh-CN" sz="2000" b="0" i="1" smtClean="0">
                            <a:solidFill>
                              <a:srgbClr val="FF0000"/>
                            </a:solidFill>
                            <a:latin typeface="Cambria Math" panose="02040503050406030204" pitchFamily="18" charset="0"/>
                            <a:ea typeface="Palatino" pitchFamily="2" charset="0"/>
                          </a:rPr>
                          <m:t>𝑗</m:t>
                        </m:r>
                      </m:sub>
                    </m:sSub>
                    <m:r>
                      <a:rPr kumimoji="1" lang="en-US" altLang="zh-CN" sz="2000" b="0" i="0" smtClean="0">
                        <a:solidFill>
                          <a:srgbClr val="FF0000"/>
                        </a:solidFill>
                        <a:latin typeface="Cambria Math" panose="02040503050406030204" pitchFamily="18" charset="0"/>
                        <a:ea typeface="Palatino" pitchFamily="2" charset="0"/>
                      </a:rPr>
                      <m:t>.</m:t>
                    </m:r>
                  </m:oMath>
                </a14:m>
                <a:endParaRPr kumimoji="1" lang="zh-CN" altLang="en-US" sz="2000">
                  <a:solidFill>
                    <a:srgbClr val="FF0000"/>
                  </a:solidFill>
                  <a:latin typeface="Palatino" pitchFamily="2" charset="0"/>
                  <a:ea typeface="Palatino" pitchFamily="2" charset="0"/>
                </a:endParaRPr>
              </a:p>
            </p:txBody>
          </p:sp>
        </mc:Choice>
        <mc:Fallback xmlns="">
          <p:sp>
            <p:nvSpPr>
              <p:cNvPr id="8" name="文本框 7">
                <a:extLst>
                  <a:ext uri="{FF2B5EF4-FFF2-40B4-BE49-F238E27FC236}">
                    <a16:creationId xmlns:a16="http://schemas.microsoft.com/office/drawing/2014/main" id="{ADAD7045-2582-B750-0AC9-7881D70B0692}"/>
                  </a:ext>
                </a:extLst>
              </p:cNvPr>
              <p:cNvSpPr txBox="1">
                <a:spLocks noRot="1" noChangeAspect="1" noMove="1" noResize="1" noEditPoints="1" noAdjustHandles="1" noChangeArrowheads="1" noChangeShapeType="1" noTextEdit="1"/>
              </p:cNvSpPr>
              <p:nvPr/>
            </p:nvSpPr>
            <p:spPr>
              <a:xfrm>
                <a:off x="838199" y="2636662"/>
                <a:ext cx="10740377" cy="1444306"/>
              </a:xfrm>
              <a:prstGeom prst="rect">
                <a:avLst/>
              </a:prstGeom>
              <a:blipFill>
                <a:blip r:embed="rId3"/>
                <a:stretch>
                  <a:fillRect l="-568" t="-2119" b="-55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圆角矩形标注 9">
                <a:extLst>
                  <a:ext uri="{FF2B5EF4-FFF2-40B4-BE49-F238E27FC236}">
                    <a16:creationId xmlns:a16="http://schemas.microsoft.com/office/drawing/2014/main" id="{F0A41563-8680-1E35-0E16-30BDC4321B30}"/>
                  </a:ext>
                </a:extLst>
              </p:cNvPr>
              <p:cNvSpPr/>
              <p:nvPr/>
            </p:nvSpPr>
            <p:spPr>
              <a:xfrm>
                <a:off x="7761768" y="2238939"/>
                <a:ext cx="3592032" cy="795446"/>
              </a:xfrm>
              <a:prstGeom prst="wedgeRoundRectCallout">
                <a:avLst>
                  <a:gd name="adj1" fmla="val -72470"/>
                  <a:gd name="adj2" fmla="val 30723"/>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solidFill>
                      <a:schemeClr val="tx1"/>
                    </a:solidFill>
                    <a:latin typeface="Palatino" pitchFamily="2" charset="0"/>
                    <a:ea typeface="Palatino" pitchFamily="2" charset="0"/>
                  </a:rPr>
                  <a:t>hypercube</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partition</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systems</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indexed</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by</a:t>
                </a:r>
                <a:r>
                  <a:rPr kumimoji="1" lang="zh-CN" altLang="en-US" sz="2000">
                    <a:solidFill>
                      <a:schemeClr val="tx1"/>
                    </a:solidFill>
                    <a:latin typeface="Palatino" pitchFamily="2" charset="0"/>
                    <a:ea typeface="Palatino" pitchFamily="2" charset="0"/>
                  </a:rPr>
                  <a:t> </a:t>
                </a:r>
                <a14:m>
                  <m:oMath xmlns:m="http://schemas.openxmlformats.org/officeDocument/2006/math">
                    <m:r>
                      <a:rPr kumimoji="1" lang="en-US" altLang="zh-CN" sz="2000" b="0" i="1" smtClean="0">
                        <a:solidFill>
                          <a:schemeClr val="tx1"/>
                        </a:solidFill>
                        <a:latin typeface="Cambria Math" panose="02040503050406030204" pitchFamily="18" charset="0"/>
                      </a:rPr>
                      <m:t>(</m:t>
                    </m:r>
                    <m:sSub>
                      <m:sSubPr>
                        <m:ctrlPr>
                          <a:rPr kumimoji="1" lang="en-US" altLang="zh-CN" sz="2000" b="0" i="1" smtClean="0">
                            <a:solidFill>
                              <a:schemeClr val="tx1"/>
                            </a:solidFill>
                            <a:latin typeface="Cambria Math" panose="02040503050406030204" pitchFamily="18" charset="0"/>
                          </a:rPr>
                        </m:ctrlPr>
                      </m:sSubPr>
                      <m:e>
                        <m:r>
                          <a:rPr kumimoji="1" lang="en-US" altLang="zh-CN" sz="2000" b="0" i="1" smtClean="0">
                            <a:solidFill>
                              <a:schemeClr val="tx1"/>
                            </a:solidFill>
                            <a:latin typeface="Cambria Math" panose="02040503050406030204" pitchFamily="18" charset="0"/>
                          </a:rPr>
                          <m:t>𝑏</m:t>
                        </m:r>
                      </m:e>
                      <m:sub>
                        <m:r>
                          <a:rPr kumimoji="1" lang="en-US" altLang="zh-CN" sz="2000" b="0" i="1" smtClean="0">
                            <a:solidFill>
                              <a:schemeClr val="tx1"/>
                            </a:solidFill>
                            <a:latin typeface="Cambria Math" panose="02040503050406030204" pitchFamily="18" charset="0"/>
                          </a:rPr>
                          <m:t>1</m:t>
                        </m:r>
                      </m:sub>
                    </m:sSub>
                    <m:r>
                      <a:rPr kumimoji="1" lang="en-US" altLang="zh-CN" sz="2000" b="0" i="1" smtClean="0">
                        <a:solidFill>
                          <a:schemeClr val="tx1"/>
                        </a:solidFill>
                        <a:latin typeface="Cambria Math" panose="02040503050406030204" pitchFamily="18" charset="0"/>
                      </a:rPr>
                      <m:t>,…,</m:t>
                    </m:r>
                    <m:sSub>
                      <m:sSubPr>
                        <m:ctrlPr>
                          <a:rPr kumimoji="1" lang="en-US" altLang="zh-CN" sz="2000" b="0" i="1" smtClean="0">
                            <a:solidFill>
                              <a:schemeClr val="tx1"/>
                            </a:solidFill>
                            <a:latin typeface="Cambria Math" panose="02040503050406030204" pitchFamily="18" charset="0"/>
                          </a:rPr>
                        </m:ctrlPr>
                      </m:sSubPr>
                      <m:e>
                        <m:r>
                          <a:rPr kumimoji="1" lang="en-US" altLang="zh-CN" sz="2000" b="0" i="1" smtClean="0">
                            <a:solidFill>
                              <a:schemeClr val="tx1"/>
                            </a:solidFill>
                            <a:latin typeface="Cambria Math" panose="02040503050406030204" pitchFamily="18" charset="0"/>
                          </a:rPr>
                          <m:t>𝑏</m:t>
                        </m:r>
                      </m:e>
                      <m:sub>
                        <m:r>
                          <a:rPr kumimoji="1" lang="en-US" altLang="zh-CN" sz="2000" b="0" i="1" smtClean="0">
                            <a:solidFill>
                              <a:schemeClr val="tx1"/>
                            </a:solidFill>
                            <a:latin typeface="Cambria Math" panose="02040503050406030204" pitchFamily="18" charset="0"/>
                          </a:rPr>
                          <m:t>𝑐</m:t>
                        </m:r>
                      </m:sub>
                    </m:sSub>
                    <m:r>
                      <a:rPr kumimoji="1" lang="en-US" altLang="zh-CN" sz="2000" b="0" i="1" smtClean="0">
                        <a:solidFill>
                          <a:schemeClr val="tx1"/>
                        </a:solidFill>
                        <a:latin typeface="Cambria Math" panose="02040503050406030204" pitchFamily="18" charset="0"/>
                      </a:rPr>
                      <m:t>)</m:t>
                    </m:r>
                  </m:oMath>
                </a14:m>
                <a:r>
                  <a:rPr kumimoji="1" lang="en-US" altLang="zh-CN" sz="2000">
                    <a:solidFill>
                      <a:schemeClr val="tx1"/>
                    </a:solidFill>
                    <a:latin typeface="Palatino" pitchFamily="2" charset="0"/>
                    <a:ea typeface="Palatino" pitchFamily="2" charset="0"/>
                  </a:rPr>
                  <a:t>!</a:t>
                </a:r>
                <a:endParaRPr kumimoji="1" lang="zh-CN" altLang="en-US" sz="2000">
                  <a:solidFill>
                    <a:schemeClr val="tx1"/>
                  </a:solidFill>
                  <a:latin typeface="Palatino" pitchFamily="2" charset="0"/>
                  <a:ea typeface="Palatino" pitchFamily="2" charset="0"/>
                </a:endParaRPr>
              </a:p>
            </p:txBody>
          </p:sp>
        </mc:Choice>
        <mc:Fallback xmlns="">
          <p:sp>
            <p:nvSpPr>
              <p:cNvPr id="10" name="圆角矩形标注 9">
                <a:extLst>
                  <a:ext uri="{FF2B5EF4-FFF2-40B4-BE49-F238E27FC236}">
                    <a16:creationId xmlns:a16="http://schemas.microsoft.com/office/drawing/2014/main" id="{F0A41563-8680-1E35-0E16-30BDC4321B30}"/>
                  </a:ext>
                </a:extLst>
              </p:cNvPr>
              <p:cNvSpPr>
                <a:spLocks noRot="1" noChangeAspect="1" noMove="1" noResize="1" noEditPoints="1" noAdjustHandles="1" noChangeArrowheads="1" noChangeShapeType="1" noTextEdit="1"/>
              </p:cNvSpPr>
              <p:nvPr/>
            </p:nvSpPr>
            <p:spPr>
              <a:xfrm>
                <a:off x="7761768" y="2238939"/>
                <a:ext cx="3592032" cy="795446"/>
              </a:xfrm>
              <a:prstGeom prst="wedgeRoundRectCallout">
                <a:avLst>
                  <a:gd name="adj1" fmla="val -72470"/>
                  <a:gd name="adj2" fmla="val 30723"/>
                  <a:gd name="adj3" fmla="val 16667"/>
                </a:avLst>
              </a:prstGeom>
              <a:blipFill>
                <a:blip r:embed="rId4"/>
                <a:stretch>
                  <a:fillRect b="-763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83B2473-B4F8-FC0A-5E3A-19AF479BD094}"/>
                  </a:ext>
                </a:extLst>
              </p:cNvPr>
              <p:cNvSpPr txBox="1"/>
              <p:nvPr/>
            </p:nvSpPr>
            <p:spPr>
              <a:xfrm>
                <a:off x="838199" y="4195224"/>
                <a:ext cx="10515601" cy="1350050"/>
              </a:xfrm>
              <a:prstGeom prst="rect">
                <a:avLst/>
              </a:prstGeom>
              <a:noFill/>
            </p:spPr>
            <p:txBody>
              <a:bodyPr wrap="square" rtlCol="0">
                <a:spAutoFit/>
              </a:bodyPr>
              <a:lstStyle/>
              <a:p>
                <a:r>
                  <a:rPr kumimoji="1" lang="en-US" altLang="zh-CN" sz="2000" b="1">
                    <a:solidFill>
                      <a:schemeClr val="tx1"/>
                    </a:solidFill>
                    <a:latin typeface="Palatino" pitchFamily="2" charset="0"/>
                    <a:ea typeface="Palatino" pitchFamily="2" charset="0"/>
                  </a:rPr>
                  <a:t>Sufficiency:</a:t>
                </a:r>
              </a:p>
              <a:p>
                <a:pPr marL="342900" indent="-342900">
                  <a:buFont typeface="Arial" panose="020B0604020202020204" pitchFamily="34" charset="0"/>
                  <a:buChar char="•"/>
                </a:pPr>
                <a:r>
                  <a:rPr kumimoji="1" lang="en-US" altLang="zh-CN" sz="2000">
                    <a:solidFill>
                      <a:schemeClr val="tx1"/>
                    </a:solidFill>
                    <a:latin typeface="Palatino" pitchFamily="2" charset="0"/>
                    <a:ea typeface="Palatino" pitchFamily="2" charset="0"/>
                  </a:rPr>
                  <a:t>If</a:t>
                </a:r>
                <a:r>
                  <a:rPr kumimoji="1" lang="zh-CN" altLang="en-US" sz="2000">
                    <a:solidFill>
                      <a:schemeClr val="tx1"/>
                    </a:solidFill>
                    <a:latin typeface="Palatino" pitchFamily="2" charset="0"/>
                    <a:ea typeface="Palatino" pitchFamily="2" charset="0"/>
                  </a:rPr>
                  <a:t> </a:t>
                </a:r>
                <a:r>
                  <a:rPr lang="zh-CN" altLang="en-US" sz="2000">
                    <a:solidFill>
                      <a:schemeClr val="tx1"/>
                    </a:solidFill>
                    <a:latin typeface="Palatino" pitchFamily="2" charset="0"/>
                    <a:ea typeface="Palatino" pitchFamily="2" charset="0"/>
                  </a:rPr>
                  <a:t>② </a:t>
                </a:r>
                <a:r>
                  <a:rPr lang="en-US" altLang="zh-CN" sz="2000">
                    <a:solidFill>
                      <a:schemeClr val="tx1"/>
                    </a:solidFill>
                    <a:latin typeface="Palatino" pitchFamily="2" charset="0"/>
                    <a:ea typeface="Palatino" pitchFamily="2" charset="0"/>
                  </a:rPr>
                  <a:t>holds, </a:t>
                </a:r>
                <a:r>
                  <a:rPr kumimoji="1" lang="en-US" altLang="zh-CN" sz="2000">
                    <a:solidFill>
                      <a:schemeClr val="tx1"/>
                    </a:solidFill>
                    <a:latin typeface="Palatino" pitchFamily="2" charset="0"/>
                    <a:ea typeface="Palatino" pitchFamily="2" charset="0"/>
                  </a:rPr>
                  <a:t>then </a:t>
                </a:r>
                <a14:m>
                  <m:oMath xmlns:m="http://schemas.openxmlformats.org/officeDocument/2006/math">
                    <m:r>
                      <a:rPr kumimoji="1" lang="en-US" altLang="zh-CN" sz="2000" b="0" i="1" smtClean="0">
                        <a:solidFill>
                          <a:schemeClr val="tx1"/>
                        </a:solidFill>
                        <a:latin typeface="Cambria Math" panose="02040503050406030204" pitchFamily="18" charset="0"/>
                        <a:ea typeface="Palatino" pitchFamily="2" charset="0"/>
                      </a:rPr>
                      <m:t>𝑌</m:t>
                    </m:r>
                  </m:oMath>
                </a14:m>
                <a:r>
                  <a:rPr kumimoji="1" lang="en-US" altLang="zh-CN" sz="2000">
                    <a:solidFill>
                      <a:schemeClr val="tx1"/>
                    </a:solidFill>
                    <a:latin typeface="Palatino" pitchFamily="2" charset="0"/>
                    <a:ea typeface="Palatino" pitchFamily="2" charset="0"/>
                  </a:rPr>
                  <a:t> suffices to cover </a:t>
                </a:r>
                <a14:m>
                  <m:oMath xmlns:m="http://schemas.openxmlformats.org/officeDocument/2006/math">
                    <m:sSubSup>
                      <m:sSubSupPr>
                        <m:ctrlPr>
                          <a:rPr kumimoji="1" lang="en-US" altLang="zh-CN" sz="2000" b="0" i="1" smtClean="0">
                            <a:solidFill>
                              <a:schemeClr val="tx1"/>
                            </a:solidFill>
                            <a:latin typeface="Cambria Math" panose="02040503050406030204" pitchFamily="18" charset="0"/>
                          </a:rPr>
                        </m:ctrlPr>
                      </m:sSubSupPr>
                      <m:e>
                        <m:r>
                          <a:rPr kumimoji="1" lang="en-US" altLang="zh-CN" sz="2000" b="0" i="1" smtClean="0">
                            <a:solidFill>
                              <a:schemeClr val="tx1"/>
                            </a:solidFill>
                            <a:latin typeface="Cambria Math" panose="02040503050406030204" pitchFamily="18" charset="0"/>
                          </a:rPr>
                          <m:t>𝑈</m:t>
                        </m:r>
                      </m:e>
                      <m:sub>
                        <m:r>
                          <a:rPr kumimoji="1" lang="en-US" altLang="zh-CN" sz="2000" b="0" i="1" smtClean="0">
                            <a:solidFill>
                              <a:schemeClr val="tx1"/>
                            </a:solidFill>
                            <a:latin typeface="Cambria Math" panose="02040503050406030204" pitchFamily="18" charset="0"/>
                          </a:rPr>
                          <m:t>𝑖</m:t>
                        </m:r>
                      </m:sub>
                      <m:sup>
                        <m:r>
                          <a:rPr kumimoji="1" lang="en-US" altLang="zh-CN" sz="2000" b="0" i="1" smtClean="0">
                            <a:solidFill>
                              <a:schemeClr val="tx1"/>
                            </a:solidFill>
                            <a:latin typeface="Cambria Math" panose="02040503050406030204" pitchFamily="18" charset="0"/>
                          </a:rPr>
                          <m:t>′</m:t>
                        </m:r>
                      </m:sup>
                    </m:sSubSup>
                  </m:oMath>
                </a14:m>
                <a:r>
                  <a:rPr kumimoji="1" lang="en-US" altLang="zh-CN" sz="2000">
                    <a:solidFill>
                      <a:schemeClr val="tx1"/>
                    </a:solidFill>
                    <a:latin typeface="Palatino" pitchFamily="2" charset="0"/>
                    <a:ea typeface="Palatino" pitchFamily="2" charset="0"/>
                  </a:rPr>
                  <a:t>. </a:t>
                </a:r>
              </a:p>
              <a:p>
                <a:pPr marL="342900" indent="-342900">
                  <a:buFont typeface="Arial" panose="020B0604020202020204" pitchFamily="34" charset="0"/>
                  <a:buChar char="•"/>
                </a:pPr>
                <a:r>
                  <a:rPr kumimoji="1" lang="en-US" altLang="zh-CN" sz="2000">
                    <a:solidFill>
                      <a:schemeClr val="tx1"/>
                    </a:solidFill>
                    <a:latin typeface="Palatino" pitchFamily="2" charset="0"/>
                    <a:ea typeface="Palatino" pitchFamily="2" charset="0"/>
                  </a:rPr>
                  <a:t>Otherwise take </a:t>
                </a:r>
                <a14:m>
                  <m:oMath xmlns:m="http://schemas.openxmlformats.org/officeDocument/2006/math">
                    <m:r>
                      <a:rPr kumimoji="1" lang="en-US" altLang="zh-CN" sz="2000" b="0" i="1" smtClean="0">
                        <a:solidFill>
                          <a:schemeClr val="tx1"/>
                        </a:solidFill>
                        <a:latin typeface="Cambria Math" panose="02040503050406030204" pitchFamily="18" charset="0"/>
                        <a:ea typeface="Palatino" pitchFamily="2" charset="0"/>
                      </a:rPr>
                      <m:t>𝑏</m:t>
                    </m:r>
                  </m:oMath>
                </a14:m>
                <a:r>
                  <a:rPr kumimoji="1" lang="en-US" altLang="zh-CN" sz="2000">
                    <a:solidFill>
                      <a:schemeClr val="tx1"/>
                    </a:solidFill>
                    <a:latin typeface="Palatino" pitchFamily="2" charset="0"/>
                    <a:ea typeface="Palatino" pitchFamily="2" charset="0"/>
                  </a:rPr>
                  <a:t> satisfying </a:t>
                </a:r>
                <a:r>
                  <a:rPr lang="zh-CN" altLang="en-US" sz="2000">
                    <a:solidFill>
                      <a:schemeClr val="tx1"/>
                    </a:solidFill>
                    <a:latin typeface="Palatino" pitchFamily="2" charset="0"/>
                    <a:ea typeface="Palatino" pitchFamily="2" charset="0"/>
                  </a:rPr>
                  <a:t>①</a:t>
                </a:r>
                <a:r>
                  <a:rPr lang="en-US" altLang="zh-CN" sz="2000">
                    <a:solidFill>
                      <a:schemeClr val="tx1"/>
                    </a:solidFill>
                    <a:latin typeface="Palatino" pitchFamily="2" charset="0"/>
                    <a:ea typeface="Palatino" pitchFamily="2" charset="0"/>
                  </a:rPr>
                  <a:t>, every </a:t>
                </a:r>
                <a14:m>
                  <m:oMath xmlns:m="http://schemas.openxmlformats.org/officeDocument/2006/math">
                    <m:d>
                      <m:dPr>
                        <m:ctrlPr>
                          <a:rPr kumimoji="1" lang="en-US" altLang="zh-CN" sz="2000" b="0" i="1" smtClean="0">
                            <a:solidFill>
                              <a:schemeClr val="tx1"/>
                            </a:solidFill>
                            <a:latin typeface="Cambria Math" panose="02040503050406030204" pitchFamily="18" charset="0"/>
                          </a:rPr>
                        </m:ctrlPr>
                      </m:dPr>
                      <m:e>
                        <m:sSub>
                          <m:sSubPr>
                            <m:ctrlPr>
                              <a:rPr kumimoji="1" lang="en-US" altLang="zh-CN" sz="2000" b="0" i="1" smtClean="0">
                                <a:solidFill>
                                  <a:schemeClr val="tx1"/>
                                </a:solidFill>
                                <a:latin typeface="Cambria Math" panose="02040503050406030204" pitchFamily="18" charset="0"/>
                              </a:rPr>
                            </m:ctrlPr>
                          </m:sSubPr>
                          <m:e>
                            <m:r>
                              <a:rPr kumimoji="1" lang="en-US" altLang="zh-CN" sz="2000" b="0" i="1" smtClean="0">
                                <a:solidFill>
                                  <a:schemeClr val="tx1"/>
                                </a:solidFill>
                                <a:latin typeface="Cambria Math" panose="02040503050406030204" pitchFamily="18" charset="0"/>
                              </a:rPr>
                              <m:t>𝑢</m:t>
                            </m:r>
                          </m:e>
                          <m:sub>
                            <m:r>
                              <a:rPr kumimoji="1" lang="en-US" altLang="zh-CN" sz="2000" b="0" i="1" smtClean="0">
                                <a:solidFill>
                                  <a:schemeClr val="tx1"/>
                                </a:solidFill>
                                <a:latin typeface="Cambria Math" panose="02040503050406030204" pitchFamily="18" charset="0"/>
                              </a:rPr>
                              <m:t>1</m:t>
                            </m:r>
                          </m:sub>
                        </m:sSub>
                        <m:r>
                          <a:rPr kumimoji="1" lang="en-US" altLang="zh-CN" sz="2000" b="0" i="1" smtClean="0">
                            <a:solidFill>
                              <a:schemeClr val="tx1"/>
                            </a:solidFill>
                            <a:latin typeface="Cambria Math" panose="02040503050406030204" pitchFamily="18" charset="0"/>
                          </a:rPr>
                          <m:t>,…,</m:t>
                        </m:r>
                        <m:sSub>
                          <m:sSubPr>
                            <m:ctrlPr>
                              <a:rPr kumimoji="1" lang="en-US" altLang="zh-CN" sz="2000" b="0" i="1" smtClean="0">
                                <a:solidFill>
                                  <a:schemeClr val="tx1"/>
                                </a:solidFill>
                                <a:latin typeface="Cambria Math" panose="02040503050406030204" pitchFamily="18" charset="0"/>
                              </a:rPr>
                            </m:ctrlPr>
                          </m:sSubPr>
                          <m:e>
                            <m:r>
                              <a:rPr kumimoji="1" lang="en-US" altLang="zh-CN" sz="2000" b="0" i="1" smtClean="0">
                                <a:solidFill>
                                  <a:schemeClr val="tx1"/>
                                </a:solidFill>
                                <a:latin typeface="Cambria Math" panose="02040503050406030204" pitchFamily="18" charset="0"/>
                              </a:rPr>
                              <m:t>𝑢</m:t>
                            </m:r>
                          </m:e>
                          <m:sub>
                            <m:r>
                              <a:rPr kumimoji="1" lang="en-US" altLang="zh-CN" sz="2000" b="0" i="1" smtClean="0">
                                <a:solidFill>
                                  <a:schemeClr val="tx1"/>
                                </a:solidFill>
                                <a:latin typeface="Cambria Math" panose="02040503050406030204" pitchFamily="18" charset="0"/>
                              </a:rPr>
                              <m:t>𝑐</m:t>
                            </m:r>
                          </m:sub>
                        </m:sSub>
                        <m:r>
                          <a:rPr kumimoji="1" lang="en-US" altLang="zh-CN" sz="2000" b="0" i="1" smtClean="0">
                            <a:solidFill>
                              <a:schemeClr val="tx1"/>
                            </a:solidFill>
                            <a:latin typeface="Cambria Math" panose="02040503050406030204" pitchFamily="18" charset="0"/>
                          </a:rPr>
                          <m:t>,</m:t>
                        </m:r>
                        <m:sSub>
                          <m:sSubPr>
                            <m:ctrlPr>
                              <a:rPr kumimoji="1" lang="en-US" altLang="zh-CN" sz="2000" b="0" i="1" smtClean="0">
                                <a:solidFill>
                                  <a:schemeClr val="tx1"/>
                                </a:solidFill>
                                <a:latin typeface="Cambria Math" panose="02040503050406030204" pitchFamily="18" charset="0"/>
                              </a:rPr>
                            </m:ctrlPr>
                          </m:sSubPr>
                          <m:e>
                            <m:r>
                              <a:rPr kumimoji="1" lang="en-US" altLang="zh-CN" sz="2000" b="0" i="1" smtClean="0">
                                <a:solidFill>
                                  <a:schemeClr val="tx1"/>
                                </a:solidFill>
                                <a:latin typeface="Cambria Math" panose="02040503050406030204" pitchFamily="18" charset="0"/>
                              </a:rPr>
                              <m:t>𝑏</m:t>
                            </m:r>
                          </m:e>
                          <m:sub>
                            <m:r>
                              <a:rPr kumimoji="1" lang="en-US" altLang="zh-CN" sz="2000" b="0" i="1" smtClean="0">
                                <a:solidFill>
                                  <a:schemeClr val="tx1"/>
                                </a:solidFill>
                                <a:latin typeface="Cambria Math" panose="02040503050406030204" pitchFamily="18" charset="0"/>
                              </a:rPr>
                              <m:t>1</m:t>
                            </m:r>
                          </m:sub>
                        </m:sSub>
                        <m:r>
                          <a:rPr kumimoji="1" lang="en-US" altLang="zh-CN" sz="2000" b="0" i="1" smtClean="0">
                            <a:solidFill>
                              <a:schemeClr val="tx1"/>
                            </a:solidFill>
                            <a:latin typeface="Cambria Math" panose="02040503050406030204" pitchFamily="18" charset="0"/>
                          </a:rPr>
                          <m:t>,…,</m:t>
                        </m:r>
                        <m:sSub>
                          <m:sSubPr>
                            <m:ctrlPr>
                              <a:rPr kumimoji="1" lang="en-US" altLang="zh-CN" sz="2000" b="0" i="1" smtClean="0">
                                <a:solidFill>
                                  <a:schemeClr val="tx1"/>
                                </a:solidFill>
                                <a:latin typeface="Cambria Math" panose="02040503050406030204" pitchFamily="18" charset="0"/>
                              </a:rPr>
                            </m:ctrlPr>
                          </m:sSubPr>
                          <m:e>
                            <m:r>
                              <a:rPr kumimoji="1" lang="en-US" altLang="zh-CN" sz="2000" b="0" i="1" smtClean="0">
                                <a:solidFill>
                                  <a:schemeClr val="tx1"/>
                                </a:solidFill>
                                <a:latin typeface="Cambria Math" panose="02040503050406030204" pitchFamily="18" charset="0"/>
                              </a:rPr>
                              <m:t>𝑏</m:t>
                            </m:r>
                          </m:e>
                          <m:sub>
                            <m:r>
                              <a:rPr kumimoji="1" lang="en-US" altLang="zh-CN" sz="2000" b="0" i="1" smtClean="0">
                                <a:solidFill>
                                  <a:schemeClr val="tx1"/>
                                </a:solidFill>
                                <a:latin typeface="Cambria Math" panose="02040503050406030204" pitchFamily="18" charset="0"/>
                              </a:rPr>
                              <m:t>𝑐</m:t>
                            </m:r>
                          </m:sub>
                        </m:sSub>
                      </m:e>
                    </m:d>
                  </m:oMath>
                </a14:m>
                <a:r>
                  <a:rPr lang="en-US" altLang="zh-CN" sz="2000">
                    <a:solidFill>
                      <a:schemeClr val="tx1"/>
                    </a:solidFill>
                    <a:latin typeface="Palatino" pitchFamily="2" charset="0"/>
                    <a:ea typeface="Palatino" pitchFamily="2" charset="0"/>
                  </a:rPr>
                  <a:t> is covered </a:t>
                </a:r>
                <a:r>
                  <a:rPr lang="en-US" altLang="zh-CN" sz="2000">
                    <a:solidFill>
                      <a:srgbClr val="FF0000"/>
                    </a:solidFill>
                    <a:latin typeface="Palatino" pitchFamily="2" charset="0"/>
                    <a:ea typeface="Palatino" pitchFamily="2" charset="0"/>
                  </a:rPr>
                  <a:t>by </a:t>
                </a:r>
                <a14:m>
                  <m:oMath xmlns:m="http://schemas.openxmlformats.org/officeDocument/2006/math">
                    <m:r>
                      <a:rPr kumimoji="1" lang="en-US" altLang="zh-CN" sz="2000" b="0" i="1" smtClean="0">
                        <a:solidFill>
                          <a:srgbClr val="FF0000"/>
                        </a:solidFill>
                        <a:latin typeface="Cambria Math" panose="02040503050406030204" pitchFamily="18" charset="0"/>
                        <a:ea typeface="Palatino" pitchFamily="2" charset="0"/>
                      </a:rPr>
                      <m:t>𝑏</m:t>
                    </m:r>
                  </m:oMath>
                </a14:m>
                <a:r>
                  <a:rPr lang="en-US" altLang="zh-CN" sz="2000">
                    <a:solidFill>
                      <a:srgbClr val="FF0000"/>
                    </a:solidFill>
                    <a:latin typeface="Palatino" pitchFamily="2" charset="0"/>
                    <a:ea typeface="Palatino" pitchFamily="2" charset="0"/>
                  </a:rPr>
                  <a:t> if </a:t>
                </a:r>
                <a14:m>
                  <m:oMath xmlns:m="http://schemas.openxmlformats.org/officeDocument/2006/math">
                    <m:r>
                      <a:rPr lang="en-US" altLang="zh-CN" sz="2000" b="0" i="1" smtClean="0">
                        <a:solidFill>
                          <a:srgbClr val="FF0000"/>
                        </a:solidFill>
                        <a:latin typeface="Cambria Math" panose="02040503050406030204" pitchFamily="18" charset="0"/>
                        <a:ea typeface="Palatino" pitchFamily="2" charset="0"/>
                      </a:rPr>
                      <m:t>𝑏</m:t>
                    </m:r>
                    <m:r>
                      <a:rPr lang="en-US" altLang="zh-CN" sz="2000" b="0" i="1" smtClean="0">
                        <a:solidFill>
                          <a:srgbClr val="FF0000"/>
                        </a:solidFill>
                        <a:latin typeface="Cambria Math" panose="02040503050406030204" pitchFamily="18" charset="0"/>
                        <a:ea typeface="Palatino" pitchFamily="2" charset="0"/>
                      </a:rPr>
                      <m:t>∉</m:t>
                    </m:r>
                    <m:r>
                      <m:rPr>
                        <m:lit/>
                      </m:rPr>
                      <a:rPr lang="en-US" altLang="zh-CN" sz="2000" b="0" i="1" smtClean="0">
                        <a:solidFill>
                          <a:srgbClr val="FF0000"/>
                        </a:solidFill>
                        <a:latin typeface="Cambria Math" panose="02040503050406030204" pitchFamily="18" charset="0"/>
                        <a:ea typeface="Palatino" pitchFamily="2" charset="0"/>
                      </a:rPr>
                      <m:t>{</m:t>
                    </m:r>
                    <m:sSub>
                      <m:sSubPr>
                        <m:ctrlPr>
                          <a:rPr lang="en-US" altLang="zh-CN" sz="2000" b="0" i="1" smtClean="0">
                            <a:solidFill>
                              <a:srgbClr val="FF0000"/>
                            </a:solidFill>
                            <a:latin typeface="Cambria Math" panose="02040503050406030204" pitchFamily="18" charset="0"/>
                            <a:ea typeface="Palatino" pitchFamily="2" charset="0"/>
                          </a:rPr>
                        </m:ctrlPr>
                      </m:sSubPr>
                      <m:e>
                        <m:r>
                          <a:rPr lang="en-US" altLang="zh-CN" sz="2000" b="0" i="1" smtClean="0">
                            <a:solidFill>
                              <a:srgbClr val="FF0000"/>
                            </a:solidFill>
                            <a:latin typeface="Cambria Math" panose="02040503050406030204" pitchFamily="18" charset="0"/>
                            <a:ea typeface="Palatino" pitchFamily="2" charset="0"/>
                          </a:rPr>
                          <m:t>𝑏</m:t>
                        </m:r>
                      </m:e>
                      <m:sub>
                        <m:r>
                          <a:rPr lang="en-US" altLang="zh-CN" sz="2000" b="0" i="1" smtClean="0">
                            <a:solidFill>
                              <a:srgbClr val="FF0000"/>
                            </a:solidFill>
                            <a:latin typeface="Cambria Math" panose="02040503050406030204" pitchFamily="18" charset="0"/>
                            <a:ea typeface="Palatino" pitchFamily="2" charset="0"/>
                          </a:rPr>
                          <m:t>1</m:t>
                        </m:r>
                      </m:sub>
                    </m:sSub>
                    <m:r>
                      <a:rPr lang="en-US" altLang="zh-CN" sz="2000" b="0" i="1" smtClean="0">
                        <a:solidFill>
                          <a:srgbClr val="FF0000"/>
                        </a:solidFill>
                        <a:latin typeface="Cambria Math" panose="02040503050406030204" pitchFamily="18" charset="0"/>
                        <a:ea typeface="Palatino" pitchFamily="2" charset="0"/>
                      </a:rPr>
                      <m:t>,…,</m:t>
                    </m:r>
                    <m:sSub>
                      <m:sSubPr>
                        <m:ctrlPr>
                          <a:rPr lang="en-US" altLang="zh-CN" sz="2000" b="0" i="1" smtClean="0">
                            <a:solidFill>
                              <a:srgbClr val="FF0000"/>
                            </a:solidFill>
                            <a:latin typeface="Cambria Math" panose="02040503050406030204" pitchFamily="18" charset="0"/>
                            <a:ea typeface="Palatino" pitchFamily="2" charset="0"/>
                          </a:rPr>
                        </m:ctrlPr>
                      </m:sSubPr>
                      <m:e>
                        <m:r>
                          <a:rPr lang="en-US" altLang="zh-CN" sz="2000" b="0" i="1" smtClean="0">
                            <a:solidFill>
                              <a:srgbClr val="FF0000"/>
                            </a:solidFill>
                            <a:latin typeface="Cambria Math" panose="02040503050406030204" pitchFamily="18" charset="0"/>
                            <a:ea typeface="Palatino" pitchFamily="2" charset="0"/>
                          </a:rPr>
                          <m:t>𝑏</m:t>
                        </m:r>
                      </m:e>
                      <m:sub>
                        <m:r>
                          <a:rPr lang="en-US" altLang="zh-CN" sz="2000" b="0" i="1" smtClean="0">
                            <a:solidFill>
                              <a:srgbClr val="FF0000"/>
                            </a:solidFill>
                            <a:latin typeface="Cambria Math" panose="02040503050406030204" pitchFamily="18" charset="0"/>
                            <a:ea typeface="Palatino" pitchFamily="2" charset="0"/>
                          </a:rPr>
                          <m:t>𝑐</m:t>
                        </m:r>
                      </m:sub>
                    </m:sSub>
                    <m:r>
                      <m:rPr>
                        <m:lit/>
                      </m:rPr>
                      <a:rPr lang="en-US" altLang="zh-CN" sz="2000" b="0" i="1" smtClean="0">
                        <a:solidFill>
                          <a:srgbClr val="FF0000"/>
                        </a:solidFill>
                        <a:latin typeface="Cambria Math" panose="02040503050406030204" pitchFamily="18" charset="0"/>
                        <a:ea typeface="Palatino" pitchFamily="2" charset="0"/>
                      </a:rPr>
                      <m:t>}</m:t>
                    </m:r>
                  </m:oMath>
                </a14:m>
                <a:r>
                  <a:rPr lang="en-US" altLang="zh-CN" sz="2000">
                    <a:solidFill>
                      <a:schemeClr val="tx1"/>
                    </a:solidFill>
                    <a:latin typeface="Palatino" pitchFamily="2" charset="0"/>
                    <a:ea typeface="Palatino" pitchFamily="2" charset="0"/>
                  </a:rPr>
                  <a:t>, and by </a:t>
                </a:r>
                <a14:m>
                  <m:oMath xmlns:m="http://schemas.openxmlformats.org/officeDocument/2006/math">
                    <m:sSub>
                      <m:sSubPr>
                        <m:ctrlPr>
                          <a:rPr lang="en-US" altLang="zh-CN" sz="2000" b="0" i="1" smtClean="0">
                            <a:solidFill>
                              <a:schemeClr val="tx1"/>
                            </a:solidFill>
                            <a:latin typeface="Cambria Math" panose="02040503050406030204" pitchFamily="18" charset="0"/>
                            <a:ea typeface="Cambria Math" panose="02040503050406030204" pitchFamily="18" charset="0"/>
                          </a:rPr>
                        </m:ctrlPr>
                      </m:sSubPr>
                      <m:e>
                        <m:r>
                          <a:rPr lang="en-US" altLang="zh-CN" sz="2000" b="0" i="1" smtClean="0">
                            <a:solidFill>
                              <a:schemeClr val="tx1"/>
                            </a:solidFill>
                            <a:latin typeface="Cambria Math" panose="02040503050406030204" pitchFamily="18" charset="0"/>
                            <a:ea typeface="Cambria Math" panose="02040503050406030204" pitchFamily="18" charset="0"/>
                          </a:rPr>
                          <m:t>𝑋</m:t>
                        </m:r>
                        <m:r>
                          <a:rPr lang="en-US" altLang="zh-CN" sz="2000" b="0" i="1" smtClean="0">
                            <a:solidFill>
                              <a:schemeClr val="tx1"/>
                            </a:solidFill>
                            <a:latin typeface="Cambria Math" panose="02040503050406030204" pitchFamily="18" charset="0"/>
                            <a:ea typeface="Cambria Math" panose="02040503050406030204" pitchFamily="18" charset="0"/>
                          </a:rPr>
                          <m:t>∩</m:t>
                        </m:r>
                        <m:r>
                          <a:rPr lang="en-US" altLang="zh-CN" sz="2000" i="1" smtClean="0">
                            <a:solidFill>
                              <a:schemeClr val="tx1"/>
                            </a:solidFill>
                            <a:latin typeface="Cambria Math" panose="02040503050406030204" pitchFamily="18" charset="0"/>
                            <a:ea typeface="Cambria Math" panose="02040503050406030204" pitchFamily="18" charset="0"/>
                          </a:rPr>
                          <m:t>𝒩</m:t>
                        </m:r>
                      </m:e>
                      <m:sub>
                        <m:sSub>
                          <m:sSubPr>
                            <m:ctrlPr>
                              <a:rPr lang="en-US" altLang="zh-CN" sz="2000" b="0" i="1" smtClean="0">
                                <a:solidFill>
                                  <a:schemeClr val="tx1"/>
                                </a:solidFill>
                                <a:latin typeface="Cambria Math" panose="02040503050406030204" pitchFamily="18" charset="0"/>
                                <a:ea typeface="Cambria Math" panose="02040503050406030204" pitchFamily="18" charset="0"/>
                              </a:rPr>
                            </m:ctrlPr>
                          </m:sSubPr>
                          <m:e>
                            <m:r>
                              <a:rPr lang="en-US" altLang="zh-CN" sz="2000" b="0" i="1" smtClean="0">
                                <a:solidFill>
                                  <a:schemeClr val="tx1"/>
                                </a:solidFill>
                                <a:latin typeface="Cambria Math" panose="02040503050406030204" pitchFamily="18" charset="0"/>
                                <a:ea typeface="Cambria Math" panose="02040503050406030204" pitchFamily="18" charset="0"/>
                              </a:rPr>
                              <m:t>𝐺</m:t>
                            </m:r>
                          </m:e>
                          <m:sub>
                            <m:r>
                              <a:rPr lang="en-US" altLang="zh-CN" sz="2000" b="0" i="1" smtClean="0">
                                <a:solidFill>
                                  <a:schemeClr val="tx1"/>
                                </a:solidFill>
                                <a:latin typeface="Cambria Math" panose="02040503050406030204" pitchFamily="18" charset="0"/>
                                <a:ea typeface="Cambria Math" panose="02040503050406030204" pitchFamily="18" charset="0"/>
                              </a:rPr>
                              <m:t>𝑇</m:t>
                            </m:r>
                          </m:sub>
                        </m:sSub>
                      </m:sub>
                    </m:sSub>
                    <m:d>
                      <m:dPr>
                        <m:ctrlPr>
                          <a:rPr lang="en-US" altLang="zh-CN" sz="2000" b="0" i="1" smtClean="0">
                            <a:solidFill>
                              <a:schemeClr val="tx1"/>
                            </a:solidFill>
                            <a:latin typeface="Cambria Math" panose="02040503050406030204" pitchFamily="18" charset="0"/>
                            <a:ea typeface="Cambria Math" panose="02040503050406030204" pitchFamily="18" charset="0"/>
                          </a:rPr>
                        </m:ctrlPr>
                      </m:dPr>
                      <m:e>
                        <m:r>
                          <a:rPr lang="en-US" altLang="zh-CN" sz="2000" b="0" i="1" smtClean="0">
                            <a:solidFill>
                              <a:schemeClr val="tx1"/>
                            </a:solidFill>
                            <a:latin typeface="Cambria Math" panose="02040503050406030204" pitchFamily="18" charset="0"/>
                            <a:ea typeface="Cambria Math" panose="02040503050406030204" pitchFamily="18" charset="0"/>
                          </a:rPr>
                          <m:t>𝑏</m:t>
                        </m:r>
                      </m:e>
                    </m:d>
                  </m:oMath>
                </a14:m>
                <a:r>
                  <a:rPr lang="en-US" altLang="zh-CN" sz="2000">
                    <a:solidFill>
                      <a:schemeClr val="tx1"/>
                    </a:solidFill>
                    <a:latin typeface="Palatino" pitchFamily="2" charset="0"/>
                    <a:ea typeface="Palatino" pitchFamily="2" charset="0"/>
                  </a:rPr>
                  <a:t> otherwise.</a:t>
                </a:r>
              </a:p>
            </p:txBody>
          </p:sp>
        </mc:Choice>
        <mc:Fallback xmlns="">
          <p:sp>
            <p:nvSpPr>
              <p:cNvPr id="11" name="文本框 10">
                <a:extLst>
                  <a:ext uri="{FF2B5EF4-FFF2-40B4-BE49-F238E27FC236}">
                    <a16:creationId xmlns:a16="http://schemas.microsoft.com/office/drawing/2014/main" id="{B83B2473-B4F8-FC0A-5E3A-19AF479BD094}"/>
                  </a:ext>
                </a:extLst>
              </p:cNvPr>
              <p:cNvSpPr txBox="1">
                <a:spLocks noRot="1" noChangeAspect="1" noMove="1" noResize="1" noEditPoints="1" noAdjustHandles="1" noChangeArrowheads="1" noChangeShapeType="1" noTextEdit="1"/>
              </p:cNvSpPr>
              <p:nvPr/>
            </p:nvSpPr>
            <p:spPr>
              <a:xfrm>
                <a:off x="838199" y="4195224"/>
                <a:ext cx="10515601" cy="1350050"/>
              </a:xfrm>
              <a:prstGeom prst="rect">
                <a:avLst/>
              </a:prstGeom>
              <a:blipFill>
                <a:blip r:embed="rId5"/>
                <a:stretch>
                  <a:fillRect l="-579" t="-2252" r="-1796" b="-5405"/>
                </a:stretch>
              </a:blipFill>
            </p:spPr>
            <p:txBody>
              <a:bodyPr/>
              <a:lstStyle/>
              <a:p>
                <a:r>
                  <a:rPr lang="en-US">
                    <a:noFill/>
                  </a:rPr>
                  <a:t> </a:t>
                </a:r>
              </a:p>
            </p:txBody>
          </p:sp>
        </mc:Fallback>
      </mc:AlternateContent>
    </p:spTree>
    <p:extLst>
      <p:ext uri="{BB962C8B-B14F-4D97-AF65-F5344CB8AC3E}">
        <p14:creationId xmlns:p14="http://schemas.microsoft.com/office/powerpoint/2010/main" val="38221060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47486C15-351A-BE5B-CE1B-EB502DDDB3C0}"/>
                  </a:ext>
                </a:extLst>
              </p:cNvPr>
              <p:cNvSpPr txBox="1"/>
              <p:nvPr/>
            </p:nvSpPr>
            <p:spPr>
              <a:xfrm>
                <a:off x="838200" y="1429504"/>
                <a:ext cx="10198119" cy="1042273"/>
              </a:xfrm>
              <a:prstGeom prst="rect">
                <a:avLst/>
              </a:prstGeom>
              <a:noFill/>
            </p:spPr>
            <p:txBody>
              <a:bodyPr wrap="square" rtlCol="0">
                <a:spAutoFit/>
              </a:bodyPr>
              <a:lstStyle/>
              <a:p>
                <a:r>
                  <a:rPr kumimoji="1" lang="en-US" altLang="zh-CN" sz="2000">
                    <a:solidFill>
                      <a:schemeClr val="tx1"/>
                    </a:solidFill>
                    <a:latin typeface="Palatino" pitchFamily="2" charset="0"/>
                    <a:ea typeface="Palatino" pitchFamily="2" charset="0"/>
                  </a:rPr>
                  <a:t>Ensure</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that</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any</a:t>
                </a:r>
                <a:r>
                  <a:rPr kumimoji="1" lang="zh-CN" altLang="en-US" sz="2000">
                    <a:solidFill>
                      <a:schemeClr val="tx1"/>
                    </a:solidFill>
                    <a:latin typeface="Palatino" pitchFamily="2" charset="0"/>
                    <a:ea typeface="Palatino" pitchFamily="2" charset="0"/>
                  </a:rPr>
                  <a:t> </a:t>
                </a:r>
                <a14:m>
                  <m:oMath xmlns:m="http://schemas.openxmlformats.org/officeDocument/2006/math">
                    <m:r>
                      <a:rPr kumimoji="1" lang="en-US" altLang="zh-CN" sz="2000" b="0" i="1" smtClean="0">
                        <a:solidFill>
                          <a:schemeClr val="tx1"/>
                        </a:solidFill>
                        <a:latin typeface="Cambria Math" panose="02040503050406030204" pitchFamily="18" charset="0"/>
                        <a:ea typeface="Palatino" pitchFamily="2" charset="0"/>
                      </a:rPr>
                      <m:t>𝑋</m:t>
                    </m:r>
                    <m:r>
                      <a:rPr kumimoji="1" lang="en-US" altLang="zh-CN" sz="2000" b="0" i="1" smtClean="0">
                        <a:solidFill>
                          <a:schemeClr val="tx1"/>
                        </a:solidFill>
                        <a:latin typeface="Cambria Math" panose="02040503050406030204" pitchFamily="18" charset="0"/>
                        <a:ea typeface="Palatino" pitchFamily="2" charset="0"/>
                      </a:rPr>
                      <m:t>⊆</m:t>
                    </m:r>
                    <m:r>
                      <a:rPr kumimoji="1" lang="en-US" altLang="zh-CN" sz="2000" b="0" i="1" smtClean="0">
                        <a:solidFill>
                          <a:schemeClr val="tx1"/>
                        </a:solidFill>
                        <a:latin typeface="Cambria Math" panose="02040503050406030204" pitchFamily="18" charset="0"/>
                        <a:ea typeface="Palatino" pitchFamily="2" charset="0"/>
                      </a:rPr>
                      <m:t>𝐴</m:t>
                    </m:r>
                  </m:oMath>
                </a14:m>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and</a:t>
                </a:r>
                <a:r>
                  <a:rPr kumimoji="1" lang="zh-CN" altLang="en-US" sz="2000">
                    <a:solidFill>
                      <a:schemeClr val="tx1"/>
                    </a:solidFill>
                    <a:latin typeface="Palatino" pitchFamily="2" charset="0"/>
                    <a:ea typeface="Palatino" pitchFamily="2" charset="0"/>
                  </a:rPr>
                  <a:t> </a:t>
                </a:r>
                <a14:m>
                  <m:oMath xmlns:m="http://schemas.openxmlformats.org/officeDocument/2006/math">
                    <m:r>
                      <a:rPr kumimoji="1" lang="en-US" altLang="zh-CN" sz="2000" b="0" i="1" smtClean="0">
                        <a:solidFill>
                          <a:schemeClr val="tx1"/>
                        </a:solidFill>
                        <a:latin typeface="Cambria Math" panose="02040503050406030204" pitchFamily="18" charset="0"/>
                        <a:ea typeface="Palatino" pitchFamily="2" charset="0"/>
                      </a:rPr>
                      <m:t>𝑌</m:t>
                    </m:r>
                    <m:r>
                      <a:rPr kumimoji="1" lang="en-US" altLang="zh-CN" sz="2000" b="0" i="1" smtClean="0">
                        <a:solidFill>
                          <a:schemeClr val="tx1"/>
                        </a:solidFill>
                        <a:latin typeface="Cambria Math" panose="02040503050406030204" pitchFamily="18" charset="0"/>
                        <a:ea typeface="Palatino" pitchFamily="2" charset="0"/>
                      </a:rPr>
                      <m:t>⊆</m:t>
                    </m:r>
                    <m:r>
                      <a:rPr kumimoji="1" lang="en-US" altLang="zh-CN" sz="2000" b="0" i="1" smtClean="0">
                        <a:solidFill>
                          <a:schemeClr val="tx1"/>
                        </a:solidFill>
                        <a:latin typeface="Cambria Math" panose="02040503050406030204" pitchFamily="18" charset="0"/>
                        <a:ea typeface="Palatino" pitchFamily="2" charset="0"/>
                      </a:rPr>
                      <m:t>𝐵</m:t>
                    </m:r>
                  </m:oMath>
                </a14:m>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can</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cover</a:t>
                </a:r>
                <a:r>
                  <a:rPr kumimoji="1" lang="zh-CN" altLang="en-US" sz="2000">
                    <a:solidFill>
                      <a:schemeClr val="tx1"/>
                    </a:solidFill>
                    <a:latin typeface="Palatino" pitchFamily="2" charset="0"/>
                    <a:ea typeface="Palatino" pitchFamily="2" charset="0"/>
                  </a:rPr>
                  <a:t> </a:t>
                </a:r>
                <a14:m>
                  <m:oMath xmlns:m="http://schemas.openxmlformats.org/officeDocument/2006/math">
                    <m:sSubSup>
                      <m:sSubSupPr>
                        <m:ctrlPr>
                          <a:rPr kumimoji="1" lang="en-US" altLang="zh-CN" sz="2000" b="0" i="1" smtClean="0">
                            <a:solidFill>
                              <a:schemeClr val="tx1"/>
                            </a:solidFill>
                            <a:latin typeface="Cambria Math" panose="02040503050406030204" pitchFamily="18" charset="0"/>
                            <a:ea typeface="Palatino" pitchFamily="2" charset="0"/>
                          </a:rPr>
                        </m:ctrlPr>
                      </m:sSubSupPr>
                      <m:e>
                        <m:r>
                          <a:rPr kumimoji="1" lang="en-US" altLang="zh-CN" sz="2000" b="0" i="1" smtClean="0">
                            <a:solidFill>
                              <a:schemeClr val="tx1"/>
                            </a:solidFill>
                            <a:latin typeface="Cambria Math" panose="02040503050406030204" pitchFamily="18" charset="0"/>
                            <a:ea typeface="Palatino" pitchFamily="2" charset="0"/>
                          </a:rPr>
                          <m:t>𝑈</m:t>
                        </m:r>
                      </m:e>
                      <m:sub>
                        <m:r>
                          <a:rPr kumimoji="1" lang="en-US" altLang="zh-CN" sz="2000" b="0" i="1" smtClean="0">
                            <a:solidFill>
                              <a:schemeClr val="tx1"/>
                            </a:solidFill>
                            <a:latin typeface="Cambria Math" panose="02040503050406030204" pitchFamily="18" charset="0"/>
                            <a:ea typeface="Palatino" pitchFamily="2" charset="0"/>
                          </a:rPr>
                          <m:t>𝑖</m:t>
                        </m:r>
                      </m:sub>
                      <m:sup>
                        <m:r>
                          <a:rPr kumimoji="1" lang="en-US" altLang="zh-CN" sz="2000" b="0" i="1" smtClean="0">
                            <a:solidFill>
                              <a:schemeClr val="tx1"/>
                            </a:solidFill>
                            <a:latin typeface="Cambria Math" panose="02040503050406030204" pitchFamily="18" charset="0"/>
                            <a:ea typeface="Palatino" pitchFamily="2" charset="0"/>
                          </a:rPr>
                          <m:t>′</m:t>
                        </m:r>
                      </m:sup>
                    </m:sSubSup>
                  </m:oMath>
                </a14:m>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iff</a:t>
                </a:r>
              </a:p>
              <a:p>
                <a:pPr marL="457200" indent="-457200">
                  <a:buFont typeface="+mj-ea"/>
                  <a:buAutoNum type="circleNumDbPlain"/>
                </a:pPr>
                <a:r>
                  <a:rPr kumimoji="1" lang="en-US" altLang="zh-CN" sz="2000">
                    <a:solidFill>
                      <a:srgbClr val="FF0000"/>
                    </a:solidFill>
                    <a:latin typeface="Palatino" pitchFamily="2" charset="0"/>
                    <a:ea typeface="Palatino" pitchFamily="2" charset="0"/>
                  </a:rPr>
                  <a:t>either </a:t>
                </a:r>
                <a14:m>
                  <m:oMath xmlns:m="http://schemas.openxmlformats.org/officeDocument/2006/math">
                    <m:r>
                      <a:rPr kumimoji="1" lang="en-US" altLang="zh-CN" sz="2000" b="0" i="1" smtClean="0">
                        <a:solidFill>
                          <a:srgbClr val="FF0000"/>
                        </a:solidFill>
                        <a:latin typeface="Cambria Math" panose="02040503050406030204" pitchFamily="18" charset="0"/>
                        <a:ea typeface="Palatino" pitchFamily="2" charset="0"/>
                      </a:rPr>
                      <m:t>∃</m:t>
                    </m:r>
                    <m:sSub>
                      <m:sSubPr>
                        <m:ctrlPr>
                          <a:rPr kumimoji="1" lang="en-US" altLang="zh-CN" sz="2000" b="0" i="1" smtClean="0">
                            <a:solidFill>
                              <a:srgbClr val="FF0000"/>
                            </a:solidFill>
                            <a:latin typeface="Cambria Math" panose="02040503050406030204" pitchFamily="18" charset="0"/>
                            <a:ea typeface="Palatino" pitchFamily="2" charset="0"/>
                          </a:rPr>
                        </m:ctrlPr>
                      </m:sSubPr>
                      <m:e>
                        <m:r>
                          <a:rPr kumimoji="1" lang="en-US" altLang="zh-CN" sz="2000" b="0" i="1" smtClean="0">
                            <a:solidFill>
                              <a:srgbClr val="FF0000"/>
                            </a:solidFill>
                            <a:latin typeface="Cambria Math" panose="02040503050406030204" pitchFamily="18" charset="0"/>
                            <a:ea typeface="Palatino" pitchFamily="2" charset="0"/>
                          </a:rPr>
                          <m:t>𝑏</m:t>
                        </m:r>
                      </m:e>
                      <m:sub>
                        <m:r>
                          <a:rPr kumimoji="1" lang="en-US" altLang="zh-CN" sz="2000" b="0" i="1" smtClean="0">
                            <a:solidFill>
                              <a:srgbClr val="FF0000"/>
                            </a:solidFill>
                            <a:latin typeface="Cambria Math" panose="02040503050406030204" pitchFamily="18" charset="0"/>
                            <a:ea typeface="Palatino" pitchFamily="2" charset="0"/>
                          </a:rPr>
                          <m:t>𝑖</m:t>
                        </m:r>
                      </m:sub>
                    </m:sSub>
                    <m:r>
                      <a:rPr kumimoji="1" lang="en-US" altLang="zh-CN" sz="2000" b="0" i="1" smtClean="0">
                        <a:solidFill>
                          <a:srgbClr val="FF0000"/>
                        </a:solidFill>
                        <a:latin typeface="Cambria Math" panose="02040503050406030204" pitchFamily="18" charset="0"/>
                        <a:ea typeface="Palatino" pitchFamily="2" charset="0"/>
                      </a:rPr>
                      <m:t>∈</m:t>
                    </m:r>
                    <m:r>
                      <a:rPr kumimoji="1" lang="en-US" altLang="zh-CN" sz="2000" b="0" i="1" smtClean="0">
                        <a:solidFill>
                          <a:srgbClr val="FF0000"/>
                        </a:solidFill>
                        <a:latin typeface="Cambria Math" panose="02040503050406030204" pitchFamily="18" charset="0"/>
                        <a:ea typeface="Palatino" pitchFamily="2" charset="0"/>
                      </a:rPr>
                      <m:t>𝑌</m:t>
                    </m:r>
                    <m:r>
                      <a:rPr kumimoji="1" lang="en-US" altLang="zh-CN" sz="2000" b="0" i="1" smtClean="0">
                        <a:solidFill>
                          <a:srgbClr val="FF0000"/>
                        </a:solidFill>
                        <a:latin typeface="Cambria Math" panose="02040503050406030204" pitchFamily="18" charset="0"/>
                        <a:ea typeface="Palatino" pitchFamily="2" charset="0"/>
                      </a:rPr>
                      <m:t>∩</m:t>
                    </m:r>
                    <m:sSub>
                      <m:sSubPr>
                        <m:ctrlPr>
                          <a:rPr kumimoji="1" lang="en-US" altLang="zh-CN" sz="2000" b="0" i="1" smtClean="0">
                            <a:solidFill>
                              <a:srgbClr val="FF0000"/>
                            </a:solidFill>
                            <a:latin typeface="Cambria Math" panose="02040503050406030204" pitchFamily="18" charset="0"/>
                            <a:ea typeface="Palatino" pitchFamily="2" charset="0"/>
                          </a:rPr>
                        </m:ctrlPr>
                      </m:sSubPr>
                      <m:e>
                        <m:r>
                          <a:rPr kumimoji="1" lang="en-US" altLang="zh-CN" sz="2000" b="0" i="1" smtClean="0">
                            <a:solidFill>
                              <a:srgbClr val="FF0000"/>
                            </a:solidFill>
                            <a:latin typeface="Cambria Math" panose="02040503050406030204" pitchFamily="18" charset="0"/>
                            <a:ea typeface="Palatino" pitchFamily="2" charset="0"/>
                          </a:rPr>
                          <m:t>𝐵</m:t>
                        </m:r>
                      </m:e>
                      <m:sub>
                        <m:r>
                          <a:rPr kumimoji="1" lang="en-US" altLang="zh-CN" sz="2000" b="0" i="1" smtClean="0">
                            <a:solidFill>
                              <a:srgbClr val="FF0000"/>
                            </a:solidFill>
                            <a:latin typeface="Cambria Math" panose="02040503050406030204" pitchFamily="18" charset="0"/>
                            <a:ea typeface="Palatino" pitchFamily="2" charset="0"/>
                          </a:rPr>
                          <m:t>𝑖</m:t>
                        </m:r>
                      </m:sub>
                    </m:sSub>
                  </m:oMath>
                </a14:m>
                <a:r>
                  <a:rPr kumimoji="1" lang="en-US" altLang="zh-CN" sz="2000">
                    <a:solidFill>
                      <a:srgbClr val="FF0000"/>
                    </a:solidFill>
                    <a:latin typeface="Palatino" pitchFamily="2" charset="0"/>
                    <a:ea typeface="Palatino" pitchFamily="2" charset="0"/>
                  </a:rPr>
                  <a:t>, </a:t>
                </a:r>
                <a:r>
                  <a:rPr kumimoji="1" lang="en-US" altLang="zh-CN" sz="2000" err="1">
                    <a:solidFill>
                      <a:srgbClr val="FF0000"/>
                    </a:solidFill>
                    <a:latin typeface="Palatino" pitchFamily="2" charset="0"/>
                    <a:ea typeface="Palatino" pitchFamily="2" charset="0"/>
                  </a:rPr>
                  <a:t>s.t.</a:t>
                </a:r>
                <a:r>
                  <a:rPr kumimoji="1" lang="en-US" altLang="zh-CN" sz="2000">
                    <a:solidFill>
                      <a:srgbClr val="FF0000"/>
                    </a:solidFill>
                    <a:latin typeface="Palatino" pitchFamily="2" charset="0"/>
                    <a:ea typeface="Palatino" pitchFamily="2" charset="0"/>
                  </a:rPr>
                  <a:t> the sets corresponding to vertices in </a:t>
                </a:r>
                <a14:m>
                  <m:oMath xmlns:m="http://schemas.openxmlformats.org/officeDocument/2006/math">
                    <m:sSub>
                      <m:sSubPr>
                        <m:ctrlPr>
                          <a:rPr kumimoji="1" lang="en-US" altLang="zh-CN" sz="2000" b="0" i="1" smtClean="0">
                            <a:solidFill>
                              <a:srgbClr val="FF0000"/>
                            </a:solidFill>
                            <a:latin typeface="Cambria Math" panose="02040503050406030204" pitchFamily="18" charset="0"/>
                            <a:ea typeface="Cambria Math" panose="02040503050406030204" pitchFamily="18" charset="0"/>
                          </a:rPr>
                        </m:ctrlPr>
                      </m:sSubPr>
                      <m:e>
                        <m:r>
                          <a:rPr kumimoji="1" lang="en-US" altLang="zh-CN" sz="2000" b="0" i="1" smtClean="0">
                            <a:solidFill>
                              <a:srgbClr val="FF0000"/>
                            </a:solidFill>
                            <a:latin typeface="Cambria Math" panose="02040503050406030204" pitchFamily="18" charset="0"/>
                            <a:ea typeface="Cambria Math" panose="02040503050406030204" pitchFamily="18" charset="0"/>
                          </a:rPr>
                          <m:t>|</m:t>
                        </m:r>
                        <m:r>
                          <a:rPr kumimoji="1" lang="en-US" altLang="zh-CN" sz="2000" b="0" i="1" smtClean="0">
                            <a:solidFill>
                              <a:srgbClr val="FF0000"/>
                            </a:solidFill>
                            <a:latin typeface="Cambria Math" panose="02040503050406030204" pitchFamily="18" charset="0"/>
                            <a:ea typeface="Cambria Math" panose="02040503050406030204" pitchFamily="18" charset="0"/>
                          </a:rPr>
                          <m:t>𝑋</m:t>
                        </m:r>
                        <m:r>
                          <a:rPr kumimoji="1" lang="en-US" altLang="zh-CN" sz="2000" b="0" i="1" smtClean="0">
                            <a:solidFill>
                              <a:srgbClr val="FF0000"/>
                            </a:solidFill>
                            <a:latin typeface="Cambria Math" panose="02040503050406030204" pitchFamily="18" charset="0"/>
                            <a:ea typeface="Cambria Math" panose="02040503050406030204" pitchFamily="18" charset="0"/>
                          </a:rPr>
                          <m:t>∩</m:t>
                        </m:r>
                        <m:r>
                          <a:rPr kumimoji="1" lang="en-US" altLang="zh-CN" sz="2000" i="1" smtClean="0">
                            <a:solidFill>
                              <a:srgbClr val="FF0000"/>
                            </a:solidFill>
                            <a:latin typeface="Cambria Math" panose="02040503050406030204" pitchFamily="18" charset="0"/>
                            <a:ea typeface="Cambria Math" panose="02040503050406030204" pitchFamily="18" charset="0"/>
                          </a:rPr>
                          <m:t>𝒩</m:t>
                        </m:r>
                      </m:e>
                      <m:sub>
                        <m:sSub>
                          <m:sSubPr>
                            <m:ctrlPr>
                              <a:rPr kumimoji="1" lang="en-US" altLang="zh-CN" sz="2000" b="0" i="1" smtClean="0">
                                <a:solidFill>
                                  <a:srgbClr val="FF0000"/>
                                </a:solidFill>
                                <a:latin typeface="Cambria Math" panose="02040503050406030204" pitchFamily="18" charset="0"/>
                                <a:ea typeface="Cambria Math" panose="02040503050406030204" pitchFamily="18" charset="0"/>
                              </a:rPr>
                            </m:ctrlPr>
                          </m:sSubPr>
                          <m:e>
                            <m:r>
                              <a:rPr kumimoji="1" lang="en-US" altLang="zh-CN" sz="2000" b="0" i="1" smtClean="0">
                                <a:solidFill>
                                  <a:srgbClr val="FF0000"/>
                                </a:solidFill>
                                <a:latin typeface="Cambria Math" panose="02040503050406030204" pitchFamily="18" charset="0"/>
                                <a:ea typeface="Cambria Math" panose="02040503050406030204" pitchFamily="18" charset="0"/>
                              </a:rPr>
                              <m:t>𝐺</m:t>
                            </m:r>
                          </m:e>
                          <m:sub>
                            <m:r>
                              <a:rPr kumimoji="1" lang="en-US" altLang="zh-CN" sz="2000" b="0" i="1" smtClean="0">
                                <a:solidFill>
                                  <a:srgbClr val="FF0000"/>
                                </a:solidFill>
                                <a:latin typeface="Cambria Math" panose="02040503050406030204" pitchFamily="18" charset="0"/>
                                <a:ea typeface="Cambria Math" panose="02040503050406030204" pitchFamily="18" charset="0"/>
                              </a:rPr>
                              <m:t>𝑇</m:t>
                            </m:r>
                          </m:sub>
                        </m:sSub>
                      </m:sub>
                    </m:sSub>
                    <m:d>
                      <m:dPr>
                        <m:ctrlPr>
                          <a:rPr kumimoji="1" lang="en-US" altLang="zh-CN" sz="2000" b="0" i="1" smtClean="0">
                            <a:solidFill>
                              <a:srgbClr val="FF0000"/>
                            </a:solidFill>
                            <a:latin typeface="Cambria Math" panose="02040503050406030204" pitchFamily="18" charset="0"/>
                            <a:ea typeface="Cambria Math" panose="02040503050406030204" pitchFamily="18" charset="0"/>
                          </a:rPr>
                        </m:ctrlPr>
                      </m:dPr>
                      <m:e>
                        <m:sSub>
                          <m:sSubPr>
                            <m:ctrlPr>
                              <a:rPr kumimoji="1" lang="en-US" altLang="zh-CN" sz="2000" b="0" i="1" smtClean="0">
                                <a:solidFill>
                                  <a:srgbClr val="FF0000"/>
                                </a:solidFill>
                                <a:latin typeface="Cambria Math" panose="02040503050406030204" pitchFamily="18" charset="0"/>
                                <a:ea typeface="Cambria Math" panose="02040503050406030204" pitchFamily="18" charset="0"/>
                              </a:rPr>
                            </m:ctrlPr>
                          </m:sSubPr>
                          <m:e>
                            <m:r>
                              <a:rPr kumimoji="1" lang="en-US" altLang="zh-CN" sz="2000" b="0" i="1" smtClean="0">
                                <a:solidFill>
                                  <a:srgbClr val="FF0000"/>
                                </a:solidFill>
                                <a:latin typeface="Cambria Math" panose="02040503050406030204" pitchFamily="18" charset="0"/>
                                <a:ea typeface="Cambria Math" panose="02040503050406030204" pitchFamily="18" charset="0"/>
                              </a:rPr>
                              <m:t>𝑏</m:t>
                            </m:r>
                          </m:e>
                          <m:sub>
                            <m:r>
                              <a:rPr kumimoji="1" lang="en-US" altLang="zh-CN" sz="2000" b="0" i="1" smtClean="0">
                                <a:solidFill>
                                  <a:srgbClr val="FF0000"/>
                                </a:solidFill>
                                <a:latin typeface="Cambria Math" panose="02040503050406030204" pitchFamily="18" charset="0"/>
                                <a:ea typeface="Cambria Math" panose="02040503050406030204" pitchFamily="18" charset="0"/>
                              </a:rPr>
                              <m:t>𝑖</m:t>
                            </m:r>
                          </m:sub>
                        </m:sSub>
                      </m:e>
                    </m:d>
                    <m:r>
                      <a:rPr kumimoji="1" lang="en-US" altLang="zh-CN" sz="2000" b="0" i="1" smtClean="0">
                        <a:solidFill>
                          <a:srgbClr val="FF0000"/>
                        </a:solidFill>
                        <a:latin typeface="Cambria Math" panose="02040503050406030204" pitchFamily="18" charset="0"/>
                        <a:ea typeface="Cambria Math" panose="02040503050406030204" pitchFamily="18" charset="0"/>
                      </a:rPr>
                      <m:t>|</m:t>
                    </m:r>
                  </m:oMath>
                </a14:m>
                <a:r>
                  <a:rPr kumimoji="1" lang="en-US" altLang="zh-CN" sz="2000">
                    <a:solidFill>
                      <a:srgbClr val="FF0000"/>
                    </a:solidFill>
                    <a:latin typeface="Palatino" pitchFamily="2" charset="0"/>
                    <a:ea typeface="Palatino" pitchFamily="2" charset="0"/>
                  </a:rPr>
                  <a:t> can cover </a:t>
                </a:r>
                <a14:m>
                  <m:oMath xmlns:m="http://schemas.openxmlformats.org/officeDocument/2006/math">
                    <m:r>
                      <a:rPr kumimoji="1" lang="en-US" altLang="zh-CN" sz="2000" b="0" i="1" smtClean="0">
                        <a:solidFill>
                          <a:srgbClr val="FF0000"/>
                        </a:solidFill>
                        <a:latin typeface="Cambria Math" panose="02040503050406030204" pitchFamily="18" charset="0"/>
                        <a:ea typeface="Palatino" pitchFamily="2" charset="0"/>
                      </a:rPr>
                      <m:t>𝑈</m:t>
                    </m:r>
                  </m:oMath>
                </a14:m>
                <a:r>
                  <a:rPr kumimoji="1" lang="en-US" altLang="zh-CN" sz="2000">
                    <a:solidFill>
                      <a:srgbClr val="FF0000"/>
                    </a:solidFill>
                    <a:latin typeface="Palatino" pitchFamily="2" charset="0"/>
                    <a:ea typeface="Palatino" pitchFamily="2" charset="0"/>
                  </a:rPr>
                  <a:t>,</a:t>
                </a:r>
              </a:p>
              <a:p>
                <a:pPr marL="457200" indent="-457200">
                  <a:buFont typeface="+mj-ea"/>
                  <a:buAutoNum type="circleNumDbPlain"/>
                </a:pPr>
                <a:r>
                  <a:rPr kumimoji="1" lang="en-US" altLang="zh-CN" sz="2000">
                    <a:solidFill>
                      <a:schemeClr val="tx1"/>
                    </a:solidFill>
                    <a:latin typeface="Palatino" pitchFamily="2" charset="0"/>
                    <a:ea typeface="Palatino" pitchFamily="2" charset="0"/>
                  </a:rPr>
                  <a:t>or</a:t>
                </a:r>
                <a:r>
                  <a:rPr kumimoji="1" lang="zh-CN" altLang="en-US" sz="2000">
                    <a:solidFill>
                      <a:schemeClr val="tx1"/>
                    </a:solidFill>
                    <a:latin typeface="Palatino" pitchFamily="2" charset="0"/>
                    <a:ea typeface="Palatino" pitchFamily="2" charset="0"/>
                  </a:rPr>
                  <a:t> </a:t>
                </a:r>
                <a14:m>
                  <m:oMath xmlns:m="http://schemas.openxmlformats.org/officeDocument/2006/math">
                    <m:d>
                      <m:dPr>
                        <m:begChr m:val="|"/>
                        <m:endChr m:val="|"/>
                        <m:ctrlPr>
                          <a:rPr kumimoji="1" lang="en-US" altLang="zh-CN" sz="2000" b="0" i="1" smtClean="0">
                            <a:solidFill>
                              <a:schemeClr val="tx1"/>
                            </a:solidFill>
                            <a:latin typeface="Cambria Math" panose="02040503050406030204" pitchFamily="18" charset="0"/>
                            <a:ea typeface="Palatino" pitchFamily="2" charset="0"/>
                          </a:rPr>
                        </m:ctrlPr>
                      </m:dPr>
                      <m:e>
                        <m:r>
                          <a:rPr kumimoji="1" lang="en-US" altLang="zh-CN" sz="2000" b="0" i="1" smtClean="0">
                            <a:solidFill>
                              <a:schemeClr val="tx1"/>
                            </a:solidFill>
                            <a:latin typeface="Cambria Math" panose="02040503050406030204" pitchFamily="18" charset="0"/>
                            <a:ea typeface="Palatino" pitchFamily="2" charset="0"/>
                          </a:rPr>
                          <m:t>𝑌</m:t>
                        </m:r>
                        <m:r>
                          <a:rPr kumimoji="1" lang="en-US" altLang="zh-CN" sz="2000" b="0" i="1" smtClean="0">
                            <a:solidFill>
                              <a:schemeClr val="tx1"/>
                            </a:solidFill>
                            <a:latin typeface="Cambria Math" panose="02040503050406030204" pitchFamily="18" charset="0"/>
                            <a:ea typeface="Palatino" pitchFamily="2" charset="0"/>
                          </a:rPr>
                          <m:t>∩</m:t>
                        </m:r>
                        <m:sSub>
                          <m:sSubPr>
                            <m:ctrlPr>
                              <a:rPr kumimoji="1" lang="en-US" altLang="zh-CN" sz="2000" b="0" i="1" smtClean="0">
                                <a:solidFill>
                                  <a:schemeClr val="tx1"/>
                                </a:solidFill>
                                <a:latin typeface="Cambria Math" panose="02040503050406030204" pitchFamily="18" charset="0"/>
                                <a:ea typeface="Palatino" pitchFamily="2" charset="0"/>
                              </a:rPr>
                            </m:ctrlPr>
                          </m:sSubPr>
                          <m:e>
                            <m:r>
                              <a:rPr kumimoji="1" lang="en-US" altLang="zh-CN" sz="2000" b="0" i="1" smtClean="0">
                                <a:solidFill>
                                  <a:schemeClr val="tx1"/>
                                </a:solidFill>
                                <a:latin typeface="Cambria Math" panose="02040503050406030204" pitchFamily="18" charset="0"/>
                                <a:ea typeface="Palatino" pitchFamily="2" charset="0"/>
                              </a:rPr>
                              <m:t>𝐵</m:t>
                            </m:r>
                          </m:e>
                          <m:sub>
                            <m:r>
                              <a:rPr kumimoji="1" lang="en-US" altLang="zh-CN" sz="2000" b="0" i="1" smtClean="0">
                                <a:solidFill>
                                  <a:schemeClr val="tx1"/>
                                </a:solidFill>
                                <a:latin typeface="Cambria Math" panose="02040503050406030204" pitchFamily="18" charset="0"/>
                                <a:ea typeface="Palatino" pitchFamily="2" charset="0"/>
                              </a:rPr>
                              <m:t>𝑖</m:t>
                            </m:r>
                          </m:sub>
                        </m:sSub>
                      </m:e>
                    </m:d>
                    <m:r>
                      <a:rPr kumimoji="1" lang="en-US" altLang="zh-CN" sz="2000" b="0" i="1" smtClean="0">
                        <a:solidFill>
                          <a:schemeClr val="tx1"/>
                        </a:solidFill>
                        <a:latin typeface="Cambria Math" panose="02040503050406030204" pitchFamily="18" charset="0"/>
                        <a:ea typeface="Palatino" pitchFamily="2" charset="0"/>
                      </a:rPr>
                      <m:t>≥</m:t>
                    </m:r>
                    <m:r>
                      <a:rPr kumimoji="1" lang="en-US" altLang="zh-CN" sz="2000" b="0" i="1" smtClean="0">
                        <a:solidFill>
                          <a:schemeClr val="tx1"/>
                        </a:solidFill>
                        <a:latin typeface="Cambria Math" panose="02040503050406030204" pitchFamily="18" charset="0"/>
                        <a:ea typeface="Palatino" pitchFamily="2" charset="0"/>
                      </a:rPr>
                      <m:t>𝑐</m:t>
                    </m:r>
                    <m:r>
                      <a:rPr kumimoji="1" lang="en-US" altLang="zh-CN" sz="2000" b="0" i="1" smtClean="0">
                        <a:solidFill>
                          <a:schemeClr val="tx1"/>
                        </a:solidFill>
                        <a:latin typeface="Cambria Math" panose="02040503050406030204" pitchFamily="18" charset="0"/>
                        <a:ea typeface="Palatino" pitchFamily="2" charset="0"/>
                      </a:rPr>
                      <m:t>+1</m:t>
                    </m:r>
                  </m:oMath>
                </a14:m>
                <a:r>
                  <a:rPr kumimoji="1" lang="en-US" altLang="zh-CN" sz="2000">
                    <a:solidFill>
                      <a:schemeClr val="tx1"/>
                    </a:solidFill>
                    <a:latin typeface="Palatino" pitchFamily="2" charset="0"/>
                    <a:ea typeface="Palatino" pitchFamily="2" charset="0"/>
                  </a:rPr>
                  <a:t>.</a:t>
                </a:r>
              </a:p>
            </p:txBody>
          </p:sp>
        </mc:Choice>
        <mc:Fallback xmlns="">
          <p:sp>
            <p:nvSpPr>
              <p:cNvPr id="33" name="文本框 32">
                <a:extLst>
                  <a:ext uri="{FF2B5EF4-FFF2-40B4-BE49-F238E27FC236}">
                    <a16:creationId xmlns:a16="http://schemas.microsoft.com/office/drawing/2014/main" id="{47486C15-351A-BE5B-CE1B-EB502DDDB3C0}"/>
                  </a:ext>
                </a:extLst>
              </p:cNvPr>
              <p:cNvSpPr txBox="1">
                <a:spLocks noRot="1" noChangeAspect="1" noMove="1" noResize="1" noEditPoints="1" noAdjustHandles="1" noChangeArrowheads="1" noChangeShapeType="1" noTextEdit="1"/>
              </p:cNvSpPr>
              <p:nvPr/>
            </p:nvSpPr>
            <p:spPr>
              <a:xfrm>
                <a:off x="838200" y="1429504"/>
                <a:ext cx="10198119" cy="1042273"/>
              </a:xfrm>
              <a:prstGeom prst="rect">
                <a:avLst/>
              </a:prstGeom>
              <a:blipFill>
                <a:blip r:embed="rId2"/>
                <a:stretch>
                  <a:fillRect l="-658" t="-2924" r="-1316" b="-9357"/>
                </a:stretch>
              </a:blipFill>
            </p:spPr>
            <p:txBody>
              <a:bodyPr/>
              <a:lstStyle/>
              <a:p>
                <a:r>
                  <a:rPr lang="en-US">
                    <a:noFill/>
                  </a:rPr>
                  <a:t> </a:t>
                </a:r>
              </a:p>
            </p:txBody>
          </p:sp>
        </mc:Fallback>
      </mc:AlternateContent>
      <p:sp>
        <p:nvSpPr>
          <p:cNvPr id="2" name="标题 1">
            <a:extLst>
              <a:ext uri="{FF2B5EF4-FFF2-40B4-BE49-F238E27FC236}">
                <a16:creationId xmlns:a16="http://schemas.microsoft.com/office/drawing/2014/main" id="{4CFEBA7D-D78A-4674-B4CE-8101BA65D437}"/>
              </a:ext>
            </a:extLst>
          </p:cNvPr>
          <p:cNvSpPr>
            <a:spLocks noGrp="1"/>
          </p:cNvSpPr>
          <p:nvPr>
            <p:ph type="title"/>
          </p:nvPr>
        </p:nvSpPr>
        <p:spPr/>
        <p:txBody>
          <a:bodyPr/>
          <a:lstStyle/>
          <a:p>
            <a:r>
              <a:rPr lang="en-US" altLang="zh-CN">
                <a:latin typeface="Palatino Linotype" panose="02040502050505030304" pitchFamily="18" charset="0"/>
              </a:rPr>
              <a:t>Threshold Graph Composition</a:t>
            </a:r>
            <a:endParaRPr lang="zh-CN" altLang="en-US">
              <a:solidFill>
                <a:srgbClr val="FF3399"/>
              </a:solidFill>
              <a:latin typeface="Palatino Linotype" panose="02040502050505030304" pitchFamily="18" charset="0"/>
            </a:endParaRPr>
          </a:p>
        </p:txBody>
      </p:sp>
      <p:sp>
        <p:nvSpPr>
          <p:cNvPr id="5" name="文本框 4">
            <a:extLst>
              <a:ext uri="{FF2B5EF4-FFF2-40B4-BE49-F238E27FC236}">
                <a16:creationId xmlns:a16="http://schemas.microsoft.com/office/drawing/2014/main" id="{BFF7F080-51F7-4335-B1D8-5D9192CCFE22}"/>
              </a:ext>
            </a:extLst>
          </p:cNvPr>
          <p:cNvSpPr txBox="1"/>
          <p:nvPr/>
        </p:nvSpPr>
        <p:spPr>
          <a:xfrm>
            <a:off x="4826779" y="4593250"/>
            <a:ext cx="69" cy="276999"/>
          </a:xfrm>
          <a:prstGeom prst="rect">
            <a:avLst/>
          </a:prstGeom>
          <a:noFill/>
        </p:spPr>
        <p:txBody>
          <a:bodyPr wrap="none" lIns="0" tIns="0" rIns="0" bIns="0" rtlCol="0">
            <a:spAutoFit/>
          </a:bodyPr>
          <a:lstStyle/>
          <a:p>
            <a:endParaRPr lang="zh-CN" altLang="en-US"/>
          </a:p>
        </p:txBody>
      </p:sp>
      <p:sp>
        <p:nvSpPr>
          <p:cNvPr id="6" name="文本框 5">
            <a:extLst>
              <a:ext uri="{FF2B5EF4-FFF2-40B4-BE49-F238E27FC236}">
                <a16:creationId xmlns:a16="http://schemas.microsoft.com/office/drawing/2014/main" id="{001AC4B2-B67B-4315-B5EA-20F5499035D0}"/>
              </a:ext>
            </a:extLst>
          </p:cNvPr>
          <p:cNvSpPr txBox="1"/>
          <p:nvPr/>
        </p:nvSpPr>
        <p:spPr>
          <a:xfrm>
            <a:off x="4826779" y="4593250"/>
            <a:ext cx="69" cy="276999"/>
          </a:xfrm>
          <a:prstGeom prst="rect">
            <a:avLst/>
          </a:prstGeom>
          <a:noFill/>
        </p:spPr>
        <p:txBody>
          <a:bodyPr wrap="none" lIns="0" tIns="0" rIns="0" bIns="0" rtlCol="0">
            <a:spAutoFit/>
          </a:bodyPr>
          <a:lstStyle/>
          <a:p>
            <a:endParaRPr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ADAD7045-2582-B750-0AC9-7881D70B0692}"/>
                  </a:ext>
                </a:extLst>
              </p:cNvPr>
              <p:cNvSpPr txBox="1"/>
              <p:nvPr/>
            </p:nvSpPr>
            <p:spPr>
              <a:xfrm>
                <a:off x="838199" y="2636662"/>
                <a:ext cx="10740377" cy="1444306"/>
              </a:xfrm>
              <a:prstGeom prst="rect">
                <a:avLst/>
              </a:prstGeom>
              <a:noFill/>
            </p:spPr>
            <p:txBody>
              <a:bodyPr wrap="square" rtlCol="0">
                <a:spAutoFit/>
              </a:bodyPr>
              <a:lstStyle/>
              <a:p>
                <a:r>
                  <a:rPr kumimoji="1" lang="en-US" altLang="zh-CN" sz="2000">
                    <a:solidFill>
                      <a:schemeClr val="tx1"/>
                    </a:solidFill>
                    <a:latin typeface="Palatino" pitchFamily="2" charset="0"/>
                    <a:ea typeface="Palatino" pitchFamily="2" charset="0"/>
                  </a:rPr>
                  <a:t>Let</a:t>
                </a:r>
                <a:r>
                  <a:rPr kumimoji="1" lang="zh-CN" altLang="en-US" sz="2000">
                    <a:solidFill>
                      <a:schemeClr val="tx1"/>
                    </a:solidFill>
                    <a:latin typeface="Palatino" pitchFamily="2" charset="0"/>
                    <a:ea typeface="Palatino" pitchFamily="2" charset="0"/>
                  </a:rPr>
                  <a:t> </a:t>
                </a:r>
                <a14:m>
                  <m:oMath xmlns:m="http://schemas.openxmlformats.org/officeDocument/2006/math">
                    <m:sSubSup>
                      <m:sSubSupPr>
                        <m:ctrlPr>
                          <a:rPr kumimoji="1" lang="en-US" altLang="zh-CN" sz="2000" b="0" i="1" smtClean="0">
                            <a:solidFill>
                              <a:schemeClr val="tx1"/>
                            </a:solidFill>
                            <a:latin typeface="Cambria Math" panose="02040503050406030204" pitchFamily="18" charset="0"/>
                          </a:rPr>
                        </m:ctrlPr>
                      </m:sSubSupPr>
                      <m:e>
                        <m:r>
                          <a:rPr kumimoji="1" lang="en-US" altLang="zh-CN" sz="2000" b="0" i="1" smtClean="0">
                            <a:solidFill>
                              <a:schemeClr val="tx1"/>
                            </a:solidFill>
                            <a:latin typeface="Cambria Math" panose="02040503050406030204" pitchFamily="18" charset="0"/>
                          </a:rPr>
                          <m:t>𝑈</m:t>
                        </m:r>
                      </m:e>
                      <m:sub>
                        <m:r>
                          <a:rPr kumimoji="1" lang="en-US" altLang="zh-CN" sz="2000" b="0" i="1" smtClean="0">
                            <a:solidFill>
                              <a:schemeClr val="tx1"/>
                            </a:solidFill>
                            <a:latin typeface="Cambria Math" panose="02040503050406030204" pitchFamily="18" charset="0"/>
                          </a:rPr>
                          <m:t>𝑖</m:t>
                        </m:r>
                      </m:sub>
                      <m:sup>
                        <m:r>
                          <a:rPr kumimoji="1" lang="en-US" altLang="zh-CN" sz="2000" b="0" i="1" smtClean="0">
                            <a:solidFill>
                              <a:schemeClr val="tx1"/>
                            </a:solidFill>
                            <a:latin typeface="Cambria Math" panose="02040503050406030204" pitchFamily="18" charset="0"/>
                          </a:rPr>
                          <m:t>′</m:t>
                        </m:r>
                      </m:sup>
                    </m:sSubSup>
                    <m:r>
                      <a:rPr kumimoji="1" lang="en-US" altLang="zh-CN" sz="2000" b="0" i="1" smtClean="0">
                        <a:solidFill>
                          <a:schemeClr val="tx1"/>
                        </a:solidFill>
                        <a:latin typeface="Cambria Math" panose="02040503050406030204" pitchFamily="18" charset="0"/>
                      </a:rPr>
                      <m:t>=</m:t>
                    </m:r>
                    <m:r>
                      <m:rPr>
                        <m:lit/>
                      </m:rPr>
                      <a:rPr kumimoji="1" lang="en-US" altLang="zh-CN" sz="2000" b="0" i="1" smtClean="0">
                        <a:solidFill>
                          <a:schemeClr val="tx1"/>
                        </a:solidFill>
                        <a:latin typeface="Cambria Math" panose="02040503050406030204" pitchFamily="18" charset="0"/>
                      </a:rPr>
                      <m:t>{</m:t>
                    </m:r>
                    <m:d>
                      <m:dPr>
                        <m:ctrlPr>
                          <a:rPr kumimoji="1" lang="en-US" altLang="zh-CN" sz="2000" b="0" i="1" smtClean="0">
                            <a:solidFill>
                              <a:schemeClr val="tx1"/>
                            </a:solidFill>
                            <a:latin typeface="Cambria Math" panose="02040503050406030204" pitchFamily="18" charset="0"/>
                          </a:rPr>
                        </m:ctrlPr>
                      </m:dPr>
                      <m:e>
                        <m:sSub>
                          <m:sSubPr>
                            <m:ctrlPr>
                              <a:rPr kumimoji="1" lang="en-US" altLang="zh-CN" sz="2000" b="0" i="1" smtClean="0">
                                <a:solidFill>
                                  <a:schemeClr val="tx1"/>
                                </a:solidFill>
                                <a:latin typeface="Cambria Math" panose="02040503050406030204" pitchFamily="18" charset="0"/>
                              </a:rPr>
                            </m:ctrlPr>
                          </m:sSubPr>
                          <m:e>
                            <m:r>
                              <a:rPr kumimoji="1" lang="en-US" altLang="zh-CN" sz="2000" b="0" i="1" smtClean="0">
                                <a:solidFill>
                                  <a:schemeClr val="tx1"/>
                                </a:solidFill>
                                <a:latin typeface="Cambria Math" panose="02040503050406030204" pitchFamily="18" charset="0"/>
                              </a:rPr>
                              <m:t>𝑢</m:t>
                            </m:r>
                          </m:e>
                          <m:sub>
                            <m:r>
                              <a:rPr kumimoji="1" lang="en-US" altLang="zh-CN" sz="2000" b="0" i="1" smtClean="0">
                                <a:solidFill>
                                  <a:schemeClr val="tx1"/>
                                </a:solidFill>
                                <a:latin typeface="Cambria Math" panose="02040503050406030204" pitchFamily="18" charset="0"/>
                              </a:rPr>
                              <m:t>1</m:t>
                            </m:r>
                          </m:sub>
                        </m:sSub>
                        <m:r>
                          <a:rPr kumimoji="1" lang="en-US" altLang="zh-CN" sz="2000" b="0" i="1" smtClean="0">
                            <a:solidFill>
                              <a:schemeClr val="tx1"/>
                            </a:solidFill>
                            <a:latin typeface="Cambria Math" panose="02040503050406030204" pitchFamily="18" charset="0"/>
                          </a:rPr>
                          <m:t>,…,</m:t>
                        </m:r>
                        <m:sSub>
                          <m:sSubPr>
                            <m:ctrlPr>
                              <a:rPr kumimoji="1" lang="en-US" altLang="zh-CN" sz="2000" b="0" i="1" smtClean="0">
                                <a:solidFill>
                                  <a:schemeClr val="tx1"/>
                                </a:solidFill>
                                <a:latin typeface="Cambria Math" panose="02040503050406030204" pitchFamily="18" charset="0"/>
                              </a:rPr>
                            </m:ctrlPr>
                          </m:sSubPr>
                          <m:e>
                            <m:r>
                              <a:rPr kumimoji="1" lang="en-US" altLang="zh-CN" sz="2000" b="0" i="1" smtClean="0">
                                <a:solidFill>
                                  <a:schemeClr val="tx1"/>
                                </a:solidFill>
                                <a:latin typeface="Cambria Math" panose="02040503050406030204" pitchFamily="18" charset="0"/>
                              </a:rPr>
                              <m:t>𝑢</m:t>
                            </m:r>
                          </m:e>
                          <m:sub>
                            <m:r>
                              <a:rPr kumimoji="1" lang="en-US" altLang="zh-CN" sz="2000" b="0" i="1" smtClean="0">
                                <a:solidFill>
                                  <a:schemeClr val="tx1"/>
                                </a:solidFill>
                                <a:latin typeface="Cambria Math" panose="02040503050406030204" pitchFamily="18" charset="0"/>
                              </a:rPr>
                              <m:t>𝑐</m:t>
                            </m:r>
                          </m:sub>
                        </m:sSub>
                        <m:r>
                          <a:rPr kumimoji="1" lang="en-US" altLang="zh-CN" sz="2000" b="0" i="1" smtClean="0">
                            <a:solidFill>
                              <a:schemeClr val="tx1"/>
                            </a:solidFill>
                            <a:latin typeface="Cambria Math" panose="02040503050406030204" pitchFamily="18" charset="0"/>
                          </a:rPr>
                          <m:t>,</m:t>
                        </m:r>
                        <m:sSub>
                          <m:sSubPr>
                            <m:ctrlPr>
                              <a:rPr kumimoji="1" lang="en-US" altLang="zh-CN" sz="2000" b="0" i="1" smtClean="0">
                                <a:solidFill>
                                  <a:schemeClr val="tx1"/>
                                </a:solidFill>
                                <a:latin typeface="Cambria Math" panose="02040503050406030204" pitchFamily="18" charset="0"/>
                              </a:rPr>
                            </m:ctrlPr>
                          </m:sSubPr>
                          <m:e>
                            <m:r>
                              <a:rPr kumimoji="1" lang="en-US" altLang="zh-CN" sz="2000" b="0" i="1" smtClean="0">
                                <a:solidFill>
                                  <a:schemeClr val="tx1"/>
                                </a:solidFill>
                                <a:latin typeface="Cambria Math" panose="02040503050406030204" pitchFamily="18" charset="0"/>
                              </a:rPr>
                              <m:t>𝑏</m:t>
                            </m:r>
                          </m:e>
                          <m:sub>
                            <m:r>
                              <a:rPr kumimoji="1" lang="en-US" altLang="zh-CN" sz="2000" b="0" i="1" smtClean="0">
                                <a:solidFill>
                                  <a:schemeClr val="tx1"/>
                                </a:solidFill>
                                <a:latin typeface="Cambria Math" panose="02040503050406030204" pitchFamily="18" charset="0"/>
                              </a:rPr>
                              <m:t>1</m:t>
                            </m:r>
                          </m:sub>
                        </m:sSub>
                        <m:r>
                          <a:rPr kumimoji="1" lang="en-US" altLang="zh-CN" sz="2000" b="0" i="1" smtClean="0">
                            <a:solidFill>
                              <a:schemeClr val="tx1"/>
                            </a:solidFill>
                            <a:latin typeface="Cambria Math" panose="02040503050406030204" pitchFamily="18" charset="0"/>
                          </a:rPr>
                          <m:t>,…,</m:t>
                        </m:r>
                        <m:sSub>
                          <m:sSubPr>
                            <m:ctrlPr>
                              <a:rPr kumimoji="1" lang="en-US" altLang="zh-CN" sz="2000" b="0" i="1" smtClean="0">
                                <a:solidFill>
                                  <a:schemeClr val="tx1"/>
                                </a:solidFill>
                                <a:latin typeface="Cambria Math" panose="02040503050406030204" pitchFamily="18" charset="0"/>
                              </a:rPr>
                            </m:ctrlPr>
                          </m:sSubPr>
                          <m:e>
                            <m:r>
                              <a:rPr kumimoji="1" lang="en-US" altLang="zh-CN" sz="2000" b="0" i="1" smtClean="0">
                                <a:solidFill>
                                  <a:schemeClr val="tx1"/>
                                </a:solidFill>
                                <a:latin typeface="Cambria Math" panose="02040503050406030204" pitchFamily="18" charset="0"/>
                              </a:rPr>
                              <m:t>𝑏</m:t>
                            </m:r>
                          </m:e>
                          <m:sub>
                            <m:r>
                              <a:rPr kumimoji="1" lang="en-US" altLang="zh-CN" sz="2000" b="0" i="1" smtClean="0">
                                <a:solidFill>
                                  <a:schemeClr val="tx1"/>
                                </a:solidFill>
                                <a:latin typeface="Cambria Math" panose="02040503050406030204" pitchFamily="18" charset="0"/>
                              </a:rPr>
                              <m:t>𝑐</m:t>
                            </m:r>
                          </m:sub>
                        </m:sSub>
                      </m:e>
                    </m:d>
                    <m:r>
                      <a:rPr kumimoji="1" lang="en-US" altLang="zh-CN" sz="2000" b="0" i="1" smtClean="0">
                        <a:solidFill>
                          <a:schemeClr val="tx1"/>
                        </a:solidFill>
                        <a:latin typeface="Cambria Math" panose="02040503050406030204" pitchFamily="18" charset="0"/>
                      </a:rPr>
                      <m:t>|∀</m:t>
                    </m:r>
                    <m:r>
                      <a:rPr kumimoji="1" lang="en-US" altLang="zh-CN" sz="2000" b="0" i="1" smtClean="0">
                        <a:solidFill>
                          <a:schemeClr val="tx1"/>
                        </a:solidFill>
                        <a:latin typeface="Cambria Math" panose="02040503050406030204" pitchFamily="18" charset="0"/>
                      </a:rPr>
                      <m:t>𝑗</m:t>
                    </m:r>
                    <m:r>
                      <a:rPr kumimoji="1" lang="en-US" altLang="zh-CN" sz="2000" b="0" i="1" smtClean="0">
                        <a:solidFill>
                          <a:schemeClr val="tx1"/>
                        </a:solidFill>
                        <a:latin typeface="Cambria Math" panose="02040503050406030204" pitchFamily="18" charset="0"/>
                      </a:rPr>
                      <m:t>∈</m:t>
                    </m:r>
                    <m:d>
                      <m:dPr>
                        <m:begChr m:val="["/>
                        <m:endChr m:val="]"/>
                        <m:ctrlPr>
                          <a:rPr kumimoji="1" lang="en-US" altLang="zh-CN" sz="2000" b="0" i="1" smtClean="0">
                            <a:solidFill>
                              <a:schemeClr val="tx1"/>
                            </a:solidFill>
                            <a:latin typeface="Cambria Math" panose="02040503050406030204" pitchFamily="18" charset="0"/>
                          </a:rPr>
                        </m:ctrlPr>
                      </m:dPr>
                      <m:e>
                        <m:r>
                          <a:rPr kumimoji="1" lang="en-US" altLang="zh-CN" sz="2000" b="0" i="1" smtClean="0">
                            <a:solidFill>
                              <a:schemeClr val="tx1"/>
                            </a:solidFill>
                            <a:latin typeface="Cambria Math" panose="02040503050406030204" pitchFamily="18" charset="0"/>
                          </a:rPr>
                          <m:t>𝑐</m:t>
                        </m:r>
                      </m:e>
                    </m:d>
                    <m:r>
                      <a:rPr kumimoji="1" lang="en-US" altLang="zh-CN" sz="2000" b="0" i="1" smtClean="0">
                        <a:solidFill>
                          <a:schemeClr val="tx1"/>
                        </a:solidFill>
                        <a:latin typeface="Cambria Math" panose="02040503050406030204" pitchFamily="18" charset="0"/>
                      </a:rPr>
                      <m:t>,</m:t>
                    </m:r>
                    <m:sSub>
                      <m:sSubPr>
                        <m:ctrlPr>
                          <a:rPr kumimoji="1" lang="en-US" altLang="zh-CN" sz="2000" b="0" i="1" smtClean="0">
                            <a:solidFill>
                              <a:schemeClr val="tx1"/>
                            </a:solidFill>
                            <a:latin typeface="Cambria Math" panose="02040503050406030204" pitchFamily="18" charset="0"/>
                          </a:rPr>
                        </m:ctrlPr>
                      </m:sSubPr>
                      <m:e>
                        <m:r>
                          <a:rPr kumimoji="1" lang="en-US" altLang="zh-CN" sz="2000" b="0" i="1" smtClean="0">
                            <a:solidFill>
                              <a:schemeClr val="tx1"/>
                            </a:solidFill>
                            <a:latin typeface="Cambria Math" panose="02040503050406030204" pitchFamily="18" charset="0"/>
                          </a:rPr>
                          <m:t>𝑢</m:t>
                        </m:r>
                      </m:e>
                      <m:sub>
                        <m:r>
                          <a:rPr kumimoji="1" lang="en-US" altLang="zh-CN" sz="2000" b="0" i="1" smtClean="0">
                            <a:solidFill>
                              <a:schemeClr val="tx1"/>
                            </a:solidFill>
                            <a:latin typeface="Cambria Math" panose="02040503050406030204" pitchFamily="18" charset="0"/>
                          </a:rPr>
                          <m:t>𝑗</m:t>
                        </m:r>
                      </m:sub>
                    </m:sSub>
                    <m:r>
                      <a:rPr kumimoji="1" lang="en-US" altLang="zh-CN" sz="2000" b="0" i="1" smtClean="0">
                        <a:solidFill>
                          <a:schemeClr val="tx1"/>
                        </a:solidFill>
                        <a:latin typeface="Cambria Math" panose="02040503050406030204" pitchFamily="18" charset="0"/>
                      </a:rPr>
                      <m:t>∈</m:t>
                    </m:r>
                    <m:r>
                      <a:rPr kumimoji="1" lang="en-US" altLang="zh-CN" sz="2000" b="0" i="1" smtClean="0">
                        <a:solidFill>
                          <a:schemeClr val="tx1"/>
                        </a:solidFill>
                        <a:latin typeface="Cambria Math" panose="02040503050406030204" pitchFamily="18" charset="0"/>
                      </a:rPr>
                      <m:t>𝑈</m:t>
                    </m:r>
                    <m:r>
                      <a:rPr kumimoji="1" lang="en-US" altLang="zh-CN" sz="2000" b="0" i="1" smtClean="0">
                        <a:solidFill>
                          <a:schemeClr val="tx1"/>
                        </a:solidFill>
                        <a:latin typeface="Cambria Math" panose="02040503050406030204" pitchFamily="18" charset="0"/>
                      </a:rPr>
                      <m:t>,</m:t>
                    </m:r>
                    <m:sSub>
                      <m:sSubPr>
                        <m:ctrlPr>
                          <a:rPr kumimoji="1" lang="en-US" altLang="zh-CN" sz="2000" b="0" i="1" smtClean="0">
                            <a:solidFill>
                              <a:schemeClr val="tx1"/>
                            </a:solidFill>
                            <a:latin typeface="Cambria Math" panose="02040503050406030204" pitchFamily="18" charset="0"/>
                          </a:rPr>
                        </m:ctrlPr>
                      </m:sSubPr>
                      <m:e>
                        <m:r>
                          <a:rPr kumimoji="1" lang="en-US" altLang="zh-CN" sz="2000" b="0" i="1" smtClean="0">
                            <a:solidFill>
                              <a:schemeClr val="tx1"/>
                            </a:solidFill>
                            <a:latin typeface="Cambria Math" panose="02040503050406030204" pitchFamily="18" charset="0"/>
                          </a:rPr>
                          <m:t>𝑏</m:t>
                        </m:r>
                      </m:e>
                      <m:sub>
                        <m:r>
                          <a:rPr kumimoji="1" lang="en-US" altLang="zh-CN" sz="2000" b="0" i="1" smtClean="0">
                            <a:solidFill>
                              <a:schemeClr val="tx1"/>
                            </a:solidFill>
                            <a:latin typeface="Cambria Math" panose="02040503050406030204" pitchFamily="18" charset="0"/>
                          </a:rPr>
                          <m:t>𝑗</m:t>
                        </m:r>
                      </m:sub>
                    </m:sSub>
                    <m:r>
                      <a:rPr kumimoji="1" lang="en-US" altLang="zh-CN" sz="2000" b="0" i="1" smtClean="0">
                        <a:solidFill>
                          <a:schemeClr val="tx1"/>
                        </a:solidFill>
                        <a:latin typeface="Cambria Math" panose="02040503050406030204" pitchFamily="18" charset="0"/>
                      </a:rPr>
                      <m:t>∈</m:t>
                    </m:r>
                    <m:sSub>
                      <m:sSubPr>
                        <m:ctrlPr>
                          <a:rPr kumimoji="1" lang="en-US" altLang="zh-CN" sz="2000" b="0" i="1" smtClean="0">
                            <a:solidFill>
                              <a:schemeClr val="tx1"/>
                            </a:solidFill>
                            <a:latin typeface="Cambria Math" panose="02040503050406030204" pitchFamily="18" charset="0"/>
                          </a:rPr>
                        </m:ctrlPr>
                      </m:sSubPr>
                      <m:e>
                        <m:r>
                          <a:rPr kumimoji="1" lang="en-US" altLang="zh-CN" sz="2000" b="0" i="1" smtClean="0">
                            <a:solidFill>
                              <a:schemeClr val="tx1"/>
                            </a:solidFill>
                            <a:latin typeface="Cambria Math" panose="02040503050406030204" pitchFamily="18" charset="0"/>
                          </a:rPr>
                          <m:t>𝐵</m:t>
                        </m:r>
                      </m:e>
                      <m:sub>
                        <m:r>
                          <a:rPr kumimoji="1" lang="en-US" altLang="zh-CN" sz="2000" b="0" i="1" smtClean="0">
                            <a:solidFill>
                              <a:schemeClr val="tx1"/>
                            </a:solidFill>
                            <a:latin typeface="Cambria Math" panose="02040503050406030204" pitchFamily="18" charset="0"/>
                          </a:rPr>
                          <m:t>𝑖</m:t>
                        </m:r>
                      </m:sub>
                    </m:sSub>
                    <m:r>
                      <m:rPr>
                        <m:lit/>
                      </m:rPr>
                      <a:rPr kumimoji="1" lang="en-US" altLang="zh-CN" sz="2000" b="0" i="1" smtClean="0">
                        <a:solidFill>
                          <a:schemeClr val="tx1"/>
                        </a:solidFill>
                        <a:latin typeface="Cambria Math" panose="02040503050406030204" pitchFamily="18" charset="0"/>
                      </a:rPr>
                      <m:t>}</m:t>
                    </m:r>
                  </m:oMath>
                </a14:m>
                <a:r>
                  <a:rPr kumimoji="1" lang="en-US" altLang="zh-CN" sz="2000">
                    <a:solidFill>
                      <a:schemeClr val="tx1"/>
                    </a:solidFill>
                    <a:latin typeface="Palatino" pitchFamily="2" charset="0"/>
                    <a:ea typeface="Palatino" pitchFamily="2" charset="0"/>
                  </a:rPr>
                  <a:t>.</a:t>
                </a:r>
              </a:p>
              <a:p>
                <a:pPr marL="342900" indent="-342900">
                  <a:buFont typeface="Arial" panose="020B0604020202020204" pitchFamily="34" charset="0"/>
                  <a:buChar char="•"/>
                </a:pPr>
                <a14:m>
                  <m:oMath xmlns:m="http://schemas.openxmlformats.org/officeDocument/2006/math">
                    <m:r>
                      <a:rPr kumimoji="1" lang="en-US" altLang="zh-CN" sz="2000" b="0" i="1" smtClean="0">
                        <a:solidFill>
                          <a:srgbClr val="FF0000"/>
                        </a:solidFill>
                        <a:latin typeface="Cambria Math" panose="02040503050406030204" pitchFamily="18" charset="0"/>
                        <a:ea typeface="Palatino" pitchFamily="2" charset="0"/>
                      </a:rPr>
                      <m:t>𝑎</m:t>
                    </m:r>
                    <m:r>
                      <a:rPr kumimoji="1" lang="en-US" altLang="zh-CN" sz="2000" b="0" i="1" smtClean="0">
                        <a:solidFill>
                          <a:srgbClr val="FF0000"/>
                        </a:solidFill>
                        <a:latin typeface="Cambria Math" panose="02040503050406030204" pitchFamily="18" charset="0"/>
                        <a:ea typeface="Palatino" pitchFamily="2" charset="0"/>
                      </a:rPr>
                      <m:t>∈</m:t>
                    </m:r>
                    <m:r>
                      <a:rPr kumimoji="1" lang="en-US" altLang="zh-CN" sz="2000" b="0" i="1" smtClean="0">
                        <a:solidFill>
                          <a:srgbClr val="FF0000"/>
                        </a:solidFill>
                        <a:latin typeface="Cambria Math" panose="02040503050406030204" pitchFamily="18" charset="0"/>
                        <a:ea typeface="Palatino" pitchFamily="2" charset="0"/>
                      </a:rPr>
                      <m:t>𝐴</m:t>
                    </m:r>
                  </m:oMath>
                </a14:m>
                <a:r>
                  <a:rPr kumimoji="1" lang="zh-CN" altLang="en-US" sz="2000">
                    <a:solidFill>
                      <a:srgbClr val="FF0000"/>
                    </a:solidFill>
                    <a:latin typeface="Palatino" pitchFamily="2" charset="0"/>
                    <a:ea typeface="Palatino" pitchFamily="2" charset="0"/>
                  </a:rPr>
                  <a:t> </a:t>
                </a:r>
                <a:r>
                  <a:rPr kumimoji="1" lang="en-US" altLang="zh-CN" sz="2000">
                    <a:solidFill>
                      <a:srgbClr val="FF0000"/>
                    </a:solidFill>
                    <a:latin typeface="Palatino" pitchFamily="2" charset="0"/>
                    <a:ea typeface="Palatino" pitchFamily="2" charset="0"/>
                  </a:rPr>
                  <a:t>can</a:t>
                </a:r>
                <a:r>
                  <a:rPr kumimoji="1" lang="zh-CN" altLang="en-US" sz="2000">
                    <a:solidFill>
                      <a:srgbClr val="FF0000"/>
                    </a:solidFill>
                    <a:latin typeface="Palatino" pitchFamily="2" charset="0"/>
                    <a:ea typeface="Palatino" pitchFamily="2" charset="0"/>
                  </a:rPr>
                  <a:t> </a:t>
                </a:r>
                <a:r>
                  <a:rPr kumimoji="1" lang="en-US" altLang="zh-CN" sz="2000">
                    <a:solidFill>
                      <a:srgbClr val="FF0000"/>
                    </a:solidFill>
                    <a:latin typeface="Palatino" pitchFamily="2" charset="0"/>
                    <a:ea typeface="Palatino" pitchFamily="2" charset="0"/>
                  </a:rPr>
                  <a:t>cover</a:t>
                </a:r>
                <a:r>
                  <a:rPr kumimoji="1" lang="zh-CN" altLang="en-US" sz="2000">
                    <a:solidFill>
                      <a:srgbClr val="FF0000"/>
                    </a:solidFill>
                    <a:latin typeface="Palatino" pitchFamily="2" charset="0"/>
                    <a:ea typeface="Palatino" pitchFamily="2" charset="0"/>
                  </a:rPr>
                  <a:t> </a:t>
                </a:r>
                <a14:m>
                  <m:oMath xmlns:m="http://schemas.openxmlformats.org/officeDocument/2006/math">
                    <m:d>
                      <m:dPr>
                        <m:ctrlPr>
                          <a:rPr kumimoji="1" lang="en-US" altLang="zh-CN" sz="2000" b="0" i="1" smtClean="0">
                            <a:solidFill>
                              <a:srgbClr val="FF0000"/>
                            </a:solidFill>
                            <a:latin typeface="Cambria Math" panose="02040503050406030204" pitchFamily="18" charset="0"/>
                          </a:rPr>
                        </m:ctrlPr>
                      </m:dPr>
                      <m:e>
                        <m:sSub>
                          <m:sSubPr>
                            <m:ctrlPr>
                              <a:rPr kumimoji="1" lang="en-US" altLang="zh-CN" sz="2000" b="0" i="1" smtClean="0">
                                <a:solidFill>
                                  <a:srgbClr val="FF0000"/>
                                </a:solidFill>
                                <a:latin typeface="Cambria Math" panose="02040503050406030204" pitchFamily="18" charset="0"/>
                              </a:rPr>
                            </m:ctrlPr>
                          </m:sSubPr>
                          <m:e>
                            <m:r>
                              <a:rPr kumimoji="1" lang="en-US" altLang="zh-CN" sz="2000" b="0" i="1" smtClean="0">
                                <a:solidFill>
                                  <a:srgbClr val="FF0000"/>
                                </a:solidFill>
                                <a:latin typeface="Cambria Math" panose="02040503050406030204" pitchFamily="18" charset="0"/>
                              </a:rPr>
                              <m:t>𝑢</m:t>
                            </m:r>
                          </m:e>
                          <m:sub>
                            <m:r>
                              <a:rPr kumimoji="1" lang="en-US" altLang="zh-CN" sz="2000" b="0" i="1" smtClean="0">
                                <a:solidFill>
                                  <a:srgbClr val="FF0000"/>
                                </a:solidFill>
                                <a:latin typeface="Cambria Math" panose="02040503050406030204" pitchFamily="18" charset="0"/>
                              </a:rPr>
                              <m:t>1</m:t>
                            </m:r>
                          </m:sub>
                        </m:sSub>
                        <m:r>
                          <a:rPr kumimoji="1" lang="en-US" altLang="zh-CN" sz="2000" b="0" i="1" smtClean="0">
                            <a:solidFill>
                              <a:srgbClr val="FF0000"/>
                            </a:solidFill>
                            <a:latin typeface="Cambria Math" panose="02040503050406030204" pitchFamily="18" charset="0"/>
                          </a:rPr>
                          <m:t>,…,</m:t>
                        </m:r>
                        <m:sSub>
                          <m:sSubPr>
                            <m:ctrlPr>
                              <a:rPr kumimoji="1" lang="en-US" altLang="zh-CN" sz="2000" b="0" i="1" smtClean="0">
                                <a:solidFill>
                                  <a:srgbClr val="FF0000"/>
                                </a:solidFill>
                                <a:latin typeface="Cambria Math" panose="02040503050406030204" pitchFamily="18" charset="0"/>
                              </a:rPr>
                            </m:ctrlPr>
                          </m:sSubPr>
                          <m:e>
                            <m:r>
                              <a:rPr kumimoji="1" lang="en-US" altLang="zh-CN" sz="2000" b="0" i="1" smtClean="0">
                                <a:solidFill>
                                  <a:srgbClr val="FF0000"/>
                                </a:solidFill>
                                <a:latin typeface="Cambria Math" panose="02040503050406030204" pitchFamily="18" charset="0"/>
                              </a:rPr>
                              <m:t>𝑢</m:t>
                            </m:r>
                          </m:e>
                          <m:sub>
                            <m:r>
                              <a:rPr kumimoji="1" lang="en-US" altLang="zh-CN" sz="2000" b="0" i="1" smtClean="0">
                                <a:solidFill>
                                  <a:srgbClr val="FF0000"/>
                                </a:solidFill>
                                <a:latin typeface="Cambria Math" panose="02040503050406030204" pitchFamily="18" charset="0"/>
                              </a:rPr>
                              <m:t>𝑐</m:t>
                            </m:r>
                          </m:sub>
                        </m:sSub>
                        <m:r>
                          <a:rPr kumimoji="1" lang="en-US" altLang="zh-CN" sz="2000" b="0" i="1" smtClean="0">
                            <a:solidFill>
                              <a:srgbClr val="FF0000"/>
                            </a:solidFill>
                            <a:latin typeface="Cambria Math" panose="02040503050406030204" pitchFamily="18" charset="0"/>
                          </a:rPr>
                          <m:t>,</m:t>
                        </m:r>
                        <m:sSub>
                          <m:sSubPr>
                            <m:ctrlPr>
                              <a:rPr kumimoji="1" lang="en-US" altLang="zh-CN" sz="2000" b="0" i="1" smtClean="0">
                                <a:solidFill>
                                  <a:srgbClr val="FF0000"/>
                                </a:solidFill>
                                <a:latin typeface="Cambria Math" panose="02040503050406030204" pitchFamily="18" charset="0"/>
                              </a:rPr>
                            </m:ctrlPr>
                          </m:sSubPr>
                          <m:e>
                            <m:r>
                              <a:rPr kumimoji="1" lang="en-US" altLang="zh-CN" sz="2000" b="0" i="1" smtClean="0">
                                <a:solidFill>
                                  <a:srgbClr val="FF0000"/>
                                </a:solidFill>
                                <a:latin typeface="Cambria Math" panose="02040503050406030204" pitchFamily="18" charset="0"/>
                              </a:rPr>
                              <m:t>𝑏</m:t>
                            </m:r>
                          </m:e>
                          <m:sub>
                            <m:r>
                              <a:rPr kumimoji="1" lang="en-US" altLang="zh-CN" sz="2000" b="0" i="1" smtClean="0">
                                <a:solidFill>
                                  <a:srgbClr val="FF0000"/>
                                </a:solidFill>
                                <a:latin typeface="Cambria Math" panose="02040503050406030204" pitchFamily="18" charset="0"/>
                              </a:rPr>
                              <m:t>1</m:t>
                            </m:r>
                          </m:sub>
                        </m:sSub>
                        <m:r>
                          <a:rPr kumimoji="1" lang="en-US" altLang="zh-CN" sz="2000" b="0" i="1" smtClean="0">
                            <a:solidFill>
                              <a:srgbClr val="FF0000"/>
                            </a:solidFill>
                            <a:latin typeface="Cambria Math" panose="02040503050406030204" pitchFamily="18" charset="0"/>
                          </a:rPr>
                          <m:t>,…,</m:t>
                        </m:r>
                        <m:sSub>
                          <m:sSubPr>
                            <m:ctrlPr>
                              <a:rPr kumimoji="1" lang="en-US" altLang="zh-CN" sz="2000" b="0" i="1" smtClean="0">
                                <a:solidFill>
                                  <a:srgbClr val="FF0000"/>
                                </a:solidFill>
                                <a:latin typeface="Cambria Math" panose="02040503050406030204" pitchFamily="18" charset="0"/>
                              </a:rPr>
                            </m:ctrlPr>
                          </m:sSubPr>
                          <m:e>
                            <m:r>
                              <a:rPr kumimoji="1" lang="en-US" altLang="zh-CN" sz="2000" b="0" i="1" smtClean="0">
                                <a:solidFill>
                                  <a:srgbClr val="FF0000"/>
                                </a:solidFill>
                                <a:latin typeface="Cambria Math" panose="02040503050406030204" pitchFamily="18" charset="0"/>
                              </a:rPr>
                              <m:t>𝑏</m:t>
                            </m:r>
                          </m:e>
                          <m:sub>
                            <m:r>
                              <a:rPr kumimoji="1" lang="en-US" altLang="zh-CN" sz="2000" b="0" i="1" smtClean="0">
                                <a:solidFill>
                                  <a:srgbClr val="FF0000"/>
                                </a:solidFill>
                                <a:latin typeface="Cambria Math" panose="02040503050406030204" pitchFamily="18" charset="0"/>
                              </a:rPr>
                              <m:t>𝑐</m:t>
                            </m:r>
                          </m:sub>
                        </m:sSub>
                      </m:e>
                    </m:d>
                  </m:oMath>
                </a14:m>
                <a:r>
                  <a:rPr kumimoji="1" lang="zh-CN" altLang="en-US" sz="2000">
                    <a:solidFill>
                      <a:srgbClr val="FF0000"/>
                    </a:solidFill>
                    <a:latin typeface="Palatino" pitchFamily="2" charset="0"/>
                    <a:ea typeface="Palatino" pitchFamily="2" charset="0"/>
                  </a:rPr>
                  <a:t> </a:t>
                </a:r>
                <a:r>
                  <a:rPr kumimoji="1" lang="en-US" altLang="zh-CN" sz="2000" err="1">
                    <a:solidFill>
                      <a:srgbClr val="FF0000"/>
                    </a:solidFill>
                    <a:latin typeface="Palatino" pitchFamily="2" charset="0"/>
                    <a:ea typeface="Palatino" pitchFamily="2" charset="0"/>
                  </a:rPr>
                  <a:t>iff</a:t>
                </a:r>
                <a:r>
                  <a:rPr kumimoji="1" lang="zh-CN" altLang="en-US" sz="2000">
                    <a:solidFill>
                      <a:srgbClr val="FF0000"/>
                    </a:solidFill>
                    <a:latin typeface="Palatino" pitchFamily="2" charset="0"/>
                    <a:ea typeface="Palatino" pitchFamily="2" charset="0"/>
                  </a:rPr>
                  <a:t> </a:t>
                </a:r>
                <a14:m>
                  <m:oMath xmlns:m="http://schemas.openxmlformats.org/officeDocument/2006/math">
                    <m:r>
                      <a:rPr kumimoji="1" lang="en-US" altLang="zh-CN" sz="2000" b="0" i="1" smtClean="0">
                        <a:solidFill>
                          <a:srgbClr val="FF0000"/>
                        </a:solidFill>
                        <a:latin typeface="Cambria Math" panose="02040503050406030204" pitchFamily="18" charset="0"/>
                        <a:ea typeface="Palatino" pitchFamily="2" charset="0"/>
                      </a:rPr>
                      <m:t>∃</m:t>
                    </m:r>
                    <m:r>
                      <a:rPr kumimoji="1" lang="en-US" altLang="zh-CN" sz="2000" b="0" i="1" smtClean="0">
                        <a:solidFill>
                          <a:srgbClr val="FF0000"/>
                        </a:solidFill>
                        <a:latin typeface="Cambria Math" panose="02040503050406030204" pitchFamily="18" charset="0"/>
                        <a:ea typeface="Palatino" pitchFamily="2" charset="0"/>
                      </a:rPr>
                      <m:t>𝑗</m:t>
                    </m:r>
                    <m:r>
                      <a:rPr kumimoji="1" lang="en-US" altLang="zh-CN" sz="2000" b="0" i="1" smtClean="0">
                        <a:solidFill>
                          <a:srgbClr val="FF0000"/>
                        </a:solidFill>
                        <a:latin typeface="Cambria Math" panose="02040503050406030204" pitchFamily="18" charset="0"/>
                        <a:ea typeface="Palatino" pitchFamily="2" charset="0"/>
                      </a:rPr>
                      <m:t>∈</m:t>
                    </m:r>
                    <m:d>
                      <m:dPr>
                        <m:begChr m:val="["/>
                        <m:endChr m:val="]"/>
                        <m:ctrlPr>
                          <a:rPr kumimoji="1" lang="en-US" altLang="zh-CN" sz="2000" b="0" i="1" smtClean="0">
                            <a:solidFill>
                              <a:srgbClr val="FF0000"/>
                            </a:solidFill>
                            <a:latin typeface="Cambria Math" panose="02040503050406030204" pitchFamily="18" charset="0"/>
                            <a:ea typeface="Palatino" pitchFamily="2" charset="0"/>
                          </a:rPr>
                        </m:ctrlPr>
                      </m:dPr>
                      <m:e>
                        <m:r>
                          <a:rPr kumimoji="1" lang="en-US" altLang="zh-CN" sz="2000" b="0" i="1" smtClean="0">
                            <a:solidFill>
                              <a:srgbClr val="FF0000"/>
                            </a:solidFill>
                            <a:latin typeface="Cambria Math" panose="02040503050406030204" pitchFamily="18" charset="0"/>
                            <a:ea typeface="Palatino" pitchFamily="2" charset="0"/>
                          </a:rPr>
                          <m:t>𝑐</m:t>
                        </m:r>
                      </m:e>
                    </m:d>
                    <m:r>
                      <a:rPr kumimoji="1" lang="en-US" altLang="zh-CN" sz="2000" b="0" i="1" smtClean="0">
                        <a:solidFill>
                          <a:srgbClr val="FF0000"/>
                        </a:solidFill>
                        <a:latin typeface="Cambria Math" panose="02040503050406030204" pitchFamily="18" charset="0"/>
                        <a:ea typeface="Palatino" pitchFamily="2" charset="0"/>
                      </a:rPr>
                      <m:t>,</m:t>
                    </m:r>
                    <m:r>
                      <a:rPr kumimoji="1" lang="zh-CN" altLang="en-US" sz="2000" b="0" i="1" smtClean="0">
                        <a:solidFill>
                          <a:srgbClr val="FF0000"/>
                        </a:solidFill>
                        <a:latin typeface="Cambria Math" panose="02040503050406030204" pitchFamily="18" charset="0"/>
                        <a:ea typeface="Palatino" pitchFamily="2" charset="0"/>
                      </a:rPr>
                      <m:t> </m:t>
                    </m:r>
                    <m:d>
                      <m:dPr>
                        <m:ctrlPr>
                          <a:rPr kumimoji="1" lang="en-US" altLang="zh-CN" sz="2000" b="0" i="1" smtClean="0">
                            <a:solidFill>
                              <a:srgbClr val="FF0000"/>
                            </a:solidFill>
                            <a:latin typeface="Cambria Math" panose="02040503050406030204" pitchFamily="18" charset="0"/>
                            <a:ea typeface="Palatino" pitchFamily="2" charset="0"/>
                          </a:rPr>
                        </m:ctrlPr>
                      </m:dPr>
                      <m:e>
                        <m:r>
                          <a:rPr kumimoji="1" lang="en-US" altLang="zh-CN" sz="2000" b="0" i="1" smtClean="0">
                            <a:solidFill>
                              <a:srgbClr val="FF0000"/>
                            </a:solidFill>
                            <a:latin typeface="Cambria Math" panose="02040503050406030204" pitchFamily="18" charset="0"/>
                            <a:ea typeface="Palatino" pitchFamily="2" charset="0"/>
                          </a:rPr>
                          <m:t>𝑎</m:t>
                        </m:r>
                        <m:r>
                          <a:rPr kumimoji="1" lang="en-US" altLang="zh-CN" sz="2000" b="0" i="1" smtClean="0">
                            <a:solidFill>
                              <a:srgbClr val="FF0000"/>
                            </a:solidFill>
                            <a:latin typeface="Cambria Math" panose="02040503050406030204" pitchFamily="18" charset="0"/>
                            <a:ea typeface="Palatino" pitchFamily="2" charset="0"/>
                          </a:rPr>
                          <m:t>,</m:t>
                        </m:r>
                        <m:sSub>
                          <m:sSubPr>
                            <m:ctrlPr>
                              <a:rPr kumimoji="1" lang="en-US" altLang="zh-CN" sz="2000" b="0" i="1" smtClean="0">
                                <a:solidFill>
                                  <a:srgbClr val="FF0000"/>
                                </a:solidFill>
                                <a:latin typeface="Cambria Math" panose="02040503050406030204" pitchFamily="18" charset="0"/>
                                <a:ea typeface="Palatino" pitchFamily="2" charset="0"/>
                              </a:rPr>
                            </m:ctrlPr>
                          </m:sSubPr>
                          <m:e>
                            <m:r>
                              <a:rPr kumimoji="1" lang="en-US" altLang="zh-CN" sz="2000" b="0" i="1" smtClean="0">
                                <a:solidFill>
                                  <a:srgbClr val="FF0000"/>
                                </a:solidFill>
                                <a:latin typeface="Cambria Math" panose="02040503050406030204" pitchFamily="18" charset="0"/>
                                <a:ea typeface="Palatino" pitchFamily="2" charset="0"/>
                              </a:rPr>
                              <m:t>𝑏</m:t>
                            </m:r>
                          </m:e>
                          <m:sub>
                            <m:r>
                              <a:rPr kumimoji="1" lang="en-US" altLang="zh-CN" sz="2000" b="0" i="1" smtClean="0">
                                <a:solidFill>
                                  <a:srgbClr val="FF0000"/>
                                </a:solidFill>
                                <a:latin typeface="Cambria Math" panose="02040503050406030204" pitchFamily="18" charset="0"/>
                                <a:ea typeface="Palatino" pitchFamily="2" charset="0"/>
                              </a:rPr>
                              <m:t>𝑗</m:t>
                            </m:r>
                          </m:sub>
                        </m:sSub>
                      </m:e>
                    </m:d>
                    <m:r>
                      <a:rPr kumimoji="1" lang="en-US" altLang="zh-CN" sz="2000" b="0" i="1" smtClean="0">
                        <a:solidFill>
                          <a:srgbClr val="FF0000"/>
                        </a:solidFill>
                        <a:latin typeface="Cambria Math" panose="02040503050406030204" pitchFamily="18" charset="0"/>
                        <a:ea typeface="Palatino" pitchFamily="2" charset="0"/>
                      </a:rPr>
                      <m:t>∈</m:t>
                    </m:r>
                    <m:r>
                      <a:rPr kumimoji="1" lang="en-US" altLang="zh-CN" sz="2000" b="0" i="1" smtClean="0">
                        <a:solidFill>
                          <a:srgbClr val="FF0000"/>
                        </a:solidFill>
                        <a:latin typeface="Cambria Math" panose="02040503050406030204" pitchFamily="18" charset="0"/>
                        <a:ea typeface="Palatino" pitchFamily="2" charset="0"/>
                      </a:rPr>
                      <m:t>𝐸</m:t>
                    </m:r>
                  </m:oMath>
                </a14:m>
                <a:r>
                  <a:rPr kumimoji="1" lang="zh-CN" altLang="en-US" sz="2000">
                    <a:solidFill>
                      <a:srgbClr val="FF0000"/>
                    </a:solidFill>
                    <a:latin typeface="Palatino" pitchFamily="2" charset="0"/>
                    <a:ea typeface="Palatino" pitchFamily="2" charset="0"/>
                  </a:rPr>
                  <a:t> </a:t>
                </a:r>
                <a:r>
                  <a:rPr kumimoji="1" lang="en-US" altLang="zh-CN" sz="2000">
                    <a:solidFill>
                      <a:srgbClr val="FF0000"/>
                    </a:solidFill>
                    <a:latin typeface="Palatino" pitchFamily="2" charset="0"/>
                    <a:ea typeface="Palatino" pitchFamily="2" charset="0"/>
                  </a:rPr>
                  <a:t>and</a:t>
                </a:r>
                <a:r>
                  <a:rPr kumimoji="1" lang="zh-CN" altLang="en-US" sz="2000">
                    <a:solidFill>
                      <a:srgbClr val="FF0000"/>
                    </a:solidFill>
                    <a:latin typeface="Palatino" pitchFamily="2" charset="0"/>
                    <a:ea typeface="Palatino" pitchFamily="2" charset="0"/>
                  </a:rPr>
                  <a:t> </a:t>
                </a:r>
                <a:r>
                  <a:rPr kumimoji="1" lang="en-US" altLang="zh-CN" sz="2000">
                    <a:solidFill>
                      <a:srgbClr val="FF0000"/>
                    </a:solidFill>
                    <a:latin typeface="Palatino" pitchFamily="2" charset="0"/>
                    <a:ea typeface="Palatino" pitchFamily="2" charset="0"/>
                  </a:rPr>
                  <a:t>the</a:t>
                </a:r>
                <a:r>
                  <a:rPr kumimoji="1" lang="zh-CN" altLang="en-US" sz="2000">
                    <a:solidFill>
                      <a:srgbClr val="FF0000"/>
                    </a:solidFill>
                    <a:latin typeface="Palatino" pitchFamily="2" charset="0"/>
                    <a:ea typeface="Palatino" pitchFamily="2" charset="0"/>
                  </a:rPr>
                  <a:t> </a:t>
                </a:r>
                <a:r>
                  <a:rPr kumimoji="1" lang="en-US" altLang="zh-CN" sz="2000">
                    <a:solidFill>
                      <a:srgbClr val="FF0000"/>
                    </a:solidFill>
                    <a:latin typeface="Palatino" pitchFamily="2" charset="0"/>
                    <a:ea typeface="Palatino" pitchFamily="2" charset="0"/>
                  </a:rPr>
                  <a:t>set</a:t>
                </a:r>
                <a:r>
                  <a:rPr kumimoji="1" lang="zh-CN" altLang="en-US" sz="2000">
                    <a:solidFill>
                      <a:srgbClr val="FF0000"/>
                    </a:solidFill>
                    <a:latin typeface="Palatino" pitchFamily="2" charset="0"/>
                    <a:ea typeface="Palatino" pitchFamily="2" charset="0"/>
                  </a:rPr>
                  <a:t> </a:t>
                </a:r>
                <a:r>
                  <a:rPr kumimoji="1" lang="en-US" altLang="zh-CN" sz="2000">
                    <a:solidFill>
                      <a:srgbClr val="FF0000"/>
                    </a:solidFill>
                    <a:latin typeface="Palatino" pitchFamily="2" charset="0"/>
                    <a:ea typeface="Palatino" pitchFamily="2" charset="0"/>
                  </a:rPr>
                  <a:t>corresponding</a:t>
                </a:r>
                <a:r>
                  <a:rPr kumimoji="1" lang="zh-CN" altLang="en-US" sz="2000">
                    <a:solidFill>
                      <a:srgbClr val="FF0000"/>
                    </a:solidFill>
                    <a:latin typeface="Palatino" pitchFamily="2" charset="0"/>
                    <a:ea typeface="Palatino" pitchFamily="2" charset="0"/>
                  </a:rPr>
                  <a:t> </a:t>
                </a:r>
                <a:r>
                  <a:rPr kumimoji="1" lang="en-US" altLang="zh-CN" sz="2000">
                    <a:solidFill>
                      <a:srgbClr val="FF0000"/>
                    </a:solidFill>
                    <a:latin typeface="Palatino" pitchFamily="2" charset="0"/>
                    <a:ea typeface="Palatino" pitchFamily="2" charset="0"/>
                  </a:rPr>
                  <a:t>to</a:t>
                </a:r>
                <a:r>
                  <a:rPr kumimoji="1" lang="zh-CN" altLang="en-US" sz="2000">
                    <a:solidFill>
                      <a:srgbClr val="FF0000"/>
                    </a:solidFill>
                    <a:latin typeface="Palatino" pitchFamily="2" charset="0"/>
                    <a:ea typeface="Palatino" pitchFamily="2" charset="0"/>
                  </a:rPr>
                  <a:t> </a:t>
                </a:r>
                <a14:m>
                  <m:oMath xmlns:m="http://schemas.openxmlformats.org/officeDocument/2006/math">
                    <m:r>
                      <a:rPr kumimoji="1" lang="en-US" altLang="zh-CN" sz="2000" b="0" i="1" smtClean="0">
                        <a:solidFill>
                          <a:srgbClr val="FF0000"/>
                        </a:solidFill>
                        <a:latin typeface="Cambria Math" panose="02040503050406030204" pitchFamily="18" charset="0"/>
                        <a:ea typeface="Palatino" pitchFamily="2" charset="0"/>
                      </a:rPr>
                      <m:t>𝑎</m:t>
                    </m:r>
                  </m:oMath>
                </a14:m>
                <a:r>
                  <a:rPr kumimoji="1" lang="zh-CN" altLang="en-US" sz="2000">
                    <a:solidFill>
                      <a:srgbClr val="FF0000"/>
                    </a:solidFill>
                    <a:latin typeface="Palatino" pitchFamily="2" charset="0"/>
                    <a:ea typeface="Palatino" pitchFamily="2" charset="0"/>
                  </a:rPr>
                  <a:t> </a:t>
                </a:r>
                <a:r>
                  <a:rPr kumimoji="1" lang="en-US" altLang="zh-CN" sz="2000">
                    <a:solidFill>
                      <a:srgbClr val="FF0000"/>
                    </a:solidFill>
                    <a:latin typeface="Palatino" pitchFamily="2" charset="0"/>
                    <a:ea typeface="Palatino" pitchFamily="2" charset="0"/>
                  </a:rPr>
                  <a:t>can</a:t>
                </a:r>
                <a:r>
                  <a:rPr kumimoji="1" lang="zh-CN" altLang="en-US" sz="2000">
                    <a:solidFill>
                      <a:srgbClr val="FF0000"/>
                    </a:solidFill>
                    <a:latin typeface="Palatino" pitchFamily="2" charset="0"/>
                    <a:ea typeface="Palatino" pitchFamily="2" charset="0"/>
                  </a:rPr>
                  <a:t> </a:t>
                </a:r>
                <a:r>
                  <a:rPr kumimoji="1" lang="en-US" altLang="zh-CN" sz="2000">
                    <a:solidFill>
                      <a:srgbClr val="FF0000"/>
                    </a:solidFill>
                    <a:latin typeface="Palatino" pitchFamily="2" charset="0"/>
                    <a:ea typeface="Palatino" pitchFamily="2" charset="0"/>
                  </a:rPr>
                  <a:t>cover</a:t>
                </a:r>
                <a:r>
                  <a:rPr kumimoji="1" lang="zh-CN" altLang="en-US" sz="2000">
                    <a:solidFill>
                      <a:srgbClr val="FF0000"/>
                    </a:solidFill>
                    <a:latin typeface="Palatino" pitchFamily="2" charset="0"/>
                    <a:ea typeface="Palatino" pitchFamily="2" charset="0"/>
                  </a:rPr>
                  <a:t> </a:t>
                </a:r>
                <a14:m>
                  <m:oMath xmlns:m="http://schemas.openxmlformats.org/officeDocument/2006/math">
                    <m:sSub>
                      <m:sSubPr>
                        <m:ctrlPr>
                          <a:rPr kumimoji="1" lang="en-US" altLang="zh-CN" sz="2000" b="0" i="1" smtClean="0">
                            <a:solidFill>
                              <a:srgbClr val="FF0000"/>
                            </a:solidFill>
                            <a:latin typeface="Cambria Math" panose="02040503050406030204" pitchFamily="18" charset="0"/>
                            <a:ea typeface="Palatino" pitchFamily="2" charset="0"/>
                          </a:rPr>
                        </m:ctrlPr>
                      </m:sSubPr>
                      <m:e>
                        <m:r>
                          <a:rPr kumimoji="1" lang="en-US" altLang="zh-CN" sz="2000" b="0" i="1" smtClean="0">
                            <a:solidFill>
                              <a:srgbClr val="FF0000"/>
                            </a:solidFill>
                            <a:latin typeface="Cambria Math" panose="02040503050406030204" pitchFamily="18" charset="0"/>
                            <a:ea typeface="Palatino" pitchFamily="2" charset="0"/>
                          </a:rPr>
                          <m:t>𝑢</m:t>
                        </m:r>
                      </m:e>
                      <m:sub>
                        <m:r>
                          <a:rPr kumimoji="1" lang="en-US" altLang="zh-CN" sz="2000" b="0" i="1" smtClean="0">
                            <a:solidFill>
                              <a:srgbClr val="FF0000"/>
                            </a:solidFill>
                            <a:latin typeface="Cambria Math" panose="02040503050406030204" pitchFamily="18" charset="0"/>
                            <a:ea typeface="Palatino" pitchFamily="2" charset="0"/>
                          </a:rPr>
                          <m:t>𝑗</m:t>
                        </m:r>
                      </m:sub>
                    </m:sSub>
                  </m:oMath>
                </a14:m>
                <a:r>
                  <a:rPr kumimoji="1" lang="en-US" altLang="zh-CN" sz="2000">
                    <a:solidFill>
                      <a:srgbClr val="FF0000"/>
                    </a:solidFill>
                    <a:latin typeface="Palatino" pitchFamily="2" charset="0"/>
                    <a:ea typeface="Palatino" pitchFamily="2" charset="0"/>
                  </a:rPr>
                  <a:t>.</a:t>
                </a:r>
                <a:endParaRPr kumimoji="1" lang="en-US" altLang="zh-CN" sz="2000">
                  <a:solidFill>
                    <a:schemeClr val="tx1"/>
                  </a:solidFill>
                  <a:latin typeface="Palatino" pitchFamily="2" charset="0"/>
                  <a:ea typeface="Palatino" pitchFamily="2" charset="0"/>
                </a:endParaRPr>
              </a:p>
              <a:p>
                <a:pPr marL="342900" indent="-342900">
                  <a:buFont typeface="Arial" panose="020B0604020202020204" pitchFamily="34" charset="0"/>
                  <a:buChar char="•"/>
                </a:pPr>
                <a14:m>
                  <m:oMath xmlns:m="http://schemas.openxmlformats.org/officeDocument/2006/math">
                    <m:r>
                      <a:rPr kumimoji="1" lang="en-US" altLang="zh-CN" sz="2000" b="0" i="1" smtClean="0">
                        <a:solidFill>
                          <a:schemeClr val="tx1"/>
                        </a:solidFill>
                        <a:latin typeface="Cambria Math" panose="02040503050406030204" pitchFamily="18" charset="0"/>
                        <a:ea typeface="Palatino" pitchFamily="2" charset="0"/>
                      </a:rPr>
                      <m:t>𝑏</m:t>
                    </m:r>
                    <m:r>
                      <a:rPr kumimoji="1" lang="en-US" altLang="zh-CN" sz="2000" b="0" i="1" smtClean="0">
                        <a:solidFill>
                          <a:schemeClr val="tx1"/>
                        </a:solidFill>
                        <a:latin typeface="Cambria Math" panose="02040503050406030204" pitchFamily="18" charset="0"/>
                        <a:ea typeface="Palatino" pitchFamily="2" charset="0"/>
                      </a:rPr>
                      <m:t>∈</m:t>
                    </m:r>
                    <m:r>
                      <a:rPr kumimoji="1" lang="en-US" altLang="zh-CN" sz="2000" b="0" i="1" smtClean="0">
                        <a:solidFill>
                          <a:schemeClr val="tx1"/>
                        </a:solidFill>
                        <a:latin typeface="Cambria Math" panose="02040503050406030204" pitchFamily="18" charset="0"/>
                        <a:ea typeface="Palatino" pitchFamily="2" charset="0"/>
                      </a:rPr>
                      <m:t>𝐵</m:t>
                    </m:r>
                  </m:oMath>
                </a14:m>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can</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cover</a:t>
                </a:r>
                <a:r>
                  <a:rPr kumimoji="1" lang="zh-CN" altLang="en-US" sz="2000">
                    <a:solidFill>
                      <a:schemeClr val="tx1"/>
                    </a:solidFill>
                    <a:latin typeface="Palatino" pitchFamily="2" charset="0"/>
                    <a:ea typeface="Palatino" pitchFamily="2" charset="0"/>
                  </a:rPr>
                  <a:t> </a:t>
                </a:r>
                <a14:m>
                  <m:oMath xmlns:m="http://schemas.openxmlformats.org/officeDocument/2006/math">
                    <m:d>
                      <m:dPr>
                        <m:ctrlPr>
                          <a:rPr kumimoji="1" lang="en-US" altLang="zh-CN" sz="2000" b="0" i="1" smtClean="0">
                            <a:solidFill>
                              <a:schemeClr val="tx1"/>
                            </a:solidFill>
                            <a:latin typeface="Cambria Math" panose="02040503050406030204" pitchFamily="18" charset="0"/>
                          </a:rPr>
                        </m:ctrlPr>
                      </m:dPr>
                      <m:e>
                        <m:sSub>
                          <m:sSubPr>
                            <m:ctrlPr>
                              <a:rPr kumimoji="1" lang="en-US" altLang="zh-CN" sz="2000" b="0" i="1" smtClean="0">
                                <a:solidFill>
                                  <a:schemeClr val="tx1"/>
                                </a:solidFill>
                                <a:latin typeface="Cambria Math" panose="02040503050406030204" pitchFamily="18" charset="0"/>
                              </a:rPr>
                            </m:ctrlPr>
                          </m:sSubPr>
                          <m:e>
                            <m:r>
                              <a:rPr kumimoji="1" lang="en-US" altLang="zh-CN" sz="2000" b="0" i="1" smtClean="0">
                                <a:solidFill>
                                  <a:schemeClr val="tx1"/>
                                </a:solidFill>
                                <a:latin typeface="Cambria Math" panose="02040503050406030204" pitchFamily="18" charset="0"/>
                              </a:rPr>
                              <m:t>𝑢</m:t>
                            </m:r>
                          </m:e>
                          <m:sub>
                            <m:r>
                              <a:rPr kumimoji="1" lang="en-US" altLang="zh-CN" sz="2000" b="0" i="1" smtClean="0">
                                <a:solidFill>
                                  <a:schemeClr val="tx1"/>
                                </a:solidFill>
                                <a:latin typeface="Cambria Math" panose="02040503050406030204" pitchFamily="18" charset="0"/>
                              </a:rPr>
                              <m:t>1</m:t>
                            </m:r>
                          </m:sub>
                        </m:sSub>
                        <m:r>
                          <a:rPr kumimoji="1" lang="en-US" altLang="zh-CN" sz="2000" b="0" i="1" smtClean="0">
                            <a:solidFill>
                              <a:schemeClr val="tx1"/>
                            </a:solidFill>
                            <a:latin typeface="Cambria Math" panose="02040503050406030204" pitchFamily="18" charset="0"/>
                          </a:rPr>
                          <m:t>,…,</m:t>
                        </m:r>
                        <m:sSub>
                          <m:sSubPr>
                            <m:ctrlPr>
                              <a:rPr kumimoji="1" lang="en-US" altLang="zh-CN" sz="2000" b="0" i="1" smtClean="0">
                                <a:solidFill>
                                  <a:schemeClr val="tx1"/>
                                </a:solidFill>
                                <a:latin typeface="Cambria Math" panose="02040503050406030204" pitchFamily="18" charset="0"/>
                              </a:rPr>
                            </m:ctrlPr>
                          </m:sSubPr>
                          <m:e>
                            <m:r>
                              <a:rPr kumimoji="1" lang="en-US" altLang="zh-CN" sz="2000" b="0" i="1" smtClean="0">
                                <a:solidFill>
                                  <a:schemeClr val="tx1"/>
                                </a:solidFill>
                                <a:latin typeface="Cambria Math" panose="02040503050406030204" pitchFamily="18" charset="0"/>
                              </a:rPr>
                              <m:t>𝑢</m:t>
                            </m:r>
                          </m:e>
                          <m:sub>
                            <m:r>
                              <a:rPr kumimoji="1" lang="en-US" altLang="zh-CN" sz="2000" b="0" i="1" smtClean="0">
                                <a:solidFill>
                                  <a:schemeClr val="tx1"/>
                                </a:solidFill>
                                <a:latin typeface="Cambria Math" panose="02040503050406030204" pitchFamily="18" charset="0"/>
                              </a:rPr>
                              <m:t>𝑐</m:t>
                            </m:r>
                          </m:sub>
                        </m:sSub>
                        <m:r>
                          <a:rPr kumimoji="1" lang="en-US" altLang="zh-CN" sz="2000" b="0" i="1" smtClean="0">
                            <a:solidFill>
                              <a:schemeClr val="tx1"/>
                            </a:solidFill>
                            <a:latin typeface="Cambria Math" panose="02040503050406030204" pitchFamily="18" charset="0"/>
                          </a:rPr>
                          <m:t>,</m:t>
                        </m:r>
                        <m:sSub>
                          <m:sSubPr>
                            <m:ctrlPr>
                              <a:rPr kumimoji="1" lang="en-US" altLang="zh-CN" sz="2000" b="0" i="1" smtClean="0">
                                <a:solidFill>
                                  <a:schemeClr val="tx1"/>
                                </a:solidFill>
                                <a:latin typeface="Cambria Math" panose="02040503050406030204" pitchFamily="18" charset="0"/>
                              </a:rPr>
                            </m:ctrlPr>
                          </m:sSubPr>
                          <m:e>
                            <m:r>
                              <a:rPr kumimoji="1" lang="en-US" altLang="zh-CN" sz="2000" b="0" i="1" smtClean="0">
                                <a:solidFill>
                                  <a:schemeClr val="tx1"/>
                                </a:solidFill>
                                <a:latin typeface="Cambria Math" panose="02040503050406030204" pitchFamily="18" charset="0"/>
                              </a:rPr>
                              <m:t>𝑏</m:t>
                            </m:r>
                          </m:e>
                          <m:sub>
                            <m:r>
                              <a:rPr kumimoji="1" lang="en-US" altLang="zh-CN" sz="2000" b="0" i="1" smtClean="0">
                                <a:solidFill>
                                  <a:schemeClr val="tx1"/>
                                </a:solidFill>
                                <a:latin typeface="Cambria Math" panose="02040503050406030204" pitchFamily="18" charset="0"/>
                              </a:rPr>
                              <m:t>1</m:t>
                            </m:r>
                          </m:sub>
                        </m:sSub>
                        <m:r>
                          <a:rPr kumimoji="1" lang="en-US" altLang="zh-CN" sz="2000" b="0" i="1" smtClean="0">
                            <a:solidFill>
                              <a:schemeClr val="tx1"/>
                            </a:solidFill>
                            <a:latin typeface="Cambria Math" panose="02040503050406030204" pitchFamily="18" charset="0"/>
                          </a:rPr>
                          <m:t>,…,</m:t>
                        </m:r>
                        <m:sSub>
                          <m:sSubPr>
                            <m:ctrlPr>
                              <a:rPr kumimoji="1" lang="en-US" altLang="zh-CN" sz="2000" b="0" i="1" smtClean="0">
                                <a:solidFill>
                                  <a:schemeClr val="tx1"/>
                                </a:solidFill>
                                <a:latin typeface="Cambria Math" panose="02040503050406030204" pitchFamily="18" charset="0"/>
                              </a:rPr>
                            </m:ctrlPr>
                          </m:sSubPr>
                          <m:e>
                            <m:r>
                              <a:rPr kumimoji="1" lang="en-US" altLang="zh-CN" sz="2000" b="0" i="1" smtClean="0">
                                <a:solidFill>
                                  <a:schemeClr val="tx1"/>
                                </a:solidFill>
                                <a:latin typeface="Cambria Math" panose="02040503050406030204" pitchFamily="18" charset="0"/>
                              </a:rPr>
                              <m:t>𝑏</m:t>
                            </m:r>
                          </m:e>
                          <m:sub>
                            <m:r>
                              <a:rPr kumimoji="1" lang="en-US" altLang="zh-CN" sz="2000" b="0" i="1" smtClean="0">
                                <a:solidFill>
                                  <a:schemeClr val="tx1"/>
                                </a:solidFill>
                                <a:latin typeface="Cambria Math" panose="02040503050406030204" pitchFamily="18" charset="0"/>
                              </a:rPr>
                              <m:t>𝑐</m:t>
                            </m:r>
                          </m:sub>
                        </m:sSub>
                      </m:e>
                    </m:d>
                  </m:oMath>
                </a14:m>
                <a:r>
                  <a:rPr kumimoji="1" lang="zh-CN" altLang="en-US" sz="2000">
                    <a:solidFill>
                      <a:schemeClr val="tx1"/>
                    </a:solidFill>
                    <a:latin typeface="Palatino" pitchFamily="2" charset="0"/>
                    <a:ea typeface="Palatino" pitchFamily="2" charset="0"/>
                  </a:rPr>
                  <a:t> </a:t>
                </a:r>
                <a:r>
                  <a:rPr kumimoji="1" lang="en-US" altLang="zh-CN" sz="2000" err="1">
                    <a:solidFill>
                      <a:schemeClr val="tx1"/>
                    </a:solidFill>
                    <a:latin typeface="Palatino" pitchFamily="2" charset="0"/>
                    <a:ea typeface="Palatino" pitchFamily="2" charset="0"/>
                  </a:rPr>
                  <a:t>iff</a:t>
                </a:r>
                <a:r>
                  <a:rPr kumimoji="1" lang="zh-CN" altLang="en-US" sz="2000">
                    <a:solidFill>
                      <a:schemeClr val="tx1"/>
                    </a:solidFill>
                    <a:latin typeface="Palatino" pitchFamily="2" charset="0"/>
                    <a:ea typeface="Palatino" pitchFamily="2" charset="0"/>
                  </a:rPr>
                  <a:t> </a:t>
                </a:r>
                <a14:m>
                  <m:oMath xmlns:m="http://schemas.openxmlformats.org/officeDocument/2006/math">
                    <m:r>
                      <a:rPr kumimoji="1" lang="en-US" altLang="zh-CN" sz="2000" b="0" i="1" smtClean="0">
                        <a:solidFill>
                          <a:schemeClr val="tx1"/>
                        </a:solidFill>
                        <a:latin typeface="Cambria Math" panose="02040503050406030204" pitchFamily="18" charset="0"/>
                        <a:ea typeface="Palatino" pitchFamily="2" charset="0"/>
                      </a:rPr>
                      <m:t>∀</m:t>
                    </m:r>
                    <m:r>
                      <a:rPr kumimoji="1" lang="en-US" altLang="zh-CN" sz="2000" b="0" i="1" smtClean="0">
                        <a:solidFill>
                          <a:schemeClr val="tx1"/>
                        </a:solidFill>
                        <a:latin typeface="Cambria Math" panose="02040503050406030204" pitchFamily="18" charset="0"/>
                        <a:ea typeface="Palatino" pitchFamily="2" charset="0"/>
                      </a:rPr>
                      <m:t>𝑗</m:t>
                    </m:r>
                    <m:r>
                      <a:rPr kumimoji="1" lang="en-US" altLang="zh-CN" sz="2000" b="0" i="1" smtClean="0">
                        <a:solidFill>
                          <a:schemeClr val="tx1"/>
                        </a:solidFill>
                        <a:latin typeface="Cambria Math" panose="02040503050406030204" pitchFamily="18" charset="0"/>
                        <a:ea typeface="Palatino" pitchFamily="2" charset="0"/>
                      </a:rPr>
                      <m:t>∈</m:t>
                    </m:r>
                    <m:d>
                      <m:dPr>
                        <m:begChr m:val="["/>
                        <m:endChr m:val="]"/>
                        <m:ctrlPr>
                          <a:rPr kumimoji="1" lang="en-US" altLang="zh-CN" sz="2000" b="0" i="1" smtClean="0">
                            <a:solidFill>
                              <a:schemeClr val="tx1"/>
                            </a:solidFill>
                            <a:latin typeface="Cambria Math" panose="02040503050406030204" pitchFamily="18" charset="0"/>
                            <a:ea typeface="Palatino" pitchFamily="2" charset="0"/>
                          </a:rPr>
                        </m:ctrlPr>
                      </m:dPr>
                      <m:e>
                        <m:r>
                          <a:rPr kumimoji="1" lang="en-US" altLang="zh-CN" sz="2000" b="0" i="1" smtClean="0">
                            <a:solidFill>
                              <a:schemeClr val="tx1"/>
                            </a:solidFill>
                            <a:latin typeface="Cambria Math" panose="02040503050406030204" pitchFamily="18" charset="0"/>
                            <a:ea typeface="Palatino" pitchFamily="2" charset="0"/>
                          </a:rPr>
                          <m:t>𝑐</m:t>
                        </m:r>
                      </m:e>
                    </m:d>
                    <m:r>
                      <a:rPr kumimoji="1" lang="en-US" altLang="zh-CN" sz="2000" b="0" i="1" smtClean="0">
                        <a:solidFill>
                          <a:schemeClr val="tx1"/>
                        </a:solidFill>
                        <a:latin typeface="Cambria Math" panose="02040503050406030204" pitchFamily="18" charset="0"/>
                        <a:ea typeface="Palatino" pitchFamily="2" charset="0"/>
                      </a:rPr>
                      <m:t>,</m:t>
                    </m:r>
                    <m:r>
                      <a:rPr kumimoji="1" lang="zh-CN" altLang="en-US" sz="2000" b="0" i="1" smtClean="0">
                        <a:solidFill>
                          <a:schemeClr val="tx1"/>
                        </a:solidFill>
                        <a:latin typeface="Cambria Math" panose="02040503050406030204" pitchFamily="18" charset="0"/>
                        <a:ea typeface="Palatino" pitchFamily="2" charset="0"/>
                      </a:rPr>
                      <m:t> </m:t>
                    </m:r>
                    <m:r>
                      <a:rPr kumimoji="1" lang="en-US" altLang="zh-CN" sz="2000" b="0" i="1" smtClean="0">
                        <a:solidFill>
                          <a:schemeClr val="tx1"/>
                        </a:solidFill>
                        <a:latin typeface="Cambria Math" panose="02040503050406030204" pitchFamily="18" charset="0"/>
                        <a:ea typeface="Palatino" pitchFamily="2" charset="0"/>
                      </a:rPr>
                      <m:t>𝑏</m:t>
                    </m:r>
                    <m:r>
                      <a:rPr kumimoji="1" lang="en-US" altLang="zh-CN" sz="2000" b="0" i="1" smtClean="0">
                        <a:solidFill>
                          <a:schemeClr val="tx1"/>
                        </a:solidFill>
                        <a:latin typeface="Cambria Math" panose="02040503050406030204" pitchFamily="18" charset="0"/>
                        <a:ea typeface="Palatino" pitchFamily="2" charset="0"/>
                      </a:rPr>
                      <m:t>≠</m:t>
                    </m:r>
                    <m:sSub>
                      <m:sSubPr>
                        <m:ctrlPr>
                          <a:rPr kumimoji="1" lang="en-US" altLang="zh-CN" sz="2000" b="0" i="1" smtClean="0">
                            <a:solidFill>
                              <a:schemeClr val="tx1"/>
                            </a:solidFill>
                            <a:latin typeface="Cambria Math" panose="02040503050406030204" pitchFamily="18" charset="0"/>
                            <a:ea typeface="Palatino" pitchFamily="2" charset="0"/>
                          </a:rPr>
                        </m:ctrlPr>
                      </m:sSubPr>
                      <m:e>
                        <m:r>
                          <a:rPr kumimoji="1" lang="en-US" altLang="zh-CN" sz="2000" b="0" i="1" smtClean="0">
                            <a:solidFill>
                              <a:schemeClr val="tx1"/>
                            </a:solidFill>
                            <a:latin typeface="Cambria Math" panose="02040503050406030204" pitchFamily="18" charset="0"/>
                            <a:ea typeface="Palatino" pitchFamily="2" charset="0"/>
                          </a:rPr>
                          <m:t>𝑏</m:t>
                        </m:r>
                      </m:e>
                      <m:sub>
                        <m:r>
                          <a:rPr kumimoji="1" lang="en-US" altLang="zh-CN" sz="2000" b="0" i="1" smtClean="0">
                            <a:solidFill>
                              <a:schemeClr val="tx1"/>
                            </a:solidFill>
                            <a:latin typeface="Cambria Math" panose="02040503050406030204" pitchFamily="18" charset="0"/>
                            <a:ea typeface="Palatino" pitchFamily="2" charset="0"/>
                          </a:rPr>
                          <m:t>𝑗</m:t>
                        </m:r>
                      </m:sub>
                    </m:sSub>
                    <m:r>
                      <a:rPr kumimoji="1" lang="en-US" altLang="zh-CN" sz="2000" b="0" i="0" smtClean="0">
                        <a:solidFill>
                          <a:schemeClr val="tx1"/>
                        </a:solidFill>
                        <a:latin typeface="Cambria Math" panose="02040503050406030204" pitchFamily="18" charset="0"/>
                        <a:ea typeface="Palatino" pitchFamily="2" charset="0"/>
                      </a:rPr>
                      <m:t>.</m:t>
                    </m:r>
                  </m:oMath>
                </a14:m>
                <a:endParaRPr kumimoji="1" lang="zh-CN" altLang="en-US" sz="2000">
                  <a:solidFill>
                    <a:schemeClr val="tx1"/>
                  </a:solidFill>
                  <a:latin typeface="Palatino" pitchFamily="2" charset="0"/>
                  <a:ea typeface="Palatino" pitchFamily="2" charset="0"/>
                </a:endParaRPr>
              </a:p>
            </p:txBody>
          </p:sp>
        </mc:Choice>
        <mc:Fallback xmlns="">
          <p:sp>
            <p:nvSpPr>
              <p:cNvPr id="8" name="文本框 7">
                <a:extLst>
                  <a:ext uri="{FF2B5EF4-FFF2-40B4-BE49-F238E27FC236}">
                    <a16:creationId xmlns:a16="http://schemas.microsoft.com/office/drawing/2014/main" id="{ADAD7045-2582-B750-0AC9-7881D70B0692}"/>
                  </a:ext>
                </a:extLst>
              </p:cNvPr>
              <p:cNvSpPr txBox="1">
                <a:spLocks noRot="1" noChangeAspect="1" noMove="1" noResize="1" noEditPoints="1" noAdjustHandles="1" noChangeArrowheads="1" noChangeShapeType="1" noTextEdit="1"/>
              </p:cNvSpPr>
              <p:nvPr/>
            </p:nvSpPr>
            <p:spPr>
              <a:xfrm>
                <a:off x="838199" y="2636662"/>
                <a:ext cx="10740377" cy="1444306"/>
              </a:xfrm>
              <a:prstGeom prst="rect">
                <a:avLst/>
              </a:prstGeom>
              <a:blipFill>
                <a:blip r:embed="rId3"/>
                <a:stretch>
                  <a:fillRect l="-568" t="-2119" b="-55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圆角矩形标注 9">
                <a:extLst>
                  <a:ext uri="{FF2B5EF4-FFF2-40B4-BE49-F238E27FC236}">
                    <a16:creationId xmlns:a16="http://schemas.microsoft.com/office/drawing/2014/main" id="{F0A41563-8680-1E35-0E16-30BDC4321B30}"/>
                  </a:ext>
                </a:extLst>
              </p:cNvPr>
              <p:cNvSpPr/>
              <p:nvPr/>
            </p:nvSpPr>
            <p:spPr>
              <a:xfrm>
                <a:off x="7761768" y="2238939"/>
                <a:ext cx="3592032" cy="795446"/>
              </a:xfrm>
              <a:prstGeom prst="wedgeRoundRectCallout">
                <a:avLst>
                  <a:gd name="adj1" fmla="val -72470"/>
                  <a:gd name="adj2" fmla="val 30723"/>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solidFill>
                      <a:schemeClr val="tx1"/>
                    </a:solidFill>
                    <a:latin typeface="Palatino" pitchFamily="2" charset="0"/>
                    <a:ea typeface="Palatino" pitchFamily="2" charset="0"/>
                  </a:rPr>
                  <a:t>hypercube</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partition</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systems</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indexed</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by</a:t>
                </a:r>
                <a:r>
                  <a:rPr kumimoji="1" lang="zh-CN" altLang="en-US" sz="2000">
                    <a:solidFill>
                      <a:schemeClr val="tx1"/>
                    </a:solidFill>
                    <a:latin typeface="Palatino" pitchFamily="2" charset="0"/>
                    <a:ea typeface="Palatino" pitchFamily="2" charset="0"/>
                  </a:rPr>
                  <a:t> </a:t>
                </a:r>
                <a14:m>
                  <m:oMath xmlns:m="http://schemas.openxmlformats.org/officeDocument/2006/math">
                    <m:r>
                      <a:rPr kumimoji="1" lang="en-US" altLang="zh-CN" sz="2000" b="0" i="1" smtClean="0">
                        <a:solidFill>
                          <a:schemeClr val="tx1"/>
                        </a:solidFill>
                        <a:latin typeface="Cambria Math" panose="02040503050406030204" pitchFamily="18" charset="0"/>
                      </a:rPr>
                      <m:t>(</m:t>
                    </m:r>
                    <m:sSub>
                      <m:sSubPr>
                        <m:ctrlPr>
                          <a:rPr kumimoji="1" lang="en-US" altLang="zh-CN" sz="2000" b="0" i="1" smtClean="0">
                            <a:solidFill>
                              <a:schemeClr val="tx1"/>
                            </a:solidFill>
                            <a:latin typeface="Cambria Math" panose="02040503050406030204" pitchFamily="18" charset="0"/>
                          </a:rPr>
                        </m:ctrlPr>
                      </m:sSubPr>
                      <m:e>
                        <m:r>
                          <a:rPr kumimoji="1" lang="en-US" altLang="zh-CN" sz="2000" b="0" i="1" smtClean="0">
                            <a:solidFill>
                              <a:schemeClr val="tx1"/>
                            </a:solidFill>
                            <a:latin typeface="Cambria Math" panose="02040503050406030204" pitchFamily="18" charset="0"/>
                          </a:rPr>
                          <m:t>𝑏</m:t>
                        </m:r>
                      </m:e>
                      <m:sub>
                        <m:r>
                          <a:rPr kumimoji="1" lang="en-US" altLang="zh-CN" sz="2000" b="0" i="1" smtClean="0">
                            <a:solidFill>
                              <a:schemeClr val="tx1"/>
                            </a:solidFill>
                            <a:latin typeface="Cambria Math" panose="02040503050406030204" pitchFamily="18" charset="0"/>
                          </a:rPr>
                          <m:t>1</m:t>
                        </m:r>
                      </m:sub>
                    </m:sSub>
                    <m:r>
                      <a:rPr kumimoji="1" lang="en-US" altLang="zh-CN" sz="2000" b="0" i="1" smtClean="0">
                        <a:solidFill>
                          <a:schemeClr val="tx1"/>
                        </a:solidFill>
                        <a:latin typeface="Cambria Math" panose="02040503050406030204" pitchFamily="18" charset="0"/>
                      </a:rPr>
                      <m:t>,…,</m:t>
                    </m:r>
                    <m:sSub>
                      <m:sSubPr>
                        <m:ctrlPr>
                          <a:rPr kumimoji="1" lang="en-US" altLang="zh-CN" sz="2000" b="0" i="1" smtClean="0">
                            <a:solidFill>
                              <a:schemeClr val="tx1"/>
                            </a:solidFill>
                            <a:latin typeface="Cambria Math" panose="02040503050406030204" pitchFamily="18" charset="0"/>
                          </a:rPr>
                        </m:ctrlPr>
                      </m:sSubPr>
                      <m:e>
                        <m:r>
                          <a:rPr kumimoji="1" lang="en-US" altLang="zh-CN" sz="2000" b="0" i="1" smtClean="0">
                            <a:solidFill>
                              <a:schemeClr val="tx1"/>
                            </a:solidFill>
                            <a:latin typeface="Cambria Math" panose="02040503050406030204" pitchFamily="18" charset="0"/>
                          </a:rPr>
                          <m:t>𝑏</m:t>
                        </m:r>
                      </m:e>
                      <m:sub>
                        <m:r>
                          <a:rPr kumimoji="1" lang="en-US" altLang="zh-CN" sz="2000" b="0" i="1" smtClean="0">
                            <a:solidFill>
                              <a:schemeClr val="tx1"/>
                            </a:solidFill>
                            <a:latin typeface="Cambria Math" panose="02040503050406030204" pitchFamily="18" charset="0"/>
                          </a:rPr>
                          <m:t>𝑐</m:t>
                        </m:r>
                      </m:sub>
                    </m:sSub>
                    <m:r>
                      <a:rPr kumimoji="1" lang="en-US" altLang="zh-CN" sz="2000" b="0" i="1" smtClean="0">
                        <a:solidFill>
                          <a:schemeClr val="tx1"/>
                        </a:solidFill>
                        <a:latin typeface="Cambria Math" panose="02040503050406030204" pitchFamily="18" charset="0"/>
                      </a:rPr>
                      <m:t>)</m:t>
                    </m:r>
                  </m:oMath>
                </a14:m>
                <a:r>
                  <a:rPr kumimoji="1" lang="en-US" altLang="zh-CN" sz="2000">
                    <a:solidFill>
                      <a:schemeClr val="tx1"/>
                    </a:solidFill>
                    <a:latin typeface="Palatino" pitchFamily="2" charset="0"/>
                    <a:ea typeface="Palatino" pitchFamily="2" charset="0"/>
                  </a:rPr>
                  <a:t>!</a:t>
                </a:r>
                <a:endParaRPr kumimoji="1" lang="zh-CN" altLang="en-US" sz="2000">
                  <a:solidFill>
                    <a:schemeClr val="tx1"/>
                  </a:solidFill>
                  <a:latin typeface="Palatino" pitchFamily="2" charset="0"/>
                  <a:ea typeface="Palatino" pitchFamily="2" charset="0"/>
                </a:endParaRPr>
              </a:p>
            </p:txBody>
          </p:sp>
        </mc:Choice>
        <mc:Fallback xmlns="">
          <p:sp>
            <p:nvSpPr>
              <p:cNvPr id="10" name="圆角矩形标注 9">
                <a:extLst>
                  <a:ext uri="{FF2B5EF4-FFF2-40B4-BE49-F238E27FC236}">
                    <a16:creationId xmlns:a16="http://schemas.microsoft.com/office/drawing/2014/main" id="{F0A41563-8680-1E35-0E16-30BDC4321B30}"/>
                  </a:ext>
                </a:extLst>
              </p:cNvPr>
              <p:cNvSpPr>
                <a:spLocks noRot="1" noChangeAspect="1" noMove="1" noResize="1" noEditPoints="1" noAdjustHandles="1" noChangeArrowheads="1" noChangeShapeType="1" noTextEdit="1"/>
              </p:cNvSpPr>
              <p:nvPr/>
            </p:nvSpPr>
            <p:spPr>
              <a:xfrm>
                <a:off x="7761768" y="2238939"/>
                <a:ext cx="3592032" cy="795446"/>
              </a:xfrm>
              <a:prstGeom prst="wedgeRoundRectCallout">
                <a:avLst>
                  <a:gd name="adj1" fmla="val -72470"/>
                  <a:gd name="adj2" fmla="val 30723"/>
                  <a:gd name="adj3" fmla="val 16667"/>
                </a:avLst>
              </a:prstGeom>
              <a:blipFill>
                <a:blip r:embed="rId4"/>
                <a:stretch>
                  <a:fillRect b="-763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83B2473-B4F8-FC0A-5E3A-19AF479BD094}"/>
                  </a:ext>
                </a:extLst>
              </p:cNvPr>
              <p:cNvSpPr txBox="1"/>
              <p:nvPr/>
            </p:nvSpPr>
            <p:spPr>
              <a:xfrm>
                <a:off x="838199" y="4195224"/>
                <a:ext cx="10515601" cy="1350050"/>
              </a:xfrm>
              <a:prstGeom prst="rect">
                <a:avLst/>
              </a:prstGeom>
              <a:noFill/>
            </p:spPr>
            <p:txBody>
              <a:bodyPr wrap="square" rtlCol="0">
                <a:spAutoFit/>
              </a:bodyPr>
              <a:lstStyle/>
              <a:p>
                <a:r>
                  <a:rPr kumimoji="1" lang="en-US" altLang="zh-CN" sz="2000" b="1">
                    <a:solidFill>
                      <a:schemeClr val="tx1"/>
                    </a:solidFill>
                    <a:latin typeface="Palatino" pitchFamily="2" charset="0"/>
                    <a:ea typeface="Palatino" pitchFamily="2" charset="0"/>
                  </a:rPr>
                  <a:t>Sufficiency:</a:t>
                </a:r>
              </a:p>
              <a:p>
                <a:pPr marL="342900" indent="-342900">
                  <a:buFont typeface="Arial" panose="020B0604020202020204" pitchFamily="34" charset="0"/>
                  <a:buChar char="•"/>
                </a:pPr>
                <a:r>
                  <a:rPr kumimoji="1" lang="en-US" altLang="zh-CN" sz="2000">
                    <a:solidFill>
                      <a:schemeClr val="tx1"/>
                    </a:solidFill>
                    <a:latin typeface="Palatino" pitchFamily="2" charset="0"/>
                    <a:ea typeface="Palatino" pitchFamily="2" charset="0"/>
                  </a:rPr>
                  <a:t>If</a:t>
                </a:r>
                <a:r>
                  <a:rPr kumimoji="1" lang="zh-CN" altLang="en-US" sz="2000">
                    <a:solidFill>
                      <a:schemeClr val="tx1"/>
                    </a:solidFill>
                    <a:latin typeface="Palatino" pitchFamily="2" charset="0"/>
                    <a:ea typeface="Palatino" pitchFamily="2" charset="0"/>
                  </a:rPr>
                  <a:t> </a:t>
                </a:r>
                <a:r>
                  <a:rPr lang="zh-CN" altLang="en-US" sz="2000">
                    <a:solidFill>
                      <a:schemeClr val="tx1"/>
                    </a:solidFill>
                    <a:latin typeface="Palatino" pitchFamily="2" charset="0"/>
                    <a:ea typeface="Palatino" pitchFamily="2" charset="0"/>
                  </a:rPr>
                  <a:t>② </a:t>
                </a:r>
                <a:r>
                  <a:rPr lang="en-US" altLang="zh-CN" sz="2000">
                    <a:solidFill>
                      <a:schemeClr val="tx1"/>
                    </a:solidFill>
                    <a:latin typeface="Palatino" pitchFamily="2" charset="0"/>
                    <a:ea typeface="Palatino" pitchFamily="2" charset="0"/>
                  </a:rPr>
                  <a:t>holds, </a:t>
                </a:r>
                <a:r>
                  <a:rPr kumimoji="1" lang="en-US" altLang="zh-CN" sz="2000">
                    <a:solidFill>
                      <a:schemeClr val="tx1"/>
                    </a:solidFill>
                    <a:latin typeface="Palatino" pitchFamily="2" charset="0"/>
                    <a:ea typeface="Palatino" pitchFamily="2" charset="0"/>
                  </a:rPr>
                  <a:t>then </a:t>
                </a:r>
                <a14:m>
                  <m:oMath xmlns:m="http://schemas.openxmlformats.org/officeDocument/2006/math">
                    <m:r>
                      <a:rPr kumimoji="1" lang="en-US" altLang="zh-CN" sz="2000" b="0" i="1" smtClean="0">
                        <a:solidFill>
                          <a:schemeClr val="tx1"/>
                        </a:solidFill>
                        <a:latin typeface="Cambria Math" panose="02040503050406030204" pitchFamily="18" charset="0"/>
                        <a:ea typeface="Palatino" pitchFamily="2" charset="0"/>
                      </a:rPr>
                      <m:t>𝑌</m:t>
                    </m:r>
                  </m:oMath>
                </a14:m>
                <a:r>
                  <a:rPr kumimoji="1" lang="en-US" altLang="zh-CN" sz="2000">
                    <a:solidFill>
                      <a:schemeClr val="tx1"/>
                    </a:solidFill>
                    <a:latin typeface="Palatino" pitchFamily="2" charset="0"/>
                    <a:ea typeface="Palatino" pitchFamily="2" charset="0"/>
                  </a:rPr>
                  <a:t> suffices to cover </a:t>
                </a:r>
                <a14:m>
                  <m:oMath xmlns:m="http://schemas.openxmlformats.org/officeDocument/2006/math">
                    <m:sSubSup>
                      <m:sSubSupPr>
                        <m:ctrlPr>
                          <a:rPr kumimoji="1" lang="en-US" altLang="zh-CN" sz="2000" b="0" i="1" smtClean="0">
                            <a:solidFill>
                              <a:schemeClr val="tx1"/>
                            </a:solidFill>
                            <a:latin typeface="Cambria Math" panose="02040503050406030204" pitchFamily="18" charset="0"/>
                          </a:rPr>
                        </m:ctrlPr>
                      </m:sSubSupPr>
                      <m:e>
                        <m:r>
                          <a:rPr kumimoji="1" lang="en-US" altLang="zh-CN" sz="2000" b="0" i="1" smtClean="0">
                            <a:solidFill>
                              <a:schemeClr val="tx1"/>
                            </a:solidFill>
                            <a:latin typeface="Cambria Math" panose="02040503050406030204" pitchFamily="18" charset="0"/>
                          </a:rPr>
                          <m:t>𝑈</m:t>
                        </m:r>
                      </m:e>
                      <m:sub>
                        <m:r>
                          <a:rPr kumimoji="1" lang="en-US" altLang="zh-CN" sz="2000" b="0" i="1" smtClean="0">
                            <a:solidFill>
                              <a:schemeClr val="tx1"/>
                            </a:solidFill>
                            <a:latin typeface="Cambria Math" panose="02040503050406030204" pitchFamily="18" charset="0"/>
                          </a:rPr>
                          <m:t>𝑖</m:t>
                        </m:r>
                      </m:sub>
                      <m:sup>
                        <m:r>
                          <a:rPr kumimoji="1" lang="en-US" altLang="zh-CN" sz="2000" b="0" i="1" smtClean="0">
                            <a:solidFill>
                              <a:schemeClr val="tx1"/>
                            </a:solidFill>
                            <a:latin typeface="Cambria Math" panose="02040503050406030204" pitchFamily="18" charset="0"/>
                          </a:rPr>
                          <m:t>′</m:t>
                        </m:r>
                      </m:sup>
                    </m:sSubSup>
                  </m:oMath>
                </a14:m>
                <a:r>
                  <a:rPr kumimoji="1" lang="en-US" altLang="zh-CN" sz="2000">
                    <a:solidFill>
                      <a:schemeClr val="tx1"/>
                    </a:solidFill>
                    <a:latin typeface="Palatino" pitchFamily="2" charset="0"/>
                    <a:ea typeface="Palatino" pitchFamily="2" charset="0"/>
                  </a:rPr>
                  <a:t>. </a:t>
                </a:r>
              </a:p>
              <a:p>
                <a:pPr marL="342900" indent="-342900">
                  <a:buFont typeface="Arial" panose="020B0604020202020204" pitchFamily="34" charset="0"/>
                  <a:buChar char="•"/>
                </a:pPr>
                <a:r>
                  <a:rPr kumimoji="1" lang="en-US" altLang="zh-CN" sz="2000">
                    <a:solidFill>
                      <a:schemeClr val="tx1"/>
                    </a:solidFill>
                    <a:latin typeface="Palatino" pitchFamily="2" charset="0"/>
                    <a:ea typeface="Palatino" pitchFamily="2" charset="0"/>
                  </a:rPr>
                  <a:t>Otherwise take </a:t>
                </a:r>
                <a14:m>
                  <m:oMath xmlns:m="http://schemas.openxmlformats.org/officeDocument/2006/math">
                    <m:r>
                      <a:rPr kumimoji="1" lang="en-US" altLang="zh-CN" sz="2000" b="0" i="1" smtClean="0">
                        <a:solidFill>
                          <a:schemeClr val="tx1"/>
                        </a:solidFill>
                        <a:latin typeface="Cambria Math" panose="02040503050406030204" pitchFamily="18" charset="0"/>
                        <a:ea typeface="Palatino" pitchFamily="2" charset="0"/>
                      </a:rPr>
                      <m:t>𝑏</m:t>
                    </m:r>
                  </m:oMath>
                </a14:m>
                <a:r>
                  <a:rPr kumimoji="1" lang="en-US" altLang="zh-CN" sz="2000">
                    <a:solidFill>
                      <a:schemeClr val="tx1"/>
                    </a:solidFill>
                    <a:latin typeface="Palatino" pitchFamily="2" charset="0"/>
                    <a:ea typeface="Palatino" pitchFamily="2" charset="0"/>
                  </a:rPr>
                  <a:t> satisfying </a:t>
                </a:r>
                <a:r>
                  <a:rPr lang="zh-CN" altLang="en-US" sz="2000">
                    <a:solidFill>
                      <a:schemeClr val="tx1"/>
                    </a:solidFill>
                    <a:latin typeface="Palatino" pitchFamily="2" charset="0"/>
                    <a:ea typeface="Palatino" pitchFamily="2" charset="0"/>
                  </a:rPr>
                  <a:t>①</a:t>
                </a:r>
                <a:r>
                  <a:rPr lang="en-US" altLang="zh-CN" sz="2000">
                    <a:solidFill>
                      <a:schemeClr val="tx1"/>
                    </a:solidFill>
                    <a:latin typeface="Palatino" pitchFamily="2" charset="0"/>
                    <a:ea typeface="Palatino" pitchFamily="2" charset="0"/>
                  </a:rPr>
                  <a:t>, every </a:t>
                </a:r>
                <a14:m>
                  <m:oMath xmlns:m="http://schemas.openxmlformats.org/officeDocument/2006/math">
                    <m:d>
                      <m:dPr>
                        <m:ctrlPr>
                          <a:rPr kumimoji="1" lang="en-US" altLang="zh-CN" sz="2000" b="0" i="1" smtClean="0">
                            <a:solidFill>
                              <a:schemeClr val="tx1"/>
                            </a:solidFill>
                            <a:latin typeface="Cambria Math" panose="02040503050406030204" pitchFamily="18" charset="0"/>
                          </a:rPr>
                        </m:ctrlPr>
                      </m:dPr>
                      <m:e>
                        <m:sSub>
                          <m:sSubPr>
                            <m:ctrlPr>
                              <a:rPr kumimoji="1" lang="en-US" altLang="zh-CN" sz="2000" b="0" i="1" smtClean="0">
                                <a:solidFill>
                                  <a:schemeClr val="tx1"/>
                                </a:solidFill>
                                <a:latin typeface="Cambria Math" panose="02040503050406030204" pitchFamily="18" charset="0"/>
                              </a:rPr>
                            </m:ctrlPr>
                          </m:sSubPr>
                          <m:e>
                            <m:r>
                              <a:rPr kumimoji="1" lang="en-US" altLang="zh-CN" sz="2000" b="0" i="1" smtClean="0">
                                <a:solidFill>
                                  <a:schemeClr val="tx1"/>
                                </a:solidFill>
                                <a:latin typeface="Cambria Math" panose="02040503050406030204" pitchFamily="18" charset="0"/>
                              </a:rPr>
                              <m:t>𝑢</m:t>
                            </m:r>
                          </m:e>
                          <m:sub>
                            <m:r>
                              <a:rPr kumimoji="1" lang="en-US" altLang="zh-CN" sz="2000" b="0" i="1" smtClean="0">
                                <a:solidFill>
                                  <a:schemeClr val="tx1"/>
                                </a:solidFill>
                                <a:latin typeface="Cambria Math" panose="02040503050406030204" pitchFamily="18" charset="0"/>
                              </a:rPr>
                              <m:t>1</m:t>
                            </m:r>
                          </m:sub>
                        </m:sSub>
                        <m:r>
                          <a:rPr kumimoji="1" lang="en-US" altLang="zh-CN" sz="2000" b="0" i="1" smtClean="0">
                            <a:solidFill>
                              <a:schemeClr val="tx1"/>
                            </a:solidFill>
                            <a:latin typeface="Cambria Math" panose="02040503050406030204" pitchFamily="18" charset="0"/>
                          </a:rPr>
                          <m:t>,…,</m:t>
                        </m:r>
                        <m:sSub>
                          <m:sSubPr>
                            <m:ctrlPr>
                              <a:rPr kumimoji="1" lang="en-US" altLang="zh-CN" sz="2000" b="0" i="1" smtClean="0">
                                <a:solidFill>
                                  <a:schemeClr val="tx1"/>
                                </a:solidFill>
                                <a:latin typeface="Cambria Math" panose="02040503050406030204" pitchFamily="18" charset="0"/>
                              </a:rPr>
                            </m:ctrlPr>
                          </m:sSubPr>
                          <m:e>
                            <m:r>
                              <a:rPr kumimoji="1" lang="en-US" altLang="zh-CN" sz="2000" b="0" i="1" smtClean="0">
                                <a:solidFill>
                                  <a:schemeClr val="tx1"/>
                                </a:solidFill>
                                <a:latin typeface="Cambria Math" panose="02040503050406030204" pitchFamily="18" charset="0"/>
                              </a:rPr>
                              <m:t>𝑢</m:t>
                            </m:r>
                          </m:e>
                          <m:sub>
                            <m:r>
                              <a:rPr kumimoji="1" lang="en-US" altLang="zh-CN" sz="2000" b="0" i="1" smtClean="0">
                                <a:solidFill>
                                  <a:schemeClr val="tx1"/>
                                </a:solidFill>
                                <a:latin typeface="Cambria Math" panose="02040503050406030204" pitchFamily="18" charset="0"/>
                              </a:rPr>
                              <m:t>𝑐</m:t>
                            </m:r>
                          </m:sub>
                        </m:sSub>
                        <m:r>
                          <a:rPr kumimoji="1" lang="en-US" altLang="zh-CN" sz="2000" b="0" i="1" smtClean="0">
                            <a:solidFill>
                              <a:schemeClr val="tx1"/>
                            </a:solidFill>
                            <a:latin typeface="Cambria Math" panose="02040503050406030204" pitchFamily="18" charset="0"/>
                          </a:rPr>
                          <m:t>,</m:t>
                        </m:r>
                        <m:sSub>
                          <m:sSubPr>
                            <m:ctrlPr>
                              <a:rPr kumimoji="1" lang="en-US" altLang="zh-CN" sz="2000" b="0" i="1" smtClean="0">
                                <a:solidFill>
                                  <a:schemeClr val="tx1"/>
                                </a:solidFill>
                                <a:latin typeface="Cambria Math" panose="02040503050406030204" pitchFamily="18" charset="0"/>
                              </a:rPr>
                            </m:ctrlPr>
                          </m:sSubPr>
                          <m:e>
                            <m:r>
                              <a:rPr kumimoji="1" lang="en-US" altLang="zh-CN" sz="2000" b="0" i="1" smtClean="0">
                                <a:solidFill>
                                  <a:schemeClr val="tx1"/>
                                </a:solidFill>
                                <a:latin typeface="Cambria Math" panose="02040503050406030204" pitchFamily="18" charset="0"/>
                              </a:rPr>
                              <m:t>𝑏</m:t>
                            </m:r>
                          </m:e>
                          <m:sub>
                            <m:r>
                              <a:rPr kumimoji="1" lang="en-US" altLang="zh-CN" sz="2000" b="0" i="1" smtClean="0">
                                <a:solidFill>
                                  <a:schemeClr val="tx1"/>
                                </a:solidFill>
                                <a:latin typeface="Cambria Math" panose="02040503050406030204" pitchFamily="18" charset="0"/>
                              </a:rPr>
                              <m:t>1</m:t>
                            </m:r>
                          </m:sub>
                        </m:sSub>
                        <m:r>
                          <a:rPr kumimoji="1" lang="en-US" altLang="zh-CN" sz="2000" b="0" i="1" smtClean="0">
                            <a:solidFill>
                              <a:schemeClr val="tx1"/>
                            </a:solidFill>
                            <a:latin typeface="Cambria Math" panose="02040503050406030204" pitchFamily="18" charset="0"/>
                          </a:rPr>
                          <m:t>,…,</m:t>
                        </m:r>
                        <m:sSub>
                          <m:sSubPr>
                            <m:ctrlPr>
                              <a:rPr kumimoji="1" lang="en-US" altLang="zh-CN" sz="2000" b="0" i="1" smtClean="0">
                                <a:solidFill>
                                  <a:schemeClr val="tx1"/>
                                </a:solidFill>
                                <a:latin typeface="Cambria Math" panose="02040503050406030204" pitchFamily="18" charset="0"/>
                              </a:rPr>
                            </m:ctrlPr>
                          </m:sSubPr>
                          <m:e>
                            <m:r>
                              <a:rPr kumimoji="1" lang="en-US" altLang="zh-CN" sz="2000" b="0" i="1" smtClean="0">
                                <a:solidFill>
                                  <a:schemeClr val="tx1"/>
                                </a:solidFill>
                                <a:latin typeface="Cambria Math" panose="02040503050406030204" pitchFamily="18" charset="0"/>
                              </a:rPr>
                              <m:t>𝑏</m:t>
                            </m:r>
                          </m:e>
                          <m:sub>
                            <m:r>
                              <a:rPr kumimoji="1" lang="en-US" altLang="zh-CN" sz="2000" b="0" i="1" smtClean="0">
                                <a:solidFill>
                                  <a:schemeClr val="tx1"/>
                                </a:solidFill>
                                <a:latin typeface="Cambria Math" panose="02040503050406030204" pitchFamily="18" charset="0"/>
                              </a:rPr>
                              <m:t>𝑐</m:t>
                            </m:r>
                          </m:sub>
                        </m:sSub>
                      </m:e>
                    </m:d>
                  </m:oMath>
                </a14:m>
                <a:r>
                  <a:rPr lang="en-US" altLang="zh-CN" sz="2000">
                    <a:solidFill>
                      <a:schemeClr val="tx1"/>
                    </a:solidFill>
                    <a:latin typeface="Palatino" pitchFamily="2" charset="0"/>
                    <a:ea typeface="Palatino" pitchFamily="2" charset="0"/>
                  </a:rPr>
                  <a:t> is covered by </a:t>
                </a:r>
                <a14:m>
                  <m:oMath xmlns:m="http://schemas.openxmlformats.org/officeDocument/2006/math">
                    <m:r>
                      <a:rPr kumimoji="1" lang="en-US" altLang="zh-CN" sz="2000" b="0" i="1" smtClean="0">
                        <a:solidFill>
                          <a:schemeClr val="tx1"/>
                        </a:solidFill>
                        <a:latin typeface="Cambria Math" panose="02040503050406030204" pitchFamily="18" charset="0"/>
                        <a:ea typeface="Palatino" pitchFamily="2" charset="0"/>
                      </a:rPr>
                      <m:t>𝑏</m:t>
                    </m:r>
                  </m:oMath>
                </a14:m>
                <a:r>
                  <a:rPr lang="en-US" altLang="zh-CN" sz="2000">
                    <a:solidFill>
                      <a:schemeClr val="tx1"/>
                    </a:solidFill>
                    <a:latin typeface="Palatino" pitchFamily="2" charset="0"/>
                    <a:ea typeface="Palatino" pitchFamily="2" charset="0"/>
                  </a:rPr>
                  <a:t> if </a:t>
                </a:r>
                <a14:m>
                  <m:oMath xmlns:m="http://schemas.openxmlformats.org/officeDocument/2006/math">
                    <m:r>
                      <a:rPr lang="en-US" altLang="zh-CN" sz="2000" b="0" i="1" smtClean="0">
                        <a:solidFill>
                          <a:schemeClr val="tx1"/>
                        </a:solidFill>
                        <a:latin typeface="Cambria Math" panose="02040503050406030204" pitchFamily="18" charset="0"/>
                        <a:ea typeface="Palatino" pitchFamily="2" charset="0"/>
                      </a:rPr>
                      <m:t>𝑏</m:t>
                    </m:r>
                    <m:r>
                      <a:rPr lang="en-US" altLang="zh-CN" sz="2000" b="0" i="1" smtClean="0">
                        <a:solidFill>
                          <a:schemeClr val="tx1"/>
                        </a:solidFill>
                        <a:latin typeface="Cambria Math" panose="02040503050406030204" pitchFamily="18" charset="0"/>
                        <a:ea typeface="Palatino" pitchFamily="2" charset="0"/>
                      </a:rPr>
                      <m:t>∉</m:t>
                    </m:r>
                    <m:r>
                      <m:rPr>
                        <m:lit/>
                      </m:rPr>
                      <a:rPr lang="en-US" altLang="zh-CN" sz="2000" b="0" i="1" smtClean="0">
                        <a:solidFill>
                          <a:schemeClr val="tx1"/>
                        </a:solidFill>
                        <a:latin typeface="Cambria Math" panose="02040503050406030204" pitchFamily="18" charset="0"/>
                        <a:ea typeface="Palatino" pitchFamily="2" charset="0"/>
                      </a:rPr>
                      <m:t>{</m:t>
                    </m:r>
                    <m:sSub>
                      <m:sSubPr>
                        <m:ctrlPr>
                          <a:rPr lang="en-US" altLang="zh-CN" sz="2000" b="0" i="1" smtClean="0">
                            <a:solidFill>
                              <a:schemeClr val="tx1"/>
                            </a:solidFill>
                            <a:latin typeface="Cambria Math" panose="02040503050406030204" pitchFamily="18" charset="0"/>
                            <a:ea typeface="Palatino" pitchFamily="2" charset="0"/>
                          </a:rPr>
                        </m:ctrlPr>
                      </m:sSubPr>
                      <m:e>
                        <m:r>
                          <a:rPr lang="en-US" altLang="zh-CN" sz="2000" b="0" i="1" smtClean="0">
                            <a:solidFill>
                              <a:schemeClr val="tx1"/>
                            </a:solidFill>
                            <a:latin typeface="Cambria Math" panose="02040503050406030204" pitchFamily="18" charset="0"/>
                            <a:ea typeface="Palatino" pitchFamily="2" charset="0"/>
                          </a:rPr>
                          <m:t>𝑏</m:t>
                        </m:r>
                      </m:e>
                      <m:sub>
                        <m:r>
                          <a:rPr lang="en-US" altLang="zh-CN" sz="2000" b="0" i="1" smtClean="0">
                            <a:solidFill>
                              <a:schemeClr val="tx1"/>
                            </a:solidFill>
                            <a:latin typeface="Cambria Math" panose="02040503050406030204" pitchFamily="18" charset="0"/>
                            <a:ea typeface="Palatino" pitchFamily="2" charset="0"/>
                          </a:rPr>
                          <m:t>1</m:t>
                        </m:r>
                      </m:sub>
                    </m:sSub>
                    <m:r>
                      <a:rPr lang="en-US" altLang="zh-CN" sz="2000" b="0" i="1" smtClean="0">
                        <a:solidFill>
                          <a:schemeClr val="tx1"/>
                        </a:solidFill>
                        <a:latin typeface="Cambria Math" panose="02040503050406030204" pitchFamily="18" charset="0"/>
                        <a:ea typeface="Palatino" pitchFamily="2" charset="0"/>
                      </a:rPr>
                      <m:t>,…,</m:t>
                    </m:r>
                    <m:sSub>
                      <m:sSubPr>
                        <m:ctrlPr>
                          <a:rPr lang="en-US" altLang="zh-CN" sz="2000" b="0" i="1" smtClean="0">
                            <a:solidFill>
                              <a:schemeClr val="tx1"/>
                            </a:solidFill>
                            <a:latin typeface="Cambria Math" panose="02040503050406030204" pitchFamily="18" charset="0"/>
                            <a:ea typeface="Palatino" pitchFamily="2" charset="0"/>
                          </a:rPr>
                        </m:ctrlPr>
                      </m:sSubPr>
                      <m:e>
                        <m:r>
                          <a:rPr lang="en-US" altLang="zh-CN" sz="2000" b="0" i="1" smtClean="0">
                            <a:solidFill>
                              <a:schemeClr val="tx1"/>
                            </a:solidFill>
                            <a:latin typeface="Cambria Math" panose="02040503050406030204" pitchFamily="18" charset="0"/>
                            <a:ea typeface="Palatino" pitchFamily="2" charset="0"/>
                          </a:rPr>
                          <m:t>𝑏</m:t>
                        </m:r>
                      </m:e>
                      <m:sub>
                        <m:r>
                          <a:rPr lang="en-US" altLang="zh-CN" sz="2000" b="0" i="1" smtClean="0">
                            <a:solidFill>
                              <a:schemeClr val="tx1"/>
                            </a:solidFill>
                            <a:latin typeface="Cambria Math" panose="02040503050406030204" pitchFamily="18" charset="0"/>
                            <a:ea typeface="Palatino" pitchFamily="2" charset="0"/>
                          </a:rPr>
                          <m:t>𝑐</m:t>
                        </m:r>
                      </m:sub>
                    </m:sSub>
                    <m:r>
                      <m:rPr>
                        <m:lit/>
                      </m:rPr>
                      <a:rPr lang="en-US" altLang="zh-CN" sz="2000" b="0" i="1" smtClean="0">
                        <a:solidFill>
                          <a:schemeClr val="tx1"/>
                        </a:solidFill>
                        <a:latin typeface="Cambria Math" panose="02040503050406030204" pitchFamily="18" charset="0"/>
                        <a:ea typeface="Palatino" pitchFamily="2" charset="0"/>
                      </a:rPr>
                      <m:t>}</m:t>
                    </m:r>
                  </m:oMath>
                </a14:m>
                <a:r>
                  <a:rPr lang="en-US" altLang="zh-CN" sz="2000">
                    <a:solidFill>
                      <a:schemeClr val="tx1"/>
                    </a:solidFill>
                    <a:latin typeface="Palatino" pitchFamily="2" charset="0"/>
                    <a:ea typeface="Palatino" pitchFamily="2" charset="0"/>
                  </a:rPr>
                  <a:t>, and </a:t>
                </a:r>
                <a:r>
                  <a:rPr lang="en-US" altLang="zh-CN" sz="2000">
                    <a:solidFill>
                      <a:srgbClr val="FF0000"/>
                    </a:solidFill>
                    <a:latin typeface="Palatino" pitchFamily="2" charset="0"/>
                    <a:ea typeface="Palatino" pitchFamily="2" charset="0"/>
                  </a:rPr>
                  <a:t>by </a:t>
                </a:r>
                <a14:m>
                  <m:oMath xmlns:m="http://schemas.openxmlformats.org/officeDocument/2006/math">
                    <m:sSub>
                      <m:sSubPr>
                        <m:ctrlPr>
                          <a:rPr lang="en-US" altLang="zh-CN" sz="2000" b="0" i="1" smtClean="0">
                            <a:solidFill>
                              <a:srgbClr val="FF0000"/>
                            </a:solidFill>
                            <a:latin typeface="Cambria Math" panose="02040503050406030204" pitchFamily="18" charset="0"/>
                            <a:ea typeface="Cambria Math" panose="02040503050406030204" pitchFamily="18" charset="0"/>
                          </a:rPr>
                        </m:ctrlPr>
                      </m:sSubPr>
                      <m:e>
                        <m:r>
                          <a:rPr lang="en-US" altLang="zh-CN" sz="2000" b="0" i="1" smtClean="0">
                            <a:solidFill>
                              <a:srgbClr val="FF0000"/>
                            </a:solidFill>
                            <a:latin typeface="Cambria Math" panose="02040503050406030204" pitchFamily="18" charset="0"/>
                            <a:ea typeface="Cambria Math" panose="02040503050406030204" pitchFamily="18" charset="0"/>
                          </a:rPr>
                          <m:t>𝑋</m:t>
                        </m:r>
                        <m:r>
                          <a:rPr lang="en-US" altLang="zh-CN" sz="2000" b="0" i="1" smtClean="0">
                            <a:solidFill>
                              <a:srgbClr val="FF0000"/>
                            </a:solidFill>
                            <a:latin typeface="Cambria Math" panose="02040503050406030204" pitchFamily="18" charset="0"/>
                            <a:ea typeface="Cambria Math" panose="02040503050406030204" pitchFamily="18" charset="0"/>
                          </a:rPr>
                          <m:t>∩</m:t>
                        </m:r>
                        <m:r>
                          <a:rPr lang="en-US" altLang="zh-CN" sz="2000" i="1" smtClean="0">
                            <a:solidFill>
                              <a:srgbClr val="FF0000"/>
                            </a:solidFill>
                            <a:latin typeface="Cambria Math" panose="02040503050406030204" pitchFamily="18" charset="0"/>
                            <a:ea typeface="Cambria Math" panose="02040503050406030204" pitchFamily="18" charset="0"/>
                          </a:rPr>
                          <m:t>𝒩</m:t>
                        </m:r>
                      </m:e>
                      <m:sub>
                        <m:sSub>
                          <m:sSubPr>
                            <m:ctrlPr>
                              <a:rPr lang="en-US" altLang="zh-CN" sz="2000" b="0" i="1" smtClean="0">
                                <a:solidFill>
                                  <a:srgbClr val="FF0000"/>
                                </a:solidFill>
                                <a:latin typeface="Cambria Math" panose="02040503050406030204" pitchFamily="18" charset="0"/>
                                <a:ea typeface="Cambria Math" panose="02040503050406030204" pitchFamily="18" charset="0"/>
                              </a:rPr>
                            </m:ctrlPr>
                          </m:sSubPr>
                          <m:e>
                            <m:r>
                              <a:rPr lang="en-US" altLang="zh-CN" sz="2000" b="0" i="1" smtClean="0">
                                <a:solidFill>
                                  <a:srgbClr val="FF0000"/>
                                </a:solidFill>
                                <a:latin typeface="Cambria Math" panose="02040503050406030204" pitchFamily="18" charset="0"/>
                                <a:ea typeface="Cambria Math" panose="02040503050406030204" pitchFamily="18" charset="0"/>
                              </a:rPr>
                              <m:t>𝐺</m:t>
                            </m:r>
                          </m:e>
                          <m:sub>
                            <m:r>
                              <a:rPr lang="en-US" altLang="zh-CN" sz="2000" b="0" i="1" smtClean="0">
                                <a:solidFill>
                                  <a:srgbClr val="FF0000"/>
                                </a:solidFill>
                                <a:latin typeface="Cambria Math" panose="02040503050406030204" pitchFamily="18" charset="0"/>
                                <a:ea typeface="Cambria Math" panose="02040503050406030204" pitchFamily="18" charset="0"/>
                              </a:rPr>
                              <m:t>𝑇</m:t>
                            </m:r>
                          </m:sub>
                        </m:sSub>
                      </m:sub>
                    </m:sSub>
                    <m:d>
                      <m:dPr>
                        <m:ctrlPr>
                          <a:rPr lang="en-US" altLang="zh-CN" sz="2000" b="0" i="1" smtClean="0">
                            <a:solidFill>
                              <a:srgbClr val="FF0000"/>
                            </a:solidFill>
                            <a:latin typeface="Cambria Math" panose="02040503050406030204" pitchFamily="18" charset="0"/>
                            <a:ea typeface="Cambria Math" panose="02040503050406030204" pitchFamily="18" charset="0"/>
                          </a:rPr>
                        </m:ctrlPr>
                      </m:dPr>
                      <m:e>
                        <m:r>
                          <a:rPr lang="en-US" altLang="zh-CN" sz="2000" b="0" i="1" smtClean="0">
                            <a:solidFill>
                              <a:srgbClr val="FF0000"/>
                            </a:solidFill>
                            <a:latin typeface="Cambria Math" panose="02040503050406030204" pitchFamily="18" charset="0"/>
                            <a:ea typeface="Cambria Math" panose="02040503050406030204" pitchFamily="18" charset="0"/>
                          </a:rPr>
                          <m:t>𝑏</m:t>
                        </m:r>
                      </m:e>
                    </m:d>
                  </m:oMath>
                </a14:m>
                <a:r>
                  <a:rPr lang="en-US" altLang="zh-CN" sz="2000">
                    <a:solidFill>
                      <a:srgbClr val="FF0000"/>
                    </a:solidFill>
                    <a:latin typeface="Palatino" pitchFamily="2" charset="0"/>
                    <a:ea typeface="Palatino" pitchFamily="2" charset="0"/>
                  </a:rPr>
                  <a:t> otherwise.</a:t>
                </a:r>
              </a:p>
            </p:txBody>
          </p:sp>
        </mc:Choice>
        <mc:Fallback xmlns="">
          <p:sp>
            <p:nvSpPr>
              <p:cNvPr id="11" name="文本框 10">
                <a:extLst>
                  <a:ext uri="{FF2B5EF4-FFF2-40B4-BE49-F238E27FC236}">
                    <a16:creationId xmlns:a16="http://schemas.microsoft.com/office/drawing/2014/main" id="{B83B2473-B4F8-FC0A-5E3A-19AF479BD094}"/>
                  </a:ext>
                </a:extLst>
              </p:cNvPr>
              <p:cNvSpPr txBox="1">
                <a:spLocks noRot="1" noChangeAspect="1" noMove="1" noResize="1" noEditPoints="1" noAdjustHandles="1" noChangeArrowheads="1" noChangeShapeType="1" noTextEdit="1"/>
              </p:cNvSpPr>
              <p:nvPr/>
            </p:nvSpPr>
            <p:spPr>
              <a:xfrm>
                <a:off x="838199" y="4195224"/>
                <a:ext cx="10515601" cy="1350050"/>
              </a:xfrm>
              <a:prstGeom prst="rect">
                <a:avLst/>
              </a:prstGeom>
              <a:blipFill>
                <a:blip r:embed="rId5"/>
                <a:stretch>
                  <a:fillRect l="-579" t="-2252" r="-1796" b="-5405"/>
                </a:stretch>
              </a:blipFill>
            </p:spPr>
            <p:txBody>
              <a:bodyPr/>
              <a:lstStyle/>
              <a:p>
                <a:r>
                  <a:rPr lang="en-US">
                    <a:noFill/>
                  </a:rPr>
                  <a:t> </a:t>
                </a:r>
              </a:p>
            </p:txBody>
          </p:sp>
        </mc:Fallback>
      </mc:AlternateContent>
    </p:spTree>
    <p:extLst>
      <p:ext uri="{BB962C8B-B14F-4D97-AF65-F5344CB8AC3E}">
        <p14:creationId xmlns:p14="http://schemas.microsoft.com/office/powerpoint/2010/main" val="9285722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47486C15-351A-BE5B-CE1B-EB502DDDB3C0}"/>
                  </a:ext>
                </a:extLst>
              </p:cNvPr>
              <p:cNvSpPr txBox="1"/>
              <p:nvPr/>
            </p:nvSpPr>
            <p:spPr>
              <a:xfrm>
                <a:off x="838200" y="1429504"/>
                <a:ext cx="10198119" cy="1042273"/>
              </a:xfrm>
              <a:prstGeom prst="rect">
                <a:avLst/>
              </a:prstGeom>
              <a:noFill/>
            </p:spPr>
            <p:txBody>
              <a:bodyPr wrap="square" rtlCol="0">
                <a:spAutoFit/>
              </a:bodyPr>
              <a:lstStyle/>
              <a:p>
                <a:r>
                  <a:rPr kumimoji="1" lang="en-US" altLang="zh-CN" sz="2000">
                    <a:latin typeface="Palatino" pitchFamily="2" charset="0"/>
                    <a:ea typeface="Palatino" pitchFamily="2" charset="0"/>
                  </a:rPr>
                  <a:t>Ensure</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that</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any</a:t>
                </a:r>
                <a:r>
                  <a:rPr kumimoji="1" lang="zh-CN" altLang="en-US" sz="2000">
                    <a:latin typeface="Palatino" pitchFamily="2" charset="0"/>
                    <a:ea typeface="Palatino" pitchFamily="2" charset="0"/>
                  </a:rPr>
                  <a:t> </a:t>
                </a:r>
                <a14:m>
                  <m:oMath xmlns:m="http://schemas.openxmlformats.org/officeDocument/2006/math">
                    <m:r>
                      <a:rPr kumimoji="1" lang="en-US" altLang="zh-CN" sz="2000" b="0" i="1" smtClean="0">
                        <a:latin typeface="Cambria Math" panose="02040503050406030204" pitchFamily="18" charset="0"/>
                        <a:ea typeface="Palatino" pitchFamily="2" charset="0"/>
                      </a:rPr>
                      <m:t>𝑋</m:t>
                    </m:r>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𝐴</m:t>
                    </m:r>
                  </m:oMath>
                </a14:m>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and</a:t>
                </a:r>
                <a:r>
                  <a:rPr kumimoji="1" lang="zh-CN" altLang="en-US" sz="2000">
                    <a:latin typeface="Palatino" pitchFamily="2" charset="0"/>
                    <a:ea typeface="Palatino" pitchFamily="2" charset="0"/>
                  </a:rPr>
                  <a:t> </a:t>
                </a:r>
                <a14:m>
                  <m:oMath xmlns:m="http://schemas.openxmlformats.org/officeDocument/2006/math">
                    <m:r>
                      <a:rPr kumimoji="1" lang="en-US" altLang="zh-CN" sz="2000" b="0" i="1" smtClean="0">
                        <a:latin typeface="Cambria Math" panose="02040503050406030204" pitchFamily="18" charset="0"/>
                        <a:ea typeface="Palatino" pitchFamily="2" charset="0"/>
                      </a:rPr>
                      <m:t>𝑌</m:t>
                    </m:r>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𝐵</m:t>
                    </m:r>
                  </m:oMath>
                </a14:m>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can</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cover</a:t>
                </a:r>
                <a:r>
                  <a:rPr kumimoji="1" lang="zh-CN" altLang="en-US" sz="2000">
                    <a:latin typeface="Palatino" pitchFamily="2" charset="0"/>
                    <a:ea typeface="Palatino" pitchFamily="2" charset="0"/>
                  </a:rPr>
                  <a:t> </a:t>
                </a:r>
                <a14:m>
                  <m:oMath xmlns:m="http://schemas.openxmlformats.org/officeDocument/2006/math">
                    <m:sSubSup>
                      <m:sSubSupPr>
                        <m:ctrlPr>
                          <a:rPr kumimoji="1" lang="en-US" altLang="zh-CN" sz="2000" b="0" i="1" smtClean="0">
                            <a:latin typeface="Cambria Math" panose="02040503050406030204" pitchFamily="18" charset="0"/>
                            <a:ea typeface="Palatino" pitchFamily="2" charset="0"/>
                          </a:rPr>
                        </m:ctrlPr>
                      </m:sSubSupPr>
                      <m:e>
                        <m:r>
                          <a:rPr kumimoji="1" lang="en-US" altLang="zh-CN" sz="2000" b="0" i="1" smtClean="0">
                            <a:latin typeface="Cambria Math" panose="02040503050406030204" pitchFamily="18" charset="0"/>
                            <a:ea typeface="Palatino" pitchFamily="2" charset="0"/>
                          </a:rPr>
                          <m:t>𝑈</m:t>
                        </m:r>
                      </m:e>
                      <m:sub>
                        <m:r>
                          <a:rPr kumimoji="1" lang="en-US" altLang="zh-CN" sz="2000" b="0" i="1" smtClean="0">
                            <a:latin typeface="Cambria Math" panose="02040503050406030204" pitchFamily="18" charset="0"/>
                            <a:ea typeface="Palatino" pitchFamily="2" charset="0"/>
                          </a:rPr>
                          <m:t>𝑖</m:t>
                        </m:r>
                      </m:sub>
                      <m:sup>
                        <m:r>
                          <a:rPr kumimoji="1" lang="en-US" altLang="zh-CN" sz="2000" b="0" i="1" smtClean="0">
                            <a:latin typeface="Cambria Math" panose="02040503050406030204" pitchFamily="18" charset="0"/>
                            <a:ea typeface="Palatino" pitchFamily="2" charset="0"/>
                          </a:rPr>
                          <m:t>′</m:t>
                        </m:r>
                      </m:sup>
                    </m:sSubSup>
                  </m:oMath>
                </a14:m>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iff</a:t>
                </a:r>
              </a:p>
              <a:p>
                <a:pPr marL="457200" indent="-457200">
                  <a:buFont typeface="+mj-ea"/>
                  <a:buAutoNum type="circleNumDbPlain"/>
                </a:pPr>
                <a:r>
                  <a:rPr kumimoji="1" lang="en-US" altLang="zh-CN" sz="2000">
                    <a:latin typeface="Palatino" pitchFamily="2" charset="0"/>
                    <a:ea typeface="Palatino" pitchFamily="2" charset="0"/>
                  </a:rPr>
                  <a:t>either </a:t>
                </a:r>
                <a14:m>
                  <m:oMath xmlns:m="http://schemas.openxmlformats.org/officeDocument/2006/math">
                    <m:r>
                      <a:rPr kumimoji="1" lang="en-US" altLang="zh-CN" sz="2000" b="0" i="1" smtClean="0">
                        <a:latin typeface="Cambria Math" panose="02040503050406030204" pitchFamily="18" charset="0"/>
                        <a:ea typeface="Palatino" pitchFamily="2" charset="0"/>
                      </a:rPr>
                      <m:t>∃</m:t>
                    </m:r>
                    <m:sSub>
                      <m:sSubPr>
                        <m:ctrlPr>
                          <a:rPr kumimoji="1" lang="en-US" altLang="zh-CN" sz="2000" b="0" i="1" smtClean="0">
                            <a:latin typeface="Cambria Math" panose="02040503050406030204" pitchFamily="18" charset="0"/>
                            <a:ea typeface="Palatino" pitchFamily="2" charset="0"/>
                          </a:rPr>
                        </m:ctrlPr>
                      </m:sSubPr>
                      <m:e>
                        <m:r>
                          <a:rPr kumimoji="1" lang="en-US" altLang="zh-CN" sz="2000" b="0" i="1" smtClean="0">
                            <a:latin typeface="Cambria Math" panose="02040503050406030204" pitchFamily="18" charset="0"/>
                            <a:ea typeface="Palatino" pitchFamily="2" charset="0"/>
                          </a:rPr>
                          <m:t>𝑏</m:t>
                        </m:r>
                      </m:e>
                      <m:sub>
                        <m:r>
                          <a:rPr kumimoji="1" lang="en-US" altLang="zh-CN" sz="2000" b="0" i="1" smtClean="0">
                            <a:latin typeface="Cambria Math" panose="02040503050406030204" pitchFamily="18" charset="0"/>
                            <a:ea typeface="Palatino" pitchFamily="2" charset="0"/>
                          </a:rPr>
                          <m:t>𝑖</m:t>
                        </m:r>
                      </m:sub>
                    </m:sSub>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𝑌</m:t>
                    </m:r>
                    <m:r>
                      <a:rPr kumimoji="1" lang="en-US" altLang="zh-CN" sz="2000" b="0" i="1" smtClean="0">
                        <a:latin typeface="Cambria Math" panose="02040503050406030204" pitchFamily="18" charset="0"/>
                        <a:ea typeface="Palatino" pitchFamily="2" charset="0"/>
                      </a:rPr>
                      <m:t>∩</m:t>
                    </m:r>
                    <m:sSub>
                      <m:sSubPr>
                        <m:ctrlPr>
                          <a:rPr kumimoji="1" lang="en-US" altLang="zh-CN" sz="2000" b="0" i="1" smtClean="0">
                            <a:latin typeface="Cambria Math" panose="02040503050406030204" pitchFamily="18" charset="0"/>
                            <a:ea typeface="Palatino" pitchFamily="2" charset="0"/>
                          </a:rPr>
                        </m:ctrlPr>
                      </m:sSubPr>
                      <m:e>
                        <m:r>
                          <a:rPr kumimoji="1" lang="en-US" altLang="zh-CN" sz="2000" b="0" i="1" smtClean="0">
                            <a:latin typeface="Cambria Math" panose="02040503050406030204" pitchFamily="18" charset="0"/>
                            <a:ea typeface="Palatino" pitchFamily="2" charset="0"/>
                          </a:rPr>
                          <m:t>𝐵</m:t>
                        </m:r>
                      </m:e>
                      <m:sub>
                        <m:r>
                          <a:rPr kumimoji="1" lang="en-US" altLang="zh-CN" sz="2000" b="0" i="1" smtClean="0">
                            <a:latin typeface="Cambria Math" panose="02040503050406030204" pitchFamily="18" charset="0"/>
                            <a:ea typeface="Palatino" pitchFamily="2" charset="0"/>
                          </a:rPr>
                          <m:t>𝑖</m:t>
                        </m:r>
                      </m:sub>
                    </m:sSub>
                  </m:oMath>
                </a14:m>
                <a:r>
                  <a:rPr kumimoji="1" lang="en-US" altLang="zh-CN" sz="2000">
                    <a:latin typeface="Palatino" pitchFamily="2" charset="0"/>
                    <a:ea typeface="Palatino" pitchFamily="2" charset="0"/>
                  </a:rPr>
                  <a:t>, </a:t>
                </a:r>
                <a:r>
                  <a:rPr kumimoji="1" lang="en-US" altLang="zh-CN" sz="2000" err="1">
                    <a:latin typeface="Palatino" pitchFamily="2" charset="0"/>
                    <a:ea typeface="Palatino" pitchFamily="2" charset="0"/>
                  </a:rPr>
                  <a:t>s.t.</a:t>
                </a:r>
                <a:r>
                  <a:rPr kumimoji="1" lang="en-US" altLang="zh-CN" sz="2000">
                    <a:latin typeface="Palatino" pitchFamily="2" charset="0"/>
                    <a:ea typeface="Palatino" pitchFamily="2" charset="0"/>
                  </a:rPr>
                  <a:t> the sets corresponding to vertices in </a:t>
                </a:r>
                <a14:m>
                  <m:oMath xmlns:m="http://schemas.openxmlformats.org/officeDocument/2006/math">
                    <m:sSub>
                      <m:sSubPr>
                        <m:ctrlPr>
                          <a:rPr kumimoji="1" lang="en-US" altLang="zh-CN" sz="2000" b="0" i="1" smtClean="0">
                            <a:latin typeface="Cambria Math" panose="02040503050406030204" pitchFamily="18" charset="0"/>
                            <a:ea typeface="Cambria Math" panose="02040503050406030204" pitchFamily="18" charset="0"/>
                          </a:rPr>
                        </m:ctrlPr>
                      </m:sSubPr>
                      <m:e>
                        <m:r>
                          <a:rPr kumimoji="1" lang="en-US" altLang="zh-CN" sz="2000" b="0" i="1" smtClean="0">
                            <a:latin typeface="Cambria Math" panose="02040503050406030204" pitchFamily="18" charset="0"/>
                            <a:ea typeface="Cambria Math" panose="02040503050406030204" pitchFamily="18" charset="0"/>
                          </a:rPr>
                          <m:t>|</m:t>
                        </m:r>
                        <m:r>
                          <a:rPr kumimoji="1" lang="en-US" altLang="zh-CN" sz="2000" b="0" i="1" smtClean="0">
                            <a:latin typeface="Cambria Math" panose="02040503050406030204" pitchFamily="18" charset="0"/>
                            <a:ea typeface="Cambria Math" panose="02040503050406030204" pitchFamily="18" charset="0"/>
                          </a:rPr>
                          <m:t>𝑋</m:t>
                        </m:r>
                        <m:r>
                          <a:rPr kumimoji="1" lang="en-US" altLang="zh-CN" sz="2000" b="0" i="1" smtClean="0">
                            <a:latin typeface="Cambria Math" panose="02040503050406030204" pitchFamily="18" charset="0"/>
                            <a:ea typeface="Cambria Math" panose="02040503050406030204" pitchFamily="18" charset="0"/>
                          </a:rPr>
                          <m:t>∩</m:t>
                        </m:r>
                        <m:r>
                          <a:rPr kumimoji="1" lang="en-US" altLang="zh-CN" sz="2000" i="1" smtClean="0">
                            <a:latin typeface="Cambria Math" panose="02040503050406030204" pitchFamily="18" charset="0"/>
                            <a:ea typeface="Cambria Math" panose="02040503050406030204" pitchFamily="18" charset="0"/>
                          </a:rPr>
                          <m:t>𝒩</m:t>
                        </m:r>
                      </m:e>
                      <m:sub>
                        <m:sSub>
                          <m:sSubPr>
                            <m:ctrlPr>
                              <a:rPr kumimoji="1" lang="en-US" altLang="zh-CN" sz="2000" b="0" i="1" smtClean="0">
                                <a:latin typeface="Cambria Math" panose="02040503050406030204" pitchFamily="18" charset="0"/>
                                <a:ea typeface="Cambria Math" panose="02040503050406030204" pitchFamily="18" charset="0"/>
                              </a:rPr>
                            </m:ctrlPr>
                          </m:sSubPr>
                          <m:e>
                            <m:r>
                              <a:rPr kumimoji="1" lang="en-US" altLang="zh-CN" sz="2000" b="0" i="1" smtClean="0">
                                <a:latin typeface="Cambria Math" panose="02040503050406030204" pitchFamily="18" charset="0"/>
                                <a:ea typeface="Cambria Math" panose="02040503050406030204" pitchFamily="18" charset="0"/>
                              </a:rPr>
                              <m:t>𝐺</m:t>
                            </m:r>
                          </m:e>
                          <m:sub>
                            <m:r>
                              <a:rPr kumimoji="1" lang="en-US" altLang="zh-CN" sz="2000" b="0" i="1" smtClean="0">
                                <a:latin typeface="Cambria Math" panose="02040503050406030204" pitchFamily="18" charset="0"/>
                                <a:ea typeface="Cambria Math" panose="02040503050406030204" pitchFamily="18" charset="0"/>
                              </a:rPr>
                              <m:t>𝑇</m:t>
                            </m:r>
                          </m:sub>
                        </m:sSub>
                      </m:sub>
                    </m:sSub>
                    <m:d>
                      <m:dPr>
                        <m:ctrlPr>
                          <a:rPr kumimoji="1" lang="en-US" altLang="zh-CN" sz="2000" b="0" i="1" smtClean="0">
                            <a:latin typeface="Cambria Math" panose="02040503050406030204" pitchFamily="18" charset="0"/>
                            <a:ea typeface="Cambria Math" panose="02040503050406030204" pitchFamily="18" charset="0"/>
                          </a:rPr>
                        </m:ctrlPr>
                      </m:dPr>
                      <m:e>
                        <m:sSub>
                          <m:sSubPr>
                            <m:ctrlPr>
                              <a:rPr kumimoji="1" lang="en-US" altLang="zh-CN" sz="2000" b="0" i="1" smtClean="0">
                                <a:latin typeface="Cambria Math" panose="02040503050406030204" pitchFamily="18" charset="0"/>
                                <a:ea typeface="Cambria Math" panose="02040503050406030204" pitchFamily="18" charset="0"/>
                              </a:rPr>
                            </m:ctrlPr>
                          </m:sSubPr>
                          <m:e>
                            <m:r>
                              <a:rPr kumimoji="1" lang="en-US" altLang="zh-CN" sz="2000" b="0" i="1" smtClean="0">
                                <a:latin typeface="Cambria Math" panose="02040503050406030204" pitchFamily="18" charset="0"/>
                                <a:ea typeface="Cambria Math" panose="02040503050406030204" pitchFamily="18" charset="0"/>
                              </a:rPr>
                              <m:t>𝑏</m:t>
                            </m:r>
                          </m:e>
                          <m:sub>
                            <m:r>
                              <a:rPr kumimoji="1" lang="en-US" altLang="zh-CN" sz="2000" b="0" i="1" smtClean="0">
                                <a:latin typeface="Cambria Math" panose="02040503050406030204" pitchFamily="18" charset="0"/>
                                <a:ea typeface="Cambria Math" panose="02040503050406030204" pitchFamily="18" charset="0"/>
                              </a:rPr>
                              <m:t>𝑖</m:t>
                            </m:r>
                          </m:sub>
                        </m:sSub>
                      </m:e>
                    </m:d>
                    <m:r>
                      <a:rPr kumimoji="1" lang="en-US" altLang="zh-CN" sz="2000" b="0" i="1" smtClean="0">
                        <a:latin typeface="Cambria Math" panose="02040503050406030204" pitchFamily="18" charset="0"/>
                        <a:ea typeface="Cambria Math" panose="02040503050406030204" pitchFamily="18" charset="0"/>
                      </a:rPr>
                      <m:t>|</m:t>
                    </m:r>
                  </m:oMath>
                </a14:m>
                <a:r>
                  <a:rPr kumimoji="1" lang="en-US" altLang="zh-CN" sz="2000">
                    <a:latin typeface="Palatino" pitchFamily="2" charset="0"/>
                    <a:ea typeface="Palatino" pitchFamily="2" charset="0"/>
                  </a:rPr>
                  <a:t> can cover </a:t>
                </a:r>
                <a14:m>
                  <m:oMath xmlns:m="http://schemas.openxmlformats.org/officeDocument/2006/math">
                    <m:r>
                      <a:rPr kumimoji="1" lang="en-US" altLang="zh-CN" sz="2000" b="0" i="1" smtClean="0">
                        <a:latin typeface="Cambria Math" panose="02040503050406030204" pitchFamily="18" charset="0"/>
                        <a:ea typeface="Palatino" pitchFamily="2" charset="0"/>
                      </a:rPr>
                      <m:t>𝑈</m:t>
                    </m:r>
                  </m:oMath>
                </a14:m>
                <a:r>
                  <a:rPr kumimoji="1" lang="en-US" altLang="zh-CN" sz="2000">
                    <a:latin typeface="Palatino" pitchFamily="2" charset="0"/>
                    <a:ea typeface="Palatino" pitchFamily="2" charset="0"/>
                  </a:rPr>
                  <a:t>,</a:t>
                </a:r>
              </a:p>
              <a:p>
                <a:pPr marL="457200" indent="-457200">
                  <a:buFont typeface="+mj-ea"/>
                  <a:buAutoNum type="circleNumDbPlain"/>
                </a:pPr>
                <a:r>
                  <a:rPr kumimoji="1" lang="en-US" altLang="zh-CN" sz="2000">
                    <a:latin typeface="Palatino" pitchFamily="2" charset="0"/>
                    <a:ea typeface="Palatino" pitchFamily="2" charset="0"/>
                  </a:rPr>
                  <a:t>or</a:t>
                </a:r>
                <a:r>
                  <a:rPr kumimoji="1" lang="zh-CN" altLang="en-US" sz="2000">
                    <a:latin typeface="Palatino" pitchFamily="2" charset="0"/>
                    <a:ea typeface="Palatino" pitchFamily="2" charset="0"/>
                  </a:rPr>
                  <a:t> </a:t>
                </a:r>
                <a14:m>
                  <m:oMath xmlns:m="http://schemas.openxmlformats.org/officeDocument/2006/math">
                    <m:d>
                      <m:dPr>
                        <m:begChr m:val="|"/>
                        <m:endChr m:val="|"/>
                        <m:ctrlPr>
                          <a:rPr kumimoji="1" lang="en-US" altLang="zh-CN" sz="2000" b="0" i="1" smtClean="0">
                            <a:latin typeface="Cambria Math" panose="02040503050406030204" pitchFamily="18" charset="0"/>
                            <a:ea typeface="Palatino" pitchFamily="2" charset="0"/>
                          </a:rPr>
                        </m:ctrlPr>
                      </m:dPr>
                      <m:e>
                        <m:r>
                          <a:rPr kumimoji="1" lang="en-US" altLang="zh-CN" sz="2000" b="0" i="1" smtClean="0">
                            <a:latin typeface="Cambria Math" panose="02040503050406030204" pitchFamily="18" charset="0"/>
                            <a:ea typeface="Palatino" pitchFamily="2" charset="0"/>
                          </a:rPr>
                          <m:t>𝑌</m:t>
                        </m:r>
                        <m:r>
                          <a:rPr kumimoji="1" lang="en-US" altLang="zh-CN" sz="2000" b="0" i="1" smtClean="0">
                            <a:latin typeface="Cambria Math" panose="02040503050406030204" pitchFamily="18" charset="0"/>
                            <a:ea typeface="Palatino" pitchFamily="2" charset="0"/>
                          </a:rPr>
                          <m:t>∩</m:t>
                        </m:r>
                        <m:sSub>
                          <m:sSubPr>
                            <m:ctrlPr>
                              <a:rPr kumimoji="1" lang="en-US" altLang="zh-CN" sz="2000" b="0" i="1" smtClean="0">
                                <a:latin typeface="Cambria Math" panose="02040503050406030204" pitchFamily="18" charset="0"/>
                                <a:ea typeface="Palatino" pitchFamily="2" charset="0"/>
                              </a:rPr>
                            </m:ctrlPr>
                          </m:sSubPr>
                          <m:e>
                            <m:r>
                              <a:rPr kumimoji="1" lang="en-US" altLang="zh-CN" sz="2000" b="0" i="1" smtClean="0">
                                <a:latin typeface="Cambria Math" panose="02040503050406030204" pitchFamily="18" charset="0"/>
                                <a:ea typeface="Palatino" pitchFamily="2" charset="0"/>
                              </a:rPr>
                              <m:t>𝐵</m:t>
                            </m:r>
                          </m:e>
                          <m:sub>
                            <m:r>
                              <a:rPr kumimoji="1" lang="en-US" altLang="zh-CN" sz="2000" b="0" i="1" smtClean="0">
                                <a:latin typeface="Cambria Math" panose="02040503050406030204" pitchFamily="18" charset="0"/>
                                <a:ea typeface="Palatino" pitchFamily="2" charset="0"/>
                              </a:rPr>
                              <m:t>𝑖</m:t>
                            </m:r>
                          </m:sub>
                        </m:sSub>
                      </m:e>
                    </m:d>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𝑐</m:t>
                    </m:r>
                    <m:r>
                      <a:rPr kumimoji="1" lang="en-US" altLang="zh-CN" sz="2000" b="0" i="1" smtClean="0">
                        <a:latin typeface="Cambria Math" panose="02040503050406030204" pitchFamily="18" charset="0"/>
                        <a:ea typeface="Palatino" pitchFamily="2" charset="0"/>
                      </a:rPr>
                      <m:t>+1</m:t>
                    </m:r>
                  </m:oMath>
                </a14:m>
                <a:r>
                  <a:rPr kumimoji="1" lang="en-US" altLang="zh-CN" sz="2000">
                    <a:latin typeface="Palatino" pitchFamily="2" charset="0"/>
                    <a:ea typeface="Palatino" pitchFamily="2" charset="0"/>
                  </a:rPr>
                  <a:t>.</a:t>
                </a:r>
              </a:p>
            </p:txBody>
          </p:sp>
        </mc:Choice>
        <mc:Fallback xmlns="">
          <p:sp>
            <p:nvSpPr>
              <p:cNvPr id="33" name="文本框 32">
                <a:extLst>
                  <a:ext uri="{FF2B5EF4-FFF2-40B4-BE49-F238E27FC236}">
                    <a16:creationId xmlns:a16="http://schemas.microsoft.com/office/drawing/2014/main" id="{47486C15-351A-BE5B-CE1B-EB502DDDB3C0}"/>
                  </a:ext>
                </a:extLst>
              </p:cNvPr>
              <p:cNvSpPr txBox="1">
                <a:spLocks noRot="1" noChangeAspect="1" noMove="1" noResize="1" noEditPoints="1" noAdjustHandles="1" noChangeArrowheads="1" noChangeShapeType="1" noTextEdit="1"/>
              </p:cNvSpPr>
              <p:nvPr/>
            </p:nvSpPr>
            <p:spPr>
              <a:xfrm>
                <a:off x="838200" y="1429504"/>
                <a:ext cx="10198119" cy="1042273"/>
              </a:xfrm>
              <a:prstGeom prst="rect">
                <a:avLst/>
              </a:prstGeom>
              <a:blipFill>
                <a:blip r:embed="rId2"/>
                <a:stretch>
                  <a:fillRect l="-658" t="-2924" r="-1316" b="-9357"/>
                </a:stretch>
              </a:blipFill>
            </p:spPr>
            <p:txBody>
              <a:bodyPr/>
              <a:lstStyle/>
              <a:p>
                <a:r>
                  <a:rPr lang="en-US">
                    <a:noFill/>
                  </a:rPr>
                  <a:t> </a:t>
                </a:r>
              </a:p>
            </p:txBody>
          </p:sp>
        </mc:Fallback>
      </mc:AlternateContent>
      <p:sp>
        <p:nvSpPr>
          <p:cNvPr id="2" name="标题 1">
            <a:extLst>
              <a:ext uri="{FF2B5EF4-FFF2-40B4-BE49-F238E27FC236}">
                <a16:creationId xmlns:a16="http://schemas.microsoft.com/office/drawing/2014/main" id="{4CFEBA7D-D78A-4674-B4CE-8101BA65D437}"/>
              </a:ext>
            </a:extLst>
          </p:cNvPr>
          <p:cNvSpPr>
            <a:spLocks noGrp="1"/>
          </p:cNvSpPr>
          <p:nvPr>
            <p:ph type="title"/>
          </p:nvPr>
        </p:nvSpPr>
        <p:spPr/>
        <p:txBody>
          <a:bodyPr/>
          <a:lstStyle/>
          <a:p>
            <a:r>
              <a:rPr lang="en-US" altLang="zh-CN">
                <a:latin typeface="Palatino Linotype" panose="02040502050505030304" pitchFamily="18" charset="0"/>
              </a:rPr>
              <a:t>Threshold Graph Composition</a:t>
            </a:r>
            <a:endParaRPr lang="zh-CN" altLang="en-US">
              <a:solidFill>
                <a:srgbClr val="FF3399"/>
              </a:solidFill>
              <a:latin typeface="Palatino Linotype" panose="02040502050505030304" pitchFamily="18" charset="0"/>
            </a:endParaRPr>
          </a:p>
        </p:txBody>
      </p:sp>
      <p:sp>
        <p:nvSpPr>
          <p:cNvPr id="5" name="文本框 4">
            <a:extLst>
              <a:ext uri="{FF2B5EF4-FFF2-40B4-BE49-F238E27FC236}">
                <a16:creationId xmlns:a16="http://schemas.microsoft.com/office/drawing/2014/main" id="{BFF7F080-51F7-4335-B1D8-5D9192CCFE22}"/>
              </a:ext>
            </a:extLst>
          </p:cNvPr>
          <p:cNvSpPr txBox="1"/>
          <p:nvPr/>
        </p:nvSpPr>
        <p:spPr>
          <a:xfrm>
            <a:off x="4826779" y="4593250"/>
            <a:ext cx="69" cy="276999"/>
          </a:xfrm>
          <a:prstGeom prst="rect">
            <a:avLst/>
          </a:prstGeom>
          <a:noFill/>
        </p:spPr>
        <p:txBody>
          <a:bodyPr wrap="none" lIns="0" tIns="0" rIns="0" bIns="0" rtlCol="0">
            <a:spAutoFit/>
          </a:bodyPr>
          <a:lstStyle/>
          <a:p>
            <a:endParaRPr lang="zh-CN" altLang="en-US"/>
          </a:p>
        </p:txBody>
      </p:sp>
      <p:sp>
        <p:nvSpPr>
          <p:cNvPr id="6" name="文本框 5">
            <a:extLst>
              <a:ext uri="{FF2B5EF4-FFF2-40B4-BE49-F238E27FC236}">
                <a16:creationId xmlns:a16="http://schemas.microsoft.com/office/drawing/2014/main" id="{001AC4B2-B67B-4315-B5EA-20F5499035D0}"/>
              </a:ext>
            </a:extLst>
          </p:cNvPr>
          <p:cNvSpPr txBox="1"/>
          <p:nvPr/>
        </p:nvSpPr>
        <p:spPr>
          <a:xfrm>
            <a:off x="4826779" y="4593250"/>
            <a:ext cx="69" cy="276999"/>
          </a:xfrm>
          <a:prstGeom prst="rect">
            <a:avLst/>
          </a:prstGeom>
          <a:noFill/>
        </p:spPr>
        <p:txBody>
          <a:bodyPr wrap="none" lIns="0" tIns="0" rIns="0" bIns="0" rtlCol="0">
            <a:spAutoFit/>
          </a:bodyPr>
          <a:lstStyle/>
          <a:p>
            <a:endParaRPr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ADAD7045-2582-B750-0AC9-7881D70B0692}"/>
                  </a:ext>
                </a:extLst>
              </p:cNvPr>
              <p:cNvSpPr txBox="1"/>
              <p:nvPr/>
            </p:nvSpPr>
            <p:spPr>
              <a:xfrm>
                <a:off x="838199" y="2636662"/>
                <a:ext cx="10740377" cy="1444306"/>
              </a:xfrm>
              <a:prstGeom prst="rect">
                <a:avLst/>
              </a:prstGeom>
              <a:noFill/>
            </p:spPr>
            <p:txBody>
              <a:bodyPr wrap="square" rtlCol="0">
                <a:spAutoFit/>
              </a:bodyPr>
              <a:lstStyle/>
              <a:p>
                <a:r>
                  <a:rPr kumimoji="1" lang="en-US" altLang="zh-CN" sz="2000">
                    <a:latin typeface="Palatino" pitchFamily="2" charset="0"/>
                    <a:ea typeface="Palatino" pitchFamily="2" charset="0"/>
                  </a:rPr>
                  <a:t>Let</a:t>
                </a:r>
                <a:r>
                  <a:rPr kumimoji="1" lang="zh-CN" altLang="en-US" sz="2000">
                    <a:latin typeface="Palatino" pitchFamily="2" charset="0"/>
                    <a:ea typeface="Palatino" pitchFamily="2" charset="0"/>
                  </a:rPr>
                  <a:t> </a:t>
                </a:r>
                <a14:m>
                  <m:oMath xmlns:m="http://schemas.openxmlformats.org/officeDocument/2006/math">
                    <m:sSubSup>
                      <m:sSubSupPr>
                        <m:ctrlPr>
                          <a:rPr kumimoji="1" lang="en-US" altLang="zh-CN" sz="2000" b="0" i="1" smtClean="0">
                            <a:latin typeface="Cambria Math" panose="02040503050406030204" pitchFamily="18" charset="0"/>
                          </a:rPr>
                        </m:ctrlPr>
                      </m:sSubSupPr>
                      <m:e>
                        <m:r>
                          <a:rPr kumimoji="1" lang="en-US" altLang="zh-CN" sz="2000" b="0" i="1" smtClean="0">
                            <a:latin typeface="Cambria Math" panose="02040503050406030204" pitchFamily="18" charset="0"/>
                          </a:rPr>
                          <m:t>𝑈</m:t>
                        </m:r>
                      </m:e>
                      <m:sub>
                        <m:r>
                          <a:rPr kumimoji="1" lang="en-US" altLang="zh-CN" sz="2000" b="0" i="1" smtClean="0">
                            <a:latin typeface="Cambria Math" panose="02040503050406030204" pitchFamily="18" charset="0"/>
                          </a:rPr>
                          <m:t>𝑖</m:t>
                        </m:r>
                      </m:sub>
                      <m:sup>
                        <m:r>
                          <a:rPr kumimoji="1" lang="en-US" altLang="zh-CN" sz="2000" b="0" i="1" smtClean="0">
                            <a:latin typeface="Cambria Math" panose="02040503050406030204" pitchFamily="18" charset="0"/>
                          </a:rPr>
                          <m:t>′</m:t>
                        </m:r>
                      </m:sup>
                    </m:sSubSup>
                    <m:r>
                      <a:rPr kumimoji="1" lang="en-US" altLang="zh-CN" sz="2000" b="0" i="1" smtClean="0">
                        <a:latin typeface="Cambria Math" panose="02040503050406030204" pitchFamily="18" charset="0"/>
                      </a:rPr>
                      <m:t>=</m:t>
                    </m:r>
                    <m:r>
                      <m:rPr>
                        <m:lit/>
                      </m:rPr>
                      <a:rPr kumimoji="1" lang="en-US" altLang="zh-CN" sz="2000" b="0" i="1" smtClean="0">
                        <a:latin typeface="Cambria Math" panose="02040503050406030204" pitchFamily="18" charset="0"/>
                      </a:rPr>
                      <m:t>{</m:t>
                    </m:r>
                    <m:d>
                      <m:dPr>
                        <m:ctrlPr>
                          <a:rPr kumimoji="1" lang="en-US" altLang="zh-CN" sz="2000" b="0" i="1" smtClean="0">
                            <a:latin typeface="Cambria Math" panose="02040503050406030204" pitchFamily="18" charset="0"/>
                          </a:rPr>
                        </m:ctrlPr>
                      </m:dPr>
                      <m:e>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𝑢</m:t>
                            </m:r>
                          </m:e>
                          <m:sub>
                            <m:r>
                              <a:rPr kumimoji="1" lang="en-US" altLang="zh-CN" sz="2000" b="0" i="1" smtClean="0">
                                <a:latin typeface="Cambria Math" panose="02040503050406030204" pitchFamily="18" charset="0"/>
                              </a:rPr>
                              <m:t>1</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𝑢</m:t>
                            </m:r>
                          </m:e>
                          <m:sub>
                            <m:r>
                              <a:rPr kumimoji="1" lang="en-US" altLang="zh-CN" sz="2000" b="0" i="1" smtClean="0">
                                <a:latin typeface="Cambria Math" panose="02040503050406030204" pitchFamily="18" charset="0"/>
                              </a:rPr>
                              <m:t>𝑐</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𝑏</m:t>
                            </m:r>
                          </m:e>
                          <m:sub>
                            <m:r>
                              <a:rPr kumimoji="1" lang="en-US" altLang="zh-CN" sz="2000" b="0" i="1" smtClean="0">
                                <a:latin typeface="Cambria Math" panose="02040503050406030204" pitchFamily="18" charset="0"/>
                              </a:rPr>
                              <m:t>1</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𝑏</m:t>
                            </m:r>
                          </m:e>
                          <m:sub>
                            <m:r>
                              <a:rPr kumimoji="1" lang="en-US" altLang="zh-CN" sz="2000" b="0" i="1" smtClean="0">
                                <a:latin typeface="Cambria Math" panose="02040503050406030204" pitchFamily="18" charset="0"/>
                              </a:rPr>
                              <m:t>𝑐</m:t>
                            </m:r>
                          </m:sub>
                        </m:sSub>
                      </m:e>
                    </m:d>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𝑗</m:t>
                    </m:r>
                    <m:r>
                      <a:rPr kumimoji="1" lang="en-US" altLang="zh-CN" sz="2000" b="0" i="1" smtClean="0">
                        <a:latin typeface="Cambria Math" panose="02040503050406030204" pitchFamily="18" charset="0"/>
                      </a:rPr>
                      <m:t>∈</m:t>
                    </m:r>
                    <m:d>
                      <m:dPr>
                        <m:begChr m:val="["/>
                        <m:endChr m:val="]"/>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𝑐</m:t>
                        </m:r>
                      </m:e>
                    </m:d>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𝑢</m:t>
                        </m:r>
                      </m:e>
                      <m:sub>
                        <m:r>
                          <a:rPr kumimoji="1" lang="en-US" altLang="zh-CN" sz="2000" b="0" i="1" smtClean="0">
                            <a:latin typeface="Cambria Math" panose="02040503050406030204" pitchFamily="18" charset="0"/>
                          </a:rPr>
                          <m:t>𝑗</m:t>
                        </m:r>
                      </m:sub>
                    </m:sSub>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𝑈</m:t>
                    </m:r>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𝑏</m:t>
                        </m:r>
                      </m:e>
                      <m:sub>
                        <m:r>
                          <a:rPr kumimoji="1" lang="en-US" altLang="zh-CN" sz="2000" b="0" i="1" smtClean="0">
                            <a:latin typeface="Cambria Math" panose="02040503050406030204" pitchFamily="18" charset="0"/>
                          </a:rPr>
                          <m:t>𝑗</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𝐵</m:t>
                        </m:r>
                      </m:e>
                      <m:sub>
                        <m:r>
                          <a:rPr kumimoji="1" lang="en-US" altLang="zh-CN" sz="2000" b="0" i="1" smtClean="0">
                            <a:latin typeface="Cambria Math" panose="02040503050406030204" pitchFamily="18" charset="0"/>
                          </a:rPr>
                          <m:t>𝑖</m:t>
                        </m:r>
                      </m:sub>
                    </m:sSub>
                    <m:r>
                      <m:rPr>
                        <m:lit/>
                      </m:rPr>
                      <a:rPr kumimoji="1" lang="en-US" altLang="zh-CN" sz="2000" b="0" i="1" smtClean="0">
                        <a:latin typeface="Cambria Math" panose="02040503050406030204" pitchFamily="18" charset="0"/>
                      </a:rPr>
                      <m:t>}</m:t>
                    </m:r>
                  </m:oMath>
                </a14:m>
                <a:r>
                  <a:rPr kumimoji="1" lang="en-US" altLang="zh-CN" sz="2000">
                    <a:latin typeface="Palatino" pitchFamily="2" charset="0"/>
                    <a:ea typeface="Palatino" pitchFamily="2" charset="0"/>
                  </a:rPr>
                  <a:t>.</a:t>
                </a:r>
              </a:p>
              <a:p>
                <a:pPr marL="342900" indent="-342900">
                  <a:buFont typeface="Arial" panose="020B0604020202020204" pitchFamily="34" charset="0"/>
                  <a:buChar char="•"/>
                </a:pPr>
                <a14:m>
                  <m:oMath xmlns:m="http://schemas.openxmlformats.org/officeDocument/2006/math">
                    <m:r>
                      <a:rPr kumimoji="1" lang="en-US" altLang="zh-CN" sz="2000" b="0" i="1" smtClean="0">
                        <a:latin typeface="Cambria Math" panose="02040503050406030204" pitchFamily="18" charset="0"/>
                        <a:ea typeface="Palatino" pitchFamily="2" charset="0"/>
                      </a:rPr>
                      <m:t>𝑎</m:t>
                    </m:r>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𝐴</m:t>
                    </m:r>
                  </m:oMath>
                </a14:m>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can</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cover</a:t>
                </a:r>
                <a:r>
                  <a:rPr kumimoji="1" lang="zh-CN" altLang="en-US" sz="2000">
                    <a:latin typeface="Palatino" pitchFamily="2" charset="0"/>
                    <a:ea typeface="Palatino" pitchFamily="2" charset="0"/>
                  </a:rPr>
                  <a:t> </a:t>
                </a:r>
                <a14:m>
                  <m:oMath xmlns:m="http://schemas.openxmlformats.org/officeDocument/2006/math">
                    <m:d>
                      <m:dPr>
                        <m:ctrlPr>
                          <a:rPr kumimoji="1" lang="en-US" altLang="zh-CN" sz="2000" b="0" i="1" smtClean="0">
                            <a:latin typeface="Cambria Math" panose="02040503050406030204" pitchFamily="18" charset="0"/>
                          </a:rPr>
                        </m:ctrlPr>
                      </m:dPr>
                      <m:e>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𝑢</m:t>
                            </m:r>
                          </m:e>
                          <m:sub>
                            <m:r>
                              <a:rPr kumimoji="1" lang="en-US" altLang="zh-CN" sz="2000" b="0" i="1" smtClean="0">
                                <a:latin typeface="Cambria Math" panose="02040503050406030204" pitchFamily="18" charset="0"/>
                              </a:rPr>
                              <m:t>1</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𝑢</m:t>
                            </m:r>
                          </m:e>
                          <m:sub>
                            <m:r>
                              <a:rPr kumimoji="1" lang="en-US" altLang="zh-CN" sz="2000" b="0" i="1" smtClean="0">
                                <a:latin typeface="Cambria Math" panose="02040503050406030204" pitchFamily="18" charset="0"/>
                              </a:rPr>
                              <m:t>𝑐</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𝑏</m:t>
                            </m:r>
                          </m:e>
                          <m:sub>
                            <m:r>
                              <a:rPr kumimoji="1" lang="en-US" altLang="zh-CN" sz="2000" b="0" i="1" smtClean="0">
                                <a:latin typeface="Cambria Math" panose="02040503050406030204" pitchFamily="18" charset="0"/>
                              </a:rPr>
                              <m:t>1</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𝑏</m:t>
                            </m:r>
                          </m:e>
                          <m:sub>
                            <m:r>
                              <a:rPr kumimoji="1" lang="en-US" altLang="zh-CN" sz="2000" b="0" i="1" smtClean="0">
                                <a:latin typeface="Cambria Math" panose="02040503050406030204" pitchFamily="18" charset="0"/>
                              </a:rPr>
                              <m:t>𝑐</m:t>
                            </m:r>
                          </m:sub>
                        </m:sSub>
                      </m:e>
                    </m:d>
                  </m:oMath>
                </a14:m>
                <a:r>
                  <a:rPr kumimoji="1" lang="zh-CN" altLang="en-US" sz="2000">
                    <a:latin typeface="Palatino" pitchFamily="2" charset="0"/>
                    <a:ea typeface="Palatino" pitchFamily="2" charset="0"/>
                  </a:rPr>
                  <a:t> </a:t>
                </a:r>
                <a:r>
                  <a:rPr kumimoji="1" lang="en-US" altLang="zh-CN" sz="2000" err="1">
                    <a:latin typeface="Palatino" pitchFamily="2" charset="0"/>
                    <a:ea typeface="Palatino" pitchFamily="2" charset="0"/>
                  </a:rPr>
                  <a:t>iff</a:t>
                </a:r>
                <a:r>
                  <a:rPr kumimoji="1" lang="zh-CN" altLang="en-US" sz="2000">
                    <a:latin typeface="Palatino" pitchFamily="2" charset="0"/>
                    <a:ea typeface="Palatino" pitchFamily="2" charset="0"/>
                  </a:rPr>
                  <a:t> </a:t>
                </a:r>
                <a14:m>
                  <m:oMath xmlns:m="http://schemas.openxmlformats.org/officeDocument/2006/math">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𝑗</m:t>
                    </m:r>
                    <m:r>
                      <a:rPr kumimoji="1" lang="en-US" altLang="zh-CN" sz="2000" b="0" i="1" smtClean="0">
                        <a:latin typeface="Cambria Math" panose="02040503050406030204" pitchFamily="18" charset="0"/>
                        <a:ea typeface="Palatino" pitchFamily="2" charset="0"/>
                      </a:rPr>
                      <m:t>∈</m:t>
                    </m:r>
                    <m:d>
                      <m:dPr>
                        <m:begChr m:val="["/>
                        <m:endChr m:val="]"/>
                        <m:ctrlPr>
                          <a:rPr kumimoji="1" lang="en-US" altLang="zh-CN" sz="2000" b="0" i="1" smtClean="0">
                            <a:latin typeface="Cambria Math" panose="02040503050406030204" pitchFamily="18" charset="0"/>
                            <a:ea typeface="Palatino" pitchFamily="2" charset="0"/>
                          </a:rPr>
                        </m:ctrlPr>
                      </m:dPr>
                      <m:e>
                        <m:r>
                          <a:rPr kumimoji="1" lang="en-US" altLang="zh-CN" sz="2000" b="0" i="1" smtClean="0">
                            <a:latin typeface="Cambria Math" panose="02040503050406030204" pitchFamily="18" charset="0"/>
                            <a:ea typeface="Palatino" pitchFamily="2" charset="0"/>
                          </a:rPr>
                          <m:t>𝑐</m:t>
                        </m:r>
                      </m:e>
                    </m:d>
                    <m:r>
                      <a:rPr kumimoji="1" lang="en-US" altLang="zh-CN" sz="2000" b="0" i="1" smtClean="0">
                        <a:latin typeface="Cambria Math" panose="02040503050406030204" pitchFamily="18" charset="0"/>
                        <a:ea typeface="Palatino" pitchFamily="2" charset="0"/>
                      </a:rPr>
                      <m:t>,</m:t>
                    </m:r>
                    <m:r>
                      <a:rPr kumimoji="1" lang="zh-CN" altLang="en-US" sz="2000" b="0" i="1" smtClean="0">
                        <a:latin typeface="Cambria Math" panose="02040503050406030204" pitchFamily="18" charset="0"/>
                        <a:ea typeface="Palatino" pitchFamily="2" charset="0"/>
                      </a:rPr>
                      <m:t> </m:t>
                    </m:r>
                    <m:d>
                      <m:dPr>
                        <m:ctrlPr>
                          <a:rPr kumimoji="1" lang="en-US" altLang="zh-CN" sz="2000" b="0" i="1" smtClean="0">
                            <a:latin typeface="Cambria Math" panose="02040503050406030204" pitchFamily="18" charset="0"/>
                            <a:ea typeface="Palatino" pitchFamily="2" charset="0"/>
                          </a:rPr>
                        </m:ctrlPr>
                      </m:dPr>
                      <m:e>
                        <m:r>
                          <a:rPr kumimoji="1" lang="en-US" altLang="zh-CN" sz="2000" b="0" i="1" smtClean="0">
                            <a:latin typeface="Cambria Math" panose="02040503050406030204" pitchFamily="18" charset="0"/>
                            <a:ea typeface="Palatino" pitchFamily="2" charset="0"/>
                          </a:rPr>
                          <m:t>𝑎</m:t>
                        </m:r>
                        <m:r>
                          <a:rPr kumimoji="1" lang="en-US" altLang="zh-CN" sz="2000" b="0" i="1" smtClean="0">
                            <a:latin typeface="Cambria Math" panose="02040503050406030204" pitchFamily="18" charset="0"/>
                            <a:ea typeface="Palatino" pitchFamily="2" charset="0"/>
                          </a:rPr>
                          <m:t>,</m:t>
                        </m:r>
                        <m:sSub>
                          <m:sSubPr>
                            <m:ctrlPr>
                              <a:rPr kumimoji="1" lang="en-US" altLang="zh-CN" sz="2000" b="0" i="1" smtClean="0">
                                <a:latin typeface="Cambria Math" panose="02040503050406030204" pitchFamily="18" charset="0"/>
                                <a:ea typeface="Palatino" pitchFamily="2" charset="0"/>
                              </a:rPr>
                            </m:ctrlPr>
                          </m:sSubPr>
                          <m:e>
                            <m:r>
                              <a:rPr kumimoji="1" lang="en-US" altLang="zh-CN" sz="2000" b="0" i="1" smtClean="0">
                                <a:latin typeface="Cambria Math" panose="02040503050406030204" pitchFamily="18" charset="0"/>
                                <a:ea typeface="Palatino" pitchFamily="2" charset="0"/>
                              </a:rPr>
                              <m:t>𝑏</m:t>
                            </m:r>
                          </m:e>
                          <m:sub>
                            <m:r>
                              <a:rPr kumimoji="1" lang="en-US" altLang="zh-CN" sz="2000" b="0" i="1" smtClean="0">
                                <a:latin typeface="Cambria Math" panose="02040503050406030204" pitchFamily="18" charset="0"/>
                                <a:ea typeface="Palatino" pitchFamily="2" charset="0"/>
                              </a:rPr>
                              <m:t>𝑗</m:t>
                            </m:r>
                          </m:sub>
                        </m:sSub>
                      </m:e>
                    </m:d>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𝐸</m:t>
                    </m:r>
                  </m:oMath>
                </a14:m>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and</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the</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set</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corresponding</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to</a:t>
                </a:r>
                <a:r>
                  <a:rPr kumimoji="1" lang="zh-CN" altLang="en-US" sz="2000">
                    <a:latin typeface="Palatino" pitchFamily="2" charset="0"/>
                    <a:ea typeface="Palatino" pitchFamily="2" charset="0"/>
                  </a:rPr>
                  <a:t> </a:t>
                </a:r>
                <a14:m>
                  <m:oMath xmlns:m="http://schemas.openxmlformats.org/officeDocument/2006/math">
                    <m:r>
                      <a:rPr kumimoji="1" lang="en-US" altLang="zh-CN" sz="2000" b="0" i="1" smtClean="0">
                        <a:latin typeface="Cambria Math" panose="02040503050406030204" pitchFamily="18" charset="0"/>
                        <a:ea typeface="Palatino" pitchFamily="2" charset="0"/>
                      </a:rPr>
                      <m:t>𝑎</m:t>
                    </m:r>
                  </m:oMath>
                </a14:m>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can</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cover</a:t>
                </a:r>
                <a:r>
                  <a:rPr kumimoji="1" lang="zh-CN" altLang="en-US" sz="2000">
                    <a:latin typeface="Palatino" pitchFamily="2" charset="0"/>
                    <a:ea typeface="Palatino" pitchFamily="2" charset="0"/>
                  </a:rPr>
                  <a:t> </a:t>
                </a:r>
                <a14:m>
                  <m:oMath xmlns:m="http://schemas.openxmlformats.org/officeDocument/2006/math">
                    <m:sSub>
                      <m:sSubPr>
                        <m:ctrlPr>
                          <a:rPr kumimoji="1" lang="en-US" altLang="zh-CN" sz="2000" b="0" i="1" smtClean="0">
                            <a:latin typeface="Cambria Math" panose="02040503050406030204" pitchFamily="18" charset="0"/>
                            <a:ea typeface="Palatino" pitchFamily="2" charset="0"/>
                          </a:rPr>
                        </m:ctrlPr>
                      </m:sSubPr>
                      <m:e>
                        <m:r>
                          <a:rPr kumimoji="1" lang="en-US" altLang="zh-CN" sz="2000" b="0" i="1" smtClean="0">
                            <a:latin typeface="Cambria Math" panose="02040503050406030204" pitchFamily="18" charset="0"/>
                            <a:ea typeface="Palatino" pitchFamily="2" charset="0"/>
                          </a:rPr>
                          <m:t>𝑢</m:t>
                        </m:r>
                      </m:e>
                      <m:sub>
                        <m:r>
                          <a:rPr kumimoji="1" lang="en-US" altLang="zh-CN" sz="2000" b="0" i="1" smtClean="0">
                            <a:latin typeface="Cambria Math" panose="02040503050406030204" pitchFamily="18" charset="0"/>
                            <a:ea typeface="Palatino" pitchFamily="2" charset="0"/>
                          </a:rPr>
                          <m:t>𝑗</m:t>
                        </m:r>
                      </m:sub>
                    </m:sSub>
                  </m:oMath>
                </a14:m>
                <a:r>
                  <a:rPr kumimoji="1" lang="en-US" altLang="zh-CN" sz="2000">
                    <a:latin typeface="Palatino" pitchFamily="2" charset="0"/>
                    <a:ea typeface="Palatino" pitchFamily="2" charset="0"/>
                  </a:rPr>
                  <a:t>.</a:t>
                </a:r>
              </a:p>
              <a:p>
                <a:pPr marL="342900" indent="-342900">
                  <a:buFont typeface="Arial" panose="020B0604020202020204" pitchFamily="34" charset="0"/>
                  <a:buChar char="•"/>
                </a:pPr>
                <a14:m>
                  <m:oMath xmlns:m="http://schemas.openxmlformats.org/officeDocument/2006/math">
                    <m:r>
                      <a:rPr kumimoji="1" lang="en-US" altLang="zh-CN" sz="2000" b="0" i="1" smtClean="0">
                        <a:latin typeface="Cambria Math" panose="02040503050406030204" pitchFamily="18" charset="0"/>
                        <a:ea typeface="Palatino" pitchFamily="2" charset="0"/>
                      </a:rPr>
                      <m:t>𝑏</m:t>
                    </m:r>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𝐵</m:t>
                    </m:r>
                  </m:oMath>
                </a14:m>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can</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cover</a:t>
                </a:r>
                <a:r>
                  <a:rPr kumimoji="1" lang="zh-CN" altLang="en-US" sz="2000">
                    <a:latin typeface="Palatino" pitchFamily="2" charset="0"/>
                    <a:ea typeface="Palatino" pitchFamily="2" charset="0"/>
                  </a:rPr>
                  <a:t> </a:t>
                </a:r>
                <a14:m>
                  <m:oMath xmlns:m="http://schemas.openxmlformats.org/officeDocument/2006/math">
                    <m:d>
                      <m:dPr>
                        <m:ctrlPr>
                          <a:rPr kumimoji="1" lang="en-US" altLang="zh-CN" sz="2000" b="0" i="1" smtClean="0">
                            <a:latin typeface="Cambria Math" panose="02040503050406030204" pitchFamily="18" charset="0"/>
                          </a:rPr>
                        </m:ctrlPr>
                      </m:dPr>
                      <m:e>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𝑢</m:t>
                            </m:r>
                          </m:e>
                          <m:sub>
                            <m:r>
                              <a:rPr kumimoji="1" lang="en-US" altLang="zh-CN" sz="2000" b="0" i="1" smtClean="0">
                                <a:latin typeface="Cambria Math" panose="02040503050406030204" pitchFamily="18" charset="0"/>
                              </a:rPr>
                              <m:t>1</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𝑢</m:t>
                            </m:r>
                          </m:e>
                          <m:sub>
                            <m:r>
                              <a:rPr kumimoji="1" lang="en-US" altLang="zh-CN" sz="2000" b="0" i="1" smtClean="0">
                                <a:latin typeface="Cambria Math" panose="02040503050406030204" pitchFamily="18" charset="0"/>
                              </a:rPr>
                              <m:t>𝑐</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𝑏</m:t>
                            </m:r>
                          </m:e>
                          <m:sub>
                            <m:r>
                              <a:rPr kumimoji="1" lang="en-US" altLang="zh-CN" sz="2000" b="0" i="1" smtClean="0">
                                <a:latin typeface="Cambria Math" panose="02040503050406030204" pitchFamily="18" charset="0"/>
                              </a:rPr>
                              <m:t>1</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𝑏</m:t>
                            </m:r>
                          </m:e>
                          <m:sub>
                            <m:r>
                              <a:rPr kumimoji="1" lang="en-US" altLang="zh-CN" sz="2000" b="0" i="1" smtClean="0">
                                <a:latin typeface="Cambria Math" panose="02040503050406030204" pitchFamily="18" charset="0"/>
                              </a:rPr>
                              <m:t>𝑐</m:t>
                            </m:r>
                          </m:sub>
                        </m:sSub>
                      </m:e>
                    </m:d>
                  </m:oMath>
                </a14:m>
                <a:r>
                  <a:rPr kumimoji="1" lang="zh-CN" altLang="en-US" sz="2000">
                    <a:latin typeface="Palatino" pitchFamily="2" charset="0"/>
                    <a:ea typeface="Palatino" pitchFamily="2" charset="0"/>
                  </a:rPr>
                  <a:t> </a:t>
                </a:r>
                <a:r>
                  <a:rPr kumimoji="1" lang="en-US" altLang="zh-CN" sz="2000" err="1">
                    <a:latin typeface="Palatino" pitchFamily="2" charset="0"/>
                    <a:ea typeface="Palatino" pitchFamily="2" charset="0"/>
                  </a:rPr>
                  <a:t>iff</a:t>
                </a:r>
                <a:r>
                  <a:rPr kumimoji="1" lang="zh-CN" altLang="en-US" sz="2000">
                    <a:latin typeface="Palatino" pitchFamily="2" charset="0"/>
                    <a:ea typeface="Palatino" pitchFamily="2" charset="0"/>
                  </a:rPr>
                  <a:t> </a:t>
                </a:r>
                <a14:m>
                  <m:oMath xmlns:m="http://schemas.openxmlformats.org/officeDocument/2006/math">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𝑗</m:t>
                    </m:r>
                    <m:r>
                      <a:rPr kumimoji="1" lang="en-US" altLang="zh-CN" sz="2000" b="0" i="1" smtClean="0">
                        <a:latin typeface="Cambria Math" panose="02040503050406030204" pitchFamily="18" charset="0"/>
                        <a:ea typeface="Palatino" pitchFamily="2" charset="0"/>
                      </a:rPr>
                      <m:t>∈</m:t>
                    </m:r>
                    <m:d>
                      <m:dPr>
                        <m:begChr m:val="["/>
                        <m:endChr m:val="]"/>
                        <m:ctrlPr>
                          <a:rPr kumimoji="1" lang="en-US" altLang="zh-CN" sz="2000" b="0" i="1" smtClean="0">
                            <a:latin typeface="Cambria Math" panose="02040503050406030204" pitchFamily="18" charset="0"/>
                            <a:ea typeface="Palatino" pitchFamily="2" charset="0"/>
                          </a:rPr>
                        </m:ctrlPr>
                      </m:dPr>
                      <m:e>
                        <m:r>
                          <a:rPr kumimoji="1" lang="en-US" altLang="zh-CN" sz="2000" b="0" i="1" smtClean="0">
                            <a:latin typeface="Cambria Math" panose="02040503050406030204" pitchFamily="18" charset="0"/>
                            <a:ea typeface="Palatino" pitchFamily="2" charset="0"/>
                          </a:rPr>
                          <m:t>𝑐</m:t>
                        </m:r>
                      </m:e>
                    </m:d>
                    <m:r>
                      <a:rPr kumimoji="1" lang="en-US" altLang="zh-CN" sz="2000" b="0" i="1" smtClean="0">
                        <a:latin typeface="Cambria Math" panose="02040503050406030204" pitchFamily="18" charset="0"/>
                        <a:ea typeface="Palatino" pitchFamily="2" charset="0"/>
                      </a:rPr>
                      <m:t>,</m:t>
                    </m:r>
                    <m:r>
                      <a:rPr kumimoji="1" lang="zh-CN" altLang="en-US" sz="2000" b="0" i="1" smtClean="0">
                        <a:latin typeface="Cambria Math" panose="02040503050406030204" pitchFamily="18" charset="0"/>
                        <a:ea typeface="Palatino" pitchFamily="2" charset="0"/>
                      </a:rPr>
                      <m:t> </m:t>
                    </m:r>
                    <m:r>
                      <a:rPr kumimoji="1" lang="en-US" altLang="zh-CN" sz="2000" b="0" i="1" smtClean="0">
                        <a:latin typeface="Cambria Math" panose="02040503050406030204" pitchFamily="18" charset="0"/>
                        <a:ea typeface="Palatino" pitchFamily="2" charset="0"/>
                      </a:rPr>
                      <m:t>𝑏</m:t>
                    </m:r>
                    <m:r>
                      <a:rPr kumimoji="1" lang="en-US" altLang="zh-CN" sz="2000" b="0" i="1" smtClean="0">
                        <a:latin typeface="Cambria Math" panose="02040503050406030204" pitchFamily="18" charset="0"/>
                        <a:ea typeface="Palatino" pitchFamily="2" charset="0"/>
                      </a:rPr>
                      <m:t>≠</m:t>
                    </m:r>
                    <m:sSub>
                      <m:sSubPr>
                        <m:ctrlPr>
                          <a:rPr kumimoji="1" lang="en-US" altLang="zh-CN" sz="2000" b="0" i="1" smtClean="0">
                            <a:latin typeface="Cambria Math" panose="02040503050406030204" pitchFamily="18" charset="0"/>
                            <a:ea typeface="Palatino" pitchFamily="2" charset="0"/>
                          </a:rPr>
                        </m:ctrlPr>
                      </m:sSubPr>
                      <m:e>
                        <m:r>
                          <a:rPr kumimoji="1" lang="en-US" altLang="zh-CN" sz="2000" b="0" i="1" smtClean="0">
                            <a:latin typeface="Cambria Math" panose="02040503050406030204" pitchFamily="18" charset="0"/>
                            <a:ea typeface="Palatino" pitchFamily="2" charset="0"/>
                          </a:rPr>
                          <m:t>𝑏</m:t>
                        </m:r>
                      </m:e>
                      <m:sub>
                        <m:r>
                          <a:rPr kumimoji="1" lang="en-US" altLang="zh-CN" sz="2000" b="0" i="1" smtClean="0">
                            <a:latin typeface="Cambria Math" panose="02040503050406030204" pitchFamily="18" charset="0"/>
                            <a:ea typeface="Palatino" pitchFamily="2" charset="0"/>
                          </a:rPr>
                          <m:t>𝑗</m:t>
                        </m:r>
                      </m:sub>
                    </m:sSub>
                    <m:r>
                      <a:rPr kumimoji="1" lang="en-US" altLang="zh-CN" sz="2000" b="0" i="0" smtClean="0">
                        <a:latin typeface="Cambria Math" panose="02040503050406030204" pitchFamily="18" charset="0"/>
                        <a:ea typeface="Palatino" pitchFamily="2" charset="0"/>
                      </a:rPr>
                      <m:t>.</m:t>
                    </m:r>
                  </m:oMath>
                </a14:m>
                <a:endParaRPr kumimoji="1" lang="zh-CN" altLang="en-US" sz="2000">
                  <a:latin typeface="Palatino" pitchFamily="2" charset="0"/>
                  <a:ea typeface="Palatino" pitchFamily="2" charset="0"/>
                </a:endParaRPr>
              </a:p>
            </p:txBody>
          </p:sp>
        </mc:Choice>
        <mc:Fallback xmlns="">
          <p:sp>
            <p:nvSpPr>
              <p:cNvPr id="8" name="文本框 7">
                <a:extLst>
                  <a:ext uri="{FF2B5EF4-FFF2-40B4-BE49-F238E27FC236}">
                    <a16:creationId xmlns:a16="http://schemas.microsoft.com/office/drawing/2014/main" id="{ADAD7045-2582-B750-0AC9-7881D70B0692}"/>
                  </a:ext>
                </a:extLst>
              </p:cNvPr>
              <p:cNvSpPr txBox="1">
                <a:spLocks noRot="1" noChangeAspect="1" noMove="1" noResize="1" noEditPoints="1" noAdjustHandles="1" noChangeArrowheads="1" noChangeShapeType="1" noTextEdit="1"/>
              </p:cNvSpPr>
              <p:nvPr/>
            </p:nvSpPr>
            <p:spPr>
              <a:xfrm>
                <a:off x="838199" y="2636662"/>
                <a:ext cx="10740377" cy="1444306"/>
              </a:xfrm>
              <a:prstGeom prst="rect">
                <a:avLst/>
              </a:prstGeom>
              <a:blipFill>
                <a:blip r:embed="rId3"/>
                <a:stretch>
                  <a:fillRect l="-568" t="-2119" b="-55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圆角矩形标注 9">
                <a:extLst>
                  <a:ext uri="{FF2B5EF4-FFF2-40B4-BE49-F238E27FC236}">
                    <a16:creationId xmlns:a16="http://schemas.microsoft.com/office/drawing/2014/main" id="{F0A41563-8680-1E35-0E16-30BDC4321B30}"/>
                  </a:ext>
                </a:extLst>
              </p:cNvPr>
              <p:cNvSpPr/>
              <p:nvPr/>
            </p:nvSpPr>
            <p:spPr>
              <a:xfrm>
                <a:off x="7761768" y="2238939"/>
                <a:ext cx="3592032" cy="795446"/>
              </a:xfrm>
              <a:prstGeom prst="wedgeRoundRectCallout">
                <a:avLst>
                  <a:gd name="adj1" fmla="val -72470"/>
                  <a:gd name="adj2" fmla="val 30723"/>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solidFill>
                      <a:schemeClr val="tx1"/>
                    </a:solidFill>
                    <a:latin typeface="Palatino" pitchFamily="2" charset="0"/>
                    <a:ea typeface="Palatino" pitchFamily="2" charset="0"/>
                  </a:rPr>
                  <a:t>hypercube</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partition</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systems</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indexed</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by</a:t>
                </a:r>
                <a:r>
                  <a:rPr kumimoji="1" lang="zh-CN" altLang="en-US" sz="2000">
                    <a:solidFill>
                      <a:schemeClr val="tx1"/>
                    </a:solidFill>
                    <a:latin typeface="Palatino" pitchFamily="2" charset="0"/>
                    <a:ea typeface="Palatino" pitchFamily="2" charset="0"/>
                  </a:rPr>
                  <a:t> </a:t>
                </a:r>
                <a14:m>
                  <m:oMath xmlns:m="http://schemas.openxmlformats.org/officeDocument/2006/math">
                    <m:r>
                      <a:rPr kumimoji="1" lang="en-US" altLang="zh-CN" sz="2000" b="0" i="1" smtClean="0">
                        <a:solidFill>
                          <a:schemeClr val="tx1"/>
                        </a:solidFill>
                        <a:latin typeface="Cambria Math" panose="02040503050406030204" pitchFamily="18" charset="0"/>
                      </a:rPr>
                      <m:t>(</m:t>
                    </m:r>
                    <m:sSub>
                      <m:sSubPr>
                        <m:ctrlPr>
                          <a:rPr kumimoji="1" lang="en-US" altLang="zh-CN" sz="2000" b="0" i="1" smtClean="0">
                            <a:solidFill>
                              <a:schemeClr val="tx1"/>
                            </a:solidFill>
                            <a:latin typeface="Cambria Math" panose="02040503050406030204" pitchFamily="18" charset="0"/>
                          </a:rPr>
                        </m:ctrlPr>
                      </m:sSubPr>
                      <m:e>
                        <m:r>
                          <a:rPr kumimoji="1" lang="en-US" altLang="zh-CN" sz="2000" b="0" i="1" smtClean="0">
                            <a:solidFill>
                              <a:schemeClr val="tx1"/>
                            </a:solidFill>
                            <a:latin typeface="Cambria Math" panose="02040503050406030204" pitchFamily="18" charset="0"/>
                          </a:rPr>
                          <m:t>𝑏</m:t>
                        </m:r>
                      </m:e>
                      <m:sub>
                        <m:r>
                          <a:rPr kumimoji="1" lang="en-US" altLang="zh-CN" sz="2000" b="0" i="1" smtClean="0">
                            <a:solidFill>
                              <a:schemeClr val="tx1"/>
                            </a:solidFill>
                            <a:latin typeface="Cambria Math" panose="02040503050406030204" pitchFamily="18" charset="0"/>
                          </a:rPr>
                          <m:t>1</m:t>
                        </m:r>
                      </m:sub>
                    </m:sSub>
                    <m:r>
                      <a:rPr kumimoji="1" lang="en-US" altLang="zh-CN" sz="2000" b="0" i="1" smtClean="0">
                        <a:solidFill>
                          <a:schemeClr val="tx1"/>
                        </a:solidFill>
                        <a:latin typeface="Cambria Math" panose="02040503050406030204" pitchFamily="18" charset="0"/>
                      </a:rPr>
                      <m:t>,…,</m:t>
                    </m:r>
                    <m:sSub>
                      <m:sSubPr>
                        <m:ctrlPr>
                          <a:rPr kumimoji="1" lang="en-US" altLang="zh-CN" sz="2000" b="0" i="1" smtClean="0">
                            <a:solidFill>
                              <a:schemeClr val="tx1"/>
                            </a:solidFill>
                            <a:latin typeface="Cambria Math" panose="02040503050406030204" pitchFamily="18" charset="0"/>
                          </a:rPr>
                        </m:ctrlPr>
                      </m:sSubPr>
                      <m:e>
                        <m:r>
                          <a:rPr kumimoji="1" lang="en-US" altLang="zh-CN" sz="2000" b="0" i="1" smtClean="0">
                            <a:solidFill>
                              <a:schemeClr val="tx1"/>
                            </a:solidFill>
                            <a:latin typeface="Cambria Math" panose="02040503050406030204" pitchFamily="18" charset="0"/>
                          </a:rPr>
                          <m:t>𝑏</m:t>
                        </m:r>
                      </m:e>
                      <m:sub>
                        <m:r>
                          <a:rPr kumimoji="1" lang="en-US" altLang="zh-CN" sz="2000" b="0" i="1" smtClean="0">
                            <a:solidFill>
                              <a:schemeClr val="tx1"/>
                            </a:solidFill>
                            <a:latin typeface="Cambria Math" panose="02040503050406030204" pitchFamily="18" charset="0"/>
                          </a:rPr>
                          <m:t>𝑐</m:t>
                        </m:r>
                      </m:sub>
                    </m:sSub>
                    <m:r>
                      <a:rPr kumimoji="1" lang="en-US" altLang="zh-CN" sz="2000" b="0" i="1" smtClean="0">
                        <a:solidFill>
                          <a:schemeClr val="tx1"/>
                        </a:solidFill>
                        <a:latin typeface="Cambria Math" panose="02040503050406030204" pitchFamily="18" charset="0"/>
                      </a:rPr>
                      <m:t>)</m:t>
                    </m:r>
                  </m:oMath>
                </a14:m>
                <a:r>
                  <a:rPr kumimoji="1" lang="en-US" altLang="zh-CN" sz="2000">
                    <a:solidFill>
                      <a:schemeClr val="tx1"/>
                    </a:solidFill>
                    <a:latin typeface="Palatino" pitchFamily="2" charset="0"/>
                    <a:ea typeface="Palatino" pitchFamily="2" charset="0"/>
                  </a:rPr>
                  <a:t>!</a:t>
                </a:r>
                <a:endParaRPr kumimoji="1" lang="zh-CN" altLang="en-US" sz="2000">
                  <a:solidFill>
                    <a:schemeClr val="tx1"/>
                  </a:solidFill>
                  <a:latin typeface="Palatino" pitchFamily="2" charset="0"/>
                  <a:ea typeface="Palatino" pitchFamily="2" charset="0"/>
                </a:endParaRPr>
              </a:p>
            </p:txBody>
          </p:sp>
        </mc:Choice>
        <mc:Fallback xmlns="">
          <p:sp>
            <p:nvSpPr>
              <p:cNvPr id="10" name="圆角矩形标注 9">
                <a:extLst>
                  <a:ext uri="{FF2B5EF4-FFF2-40B4-BE49-F238E27FC236}">
                    <a16:creationId xmlns:a16="http://schemas.microsoft.com/office/drawing/2014/main" id="{F0A41563-8680-1E35-0E16-30BDC4321B30}"/>
                  </a:ext>
                </a:extLst>
              </p:cNvPr>
              <p:cNvSpPr>
                <a:spLocks noRot="1" noChangeAspect="1" noMove="1" noResize="1" noEditPoints="1" noAdjustHandles="1" noChangeArrowheads="1" noChangeShapeType="1" noTextEdit="1"/>
              </p:cNvSpPr>
              <p:nvPr/>
            </p:nvSpPr>
            <p:spPr>
              <a:xfrm>
                <a:off x="7761768" y="2238939"/>
                <a:ext cx="3592032" cy="795446"/>
              </a:xfrm>
              <a:prstGeom prst="wedgeRoundRectCallout">
                <a:avLst>
                  <a:gd name="adj1" fmla="val -72470"/>
                  <a:gd name="adj2" fmla="val 30723"/>
                  <a:gd name="adj3" fmla="val 16667"/>
                </a:avLst>
              </a:prstGeom>
              <a:blipFill>
                <a:blip r:embed="rId4"/>
                <a:stretch>
                  <a:fillRect b="-763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0A232D8-F6A8-82AD-D501-F26A4B98C0B2}"/>
                  </a:ext>
                </a:extLst>
              </p:cNvPr>
              <p:cNvSpPr txBox="1"/>
              <p:nvPr/>
            </p:nvSpPr>
            <p:spPr>
              <a:xfrm>
                <a:off x="838199" y="4167716"/>
                <a:ext cx="10889444" cy="1405065"/>
              </a:xfrm>
              <a:prstGeom prst="rect">
                <a:avLst/>
              </a:prstGeom>
              <a:noFill/>
            </p:spPr>
            <p:txBody>
              <a:bodyPr wrap="square" rtlCol="0">
                <a:spAutoFit/>
              </a:bodyPr>
              <a:lstStyle/>
              <a:p>
                <a:r>
                  <a:rPr kumimoji="1" lang="en-US" altLang="zh-CN" sz="2000" b="1">
                    <a:latin typeface="Palatino" pitchFamily="2" charset="0"/>
                    <a:ea typeface="Palatino" pitchFamily="2" charset="0"/>
                  </a:rPr>
                  <a:t>Necessity:</a:t>
                </a:r>
              </a:p>
              <a:p>
                <a:pPr marL="342900" indent="-342900">
                  <a:buFont typeface="Arial" panose="020B0604020202020204" pitchFamily="34" charset="0"/>
                  <a:buChar char="•"/>
                </a:pPr>
                <a:r>
                  <a:rPr kumimoji="1" lang="en-US" altLang="zh-CN" sz="2000">
                    <a:latin typeface="Palatino" pitchFamily="2" charset="0"/>
                    <a:ea typeface="Palatino" pitchFamily="2" charset="0"/>
                  </a:rPr>
                  <a:t>If</a:t>
                </a:r>
                <a:r>
                  <a:rPr kumimoji="1" lang="zh-CN" altLang="en-US" sz="2000">
                    <a:latin typeface="Palatino" pitchFamily="2" charset="0"/>
                    <a:ea typeface="Palatino" pitchFamily="2" charset="0"/>
                  </a:rPr>
                  <a:t> </a:t>
                </a:r>
                <a:r>
                  <a:rPr lang="zh-CN" altLang="en-US" sz="2000">
                    <a:latin typeface="Palatino" pitchFamily="2" charset="0"/>
                    <a:ea typeface="Palatino" pitchFamily="2" charset="0"/>
                  </a:rPr>
                  <a:t>② </a:t>
                </a:r>
                <a:r>
                  <a:rPr lang="en-US" altLang="zh-CN" sz="2000">
                    <a:latin typeface="Palatino" pitchFamily="2" charset="0"/>
                    <a:ea typeface="Palatino" pitchFamily="2" charset="0"/>
                  </a:rPr>
                  <a:t>not</a:t>
                </a:r>
                <a:r>
                  <a:rPr lang="zh-CN" altLang="en-US" sz="2000">
                    <a:latin typeface="Palatino" pitchFamily="2" charset="0"/>
                    <a:ea typeface="Palatino" pitchFamily="2" charset="0"/>
                  </a:rPr>
                  <a:t> </a:t>
                </a:r>
                <a:r>
                  <a:rPr lang="en-US" altLang="zh-CN" sz="2000">
                    <a:latin typeface="Palatino" pitchFamily="2" charset="0"/>
                    <a:ea typeface="Palatino" pitchFamily="2" charset="0"/>
                  </a:rPr>
                  <a:t>satisfied</a:t>
                </a:r>
                <a:r>
                  <a:rPr lang="zh-CN" altLang="en-US" sz="2000">
                    <a:latin typeface="Palatino" pitchFamily="2" charset="0"/>
                    <a:ea typeface="Palatino" pitchFamily="2" charset="0"/>
                  </a:rPr>
                  <a:t> </a:t>
                </a:r>
                <a:r>
                  <a:rPr lang="en-US" altLang="zh-CN" sz="2000">
                    <a:latin typeface="Palatino" pitchFamily="2" charset="0"/>
                    <a:ea typeface="Palatino" pitchFamily="2" charset="0"/>
                  </a:rPr>
                  <a:t>(i.e.,</a:t>
                </a:r>
                <a:r>
                  <a:rPr lang="zh-CN" altLang="en-US" sz="2000">
                    <a:latin typeface="Palatino" pitchFamily="2" charset="0"/>
                    <a:ea typeface="Palatino" pitchFamily="2" charset="0"/>
                  </a:rPr>
                  <a:t> </a:t>
                </a:r>
                <a14:m>
                  <m:oMath xmlns:m="http://schemas.openxmlformats.org/officeDocument/2006/math">
                    <m:d>
                      <m:dPr>
                        <m:begChr m:val="|"/>
                        <m:endChr m:val="|"/>
                        <m:ctrlPr>
                          <a:rPr lang="en-US" altLang="zh-CN" sz="2000" b="0" i="1" smtClean="0">
                            <a:latin typeface="Cambria Math" panose="02040503050406030204" pitchFamily="18" charset="0"/>
                            <a:ea typeface="Palatino" pitchFamily="2" charset="0"/>
                          </a:rPr>
                        </m:ctrlPr>
                      </m:dPr>
                      <m:e>
                        <m:r>
                          <a:rPr lang="en-US" altLang="zh-CN" sz="2000" b="0" i="1" smtClean="0">
                            <a:latin typeface="Cambria Math" panose="02040503050406030204" pitchFamily="18" charset="0"/>
                            <a:ea typeface="Palatino" pitchFamily="2" charset="0"/>
                          </a:rPr>
                          <m:t>𝑌</m:t>
                        </m:r>
                        <m:r>
                          <a:rPr lang="en-US" altLang="zh-CN" sz="2000" b="0" i="1" smtClean="0">
                            <a:latin typeface="Cambria Math" panose="02040503050406030204" pitchFamily="18" charset="0"/>
                            <a:ea typeface="Palatino" pitchFamily="2" charset="0"/>
                          </a:rPr>
                          <m:t>∩</m:t>
                        </m:r>
                        <m:sSub>
                          <m:sSubPr>
                            <m:ctrlPr>
                              <a:rPr lang="en-US" altLang="zh-CN" sz="2000" b="0" i="1" smtClean="0">
                                <a:latin typeface="Cambria Math" panose="02040503050406030204" pitchFamily="18" charset="0"/>
                                <a:ea typeface="Palatino" pitchFamily="2" charset="0"/>
                              </a:rPr>
                            </m:ctrlPr>
                          </m:sSubPr>
                          <m:e>
                            <m:r>
                              <a:rPr lang="en-US" altLang="zh-CN" sz="2000" b="0" i="1" smtClean="0">
                                <a:latin typeface="Cambria Math" panose="02040503050406030204" pitchFamily="18" charset="0"/>
                                <a:ea typeface="Palatino" pitchFamily="2" charset="0"/>
                              </a:rPr>
                              <m:t>𝐵</m:t>
                            </m:r>
                          </m:e>
                          <m:sub>
                            <m:r>
                              <a:rPr lang="en-US" altLang="zh-CN" sz="2000" b="0" i="1" smtClean="0">
                                <a:latin typeface="Cambria Math" panose="02040503050406030204" pitchFamily="18" charset="0"/>
                                <a:ea typeface="Palatino" pitchFamily="2" charset="0"/>
                              </a:rPr>
                              <m:t>𝑖</m:t>
                            </m:r>
                          </m:sub>
                        </m:sSub>
                      </m:e>
                    </m:d>
                    <m:r>
                      <a:rPr lang="en-US" altLang="zh-CN" sz="2000" b="0" i="1" smtClean="0">
                        <a:latin typeface="Cambria Math" panose="02040503050406030204" pitchFamily="18" charset="0"/>
                        <a:ea typeface="Palatino" pitchFamily="2" charset="0"/>
                      </a:rPr>
                      <m:t>≤</m:t>
                    </m:r>
                    <m:r>
                      <a:rPr lang="en-US" altLang="zh-CN" sz="2000" b="0" i="1" smtClean="0">
                        <a:latin typeface="Cambria Math" panose="02040503050406030204" pitchFamily="18" charset="0"/>
                        <a:ea typeface="Palatino" pitchFamily="2" charset="0"/>
                      </a:rPr>
                      <m:t>𝑐</m:t>
                    </m:r>
                  </m:oMath>
                </a14:m>
                <a:r>
                  <a:rPr lang="en-US" altLang="zh-CN" sz="2000">
                    <a:latin typeface="Palatino" pitchFamily="2" charset="0"/>
                    <a:ea typeface="Palatino" pitchFamily="2" charset="0"/>
                  </a:rPr>
                  <a:t>),</a:t>
                </a:r>
                <a:r>
                  <a:rPr lang="zh-CN" altLang="en-US" sz="2000">
                    <a:latin typeface="Palatino" pitchFamily="2" charset="0"/>
                    <a:ea typeface="Palatino" pitchFamily="2" charset="0"/>
                  </a:rPr>
                  <a:t> </a:t>
                </a:r>
                <a:r>
                  <a:rPr lang="en-US" altLang="zh-CN" sz="2000">
                    <a:latin typeface="Palatino" pitchFamily="2" charset="0"/>
                    <a:ea typeface="Palatino" pitchFamily="2" charset="0"/>
                  </a:rPr>
                  <a:t>let</a:t>
                </a:r>
                <a:r>
                  <a:rPr lang="zh-CN" altLang="en-US" sz="2000">
                    <a:latin typeface="Palatino" pitchFamily="2" charset="0"/>
                    <a:ea typeface="Palatino" pitchFamily="2" charset="0"/>
                  </a:rPr>
                  <a:t> </a:t>
                </a:r>
                <a14:m>
                  <m:oMath xmlns:m="http://schemas.openxmlformats.org/officeDocument/2006/math">
                    <m:r>
                      <a:rPr lang="en-US" altLang="zh-CN" sz="2000" b="0" i="1" smtClean="0">
                        <a:latin typeface="Cambria Math" panose="02040503050406030204" pitchFamily="18" charset="0"/>
                        <a:ea typeface="Palatino" pitchFamily="2" charset="0"/>
                      </a:rPr>
                      <m:t>𝑌</m:t>
                    </m:r>
                    <m:r>
                      <a:rPr lang="en-US" altLang="zh-CN" sz="2000" b="0" i="1" smtClean="0">
                        <a:latin typeface="Cambria Math" panose="02040503050406030204" pitchFamily="18" charset="0"/>
                        <a:ea typeface="Palatino" pitchFamily="2" charset="0"/>
                      </a:rPr>
                      <m:t>∩</m:t>
                    </m:r>
                    <m:sSub>
                      <m:sSubPr>
                        <m:ctrlPr>
                          <a:rPr lang="en-US" altLang="zh-CN" sz="2000" b="0" i="1" smtClean="0">
                            <a:latin typeface="Cambria Math" panose="02040503050406030204" pitchFamily="18" charset="0"/>
                            <a:ea typeface="Palatino" pitchFamily="2" charset="0"/>
                          </a:rPr>
                        </m:ctrlPr>
                      </m:sSubPr>
                      <m:e>
                        <m:r>
                          <a:rPr lang="en-US" altLang="zh-CN" sz="2000" b="0" i="1" smtClean="0">
                            <a:latin typeface="Cambria Math" panose="02040503050406030204" pitchFamily="18" charset="0"/>
                            <a:ea typeface="Palatino" pitchFamily="2" charset="0"/>
                          </a:rPr>
                          <m:t>𝐵</m:t>
                        </m:r>
                      </m:e>
                      <m:sub>
                        <m:r>
                          <a:rPr lang="en-US" altLang="zh-CN" sz="2000" b="0" i="1" smtClean="0">
                            <a:latin typeface="Cambria Math" panose="02040503050406030204" pitchFamily="18" charset="0"/>
                            <a:ea typeface="Palatino" pitchFamily="2" charset="0"/>
                          </a:rPr>
                          <m:t>𝑖</m:t>
                        </m:r>
                      </m:sub>
                    </m:sSub>
                    <m:r>
                      <a:rPr lang="en-US" altLang="zh-CN" sz="2000" b="0" i="1" smtClean="0">
                        <a:latin typeface="Cambria Math" panose="02040503050406030204" pitchFamily="18" charset="0"/>
                        <a:ea typeface="Palatino" pitchFamily="2" charset="0"/>
                      </a:rPr>
                      <m:t>=</m:t>
                    </m:r>
                    <m:r>
                      <m:rPr>
                        <m:lit/>
                      </m:rPr>
                      <a:rPr lang="en-US" altLang="zh-CN" sz="2000" b="0" i="1" smtClean="0">
                        <a:latin typeface="Cambria Math" panose="02040503050406030204" pitchFamily="18" charset="0"/>
                        <a:ea typeface="Palatino" pitchFamily="2" charset="0"/>
                      </a:rPr>
                      <m:t>{</m:t>
                    </m:r>
                    <m:sSub>
                      <m:sSubPr>
                        <m:ctrlPr>
                          <a:rPr lang="en-US" altLang="zh-CN" sz="2000" b="0" i="1" smtClean="0">
                            <a:latin typeface="Cambria Math" panose="02040503050406030204" pitchFamily="18" charset="0"/>
                            <a:ea typeface="Palatino" pitchFamily="2" charset="0"/>
                          </a:rPr>
                        </m:ctrlPr>
                      </m:sSubPr>
                      <m:e>
                        <m:acc>
                          <m:accPr>
                            <m:chr m:val="̂"/>
                            <m:ctrlPr>
                              <a:rPr lang="en-US" altLang="zh-CN" sz="2000" b="0" i="1" smtClean="0">
                                <a:latin typeface="Cambria Math" panose="02040503050406030204" pitchFamily="18" charset="0"/>
                                <a:ea typeface="Palatino" pitchFamily="2" charset="0"/>
                              </a:rPr>
                            </m:ctrlPr>
                          </m:accPr>
                          <m:e>
                            <m:r>
                              <a:rPr lang="en-US" altLang="zh-CN" sz="2000" b="0" i="1" smtClean="0">
                                <a:latin typeface="Cambria Math" panose="02040503050406030204" pitchFamily="18" charset="0"/>
                                <a:ea typeface="Palatino" pitchFamily="2" charset="0"/>
                              </a:rPr>
                              <m:t>𝑏</m:t>
                            </m:r>
                          </m:e>
                        </m:acc>
                      </m:e>
                      <m:sub>
                        <m:r>
                          <a:rPr lang="en-US" altLang="zh-CN" sz="2000" b="0" i="1" smtClean="0">
                            <a:latin typeface="Cambria Math" panose="02040503050406030204" pitchFamily="18" charset="0"/>
                            <a:ea typeface="Palatino" pitchFamily="2" charset="0"/>
                          </a:rPr>
                          <m:t>1</m:t>
                        </m:r>
                      </m:sub>
                    </m:sSub>
                    <m:r>
                      <a:rPr lang="en-US" altLang="zh-CN" sz="2000" b="0" i="1" smtClean="0">
                        <a:latin typeface="Cambria Math" panose="02040503050406030204" pitchFamily="18" charset="0"/>
                        <a:ea typeface="Palatino" pitchFamily="2" charset="0"/>
                      </a:rPr>
                      <m:t>,…,</m:t>
                    </m:r>
                    <m:sSub>
                      <m:sSubPr>
                        <m:ctrlPr>
                          <a:rPr lang="en-US" altLang="zh-CN" sz="2000" b="0" i="1" smtClean="0">
                            <a:latin typeface="Cambria Math" panose="02040503050406030204" pitchFamily="18" charset="0"/>
                            <a:ea typeface="Palatino" pitchFamily="2" charset="0"/>
                          </a:rPr>
                        </m:ctrlPr>
                      </m:sSubPr>
                      <m:e>
                        <m:acc>
                          <m:accPr>
                            <m:chr m:val="̂"/>
                            <m:ctrlPr>
                              <a:rPr lang="en-US" altLang="zh-CN" sz="2000" b="0" i="1" smtClean="0">
                                <a:latin typeface="Cambria Math" panose="02040503050406030204" pitchFamily="18" charset="0"/>
                                <a:ea typeface="Palatino" pitchFamily="2" charset="0"/>
                              </a:rPr>
                            </m:ctrlPr>
                          </m:accPr>
                          <m:e>
                            <m:r>
                              <a:rPr lang="en-US" altLang="zh-CN" sz="2000" b="0" i="1" smtClean="0">
                                <a:latin typeface="Cambria Math" panose="02040503050406030204" pitchFamily="18" charset="0"/>
                                <a:ea typeface="Palatino" pitchFamily="2" charset="0"/>
                              </a:rPr>
                              <m:t>𝑏</m:t>
                            </m:r>
                          </m:e>
                        </m:acc>
                      </m:e>
                      <m:sub>
                        <m:r>
                          <a:rPr lang="en-US" altLang="zh-CN" sz="2000" b="0" i="1" smtClean="0">
                            <a:latin typeface="Cambria Math" panose="02040503050406030204" pitchFamily="18" charset="0"/>
                            <a:ea typeface="Palatino" pitchFamily="2" charset="0"/>
                          </a:rPr>
                          <m:t>𝑐</m:t>
                        </m:r>
                      </m:sub>
                    </m:sSub>
                    <m:r>
                      <m:rPr>
                        <m:lit/>
                      </m:rPr>
                      <a:rPr lang="en-US" altLang="zh-CN" sz="2000" b="0" i="1" smtClean="0">
                        <a:latin typeface="Cambria Math" panose="02040503050406030204" pitchFamily="18" charset="0"/>
                        <a:ea typeface="Palatino" pitchFamily="2" charset="0"/>
                      </a:rPr>
                      <m:t>}</m:t>
                    </m:r>
                  </m:oMath>
                </a14:m>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(repetition</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allowed),</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elements</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in the</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system</a:t>
                </a:r>
                <a:r>
                  <a:rPr kumimoji="1" lang="zh-CN" altLang="en-US" sz="2000">
                    <a:latin typeface="Palatino" pitchFamily="2" charset="0"/>
                    <a:ea typeface="Palatino" pitchFamily="2" charset="0"/>
                  </a:rPr>
                  <a:t> </a:t>
                </a:r>
                <a14:m>
                  <m:oMath xmlns:m="http://schemas.openxmlformats.org/officeDocument/2006/math">
                    <m:r>
                      <a:rPr kumimoji="1" lang="en-US" altLang="zh-CN" sz="2000" b="0" i="1" smtClean="0">
                        <a:latin typeface="Cambria Math" panose="02040503050406030204" pitchFamily="18" charset="0"/>
                        <a:ea typeface="Palatino" pitchFamily="2" charset="0"/>
                      </a:rPr>
                      <m:t>(⋆,</m:t>
                    </m:r>
                    <m:sSub>
                      <m:sSubPr>
                        <m:ctrlPr>
                          <a:rPr lang="en-US" altLang="zh-CN" sz="2000" b="0" i="1" smtClean="0">
                            <a:latin typeface="Cambria Math" panose="02040503050406030204" pitchFamily="18" charset="0"/>
                            <a:ea typeface="Palatino" pitchFamily="2" charset="0"/>
                          </a:rPr>
                        </m:ctrlPr>
                      </m:sSubPr>
                      <m:e>
                        <m:acc>
                          <m:accPr>
                            <m:chr m:val="̂"/>
                            <m:ctrlPr>
                              <a:rPr lang="en-US" altLang="zh-CN" sz="2000" b="0" i="1" smtClean="0">
                                <a:latin typeface="Cambria Math" panose="02040503050406030204" pitchFamily="18" charset="0"/>
                                <a:ea typeface="Palatino" pitchFamily="2" charset="0"/>
                              </a:rPr>
                            </m:ctrlPr>
                          </m:accPr>
                          <m:e>
                            <m:r>
                              <a:rPr lang="en-US" altLang="zh-CN" sz="2000" b="0" i="1" smtClean="0">
                                <a:latin typeface="Cambria Math" panose="02040503050406030204" pitchFamily="18" charset="0"/>
                                <a:ea typeface="Palatino" pitchFamily="2" charset="0"/>
                              </a:rPr>
                              <m:t>𝑏</m:t>
                            </m:r>
                          </m:e>
                        </m:acc>
                      </m:e>
                      <m:sub>
                        <m:r>
                          <a:rPr lang="en-US" altLang="zh-CN" sz="2000" b="0" i="1" smtClean="0">
                            <a:latin typeface="Cambria Math" panose="02040503050406030204" pitchFamily="18" charset="0"/>
                            <a:ea typeface="Palatino" pitchFamily="2" charset="0"/>
                          </a:rPr>
                          <m:t>1</m:t>
                        </m:r>
                      </m:sub>
                    </m:sSub>
                    <m:r>
                      <a:rPr lang="en-US" altLang="zh-CN" sz="2000" b="0" i="1" smtClean="0">
                        <a:latin typeface="Cambria Math" panose="02040503050406030204" pitchFamily="18" charset="0"/>
                        <a:ea typeface="Palatino" pitchFamily="2" charset="0"/>
                      </a:rPr>
                      <m:t>,…,</m:t>
                    </m:r>
                    <m:sSub>
                      <m:sSubPr>
                        <m:ctrlPr>
                          <a:rPr lang="en-US" altLang="zh-CN" sz="2000" b="0" i="1" smtClean="0">
                            <a:latin typeface="Cambria Math" panose="02040503050406030204" pitchFamily="18" charset="0"/>
                            <a:ea typeface="Palatino" pitchFamily="2" charset="0"/>
                          </a:rPr>
                        </m:ctrlPr>
                      </m:sSubPr>
                      <m:e>
                        <m:acc>
                          <m:accPr>
                            <m:chr m:val="̂"/>
                            <m:ctrlPr>
                              <a:rPr lang="en-US" altLang="zh-CN" sz="2000" b="0" i="1" smtClean="0">
                                <a:latin typeface="Cambria Math" panose="02040503050406030204" pitchFamily="18" charset="0"/>
                                <a:ea typeface="Palatino" pitchFamily="2" charset="0"/>
                              </a:rPr>
                            </m:ctrlPr>
                          </m:accPr>
                          <m:e>
                            <m:r>
                              <a:rPr lang="en-US" altLang="zh-CN" sz="2000" b="0" i="1" smtClean="0">
                                <a:latin typeface="Cambria Math" panose="02040503050406030204" pitchFamily="18" charset="0"/>
                                <a:ea typeface="Palatino" pitchFamily="2" charset="0"/>
                              </a:rPr>
                              <m:t>𝑏</m:t>
                            </m:r>
                          </m:e>
                        </m:acc>
                      </m:e>
                      <m:sub>
                        <m:r>
                          <a:rPr lang="en-US" altLang="zh-CN" sz="2000" b="0" i="1" smtClean="0">
                            <a:latin typeface="Cambria Math" panose="02040503050406030204" pitchFamily="18" charset="0"/>
                            <a:ea typeface="Palatino" pitchFamily="2" charset="0"/>
                          </a:rPr>
                          <m:t>𝑐</m:t>
                        </m:r>
                      </m:sub>
                    </m:sSub>
                    <m:r>
                      <a:rPr kumimoji="1" lang="en-US" altLang="zh-CN" sz="2000" b="0" i="1" smtClean="0">
                        <a:latin typeface="Cambria Math" panose="02040503050406030204" pitchFamily="18" charset="0"/>
                        <a:ea typeface="Palatino" pitchFamily="2" charset="0"/>
                      </a:rPr>
                      <m:t>)</m:t>
                    </m:r>
                  </m:oMath>
                </a14:m>
                <a:r>
                  <a:rPr kumimoji="1" lang="en-US" altLang="zh-CN" sz="2000">
                    <a:latin typeface="Palatino" pitchFamily="2" charset="0"/>
                    <a:ea typeface="Palatino" pitchFamily="2" charset="0"/>
                  </a:rPr>
                  <a:t> can only be covered by </a:t>
                </a:r>
                <a14:m>
                  <m:oMath xmlns:m="http://schemas.openxmlformats.org/officeDocument/2006/math">
                    <m:r>
                      <a:rPr kumimoji="1" lang="en-US" altLang="zh-CN" sz="2000" b="0" i="1" smtClean="0">
                        <a:latin typeface="Cambria Math" panose="02040503050406030204" pitchFamily="18" charset="0"/>
                        <a:ea typeface="Palatino" pitchFamily="2" charset="0"/>
                      </a:rPr>
                      <m:t>𝑋</m:t>
                    </m:r>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𝐴</m:t>
                    </m:r>
                  </m:oMath>
                </a14:m>
                <a:r>
                  <a:rPr kumimoji="1" lang="en-US" altLang="zh-CN" sz="2000">
                    <a:latin typeface="Palatino" pitchFamily="2" charset="0"/>
                    <a:ea typeface="Palatino" pitchFamily="2" charset="0"/>
                  </a:rPr>
                  <a:t>.</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Moreover,</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it</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must</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be</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possible</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to</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cover</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only</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using</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the</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neighbor</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of</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some</a:t>
                </a:r>
                <a:r>
                  <a:rPr kumimoji="1" lang="zh-CN" altLang="en-US" sz="2000">
                    <a:latin typeface="Palatino" pitchFamily="2" charset="0"/>
                    <a:ea typeface="Palatino" pitchFamily="2" charset="0"/>
                  </a:rPr>
                  <a:t> </a:t>
                </a:r>
                <a14:m>
                  <m:oMath xmlns:m="http://schemas.openxmlformats.org/officeDocument/2006/math">
                    <m:sSub>
                      <m:sSubPr>
                        <m:ctrlPr>
                          <a:rPr kumimoji="1" lang="en-US" altLang="zh-CN" sz="2000" b="0" i="1" dirty="0" smtClean="0">
                            <a:latin typeface="Cambria Math" panose="02040503050406030204" pitchFamily="18" charset="0"/>
                            <a:ea typeface="Palatino" pitchFamily="2" charset="0"/>
                          </a:rPr>
                        </m:ctrlPr>
                      </m:sSubPr>
                      <m:e>
                        <m:acc>
                          <m:accPr>
                            <m:chr m:val="̂"/>
                            <m:ctrlPr>
                              <a:rPr kumimoji="1" lang="en-US" altLang="zh-CN" sz="2000" b="0" i="1" smtClean="0">
                                <a:latin typeface="Cambria Math" panose="02040503050406030204" pitchFamily="18" charset="0"/>
                                <a:ea typeface="Palatino" pitchFamily="2" charset="0"/>
                              </a:rPr>
                            </m:ctrlPr>
                          </m:accPr>
                          <m:e>
                            <m:r>
                              <a:rPr kumimoji="1" lang="en-US" altLang="zh-CN" sz="2000" b="0" i="1" smtClean="0">
                                <a:latin typeface="Cambria Math" panose="02040503050406030204" pitchFamily="18" charset="0"/>
                                <a:ea typeface="Palatino" pitchFamily="2" charset="0"/>
                              </a:rPr>
                              <m:t>𝑏</m:t>
                            </m:r>
                          </m:e>
                        </m:acc>
                      </m:e>
                      <m:sub>
                        <m:r>
                          <a:rPr kumimoji="1" lang="en-US" altLang="zh-CN" sz="2000" b="0" i="1" dirty="0" smtClean="0">
                            <a:latin typeface="Cambria Math" panose="02040503050406030204" pitchFamily="18" charset="0"/>
                            <a:ea typeface="Palatino" pitchFamily="2" charset="0"/>
                          </a:rPr>
                          <m:t>𝑗</m:t>
                        </m:r>
                      </m:sub>
                    </m:sSub>
                  </m:oMath>
                </a14:m>
                <a:r>
                  <a:rPr kumimoji="1" lang="en-US" altLang="zh-CN" sz="2000">
                    <a:latin typeface="Palatino" pitchFamily="2" charset="0"/>
                    <a:ea typeface="Palatino" pitchFamily="2" charset="0"/>
                  </a:rPr>
                  <a:t>.</a:t>
                </a:r>
                <a:endParaRPr kumimoji="1" lang="zh-CN" altLang="en-US" sz="2000"/>
              </a:p>
            </p:txBody>
          </p:sp>
        </mc:Choice>
        <mc:Fallback xmlns="">
          <p:sp>
            <p:nvSpPr>
              <p:cNvPr id="12" name="文本框 11">
                <a:extLst>
                  <a:ext uri="{FF2B5EF4-FFF2-40B4-BE49-F238E27FC236}">
                    <a16:creationId xmlns:a16="http://schemas.microsoft.com/office/drawing/2014/main" id="{50A232D8-F6A8-82AD-D501-F26A4B98C0B2}"/>
                  </a:ext>
                </a:extLst>
              </p:cNvPr>
              <p:cNvSpPr txBox="1">
                <a:spLocks noRot="1" noChangeAspect="1" noMove="1" noResize="1" noEditPoints="1" noAdjustHandles="1" noChangeArrowheads="1" noChangeShapeType="1" noTextEdit="1"/>
              </p:cNvSpPr>
              <p:nvPr/>
            </p:nvSpPr>
            <p:spPr>
              <a:xfrm>
                <a:off x="838199" y="4167716"/>
                <a:ext cx="10889444" cy="1405065"/>
              </a:xfrm>
              <a:prstGeom prst="rect">
                <a:avLst/>
              </a:prstGeom>
              <a:blipFill>
                <a:blip r:embed="rId5"/>
                <a:stretch>
                  <a:fillRect l="-560" t="-2609" r="-56" b="-5652"/>
                </a:stretch>
              </a:blipFill>
            </p:spPr>
            <p:txBody>
              <a:bodyPr/>
              <a:lstStyle/>
              <a:p>
                <a:r>
                  <a:rPr lang="en-US">
                    <a:noFill/>
                  </a:rPr>
                  <a:t> </a:t>
                </a:r>
              </a:p>
            </p:txBody>
          </p:sp>
        </mc:Fallback>
      </mc:AlternateContent>
    </p:spTree>
    <p:extLst>
      <p:ext uri="{BB962C8B-B14F-4D97-AF65-F5344CB8AC3E}">
        <p14:creationId xmlns:p14="http://schemas.microsoft.com/office/powerpoint/2010/main" val="10834689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47486C15-351A-BE5B-CE1B-EB502DDDB3C0}"/>
                  </a:ext>
                </a:extLst>
              </p:cNvPr>
              <p:cNvSpPr txBox="1"/>
              <p:nvPr/>
            </p:nvSpPr>
            <p:spPr>
              <a:xfrm>
                <a:off x="838200" y="1429504"/>
                <a:ext cx="10198119" cy="1042273"/>
              </a:xfrm>
              <a:prstGeom prst="rect">
                <a:avLst/>
              </a:prstGeom>
              <a:noFill/>
            </p:spPr>
            <p:txBody>
              <a:bodyPr wrap="square" rtlCol="0">
                <a:spAutoFit/>
              </a:bodyPr>
              <a:lstStyle/>
              <a:p>
                <a:r>
                  <a:rPr kumimoji="1" lang="en-US" altLang="zh-CN" sz="2000">
                    <a:latin typeface="Palatino" pitchFamily="2" charset="0"/>
                    <a:ea typeface="Palatino" pitchFamily="2" charset="0"/>
                  </a:rPr>
                  <a:t>Ensure</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that</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any</a:t>
                </a:r>
                <a:r>
                  <a:rPr kumimoji="1" lang="zh-CN" altLang="en-US" sz="2000">
                    <a:latin typeface="Palatino" pitchFamily="2" charset="0"/>
                    <a:ea typeface="Palatino" pitchFamily="2" charset="0"/>
                  </a:rPr>
                  <a:t> </a:t>
                </a:r>
                <a14:m>
                  <m:oMath xmlns:m="http://schemas.openxmlformats.org/officeDocument/2006/math">
                    <m:r>
                      <a:rPr kumimoji="1" lang="en-US" altLang="zh-CN" sz="2000" b="0" i="1" smtClean="0">
                        <a:latin typeface="Cambria Math" panose="02040503050406030204" pitchFamily="18" charset="0"/>
                        <a:ea typeface="Palatino" pitchFamily="2" charset="0"/>
                      </a:rPr>
                      <m:t>𝑋</m:t>
                    </m:r>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𝐴</m:t>
                    </m:r>
                  </m:oMath>
                </a14:m>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and</a:t>
                </a:r>
                <a:r>
                  <a:rPr kumimoji="1" lang="zh-CN" altLang="en-US" sz="2000">
                    <a:latin typeface="Palatino" pitchFamily="2" charset="0"/>
                    <a:ea typeface="Palatino" pitchFamily="2" charset="0"/>
                  </a:rPr>
                  <a:t> </a:t>
                </a:r>
                <a14:m>
                  <m:oMath xmlns:m="http://schemas.openxmlformats.org/officeDocument/2006/math">
                    <m:r>
                      <a:rPr kumimoji="1" lang="en-US" altLang="zh-CN" sz="2000" b="0" i="1" smtClean="0">
                        <a:latin typeface="Cambria Math" panose="02040503050406030204" pitchFamily="18" charset="0"/>
                        <a:ea typeface="Palatino" pitchFamily="2" charset="0"/>
                      </a:rPr>
                      <m:t>𝑌</m:t>
                    </m:r>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𝐵</m:t>
                    </m:r>
                  </m:oMath>
                </a14:m>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can</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cover</a:t>
                </a:r>
                <a:r>
                  <a:rPr kumimoji="1" lang="zh-CN" altLang="en-US" sz="2000">
                    <a:latin typeface="Palatino" pitchFamily="2" charset="0"/>
                    <a:ea typeface="Palatino" pitchFamily="2" charset="0"/>
                  </a:rPr>
                  <a:t> </a:t>
                </a:r>
                <a14:m>
                  <m:oMath xmlns:m="http://schemas.openxmlformats.org/officeDocument/2006/math">
                    <m:sSubSup>
                      <m:sSubSupPr>
                        <m:ctrlPr>
                          <a:rPr kumimoji="1" lang="en-US" altLang="zh-CN" sz="2000" b="0" i="1" smtClean="0">
                            <a:latin typeface="Cambria Math" panose="02040503050406030204" pitchFamily="18" charset="0"/>
                            <a:ea typeface="Palatino" pitchFamily="2" charset="0"/>
                          </a:rPr>
                        </m:ctrlPr>
                      </m:sSubSupPr>
                      <m:e>
                        <m:r>
                          <a:rPr kumimoji="1" lang="en-US" altLang="zh-CN" sz="2000" b="0" i="1" smtClean="0">
                            <a:latin typeface="Cambria Math" panose="02040503050406030204" pitchFamily="18" charset="0"/>
                            <a:ea typeface="Palatino" pitchFamily="2" charset="0"/>
                          </a:rPr>
                          <m:t>𝑈</m:t>
                        </m:r>
                      </m:e>
                      <m:sub>
                        <m:r>
                          <a:rPr kumimoji="1" lang="en-US" altLang="zh-CN" sz="2000" b="0" i="1" smtClean="0">
                            <a:latin typeface="Cambria Math" panose="02040503050406030204" pitchFamily="18" charset="0"/>
                            <a:ea typeface="Palatino" pitchFamily="2" charset="0"/>
                          </a:rPr>
                          <m:t>𝑖</m:t>
                        </m:r>
                      </m:sub>
                      <m:sup>
                        <m:r>
                          <a:rPr kumimoji="1" lang="en-US" altLang="zh-CN" sz="2000" b="0" i="1" smtClean="0">
                            <a:latin typeface="Cambria Math" panose="02040503050406030204" pitchFamily="18" charset="0"/>
                            <a:ea typeface="Palatino" pitchFamily="2" charset="0"/>
                          </a:rPr>
                          <m:t>′</m:t>
                        </m:r>
                      </m:sup>
                    </m:sSubSup>
                  </m:oMath>
                </a14:m>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iff</a:t>
                </a:r>
              </a:p>
              <a:p>
                <a:pPr marL="457200" indent="-457200">
                  <a:buFont typeface="+mj-ea"/>
                  <a:buAutoNum type="circleNumDbPlain"/>
                </a:pPr>
                <a:r>
                  <a:rPr kumimoji="1" lang="en-US" altLang="zh-CN" sz="2000">
                    <a:solidFill>
                      <a:srgbClr val="FF0000"/>
                    </a:solidFill>
                    <a:latin typeface="Palatino" pitchFamily="2" charset="0"/>
                    <a:ea typeface="Palatino" pitchFamily="2" charset="0"/>
                  </a:rPr>
                  <a:t>either </a:t>
                </a:r>
                <a14:m>
                  <m:oMath xmlns:m="http://schemas.openxmlformats.org/officeDocument/2006/math">
                    <m:r>
                      <a:rPr kumimoji="1" lang="en-US" altLang="zh-CN" sz="2000" b="0" i="1" smtClean="0">
                        <a:solidFill>
                          <a:srgbClr val="FF0000"/>
                        </a:solidFill>
                        <a:latin typeface="Cambria Math" panose="02040503050406030204" pitchFamily="18" charset="0"/>
                        <a:ea typeface="Palatino" pitchFamily="2" charset="0"/>
                      </a:rPr>
                      <m:t>∃</m:t>
                    </m:r>
                    <m:sSub>
                      <m:sSubPr>
                        <m:ctrlPr>
                          <a:rPr kumimoji="1" lang="en-US" altLang="zh-CN" sz="2000" b="0" i="1" smtClean="0">
                            <a:solidFill>
                              <a:srgbClr val="FF0000"/>
                            </a:solidFill>
                            <a:latin typeface="Cambria Math" panose="02040503050406030204" pitchFamily="18" charset="0"/>
                            <a:ea typeface="Palatino" pitchFamily="2" charset="0"/>
                          </a:rPr>
                        </m:ctrlPr>
                      </m:sSubPr>
                      <m:e>
                        <m:r>
                          <a:rPr kumimoji="1" lang="en-US" altLang="zh-CN" sz="2000" b="0" i="1" smtClean="0">
                            <a:solidFill>
                              <a:srgbClr val="FF0000"/>
                            </a:solidFill>
                            <a:latin typeface="Cambria Math" panose="02040503050406030204" pitchFamily="18" charset="0"/>
                            <a:ea typeface="Palatino" pitchFamily="2" charset="0"/>
                          </a:rPr>
                          <m:t>𝑏</m:t>
                        </m:r>
                      </m:e>
                      <m:sub>
                        <m:r>
                          <a:rPr kumimoji="1" lang="en-US" altLang="zh-CN" sz="2000" b="0" i="1" smtClean="0">
                            <a:solidFill>
                              <a:srgbClr val="FF0000"/>
                            </a:solidFill>
                            <a:latin typeface="Cambria Math" panose="02040503050406030204" pitchFamily="18" charset="0"/>
                            <a:ea typeface="Palatino" pitchFamily="2" charset="0"/>
                          </a:rPr>
                          <m:t>𝑖</m:t>
                        </m:r>
                      </m:sub>
                    </m:sSub>
                    <m:r>
                      <a:rPr kumimoji="1" lang="en-US" altLang="zh-CN" sz="2000" b="0" i="1" smtClean="0">
                        <a:solidFill>
                          <a:srgbClr val="FF0000"/>
                        </a:solidFill>
                        <a:latin typeface="Cambria Math" panose="02040503050406030204" pitchFamily="18" charset="0"/>
                        <a:ea typeface="Palatino" pitchFamily="2" charset="0"/>
                      </a:rPr>
                      <m:t>∈</m:t>
                    </m:r>
                    <m:r>
                      <a:rPr kumimoji="1" lang="en-US" altLang="zh-CN" sz="2000" b="0" i="1" smtClean="0">
                        <a:solidFill>
                          <a:srgbClr val="FF0000"/>
                        </a:solidFill>
                        <a:latin typeface="Cambria Math" panose="02040503050406030204" pitchFamily="18" charset="0"/>
                        <a:ea typeface="Palatino" pitchFamily="2" charset="0"/>
                      </a:rPr>
                      <m:t>𝑌</m:t>
                    </m:r>
                    <m:r>
                      <a:rPr kumimoji="1" lang="en-US" altLang="zh-CN" sz="2000" b="0" i="1" smtClean="0">
                        <a:solidFill>
                          <a:srgbClr val="FF0000"/>
                        </a:solidFill>
                        <a:latin typeface="Cambria Math" panose="02040503050406030204" pitchFamily="18" charset="0"/>
                        <a:ea typeface="Palatino" pitchFamily="2" charset="0"/>
                      </a:rPr>
                      <m:t>∩</m:t>
                    </m:r>
                    <m:sSub>
                      <m:sSubPr>
                        <m:ctrlPr>
                          <a:rPr kumimoji="1" lang="en-US" altLang="zh-CN" sz="2000" b="0" i="1" smtClean="0">
                            <a:solidFill>
                              <a:srgbClr val="FF0000"/>
                            </a:solidFill>
                            <a:latin typeface="Cambria Math" panose="02040503050406030204" pitchFamily="18" charset="0"/>
                            <a:ea typeface="Palatino" pitchFamily="2" charset="0"/>
                          </a:rPr>
                        </m:ctrlPr>
                      </m:sSubPr>
                      <m:e>
                        <m:r>
                          <a:rPr kumimoji="1" lang="en-US" altLang="zh-CN" sz="2000" b="0" i="1" smtClean="0">
                            <a:solidFill>
                              <a:srgbClr val="FF0000"/>
                            </a:solidFill>
                            <a:latin typeface="Cambria Math" panose="02040503050406030204" pitchFamily="18" charset="0"/>
                            <a:ea typeface="Palatino" pitchFamily="2" charset="0"/>
                          </a:rPr>
                          <m:t>𝐵</m:t>
                        </m:r>
                      </m:e>
                      <m:sub>
                        <m:r>
                          <a:rPr kumimoji="1" lang="en-US" altLang="zh-CN" sz="2000" b="0" i="1" smtClean="0">
                            <a:solidFill>
                              <a:srgbClr val="FF0000"/>
                            </a:solidFill>
                            <a:latin typeface="Cambria Math" panose="02040503050406030204" pitchFamily="18" charset="0"/>
                            <a:ea typeface="Palatino" pitchFamily="2" charset="0"/>
                          </a:rPr>
                          <m:t>𝑖</m:t>
                        </m:r>
                      </m:sub>
                    </m:sSub>
                  </m:oMath>
                </a14:m>
                <a:r>
                  <a:rPr kumimoji="1" lang="en-US" altLang="zh-CN" sz="2000">
                    <a:solidFill>
                      <a:srgbClr val="FF0000"/>
                    </a:solidFill>
                    <a:latin typeface="Palatino" pitchFamily="2" charset="0"/>
                    <a:ea typeface="Palatino" pitchFamily="2" charset="0"/>
                  </a:rPr>
                  <a:t>, </a:t>
                </a:r>
                <a:r>
                  <a:rPr kumimoji="1" lang="en-US" altLang="zh-CN" sz="2000" err="1">
                    <a:solidFill>
                      <a:srgbClr val="FF0000"/>
                    </a:solidFill>
                    <a:latin typeface="Palatino" pitchFamily="2" charset="0"/>
                    <a:ea typeface="Palatino" pitchFamily="2" charset="0"/>
                  </a:rPr>
                  <a:t>s.t.</a:t>
                </a:r>
                <a:r>
                  <a:rPr kumimoji="1" lang="en-US" altLang="zh-CN" sz="2000">
                    <a:solidFill>
                      <a:srgbClr val="FF0000"/>
                    </a:solidFill>
                    <a:latin typeface="Palatino" pitchFamily="2" charset="0"/>
                    <a:ea typeface="Palatino" pitchFamily="2" charset="0"/>
                  </a:rPr>
                  <a:t> the sets corresponding to vertices in </a:t>
                </a:r>
                <a14:m>
                  <m:oMath xmlns:m="http://schemas.openxmlformats.org/officeDocument/2006/math">
                    <m:sSub>
                      <m:sSubPr>
                        <m:ctrlPr>
                          <a:rPr kumimoji="1" lang="en-US" altLang="zh-CN" sz="2000" b="0" i="1" smtClean="0">
                            <a:solidFill>
                              <a:srgbClr val="FF0000"/>
                            </a:solidFill>
                            <a:latin typeface="Cambria Math" panose="02040503050406030204" pitchFamily="18" charset="0"/>
                            <a:ea typeface="Cambria Math" panose="02040503050406030204" pitchFamily="18" charset="0"/>
                          </a:rPr>
                        </m:ctrlPr>
                      </m:sSubPr>
                      <m:e>
                        <m:r>
                          <a:rPr kumimoji="1" lang="en-US" altLang="zh-CN" sz="2000" b="0" i="1" smtClean="0">
                            <a:solidFill>
                              <a:srgbClr val="FF0000"/>
                            </a:solidFill>
                            <a:latin typeface="Cambria Math" panose="02040503050406030204" pitchFamily="18" charset="0"/>
                            <a:ea typeface="Cambria Math" panose="02040503050406030204" pitchFamily="18" charset="0"/>
                          </a:rPr>
                          <m:t>|</m:t>
                        </m:r>
                        <m:r>
                          <a:rPr kumimoji="1" lang="en-US" altLang="zh-CN" sz="2000" b="0" i="1" smtClean="0">
                            <a:solidFill>
                              <a:srgbClr val="FF0000"/>
                            </a:solidFill>
                            <a:latin typeface="Cambria Math" panose="02040503050406030204" pitchFamily="18" charset="0"/>
                            <a:ea typeface="Cambria Math" panose="02040503050406030204" pitchFamily="18" charset="0"/>
                          </a:rPr>
                          <m:t>𝑋</m:t>
                        </m:r>
                        <m:r>
                          <a:rPr kumimoji="1" lang="en-US" altLang="zh-CN" sz="2000" b="0" i="1" smtClean="0">
                            <a:solidFill>
                              <a:srgbClr val="FF0000"/>
                            </a:solidFill>
                            <a:latin typeface="Cambria Math" panose="02040503050406030204" pitchFamily="18" charset="0"/>
                            <a:ea typeface="Cambria Math" panose="02040503050406030204" pitchFamily="18" charset="0"/>
                          </a:rPr>
                          <m:t>∩</m:t>
                        </m:r>
                        <m:r>
                          <a:rPr kumimoji="1" lang="en-US" altLang="zh-CN" sz="2000" i="1" smtClean="0">
                            <a:solidFill>
                              <a:srgbClr val="FF0000"/>
                            </a:solidFill>
                            <a:latin typeface="Cambria Math" panose="02040503050406030204" pitchFamily="18" charset="0"/>
                            <a:ea typeface="Cambria Math" panose="02040503050406030204" pitchFamily="18" charset="0"/>
                          </a:rPr>
                          <m:t>𝒩</m:t>
                        </m:r>
                      </m:e>
                      <m:sub>
                        <m:sSub>
                          <m:sSubPr>
                            <m:ctrlPr>
                              <a:rPr kumimoji="1" lang="en-US" altLang="zh-CN" sz="2000" b="0" i="1" smtClean="0">
                                <a:solidFill>
                                  <a:srgbClr val="FF0000"/>
                                </a:solidFill>
                                <a:latin typeface="Cambria Math" panose="02040503050406030204" pitchFamily="18" charset="0"/>
                                <a:ea typeface="Cambria Math" panose="02040503050406030204" pitchFamily="18" charset="0"/>
                              </a:rPr>
                            </m:ctrlPr>
                          </m:sSubPr>
                          <m:e>
                            <m:r>
                              <a:rPr kumimoji="1" lang="en-US" altLang="zh-CN" sz="2000" b="0" i="1" smtClean="0">
                                <a:solidFill>
                                  <a:srgbClr val="FF0000"/>
                                </a:solidFill>
                                <a:latin typeface="Cambria Math" panose="02040503050406030204" pitchFamily="18" charset="0"/>
                                <a:ea typeface="Cambria Math" panose="02040503050406030204" pitchFamily="18" charset="0"/>
                              </a:rPr>
                              <m:t>𝐺</m:t>
                            </m:r>
                          </m:e>
                          <m:sub>
                            <m:r>
                              <a:rPr kumimoji="1" lang="en-US" altLang="zh-CN" sz="2000" b="0" i="1" smtClean="0">
                                <a:solidFill>
                                  <a:srgbClr val="FF0000"/>
                                </a:solidFill>
                                <a:latin typeface="Cambria Math" panose="02040503050406030204" pitchFamily="18" charset="0"/>
                                <a:ea typeface="Cambria Math" panose="02040503050406030204" pitchFamily="18" charset="0"/>
                              </a:rPr>
                              <m:t>𝑇</m:t>
                            </m:r>
                          </m:sub>
                        </m:sSub>
                      </m:sub>
                    </m:sSub>
                    <m:d>
                      <m:dPr>
                        <m:ctrlPr>
                          <a:rPr kumimoji="1" lang="en-US" altLang="zh-CN" sz="2000" b="0" i="1" smtClean="0">
                            <a:solidFill>
                              <a:srgbClr val="FF0000"/>
                            </a:solidFill>
                            <a:latin typeface="Cambria Math" panose="02040503050406030204" pitchFamily="18" charset="0"/>
                            <a:ea typeface="Cambria Math" panose="02040503050406030204" pitchFamily="18" charset="0"/>
                          </a:rPr>
                        </m:ctrlPr>
                      </m:dPr>
                      <m:e>
                        <m:sSub>
                          <m:sSubPr>
                            <m:ctrlPr>
                              <a:rPr kumimoji="1" lang="en-US" altLang="zh-CN" sz="2000" b="0" i="1" smtClean="0">
                                <a:solidFill>
                                  <a:srgbClr val="FF0000"/>
                                </a:solidFill>
                                <a:latin typeface="Cambria Math" panose="02040503050406030204" pitchFamily="18" charset="0"/>
                                <a:ea typeface="Cambria Math" panose="02040503050406030204" pitchFamily="18" charset="0"/>
                              </a:rPr>
                            </m:ctrlPr>
                          </m:sSubPr>
                          <m:e>
                            <m:r>
                              <a:rPr kumimoji="1" lang="en-US" altLang="zh-CN" sz="2000" b="0" i="1" smtClean="0">
                                <a:solidFill>
                                  <a:srgbClr val="FF0000"/>
                                </a:solidFill>
                                <a:latin typeface="Cambria Math" panose="02040503050406030204" pitchFamily="18" charset="0"/>
                                <a:ea typeface="Cambria Math" panose="02040503050406030204" pitchFamily="18" charset="0"/>
                              </a:rPr>
                              <m:t>𝑏</m:t>
                            </m:r>
                          </m:e>
                          <m:sub>
                            <m:r>
                              <a:rPr kumimoji="1" lang="en-US" altLang="zh-CN" sz="2000" b="0" i="1" smtClean="0">
                                <a:solidFill>
                                  <a:srgbClr val="FF0000"/>
                                </a:solidFill>
                                <a:latin typeface="Cambria Math" panose="02040503050406030204" pitchFamily="18" charset="0"/>
                                <a:ea typeface="Cambria Math" panose="02040503050406030204" pitchFamily="18" charset="0"/>
                              </a:rPr>
                              <m:t>𝑖</m:t>
                            </m:r>
                          </m:sub>
                        </m:sSub>
                      </m:e>
                    </m:d>
                    <m:r>
                      <a:rPr kumimoji="1" lang="en-US" altLang="zh-CN" sz="2000" b="0" i="1" smtClean="0">
                        <a:solidFill>
                          <a:srgbClr val="FF0000"/>
                        </a:solidFill>
                        <a:latin typeface="Cambria Math" panose="02040503050406030204" pitchFamily="18" charset="0"/>
                        <a:ea typeface="Cambria Math" panose="02040503050406030204" pitchFamily="18" charset="0"/>
                      </a:rPr>
                      <m:t>|</m:t>
                    </m:r>
                  </m:oMath>
                </a14:m>
                <a:r>
                  <a:rPr kumimoji="1" lang="en-US" altLang="zh-CN" sz="2000">
                    <a:solidFill>
                      <a:srgbClr val="FF0000"/>
                    </a:solidFill>
                    <a:latin typeface="Palatino" pitchFamily="2" charset="0"/>
                    <a:ea typeface="Palatino" pitchFamily="2" charset="0"/>
                  </a:rPr>
                  <a:t> can cover </a:t>
                </a:r>
                <a14:m>
                  <m:oMath xmlns:m="http://schemas.openxmlformats.org/officeDocument/2006/math">
                    <m:r>
                      <a:rPr kumimoji="1" lang="en-US" altLang="zh-CN" sz="2000" b="0" i="1" smtClean="0">
                        <a:solidFill>
                          <a:srgbClr val="FF0000"/>
                        </a:solidFill>
                        <a:latin typeface="Cambria Math" panose="02040503050406030204" pitchFamily="18" charset="0"/>
                        <a:ea typeface="Palatino" pitchFamily="2" charset="0"/>
                      </a:rPr>
                      <m:t>𝑈</m:t>
                    </m:r>
                  </m:oMath>
                </a14:m>
                <a:r>
                  <a:rPr kumimoji="1" lang="en-US" altLang="zh-CN" sz="2000">
                    <a:solidFill>
                      <a:srgbClr val="FF0000"/>
                    </a:solidFill>
                    <a:latin typeface="Palatino" pitchFamily="2" charset="0"/>
                    <a:ea typeface="Palatino" pitchFamily="2" charset="0"/>
                  </a:rPr>
                  <a:t>,</a:t>
                </a:r>
              </a:p>
              <a:p>
                <a:pPr marL="457200" indent="-457200">
                  <a:buFont typeface="+mj-ea"/>
                  <a:buAutoNum type="circleNumDbPlain"/>
                </a:pPr>
                <a:r>
                  <a:rPr kumimoji="1" lang="en-US" altLang="zh-CN" sz="2000">
                    <a:latin typeface="Palatino" pitchFamily="2" charset="0"/>
                    <a:ea typeface="Palatino" pitchFamily="2" charset="0"/>
                  </a:rPr>
                  <a:t>or</a:t>
                </a:r>
                <a:r>
                  <a:rPr kumimoji="1" lang="zh-CN" altLang="en-US" sz="2000">
                    <a:latin typeface="Palatino" pitchFamily="2" charset="0"/>
                    <a:ea typeface="Palatino" pitchFamily="2" charset="0"/>
                  </a:rPr>
                  <a:t> </a:t>
                </a:r>
                <a14:m>
                  <m:oMath xmlns:m="http://schemas.openxmlformats.org/officeDocument/2006/math">
                    <m:d>
                      <m:dPr>
                        <m:begChr m:val="|"/>
                        <m:endChr m:val="|"/>
                        <m:ctrlPr>
                          <a:rPr kumimoji="1" lang="en-US" altLang="zh-CN" sz="2000" b="0" i="1" smtClean="0">
                            <a:latin typeface="Cambria Math" panose="02040503050406030204" pitchFamily="18" charset="0"/>
                            <a:ea typeface="Palatino" pitchFamily="2" charset="0"/>
                          </a:rPr>
                        </m:ctrlPr>
                      </m:dPr>
                      <m:e>
                        <m:r>
                          <a:rPr kumimoji="1" lang="en-US" altLang="zh-CN" sz="2000" b="0" i="1" smtClean="0">
                            <a:latin typeface="Cambria Math" panose="02040503050406030204" pitchFamily="18" charset="0"/>
                            <a:ea typeface="Palatino" pitchFamily="2" charset="0"/>
                          </a:rPr>
                          <m:t>𝑌</m:t>
                        </m:r>
                        <m:r>
                          <a:rPr kumimoji="1" lang="en-US" altLang="zh-CN" sz="2000" b="0" i="1" smtClean="0">
                            <a:latin typeface="Cambria Math" panose="02040503050406030204" pitchFamily="18" charset="0"/>
                            <a:ea typeface="Palatino" pitchFamily="2" charset="0"/>
                          </a:rPr>
                          <m:t>∩</m:t>
                        </m:r>
                        <m:sSub>
                          <m:sSubPr>
                            <m:ctrlPr>
                              <a:rPr kumimoji="1" lang="en-US" altLang="zh-CN" sz="2000" b="0" i="1" smtClean="0">
                                <a:latin typeface="Cambria Math" panose="02040503050406030204" pitchFamily="18" charset="0"/>
                                <a:ea typeface="Palatino" pitchFamily="2" charset="0"/>
                              </a:rPr>
                            </m:ctrlPr>
                          </m:sSubPr>
                          <m:e>
                            <m:r>
                              <a:rPr kumimoji="1" lang="en-US" altLang="zh-CN" sz="2000" b="0" i="1" smtClean="0">
                                <a:latin typeface="Cambria Math" panose="02040503050406030204" pitchFamily="18" charset="0"/>
                                <a:ea typeface="Palatino" pitchFamily="2" charset="0"/>
                              </a:rPr>
                              <m:t>𝐵</m:t>
                            </m:r>
                          </m:e>
                          <m:sub>
                            <m:r>
                              <a:rPr kumimoji="1" lang="en-US" altLang="zh-CN" sz="2000" b="0" i="1" smtClean="0">
                                <a:latin typeface="Cambria Math" panose="02040503050406030204" pitchFamily="18" charset="0"/>
                                <a:ea typeface="Palatino" pitchFamily="2" charset="0"/>
                              </a:rPr>
                              <m:t>𝑖</m:t>
                            </m:r>
                          </m:sub>
                        </m:sSub>
                      </m:e>
                    </m:d>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𝑐</m:t>
                    </m:r>
                    <m:r>
                      <a:rPr kumimoji="1" lang="en-US" altLang="zh-CN" sz="2000" b="0" i="1" smtClean="0">
                        <a:latin typeface="Cambria Math" panose="02040503050406030204" pitchFamily="18" charset="0"/>
                        <a:ea typeface="Palatino" pitchFamily="2" charset="0"/>
                      </a:rPr>
                      <m:t>+1</m:t>
                    </m:r>
                  </m:oMath>
                </a14:m>
                <a:r>
                  <a:rPr kumimoji="1" lang="en-US" altLang="zh-CN" sz="2000">
                    <a:latin typeface="Palatino" pitchFamily="2" charset="0"/>
                    <a:ea typeface="Palatino" pitchFamily="2" charset="0"/>
                  </a:rPr>
                  <a:t>.</a:t>
                </a:r>
              </a:p>
            </p:txBody>
          </p:sp>
        </mc:Choice>
        <mc:Fallback xmlns="">
          <p:sp>
            <p:nvSpPr>
              <p:cNvPr id="33" name="文本框 32">
                <a:extLst>
                  <a:ext uri="{FF2B5EF4-FFF2-40B4-BE49-F238E27FC236}">
                    <a16:creationId xmlns:a16="http://schemas.microsoft.com/office/drawing/2014/main" id="{47486C15-351A-BE5B-CE1B-EB502DDDB3C0}"/>
                  </a:ext>
                </a:extLst>
              </p:cNvPr>
              <p:cNvSpPr txBox="1">
                <a:spLocks noRot="1" noChangeAspect="1" noMove="1" noResize="1" noEditPoints="1" noAdjustHandles="1" noChangeArrowheads="1" noChangeShapeType="1" noTextEdit="1"/>
              </p:cNvSpPr>
              <p:nvPr/>
            </p:nvSpPr>
            <p:spPr>
              <a:xfrm>
                <a:off x="838200" y="1429504"/>
                <a:ext cx="10198119" cy="1042273"/>
              </a:xfrm>
              <a:prstGeom prst="rect">
                <a:avLst/>
              </a:prstGeom>
              <a:blipFill>
                <a:blip r:embed="rId2"/>
                <a:stretch>
                  <a:fillRect l="-658" t="-2924" r="-1316" b="-9357"/>
                </a:stretch>
              </a:blipFill>
            </p:spPr>
            <p:txBody>
              <a:bodyPr/>
              <a:lstStyle/>
              <a:p>
                <a:r>
                  <a:rPr lang="en-US">
                    <a:noFill/>
                  </a:rPr>
                  <a:t> </a:t>
                </a:r>
              </a:p>
            </p:txBody>
          </p:sp>
        </mc:Fallback>
      </mc:AlternateContent>
      <p:sp>
        <p:nvSpPr>
          <p:cNvPr id="2" name="标题 1">
            <a:extLst>
              <a:ext uri="{FF2B5EF4-FFF2-40B4-BE49-F238E27FC236}">
                <a16:creationId xmlns:a16="http://schemas.microsoft.com/office/drawing/2014/main" id="{4CFEBA7D-D78A-4674-B4CE-8101BA65D437}"/>
              </a:ext>
            </a:extLst>
          </p:cNvPr>
          <p:cNvSpPr>
            <a:spLocks noGrp="1"/>
          </p:cNvSpPr>
          <p:nvPr>
            <p:ph type="title"/>
          </p:nvPr>
        </p:nvSpPr>
        <p:spPr/>
        <p:txBody>
          <a:bodyPr/>
          <a:lstStyle/>
          <a:p>
            <a:r>
              <a:rPr lang="en-US" altLang="zh-CN">
                <a:latin typeface="Palatino Linotype" panose="02040502050505030304" pitchFamily="18" charset="0"/>
              </a:rPr>
              <a:t>Threshold Graph Composition</a:t>
            </a:r>
            <a:endParaRPr lang="zh-CN" altLang="en-US">
              <a:solidFill>
                <a:srgbClr val="FF3399"/>
              </a:solidFill>
              <a:latin typeface="Palatino Linotype" panose="02040502050505030304" pitchFamily="18" charset="0"/>
            </a:endParaRPr>
          </a:p>
        </p:txBody>
      </p:sp>
      <p:sp>
        <p:nvSpPr>
          <p:cNvPr id="5" name="文本框 4">
            <a:extLst>
              <a:ext uri="{FF2B5EF4-FFF2-40B4-BE49-F238E27FC236}">
                <a16:creationId xmlns:a16="http://schemas.microsoft.com/office/drawing/2014/main" id="{BFF7F080-51F7-4335-B1D8-5D9192CCFE22}"/>
              </a:ext>
            </a:extLst>
          </p:cNvPr>
          <p:cNvSpPr txBox="1"/>
          <p:nvPr/>
        </p:nvSpPr>
        <p:spPr>
          <a:xfrm>
            <a:off x="4826779" y="4593250"/>
            <a:ext cx="69" cy="276999"/>
          </a:xfrm>
          <a:prstGeom prst="rect">
            <a:avLst/>
          </a:prstGeom>
          <a:noFill/>
        </p:spPr>
        <p:txBody>
          <a:bodyPr wrap="none" lIns="0" tIns="0" rIns="0" bIns="0" rtlCol="0">
            <a:spAutoFit/>
          </a:bodyPr>
          <a:lstStyle/>
          <a:p>
            <a:endParaRPr lang="zh-CN" altLang="en-US"/>
          </a:p>
        </p:txBody>
      </p:sp>
      <p:sp>
        <p:nvSpPr>
          <p:cNvPr id="6" name="文本框 5">
            <a:extLst>
              <a:ext uri="{FF2B5EF4-FFF2-40B4-BE49-F238E27FC236}">
                <a16:creationId xmlns:a16="http://schemas.microsoft.com/office/drawing/2014/main" id="{001AC4B2-B67B-4315-B5EA-20F5499035D0}"/>
              </a:ext>
            </a:extLst>
          </p:cNvPr>
          <p:cNvSpPr txBox="1"/>
          <p:nvPr/>
        </p:nvSpPr>
        <p:spPr>
          <a:xfrm>
            <a:off x="4826779" y="4593250"/>
            <a:ext cx="69" cy="276999"/>
          </a:xfrm>
          <a:prstGeom prst="rect">
            <a:avLst/>
          </a:prstGeom>
          <a:noFill/>
        </p:spPr>
        <p:txBody>
          <a:bodyPr wrap="none" lIns="0" tIns="0" rIns="0" bIns="0" rtlCol="0">
            <a:spAutoFit/>
          </a:bodyPr>
          <a:lstStyle/>
          <a:p>
            <a:endParaRPr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ADAD7045-2582-B750-0AC9-7881D70B0692}"/>
                  </a:ext>
                </a:extLst>
              </p:cNvPr>
              <p:cNvSpPr txBox="1"/>
              <p:nvPr/>
            </p:nvSpPr>
            <p:spPr>
              <a:xfrm>
                <a:off x="838199" y="2636662"/>
                <a:ext cx="10740377" cy="1444306"/>
              </a:xfrm>
              <a:prstGeom prst="rect">
                <a:avLst/>
              </a:prstGeom>
              <a:noFill/>
            </p:spPr>
            <p:txBody>
              <a:bodyPr wrap="square" rtlCol="0">
                <a:spAutoFit/>
              </a:bodyPr>
              <a:lstStyle/>
              <a:p>
                <a:r>
                  <a:rPr kumimoji="1" lang="en-US" altLang="zh-CN" sz="2000">
                    <a:latin typeface="Palatino" pitchFamily="2" charset="0"/>
                    <a:ea typeface="Palatino" pitchFamily="2" charset="0"/>
                  </a:rPr>
                  <a:t>Let</a:t>
                </a:r>
                <a:r>
                  <a:rPr kumimoji="1" lang="zh-CN" altLang="en-US" sz="2000">
                    <a:latin typeface="Palatino" pitchFamily="2" charset="0"/>
                    <a:ea typeface="Palatino" pitchFamily="2" charset="0"/>
                  </a:rPr>
                  <a:t> </a:t>
                </a:r>
                <a14:m>
                  <m:oMath xmlns:m="http://schemas.openxmlformats.org/officeDocument/2006/math">
                    <m:sSubSup>
                      <m:sSubSupPr>
                        <m:ctrlPr>
                          <a:rPr kumimoji="1" lang="en-US" altLang="zh-CN" sz="2000" b="0" i="1" smtClean="0">
                            <a:latin typeface="Cambria Math" panose="02040503050406030204" pitchFamily="18" charset="0"/>
                          </a:rPr>
                        </m:ctrlPr>
                      </m:sSubSupPr>
                      <m:e>
                        <m:r>
                          <a:rPr kumimoji="1" lang="en-US" altLang="zh-CN" sz="2000" b="0" i="1" smtClean="0">
                            <a:latin typeface="Cambria Math" panose="02040503050406030204" pitchFamily="18" charset="0"/>
                          </a:rPr>
                          <m:t>𝑈</m:t>
                        </m:r>
                      </m:e>
                      <m:sub>
                        <m:r>
                          <a:rPr kumimoji="1" lang="en-US" altLang="zh-CN" sz="2000" b="0" i="1" smtClean="0">
                            <a:latin typeface="Cambria Math" panose="02040503050406030204" pitchFamily="18" charset="0"/>
                          </a:rPr>
                          <m:t>𝑖</m:t>
                        </m:r>
                      </m:sub>
                      <m:sup>
                        <m:r>
                          <a:rPr kumimoji="1" lang="en-US" altLang="zh-CN" sz="2000" b="0" i="1" smtClean="0">
                            <a:latin typeface="Cambria Math" panose="02040503050406030204" pitchFamily="18" charset="0"/>
                          </a:rPr>
                          <m:t>′</m:t>
                        </m:r>
                      </m:sup>
                    </m:sSubSup>
                    <m:r>
                      <a:rPr kumimoji="1" lang="en-US" altLang="zh-CN" sz="2000" b="0" i="1" smtClean="0">
                        <a:latin typeface="Cambria Math" panose="02040503050406030204" pitchFamily="18" charset="0"/>
                      </a:rPr>
                      <m:t>=</m:t>
                    </m:r>
                    <m:r>
                      <m:rPr>
                        <m:lit/>
                      </m:rPr>
                      <a:rPr kumimoji="1" lang="en-US" altLang="zh-CN" sz="2000" b="0" i="1" smtClean="0">
                        <a:latin typeface="Cambria Math" panose="02040503050406030204" pitchFamily="18" charset="0"/>
                      </a:rPr>
                      <m:t>{</m:t>
                    </m:r>
                    <m:d>
                      <m:dPr>
                        <m:ctrlPr>
                          <a:rPr kumimoji="1" lang="en-US" altLang="zh-CN" sz="2000" b="0" i="1" smtClean="0">
                            <a:latin typeface="Cambria Math" panose="02040503050406030204" pitchFamily="18" charset="0"/>
                          </a:rPr>
                        </m:ctrlPr>
                      </m:dPr>
                      <m:e>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𝑢</m:t>
                            </m:r>
                          </m:e>
                          <m:sub>
                            <m:r>
                              <a:rPr kumimoji="1" lang="en-US" altLang="zh-CN" sz="2000" b="0" i="1" smtClean="0">
                                <a:latin typeface="Cambria Math" panose="02040503050406030204" pitchFamily="18" charset="0"/>
                              </a:rPr>
                              <m:t>1</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𝑢</m:t>
                            </m:r>
                          </m:e>
                          <m:sub>
                            <m:r>
                              <a:rPr kumimoji="1" lang="en-US" altLang="zh-CN" sz="2000" b="0" i="1" smtClean="0">
                                <a:latin typeface="Cambria Math" panose="02040503050406030204" pitchFamily="18" charset="0"/>
                              </a:rPr>
                              <m:t>𝑐</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𝑏</m:t>
                            </m:r>
                          </m:e>
                          <m:sub>
                            <m:r>
                              <a:rPr kumimoji="1" lang="en-US" altLang="zh-CN" sz="2000" b="0" i="1" smtClean="0">
                                <a:latin typeface="Cambria Math" panose="02040503050406030204" pitchFamily="18" charset="0"/>
                              </a:rPr>
                              <m:t>1</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𝑏</m:t>
                            </m:r>
                          </m:e>
                          <m:sub>
                            <m:r>
                              <a:rPr kumimoji="1" lang="en-US" altLang="zh-CN" sz="2000" b="0" i="1" smtClean="0">
                                <a:latin typeface="Cambria Math" panose="02040503050406030204" pitchFamily="18" charset="0"/>
                              </a:rPr>
                              <m:t>𝑐</m:t>
                            </m:r>
                          </m:sub>
                        </m:sSub>
                      </m:e>
                    </m:d>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𝑗</m:t>
                    </m:r>
                    <m:r>
                      <a:rPr kumimoji="1" lang="en-US" altLang="zh-CN" sz="2000" b="0" i="1" smtClean="0">
                        <a:latin typeface="Cambria Math" panose="02040503050406030204" pitchFamily="18" charset="0"/>
                      </a:rPr>
                      <m:t>∈</m:t>
                    </m:r>
                    <m:d>
                      <m:dPr>
                        <m:begChr m:val="["/>
                        <m:endChr m:val="]"/>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𝑐</m:t>
                        </m:r>
                      </m:e>
                    </m:d>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𝑢</m:t>
                        </m:r>
                      </m:e>
                      <m:sub>
                        <m:r>
                          <a:rPr kumimoji="1" lang="en-US" altLang="zh-CN" sz="2000" b="0" i="1" smtClean="0">
                            <a:latin typeface="Cambria Math" panose="02040503050406030204" pitchFamily="18" charset="0"/>
                          </a:rPr>
                          <m:t>𝑗</m:t>
                        </m:r>
                      </m:sub>
                    </m:sSub>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𝑈</m:t>
                    </m:r>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𝑏</m:t>
                        </m:r>
                      </m:e>
                      <m:sub>
                        <m:r>
                          <a:rPr kumimoji="1" lang="en-US" altLang="zh-CN" sz="2000" b="0" i="1" smtClean="0">
                            <a:latin typeface="Cambria Math" panose="02040503050406030204" pitchFamily="18" charset="0"/>
                          </a:rPr>
                          <m:t>𝑗</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𝐵</m:t>
                        </m:r>
                      </m:e>
                      <m:sub>
                        <m:r>
                          <a:rPr kumimoji="1" lang="en-US" altLang="zh-CN" sz="2000" b="0" i="1" smtClean="0">
                            <a:latin typeface="Cambria Math" panose="02040503050406030204" pitchFamily="18" charset="0"/>
                          </a:rPr>
                          <m:t>𝑖</m:t>
                        </m:r>
                      </m:sub>
                    </m:sSub>
                    <m:r>
                      <m:rPr>
                        <m:lit/>
                      </m:rPr>
                      <a:rPr kumimoji="1" lang="en-US" altLang="zh-CN" sz="2000" b="0" i="1" smtClean="0">
                        <a:latin typeface="Cambria Math" panose="02040503050406030204" pitchFamily="18" charset="0"/>
                      </a:rPr>
                      <m:t>}</m:t>
                    </m:r>
                  </m:oMath>
                </a14:m>
                <a:r>
                  <a:rPr kumimoji="1" lang="en-US" altLang="zh-CN" sz="2000">
                    <a:latin typeface="Palatino" pitchFamily="2" charset="0"/>
                    <a:ea typeface="Palatino" pitchFamily="2" charset="0"/>
                  </a:rPr>
                  <a:t>.</a:t>
                </a:r>
              </a:p>
              <a:p>
                <a:pPr marL="342900" indent="-342900">
                  <a:buFont typeface="Arial" panose="020B0604020202020204" pitchFamily="34" charset="0"/>
                  <a:buChar char="•"/>
                </a:pPr>
                <a14:m>
                  <m:oMath xmlns:m="http://schemas.openxmlformats.org/officeDocument/2006/math">
                    <m:r>
                      <a:rPr kumimoji="1" lang="en-US" altLang="zh-CN" sz="2000" b="0" i="1" smtClean="0">
                        <a:solidFill>
                          <a:srgbClr val="FF0000"/>
                        </a:solidFill>
                        <a:latin typeface="Cambria Math" panose="02040503050406030204" pitchFamily="18" charset="0"/>
                        <a:ea typeface="Palatino" pitchFamily="2" charset="0"/>
                      </a:rPr>
                      <m:t>𝑎</m:t>
                    </m:r>
                    <m:r>
                      <a:rPr kumimoji="1" lang="en-US" altLang="zh-CN" sz="2000" b="0" i="1" smtClean="0">
                        <a:solidFill>
                          <a:srgbClr val="FF0000"/>
                        </a:solidFill>
                        <a:latin typeface="Cambria Math" panose="02040503050406030204" pitchFamily="18" charset="0"/>
                        <a:ea typeface="Palatino" pitchFamily="2" charset="0"/>
                      </a:rPr>
                      <m:t>∈</m:t>
                    </m:r>
                    <m:r>
                      <a:rPr kumimoji="1" lang="en-US" altLang="zh-CN" sz="2000" b="0" i="1" smtClean="0">
                        <a:solidFill>
                          <a:srgbClr val="FF0000"/>
                        </a:solidFill>
                        <a:latin typeface="Cambria Math" panose="02040503050406030204" pitchFamily="18" charset="0"/>
                        <a:ea typeface="Palatino" pitchFamily="2" charset="0"/>
                      </a:rPr>
                      <m:t>𝐴</m:t>
                    </m:r>
                  </m:oMath>
                </a14:m>
                <a:r>
                  <a:rPr kumimoji="1" lang="zh-CN" altLang="en-US" sz="2000">
                    <a:solidFill>
                      <a:srgbClr val="FF0000"/>
                    </a:solidFill>
                    <a:latin typeface="Palatino" pitchFamily="2" charset="0"/>
                    <a:ea typeface="Palatino" pitchFamily="2" charset="0"/>
                  </a:rPr>
                  <a:t> </a:t>
                </a:r>
                <a:r>
                  <a:rPr kumimoji="1" lang="en-US" altLang="zh-CN" sz="2000">
                    <a:solidFill>
                      <a:srgbClr val="FF0000"/>
                    </a:solidFill>
                    <a:latin typeface="Palatino" pitchFamily="2" charset="0"/>
                    <a:ea typeface="Palatino" pitchFamily="2" charset="0"/>
                  </a:rPr>
                  <a:t>can</a:t>
                </a:r>
                <a:r>
                  <a:rPr kumimoji="1" lang="zh-CN" altLang="en-US" sz="2000">
                    <a:solidFill>
                      <a:srgbClr val="FF0000"/>
                    </a:solidFill>
                    <a:latin typeface="Palatino" pitchFamily="2" charset="0"/>
                    <a:ea typeface="Palatino" pitchFamily="2" charset="0"/>
                  </a:rPr>
                  <a:t> </a:t>
                </a:r>
                <a:r>
                  <a:rPr kumimoji="1" lang="en-US" altLang="zh-CN" sz="2000">
                    <a:solidFill>
                      <a:srgbClr val="FF0000"/>
                    </a:solidFill>
                    <a:latin typeface="Palatino" pitchFamily="2" charset="0"/>
                    <a:ea typeface="Palatino" pitchFamily="2" charset="0"/>
                  </a:rPr>
                  <a:t>cover</a:t>
                </a:r>
                <a:r>
                  <a:rPr kumimoji="1" lang="zh-CN" altLang="en-US" sz="2000">
                    <a:solidFill>
                      <a:srgbClr val="FF0000"/>
                    </a:solidFill>
                    <a:latin typeface="Palatino" pitchFamily="2" charset="0"/>
                    <a:ea typeface="Palatino" pitchFamily="2" charset="0"/>
                  </a:rPr>
                  <a:t> </a:t>
                </a:r>
                <a14:m>
                  <m:oMath xmlns:m="http://schemas.openxmlformats.org/officeDocument/2006/math">
                    <m:d>
                      <m:dPr>
                        <m:ctrlPr>
                          <a:rPr kumimoji="1" lang="en-US" altLang="zh-CN" sz="2000" b="0" i="1" smtClean="0">
                            <a:solidFill>
                              <a:srgbClr val="FF0000"/>
                            </a:solidFill>
                            <a:latin typeface="Cambria Math" panose="02040503050406030204" pitchFamily="18" charset="0"/>
                          </a:rPr>
                        </m:ctrlPr>
                      </m:dPr>
                      <m:e>
                        <m:sSub>
                          <m:sSubPr>
                            <m:ctrlPr>
                              <a:rPr kumimoji="1" lang="en-US" altLang="zh-CN" sz="2000" b="0" i="1" smtClean="0">
                                <a:solidFill>
                                  <a:srgbClr val="FF0000"/>
                                </a:solidFill>
                                <a:latin typeface="Cambria Math" panose="02040503050406030204" pitchFamily="18" charset="0"/>
                              </a:rPr>
                            </m:ctrlPr>
                          </m:sSubPr>
                          <m:e>
                            <m:r>
                              <a:rPr kumimoji="1" lang="en-US" altLang="zh-CN" sz="2000" b="0" i="1" smtClean="0">
                                <a:solidFill>
                                  <a:srgbClr val="FF0000"/>
                                </a:solidFill>
                                <a:latin typeface="Cambria Math" panose="02040503050406030204" pitchFamily="18" charset="0"/>
                              </a:rPr>
                              <m:t>𝑢</m:t>
                            </m:r>
                          </m:e>
                          <m:sub>
                            <m:r>
                              <a:rPr kumimoji="1" lang="en-US" altLang="zh-CN" sz="2000" b="0" i="1" smtClean="0">
                                <a:solidFill>
                                  <a:srgbClr val="FF0000"/>
                                </a:solidFill>
                                <a:latin typeface="Cambria Math" panose="02040503050406030204" pitchFamily="18" charset="0"/>
                              </a:rPr>
                              <m:t>1</m:t>
                            </m:r>
                          </m:sub>
                        </m:sSub>
                        <m:r>
                          <a:rPr kumimoji="1" lang="en-US" altLang="zh-CN" sz="2000" b="0" i="1" smtClean="0">
                            <a:solidFill>
                              <a:srgbClr val="FF0000"/>
                            </a:solidFill>
                            <a:latin typeface="Cambria Math" panose="02040503050406030204" pitchFamily="18" charset="0"/>
                          </a:rPr>
                          <m:t>,…,</m:t>
                        </m:r>
                        <m:sSub>
                          <m:sSubPr>
                            <m:ctrlPr>
                              <a:rPr kumimoji="1" lang="en-US" altLang="zh-CN" sz="2000" b="0" i="1" smtClean="0">
                                <a:solidFill>
                                  <a:srgbClr val="FF0000"/>
                                </a:solidFill>
                                <a:latin typeface="Cambria Math" panose="02040503050406030204" pitchFamily="18" charset="0"/>
                              </a:rPr>
                            </m:ctrlPr>
                          </m:sSubPr>
                          <m:e>
                            <m:r>
                              <a:rPr kumimoji="1" lang="en-US" altLang="zh-CN" sz="2000" b="0" i="1" smtClean="0">
                                <a:solidFill>
                                  <a:srgbClr val="FF0000"/>
                                </a:solidFill>
                                <a:latin typeface="Cambria Math" panose="02040503050406030204" pitchFamily="18" charset="0"/>
                              </a:rPr>
                              <m:t>𝑢</m:t>
                            </m:r>
                          </m:e>
                          <m:sub>
                            <m:r>
                              <a:rPr kumimoji="1" lang="en-US" altLang="zh-CN" sz="2000" b="0" i="1" smtClean="0">
                                <a:solidFill>
                                  <a:srgbClr val="FF0000"/>
                                </a:solidFill>
                                <a:latin typeface="Cambria Math" panose="02040503050406030204" pitchFamily="18" charset="0"/>
                              </a:rPr>
                              <m:t>𝑐</m:t>
                            </m:r>
                          </m:sub>
                        </m:sSub>
                        <m:r>
                          <a:rPr kumimoji="1" lang="en-US" altLang="zh-CN" sz="2000" b="0" i="1" smtClean="0">
                            <a:solidFill>
                              <a:srgbClr val="FF0000"/>
                            </a:solidFill>
                            <a:latin typeface="Cambria Math" panose="02040503050406030204" pitchFamily="18" charset="0"/>
                          </a:rPr>
                          <m:t>,</m:t>
                        </m:r>
                        <m:sSub>
                          <m:sSubPr>
                            <m:ctrlPr>
                              <a:rPr kumimoji="1" lang="en-US" altLang="zh-CN" sz="2000" b="0" i="1" smtClean="0">
                                <a:solidFill>
                                  <a:srgbClr val="FF0000"/>
                                </a:solidFill>
                                <a:latin typeface="Cambria Math" panose="02040503050406030204" pitchFamily="18" charset="0"/>
                              </a:rPr>
                            </m:ctrlPr>
                          </m:sSubPr>
                          <m:e>
                            <m:r>
                              <a:rPr kumimoji="1" lang="en-US" altLang="zh-CN" sz="2000" b="0" i="1" smtClean="0">
                                <a:solidFill>
                                  <a:srgbClr val="FF0000"/>
                                </a:solidFill>
                                <a:latin typeface="Cambria Math" panose="02040503050406030204" pitchFamily="18" charset="0"/>
                              </a:rPr>
                              <m:t>𝑏</m:t>
                            </m:r>
                          </m:e>
                          <m:sub>
                            <m:r>
                              <a:rPr kumimoji="1" lang="en-US" altLang="zh-CN" sz="2000" b="0" i="1" smtClean="0">
                                <a:solidFill>
                                  <a:srgbClr val="FF0000"/>
                                </a:solidFill>
                                <a:latin typeface="Cambria Math" panose="02040503050406030204" pitchFamily="18" charset="0"/>
                              </a:rPr>
                              <m:t>1</m:t>
                            </m:r>
                          </m:sub>
                        </m:sSub>
                        <m:r>
                          <a:rPr kumimoji="1" lang="en-US" altLang="zh-CN" sz="2000" b="0" i="1" smtClean="0">
                            <a:solidFill>
                              <a:srgbClr val="FF0000"/>
                            </a:solidFill>
                            <a:latin typeface="Cambria Math" panose="02040503050406030204" pitchFamily="18" charset="0"/>
                          </a:rPr>
                          <m:t>,…,</m:t>
                        </m:r>
                        <m:sSub>
                          <m:sSubPr>
                            <m:ctrlPr>
                              <a:rPr kumimoji="1" lang="en-US" altLang="zh-CN" sz="2000" b="0" i="1" smtClean="0">
                                <a:solidFill>
                                  <a:srgbClr val="FF0000"/>
                                </a:solidFill>
                                <a:latin typeface="Cambria Math" panose="02040503050406030204" pitchFamily="18" charset="0"/>
                              </a:rPr>
                            </m:ctrlPr>
                          </m:sSubPr>
                          <m:e>
                            <m:r>
                              <a:rPr kumimoji="1" lang="en-US" altLang="zh-CN" sz="2000" b="0" i="1" smtClean="0">
                                <a:solidFill>
                                  <a:srgbClr val="FF0000"/>
                                </a:solidFill>
                                <a:latin typeface="Cambria Math" panose="02040503050406030204" pitchFamily="18" charset="0"/>
                              </a:rPr>
                              <m:t>𝑏</m:t>
                            </m:r>
                          </m:e>
                          <m:sub>
                            <m:r>
                              <a:rPr kumimoji="1" lang="en-US" altLang="zh-CN" sz="2000" b="0" i="1" smtClean="0">
                                <a:solidFill>
                                  <a:srgbClr val="FF0000"/>
                                </a:solidFill>
                                <a:latin typeface="Cambria Math" panose="02040503050406030204" pitchFamily="18" charset="0"/>
                              </a:rPr>
                              <m:t>𝑐</m:t>
                            </m:r>
                          </m:sub>
                        </m:sSub>
                      </m:e>
                    </m:d>
                  </m:oMath>
                </a14:m>
                <a:r>
                  <a:rPr kumimoji="1" lang="zh-CN" altLang="en-US" sz="2000">
                    <a:solidFill>
                      <a:srgbClr val="FF0000"/>
                    </a:solidFill>
                    <a:latin typeface="Palatino" pitchFamily="2" charset="0"/>
                    <a:ea typeface="Palatino" pitchFamily="2" charset="0"/>
                  </a:rPr>
                  <a:t> </a:t>
                </a:r>
                <a:r>
                  <a:rPr kumimoji="1" lang="en-US" altLang="zh-CN" sz="2000" err="1">
                    <a:solidFill>
                      <a:srgbClr val="FF0000"/>
                    </a:solidFill>
                    <a:latin typeface="Palatino" pitchFamily="2" charset="0"/>
                    <a:ea typeface="Palatino" pitchFamily="2" charset="0"/>
                  </a:rPr>
                  <a:t>iff</a:t>
                </a:r>
                <a:r>
                  <a:rPr kumimoji="1" lang="zh-CN" altLang="en-US" sz="2000">
                    <a:solidFill>
                      <a:srgbClr val="FF0000"/>
                    </a:solidFill>
                    <a:latin typeface="Palatino" pitchFamily="2" charset="0"/>
                    <a:ea typeface="Palatino" pitchFamily="2" charset="0"/>
                  </a:rPr>
                  <a:t> </a:t>
                </a:r>
                <a14:m>
                  <m:oMath xmlns:m="http://schemas.openxmlformats.org/officeDocument/2006/math">
                    <m:r>
                      <a:rPr kumimoji="1" lang="en-US" altLang="zh-CN" sz="2000" b="0" i="1" smtClean="0">
                        <a:solidFill>
                          <a:srgbClr val="FF0000"/>
                        </a:solidFill>
                        <a:latin typeface="Cambria Math" panose="02040503050406030204" pitchFamily="18" charset="0"/>
                        <a:ea typeface="Palatino" pitchFamily="2" charset="0"/>
                      </a:rPr>
                      <m:t>∃</m:t>
                    </m:r>
                    <m:r>
                      <a:rPr kumimoji="1" lang="en-US" altLang="zh-CN" sz="2000" b="0" i="1" smtClean="0">
                        <a:solidFill>
                          <a:srgbClr val="FF0000"/>
                        </a:solidFill>
                        <a:latin typeface="Cambria Math" panose="02040503050406030204" pitchFamily="18" charset="0"/>
                        <a:ea typeface="Palatino" pitchFamily="2" charset="0"/>
                      </a:rPr>
                      <m:t>𝑗</m:t>
                    </m:r>
                    <m:r>
                      <a:rPr kumimoji="1" lang="en-US" altLang="zh-CN" sz="2000" b="0" i="1" smtClean="0">
                        <a:solidFill>
                          <a:srgbClr val="FF0000"/>
                        </a:solidFill>
                        <a:latin typeface="Cambria Math" panose="02040503050406030204" pitchFamily="18" charset="0"/>
                        <a:ea typeface="Palatino" pitchFamily="2" charset="0"/>
                      </a:rPr>
                      <m:t>∈</m:t>
                    </m:r>
                    <m:d>
                      <m:dPr>
                        <m:begChr m:val="["/>
                        <m:endChr m:val="]"/>
                        <m:ctrlPr>
                          <a:rPr kumimoji="1" lang="en-US" altLang="zh-CN" sz="2000" b="0" i="1" smtClean="0">
                            <a:solidFill>
                              <a:srgbClr val="FF0000"/>
                            </a:solidFill>
                            <a:latin typeface="Cambria Math" panose="02040503050406030204" pitchFamily="18" charset="0"/>
                            <a:ea typeface="Palatino" pitchFamily="2" charset="0"/>
                          </a:rPr>
                        </m:ctrlPr>
                      </m:dPr>
                      <m:e>
                        <m:r>
                          <a:rPr kumimoji="1" lang="en-US" altLang="zh-CN" sz="2000" b="0" i="1" smtClean="0">
                            <a:solidFill>
                              <a:srgbClr val="FF0000"/>
                            </a:solidFill>
                            <a:latin typeface="Cambria Math" panose="02040503050406030204" pitchFamily="18" charset="0"/>
                            <a:ea typeface="Palatino" pitchFamily="2" charset="0"/>
                          </a:rPr>
                          <m:t>𝑐</m:t>
                        </m:r>
                      </m:e>
                    </m:d>
                    <m:r>
                      <a:rPr kumimoji="1" lang="en-US" altLang="zh-CN" sz="2000" b="0" i="1" smtClean="0">
                        <a:solidFill>
                          <a:srgbClr val="FF0000"/>
                        </a:solidFill>
                        <a:latin typeface="Cambria Math" panose="02040503050406030204" pitchFamily="18" charset="0"/>
                        <a:ea typeface="Palatino" pitchFamily="2" charset="0"/>
                      </a:rPr>
                      <m:t>,</m:t>
                    </m:r>
                    <m:r>
                      <a:rPr kumimoji="1" lang="zh-CN" altLang="en-US" sz="2000" b="0" i="1" smtClean="0">
                        <a:solidFill>
                          <a:srgbClr val="FF0000"/>
                        </a:solidFill>
                        <a:latin typeface="Cambria Math" panose="02040503050406030204" pitchFamily="18" charset="0"/>
                        <a:ea typeface="Palatino" pitchFamily="2" charset="0"/>
                      </a:rPr>
                      <m:t> </m:t>
                    </m:r>
                    <m:d>
                      <m:dPr>
                        <m:ctrlPr>
                          <a:rPr kumimoji="1" lang="en-US" altLang="zh-CN" sz="2000" b="0" i="1" smtClean="0">
                            <a:solidFill>
                              <a:srgbClr val="FF0000"/>
                            </a:solidFill>
                            <a:latin typeface="Cambria Math" panose="02040503050406030204" pitchFamily="18" charset="0"/>
                            <a:ea typeface="Palatino" pitchFamily="2" charset="0"/>
                          </a:rPr>
                        </m:ctrlPr>
                      </m:dPr>
                      <m:e>
                        <m:r>
                          <a:rPr kumimoji="1" lang="en-US" altLang="zh-CN" sz="2000" b="0" i="1" smtClean="0">
                            <a:solidFill>
                              <a:srgbClr val="FF0000"/>
                            </a:solidFill>
                            <a:latin typeface="Cambria Math" panose="02040503050406030204" pitchFamily="18" charset="0"/>
                            <a:ea typeface="Palatino" pitchFamily="2" charset="0"/>
                          </a:rPr>
                          <m:t>𝑎</m:t>
                        </m:r>
                        <m:r>
                          <a:rPr kumimoji="1" lang="en-US" altLang="zh-CN" sz="2000" b="0" i="1" smtClean="0">
                            <a:solidFill>
                              <a:srgbClr val="FF0000"/>
                            </a:solidFill>
                            <a:latin typeface="Cambria Math" panose="02040503050406030204" pitchFamily="18" charset="0"/>
                            <a:ea typeface="Palatino" pitchFamily="2" charset="0"/>
                          </a:rPr>
                          <m:t>,</m:t>
                        </m:r>
                        <m:sSub>
                          <m:sSubPr>
                            <m:ctrlPr>
                              <a:rPr kumimoji="1" lang="en-US" altLang="zh-CN" sz="2000" b="0" i="1" smtClean="0">
                                <a:solidFill>
                                  <a:srgbClr val="FF0000"/>
                                </a:solidFill>
                                <a:latin typeface="Cambria Math" panose="02040503050406030204" pitchFamily="18" charset="0"/>
                                <a:ea typeface="Palatino" pitchFamily="2" charset="0"/>
                              </a:rPr>
                            </m:ctrlPr>
                          </m:sSubPr>
                          <m:e>
                            <m:r>
                              <a:rPr kumimoji="1" lang="en-US" altLang="zh-CN" sz="2000" b="0" i="1" smtClean="0">
                                <a:solidFill>
                                  <a:srgbClr val="FF0000"/>
                                </a:solidFill>
                                <a:latin typeface="Cambria Math" panose="02040503050406030204" pitchFamily="18" charset="0"/>
                                <a:ea typeface="Palatino" pitchFamily="2" charset="0"/>
                              </a:rPr>
                              <m:t>𝑏</m:t>
                            </m:r>
                          </m:e>
                          <m:sub>
                            <m:r>
                              <a:rPr kumimoji="1" lang="en-US" altLang="zh-CN" sz="2000" b="0" i="1" smtClean="0">
                                <a:solidFill>
                                  <a:srgbClr val="FF0000"/>
                                </a:solidFill>
                                <a:latin typeface="Cambria Math" panose="02040503050406030204" pitchFamily="18" charset="0"/>
                                <a:ea typeface="Palatino" pitchFamily="2" charset="0"/>
                              </a:rPr>
                              <m:t>𝑗</m:t>
                            </m:r>
                          </m:sub>
                        </m:sSub>
                      </m:e>
                    </m:d>
                    <m:r>
                      <a:rPr kumimoji="1" lang="en-US" altLang="zh-CN" sz="2000" b="0" i="1" smtClean="0">
                        <a:solidFill>
                          <a:srgbClr val="FF0000"/>
                        </a:solidFill>
                        <a:latin typeface="Cambria Math" panose="02040503050406030204" pitchFamily="18" charset="0"/>
                        <a:ea typeface="Palatino" pitchFamily="2" charset="0"/>
                      </a:rPr>
                      <m:t>∈</m:t>
                    </m:r>
                    <m:r>
                      <a:rPr kumimoji="1" lang="en-US" altLang="zh-CN" sz="2000" b="0" i="1" smtClean="0">
                        <a:solidFill>
                          <a:srgbClr val="FF0000"/>
                        </a:solidFill>
                        <a:latin typeface="Cambria Math" panose="02040503050406030204" pitchFamily="18" charset="0"/>
                        <a:ea typeface="Palatino" pitchFamily="2" charset="0"/>
                      </a:rPr>
                      <m:t>𝐸</m:t>
                    </m:r>
                  </m:oMath>
                </a14:m>
                <a:r>
                  <a:rPr kumimoji="1" lang="zh-CN" altLang="en-US" sz="2000">
                    <a:solidFill>
                      <a:srgbClr val="FF0000"/>
                    </a:solidFill>
                    <a:latin typeface="Palatino" pitchFamily="2" charset="0"/>
                    <a:ea typeface="Palatino" pitchFamily="2" charset="0"/>
                  </a:rPr>
                  <a:t> </a:t>
                </a:r>
                <a:r>
                  <a:rPr kumimoji="1" lang="en-US" altLang="zh-CN" sz="2000">
                    <a:solidFill>
                      <a:srgbClr val="FF0000"/>
                    </a:solidFill>
                    <a:latin typeface="Palatino" pitchFamily="2" charset="0"/>
                    <a:ea typeface="Palatino" pitchFamily="2" charset="0"/>
                  </a:rPr>
                  <a:t>and</a:t>
                </a:r>
                <a:r>
                  <a:rPr kumimoji="1" lang="zh-CN" altLang="en-US" sz="2000">
                    <a:solidFill>
                      <a:srgbClr val="FF0000"/>
                    </a:solidFill>
                    <a:latin typeface="Palatino" pitchFamily="2" charset="0"/>
                    <a:ea typeface="Palatino" pitchFamily="2" charset="0"/>
                  </a:rPr>
                  <a:t> </a:t>
                </a:r>
                <a:r>
                  <a:rPr kumimoji="1" lang="en-US" altLang="zh-CN" sz="2000">
                    <a:solidFill>
                      <a:srgbClr val="FF0000"/>
                    </a:solidFill>
                    <a:latin typeface="Palatino" pitchFamily="2" charset="0"/>
                    <a:ea typeface="Palatino" pitchFamily="2" charset="0"/>
                  </a:rPr>
                  <a:t>the</a:t>
                </a:r>
                <a:r>
                  <a:rPr kumimoji="1" lang="zh-CN" altLang="en-US" sz="2000">
                    <a:solidFill>
                      <a:srgbClr val="FF0000"/>
                    </a:solidFill>
                    <a:latin typeface="Palatino" pitchFamily="2" charset="0"/>
                    <a:ea typeface="Palatino" pitchFamily="2" charset="0"/>
                  </a:rPr>
                  <a:t> </a:t>
                </a:r>
                <a:r>
                  <a:rPr kumimoji="1" lang="en-US" altLang="zh-CN" sz="2000">
                    <a:solidFill>
                      <a:srgbClr val="FF0000"/>
                    </a:solidFill>
                    <a:latin typeface="Palatino" pitchFamily="2" charset="0"/>
                    <a:ea typeface="Palatino" pitchFamily="2" charset="0"/>
                  </a:rPr>
                  <a:t>set</a:t>
                </a:r>
                <a:r>
                  <a:rPr kumimoji="1" lang="zh-CN" altLang="en-US" sz="2000">
                    <a:solidFill>
                      <a:srgbClr val="FF0000"/>
                    </a:solidFill>
                    <a:latin typeface="Palatino" pitchFamily="2" charset="0"/>
                    <a:ea typeface="Palatino" pitchFamily="2" charset="0"/>
                  </a:rPr>
                  <a:t> </a:t>
                </a:r>
                <a:r>
                  <a:rPr kumimoji="1" lang="en-US" altLang="zh-CN" sz="2000">
                    <a:solidFill>
                      <a:srgbClr val="FF0000"/>
                    </a:solidFill>
                    <a:latin typeface="Palatino" pitchFamily="2" charset="0"/>
                    <a:ea typeface="Palatino" pitchFamily="2" charset="0"/>
                  </a:rPr>
                  <a:t>corresponding</a:t>
                </a:r>
                <a:r>
                  <a:rPr kumimoji="1" lang="zh-CN" altLang="en-US" sz="2000">
                    <a:solidFill>
                      <a:srgbClr val="FF0000"/>
                    </a:solidFill>
                    <a:latin typeface="Palatino" pitchFamily="2" charset="0"/>
                    <a:ea typeface="Palatino" pitchFamily="2" charset="0"/>
                  </a:rPr>
                  <a:t> </a:t>
                </a:r>
                <a:r>
                  <a:rPr kumimoji="1" lang="en-US" altLang="zh-CN" sz="2000">
                    <a:solidFill>
                      <a:srgbClr val="FF0000"/>
                    </a:solidFill>
                    <a:latin typeface="Palatino" pitchFamily="2" charset="0"/>
                    <a:ea typeface="Palatino" pitchFamily="2" charset="0"/>
                  </a:rPr>
                  <a:t>to</a:t>
                </a:r>
                <a:r>
                  <a:rPr kumimoji="1" lang="zh-CN" altLang="en-US" sz="2000">
                    <a:solidFill>
                      <a:srgbClr val="FF0000"/>
                    </a:solidFill>
                    <a:latin typeface="Palatino" pitchFamily="2" charset="0"/>
                    <a:ea typeface="Palatino" pitchFamily="2" charset="0"/>
                  </a:rPr>
                  <a:t> </a:t>
                </a:r>
                <a14:m>
                  <m:oMath xmlns:m="http://schemas.openxmlformats.org/officeDocument/2006/math">
                    <m:r>
                      <a:rPr kumimoji="1" lang="en-US" altLang="zh-CN" sz="2000" b="0" i="1" smtClean="0">
                        <a:solidFill>
                          <a:srgbClr val="FF0000"/>
                        </a:solidFill>
                        <a:latin typeface="Cambria Math" panose="02040503050406030204" pitchFamily="18" charset="0"/>
                        <a:ea typeface="Palatino" pitchFamily="2" charset="0"/>
                      </a:rPr>
                      <m:t>𝑎</m:t>
                    </m:r>
                  </m:oMath>
                </a14:m>
                <a:r>
                  <a:rPr kumimoji="1" lang="zh-CN" altLang="en-US" sz="2000">
                    <a:solidFill>
                      <a:srgbClr val="FF0000"/>
                    </a:solidFill>
                    <a:latin typeface="Palatino" pitchFamily="2" charset="0"/>
                    <a:ea typeface="Palatino" pitchFamily="2" charset="0"/>
                  </a:rPr>
                  <a:t> </a:t>
                </a:r>
                <a:r>
                  <a:rPr kumimoji="1" lang="en-US" altLang="zh-CN" sz="2000">
                    <a:solidFill>
                      <a:srgbClr val="FF0000"/>
                    </a:solidFill>
                    <a:latin typeface="Palatino" pitchFamily="2" charset="0"/>
                    <a:ea typeface="Palatino" pitchFamily="2" charset="0"/>
                  </a:rPr>
                  <a:t>can</a:t>
                </a:r>
                <a:r>
                  <a:rPr kumimoji="1" lang="zh-CN" altLang="en-US" sz="2000">
                    <a:solidFill>
                      <a:srgbClr val="FF0000"/>
                    </a:solidFill>
                    <a:latin typeface="Palatino" pitchFamily="2" charset="0"/>
                    <a:ea typeface="Palatino" pitchFamily="2" charset="0"/>
                  </a:rPr>
                  <a:t> </a:t>
                </a:r>
                <a:r>
                  <a:rPr kumimoji="1" lang="en-US" altLang="zh-CN" sz="2000">
                    <a:solidFill>
                      <a:srgbClr val="FF0000"/>
                    </a:solidFill>
                    <a:latin typeface="Palatino" pitchFamily="2" charset="0"/>
                    <a:ea typeface="Palatino" pitchFamily="2" charset="0"/>
                  </a:rPr>
                  <a:t>cover</a:t>
                </a:r>
                <a:r>
                  <a:rPr kumimoji="1" lang="zh-CN" altLang="en-US" sz="2000">
                    <a:solidFill>
                      <a:srgbClr val="FF0000"/>
                    </a:solidFill>
                    <a:latin typeface="Palatino" pitchFamily="2" charset="0"/>
                    <a:ea typeface="Palatino" pitchFamily="2" charset="0"/>
                  </a:rPr>
                  <a:t> </a:t>
                </a:r>
                <a14:m>
                  <m:oMath xmlns:m="http://schemas.openxmlformats.org/officeDocument/2006/math">
                    <m:sSub>
                      <m:sSubPr>
                        <m:ctrlPr>
                          <a:rPr kumimoji="1" lang="en-US" altLang="zh-CN" sz="2000" b="0" i="1" smtClean="0">
                            <a:solidFill>
                              <a:srgbClr val="FF0000"/>
                            </a:solidFill>
                            <a:latin typeface="Cambria Math" panose="02040503050406030204" pitchFamily="18" charset="0"/>
                            <a:ea typeface="Palatino" pitchFamily="2" charset="0"/>
                          </a:rPr>
                        </m:ctrlPr>
                      </m:sSubPr>
                      <m:e>
                        <m:r>
                          <a:rPr kumimoji="1" lang="en-US" altLang="zh-CN" sz="2000" b="0" i="1" smtClean="0">
                            <a:solidFill>
                              <a:srgbClr val="FF0000"/>
                            </a:solidFill>
                            <a:latin typeface="Cambria Math" panose="02040503050406030204" pitchFamily="18" charset="0"/>
                            <a:ea typeface="Palatino" pitchFamily="2" charset="0"/>
                          </a:rPr>
                          <m:t>𝑢</m:t>
                        </m:r>
                      </m:e>
                      <m:sub>
                        <m:r>
                          <a:rPr kumimoji="1" lang="en-US" altLang="zh-CN" sz="2000" b="0" i="1" smtClean="0">
                            <a:solidFill>
                              <a:srgbClr val="FF0000"/>
                            </a:solidFill>
                            <a:latin typeface="Cambria Math" panose="02040503050406030204" pitchFamily="18" charset="0"/>
                            <a:ea typeface="Palatino" pitchFamily="2" charset="0"/>
                          </a:rPr>
                          <m:t>𝑗</m:t>
                        </m:r>
                      </m:sub>
                    </m:sSub>
                  </m:oMath>
                </a14:m>
                <a:r>
                  <a:rPr kumimoji="1" lang="en-US" altLang="zh-CN" sz="2000">
                    <a:solidFill>
                      <a:srgbClr val="FF0000"/>
                    </a:solidFill>
                    <a:latin typeface="Palatino" pitchFamily="2" charset="0"/>
                    <a:ea typeface="Palatino" pitchFamily="2" charset="0"/>
                  </a:rPr>
                  <a:t>.</a:t>
                </a:r>
              </a:p>
              <a:p>
                <a:pPr marL="342900" indent="-342900">
                  <a:buFont typeface="Arial" panose="020B0604020202020204" pitchFamily="34" charset="0"/>
                  <a:buChar char="•"/>
                </a:pPr>
                <a14:m>
                  <m:oMath xmlns:m="http://schemas.openxmlformats.org/officeDocument/2006/math">
                    <m:r>
                      <a:rPr kumimoji="1" lang="en-US" altLang="zh-CN" sz="2000" b="0" i="1" smtClean="0">
                        <a:latin typeface="Cambria Math" panose="02040503050406030204" pitchFamily="18" charset="0"/>
                        <a:ea typeface="Palatino" pitchFamily="2" charset="0"/>
                      </a:rPr>
                      <m:t>𝑏</m:t>
                    </m:r>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𝐵</m:t>
                    </m:r>
                  </m:oMath>
                </a14:m>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can</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cover</a:t>
                </a:r>
                <a:r>
                  <a:rPr kumimoji="1" lang="zh-CN" altLang="en-US" sz="2000">
                    <a:latin typeface="Palatino" pitchFamily="2" charset="0"/>
                    <a:ea typeface="Palatino" pitchFamily="2" charset="0"/>
                  </a:rPr>
                  <a:t> </a:t>
                </a:r>
                <a14:m>
                  <m:oMath xmlns:m="http://schemas.openxmlformats.org/officeDocument/2006/math">
                    <m:d>
                      <m:dPr>
                        <m:ctrlPr>
                          <a:rPr kumimoji="1" lang="en-US" altLang="zh-CN" sz="2000" b="0" i="1" smtClean="0">
                            <a:latin typeface="Cambria Math" panose="02040503050406030204" pitchFamily="18" charset="0"/>
                          </a:rPr>
                        </m:ctrlPr>
                      </m:dPr>
                      <m:e>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𝑢</m:t>
                            </m:r>
                          </m:e>
                          <m:sub>
                            <m:r>
                              <a:rPr kumimoji="1" lang="en-US" altLang="zh-CN" sz="2000" b="0" i="1" smtClean="0">
                                <a:latin typeface="Cambria Math" panose="02040503050406030204" pitchFamily="18" charset="0"/>
                              </a:rPr>
                              <m:t>1</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𝑢</m:t>
                            </m:r>
                          </m:e>
                          <m:sub>
                            <m:r>
                              <a:rPr kumimoji="1" lang="en-US" altLang="zh-CN" sz="2000" b="0" i="1" smtClean="0">
                                <a:latin typeface="Cambria Math" panose="02040503050406030204" pitchFamily="18" charset="0"/>
                              </a:rPr>
                              <m:t>𝑐</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𝑏</m:t>
                            </m:r>
                          </m:e>
                          <m:sub>
                            <m:r>
                              <a:rPr kumimoji="1" lang="en-US" altLang="zh-CN" sz="2000" b="0" i="1" smtClean="0">
                                <a:latin typeface="Cambria Math" panose="02040503050406030204" pitchFamily="18" charset="0"/>
                              </a:rPr>
                              <m:t>1</m:t>
                            </m:r>
                          </m:sub>
                        </m:sSub>
                        <m:r>
                          <a:rPr kumimoji="1" lang="en-US" altLang="zh-CN" sz="2000" b="0" i="1"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𝑏</m:t>
                            </m:r>
                          </m:e>
                          <m:sub>
                            <m:r>
                              <a:rPr kumimoji="1" lang="en-US" altLang="zh-CN" sz="2000" b="0" i="1" smtClean="0">
                                <a:latin typeface="Cambria Math" panose="02040503050406030204" pitchFamily="18" charset="0"/>
                              </a:rPr>
                              <m:t>𝑐</m:t>
                            </m:r>
                          </m:sub>
                        </m:sSub>
                      </m:e>
                    </m:d>
                  </m:oMath>
                </a14:m>
                <a:r>
                  <a:rPr kumimoji="1" lang="zh-CN" altLang="en-US" sz="2000">
                    <a:latin typeface="Palatino" pitchFamily="2" charset="0"/>
                    <a:ea typeface="Palatino" pitchFamily="2" charset="0"/>
                  </a:rPr>
                  <a:t> </a:t>
                </a:r>
                <a:r>
                  <a:rPr kumimoji="1" lang="en-US" altLang="zh-CN" sz="2000" err="1">
                    <a:latin typeface="Palatino" pitchFamily="2" charset="0"/>
                    <a:ea typeface="Palatino" pitchFamily="2" charset="0"/>
                  </a:rPr>
                  <a:t>iff</a:t>
                </a:r>
                <a:r>
                  <a:rPr kumimoji="1" lang="zh-CN" altLang="en-US" sz="2000">
                    <a:latin typeface="Palatino" pitchFamily="2" charset="0"/>
                    <a:ea typeface="Palatino" pitchFamily="2" charset="0"/>
                  </a:rPr>
                  <a:t> </a:t>
                </a:r>
                <a14:m>
                  <m:oMath xmlns:m="http://schemas.openxmlformats.org/officeDocument/2006/math">
                    <m:r>
                      <a:rPr kumimoji="1" lang="en-US" altLang="zh-CN" sz="2000" b="0" i="1" smtClean="0">
                        <a:latin typeface="Cambria Math" panose="02040503050406030204" pitchFamily="18" charset="0"/>
                        <a:ea typeface="Palatino" pitchFamily="2" charset="0"/>
                      </a:rPr>
                      <m:t>∀</m:t>
                    </m:r>
                    <m:r>
                      <a:rPr kumimoji="1" lang="en-US" altLang="zh-CN" sz="2000" b="0" i="1" smtClean="0">
                        <a:latin typeface="Cambria Math" panose="02040503050406030204" pitchFamily="18" charset="0"/>
                        <a:ea typeface="Palatino" pitchFamily="2" charset="0"/>
                      </a:rPr>
                      <m:t>𝑗</m:t>
                    </m:r>
                    <m:r>
                      <a:rPr kumimoji="1" lang="en-US" altLang="zh-CN" sz="2000" b="0" i="1" smtClean="0">
                        <a:latin typeface="Cambria Math" panose="02040503050406030204" pitchFamily="18" charset="0"/>
                        <a:ea typeface="Palatino" pitchFamily="2" charset="0"/>
                      </a:rPr>
                      <m:t>∈</m:t>
                    </m:r>
                    <m:d>
                      <m:dPr>
                        <m:begChr m:val="["/>
                        <m:endChr m:val="]"/>
                        <m:ctrlPr>
                          <a:rPr kumimoji="1" lang="en-US" altLang="zh-CN" sz="2000" b="0" i="1" smtClean="0">
                            <a:latin typeface="Cambria Math" panose="02040503050406030204" pitchFamily="18" charset="0"/>
                            <a:ea typeface="Palatino" pitchFamily="2" charset="0"/>
                          </a:rPr>
                        </m:ctrlPr>
                      </m:dPr>
                      <m:e>
                        <m:r>
                          <a:rPr kumimoji="1" lang="en-US" altLang="zh-CN" sz="2000" b="0" i="1" smtClean="0">
                            <a:latin typeface="Cambria Math" panose="02040503050406030204" pitchFamily="18" charset="0"/>
                            <a:ea typeface="Palatino" pitchFamily="2" charset="0"/>
                          </a:rPr>
                          <m:t>𝑐</m:t>
                        </m:r>
                      </m:e>
                    </m:d>
                    <m:r>
                      <a:rPr kumimoji="1" lang="en-US" altLang="zh-CN" sz="2000" b="0" i="1" smtClean="0">
                        <a:latin typeface="Cambria Math" panose="02040503050406030204" pitchFamily="18" charset="0"/>
                        <a:ea typeface="Palatino" pitchFamily="2" charset="0"/>
                      </a:rPr>
                      <m:t>,</m:t>
                    </m:r>
                    <m:r>
                      <a:rPr kumimoji="1" lang="zh-CN" altLang="en-US" sz="2000" b="0" i="1" smtClean="0">
                        <a:latin typeface="Cambria Math" panose="02040503050406030204" pitchFamily="18" charset="0"/>
                        <a:ea typeface="Palatino" pitchFamily="2" charset="0"/>
                      </a:rPr>
                      <m:t> </m:t>
                    </m:r>
                    <m:r>
                      <a:rPr kumimoji="1" lang="en-US" altLang="zh-CN" sz="2000" b="0" i="1" smtClean="0">
                        <a:latin typeface="Cambria Math" panose="02040503050406030204" pitchFamily="18" charset="0"/>
                        <a:ea typeface="Palatino" pitchFamily="2" charset="0"/>
                      </a:rPr>
                      <m:t>𝑏</m:t>
                    </m:r>
                    <m:r>
                      <a:rPr kumimoji="1" lang="en-US" altLang="zh-CN" sz="2000" b="0" i="1" smtClean="0">
                        <a:latin typeface="Cambria Math" panose="02040503050406030204" pitchFamily="18" charset="0"/>
                        <a:ea typeface="Palatino" pitchFamily="2" charset="0"/>
                      </a:rPr>
                      <m:t>≠</m:t>
                    </m:r>
                    <m:sSub>
                      <m:sSubPr>
                        <m:ctrlPr>
                          <a:rPr kumimoji="1" lang="en-US" altLang="zh-CN" sz="2000" b="0" i="1" smtClean="0">
                            <a:latin typeface="Cambria Math" panose="02040503050406030204" pitchFamily="18" charset="0"/>
                            <a:ea typeface="Palatino" pitchFamily="2" charset="0"/>
                          </a:rPr>
                        </m:ctrlPr>
                      </m:sSubPr>
                      <m:e>
                        <m:r>
                          <a:rPr kumimoji="1" lang="en-US" altLang="zh-CN" sz="2000" b="0" i="1" smtClean="0">
                            <a:latin typeface="Cambria Math" panose="02040503050406030204" pitchFamily="18" charset="0"/>
                            <a:ea typeface="Palatino" pitchFamily="2" charset="0"/>
                          </a:rPr>
                          <m:t>𝑏</m:t>
                        </m:r>
                      </m:e>
                      <m:sub>
                        <m:r>
                          <a:rPr kumimoji="1" lang="en-US" altLang="zh-CN" sz="2000" b="0" i="1" smtClean="0">
                            <a:latin typeface="Cambria Math" panose="02040503050406030204" pitchFamily="18" charset="0"/>
                            <a:ea typeface="Palatino" pitchFamily="2" charset="0"/>
                          </a:rPr>
                          <m:t>𝑗</m:t>
                        </m:r>
                      </m:sub>
                    </m:sSub>
                    <m:r>
                      <a:rPr kumimoji="1" lang="en-US" altLang="zh-CN" sz="2000" b="0" i="0" smtClean="0">
                        <a:latin typeface="Cambria Math" panose="02040503050406030204" pitchFamily="18" charset="0"/>
                        <a:ea typeface="Palatino" pitchFamily="2" charset="0"/>
                      </a:rPr>
                      <m:t>.</m:t>
                    </m:r>
                  </m:oMath>
                </a14:m>
                <a:endParaRPr kumimoji="1" lang="zh-CN" altLang="en-US" sz="2000">
                  <a:latin typeface="Palatino" pitchFamily="2" charset="0"/>
                  <a:ea typeface="Palatino" pitchFamily="2" charset="0"/>
                </a:endParaRPr>
              </a:p>
            </p:txBody>
          </p:sp>
        </mc:Choice>
        <mc:Fallback xmlns="">
          <p:sp>
            <p:nvSpPr>
              <p:cNvPr id="8" name="文本框 7">
                <a:extLst>
                  <a:ext uri="{FF2B5EF4-FFF2-40B4-BE49-F238E27FC236}">
                    <a16:creationId xmlns:a16="http://schemas.microsoft.com/office/drawing/2014/main" id="{ADAD7045-2582-B750-0AC9-7881D70B0692}"/>
                  </a:ext>
                </a:extLst>
              </p:cNvPr>
              <p:cNvSpPr txBox="1">
                <a:spLocks noRot="1" noChangeAspect="1" noMove="1" noResize="1" noEditPoints="1" noAdjustHandles="1" noChangeArrowheads="1" noChangeShapeType="1" noTextEdit="1"/>
              </p:cNvSpPr>
              <p:nvPr/>
            </p:nvSpPr>
            <p:spPr>
              <a:xfrm>
                <a:off x="838199" y="2636662"/>
                <a:ext cx="10740377" cy="1444306"/>
              </a:xfrm>
              <a:prstGeom prst="rect">
                <a:avLst/>
              </a:prstGeom>
              <a:blipFill>
                <a:blip r:embed="rId3"/>
                <a:stretch>
                  <a:fillRect l="-568" t="-2119" b="-55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圆角矩形标注 9">
                <a:extLst>
                  <a:ext uri="{FF2B5EF4-FFF2-40B4-BE49-F238E27FC236}">
                    <a16:creationId xmlns:a16="http://schemas.microsoft.com/office/drawing/2014/main" id="{F0A41563-8680-1E35-0E16-30BDC4321B30}"/>
                  </a:ext>
                </a:extLst>
              </p:cNvPr>
              <p:cNvSpPr/>
              <p:nvPr/>
            </p:nvSpPr>
            <p:spPr>
              <a:xfrm>
                <a:off x="7761768" y="2238939"/>
                <a:ext cx="3592032" cy="795446"/>
              </a:xfrm>
              <a:prstGeom prst="wedgeRoundRectCallout">
                <a:avLst>
                  <a:gd name="adj1" fmla="val -72470"/>
                  <a:gd name="adj2" fmla="val 30723"/>
                  <a:gd name="adj3" fmla="val 16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a:solidFill>
                      <a:schemeClr val="tx1"/>
                    </a:solidFill>
                    <a:latin typeface="Palatino" pitchFamily="2" charset="0"/>
                    <a:ea typeface="Palatino" pitchFamily="2" charset="0"/>
                  </a:rPr>
                  <a:t>hypercube</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partition</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systems</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indexed</a:t>
                </a:r>
                <a:r>
                  <a:rPr kumimoji="1" lang="zh-CN" altLang="en-US" sz="2000">
                    <a:solidFill>
                      <a:schemeClr val="tx1"/>
                    </a:solidFill>
                    <a:latin typeface="Palatino" pitchFamily="2" charset="0"/>
                    <a:ea typeface="Palatino" pitchFamily="2" charset="0"/>
                  </a:rPr>
                  <a:t> </a:t>
                </a:r>
                <a:r>
                  <a:rPr kumimoji="1" lang="en-US" altLang="zh-CN" sz="2000">
                    <a:solidFill>
                      <a:schemeClr val="tx1"/>
                    </a:solidFill>
                    <a:latin typeface="Palatino" pitchFamily="2" charset="0"/>
                    <a:ea typeface="Palatino" pitchFamily="2" charset="0"/>
                  </a:rPr>
                  <a:t>by</a:t>
                </a:r>
                <a:r>
                  <a:rPr kumimoji="1" lang="zh-CN" altLang="en-US" sz="2000">
                    <a:solidFill>
                      <a:schemeClr val="tx1"/>
                    </a:solidFill>
                    <a:latin typeface="Palatino" pitchFamily="2" charset="0"/>
                    <a:ea typeface="Palatino" pitchFamily="2" charset="0"/>
                  </a:rPr>
                  <a:t> </a:t>
                </a:r>
                <a14:m>
                  <m:oMath xmlns:m="http://schemas.openxmlformats.org/officeDocument/2006/math">
                    <m:r>
                      <a:rPr kumimoji="1" lang="en-US" altLang="zh-CN" sz="2000" b="0" i="1" smtClean="0">
                        <a:solidFill>
                          <a:schemeClr val="tx1"/>
                        </a:solidFill>
                        <a:latin typeface="Cambria Math" panose="02040503050406030204" pitchFamily="18" charset="0"/>
                      </a:rPr>
                      <m:t>(</m:t>
                    </m:r>
                    <m:sSub>
                      <m:sSubPr>
                        <m:ctrlPr>
                          <a:rPr kumimoji="1" lang="en-US" altLang="zh-CN" sz="2000" b="0" i="1" smtClean="0">
                            <a:solidFill>
                              <a:schemeClr val="tx1"/>
                            </a:solidFill>
                            <a:latin typeface="Cambria Math" panose="02040503050406030204" pitchFamily="18" charset="0"/>
                          </a:rPr>
                        </m:ctrlPr>
                      </m:sSubPr>
                      <m:e>
                        <m:r>
                          <a:rPr kumimoji="1" lang="en-US" altLang="zh-CN" sz="2000" b="0" i="1" smtClean="0">
                            <a:solidFill>
                              <a:schemeClr val="tx1"/>
                            </a:solidFill>
                            <a:latin typeface="Cambria Math" panose="02040503050406030204" pitchFamily="18" charset="0"/>
                          </a:rPr>
                          <m:t>𝑏</m:t>
                        </m:r>
                      </m:e>
                      <m:sub>
                        <m:r>
                          <a:rPr kumimoji="1" lang="en-US" altLang="zh-CN" sz="2000" b="0" i="1" smtClean="0">
                            <a:solidFill>
                              <a:schemeClr val="tx1"/>
                            </a:solidFill>
                            <a:latin typeface="Cambria Math" panose="02040503050406030204" pitchFamily="18" charset="0"/>
                          </a:rPr>
                          <m:t>1</m:t>
                        </m:r>
                      </m:sub>
                    </m:sSub>
                    <m:r>
                      <a:rPr kumimoji="1" lang="en-US" altLang="zh-CN" sz="2000" b="0" i="1" smtClean="0">
                        <a:solidFill>
                          <a:schemeClr val="tx1"/>
                        </a:solidFill>
                        <a:latin typeface="Cambria Math" panose="02040503050406030204" pitchFamily="18" charset="0"/>
                      </a:rPr>
                      <m:t>,…,</m:t>
                    </m:r>
                    <m:sSub>
                      <m:sSubPr>
                        <m:ctrlPr>
                          <a:rPr kumimoji="1" lang="en-US" altLang="zh-CN" sz="2000" b="0" i="1" smtClean="0">
                            <a:solidFill>
                              <a:schemeClr val="tx1"/>
                            </a:solidFill>
                            <a:latin typeface="Cambria Math" panose="02040503050406030204" pitchFamily="18" charset="0"/>
                          </a:rPr>
                        </m:ctrlPr>
                      </m:sSubPr>
                      <m:e>
                        <m:r>
                          <a:rPr kumimoji="1" lang="en-US" altLang="zh-CN" sz="2000" b="0" i="1" smtClean="0">
                            <a:solidFill>
                              <a:schemeClr val="tx1"/>
                            </a:solidFill>
                            <a:latin typeface="Cambria Math" panose="02040503050406030204" pitchFamily="18" charset="0"/>
                          </a:rPr>
                          <m:t>𝑏</m:t>
                        </m:r>
                      </m:e>
                      <m:sub>
                        <m:r>
                          <a:rPr kumimoji="1" lang="en-US" altLang="zh-CN" sz="2000" b="0" i="1" smtClean="0">
                            <a:solidFill>
                              <a:schemeClr val="tx1"/>
                            </a:solidFill>
                            <a:latin typeface="Cambria Math" panose="02040503050406030204" pitchFamily="18" charset="0"/>
                          </a:rPr>
                          <m:t>𝑐</m:t>
                        </m:r>
                      </m:sub>
                    </m:sSub>
                    <m:r>
                      <a:rPr kumimoji="1" lang="en-US" altLang="zh-CN" sz="2000" b="0" i="1" smtClean="0">
                        <a:solidFill>
                          <a:schemeClr val="tx1"/>
                        </a:solidFill>
                        <a:latin typeface="Cambria Math" panose="02040503050406030204" pitchFamily="18" charset="0"/>
                      </a:rPr>
                      <m:t>)</m:t>
                    </m:r>
                  </m:oMath>
                </a14:m>
                <a:r>
                  <a:rPr kumimoji="1" lang="en-US" altLang="zh-CN" sz="2000">
                    <a:solidFill>
                      <a:schemeClr val="tx1"/>
                    </a:solidFill>
                    <a:latin typeface="Palatino" pitchFamily="2" charset="0"/>
                    <a:ea typeface="Palatino" pitchFamily="2" charset="0"/>
                  </a:rPr>
                  <a:t>!</a:t>
                </a:r>
                <a:endParaRPr kumimoji="1" lang="zh-CN" altLang="en-US" sz="2000">
                  <a:solidFill>
                    <a:schemeClr val="tx1"/>
                  </a:solidFill>
                  <a:latin typeface="Palatino" pitchFamily="2" charset="0"/>
                  <a:ea typeface="Palatino" pitchFamily="2" charset="0"/>
                </a:endParaRPr>
              </a:p>
            </p:txBody>
          </p:sp>
        </mc:Choice>
        <mc:Fallback xmlns="">
          <p:sp>
            <p:nvSpPr>
              <p:cNvPr id="10" name="圆角矩形标注 9">
                <a:extLst>
                  <a:ext uri="{FF2B5EF4-FFF2-40B4-BE49-F238E27FC236}">
                    <a16:creationId xmlns:a16="http://schemas.microsoft.com/office/drawing/2014/main" id="{F0A41563-8680-1E35-0E16-30BDC4321B30}"/>
                  </a:ext>
                </a:extLst>
              </p:cNvPr>
              <p:cNvSpPr>
                <a:spLocks noRot="1" noChangeAspect="1" noMove="1" noResize="1" noEditPoints="1" noAdjustHandles="1" noChangeArrowheads="1" noChangeShapeType="1" noTextEdit="1"/>
              </p:cNvSpPr>
              <p:nvPr/>
            </p:nvSpPr>
            <p:spPr>
              <a:xfrm>
                <a:off x="7761768" y="2238939"/>
                <a:ext cx="3592032" cy="795446"/>
              </a:xfrm>
              <a:prstGeom prst="wedgeRoundRectCallout">
                <a:avLst>
                  <a:gd name="adj1" fmla="val -72470"/>
                  <a:gd name="adj2" fmla="val 30723"/>
                  <a:gd name="adj3" fmla="val 16667"/>
                </a:avLst>
              </a:prstGeom>
              <a:blipFill>
                <a:blip r:embed="rId4"/>
                <a:stretch>
                  <a:fillRect b="-763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0A232D8-F6A8-82AD-D501-F26A4B98C0B2}"/>
                  </a:ext>
                </a:extLst>
              </p:cNvPr>
              <p:cNvSpPr txBox="1"/>
              <p:nvPr/>
            </p:nvSpPr>
            <p:spPr>
              <a:xfrm>
                <a:off x="838199" y="4167716"/>
                <a:ext cx="10889444" cy="1405065"/>
              </a:xfrm>
              <a:prstGeom prst="rect">
                <a:avLst/>
              </a:prstGeom>
              <a:noFill/>
            </p:spPr>
            <p:txBody>
              <a:bodyPr wrap="square" rtlCol="0">
                <a:spAutoFit/>
              </a:bodyPr>
              <a:lstStyle/>
              <a:p>
                <a:r>
                  <a:rPr kumimoji="1" lang="en-US" altLang="zh-CN" sz="2000" b="1">
                    <a:latin typeface="Palatino" pitchFamily="2" charset="0"/>
                    <a:ea typeface="Palatino" pitchFamily="2" charset="0"/>
                  </a:rPr>
                  <a:t>Necessity:</a:t>
                </a:r>
              </a:p>
              <a:p>
                <a:pPr marL="342900" indent="-342900">
                  <a:buFont typeface="Arial" panose="020B0604020202020204" pitchFamily="34" charset="0"/>
                  <a:buChar char="•"/>
                </a:pPr>
                <a:r>
                  <a:rPr kumimoji="1" lang="en-US" altLang="zh-CN" sz="2000">
                    <a:latin typeface="Palatino" pitchFamily="2" charset="0"/>
                    <a:ea typeface="Palatino" pitchFamily="2" charset="0"/>
                  </a:rPr>
                  <a:t>If</a:t>
                </a:r>
                <a:r>
                  <a:rPr kumimoji="1" lang="zh-CN" altLang="en-US" sz="2000">
                    <a:latin typeface="Palatino" pitchFamily="2" charset="0"/>
                    <a:ea typeface="Palatino" pitchFamily="2" charset="0"/>
                  </a:rPr>
                  <a:t> </a:t>
                </a:r>
                <a:r>
                  <a:rPr lang="zh-CN" altLang="en-US" sz="2000">
                    <a:latin typeface="Palatino" pitchFamily="2" charset="0"/>
                    <a:ea typeface="Palatino" pitchFamily="2" charset="0"/>
                  </a:rPr>
                  <a:t>② </a:t>
                </a:r>
                <a:r>
                  <a:rPr lang="en-US" altLang="zh-CN" sz="2000">
                    <a:latin typeface="Palatino" pitchFamily="2" charset="0"/>
                    <a:ea typeface="Palatino" pitchFamily="2" charset="0"/>
                  </a:rPr>
                  <a:t>not</a:t>
                </a:r>
                <a:r>
                  <a:rPr lang="zh-CN" altLang="en-US" sz="2000">
                    <a:latin typeface="Palatino" pitchFamily="2" charset="0"/>
                    <a:ea typeface="Palatino" pitchFamily="2" charset="0"/>
                  </a:rPr>
                  <a:t> </a:t>
                </a:r>
                <a:r>
                  <a:rPr lang="en-US" altLang="zh-CN" sz="2000">
                    <a:latin typeface="Palatino" pitchFamily="2" charset="0"/>
                    <a:ea typeface="Palatino" pitchFamily="2" charset="0"/>
                  </a:rPr>
                  <a:t>satisfied</a:t>
                </a:r>
                <a:r>
                  <a:rPr lang="zh-CN" altLang="en-US" sz="2000">
                    <a:latin typeface="Palatino" pitchFamily="2" charset="0"/>
                    <a:ea typeface="Palatino" pitchFamily="2" charset="0"/>
                  </a:rPr>
                  <a:t> </a:t>
                </a:r>
                <a:r>
                  <a:rPr lang="en-US" altLang="zh-CN" sz="2000">
                    <a:latin typeface="Palatino" pitchFamily="2" charset="0"/>
                    <a:ea typeface="Palatino" pitchFamily="2" charset="0"/>
                  </a:rPr>
                  <a:t>(i.e.,</a:t>
                </a:r>
                <a:r>
                  <a:rPr lang="zh-CN" altLang="en-US" sz="2000">
                    <a:latin typeface="Palatino" pitchFamily="2" charset="0"/>
                    <a:ea typeface="Palatino" pitchFamily="2" charset="0"/>
                  </a:rPr>
                  <a:t> </a:t>
                </a:r>
                <a14:m>
                  <m:oMath xmlns:m="http://schemas.openxmlformats.org/officeDocument/2006/math">
                    <m:d>
                      <m:dPr>
                        <m:begChr m:val="|"/>
                        <m:endChr m:val="|"/>
                        <m:ctrlPr>
                          <a:rPr lang="en-US" altLang="zh-CN" sz="2000" b="0" i="1" smtClean="0">
                            <a:latin typeface="Cambria Math" panose="02040503050406030204" pitchFamily="18" charset="0"/>
                            <a:ea typeface="Palatino" pitchFamily="2" charset="0"/>
                          </a:rPr>
                        </m:ctrlPr>
                      </m:dPr>
                      <m:e>
                        <m:r>
                          <a:rPr lang="en-US" altLang="zh-CN" sz="2000" b="0" i="1" smtClean="0">
                            <a:latin typeface="Cambria Math" panose="02040503050406030204" pitchFamily="18" charset="0"/>
                            <a:ea typeface="Palatino" pitchFamily="2" charset="0"/>
                          </a:rPr>
                          <m:t>𝑌</m:t>
                        </m:r>
                        <m:r>
                          <a:rPr lang="en-US" altLang="zh-CN" sz="2000" b="0" i="1" smtClean="0">
                            <a:latin typeface="Cambria Math" panose="02040503050406030204" pitchFamily="18" charset="0"/>
                            <a:ea typeface="Palatino" pitchFamily="2" charset="0"/>
                          </a:rPr>
                          <m:t>∩</m:t>
                        </m:r>
                        <m:sSub>
                          <m:sSubPr>
                            <m:ctrlPr>
                              <a:rPr lang="en-US" altLang="zh-CN" sz="2000" b="0" i="1" smtClean="0">
                                <a:latin typeface="Cambria Math" panose="02040503050406030204" pitchFamily="18" charset="0"/>
                                <a:ea typeface="Palatino" pitchFamily="2" charset="0"/>
                              </a:rPr>
                            </m:ctrlPr>
                          </m:sSubPr>
                          <m:e>
                            <m:r>
                              <a:rPr lang="en-US" altLang="zh-CN" sz="2000" b="0" i="1" smtClean="0">
                                <a:latin typeface="Cambria Math" panose="02040503050406030204" pitchFamily="18" charset="0"/>
                                <a:ea typeface="Palatino" pitchFamily="2" charset="0"/>
                              </a:rPr>
                              <m:t>𝐵</m:t>
                            </m:r>
                          </m:e>
                          <m:sub>
                            <m:r>
                              <a:rPr lang="en-US" altLang="zh-CN" sz="2000" b="0" i="1" smtClean="0">
                                <a:latin typeface="Cambria Math" panose="02040503050406030204" pitchFamily="18" charset="0"/>
                                <a:ea typeface="Palatino" pitchFamily="2" charset="0"/>
                              </a:rPr>
                              <m:t>𝑖</m:t>
                            </m:r>
                          </m:sub>
                        </m:sSub>
                      </m:e>
                    </m:d>
                    <m:r>
                      <a:rPr lang="en-US" altLang="zh-CN" sz="2000" b="0" i="1" smtClean="0">
                        <a:latin typeface="Cambria Math" panose="02040503050406030204" pitchFamily="18" charset="0"/>
                        <a:ea typeface="Palatino" pitchFamily="2" charset="0"/>
                      </a:rPr>
                      <m:t>≤</m:t>
                    </m:r>
                    <m:r>
                      <a:rPr lang="en-US" altLang="zh-CN" sz="2000" b="0" i="1" smtClean="0">
                        <a:latin typeface="Cambria Math" panose="02040503050406030204" pitchFamily="18" charset="0"/>
                        <a:ea typeface="Palatino" pitchFamily="2" charset="0"/>
                      </a:rPr>
                      <m:t>𝑐</m:t>
                    </m:r>
                  </m:oMath>
                </a14:m>
                <a:r>
                  <a:rPr lang="en-US" altLang="zh-CN" sz="2000">
                    <a:latin typeface="Palatino" pitchFamily="2" charset="0"/>
                    <a:ea typeface="Palatino" pitchFamily="2" charset="0"/>
                  </a:rPr>
                  <a:t>),</a:t>
                </a:r>
                <a:r>
                  <a:rPr lang="zh-CN" altLang="en-US" sz="2000">
                    <a:latin typeface="Palatino" pitchFamily="2" charset="0"/>
                    <a:ea typeface="Palatino" pitchFamily="2" charset="0"/>
                  </a:rPr>
                  <a:t> </a:t>
                </a:r>
                <a:r>
                  <a:rPr lang="en-US" altLang="zh-CN" sz="2000">
                    <a:latin typeface="Palatino" pitchFamily="2" charset="0"/>
                    <a:ea typeface="Palatino" pitchFamily="2" charset="0"/>
                  </a:rPr>
                  <a:t>let</a:t>
                </a:r>
                <a:r>
                  <a:rPr lang="zh-CN" altLang="en-US" sz="2000">
                    <a:latin typeface="Palatino" pitchFamily="2" charset="0"/>
                    <a:ea typeface="Palatino" pitchFamily="2" charset="0"/>
                  </a:rPr>
                  <a:t> </a:t>
                </a:r>
                <a14:m>
                  <m:oMath xmlns:m="http://schemas.openxmlformats.org/officeDocument/2006/math">
                    <m:r>
                      <a:rPr lang="en-US" altLang="zh-CN" sz="2000" b="0" i="1" smtClean="0">
                        <a:latin typeface="Cambria Math" panose="02040503050406030204" pitchFamily="18" charset="0"/>
                        <a:ea typeface="Palatino" pitchFamily="2" charset="0"/>
                      </a:rPr>
                      <m:t>𝑌</m:t>
                    </m:r>
                    <m:r>
                      <a:rPr lang="en-US" altLang="zh-CN" sz="2000" b="0" i="1" smtClean="0">
                        <a:latin typeface="Cambria Math" panose="02040503050406030204" pitchFamily="18" charset="0"/>
                        <a:ea typeface="Palatino" pitchFamily="2" charset="0"/>
                      </a:rPr>
                      <m:t>∩</m:t>
                    </m:r>
                    <m:sSub>
                      <m:sSubPr>
                        <m:ctrlPr>
                          <a:rPr lang="en-US" altLang="zh-CN" sz="2000" b="0" i="1" smtClean="0">
                            <a:latin typeface="Cambria Math" panose="02040503050406030204" pitchFamily="18" charset="0"/>
                            <a:ea typeface="Palatino" pitchFamily="2" charset="0"/>
                          </a:rPr>
                        </m:ctrlPr>
                      </m:sSubPr>
                      <m:e>
                        <m:r>
                          <a:rPr lang="en-US" altLang="zh-CN" sz="2000" b="0" i="1" smtClean="0">
                            <a:latin typeface="Cambria Math" panose="02040503050406030204" pitchFamily="18" charset="0"/>
                            <a:ea typeface="Palatino" pitchFamily="2" charset="0"/>
                          </a:rPr>
                          <m:t>𝐵</m:t>
                        </m:r>
                      </m:e>
                      <m:sub>
                        <m:r>
                          <a:rPr lang="en-US" altLang="zh-CN" sz="2000" b="0" i="1" smtClean="0">
                            <a:latin typeface="Cambria Math" panose="02040503050406030204" pitchFamily="18" charset="0"/>
                            <a:ea typeface="Palatino" pitchFamily="2" charset="0"/>
                          </a:rPr>
                          <m:t>𝑖</m:t>
                        </m:r>
                      </m:sub>
                    </m:sSub>
                    <m:r>
                      <a:rPr lang="en-US" altLang="zh-CN" sz="2000" b="0" i="1" smtClean="0">
                        <a:latin typeface="Cambria Math" panose="02040503050406030204" pitchFamily="18" charset="0"/>
                        <a:ea typeface="Palatino" pitchFamily="2" charset="0"/>
                      </a:rPr>
                      <m:t>=</m:t>
                    </m:r>
                    <m:r>
                      <m:rPr>
                        <m:lit/>
                      </m:rPr>
                      <a:rPr lang="en-US" altLang="zh-CN" sz="2000" b="0" i="1" smtClean="0">
                        <a:latin typeface="Cambria Math" panose="02040503050406030204" pitchFamily="18" charset="0"/>
                        <a:ea typeface="Palatino" pitchFamily="2" charset="0"/>
                      </a:rPr>
                      <m:t>{</m:t>
                    </m:r>
                    <m:sSub>
                      <m:sSubPr>
                        <m:ctrlPr>
                          <a:rPr lang="en-US" altLang="zh-CN" sz="2000" b="0" i="1" smtClean="0">
                            <a:latin typeface="Cambria Math" panose="02040503050406030204" pitchFamily="18" charset="0"/>
                            <a:ea typeface="Palatino" pitchFamily="2" charset="0"/>
                          </a:rPr>
                        </m:ctrlPr>
                      </m:sSubPr>
                      <m:e>
                        <m:acc>
                          <m:accPr>
                            <m:chr m:val="̂"/>
                            <m:ctrlPr>
                              <a:rPr lang="en-US" altLang="zh-CN" sz="2000" b="0" i="1" smtClean="0">
                                <a:latin typeface="Cambria Math" panose="02040503050406030204" pitchFamily="18" charset="0"/>
                                <a:ea typeface="Palatino" pitchFamily="2" charset="0"/>
                              </a:rPr>
                            </m:ctrlPr>
                          </m:accPr>
                          <m:e>
                            <m:r>
                              <a:rPr lang="en-US" altLang="zh-CN" sz="2000" b="0" i="1" smtClean="0">
                                <a:latin typeface="Cambria Math" panose="02040503050406030204" pitchFamily="18" charset="0"/>
                                <a:ea typeface="Palatino" pitchFamily="2" charset="0"/>
                              </a:rPr>
                              <m:t>𝑏</m:t>
                            </m:r>
                          </m:e>
                        </m:acc>
                      </m:e>
                      <m:sub>
                        <m:r>
                          <a:rPr lang="en-US" altLang="zh-CN" sz="2000" b="0" i="1" smtClean="0">
                            <a:latin typeface="Cambria Math" panose="02040503050406030204" pitchFamily="18" charset="0"/>
                            <a:ea typeface="Palatino" pitchFamily="2" charset="0"/>
                          </a:rPr>
                          <m:t>1</m:t>
                        </m:r>
                      </m:sub>
                    </m:sSub>
                    <m:r>
                      <a:rPr lang="en-US" altLang="zh-CN" sz="2000" b="0" i="1" smtClean="0">
                        <a:latin typeface="Cambria Math" panose="02040503050406030204" pitchFamily="18" charset="0"/>
                        <a:ea typeface="Palatino" pitchFamily="2" charset="0"/>
                      </a:rPr>
                      <m:t>,…,</m:t>
                    </m:r>
                    <m:sSub>
                      <m:sSubPr>
                        <m:ctrlPr>
                          <a:rPr lang="en-US" altLang="zh-CN" sz="2000" b="0" i="1" smtClean="0">
                            <a:latin typeface="Cambria Math" panose="02040503050406030204" pitchFamily="18" charset="0"/>
                            <a:ea typeface="Palatino" pitchFamily="2" charset="0"/>
                          </a:rPr>
                        </m:ctrlPr>
                      </m:sSubPr>
                      <m:e>
                        <m:acc>
                          <m:accPr>
                            <m:chr m:val="̂"/>
                            <m:ctrlPr>
                              <a:rPr lang="en-US" altLang="zh-CN" sz="2000" b="0" i="1" smtClean="0">
                                <a:latin typeface="Cambria Math" panose="02040503050406030204" pitchFamily="18" charset="0"/>
                                <a:ea typeface="Palatino" pitchFamily="2" charset="0"/>
                              </a:rPr>
                            </m:ctrlPr>
                          </m:accPr>
                          <m:e>
                            <m:r>
                              <a:rPr lang="en-US" altLang="zh-CN" sz="2000" b="0" i="1" smtClean="0">
                                <a:latin typeface="Cambria Math" panose="02040503050406030204" pitchFamily="18" charset="0"/>
                                <a:ea typeface="Palatino" pitchFamily="2" charset="0"/>
                              </a:rPr>
                              <m:t>𝑏</m:t>
                            </m:r>
                          </m:e>
                        </m:acc>
                      </m:e>
                      <m:sub>
                        <m:r>
                          <a:rPr lang="en-US" altLang="zh-CN" sz="2000" b="0" i="1" smtClean="0">
                            <a:latin typeface="Cambria Math" panose="02040503050406030204" pitchFamily="18" charset="0"/>
                            <a:ea typeface="Palatino" pitchFamily="2" charset="0"/>
                          </a:rPr>
                          <m:t>𝑐</m:t>
                        </m:r>
                      </m:sub>
                    </m:sSub>
                    <m:r>
                      <m:rPr>
                        <m:lit/>
                      </m:rPr>
                      <a:rPr lang="en-US" altLang="zh-CN" sz="2000" b="0" i="1" smtClean="0">
                        <a:latin typeface="Cambria Math" panose="02040503050406030204" pitchFamily="18" charset="0"/>
                        <a:ea typeface="Palatino" pitchFamily="2" charset="0"/>
                      </a:rPr>
                      <m:t>}</m:t>
                    </m:r>
                  </m:oMath>
                </a14:m>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(repetition</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allowed),</a:t>
                </a:r>
                <a:r>
                  <a:rPr kumimoji="1" lang="zh-CN" altLang="en-US" sz="2000">
                    <a:latin typeface="Palatino" pitchFamily="2" charset="0"/>
                    <a:ea typeface="Palatino" pitchFamily="2" charset="0"/>
                  </a:rPr>
                  <a:t> </a:t>
                </a:r>
                <a:r>
                  <a:rPr kumimoji="1" lang="en-US" altLang="zh-CN" sz="2000">
                    <a:solidFill>
                      <a:srgbClr val="FF0000"/>
                    </a:solidFill>
                    <a:latin typeface="Palatino" pitchFamily="2" charset="0"/>
                    <a:ea typeface="Palatino" pitchFamily="2" charset="0"/>
                  </a:rPr>
                  <a:t>elements</a:t>
                </a:r>
                <a:r>
                  <a:rPr kumimoji="1" lang="zh-CN" altLang="en-US" sz="2000">
                    <a:solidFill>
                      <a:srgbClr val="FF0000"/>
                    </a:solidFill>
                    <a:latin typeface="Palatino" pitchFamily="2" charset="0"/>
                    <a:ea typeface="Palatino" pitchFamily="2" charset="0"/>
                  </a:rPr>
                  <a:t> </a:t>
                </a:r>
                <a:r>
                  <a:rPr kumimoji="1" lang="en-US" altLang="zh-CN" sz="2000">
                    <a:solidFill>
                      <a:srgbClr val="FF0000"/>
                    </a:solidFill>
                    <a:latin typeface="Palatino" pitchFamily="2" charset="0"/>
                    <a:ea typeface="Palatino" pitchFamily="2" charset="0"/>
                  </a:rPr>
                  <a:t>in the</a:t>
                </a:r>
                <a:r>
                  <a:rPr kumimoji="1" lang="zh-CN" altLang="en-US" sz="2000">
                    <a:solidFill>
                      <a:srgbClr val="FF0000"/>
                    </a:solidFill>
                    <a:latin typeface="Palatino" pitchFamily="2" charset="0"/>
                    <a:ea typeface="Palatino" pitchFamily="2" charset="0"/>
                  </a:rPr>
                  <a:t> </a:t>
                </a:r>
                <a:r>
                  <a:rPr kumimoji="1" lang="en-US" altLang="zh-CN" sz="2000">
                    <a:solidFill>
                      <a:srgbClr val="FF0000"/>
                    </a:solidFill>
                    <a:latin typeface="Palatino" pitchFamily="2" charset="0"/>
                    <a:ea typeface="Palatino" pitchFamily="2" charset="0"/>
                  </a:rPr>
                  <a:t>system</a:t>
                </a:r>
                <a:r>
                  <a:rPr kumimoji="1" lang="zh-CN" altLang="en-US" sz="2000">
                    <a:solidFill>
                      <a:srgbClr val="FF0000"/>
                    </a:solidFill>
                    <a:latin typeface="Palatino" pitchFamily="2" charset="0"/>
                    <a:ea typeface="Palatino" pitchFamily="2" charset="0"/>
                  </a:rPr>
                  <a:t> </a:t>
                </a:r>
                <a14:m>
                  <m:oMath xmlns:m="http://schemas.openxmlformats.org/officeDocument/2006/math">
                    <m:r>
                      <a:rPr kumimoji="1" lang="en-US" altLang="zh-CN" sz="2000" b="0" i="1" smtClean="0">
                        <a:solidFill>
                          <a:srgbClr val="FF0000"/>
                        </a:solidFill>
                        <a:latin typeface="Cambria Math" panose="02040503050406030204" pitchFamily="18" charset="0"/>
                        <a:ea typeface="Palatino" pitchFamily="2" charset="0"/>
                      </a:rPr>
                      <m:t>(⋆,</m:t>
                    </m:r>
                    <m:sSub>
                      <m:sSubPr>
                        <m:ctrlPr>
                          <a:rPr lang="en-US" altLang="zh-CN" sz="2000" b="0" i="1" smtClean="0">
                            <a:solidFill>
                              <a:srgbClr val="FF0000"/>
                            </a:solidFill>
                            <a:latin typeface="Cambria Math" panose="02040503050406030204" pitchFamily="18" charset="0"/>
                            <a:ea typeface="Palatino" pitchFamily="2" charset="0"/>
                          </a:rPr>
                        </m:ctrlPr>
                      </m:sSubPr>
                      <m:e>
                        <m:acc>
                          <m:accPr>
                            <m:chr m:val="̂"/>
                            <m:ctrlPr>
                              <a:rPr lang="en-US" altLang="zh-CN" sz="2000" b="0" i="1" smtClean="0">
                                <a:solidFill>
                                  <a:srgbClr val="FF0000"/>
                                </a:solidFill>
                                <a:latin typeface="Cambria Math" panose="02040503050406030204" pitchFamily="18" charset="0"/>
                                <a:ea typeface="Palatino" pitchFamily="2" charset="0"/>
                              </a:rPr>
                            </m:ctrlPr>
                          </m:accPr>
                          <m:e>
                            <m:r>
                              <a:rPr lang="en-US" altLang="zh-CN" sz="2000" b="0" i="1" smtClean="0">
                                <a:solidFill>
                                  <a:srgbClr val="FF0000"/>
                                </a:solidFill>
                                <a:latin typeface="Cambria Math" panose="02040503050406030204" pitchFamily="18" charset="0"/>
                                <a:ea typeface="Palatino" pitchFamily="2" charset="0"/>
                              </a:rPr>
                              <m:t>𝑏</m:t>
                            </m:r>
                          </m:e>
                        </m:acc>
                      </m:e>
                      <m:sub>
                        <m:r>
                          <a:rPr lang="en-US" altLang="zh-CN" sz="2000" b="0" i="1" smtClean="0">
                            <a:solidFill>
                              <a:srgbClr val="FF0000"/>
                            </a:solidFill>
                            <a:latin typeface="Cambria Math" panose="02040503050406030204" pitchFamily="18" charset="0"/>
                            <a:ea typeface="Palatino" pitchFamily="2" charset="0"/>
                          </a:rPr>
                          <m:t>1</m:t>
                        </m:r>
                      </m:sub>
                    </m:sSub>
                    <m:r>
                      <a:rPr lang="en-US" altLang="zh-CN" sz="2000" b="0" i="1" smtClean="0">
                        <a:solidFill>
                          <a:srgbClr val="FF0000"/>
                        </a:solidFill>
                        <a:latin typeface="Cambria Math" panose="02040503050406030204" pitchFamily="18" charset="0"/>
                        <a:ea typeface="Palatino" pitchFamily="2" charset="0"/>
                      </a:rPr>
                      <m:t>,…,</m:t>
                    </m:r>
                    <m:sSub>
                      <m:sSubPr>
                        <m:ctrlPr>
                          <a:rPr lang="en-US" altLang="zh-CN" sz="2000" b="0" i="1" smtClean="0">
                            <a:solidFill>
                              <a:srgbClr val="FF0000"/>
                            </a:solidFill>
                            <a:latin typeface="Cambria Math" panose="02040503050406030204" pitchFamily="18" charset="0"/>
                            <a:ea typeface="Palatino" pitchFamily="2" charset="0"/>
                          </a:rPr>
                        </m:ctrlPr>
                      </m:sSubPr>
                      <m:e>
                        <m:acc>
                          <m:accPr>
                            <m:chr m:val="̂"/>
                            <m:ctrlPr>
                              <a:rPr lang="en-US" altLang="zh-CN" sz="2000" b="0" i="1" smtClean="0">
                                <a:solidFill>
                                  <a:srgbClr val="FF0000"/>
                                </a:solidFill>
                                <a:latin typeface="Cambria Math" panose="02040503050406030204" pitchFamily="18" charset="0"/>
                                <a:ea typeface="Palatino" pitchFamily="2" charset="0"/>
                              </a:rPr>
                            </m:ctrlPr>
                          </m:accPr>
                          <m:e>
                            <m:r>
                              <a:rPr lang="en-US" altLang="zh-CN" sz="2000" b="0" i="1" smtClean="0">
                                <a:solidFill>
                                  <a:srgbClr val="FF0000"/>
                                </a:solidFill>
                                <a:latin typeface="Cambria Math" panose="02040503050406030204" pitchFamily="18" charset="0"/>
                                <a:ea typeface="Palatino" pitchFamily="2" charset="0"/>
                              </a:rPr>
                              <m:t>𝑏</m:t>
                            </m:r>
                          </m:e>
                        </m:acc>
                      </m:e>
                      <m:sub>
                        <m:r>
                          <a:rPr lang="en-US" altLang="zh-CN" sz="2000" b="0" i="1" smtClean="0">
                            <a:solidFill>
                              <a:srgbClr val="FF0000"/>
                            </a:solidFill>
                            <a:latin typeface="Cambria Math" panose="02040503050406030204" pitchFamily="18" charset="0"/>
                            <a:ea typeface="Palatino" pitchFamily="2" charset="0"/>
                          </a:rPr>
                          <m:t>𝑐</m:t>
                        </m:r>
                      </m:sub>
                    </m:sSub>
                    <m:r>
                      <a:rPr kumimoji="1" lang="en-US" altLang="zh-CN" sz="2000" b="0" i="1" smtClean="0">
                        <a:solidFill>
                          <a:srgbClr val="FF0000"/>
                        </a:solidFill>
                        <a:latin typeface="Cambria Math" panose="02040503050406030204" pitchFamily="18" charset="0"/>
                        <a:ea typeface="Palatino" pitchFamily="2" charset="0"/>
                      </a:rPr>
                      <m:t>)</m:t>
                    </m:r>
                  </m:oMath>
                </a14:m>
                <a:r>
                  <a:rPr kumimoji="1" lang="en-US" altLang="zh-CN" sz="2000">
                    <a:solidFill>
                      <a:srgbClr val="FF0000"/>
                    </a:solidFill>
                    <a:latin typeface="Palatino" pitchFamily="2" charset="0"/>
                    <a:ea typeface="Palatino" pitchFamily="2" charset="0"/>
                  </a:rPr>
                  <a:t> can only be covered by </a:t>
                </a:r>
                <a14:m>
                  <m:oMath xmlns:m="http://schemas.openxmlformats.org/officeDocument/2006/math">
                    <m:r>
                      <a:rPr kumimoji="1" lang="en-US" altLang="zh-CN" sz="2000" b="0" i="1" smtClean="0">
                        <a:solidFill>
                          <a:srgbClr val="FF0000"/>
                        </a:solidFill>
                        <a:latin typeface="Cambria Math" panose="02040503050406030204" pitchFamily="18" charset="0"/>
                        <a:ea typeface="Palatino" pitchFamily="2" charset="0"/>
                      </a:rPr>
                      <m:t>𝑋</m:t>
                    </m:r>
                    <m:r>
                      <a:rPr kumimoji="1" lang="en-US" altLang="zh-CN" sz="2000" b="0" i="1" smtClean="0">
                        <a:solidFill>
                          <a:srgbClr val="FF0000"/>
                        </a:solidFill>
                        <a:latin typeface="Cambria Math" panose="02040503050406030204" pitchFamily="18" charset="0"/>
                        <a:ea typeface="Palatino" pitchFamily="2" charset="0"/>
                      </a:rPr>
                      <m:t>⊆</m:t>
                    </m:r>
                    <m:r>
                      <a:rPr kumimoji="1" lang="en-US" altLang="zh-CN" sz="2000" b="0" i="1" smtClean="0">
                        <a:solidFill>
                          <a:srgbClr val="FF0000"/>
                        </a:solidFill>
                        <a:latin typeface="Cambria Math" panose="02040503050406030204" pitchFamily="18" charset="0"/>
                        <a:ea typeface="Palatino" pitchFamily="2" charset="0"/>
                      </a:rPr>
                      <m:t>𝐴</m:t>
                    </m:r>
                  </m:oMath>
                </a14:m>
                <a:r>
                  <a:rPr kumimoji="1" lang="en-US" altLang="zh-CN" sz="2000">
                    <a:solidFill>
                      <a:srgbClr val="FF0000"/>
                    </a:solidFill>
                    <a:latin typeface="Palatino" pitchFamily="2" charset="0"/>
                    <a:ea typeface="Palatino" pitchFamily="2" charset="0"/>
                  </a:rPr>
                  <a:t>.</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Moreover,</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it</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must</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be</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possible</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to</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cover</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only</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using</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the</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neighbor</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of</a:t>
                </a:r>
                <a:r>
                  <a:rPr kumimoji="1" lang="zh-CN" altLang="en-US" sz="2000">
                    <a:latin typeface="Palatino" pitchFamily="2" charset="0"/>
                    <a:ea typeface="Palatino" pitchFamily="2" charset="0"/>
                  </a:rPr>
                  <a:t> </a:t>
                </a:r>
                <a:r>
                  <a:rPr kumimoji="1" lang="en-US" altLang="zh-CN" sz="2000">
                    <a:latin typeface="Palatino" pitchFamily="2" charset="0"/>
                    <a:ea typeface="Palatino" pitchFamily="2" charset="0"/>
                  </a:rPr>
                  <a:t>some</a:t>
                </a:r>
                <a:r>
                  <a:rPr kumimoji="1" lang="zh-CN" altLang="en-US" sz="2000">
                    <a:latin typeface="Palatino" pitchFamily="2" charset="0"/>
                    <a:ea typeface="Palatino" pitchFamily="2" charset="0"/>
                  </a:rPr>
                  <a:t> </a:t>
                </a:r>
                <a14:m>
                  <m:oMath xmlns:m="http://schemas.openxmlformats.org/officeDocument/2006/math">
                    <m:sSub>
                      <m:sSubPr>
                        <m:ctrlPr>
                          <a:rPr kumimoji="1" lang="en-US" altLang="zh-CN" sz="2000" b="0" i="1" dirty="0" smtClean="0">
                            <a:latin typeface="Cambria Math" panose="02040503050406030204" pitchFamily="18" charset="0"/>
                            <a:ea typeface="Palatino" pitchFamily="2" charset="0"/>
                          </a:rPr>
                        </m:ctrlPr>
                      </m:sSubPr>
                      <m:e>
                        <m:acc>
                          <m:accPr>
                            <m:chr m:val="̂"/>
                            <m:ctrlPr>
                              <a:rPr kumimoji="1" lang="en-US" altLang="zh-CN" sz="2000" b="0" i="1" smtClean="0">
                                <a:latin typeface="Cambria Math" panose="02040503050406030204" pitchFamily="18" charset="0"/>
                                <a:ea typeface="Palatino" pitchFamily="2" charset="0"/>
                              </a:rPr>
                            </m:ctrlPr>
                          </m:accPr>
                          <m:e>
                            <m:r>
                              <a:rPr kumimoji="1" lang="en-US" altLang="zh-CN" sz="2000" b="0" i="1" smtClean="0">
                                <a:latin typeface="Cambria Math" panose="02040503050406030204" pitchFamily="18" charset="0"/>
                                <a:ea typeface="Palatino" pitchFamily="2" charset="0"/>
                              </a:rPr>
                              <m:t>𝑏</m:t>
                            </m:r>
                          </m:e>
                        </m:acc>
                      </m:e>
                      <m:sub>
                        <m:r>
                          <a:rPr kumimoji="1" lang="en-US" altLang="zh-CN" sz="2000" b="0" i="1" dirty="0" smtClean="0">
                            <a:latin typeface="Cambria Math" panose="02040503050406030204" pitchFamily="18" charset="0"/>
                            <a:ea typeface="Palatino" pitchFamily="2" charset="0"/>
                          </a:rPr>
                          <m:t>𝑗</m:t>
                        </m:r>
                      </m:sub>
                    </m:sSub>
                  </m:oMath>
                </a14:m>
                <a:r>
                  <a:rPr kumimoji="1" lang="en-US" altLang="zh-CN" sz="2000">
                    <a:latin typeface="Palatino" pitchFamily="2" charset="0"/>
                    <a:ea typeface="Palatino" pitchFamily="2" charset="0"/>
                  </a:rPr>
                  <a:t>.</a:t>
                </a:r>
                <a:endParaRPr kumimoji="1" lang="zh-CN" altLang="en-US" sz="2000"/>
              </a:p>
            </p:txBody>
          </p:sp>
        </mc:Choice>
        <mc:Fallback xmlns="">
          <p:sp>
            <p:nvSpPr>
              <p:cNvPr id="12" name="文本框 11">
                <a:extLst>
                  <a:ext uri="{FF2B5EF4-FFF2-40B4-BE49-F238E27FC236}">
                    <a16:creationId xmlns:a16="http://schemas.microsoft.com/office/drawing/2014/main" id="{50A232D8-F6A8-82AD-D501-F26A4B98C0B2}"/>
                  </a:ext>
                </a:extLst>
              </p:cNvPr>
              <p:cNvSpPr txBox="1">
                <a:spLocks noRot="1" noChangeAspect="1" noMove="1" noResize="1" noEditPoints="1" noAdjustHandles="1" noChangeArrowheads="1" noChangeShapeType="1" noTextEdit="1"/>
              </p:cNvSpPr>
              <p:nvPr/>
            </p:nvSpPr>
            <p:spPr>
              <a:xfrm>
                <a:off x="838199" y="4167716"/>
                <a:ext cx="10889444" cy="1405065"/>
              </a:xfrm>
              <a:prstGeom prst="rect">
                <a:avLst/>
              </a:prstGeom>
              <a:blipFill>
                <a:blip r:embed="rId5"/>
                <a:stretch>
                  <a:fillRect l="-560" t="-2609" r="-56" b="-5652"/>
                </a:stretch>
              </a:blipFill>
            </p:spPr>
            <p:txBody>
              <a:bodyPr/>
              <a:lstStyle/>
              <a:p>
                <a:r>
                  <a:rPr lang="en-US">
                    <a:noFill/>
                  </a:rPr>
                  <a:t> </a:t>
                </a:r>
              </a:p>
            </p:txBody>
          </p:sp>
        </mc:Fallback>
      </mc:AlternateContent>
    </p:spTree>
    <p:extLst>
      <p:ext uri="{BB962C8B-B14F-4D97-AF65-F5344CB8AC3E}">
        <p14:creationId xmlns:p14="http://schemas.microsoft.com/office/powerpoint/2010/main" val="8399516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FEBA7D-D78A-4674-B4CE-8101BA65D437}"/>
              </a:ext>
            </a:extLst>
          </p:cNvPr>
          <p:cNvSpPr>
            <a:spLocks noGrp="1"/>
          </p:cNvSpPr>
          <p:nvPr>
            <p:ph type="title"/>
          </p:nvPr>
        </p:nvSpPr>
        <p:spPr/>
        <p:txBody>
          <a:bodyPr>
            <a:normAutofit/>
          </a:bodyPr>
          <a:lstStyle/>
          <a:p>
            <a:r>
              <a:rPr lang="en-US" altLang="zh-CN" sz="3600">
                <a:latin typeface="Palatino Linotype" panose="02040502050505030304" pitchFamily="18" charset="0"/>
              </a:rPr>
              <a:t>Threshold Graph from Error Correcting Codes</a:t>
            </a:r>
            <a:endParaRPr lang="zh-CN" altLang="en-US" sz="3600">
              <a:latin typeface="Palatino Linotype" panose="0204050205050503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2686E6-B94F-4577-A109-F11F0A65ECC2}"/>
                  </a:ext>
                </a:extLst>
              </p:cNvPr>
              <p:cNvSpPr>
                <a:spLocks noGrp="1"/>
              </p:cNvSpPr>
              <p:nvPr>
                <p:ph idx="1"/>
              </p:nvPr>
            </p:nvSpPr>
            <p:spPr/>
            <p:txBody>
              <a:bodyPr>
                <a:normAutofit/>
              </a:bodyPr>
              <a:lstStyle/>
              <a:p>
                <a:r>
                  <a:rPr lang="en-US" altLang="zh-CN" sz="1800">
                    <a:latin typeface="Palatino Linotype" panose="02040502050505030304" pitchFamily="18" charset="0"/>
                  </a:rPr>
                  <a:t>Proposed by </a:t>
                </a:r>
                <a:r>
                  <a:rPr lang="en-US" altLang="zh-CN" sz="1800">
                    <a:solidFill>
                      <a:srgbClr val="FF66CC"/>
                    </a:solidFill>
                    <a:latin typeface="Palatino Linotype" panose="02040502050505030304" pitchFamily="18" charset="0"/>
                  </a:rPr>
                  <a:t>[KN21]</a:t>
                </a:r>
              </a:p>
              <a:p>
                <a:endParaRPr lang="en-US" altLang="zh-CN" sz="1800">
                  <a:latin typeface="Palatino Linotype" panose="02040502050505030304" pitchFamily="18" charset="0"/>
                </a:endParaRPr>
              </a:p>
              <a:p>
                <a:r>
                  <a:rPr lang="en-US" altLang="zh-CN" sz="1800">
                    <a:latin typeface="Palatino Linotype" panose="02040502050505030304" pitchFamily="18" charset="0"/>
                  </a:rPr>
                  <a:t>Let </a:t>
                </a:r>
                <a14:m>
                  <m:oMath xmlns:m="http://schemas.openxmlformats.org/officeDocument/2006/math">
                    <m:r>
                      <a:rPr lang="en-US" altLang="zh-CN" sz="1800" b="0" i="1" smtClean="0">
                        <a:latin typeface="Cambria Math" panose="02040503050406030204" pitchFamily="18" charset="0"/>
                      </a:rPr>
                      <m:t>𝐶</m:t>
                    </m:r>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m:rPr>
                            <m:sty m:val="p"/>
                          </m:rPr>
                          <a:rPr lang="en-US" altLang="zh-CN" sz="1800" b="0" i="0" smtClean="0">
                            <a:latin typeface="Cambria Math" panose="02040503050406030204" pitchFamily="18" charset="0"/>
                          </a:rPr>
                          <m:t>Σ</m:t>
                        </m:r>
                      </m:e>
                      <m:sup>
                        <m:r>
                          <a:rPr lang="en-US" altLang="zh-CN" sz="1800" b="0" i="1" smtClean="0">
                            <a:latin typeface="Cambria Math" panose="02040503050406030204" pitchFamily="18" charset="0"/>
                          </a:rPr>
                          <m:t>𝑟</m:t>
                        </m:r>
                      </m:sup>
                    </m:sSup>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m:rPr>
                            <m:sty m:val="p"/>
                          </m:rPr>
                          <a:rPr lang="en-US" altLang="zh-CN" sz="1800" b="0" i="0" smtClean="0">
                            <a:latin typeface="Cambria Math" panose="02040503050406030204" pitchFamily="18" charset="0"/>
                          </a:rPr>
                          <m:t>Σ</m:t>
                        </m:r>
                      </m:e>
                      <m:sup>
                        <m:r>
                          <a:rPr lang="en-US" altLang="zh-CN" sz="1800" b="0" i="1" smtClean="0">
                            <a:latin typeface="Cambria Math" panose="02040503050406030204" pitchFamily="18" charset="0"/>
                          </a:rPr>
                          <m:t>𝑚</m:t>
                        </m:r>
                      </m:sup>
                    </m:sSup>
                  </m:oMath>
                </a14:m>
                <a:r>
                  <a:rPr lang="zh-CN" altLang="en-US" sz="1800">
                    <a:latin typeface="Palatino Linotype" panose="02040502050505030304" pitchFamily="18" charset="0"/>
                  </a:rPr>
                  <a:t> </a:t>
                </a:r>
                <a:r>
                  <a:rPr lang="en-US" altLang="zh-CN" sz="1800">
                    <a:latin typeface="Palatino Linotype" panose="02040502050505030304" pitchFamily="18" charset="0"/>
                  </a:rPr>
                  <a:t>be an error correcting code with relative distance </a:t>
                </a:r>
                <a14:m>
                  <m:oMath xmlns:m="http://schemas.openxmlformats.org/officeDocument/2006/math">
                    <m:r>
                      <a:rPr lang="en-US" altLang="zh-CN" sz="1800" b="0" i="1" smtClean="0">
                        <a:latin typeface="Cambria Math" panose="02040503050406030204" pitchFamily="18" charset="0"/>
                      </a:rPr>
                      <m:t>𝛿</m:t>
                    </m:r>
                    <m:r>
                      <a:rPr lang="en-US" altLang="zh-CN" sz="1800" b="0" i="1" smtClean="0">
                        <a:latin typeface="Cambria Math" panose="02040503050406030204" pitchFamily="18" charset="0"/>
                      </a:rPr>
                      <m:t>∈(0,1)</m:t>
                    </m:r>
                  </m:oMath>
                </a14:m>
                <a:r>
                  <a:rPr lang="en-US" altLang="zh-CN" sz="1800">
                    <a:latin typeface="Palatino Linotype" panose="02040502050505030304" pitchFamily="18" charset="0"/>
                  </a:rPr>
                  <a:t>, we can construct a threshold graph as follows.</a:t>
                </a:r>
              </a:p>
              <a:p>
                <a:pPr lvl="1"/>
                <a14:m>
                  <m:oMath xmlns:m="http://schemas.openxmlformats.org/officeDocument/2006/math">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d>
                      <m:dPr>
                        <m:begChr m:val="["/>
                        <m:endChr m:val="]"/>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𝑘</m:t>
                        </m:r>
                      </m:e>
                    </m:d>
                    <m:r>
                      <a:rPr lang="en-US" altLang="zh-CN" sz="1600" b="0" i="1" smtClean="0">
                        <a:latin typeface="Cambria Math" panose="02040503050406030204" pitchFamily="18" charset="0"/>
                      </a:rPr>
                      <m:t>, </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𝐴</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𝐶</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r>
                          <m:rPr>
                            <m:sty m:val="p"/>
                          </m:rPr>
                          <a:rPr lang="en-US" altLang="zh-CN" sz="1600" b="0" i="0" smtClean="0">
                            <a:latin typeface="Cambria Math" panose="02040503050406030204" pitchFamily="18" charset="0"/>
                          </a:rPr>
                          <m:t>Σ</m:t>
                        </m:r>
                      </m:e>
                      <m:sup>
                        <m:r>
                          <a:rPr lang="en-US" altLang="zh-CN" sz="1600" b="0" i="1" smtClean="0">
                            <a:latin typeface="Cambria Math" panose="02040503050406030204" pitchFamily="18" charset="0"/>
                          </a:rPr>
                          <m:t>𝑟</m:t>
                        </m:r>
                      </m:sup>
                    </m:sSup>
                    <m:r>
                      <a:rPr lang="en-US" altLang="zh-CN" sz="1600" b="0" i="1" smtClean="0">
                        <a:latin typeface="Cambria Math" panose="02040503050406030204" pitchFamily="18" charset="0"/>
                      </a:rPr>
                      <m:t>}</m:t>
                    </m:r>
                  </m:oMath>
                </a14:m>
                <a:endParaRPr lang="en-US" altLang="zh-CN" sz="1600">
                  <a:latin typeface="Palatino Linotype" panose="02040502050505030304" pitchFamily="18" charset="0"/>
                </a:endParaRPr>
              </a:p>
              <a:p>
                <a:pPr lvl="1"/>
                <a14:m>
                  <m:oMath xmlns:m="http://schemas.openxmlformats.org/officeDocument/2006/math">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m:t>
                    </m:r>
                    <m:d>
                      <m:dPr>
                        <m:begChr m:val="["/>
                        <m:endChr m:val="]"/>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𝑚</m:t>
                        </m:r>
                      </m:e>
                    </m:d>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𝐵</m:t>
                        </m:r>
                      </m:e>
                      <m:sub>
                        <m:r>
                          <a:rPr lang="en-US" altLang="zh-CN" sz="1600" b="0" i="1" smtClean="0">
                            <a:latin typeface="Cambria Math" panose="02040503050406030204" pitchFamily="18" charset="0"/>
                          </a:rPr>
                          <m:t>𝑗</m:t>
                        </m:r>
                      </m:sub>
                    </m:sSub>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r>
                          <m:rPr>
                            <m:sty m:val="p"/>
                          </m:rPr>
                          <a:rPr lang="en-US" altLang="zh-CN" sz="1600" b="0" i="0" smtClean="0">
                            <a:latin typeface="Cambria Math" panose="02040503050406030204" pitchFamily="18" charset="0"/>
                          </a:rPr>
                          <m:t>Σ</m:t>
                        </m:r>
                      </m:e>
                      <m:sup>
                        <m:r>
                          <a:rPr lang="en-US" altLang="zh-CN" sz="1600" b="0" i="1" smtClean="0">
                            <a:latin typeface="Cambria Math" panose="02040503050406030204" pitchFamily="18" charset="0"/>
                          </a:rPr>
                          <m:t>𝑘</m:t>
                        </m:r>
                      </m:sup>
                    </m:sSup>
                  </m:oMath>
                </a14:m>
                <a:endParaRPr lang="en-US" altLang="zh-CN" sz="1600">
                  <a:latin typeface="Palatino Linotype" panose="02040502050505030304" pitchFamily="18" charset="0"/>
                </a:endParaRPr>
              </a:p>
              <a:p>
                <a:pPr lvl="1"/>
                <a14:m>
                  <m:oMath xmlns:m="http://schemas.openxmlformats.org/officeDocument/2006/math">
                    <m:r>
                      <a:rPr lang="en-US" altLang="zh-CN" sz="1600" b="0" i="1" smtClean="0">
                        <a:latin typeface="Cambria Math" panose="02040503050406030204" pitchFamily="18" charset="0"/>
                      </a:rPr>
                      <m:t>𝑎</m:t>
                    </m:r>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𝐴</m:t>
                        </m:r>
                      </m:e>
                      <m:sub>
                        <m:r>
                          <a:rPr lang="en-US" altLang="zh-CN" sz="1600" b="0" i="1" smtClean="0">
                            <a:latin typeface="Cambria Math" panose="02040503050406030204" pitchFamily="18" charset="0"/>
                          </a:rPr>
                          <m:t>𝑖</m:t>
                        </m:r>
                      </m:sub>
                    </m:sSub>
                  </m:oMath>
                </a14:m>
                <a:r>
                  <a:rPr lang="zh-CN" altLang="en-US" sz="1600">
                    <a:latin typeface="Palatino Linotype" panose="02040502050505030304" pitchFamily="18" charset="0"/>
                  </a:rPr>
                  <a:t> </a:t>
                </a:r>
                <a:r>
                  <a:rPr lang="en-US" altLang="zh-CN" sz="1600">
                    <a:latin typeface="Palatino Linotype" panose="02040502050505030304" pitchFamily="18" charset="0"/>
                  </a:rPr>
                  <a:t>and </a:t>
                </a:r>
                <a14:m>
                  <m:oMath xmlns:m="http://schemas.openxmlformats.org/officeDocument/2006/math">
                    <m:r>
                      <a:rPr lang="en-US" altLang="zh-CN" sz="1600" b="0" i="1" smtClean="0">
                        <a:latin typeface="Cambria Math" panose="02040503050406030204" pitchFamily="18" charset="0"/>
                      </a:rPr>
                      <m:t>𝑏</m:t>
                    </m:r>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𝐵</m:t>
                        </m:r>
                      </m:e>
                      <m:sub>
                        <m:r>
                          <a:rPr lang="en-US" altLang="zh-CN" sz="1600" b="0" i="1" smtClean="0">
                            <a:latin typeface="Cambria Math" panose="02040503050406030204" pitchFamily="18" charset="0"/>
                          </a:rPr>
                          <m:t>𝑗</m:t>
                        </m:r>
                      </m:sub>
                    </m:sSub>
                  </m:oMath>
                </a14:m>
                <a:r>
                  <a:rPr lang="zh-CN" altLang="en-US" sz="1600">
                    <a:latin typeface="Palatino Linotype" panose="02040502050505030304" pitchFamily="18" charset="0"/>
                  </a:rPr>
                  <a:t> </a:t>
                </a:r>
                <a:r>
                  <a:rPr lang="en-US" altLang="zh-CN" sz="1600">
                    <a:latin typeface="Palatino Linotype" panose="02040502050505030304" pitchFamily="18" charset="0"/>
                  </a:rPr>
                  <a:t>are linked </a:t>
                </a:r>
                <a:r>
                  <a:rPr lang="en-US" altLang="zh-CN" sz="1600" err="1">
                    <a:latin typeface="Palatino Linotype" panose="02040502050505030304" pitchFamily="18" charset="0"/>
                  </a:rPr>
                  <a:t>iff</a:t>
                </a:r>
                <a:r>
                  <a:rPr lang="en-US" altLang="zh-CN" sz="1600">
                    <a:latin typeface="Palatino Linotype" panose="02040502050505030304" pitchFamily="18" charset="0"/>
                  </a:rPr>
                  <a:t> </a:t>
                </a:r>
                <a14:m>
                  <m:oMath xmlns:m="http://schemas.openxmlformats.org/officeDocument/2006/math">
                    <m:sSub>
                      <m:sSubPr>
                        <m:ctrlPr>
                          <a:rPr lang="en-US" altLang="zh-CN" sz="1600" b="0" i="1" smtClean="0">
                            <a:latin typeface="Cambria Math" panose="02040503050406030204" pitchFamily="18" charset="0"/>
                          </a:rPr>
                        </m:ctrlPr>
                      </m:sSubPr>
                      <m:e>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𝑎</m:t>
                            </m:r>
                          </m:e>
                        </m:d>
                      </m:e>
                      <m:sub>
                        <m:r>
                          <a:rPr lang="en-US" altLang="zh-CN" sz="1600" b="0" i="1" smtClean="0">
                            <a:latin typeface="Cambria Math" panose="02040503050406030204" pitchFamily="18" charset="0"/>
                          </a:rPr>
                          <m:t>𝑗</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𝑏</m:t>
                            </m:r>
                          </m:e>
                        </m:d>
                      </m:e>
                      <m:sub>
                        <m:r>
                          <a:rPr lang="en-US" altLang="zh-CN" sz="1600" b="0" i="1" smtClean="0">
                            <a:latin typeface="Cambria Math" panose="02040503050406030204" pitchFamily="18" charset="0"/>
                          </a:rPr>
                          <m:t>𝑖</m:t>
                        </m:r>
                      </m:sub>
                    </m:sSub>
                  </m:oMath>
                </a14:m>
                <a:endParaRPr lang="en-US" altLang="zh-CN" sz="1600">
                  <a:latin typeface="Palatino Linotype" panose="02040502050505030304" pitchFamily="18" charset="0"/>
                </a:endParaRPr>
              </a:p>
              <a:p>
                <a:endParaRPr lang="en-US" altLang="zh-CN" sz="1800">
                  <a:latin typeface="Palatino Linotype" panose="02040502050505030304" pitchFamily="18" charset="0"/>
                </a:endParaRPr>
              </a:p>
              <a:p>
                <a:r>
                  <a:rPr lang="en-US" altLang="zh-CN" sz="1800">
                    <a:latin typeface="Palatino Linotype" panose="02040502050505030304" pitchFamily="18" charset="0"/>
                  </a:rPr>
                  <a:t>Example: </a:t>
                </a:r>
                <a14:m>
                  <m:oMath xmlns:m="http://schemas.openxmlformats.org/officeDocument/2006/math">
                    <m:r>
                      <a:rPr lang="en-US" altLang="zh-CN" sz="1800" b="0" i="1" smtClean="0">
                        <a:latin typeface="Cambria Math" panose="02040503050406030204" pitchFamily="18" charset="0"/>
                      </a:rPr>
                      <m:t>𝐶</m:t>
                    </m:r>
                    <m:r>
                      <a:rPr lang="en-US" altLang="zh-CN" sz="1800" b="0" i="1" smtClean="0">
                        <a:latin typeface="Cambria Math" panose="02040503050406030204" pitchFamily="18" charset="0"/>
                      </a:rPr>
                      <m:t>=</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𝑎𝑏𝑐𝑑</m:t>
                        </m:r>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𝑏𝑐𝑑𝑎</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𝑐𝑑𝑎𝑏</m:t>
                        </m:r>
                      </m:e>
                    </m:d>
                  </m:oMath>
                </a14:m>
                <a:endParaRPr lang="en-US" altLang="zh-CN" sz="1800" b="0">
                  <a:latin typeface="Palatino Linotype" panose="02040502050505030304" pitchFamily="18" charset="0"/>
                </a:endParaRPr>
              </a:p>
              <a:p>
                <a:pPr lvl="1"/>
                <a:r>
                  <a:rPr lang="en-US" altLang="zh-CN" sz="1600">
                    <a:latin typeface="Palatino Linotype" panose="02040502050505030304" pitchFamily="18" charset="0"/>
                  </a:rPr>
                  <a:t>“</a:t>
                </a:r>
                <a:r>
                  <a:rPr lang="en-US" altLang="zh-CN" sz="1600" err="1">
                    <a:latin typeface="Palatino Linotype" panose="02040502050505030304" pitchFamily="18" charset="0"/>
                  </a:rPr>
                  <a:t>cdac</a:t>
                </a:r>
                <a:r>
                  <a:rPr lang="en-US" altLang="zh-CN" sz="1600">
                    <a:latin typeface="Palatino Linotype" panose="02040502050505030304" pitchFamily="18" charset="0"/>
                  </a:rPr>
                  <a:t>”</a:t>
                </a:r>
                <a14:m>
                  <m:oMath xmlns:m="http://schemas.openxmlformats.org/officeDocument/2006/math">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𝐵</m:t>
                        </m:r>
                      </m:e>
                      <m:sub>
                        <m:r>
                          <a:rPr lang="en-US" altLang="zh-CN" sz="1600" b="0" i="1" smtClean="0">
                            <a:latin typeface="Cambria Math" panose="02040503050406030204" pitchFamily="18" charset="0"/>
                          </a:rPr>
                          <m:t>3</m:t>
                        </m:r>
                      </m:sub>
                    </m:sSub>
                  </m:oMath>
                </a14:m>
                <a:r>
                  <a:rPr lang="zh-CN" altLang="en-US" sz="1600">
                    <a:latin typeface="Palatino Linotype" panose="02040502050505030304" pitchFamily="18" charset="0"/>
                  </a:rPr>
                  <a:t> </a:t>
                </a:r>
                <a:r>
                  <a:rPr lang="en-US" altLang="zh-CN" sz="1600">
                    <a:latin typeface="Palatino Linotype" panose="02040502050505030304" pitchFamily="18" charset="0"/>
                  </a:rPr>
                  <a:t>is a common neighbor of </a:t>
                </a:r>
              </a:p>
              <a:p>
                <a:pPr marL="274320" lvl="1" indent="0">
                  <a:buNone/>
                </a:pPr>
                <a:r>
                  <a:rPr lang="en-US" altLang="zh-CN" sz="1600">
                    <a:latin typeface="Palatino Linotype" panose="02040502050505030304" pitchFamily="18" charset="0"/>
                  </a:rPr>
                  <a:t>   “</a:t>
                </a:r>
                <a:r>
                  <a:rPr lang="en-US" altLang="zh-CN" sz="1600" err="1">
                    <a:latin typeface="Palatino Linotype" panose="02040502050505030304" pitchFamily="18" charset="0"/>
                  </a:rPr>
                  <a:t>abcd</a:t>
                </a:r>
                <a:r>
                  <a:rPr lang="en-US" altLang="zh-CN" sz="1600">
                    <a:latin typeface="Palatino Linotype" panose="02040502050505030304" pitchFamily="18" charset="0"/>
                  </a:rPr>
                  <a:t>”</a:t>
                </a:r>
                <a14:m>
                  <m:oMath xmlns:m="http://schemas.openxmlformats.org/officeDocument/2006/math">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𝐴</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oMath>
                </a14:m>
                <a:r>
                  <a:rPr lang="en-US" altLang="zh-CN" sz="1600">
                    <a:latin typeface="Palatino Linotype" panose="02040502050505030304" pitchFamily="18" charset="0"/>
                  </a:rPr>
                  <a:t>“</a:t>
                </a:r>
                <a:r>
                  <a:rPr lang="en-US" altLang="zh-CN" sz="1600" err="1">
                    <a:latin typeface="Palatino Linotype" panose="02040502050505030304" pitchFamily="18" charset="0"/>
                  </a:rPr>
                  <a:t>bcda</a:t>
                </a:r>
                <a:r>
                  <a:rPr lang="en-US" altLang="zh-CN" sz="1600">
                    <a:latin typeface="Palatino Linotype" panose="02040502050505030304" pitchFamily="18" charset="0"/>
                  </a:rPr>
                  <a:t>”</a:t>
                </a:r>
                <a14:m>
                  <m:oMath xmlns:m="http://schemas.openxmlformats.org/officeDocument/2006/math">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𝐴</m:t>
                        </m:r>
                      </m:e>
                      <m:sub>
                        <m:r>
                          <a:rPr lang="en-US" altLang="zh-CN" sz="1600" b="0" i="1" smtClean="0">
                            <a:latin typeface="Cambria Math" panose="02040503050406030204" pitchFamily="18" charset="0"/>
                          </a:rPr>
                          <m:t>2</m:t>
                        </m:r>
                      </m:sub>
                    </m:sSub>
                    <m:r>
                      <a:rPr lang="en-US" altLang="zh-CN" sz="1600" b="0" i="0" smtClean="0">
                        <a:latin typeface="Cambria Math" panose="02040503050406030204" pitchFamily="18" charset="0"/>
                      </a:rPr>
                      <m:t>,</m:t>
                    </m:r>
                  </m:oMath>
                </a14:m>
                <a:r>
                  <a:rPr lang="en-US" altLang="zh-CN" sz="1600">
                    <a:latin typeface="Palatino Linotype" panose="02040502050505030304" pitchFamily="18" charset="0"/>
                  </a:rPr>
                  <a:t>“cdab”</a:t>
                </a:r>
                <a14:m>
                  <m:oMath xmlns:m="http://schemas.openxmlformats.org/officeDocument/2006/math">
                    <m:r>
                      <a:rPr lang="en-US" altLang="zh-CN" sz="1600" b="0" i="1" dirty="0" smtClean="0">
                        <a:latin typeface="Cambria Math" panose="02040503050406030204" pitchFamily="18" charset="0"/>
                      </a:rPr>
                      <m:t>∈</m:t>
                    </m:r>
                    <m:sSub>
                      <m:sSubPr>
                        <m:ctrlPr>
                          <a:rPr lang="en-US" altLang="zh-CN" sz="1600" b="0" i="1" dirty="0" smtClean="0">
                            <a:latin typeface="Cambria Math" panose="02040503050406030204" pitchFamily="18" charset="0"/>
                          </a:rPr>
                        </m:ctrlPr>
                      </m:sSubPr>
                      <m:e>
                        <m:r>
                          <a:rPr lang="en-US" altLang="zh-CN" sz="1600" b="0" i="1" dirty="0" smtClean="0">
                            <a:latin typeface="Cambria Math" panose="02040503050406030204" pitchFamily="18" charset="0"/>
                          </a:rPr>
                          <m:t>𝐴</m:t>
                        </m:r>
                      </m:e>
                      <m:sub>
                        <m:r>
                          <a:rPr lang="en-US" altLang="zh-CN" sz="1600" b="0" i="1" dirty="0" smtClean="0">
                            <a:latin typeface="Cambria Math" panose="02040503050406030204" pitchFamily="18" charset="0"/>
                          </a:rPr>
                          <m:t>3</m:t>
                        </m:r>
                      </m:sub>
                    </m:sSub>
                  </m:oMath>
                </a14:m>
                <a:r>
                  <a:rPr lang="zh-CN" altLang="en-US" sz="1600">
                    <a:latin typeface="Palatino Linotype" panose="02040502050505030304" pitchFamily="18" charset="0"/>
                  </a:rPr>
                  <a:t> </a:t>
                </a:r>
                <a:r>
                  <a:rPr lang="en-US" altLang="zh-CN" sz="1600">
                    <a:latin typeface="Palatino Linotype" panose="02040502050505030304" pitchFamily="18" charset="0"/>
                  </a:rPr>
                  <a:t>and “</a:t>
                </a:r>
                <a:r>
                  <a:rPr lang="en-US" altLang="zh-CN" sz="1600" err="1">
                    <a:latin typeface="Palatino Linotype" panose="02040502050505030304" pitchFamily="18" charset="0"/>
                  </a:rPr>
                  <a:t>abcd</a:t>
                </a:r>
                <a:r>
                  <a:rPr lang="en-US" altLang="zh-CN" sz="1600">
                    <a:latin typeface="Palatino Linotype" panose="02040502050505030304" pitchFamily="18" charset="0"/>
                  </a:rPr>
                  <a:t>”</a:t>
                </a:r>
                <a14:m>
                  <m:oMath xmlns:m="http://schemas.openxmlformats.org/officeDocument/2006/math">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𝐴</m:t>
                        </m:r>
                      </m:e>
                      <m:sub>
                        <m:r>
                          <a:rPr lang="en-US" altLang="zh-CN" sz="1600" b="0" i="1" smtClean="0">
                            <a:latin typeface="Cambria Math" panose="02040503050406030204" pitchFamily="18" charset="0"/>
                          </a:rPr>
                          <m:t>4</m:t>
                        </m:r>
                      </m:sub>
                    </m:sSub>
                  </m:oMath>
                </a14:m>
                <a:r>
                  <a:rPr lang="en-US" altLang="zh-CN" sz="1600">
                    <a:latin typeface="Palatino Linotype" panose="02040502050505030304" pitchFamily="18" charset="0"/>
                  </a:rPr>
                  <a:t>.</a:t>
                </a:r>
                <a:endParaRPr lang="zh-CN" altLang="en-US" sz="1600">
                  <a:latin typeface="Palatino Linotype" panose="02040502050505030304" pitchFamily="18" charset="0"/>
                </a:endParaRPr>
              </a:p>
            </p:txBody>
          </p:sp>
        </mc:Choice>
        <mc:Fallback xmlns="">
          <p:sp>
            <p:nvSpPr>
              <p:cNvPr id="3" name="内容占位符 2">
                <a:extLst>
                  <a:ext uri="{FF2B5EF4-FFF2-40B4-BE49-F238E27FC236}">
                    <a16:creationId xmlns:a16="http://schemas.microsoft.com/office/drawing/2014/main" id="{202686E6-B94F-4577-A109-F11F0A65ECC2}"/>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en-US">
                    <a:noFill/>
                  </a:rPr>
                  <a:t> </a:t>
                </a:r>
              </a:p>
            </p:txBody>
          </p:sp>
        </mc:Fallback>
      </mc:AlternateContent>
      <p:graphicFrame>
        <p:nvGraphicFramePr>
          <p:cNvPr id="5" name="表格 5">
            <a:extLst>
              <a:ext uri="{FF2B5EF4-FFF2-40B4-BE49-F238E27FC236}">
                <a16:creationId xmlns:a16="http://schemas.microsoft.com/office/drawing/2014/main" id="{3369F069-A558-4F86-956A-A8F314F06181}"/>
              </a:ext>
            </a:extLst>
          </p:cNvPr>
          <p:cNvGraphicFramePr>
            <a:graphicFrameLocks noGrp="1"/>
          </p:cNvGraphicFramePr>
          <p:nvPr/>
        </p:nvGraphicFramePr>
        <p:xfrm>
          <a:off x="8061739" y="4166019"/>
          <a:ext cx="2460488" cy="1463040"/>
        </p:xfrm>
        <a:graphic>
          <a:graphicData uri="http://schemas.openxmlformats.org/drawingml/2006/table">
            <a:tbl>
              <a:tblPr bandRow="1">
                <a:effectLst/>
                <a:tableStyleId>{5C22544A-7EE6-4342-B048-85BDC9FD1C3A}</a:tableStyleId>
              </a:tblPr>
              <a:tblGrid>
                <a:gridCol w="615122">
                  <a:extLst>
                    <a:ext uri="{9D8B030D-6E8A-4147-A177-3AD203B41FA5}">
                      <a16:colId xmlns:a16="http://schemas.microsoft.com/office/drawing/2014/main" val="3161994249"/>
                    </a:ext>
                  </a:extLst>
                </a:gridCol>
                <a:gridCol w="615122">
                  <a:extLst>
                    <a:ext uri="{9D8B030D-6E8A-4147-A177-3AD203B41FA5}">
                      <a16:colId xmlns:a16="http://schemas.microsoft.com/office/drawing/2014/main" val="1481809146"/>
                    </a:ext>
                  </a:extLst>
                </a:gridCol>
                <a:gridCol w="615122">
                  <a:extLst>
                    <a:ext uri="{9D8B030D-6E8A-4147-A177-3AD203B41FA5}">
                      <a16:colId xmlns:a16="http://schemas.microsoft.com/office/drawing/2014/main" val="2309210675"/>
                    </a:ext>
                  </a:extLst>
                </a:gridCol>
                <a:gridCol w="615122">
                  <a:extLst>
                    <a:ext uri="{9D8B030D-6E8A-4147-A177-3AD203B41FA5}">
                      <a16:colId xmlns:a16="http://schemas.microsoft.com/office/drawing/2014/main" val="4070108318"/>
                    </a:ext>
                  </a:extLst>
                </a:gridCol>
              </a:tblGrid>
              <a:tr h="318235">
                <a:tc>
                  <a:txBody>
                    <a:bodyPr/>
                    <a:lstStyle/>
                    <a:p>
                      <a:pPr algn="ctr"/>
                      <a:r>
                        <a:rPr lang="en-US" altLang="zh-CN">
                          <a:latin typeface="Palatino Linotype" panose="02040502050505030304" pitchFamily="18" charset="0"/>
                        </a:rPr>
                        <a:t>a</a:t>
                      </a:r>
                      <a:endParaRPr lang="zh-CN" altLang="en-US">
                        <a:latin typeface="Palatino Linotype" panose="02040502050505030304" pitchFamily="18" charset="0"/>
                      </a:endParaRPr>
                    </a:p>
                  </a:txBody>
                  <a:tcPr>
                    <a:solidFill>
                      <a:srgbClr val="FFC000"/>
                    </a:solidFill>
                  </a:tcPr>
                </a:tc>
                <a:tc>
                  <a:txBody>
                    <a:bodyPr/>
                    <a:lstStyle/>
                    <a:p>
                      <a:pPr algn="ctr"/>
                      <a:r>
                        <a:rPr lang="en-US" altLang="zh-CN">
                          <a:latin typeface="Palatino Linotype" panose="02040502050505030304" pitchFamily="18" charset="0"/>
                        </a:rPr>
                        <a:t>b</a:t>
                      </a:r>
                      <a:endParaRPr lang="zh-CN" altLang="en-US">
                        <a:latin typeface="Palatino Linotype" panose="02040502050505030304" pitchFamily="18" charset="0"/>
                      </a:endParaRPr>
                    </a:p>
                  </a:txBody>
                  <a:tcPr>
                    <a:solidFill>
                      <a:srgbClr val="FFC000"/>
                    </a:solidFill>
                  </a:tcPr>
                </a:tc>
                <a:tc>
                  <a:txBody>
                    <a:bodyPr/>
                    <a:lstStyle/>
                    <a:p>
                      <a:pPr algn="ctr"/>
                      <a:r>
                        <a:rPr lang="en-US" altLang="zh-CN">
                          <a:latin typeface="Palatino Linotype" panose="02040502050505030304" pitchFamily="18" charset="0"/>
                        </a:rPr>
                        <a:t>c</a:t>
                      </a:r>
                      <a:endParaRPr lang="zh-CN" altLang="en-US">
                        <a:latin typeface="Palatino Linotype" panose="02040502050505030304" pitchFamily="18" charset="0"/>
                      </a:endParaRPr>
                    </a:p>
                  </a:txBody>
                  <a:tcPr>
                    <a:solidFill>
                      <a:srgbClr val="FFFF00"/>
                    </a:solidFill>
                  </a:tcPr>
                </a:tc>
                <a:tc>
                  <a:txBody>
                    <a:bodyPr/>
                    <a:lstStyle/>
                    <a:p>
                      <a:pPr algn="ctr"/>
                      <a:r>
                        <a:rPr lang="en-US" altLang="zh-CN">
                          <a:latin typeface="Palatino Linotype" panose="02040502050505030304" pitchFamily="18" charset="0"/>
                        </a:rPr>
                        <a:t>d</a:t>
                      </a:r>
                      <a:endParaRPr lang="zh-CN" altLang="en-US">
                        <a:latin typeface="Palatino Linotype" panose="02040502050505030304" pitchFamily="18" charset="0"/>
                      </a:endParaRPr>
                    </a:p>
                  </a:txBody>
                  <a:tcPr>
                    <a:solidFill>
                      <a:srgbClr val="FFC000"/>
                    </a:solidFill>
                  </a:tcPr>
                </a:tc>
                <a:extLst>
                  <a:ext uri="{0D108BD9-81ED-4DB2-BD59-A6C34878D82A}">
                    <a16:rowId xmlns:a16="http://schemas.microsoft.com/office/drawing/2014/main" val="4219390851"/>
                  </a:ext>
                </a:extLst>
              </a:tr>
              <a:tr h="318235">
                <a:tc>
                  <a:txBody>
                    <a:bodyPr/>
                    <a:lstStyle/>
                    <a:p>
                      <a:pPr algn="ctr"/>
                      <a:r>
                        <a:rPr lang="en-US" altLang="zh-CN">
                          <a:latin typeface="Palatino Linotype" panose="02040502050505030304" pitchFamily="18" charset="0"/>
                        </a:rPr>
                        <a:t>b</a:t>
                      </a:r>
                      <a:endParaRPr lang="zh-CN" altLang="en-US">
                        <a:latin typeface="Palatino Linotype" panose="02040502050505030304" pitchFamily="18" charset="0"/>
                      </a:endParaRPr>
                    </a:p>
                  </a:txBody>
                  <a:tcPr>
                    <a:solidFill>
                      <a:srgbClr val="FFC000"/>
                    </a:solidFill>
                  </a:tcPr>
                </a:tc>
                <a:tc>
                  <a:txBody>
                    <a:bodyPr/>
                    <a:lstStyle/>
                    <a:p>
                      <a:pPr algn="ctr"/>
                      <a:r>
                        <a:rPr lang="en-US" altLang="zh-CN">
                          <a:latin typeface="Palatino Linotype" panose="02040502050505030304" pitchFamily="18" charset="0"/>
                        </a:rPr>
                        <a:t>c</a:t>
                      </a:r>
                      <a:endParaRPr lang="zh-CN" altLang="en-US">
                        <a:latin typeface="Palatino Linotype" panose="02040502050505030304" pitchFamily="18" charset="0"/>
                      </a:endParaRPr>
                    </a:p>
                  </a:txBody>
                  <a:tcPr>
                    <a:solidFill>
                      <a:srgbClr val="FFC000"/>
                    </a:solidFill>
                  </a:tcPr>
                </a:tc>
                <a:tc>
                  <a:txBody>
                    <a:bodyPr/>
                    <a:lstStyle/>
                    <a:p>
                      <a:pPr algn="ctr"/>
                      <a:r>
                        <a:rPr lang="en-US" altLang="zh-CN">
                          <a:latin typeface="Palatino Linotype" panose="02040502050505030304" pitchFamily="18" charset="0"/>
                        </a:rPr>
                        <a:t>d</a:t>
                      </a:r>
                      <a:endParaRPr lang="zh-CN" altLang="en-US">
                        <a:latin typeface="Palatino Linotype" panose="02040502050505030304" pitchFamily="18" charset="0"/>
                      </a:endParaRPr>
                    </a:p>
                  </a:txBody>
                  <a:tcPr>
                    <a:solidFill>
                      <a:srgbClr val="FFFF00"/>
                    </a:solidFill>
                  </a:tcPr>
                </a:tc>
                <a:tc>
                  <a:txBody>
                    <a:bodyPr/>
                    <a:lstStyle/>
                    <a:p>
                      <a:pPr algn="ctr"/>
                      <a:r>
                        <a:rPr lang="en-US" altLang="zh-CN">
                          <a:latin typeface="Palatino Linotype" panose="02040502050505030304" pitchFamily="18" charset="0"/>
                        </a:rPr>
                        <a:t>a</a:t>
                      </a:r>
                      <a:endParaRPr lang="zh-CN" altLang="en-US">
                        <a:latin typeface="Palatino Linotype" panose="02040502050505030304" pitchFamily="18" charset="0"/>
                      </a:endParaRPr>
                    </a:p>
                  </a:txBody>
                  <a:tcPr>
                    <a:solidFill>
                      <a:srgbClr val="FFC000"/>
                    </a:solidFill>
                  </a:tcPr>
                </a:tc>
                <a:extLst>
                  <a:ext uri="{0D108BD9-81ED-4DB2-BD59-A6C34878D82A}">
                    <a16:rowId xmlns:a16="http://schemas.microsoft.com/office/drawing/2014/main" val="4047851144"/>
                  </a:ext>
                </a:extLst>
              </a:tr>
              <a:tr h="318235">
                <a:tc>
                  <a:txBody>
                    <a:bodyPr/>
                    <a:lstStyle/>
                    <a:p>
                      <a:pPr algn="ctr"/>
                      <a:r>
                        <a:rPr lang="en-US" altLang="zh-CN">
                          <a:latin typeface="Palatino Linotype" panose="02040502050505030304" pitchFamily="18" charset="0"/>
                        </a:rPr>
                        <a:t>c</a:t>
                      </a:r>
                      <a:endParaRPr lang="zh-CN" altLang="en-US">
                        <a:latin typeface="Palatino Linotype" panose="02040502050505030304" pitchFamily="18" charset="0"/>
                      </a:endParaRPr>
                    </a:p>
                  </a:txBody>
                  <a:tcPr>
                    <a:solidFill>
                      <a:srgbClr val="FFC000"/>
                    </a:solidFill>
                  </a:tcPr>
                </a:tc>
                <a:tc>
                  <a:txBody>
                    <a:bodyPr/>
                    <a:lstStyle/>
                    <a:p>
                      <a:pPr algn="ctr"/>
                      <a:r>
                        <a:rPr lang="en-US" altLang="zh-CN">
                          <a:latin typeface="Palatino Linotype" panose="02040502050505030304" pitchFamily="18" charset="0"/>
                        </a:rPr>
                        <a:t>d</a:t>
                      </a:r>
                      <a:endParaRPr lang="zh-CN" altLang="en-US">
                        <a:latin typeface="Palatino Linotype" panose="02040502050505030304" pitchFamily="18" charset="0"/>
                      </a:endParaRPr>
                    </a:p>
                  </a:txBody>
                  <a:tcPr>
                    <a:solidFill>
                      <a:srgbClr val="FFC000"/>
                    </a:solidFill>
                  </a:tcPr>
                </a:tc>
                <a:tc>
                  <a:txBody>
                    <a:bodyPr/>
                    <a:lstStyle/>
                    <a:p>
                      <a:pPr algn="ctr"/>
                      <a:r>
                        <a:rPr lang="en-US" altLang="zh-CN">
                          <a:latin typeface="Palatino Linotype" panose="02040502050505030304" pitchFamily="18" charset="0"/>
                        </a:rPr>
                        <a:t>a</a:t>
                      </a:r>
                      <a:endParaRPr lang="zh-CN" altLang="en-US">
                        <a:latin typeface="Palatino Linotype" panose="02040502050505030304" pitchFamily="18" charset="0"/>
                      </a:endParaRPr>
                    </a:p>
                  </a:txBody>
                  <a:tcPr>
                    <a:solidFill>
                      <a:srgbClr val="FFFF00"/>
                    </a:solidFill>
                  </a:tcPr>
                </a:tc>
                <a:tc>
                  <a:txBody>
                    <a:bodyPr/>
                    <a:lstStyle/>
                    <a:p>
                      <a:pPr algn="ctr"/>
                      <a:r>
                        <a:rPr lang="en-US" altLang="zh-CN">
                          <a:latin typeface="Palatino Linotype" panose="02040502050505030304" pitchFamily="18" charset="0"/>
                        </a:rPr>
                        <a:t>b</a:t>
                      </a:r>
                      <a:endParaRPr lang="zh-CN" altLang="en-US">
                        <a:latin typeface="Palatino Linotype" panose="02040502050505030304" pitchFamily="18" charset="0"/>
                      </a:endParaRPr>
                    </a:p>
                  </a:txBody>
                  <a:tcPr>
                    <a:solidFill>
                      <a:srgbClr val="FFC000"/>
                    </a:solidFill>
                  </a:tcPr>
                </a:tc>
                <a:extLst>
                  <a:ext uri="{0D108BD9-81ED-4DB2-BD59-A6C34878D82A}">
                    <a16:rowId xmlns:a16="http://schemas.microsoft.com/office/drawing/2014/main" val="4255359343"/>
                  </a:ext>
                </a:extLst>
              </a:tr>
              <a:tr h="318235">
                <a:tc>
                  <a:txBody>
                    <a:bodyPr/>
                    <a:lstStyle/>
                    <a:p>
                      <a:pPr algn="ctr"/>
                      <a:r>
                        <a:rPr lang="en-US" altLang="zh-CN">
                          <a:latin typeface="Palatino Linotype" panose="02040502050505030304" pitchFamily="18" charset="0"/>
                        </a:rPr>
                        <a:t>a</a:t>
                      </a:r>
                      <a:endParaRPr lang="zh-CN" altLang="en-US">
                        <a:latin typeface="Palatino Linotype" panose="02040502050505030304" pitchFamily="18" charset="0"/>
                      </a:endParaRPr>
                    </a:p>
                  </a:txBody>
                  <a:tcPr>
                    <a:solidFill>
                      <a:srgbClr val="FFC000"/>
                    </a:solidFill>
                  </a:tcPr>
                </a:tc>
                <a:tc>
                  <a:txBody>
                    <a:bodyPr/>
                    <a:lstStyle/>
                    <a:p>
                      <a:pPr algn="ctr"/>
                      <a:r>
                        <a:rPr lang="en-US" altLang="zh-CN">
                          <a:latin typeface="Palatino Linotype" panose="02040502050505030304" pitchFamily="18" charset="0"/>
                        </a:rPr>
                        <a:t>b</a:t>
                      </a:r>
                      <a:endParaRPr lang="zh-CN" altLang="en-US">
                        <a:latin typeface="Palatino Linotype" panose="02040502050505030304" pitchFamily="18" charset="0"/>
                      </a:endParaRPr>
                    </a:p>
                  </a:txBody>
                  <a:tcPr>
                    <a:solidFill>
                      <a:srgbClr val="FFC000"/>
                    </a:solidFill>
                  </a:tcPr>
                </a:tc>
                <a:tc>
                  <a:txBody>
                    <a:bodyPr/>
                    <a:lstStyle/>
                    <a:p>
                      <a:pPr algn="ctr"/>
                      <a:r>
                        <a:rPr lang="en-US" altLang="zh-CN">
                          <a:latin typeface="Palatino Linotype" panose="02040502050505030304" pitchFamily="18" charset="0"/>
                        </a:rPr>
                        <a:t>c</a:t>
                      </a:r>
                      <a:endParaRPr lang="zh-CN" altLang="en-US">
                        <a:latin typeface="Palatino Linotype" panose="02040502050505030304" pitchFamily="18" charset="0"/>
                      </a:endParaRPr>
                    </a:p>
                  </a:txBody>
                  <a:tcPr>
                    <a:solidFill>
                      <a:srgbClr val="FFFF00"/>
                    </a:solidFill>
                  </a:tcPr>
                </a:tc>
                <a:tc>
                  <a:txBody>
                    <a:bodyPr/>
                    <a:lstStyle/>
                    <a:p>
                      <a:pPr algn="ctr"/>
                      <a:r>
                        <a:rPr lang="en-US" altLang="zh-CN">
                          <a:latin typeface="Palatino Linotype" panose="02040502050505030304" pitchFamily="18" charset="0"/>
                        </a:rPr>
                        <a:t>d</a:t>
                      </a:r>
                      <a:endParaRPr lang="zh-CN" altLang="en-US">
                        <a:latin typeface="Palatino Linotype" panose="02040502050505030304" pitchFamily="18" charset="0"/>
                      </a:endParaRPr>
                    </a:p>
                  </a:txBody>
                  <a:tcPr>
                    <a:solidFill>
                      <a:srgbClr val="FFC000"/>
                    </a:solidFill>
                  </a:tcPr>
                </a:tc>
                <a:extLst>
                  <a:ext uri="{0D108BD9-81ED-4DB2-BD59-A6C34878D82A}">
                    <a16:rowId xmlns:a16="http://schemas.microsoft.com/office/drawing/2014/main" val="2512460544"/>
                  </a:ext>
                </a:extLst>
              </a:tr>
            </a:tbl>
          </a:graphicData>
        </a:graphic>
      </p:graphicFrame>
      <p:sp>
        <p:nvSpPr>
          <p:cNvPr id="6" name="左大括号 5">
            <a:extLst>
              <a:ext uri="{FF2B5EF4-FFF2-40B4-BE49-F238E27FC236}">
                <a16:creationId xmlns:a16="http://schemas.microsoft.com/office/drawing/2014/main" id="{0166DCA6-5362-45A8-B7F7-852E9C7805E2}"/>
              </a:ext>
            </a:extLst>
          </p:cNvPr>
          <p:cNvSpPr/>
          <p:nvPr/>
        </p:nvSpPr>
        <p:spPr>
          <a:xfrm>
            <a:off x="7646505" y="4241845"/>
            <a:ext cx="265043" cy="1334052"/>
          </a:xfrm>
          <a:prstGeom prst="leftBrace">
            <a:avLst/>
          </a:prstGeom>
          <a:ln w="12700">
            <a:solidFill>
              <a:schemeClr val="tx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2E03AC05-162B-4E25-AB7E-B7B51B9BDD7B}"/>
              </a:ext>
            </a:extLst>
          </p:cNvPr>
          <p:cNvSpPr txBox="1"/>
          <p:nvPr/>
        </p:nvSpPr>
        <p:spPr>
          <a:xfrm>
            <a:off x="5638800" y="2972904"/>
            <a:ext cx="65" cy="276999"/>
          </a:xfrm>
          <a:prstGeom prst="rect">
            <a:avLst/>
          </a:prstGeom>
          <a:noFill/>
        </p:spPr>
        <p:txBody>
          <a:bodyPr wrap="none" lIns="0" tIns="0" rIns="0" bIns="0" rtlCol="0">
            <a:spAutoFit/>
          </a:bodyPr>
          <a:lstStyle/>
          <a:p>
            <a:endParaRPr lang="zh-CN" altLang="en-US"/>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E1164B3C-F654-449F-8BDA-349347AA616A}"/>
                  </a:ext>
                </a:extLst>
              </p:cNvPr>
              <p:cNvSpPr txBox="1"/>
              <p:nvPr/>
            </p:nvSpPr>
            <p:spPr>
              <a:xfrm>
                <a:off x="6753775" y="4712873"/>
                <a:ext cx="883896" cy="369332"/>
              </a:xfrm>
              <a:prstGeom prst="rect">
                <a:avLst/>
              </a:prstGeom>
              <a:noFill/>
            </p:spPr>
            <p:txBody>
              <a:bodyPr wrap="none" rtlCol="0">
                <a:spAutoFit/>
              </a:bodyPr>
              <a:lstStyle/>
              <a:p>
                <a14:m>
                  <m:oMath xmlns:m="http://schemas.openxmlformats.org/officeDocument/2006/math">
                    <m:r>
                      <a:rPr lang="en-US" altLang="zh-CN" b="0" i="1" smtClean="0">
                        <a:latin typeface="Cambria Math" panose="02040503050406030204" pitchFamily="18" charset="0"/>
                      </a:rPr>
                      <m:t>𝑘</m:t>
                    </m:r>
                  </m:oMath>
                </a14:m>
                <a:r>
                  <a:rPr lang="zh-CN" altLang="en-US">
                    <a:latin typeface="Palatino Linotype" panose="02040502050505030304" pitchFamily="18" charset="0"/>
                  </a:rPr>
                  <a:t> </a:t>
                </a:r>
                <a:r>
                  <a:rPr lang="en-US" altLang="zh-CN">
                    <a:latin typeface="Palatino Linotype" panose="02040502050505030304" pitchFamily="18" charset="0"/>
                  </a:rPr>
                  <a:t>rows</a:t>
                </a:r>
                <a:endParaRPr lang="zh-CN" altLang="en-US">
                  <a:latin typeface="Palatino Linotype" panose="02040502050505030304" pitchFamily="18" charset="0"/>
                </a:endParaRPr>
              </a:p>
            </p:txBody>
          </p:sp>
        </mc:Choice>
        <mc:Fallback xmlns="">
          <p:sp>
            <p:nvSpPr>
              <p:cNvPr id="9" name="文本框 8">
                <a:extLst>
                  <a:ext uri="{FF2B5EF4-FFF2-40B4-BE49-F238E27FC236}">
                    <a16:creationId xmlns:a16="http://schemas.microsoft.com/office/drawing/2014/main" id="{E1164B3C-F654-449F-8BDA-349347AA616A}"/>
                  </a:ext>
                </a:extLst>
              </p:cNvPr>
              <p:cNvSpPr txBox="1">
                <a:spLocks noRot="1" noChangeAspect="1" noMove="1" noResize="1" noEditPoints="1" noAdjustHandles="1" noChangeArrowheads="1" noChangeShapeType="1" noTextEdit="1"/>
              </p:cNvSpPr>
              <p:nvPr/>
            </p:nvSpPr>
            <p:spPr>
              <a:xfrm>
                <a:off x="6753775" y="4712873"/>
                <a:ext cx="883896" cy="369332"/>
              </a:xfrm>
              <a:prstGeom prst="rect">
                <a:avLst/>
              </a:prstGeom>
              <a:blipFill>
                <a:blip r:embed="rId3"/>
                <a:stretch>
                  <a:fillRect t="-8197" r="-4828" b="-24590"/>
                </a:stretch>
              </a:blipFill>
            </p:spPr>
            <p:txBody>
              <a:bodyPr/>
              <a:lstStyle/>
              <a:p>
                <a:r>
                  <a:rPr lang="en-US">
                    <a:noFill/>
                  </a:rPr>
                  <a:t> </a:t>
                </a:r>
              </a:p>
            </p:txBody>
          </p:sp>
        </mc:Fallback>
      </mc:AlternateContent>
      <p:sp>
        <p:nvSpPr>
          <p:cNvPr id="10" name="左大括号 9">
            <a:extLst>
              <a:ext uri="{FF2B5EF4-FFF2-40B4-BE49-F238E27FC236}">
                <a16:creationId xmlns:a16="http://schemas.microsoft.com/office/drawing/2014/main" id="{C5A46B18-8E32-49F2-9CBF-1A3702D6ADD3}"/>
              </a:ext>
            </a:extLst>
          </p:cNvPr>
          <p:cNvSpPr/>
          <p:nvPr/>
        </p:nvSpPr>
        <p:spPr>
          <a:xfrm rot="5400000">
            <a:off x="9128872" y="2769976"/>
            <a:ext cx="282296" cy="2339008"/>
          </a:xfrm>
          <a:prstGeom prst="leftBrace">
            <a:avLst/>
          </a:prstGeom>
          <a:ln w="12700">
            <a:solidFill>
              <a:schemeClr val="tx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BC688C7-EF73-4ECA-B6CA-7523978AB932}"/>
                  </a:ext>
                </a:extLst>
              </p:cNvPr>
              <p:cNvSpPr txBox="1"/>
              <p:nvPr/>
            </p:nvSpPr>
            <p:spPr>
              <a:xfrm>
                <a:off x="8613846" y="3429000"/>
                <a:ext cx="1312347" cy="369332"/>
              </a:xfrm>
              <a:prstGeom prst="rect">
                <a:avLst/>
              </a:prstGeom>
              <a:noFill/>
            </p:spPr>
            <p:txBody>
              <a:bodyPr wrap="none" rtlCol="0">
                <a:spAutoFit/>
              </a:bodyPr>
              <a:lstStyle/>
              <a:p>
                <a14:m>
                  <m:oMath xmlns:m="http://schemas.openxmlformats.org/officeDocument/2006/math">
                    <m:r>
                      <a:rPr lang="en-US" altLang="zh-CN" b="0" i="1" smtClean="0">
                        <a:latin typeface="Cambria Math" panose="02040503050406030204" pitchFamily="18" charset="0"/>
                      </a:rPr>
                      <m:t>𝑚</m:t>
                    </m:r>
                  </m:oMath>
                </a14:m>
                <a:r>
                  <a:rPr lang="zh-CN" altLang="en-US">
                    <a:latin typeface="Palatino Linotype" panose="02040502050505030304" pitchFamily="18" charset="0"/>
                  </a:rPr>
                  <a:t> </a:t>
                </a:r>
                <a:r>
                  <a:rPr lang="en-US" altLang="zh-CN">
                    <a:latin typeface="Palatino Linotype" panose="02040502050505030304" pitchFamily="18" charset="0"/>
                  </a:rPr>
                  <a:t>columns</a:t>
                </a:r>
                <a:endParaRPr lang="zh-CN" altLang="en-US">
                  <a:latin typeface="Palatino Linotype" panose="02040502050505030304" pitchFamily="18" charset="0"/>
                </a:endParaRPr>
              </a:p>
            </p:txBody>
          </p:sp>
        </mc:Choice>
        <mc:Fallback xmlns="">
          <p:sp>
            <p:nvSpPr>
              <p:cNvPr id="11" name="文本框 10">
                <a:extLst>
                  <a:ext uri="{FF2B5EF4-FFF2-40B4-BE49-F238E27FC236}">
                    <a16:creationId xmlns:a16="http://schemas.microsoft.com/office/drawing/2014/main" id="{6BC688C7-EF73-4ECA-B6CA-7523978AB932}"/>
                  </a:ext>
                </a:extLst>
              </p:cNvPr>
              <p:cNvSpPr txBox="1">
                <a:spLocks noRot="1" noChangeAspect="1" noMove="1" noResize="1" noEditPoints="1" noAdjustHandles="1" noChangeArrowheads="1" noChangeShapeType="1" noTextEdit="1"/>
              </p:cNvSpPr>
              <p:nvPr/>
            </p:nvSpPr>
            <p:spPr>
              <a:xfrm>
                <a:off x="8613846" y="3429000"/>
                <a:ext cx="1312347" cy="369332"/>
              </a:xfrm>
              <a:prstGeom prst="rect">
                <a:avLst/>
              </a:prstGeom>
              <a:blipFill>
                <a:blip r:embed="rId4"/>
                <a:stretch>
                  <a:fillRect t="-10000" r="-2326" b="-25000"/>
                </a:stretch>
              </a:blipFill>
            </p:spPr>
            <p:txBody>
              <a:bodyPr/>
              <a:lstStyle/>
              <a:p>
                <a:r>
                  <a:rPr lang="en-US">
                    <a:noFill/>
                  </a:rPr>
                  <a:t> </a:t>
                </a:r>
              </a:p>
            </p:txBody>
          </p:sp>
        </mc:Fallback>
      </mc:AlternateContent>
    </p:spTree>
    <p:extLst>
      <p:ext uri="{BB962C8B-B14F-4D97-AF65-F5344CB8AC3E}">
        <p14:creationId xmlns:p14="http://schemas.microsoft.com/office/powerpoint/2010/main" val="22885963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FEBA7D-D78A-4674-B4CE-8101BA65D437}"/>
              </a:ext>
            </a:extLst>
          </p:cNvPr>
          <p:cNvSpPr>
            <a:spLocks noGrp="1"/>
          </p:cNvSpPr>
          <p:nvPr>
            <p:ph type="title"/>
          </p:nvPr>
        </p:nvSpPr>
        <p:spPr/>
        <p:txBody>
          <a:bodyPr>
            <a:normAutofit/>
          </a:bodyPr>
          <a:lstStyle/>
          <a:p>
            <a:r>
              <a:rPr lang="en-US" altLang="zh-CN" sz="3600">
                <a:latin typeface="Palatino Linotype" panose="02040502050505030304" pitchFamily="18" charset="0"/>
              </a:rPr>
              <a:t>Threshold Graph from Error Correcting Codes</a:t>
            </a:r>
            <a:endParaRPr lang="zh-CN" altLang="en-US" sz="3600">
              <a:latin typeface="Palatino Linotype" panose="02040502050505030304" pitchFamily="18"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2686E6-B94F-4577-A109-F11F0A65ECC2}"/>
                  </a:ext>
                </a:extLst>
              </p:cNvPr>
              <p:cNvSpPr>
                <a:spLocks noGrp="1"/>
              </p:cNvSpPr>
              <p:nvPr>
                <p:ph idx="1"/>
              </p:nvPr>
            </p:nvSpPr>
            <p:spPr/>
            <p:txBody>
              <a:bodyPr>
                <a:normAutofit/>
              </a:bodyPr>
              <a:lstStyle/>
              <a:p>
                <a:r>
                  <a:rPr lang="en-US" altLang="zh-CN" sz="1800">
                    <a:latin typeface="Palatino Linotype" panose="02040502050505030304" pitchFamily="18" charset="0"/>
                  </a:rPr>
                  <a:t>Threshold properties:</a:t>
                </a:r>
              </a:p>
              <a:p>
                <a:pPr lvl="1"/>
                <a:r>
                  <a:rPr lang="en-US" altLang="zh-CN" sz="1600">
                    <a:latin typeface="Palatino Linotype" panose="02040502050505030304" pitchFamily="18" charset="0"/>
                  </a:rPr>
                  <a:t>(Completeness) </a:t>
                </a:r>
                <a14:m>
                  <m:oMath xmlns:m="http://schemas.openxmlformats.org/officeDocument/2006/math">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𝑎</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𝐴</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𝑎</m:t>
                        </m:r>
                      </m:e>
                      <m:sub>
                        <m:r>
                          <a:rPr lang="en-US" altLang="zh-CN" sz="1600" b="0" i="1" smtClean="0">
                            <a:latin typeface="Cambria Math" panose="02040503050406030204" pitchFamily="18" charset="0"/>
                          </a:rPr>
                          <m:t>𝑘</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𝐴</m:t>
                        </m:r>
                      </m:e>
                      <m:sub>
                        <m:r>
                          <a:rPr lang="en-US" altLang="zh-CN" sz="1600" b="0" i="1" smtClean="0">
                            <a:latin typeface="Cambria Math" panose="02040503050406030204" pitchFamily="18" charset="0"/>
                          </a:rPr>
                          <m:t>𝑘</m:t>
                        </m:r>
                      </m:sub>
                    </m:sSub>
                  </m:oMath>
                </a14:m>
                <a:r>
                  <a:rPr lang="zh-CN" altLang="en-US" sz="1600">
                    <a:latin typeface="Palatino Linotype" panose="02040502050505030304" pitchFamily="18" charset="0"/>
                  </a:rPr>
                  <a:t> </a:t>
                </a:r>
                <a:r>
                  <a:rPr lang="en-US" altLang="zh-CN" sz="1600">
                    <a:latin typeface="Palatino Linotype" panose="02040502050505030304" pitchFamily="18" charset="0"/>
                  </a:rPr>
                  <a:t>and </a:t>
                </a:r>
                <a14:m>
                  <m:oMath xmlns:m="http://schemas.openxmlformats.org/officeDocument/2006/math">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d>
                      <m:dPr>
                        <m:begChr m:val="["/>
                        <m:endChr m:val="]"/>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𝑚</m:t>
                        </m:r>
                      </m:e>
                    </m:d>
                  </m:oMath>
                </a14:m>
                <a:r>
                  <a:rPr lang="en-US" altLang="zh-CN" sz="1600">
                    <a:latin typeface="Palatino Linotype" panose="02040502050505030304" pitchFamily="18" charset="0"/>
                  </a:rPr>
                  <a:t>, </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𝑎</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𝑎</m:t>
                        </m:r>
                      </m:e>
                      <m:sub>
                        <m:r>
                          <a:rPr lang="en-US" altLang="zh-CN" sz="1600" b="0" i="1" smtClean="0">
                            <a:latin typeface="Cambria Math" panose="02040503050406030204" pitchFamily="18" charset="0"/>
                          </a:rPr>
                          <m:t>𝑘</m:t>
                        </m:r>
                      </m:sub>
                    </m:sSub>
                  </m:oMath>
                </a14:m>
                <a:r>
                  <a:rPr lang="zh-CN" altLang="en-US" sz="1600">
                    <a:latin typeface="Palatino Linotype" panose="02040502050505030304" pitchFamily="18" charset="0"/>
                  </a:rPr>
                  <a:t> </a:t>
                </a:r>
                <a:r>
                  <a:rPr lang="en-US" altLang="zh-CN" sz="1600">
                    <a:latin typeface="Palatino Linotype" panose="02040502050505030304" pitchFamily="18" charset="0"/>
                  </a:rPr>
                  <a:t>have a common neighbor in </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𝐵</m:t>
                        </m:r>
                      </m:e>
                      <m:sub>
                        <m:r>
                          <a:rPr lang="en-US" altLang="zh-CN" sz="1600" b="0" i="1" smtClean="0">
                            <a:latin typeface="Cambria Math" panose="02040503050406030204" pitchFamily="18" charset="0"/>
                          </a:rPr>
                          <m:t>𝑖</m:t>
                        </m:r>
                      </m:sub>
                    </m:sSub>
                  </m:oMath>
                </a14:m>
                <a:endParaRPr lang="en-US" altLang="zh-CN" sz="1600">
                  <a:latin typeface="Palatino Linotype" panose="02040502050505030304" pitchFamily="18" charset="0"/>
                </a:endParaRPr>
              </a:p>
              <a:p>
                <a:pPr lvl="1"/>
                <a:r>
                  <a:rPr lang="en-US" altLang="zh-CN" sz="1600">
                    <a:latin typeface="Palatino Linotype" panose="02040502050505030304" pitchFamily="18" charset="0"/>
                  </a:rPr>
                  <a:t>(Soundness) </a:t>
                </a:r>
                <a14:m>
                  <m:oMath xmlns:m="http://schemas.openxmlformats.org/officeDocument/2006/math">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𝑋</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𝐴</m:t>
                    </m:r>
                  </m:oMath>
                </a14:m>
                <a:r>
                  <a:rPr lang="zh-CN" altLang="en-US" sz="1600">
                    <a:latin typeface="Palatino Linotype" panose="02040502050505030304" pitchFamily="18" charset="0"/>
                  </a:rPr>
                  <a:t> </a:t>
                </a:r>
                <a:r>
                  <a:rPr lang="en-US" altLang="zh-CN" sz="1600">
                    <a:latin typeface="Palatino Linotype" panose="02040502050505030304" pitchFamily="18" charset="0"/>
                  </a:rPr>
                  <a:t>and </a:t>
                </a:r>
                <a14:m>
                  <m:oMath xmlns:m="http://schemas.openxmlformats.org/officeDocument/2006/math">
                    <m:r>
                      <a:rPr lang="en-US" altLang="zh-CN" sz="1600" b="0" i="1" smtClean="0">
                        <a:latin typeface="Cambria Math" panose="02040503050406030204" pitchFamily="18" charset="0"/>
                      </a:rPr>
                      <m:t>𝐼</m:t>
                    </m:r>
                    <m:r>
                      <a:rPr lang="en-US" altLang="zh-CN" sz="1600" b="0" i="1" smtClean="0">
                        <a:latin typeface="Cambria Math" panose="02040503050406030204" pitchFamily="18" charset="0"/>
                      </a:rPr>
                      <m:t>⊆</m:t>
                    </m:r>
                    <m:d>
                      <m:dPr>
                        <m:begChr m:val="["/>
                        <m:endChr m:val="]"/>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𝑚</m:t>
                        </m:r>
                      </m:e>
                    </m:d>
                  </m:oMath>
                </a14:m>
                <a:r>
                  <a:rPr lang="zh-CN" altLang="en-US" sz="1600">
                    <a:latin typeface="Palatino Linotype" panose="02040502050505030304" pitchFamily="18" charset="0"/>
                  </a:rPr>
                  <a:t> </a:t>
                </a:r>
                <a:r>
                  <a:rPr lang="en-US" altLang="zh-CN" sz="1600">
                    <a:latin typeface="Palatino Linotype" panose="02040502050505030304" pitchFamily="18" charset="0"/>
                  </a:rPr>
                  <a:t>with </a:t>
                </a:r>
                <a14:m>
                  <m:oMath xmlns:m="http://schemas.openxmlformats.org/officeDocument/2006/math">
                    <m:d>
                      <m:dPr>
                        <m:begChr m:val="|"/>
                        <m:endChr m:val="|"/>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𝐼</m:t>
                        </m:r>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𝜀</m:t>
                    </m:r>
                    <m:r>
                      <a:rPr lang="en-US" altLang="zh-CN" sz="1600" b="0" i="1" smtClean="0">
                        <a:latin typeface="Cambria Math" panose="02040503050406030204" pitchFamily="18" charset="0"/>
                      </a:rPr>
                      <m:t>𝑚</m:t>
                    </m:r>
                  </m:oMath>
                </a14:m>
                <a:r>
                  <a:rPr lang="en-US" altLang="zh-CN" sz="1600">
                    <a:latin typeface="Palatino Linotype" panose="02040502050505030304" pitchFamily="18" charset="0"/>
                  </a:rPr>
                  <a:t>, if </a:t>
                </a:r>
                <a14:m>
                  <m:oMath xmlns:m="http://schemas.openxmlformats.org/officeDocument/2006/math">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𝐼</m:t>
                    </m:r>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𝑏</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𝐵</m:t>
                        </m:r>
                      </m:e>
                      <m:sub>
                        <m:r>
                          <a:rPr lang="en-US" altLang="zh-CN" sz="1600" b="0" i="1" smtClean="0">
                            <a:latin typeface="Cambria Math" panose="02040503050406030204" pitchFamily="18" charset="0"/>
                          </a:rPr>
                          <m:t>𝑖</m:t>
                        </m:r>
                      </m:sub>
                    </m:sSub>
                  </m:oMath>
                </a14:m>
                <a:r>
                  <a:rPr lang="zh-CN" altLang="en-US" sz="1600">
                    <a:latin typeface="Palatino Linotype" panose="02040502050505030304" pitchFamily="18" charset="0"/>
                  </a:rPr>
                  <a:t> </a:t>
                </a:r>
                <a:r>
                  <a:rPr lang="en-US" altLang="zh-CN" sz="1600">
                    <a:latin typeface="Palatino Linotype" panose="02040502050505030304" pitchFamily="18" charset="0"/>
                  </a:rPr>
                  <a:t>such that </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𝑏</m:t>
                        </m:r>
                      </m:e>
                      <m:sub>
                        <m:r>
                          <a:rPr lang="en-US" altLang="zh-CN" sz="1600" b="0" i="1" smtClean="0">
                            <a:latin typeface="Cambria Math" panose="02040503050406030204" pitchFamily="18" charset="0"/>
                          </a:rPr>
                          <m:t>𝑖</m:t>
                        </m:r>
                      </m:sub>
                    </m:sSub>
                  </m:oMath>
                </a14:m>
                <a:r>
                  <a:rPr lang="zh-CN" altLang="en-US" sz="1600">
                    <a:latin typeface="Palatino Linotype" panose="02040502050505030304" pitchFamily="18" charset="0"/>
                  </a:rPr>
                  <a:t> </a:t>
                </a:r>
                <a:r>
                  <a:rPr lang="en-US" altLang="zh-CN" sz="1600">
                    <a:latin typeface="Palatino Linotype" panose="02040502050505030304" pitchFamily="18" charset="0"/>
                  </a:rPr>
                  <a:t>has </a:t>
                </a:r>
                <a14:m>
                  <m:oMath xmlns:m="http://schemas.openxmlformats.org/officeDocument/2006/math">
                    <m: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+1</m:t>
                    </m:r>
                  </m:oMath>
                </a14:m>
                <a:r>
                  <a:rPr lang="zh-CN" altLang="en-US" sz="1600">
                    <a:latin typeface="Palatino Linotype" panose="02040502050505030304" pitchFamily="18" charset="0"/>
                  </a:rPr>
                  <a:t> </a:t>
                </a:r>
                <a:r>
                  <a:rPr lang="en-US" altLang="zh-CN" sz="1600">
                    <a:latin typeface="Palatino Linotype" panose="02040502050505030304" pitchFamily="18" charset="0"/>
                  </a:rPr>
                  <a:t>neighbors in </a:t>
                </a:r>
                <a14:m>
                  <m:oMath xmlns:m="http://schemas.openxmlformats.org/officeDocument/2006/math">
                    <m:r>
                      <a:rPr lang="en-US" altLang="zh-CN" sz="1600" b="0" i="1" smtClean="0">
                        <a:latin typeface="Cambria Math" panose="02040503050406030204" pitchFamily="18" charset="0"/>
                      </a:rPr>
                      <m:t>𝑋</m:t>
                    </m:r>
                  </m:oMath>
                </a14:m>
                <a:r>
                  <a:rPr lang="en-US" altLang="zh-CN" sz="1600">
                    <a:latin typeface="Palatino Linotype" panose="02040502050505030304" pitchFamily="18" charset="0"/>
                  </a:rPr>
                  <a:t>, then </a:t>
                </a:r>
                <a14:m>
                  <m:oMath xmlns:m="http://schemas.openxmlformats.org/officeDocument/2006/math">
                    <m:d>
                      <m:dPr>
                        <m:begChr m:val="|"/>
                        <m:endChr m:val="|"/>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𝑋</m:t>
                        </m:r>
                      </m:e>
                    </m:d>
                    <m:r>
                      <a:rPr lang="en-US" altLang="zh-CN" sz="1600" b="0" i="1" smtClean="0">
                        <a:latin typeface="Cambria Math" panose="02040503050406030204" pitchFamily="18" charset="0"/>
                      </a:rPr>
                      <m:t>&gt;</m:t>
                    </m:r>
                    <m:r>
                      <a:rPr lang="en-US" altLang="zh-CN" sz="1600" b="0" i="1" smtClean="0">
                        <a:latin typeface="Cambria Math" panose="02040503050406030204" pitchFamily="18" charset="0"/>
                      </a:rPr>
                      <m:t>h</m:t>
                    </m:r>
                  </m:oMath>
                </a14:m>
                <a:endParaRPr lang="en-US" altLang="zh-CN" sz="1600">
                  <a:latin typeface="Palatino Linotype" panose="02040502050505030304" pitchFamily="18" charset="0"/>
                </a:endParaRPr>
              </a:p>
              <a:p>
                <a:pPr lvl="2"/>
                <a14:m>
                  <m:oMath xmlns:m="http://schemas.openxmlformats.org/officeDocument/2006/math">
                    <m:sSub>
                      <m:sSubPr>
                        <m:ctrlPr>
                          <a:rPr lang="en-US" altLang="zh-CN" sz="1500" b="0" i="1" smtClean="0">
                            <a:latin typeface="Cambria Math" panose="02040503050406030204" pitchFamily="18" charset="0"/>
                          </a:rPr>
                        </m:ctrlPr>
                      </m:sSubPr>
                      <m:e>
                        <m:r>
                          <a:rPr lang="en-US" altLang="zh-CN" sz="1500" b="0" i="1" smtClean="0">
                            <a:latin typeface="Cambria Math" panose="02040503050406030204" pitchFamily="18" charset="0"/>
                          </a:rPr>
                          <m:t>𝑏</m:t>
                        </m:r>
                      </m:e>
                      <m:sub>
                        <m:r>
                          <a:rPr lang="en-US" altLang="zh-CN" sz="1500" b="0" i="1" smtClean="0">
                            <a:latin typeface="Cambria Math" panose="02040503050406030204" pitchFamily="18" charset="0"/>
                          </a:rPr>
                          <m:t>𝑖</m:t>
                        </m:r>
                      </m:sub>
                    </m:sSub>
                  </m:oMath>
                </a14:m>
                <a:r>
                  <a:rPr lang="en-US" altLang="zh-CN" sz="1500">
                    <a:latin typeface="Palatino Linotype" panose="02040502050505030304" pitchFamily="18" charset="0"/>
                  </a:rPr>
                  <a:t> has </a:t>
                </a:r>
                <a14:m>
                  <m:oMath xmlns:m="http://schemas.openxmlformats.org/officeDocument/2006/math">
                    <m:r>
                      <a:rPr lang="en-US" altLang="zh-CN" sz="1500" b="0" i="1" smtClean="0">
                        <a:latin typeface="Cambria Math" panose="02040503050406030204" pitchFamily="18" charset="0"/>
                      </a:rPr>
                      <m:t>𝑘</m:t>
                    </m:r>
                    <m:r>
                      <a:rPr lang="en-US" altLang="zh-CN" sz="1500" b="0" i="1" smtClean="0">
                        <a:latin typeface="Cambria Math" panose="02040503050406030204" pitchFamily="18" charset="0"/>
                      </a:rPr>
                      <m:t>+1</m:t>
                    </m:r>
                  </m:oMath>
                </a14:m>
                <a:r>
                  <a:rPr lang="en-US" altLang="zh-CN" sz="1500">
                    <a:latin typeface="Palatino Linotype" panose="02040502050505030304" pitchFamily="18" charset="0"/>
                  </a:rPr>
                  <a:t> neighbors </a:t>
                </a:r>
              </a:p>
              <a:p>
                <a:pPr lvl="2"/>
                <a14:m>
                  <m:oMath xmlns:m="http://schemas.openxmlformats.org/officeDocument/2006/math">
                    <m:r>
                      <a:rPr lang="en-US" altLang="zh-CN" sz="1500" b="0" i="1" smtClean="0">
                        <a:latin typeface="Cambria Math" panose="02040503050406030204" pitchFamily="18" charset="0"/>
                      </a:rPr>
                      <m:t>⇒</m:t>
                    </m:r>
                  </m:oMath>
                </a14:m>
                <a:r>
                  <a:rPr lang="en-US" altLang="zh-CN" sz="1500">
                    <a:latin typeface="Palatino Linotype" panose="02040502050505030304" pitchFamily="18" charset="0"/>
                  </a:rPr>
                  <a:t> There must be two vertices in </a:t>
                </a:r>
                <a14:m>
                  <m:oMath xmlns:m="http://schemas.openxmlformats.org/officeDocument/2006/math">
                    <m:r>
                      <a:rPr lang="en-US" altLang="zh-CN" sz="1500" b="0" i="1" smtClean="0">
                        <a:latin typeface="Cambria Math" panose="02040503050406030204" pitchFamily="18" charset="0"/>
                      </a:rPr>
                      <m:t>𝑋</m:t>
                    </m:r>
                  </m:oMath>
                </a14:m>
                <a:r>
                  <a:rPr lang="en-US" altLang="zh-CN" sz="1500">
                    <a:latin typeface="Palatino Linotype" panose="02040502050505030304" pitchFamily="18" charset="0"/>
                  </a:rPr>
                  <a:t> which are from the same block </a:t>
                </a:r>
                <a14:m>
                  <m:oMath xmlns:m="http://schemas.openxmlformats.org/officeDocument/2006/math">
                    <m:r>
                      <a:rPr lang="en-US" altLang="zh-CN" sz="1500" b="0" i="1" smtClean="0">
                        <a:latin typeface="Cambria Math" panose="02040503050406030204" pitchFamily="18" charset="0"/>
                      </a:rPr>
                      <m:t>𝑗</m:t>
                    </m:r>
                    <m:r>
                      <a:rPr lang="en-US" altLang="zh-CN" sz="1500" b="0" i="1" smtClean="0">
                        <a:latin typeface="Cambria Math" panose="02040503050406030204" pitchFamily="18" charset="0"/>
                      </a:rPr>
                      <m:t>∈[</m:t>
                    </m:r>
                    <m:r>
                      <a:rPr lang="en-US" altLang="zh-CN" sz="1500" b="0" i="1" smtClean="0">
                        <a:latin typeface="Cambria Math" panose="02040503050406030204" pitchFamily="18" charset="0"/>
                      </a:rPr>
                      <m:t>𝑚</m:t>
                    </m:r>
                    <m:r>
                      <a:rPr lang="en-US" altLang="zh-CN" sz="1500" b="0" i="1" smtClean="0">
                        <a:latin typeface="Cambria Math" panose="02040503050406030204" pitchFamily="18" charset="0"/>
                      </a:rPr>
                      <m:t>]</m:t>
                    </m:r>
                  </m:oMath>
                </a14:m>
                <a:r>
                  <a:rPr lang="en-US" altLang="zh-CN" sz="1500">
                    <a:latin typeface="Palatino Linotype" panose="02040502050505030304" pitchFamily="18" charset="0"/>
                  </a:rPr>
                  <a:t>.</a:t>
                </a:r>
              </a:p>
              <a:p>
                <a:pPr lvl="2"/>
                <a14:m>
                  <m:oMath xmlns:m="http://schemas.openxmlformats.org/officeDocument/2006/math">
                    <m:r>
                      <a:rPr lang="en-US" altLang="zh-CN" sz="1500" b="0" i="1" smtClean="0">
                        <a:latin typeface="Cambria Math" panose="02040503050406030204" pitchFamily="18" charset="0"/>
                      </a:rPr>
                      <m:t>⇒</m:t>
                    </m:r>
                  </m:oMath>
                </a14:m>
                <a:r>
                  <a:rPr lang="en-US" altLang="zh-CN" sz="1500">
                    <a:latin typeface="Palatino Linotype" panose="02040502050505030304" pitchFamily="18" charset="0"/>
                  </a:rPr>
                  <a:t> The </a:t>
                </a:r>
                <a14:m>
                  <m:oMath xmlns:m="http://schemas.openxmlformats.org/officeDocument/2006/math">
                    <m:r>
                      <a:rPr lang="en-US" altLang="zh-CN" sz="1500" b="0" i="1" dirty="0" smtClean="0">
                        <a:latin typeface="Cambria Math" panose="02040503050406030204" pitchFamily="18" charset="0"/>
                      </a:rPr>
                      <m:t>𝑗</m:t>
                    </m:r>
                  </m:oMath>
                </a14:m>
                <a:r>
                  <a:rPr lang="en-US" altLang="zh-CN" sz="1500">
                    <a:latin typeface="Palatino Linotype" panose="02040502050505030304" pitchFamily="18" charset="0"/>
                  </a:rPr>
                  <a:t>-</a:t>
                </a:r>
                <a:r>
                  <a:rPr lang="en-US" altLang="zh-CN" sz="1500" err="1">
                    <a:latin typeface="Palatino Linotype" panose="02040502050505030304" pitchFamily="18" charset="0"/>
                  </a:rPr>
                  <a:t>th</a:t>
                </a:r>
                <a:r>
                  <a:rPr lang="en-US" altLang="zh-CN" sz="1500">
                    <a:latin typeface="Palatino Linotype" panose="02040502050505030304" pitchFamily="18" charset="0"/>
                  </a:rPr>
                  <a:t> character of the two codewords must be same</a:t>
                </a:r>
              </a:p>
              <a:p>
                <a:pPr lvl="2"/>
                <a:r>
                  <a:rPr lang="en-US" altLang="zh-CN" sz="1500">
                    <a:latin typeface="Palatino Linotype" panose="02040502050505030304" pitchFamily="18" charset="0"/>
                  </a:rPr>
                  <a:t>However we know that for any two different codewords, </a:t>
                </a:r>
              </a:p>
              <a:p>
                <a:pPr marL="548640" lvl="2" indent="0">
                  <a:buNone/>
                </a:pPr>
                <a:r>
                  <a:rPr lang="en-US" altLang="zh-CN" sz="1500">
                    <a:latin typeface="Palatino Linotype" panose="02040502050505030304" pitchFamily="18" charset="0"/>
                  </a:rPr>
                  <a:t>    the distance between them is at least </a:t>
                </a:r>
                <a14:m>
                  <m:oMath xmlns:m="http://schemas.openxmlformats.org/officeDocument/2006/math">
                    <m:r>
                      <a:rPr lang="en-US" altLang="zh-CN" sz="1500" b="0" i="1" smtClean="0">
                        <a:latin typeface="Cambria Math" panose="02040503050406030204" pitchFamily="18" charset="0"/>
                      </a:rPr>
                      <m:t>𝛿</m:t>
                    </m:r>
                    <m:r>
                      <a:rPr lang="en-US" altLang="zh-CN" sz="1500" b="0" i="1" smtClean="0">
                        <a:latin typeface="Cambria Math" panose="02040503050406030204" pitchFamily="18" charset="0"/>
                      </a:rPr>
                      <m:t>𝑚</m:t>
                    </m:r>
                  </m:oMath>
                </a14:m>
                <a:r>
                  <a:rPr lang="en-US" altLang="zh-CN" sz="1600">
                    <a:latin typeface="Palatino Linotype" panose="02040502050505030304" pitchFamily="18" charset="0"/>
                  </a:rPr>
                  <a:t>. </a:t>
                </a:r>
              </a:p>
              <a:p>
                <a:pPr marL="548640" lvl="2" indent="0">
                  <a:buNone/>
                </a:pPr>
                <a:endParaRPr lang="en-US" altLang="zh-CN" sz="1600">
                  <a:latin typeface="Palatino Linotype" panose="02040502050505030304" pitchFamily="18" charset="0"/>
                </a:endParaRPr>
              </a:p>
              <a:p>
                <a:r>
                  <a:rPr lang="en-US" altLang="zh-CN" sz="1800">
                    <a:latin typeface="Palatino Linotype" panose="02040502050505030304" pitchFamily="18" charset="0"/>
                  </a:rPr>
                  <a:t>By a double counting argument, we can get </a:t>
                </a:r>
                <a14:m>
                  <m:oMath xmlns:m="http://schemas.openxmlformats.org/officeDocument/2006/math">
                    <m:r>
                      <a:rPr lang="en-US" altLang="zh-CN" sz="1800" b="0" i="1" smtClean="0">
                        <a:latin typeface="Cambria Math" panose="02040503050406030204" pitchFamily="18" charset="0"/>
                      </a:rPr>
                      <m:t>h</m:t>
                    </m:r>
                    <m:r>
                      <a:rPr lang="en-US" altLang="zh-CN" sz="1800" b="0" i="1" smtClean="0">
                        <a:latin typeface="Cambria Math" panose="02040503050406030204" pitchFamily="18" charset="0"/>
                      </a:rPr>
                      <m:t>≥</m:t>
                    </m:r>
                    <m:rad>
                      <m:radPr>
                        <m:degHide m:val="on"/>
                        <m:ctrlPr>
                          <a:rPr lang="en-US" altLang="zh-CN" sz="1800" b="0" i="1" smtClean="0">
                            <a:latin typeface="Cambria Math" panose="02040503050406030204" pitchFamily="18" charset="0"/>
                          </a:rPr>
                        </m:ctrlPr>
                      </m:radPr>
                      <m:deg/>
                      <m:e>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2</m:t>
                            </m:r>
                            <m:r>
                              <a:rPr lang="en-US" altLang="zh-CN" sz="1800" b="0" i="1" smtClean="0">
                                <a:latin typeface="Cambria Math" panose="02040503050406030204" pitchFamily="18" charset="0"/>
                              </a:rPr>
                              <m:t>𝜀</m:t>
                            </m:r>
                          </m:num>
                          <m:den>
                            <m:r>
                              <a:rPr lang="en-US" altLang="zh-CN" sz="1800" b="0" i="1" smtClean="0">
                                <a:latin typeface="Cambria Math" panose="02040503050406030204" pitchFamily="18" charset="0"/>
                              </a:rPr>
                              <m:t>1−</m:t>
                            </m:r>
                            <m:r>
                              <a:rPr lang="en-US" altLang="zh-CN" sz="1800" b="0" i="1" smtClean="0">
                                <a:latin typeface="Cambria Math" panose="02040503050406030204" pitchFamily="18" charset="0"/>
                              </a:rPr>
                              <m:t>𝛿</m:t>
                            </m:r>
                          </m:den>
                        </m:f>
                      </m:e>
                    </m:rad>
                  </m:oMath>
                </a14:m>
                <a:r>
                  <a:rPr lang="en-US" altLang="zh-CN" sz="1600">
                    <a:latin typeface="Palatino Linotype" panose="02040502050505030304" pitchFamily="18" charset="0"/>
                  </a:rPr>
                  <a:t>.</a:t>
                </a:r>
              </a:p>
              <a:p>
                <a:pPr marL="548640" lvl="2" indent="0">
                  <a:buNone/>
                </a:pPr>
                <a:endParaRPr lang="en-US" altLang="zh-CN" sz="1500">
                  <a:latin typeface="Palatino Linotype" panose="02040502050505030304" pitchFamily="18" charset="0"/>
                </a:endParaRPr>
              </a:p>
            </p:txBody>
          </p:sp>
        </mc:Choice>
        <mc:Fallback xmlns="">
          <p:sp>
            <p:nvSpPr>
              <p:cNvPr id="3" name="内容占位符 2">
                <a:extLst>
                  <a:ext uri="{FF2B5EF4-FFF2-40B4-BE49-F238E27FC236}">
                    <a16:creationId xmlns:a16="http://schemas.microsoft.com/office/drawing/2014/main" id="{202686E6-B94F-4577-A109-F11F0A65ECC2}"/>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en-US">
                    <a:noFill/>
                  </a:rPr>
                  <a:t> </a:t>
                </a:r>
              </a:p>
            </p:txBody>
          </p:sp>
        </mc:Fallback>
      </mc:AlternateContent>
      <p:graphicFrame>
        <p:nvGraphicFramePr>
          <p:cNvPr id="5" name="表格 5">
            <a:extLst>
              <a:ext uri="{FF2B5EF4-FFF2-40B4-BE49-F238E27FC236}">
                <a16:creationId xmlns:a16="http://schemas.microsoft.com/office/drawing/2014/main" id="{0F71D1FF-68FA-4298-BA5D-D06EE66387F5}"/>
              </a:ext>
            </a:extLst>
          </p:cNvPr>
          <p:cNvGraphicFramePr>
            <a:graphicFrameLocks noGrp="1"/>
          </p:cNvGraphicFramePr>
          <p:nvPr/>
        </p:nvGraphicFramePr>
        <p:xfrm>
          <a:off x="8989390" y="4013919"/>
          <a:ext cx="2460488" cy="1463040"/>
        </p:xfrm>
        <a:graphic>
          <a:graphicData uri="http://schemas.openxmlformats.org/drawingml/2006/table">
            <a:tbl>
              <a:tblPr bandRow="1">
                <a:effectLst/>
                <a:tableStyleId>{5C22544A-7EE6-4342-B048-85BDC9FD1C3A}</a:tableStyleId>
              </a:tblPr>
              <a:tblGrid>
                <a:gridCol w="615122">
                  <a:extLst>
                    <a:ext uri="{9D8B030D-6E8A-4147-A177-3AD203B41FA5}">
                      <a16:colId xmlns:a16="http://schemas.microsoft.com/office/drawing/2014/main" val="3161994249"/>
                    </a:ext>
                  </a:extLst>
                </a:gridCol>
                <a:gridCol w="615122">
                  <a:extLst>
                    <a:ext uri="{9D8B030D-6E8A-4147-A177-3AD203B41FA5}">
                      <a16:colId xmlns:a16="http://schemas.microsoft.com/office/drawing/2014/main" val="1481809146"/>
                    </a:ext>
                  </a:extLst>
                </a:gridCol>
                <a:gridCol w="615122">
                  <a:extLst>
                    <a:ext uri="{9D8B030D-6E8A-4147-A177-3AD203B41FA5}">
                      <a16:colId xmlns:a16="http://schemas.microsoft.com/office/drawing/2014/main" val="2309210675"/>
                    </a:ext>
                  </a:extLst>
                </a:gridCol>
                <a:gridCol w="615122">
                  <a:extLst>
                    <a:ext uri="{9D8B030D-6E8A-4147-A177-3AD203B41FA5}">
                      <a16:colId xmlns:a16="http://schemas.microsoft.com/office/drawing/2014/main" val="4070108318"/>
                    </a:ext>
                  </a:extLst>
                </a:gridCol>
              </a:tblGrid>
              <a:tr h="318235">
                <a:tc>
                  <a:txBody>
                    <a:bodyPr/>
                    <a:lstStyle/>
                    <a:p>
                      <a:pPr algn="ctr"/>
                      <a:r>
                        <a:rPr lang="en-US" altLang="zh-CN">
                          <a:latin typeface="Palatino Linotype" panose="02040502050505030304" pitchFamily="18" charset="0"/>
                        </a:rPr>
                        <a:t>a</a:t>
                      </a:r>
                      <a:endParaRPr lang="zh-CN" altLang="en-US">
                        <a:latin typeface="Palatino Linotype" panose="02040502050505030304" pitchFamily="18" charset="0"/>
                      </a:endParaRPr>
                    </a:p>
                  </a:txBody>
                  <a:tcPr>
                    <a:solidFill>
                      <a:srgbClr val="FFC000"/>
                    </a:solidFill>
                  </a:tcPr>
                </a:tc>
                <a:tc>
                  <a:txBody>
                    <a:bodyPr/>
                    <a:lstStyle/>
                    <a:p>
                      <a:pPr algn="ctr"/>
                      <a:r>
                        <a:rPr lang="en-US" altLang="zh-CN">
                          <a:latin typeface="Palatino Linotype" panose="02040502050505030304" pitchFamily="18" charset="0"/>
                        </a:rPr>
                        <a:t>b</a:t>
                      </a:r>
                      <a:endParaRPr lang="zh-CN" altLang="en-US">
                        <a:latin typeface="Palatino Linotype" panose="02040502050505030304" pitchFamily="18" charset="0"/>
                      </a:endParaRPr>
                    </a:p>
                  </a:txBody>
                  <a:tcPr>
                    <a:solidFill>
                      <a:srgbClr val="FFC000"/>
                    </a:solidFill>
                  </a:tcPr>
                </a:tc>
                <a:tc>
                  <a:txBody>
                    <a:bodyPr/>
                    <a:lstStyle/>
                    <a:p>
                      <a:pPr algn="ctr"/>
                      <a:r>
                        <a:rPr lang="en-US" altLang="zh-CN">
                          <a:latin typeface="Palatino Linotype" panose="02040502050505030304" pitchFamily="18" charset="0"/>
                        </a:rPr>
                        <a:t>c</a:t>
                      </a:r>
                      <a:endParaRPr lang="zh-CN" altLang="en-US">
                        <a:latin typeface="Palatino Linotype" panose="02040502050505030304" pitchFamily="18" charset="0"/>
                      </a:endParaRPr>
                    </a:p>
                  </a:txBody>
                  <a:tcPr>
                    <a:solidFill>
                      <a:srgbClr val="FFFF00"/>
                    </a:solidFill>
                  </a:tcPr>
                </a:tc>
                <a:tc>
                  <a:txBody>
                    <a:bodyPr/>
                    <a:lstStyle/>
                    <a:p>
                      <a:pPr algn="ctr"/>
                      <a:r>
                        <a:rPr lang="en-US" altLang="zh-CN">
                          <a:latin typeface="Palatino Linotype" panose="02040502050505030304" pitchFamily="18" charset="0"/>
                        </a:rPr>
                        <a:t>d</a:t>
                      </a:r>
                      <a:endParaRPr lang="zh-CN" altLang="en-US">
                        <a:latin typeface="Palatino Linotype" panose="02040502050505030304" pitchFamily="18" charset="0"/>
                      </a:endParaRPr>
                    </a:p>
                  </a:txBody>
                  <a:tcPr>
                    <a:solidFill>
                      <a:srgbClr val="FFC000"/>
                    </a:solidFill>
                  </a:tcPr>
                </a:tc>
                <a:extLst>
                  <a:ext uri="{0D108BD9-81ED-4DB2-BD59-A6C34878D82A}">
                    <a16:rowId xmlns:a16="http://schemas.microsoft.com/office/drawing/2014/main" val="4219390851"/>
                  </a:ext>
                </a:extLst>
              </a:tr>
              <a:tr h="318235">
                <a:tc>
                  <a:txBody>
                    <a:bodyPr/>
                    <a:lstStyle/>
                    <a:p>
                      <a:pPr algn="ctr"/>
                      <a:r>
                        <a:rPr lang="en-US" altLang="zh-CN">
                          <a:latin typeface="Palatino Linotype" panose="02040502050505030304" pitchFamily="18" charset="0"/>
                        </a:rPr>
                        <a:t>b</a:t>
                      </a:r>
                      <a:endParaRPr lang="zh-CN" altLang="en-US">
                        <a:latin typeface="Palatino Linotype" panose="02040502050505030304" pitchFamily="18" charset="0"/>
                      </a:endParaRPr>
                    </a:p>
                  </a:txBody>
                  <a:tcPr>
                    <a:solidFill>
                      <a:srgbClr val="FFC000"/>
                    </a:solidFill>
                  </a:tcPr>
                </a:tc>
                <a:tc>
                  <a:txBody>
                    <a:bodyPr/>
                    <a:lstStyle/>
                    <a:p>
                      <a:pPr algn="ctr"/>
                      <a:r>
                        <a:rPr lang="en-US" altLang="zh-CN">
                          <a:latin typeface="Palatino Linotype" panose="02040502050505030304" pitchFamily="18" charset="0"/>
                        </a:rPr>
                        <a:t>c</a:t>
                      </a:r>
                      <a:endParaRPr lang="zh-CN" altLang="en-US">
                        <a:latin typeface="Palatino Linotype" panose="02040502050505030304" pitchFamily="18" charset="0"/>
                      </a:endParaRPr>
                    </a:p>
                  </a:txBody>
                  <a:tcPr>
                    <a:solidFill>
                      <a:srgbClr val="FFC000"/>
                    </a:solidFill>
                  </a:tcPr>
                </a:tc>
                <a:tc>
                  <a:txBody>
                    <a:bodyPr/>
                    <a:lstStyle/>
                    <a:p>
                      <a:pPr algn="ctr"/>
                      <a:r>
                        <a:rPr lang="en-US" altLang="zh-CN">
                          <a:latin typeface="Palatino Linotype" panose="02040502050505030304" pitchFamily="18" charset="0"/>
                        </a:rPr>
                        <a:t>d</a:t>
                      </a:r>
                      <a:endParaRPr lang="zh-CN" altLang="en-US">
                        <a:latin typeface="Palatino Linotype" panose="02040502050505030304" pitchFamily="18" charset="0"/>
                      </a:endParaRPr>
                    </a:p>
                  </a:txBody>
                  <a:tcPr>
                    <a:solidFill>
                      <a:srgbClr val="FFFF00"/>
                    </a:solidFill>
                  </a:tcPr>
                </a:tc>
                <a:tc>
                  <a:txBody>
                    <a:bodyPr/>
                    <a:lstStyle/>
                    <a:p>
                      <a:pPr algn="ctr"/>
                      <a:r>
                        <a:rPr lang="en-US" altLang="zh-CN">
                          <a:latin typeface="Palatino Linotype" panose="02040502050505030304" pitchFamily="18" charset="0"/>
                        </a:rPr>
                        <a:t>a</a:t>
                      </a:r>
                      <a:endParaRPr lang="zh-CN" altLang="en-US">
                        <a:latin typeface="Palatino Linotype" panose="02040502050505030304" pitchFamily="18" charset="0"/>
                      </a:endParaRPr>
                    </a:p>
                  </a:txBody>
                  <a:tcPr>
                    <a:solidFill>
                      <a:srgbClr val="FFC000"/>
                    </a:solidFill>
                  </a:tcPr>
                </a:tc>
                <a:extLst>
                  <a:ext uri="{0D108BD9-81ED-4DB2-BD59-A6C34878D82A}">
                    <a16:rowId xmlns:a16="http://schemas.microsoft.com/office/drawing/2014/main" val="4047851144"/>
                  </a:ext>
                </a:extLst>
              </a:tr>
              <a:tr h="318235">
                <a:tc>
                  <a:txBody>
                    <a:bodyPr/>
                    <a:lstStyle/>
                    <a:p>
                      <a:pPr algn="ctr"/>
                      <a:r>
                        <a:rPr lang="en-US" altLang="zh-CN">
                          <a:latin typeface="Palatino Linotype" panose="02040502050505030304" pitchFamily="18" charset="0"/>
                        </a:rPr>
                        <a:t>c</a:t>
                      </a:r>
                      <a:endParaRPr lang="zh-CN" altLang="en-US">
                        <a:latin typeface="Palatino Linotype" panose="02040502050505030304" pitchFamily="18" charset="0"/>
                      </a:endParaRPr>
                    </a:p>
                  </a:txBody>
                  <a:tcPr>
                    <a:solidFill>
                      <a:srgbClr val="FFC000"/>
                    </a:solidFill>
                  </a:tcPr>
                </a:tc>
                <a:tc>
                  <a:txBody>
                    <a:bodyPr/>
                    <a:lstStyle/>
                    <a:p>
                      <a:pPr algn="ctr"/>
                      <a:r>
                        <a:rPr lang="en-US" altLang="zh-CN">
                          <a:latin typeface="Palatino Linotype" panose="02040502050505030304" pitchFamily="18" charset="0"/>
                        </a:rPr>
                        <a:t>d</a:t>
                      </a:r>
                      <a:endParaRPr lang="zh-CN" altLang="en-US">
                        <a:latin typeface="Palatino Linotype" panose="02040502050505030304" pitchFamily="18" charset="0"/>
                      </a:endParaRPr>
                    </a:p>
                  </a:txBody>
                  <a:tcPr>
                    <a:solidFill>
                      <a:srgbClr val="FFC000"/>
                    </a:solidFill>
                  </a:tcPr>
                </a:tc>
                <a:tc>
                  <a:txBody>
                    <a:bodyPr/>
                    <a:lstStyle/>
                    <a:p>
                      <a:pPr algn="ctr"/>
                      <a:r>
                        <a:rPr lang="en-US" altLang="zh-CN">
                          <a:latin typeface="Palatino Linotype" panose="02040502050505030304" pitchFamily="18" charset="0"/>
                        </a:rPr>
                        <a:t>a</a:t>
                      </a:r>
                      <a:endParaRPr lang="zh-CN" altLang="en-US">
                        <a:latin typeface="Palatino Linotype" panose="02040502050505030304" pitchFamily="18" charset="0"/>
                      </a:endParaRPr>
                    </a:p>
                  </a:txBody>
                  <a:tcPr>
                    <a:solidFill>
                      <a:srgbClr val="FFFF00"/>
                    </a:solidFill>
                  </a:tcPr>
                </a:tc>
                <a:tc>
                  <a:txBody>
                    <a:bodyPr/>
                    <a:lstStyle/>
                    <a:p>
                      <a:pPr algn="ctr"/>
                      <a:r>
                        <a:rPr lang="en-US" altLang="zh-CN">
                          <a:latin typeface="Palatino Linotype" panose="02040502050505030304" pitchFamily="18" charset="0"/>
                        </a:rPr>
                        <a:t>b</a:t>
                      </a:r>
                      <a:endParaRPr lang="zh-CN" altLang="en-US">
                        <a:latin typeface="Palatino Linotype" panose="02040502050505030304" pitchFamily="18" charset="0"/>
                      </a:endParaRPr>
                    </a:p>
                  </a:txBody>
                  <a:tcPr>
                    <a:solidFill>
                      <a:srgbClr val="FFC000"/>
                    </a:solidFill>
                  </a:tcPr>
                </a:tc>
                <a:extLst>
                  <a:ext uri="{0D108BD9-81ED-4DB2-BD59-A6C34878D82A}">
                    <a16:rowId xmlns:a16="http://schemas.microsoft.com/office/drawing/2014/main" val="4255359343"/>
                  </a:ext>
                </a:extLst>
              </a:tr>
              <a:tr h="318235">
                <a:tc>
                  <a:txBody>
                    <a:bodyPr/>
                    <a:lstStyle/>
                    <a:p>
                      <a:pPr algn="ctr"/>
                      <a:r>
                        <a:rPr lang="en-US" altLang="zh-CN">
                          <a:latin typeface="Palatino Linotype" panose="02040502050505030304" pitchFamily="18" charset="0"/>
                        </a:rPr>
                        <a:t>a</a:t>
                      </a:r>
                      <a:endParaRPr lang="zh-CN" altLang="en-US">
                        <a:latin typeface="Palatino Linotype" panose="02040502050505030304" pitchFamily="18" charset="0"/>
                      </a:endParaRPr>
                    </a:p>
                  </a:txBody>
                  <a:tcPr>
                    <a:solidFill>
                      <a:srgbClr val="FFC000"/>
                    </a:solidFill>
                  </a:tcPr>
                </a:tc>
                <a:tc>
                  <a:txBody>
                    <a:bodyPr/>
                    <a:lstStyle/>
                    <a:p>
                      <a:pPr algn="ctr"/>
                      <a:r>
                        <a:rPr lang="en-US" altLang="zh-CN">
                          <a:latin typeface="Palatino Linotype" panose="02040502050505030304" pitchFamily="18" charset="0"/>
                        </a:rPr>
                        <a:t>b</a:t>
                      </a:r>
                      <a:endParaRPr lang="zh-CN" altLang="en-US">
                        <a:latin typeface="Palatino Linotype" panose="02040502050505030304" pitchFamily="18" charset="0"/>
                      </a:endParaRPr>
                    </a:p>
                  </a:txBody>
                  <a:tcPr>
                    <a:solidFill>
                      <a:srgbClr val="FFC000"/>
                    </a:solidFill>
                  </a:tcPr>
                </a:tc>
                <a:tc>
                  <a:txBody>
                    <a:bodyPr/>
                    <a:lstStyle/>
                    <a:p>
                      <a:pPr algn="ctr"/>
                      <a:r>
                        <a:rPr lang="en-US" altLang="zh-CN">
                          <a:latin typeface="Palatino Linotype" panose="02040502050505030304" pitchFamily="18" charset="0"/>
                        </a:rPr>
                        <a:t>c</a:t>
                      </a:r>
                      <a:endParaRPr lang="zh-CN" altLang="en-US">
                        <a:latin typeface="Palatino Linotype" panose="02040502050505030304" pitchFamily="18" charset="0"/>
                      </a:endParaRPr>
                    </a:p>
                  </a:txBody>
                  <a:tcPr>
                    <a:solidFill>
                      <a:srgbClr val="FFFF00"/>
                    </a:solidFill>
                  </a:tcPr>
                </a:tc>
                <a:tc>
                  <a:txBody>
                    <a:bodyPr/>
                    <a:lstStyle/>
                    <a:p>
                      <a:pPr algn="ctr"/>
                      <a:r>
                        <a:rPr lang="en-US" altLang="zh-CN">
                          <a:latin typeface="Palatino Linotype" panose="02040502050505030304" pitchFamily="18" charset="0"/>
                        </a:rPr>
                        <a:t>d</a:t>
                      </a:r>
                      <a:endParaRPr lang="zh-CN" altLang="en-US">
                        <a:latin typeface="Palatino Linotype" panose="02040502050505030304" pitchFamily="18" charset="0"/>
                      </a:endParaRPr>
                    </a:p>
                  </a:txBody>
                  <a:tcPr>
                    <a:solidFill>
                      <a:srgbClr val="FFC000"/>
                    </a:solidFill>
                  </a:tcPr>
                </a:tc>
                <a:extLst>
                  <a:ext uri="{0D108BD9-81ED-4DB2-BD59-A6C34878D82A}">
                    <a16:rowId xmlns:a16="http://schemas.microsoft.com/office/drawing/2014/main" val="2512460544"/>
                  </a:ext>
                </a:extLst>
              </a:tr>
            </a:tbl>
          </a:graphicData>
        </a:graphic>
      </p:graphicFrame>
      <p:sp>
        <p:nvSpPr>
          <p:cNvPr id="6" name="左大括号 5">
            <a:extLst>
              <a:ext uri="{FF2B5EF4-FFF2-40B4-BE49-F238E27FC236}">
                <a16:creationId xmlns:a16="http://schemas.microsoft.com/office/drawing/2014/main" id="{4AB9F178-D30F-4F4C-B71B-D54F14EE6633}"/>
              </a:ext>
            </a:extLst>
          </p:cNvPr>
          <p:cNvSpPr/>
          <p:nvPr/>
        </p:nvSpPr>
        <p:spPr>
          <a:xfrm>
            <a:off x="8574156" y="4089745"/>
            <a:ext cx="265043" cy="1334052"/>
          </a:xfrm>
          <a:prstGeom prst="leftBrace">
            <a:avLst/>
          </a:prstGeom>
          <a:ln w="12700">
            <a:solidFill>
              <a:schemeClr val="tx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AE7A44C-D05B-40BB-89F3-4E917FD652DC}"/>
                  </a:ext>
                </a:extLst>
              </p:cNvPr>
              <p:cNvSpPr txBox="1"/>
              <p:nvPr/>
            </p:nvSpPr>
            <p:spPr>
              <a:xfrm>
                <a:off x="7681426" y="4560773"/>
                <a:ext cx="883896" cy="369332"/>
              </a:xfrm>
              <a:prstGeom prst="rect">
                <a:avLst/>
              </a:prstGeom>
              <a:noFill/>
            </p:spPr>
            <p:txBody>
              <a:bodyPr wrap="none" rtlCol="0">
                <a:spAutoFit/>
              </a:bodyPr>
              <a:lstStyle/>
              <a:p>
                <a14:m>
                  <m:oMath xmlns:m="http://schemas.openxmlformats.org/officeDocument/2006/math">
                    <m:r>
                      <a:rPr lang="en-US" altLang="zh-CN" b="0" i="1" smtClean="0">
                        <a:latin typeface="Cambria Math" panose="02040503050406030204" pitchFamily="18" charset="0"/>
                      </a:rPr>
                      <m:t>𝑘</m:t>
                    </m:r>
                  </m:oMath>
                </a14:m>
                <a:r>
                  <a:rPr lang="zh-CN" altLang="en-US">
                    <a:latin typeface="Palatino Linotype" panose="02040502050505030304" pitchFamily="18" charset="0"/>
                  </a:rPr>
                  <a:t> </a:t>
                </a:r>
                <a:r>
                  <a:rPr lang="en-US" altLang="zh-CN">
                    <a:latin typeface="Palatino Linotype" panose="02040502050505030304" pitchFamily="18" charset="0"/>
                  </a:rPr>
                  <a:t>rows</a:t>
                </a:r>
                <a:endParaRPr lang="zh-CN" altLang="en-US">
                  <a:latin typeface="Palatino Linotype" panose="02040502050505030304" pitchFamily="18" charset="0"/>
                </a:endParaRPr>
              </a:p>
            </p:txBody>
          </p:sp>
        </mc:Choice>
        <mc:Fallback xmlns="">
          <p:sp>
            <p:nvSpPr>
              <p:cNvPr id="7" name="文本框 6">
                <a:extLst>
                  <a:ext uri="{FF2B5EF4-FFF2-40B4-BE49-F238E27FC236}">
                    <a16:creationId xmlns:a16="http://schemas.microsoft.com/office/drawing/2014/main" id="{1AE7A44C-D05B-40BB-89F3-4E917FD652DC}"/>
                  </a:ext>
                </a:extLst>
              </p:cNvPr>
              <p:cNvSpPr txBox="1">
                <a:spLocks noRot="1" noChangeAspect="1" noMove="1" noResize="1" noEditPoints="1" noAdjustHandles="1" noChangeArrowheads="1" noChangeShapeType="1" noTextEdit="1"/>
              </p:cNvSpPr>
              <p:nvPr/>
            </p:nvSpPr>
            <p:spPr>
              <a:xfrm>
                <a:off x="7681426" y="4560773"/>
                <a:ext cx="883896" cy="369332"/>
              </a:xfrm>
              <a:prstGeom prst="rect">
                <a:avLst/>
              </a:prstGeom>
              <a:blipFill>
                <a:blip r:embed="rId3"/>
                <a:stretch>
                  <a:fillRect t="-8197" r="-5517" b="-24590"/>
                </a:stretch>
              </a:blipFill>
            </p:spPr>
            <p:txBody>
              <a:bodyPr/>
              <a:lstStyle/>
              <a:p>
                <a:r>
                  <a:rPr lang="en-US">
                    <a:noFill/>
                  </a:rPr>
                  <a:t> </a:t>
                </a:r>
              </a:p>
            </p:txBody>
          </p:sp>
        </mc:Fallback>
      </mc:AlternateContent>
      <p:sp>
        <p:nvSpPr>
          <p:cNvPr id="8" name="左大括号 7">
            <a:extLst>
              <a:ext uri="{FF2B5EF4-FFF2-40B4-BE49-F238E27FC236}">
                <a16:creationId xmlns:a16="http://schemas.microsoft.com/office/drawing/2014/main" id="{1766E63A-FFD7-4BC1-B193-25BC066619CA}"/>
              </a:ext>
            </a:extLst>
          </p:cNvPr>
          <p:cNvSpPr/>
          <p:nvPr/>
        </p:nvSpPr>
        <p:spPr>
          <a:xfrm rot="5400000">
            <a:off x="10056523" y="2617876"/>
            <a:ext cx="282296" cy="2339008"/>
          </a:xfrm>
          <a:prstGeom prst="leftBrace">
            <a:avLst/>
          </a:prstGeom>
          <a:ln w="12700">
            <a:solidFill>
              <a:schemeClr val="tx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B34DABB-0A7C-4111-8CBD-8CEF586B9494}"/>
                  </a:ext>
                </a:extLst>
              </p:cNvPr>
              <p:cNvSpPr txBox="1"/>
              <p:nvPr/>
            </p:nvSpPr>
            <p:spPr>
              <a:xfrm>
                <a:off x="9541497" y="3276900"/>
                <a:ext cx="1312347" cy="369332"/>
              </a:xfrm>
              <a:prstGeom prst="rect">
                <a:avLst/>
              </a:prstGeom>
              <a:noFill/>
            </p:spPr>
            <p:txBody>
              <a:bodyPr wrap="none" rtlCol="0">
                <a:spAutoFit/>
              </a:bodyPr>
              <a:lstStyle/>
              <a:p>
                <a14:m>
                  <m:oMath xmlns:m="http://schemas.openxmlformats.org/officeDocument/2006/math">
                    <m:r>
                      <a:rPr lang="en-US" altLang="zh-CN" b="0" i="1" smtClean="0">
                        <a:latin typeface="Cambria Math" panose="02040503050406030204" pitchFamily="18" charset="0"/>
                      </a:rPr>
                      <m:t>𝑚</m:t>
                    </m:r>
                  </m:oMath>
                </a14:m>
                <a:r>
                  <a:rPr lang="zh-CN" altLang="en-US">
                    <a:latin typeface="Palatino Linotype" panose="02040502050505030304" pitchFamily="18" charset="0"/>
                  </a:rPr>
                  <a:t> </a:t>
                </a:r>
                <a:r>
                  <a:rPr lang="en-US" altLang="zh-CN">
                    <a:latin typeface="Palatino Linotype" panose="02040502050505030304" pitchFamily="18" charset="0"/>
                  </a:rPr>
                  <a:t>columns</a:t>
                </a:r>
                <a:endParaRPr lang="zh-CN" altLang="en-US">
                  <a:latin typeface="Palatino Linotype" panose="02040502050505030304" pitchFamily="18" charset="0"/>
                </a:endParaRPr>
              </a:p>
            </p:txBody>
          </p:sp>
        </mc:Choice>
        <mc:Fallback xmlns="">
          <p:sp>
            <p:nvSpPr>
              <p:cNvPr id="9" name="文本框 8">
                <a:extLst>
                  <a:ext uri="{FF2B5EF4-FFF2-40B4-BE49-F238E27FC236}">
                    <a16:creationId xmlns:a16="http://schemas.microsoft.com/office/drawing/2014/main" id="{DB34DABB-0A7C-4111-8CBD-8CEF586B9494}"/>
                  </a:ext>
                </a:extLst>
              </p:cNvPr>
              <p:cNvSpPr txBox="1">
                <a:spLocks noRot="1" noChangeAspect="1" noMove="1" noResize="1" noEditPoints="1" noAdjustHandles="1" noChangeArrowheads="1" noChangeShapeType="1" noTextEdit="1"/>
              </p:cNvSpPr>
              <p:nvPr/>
            </p:nvSpPr>
            <p:spPr>
              <a:xfrm>
                <a:off x="9541497" y="3276900"/>
                <a:ext cx="1312347" cy="369332"/>
              </a:xfrm>
              <a:prstGeom prst="rect">
                <a:avLst/>
              </a:prstGeom>
              <a:blipFill>
                <a:blip r:embed="rId4"/>
                <a:stretch>
                  <a:fillRect t="-10000" r="-2326" b="-26667"/>
                </a:stretch>
              </a:blipFill>
            </p:spPr>
            <p:txBody>
              <a:bodyPr/>
              <a:lstStyle/>
              <a:p>
                <a:r>
                  <a:rPr lang="en-US">
                    <a:noFill/>
                  </a:rPr>
                  <a:t> </a:t>
                </a:r>
              </a:p>
            </p:txBody>
          </p:sp>
        </mc:Fallback>
      </mc:AlternateContent>
    </p:spTree>
    <p:extLst>
      <p:ext uri="{BB962C8B-B14F-4D97-AF65-F5344CB8AC3E}">
        <p14:creationId xmlns:p14="http://schemas.microsoft.com/office/powerpoint/2010/main" val="2454325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FEBA7D-D78A-4674-B4CE-8101BA65D437}"/>
              </a:ext>
            </a:extLst>
          </p:cNvPr>
          <p:cNvSpPr>
            <a:spLocks noGrp="1"/>
          </p:cNvSpPr>
          <p:nvPr>
            <p:ph type="title"/>
          </p:nvPr>
        </p:nvSpPr>
        <p:spPr/>
        <p:txBody>
          <a:bodyPr/>
          <a:lstStyle/>
          <a:p>
            <a:r>
              <a:rPr lang="en-US" altLang="zh-CN">
                <a:latin typeface="Palatino Linotype" panose="02040502050505030304" pitchFamily="18" charset="0"/>
                <a:ea typeface="Cambria" panose="02040503050406030204" pitchFamily="18" charset="0"/>
              </a:rPr>
              <a:t>Approximation</a:t>
            </a:r>
            <a:r>
              <a:rPr lang="zh-CN" altLang="en-US">
                <a:latin typeface="Palatino Linotype" panose="02040502050505030304" pitchFamily="18" charset="0"/>
                <a:ea typeface="Cambria" panose="02040503050406030204" pitchFamily="18" charset="0"/>
              </a:rPr>
              <a:t> </a:t>
            </a:r>
            <a:r>
              <a:rPr lang="en-US" altLang="zh-CN">
                <a:latin typeface="Palatino Linotype" panose="02040502050505030304" pitchFamily="18" charset="0"/>
                <a:ea typeface="Cambria" panose="02040503050406030204" pitchFamily="18" charset="0"/>
              </a:rPr>
              <a:t>of</a:t>
            </a:r>
            <a:r>
              <a:rPr lang="zh-CN" altLang="en-US">
                <a:latin typeface="Palatino Linotype" panose="02040502050505030304" pitchFamily="18" charset="0"/>
                <a:ea typeface="Cambria" panose="02040503050406030204" pitchFamily="18" charset="0"/>
              </a:rPr>
              <a:t> </a:t>
            </a:r>
            <a:r>
              <a:rPr lang="en-US" altLang="zh-CN" err="1">
                <a:latin typeface="Palatino Linotype" panose="02040502050505030304" pitchFamily="18" charset="0"/>
                <a:ea typeface="Cambria" panose="02040503050406030204" pitchFamily="18" charset="0"/>
              </a:rPr>
              <a:t>SetCover</a:t>
            </a:r>
            <a:r>
              <a:rPr lang="zh-CN" altLang="en-US">
                <a:latin typeface="Palatino Linotype" panose="02040502050505030304" pitchFamily="18" charset="0"/>
                <a:ea typeface="Cambria" panose="02040503050406030204" pitchFamily="18" charset="0"/>
              </a:rPr>
              <a:t> </a:t>
            </a:r>
            <a:r>
              <a:rPr lang="en-US" altLang="zh-CN">
                <a:latin typeface="Palatino Linotype" panose="02040502050505030304" pitchFamily="18" charset="0"/>
                <a:ea typeface="Cambria" panose="02040503050406030204" pitchFamily="18" charset="0"/>
              </a:rPr>
              <a:t>Problem</a:t>
            </a:r>
            <a:endParaRPr lang="zh-CN" altLang="en-US">
              <a:latin typeface="Palatino Linotype" panose="02040502050505030304" pitchFamily="18" charset="0"/>
            </a:endParaRPr>
          </a:p>
        </p:txBody>
      </p:sp>
      <p:sp>
        <p:nvSpPr>
          <p:cNvPr id="5" name="内容占位符 2">
            <a:extLst>
              <a:ext uri="{FF2B5EF4-FFF2-40B4-BE49-F238E27FC236}">
                <a16:creationId xmlns:a16="http://schemas.microsoft.com/office/drawing/2014/main" id="{4CC8D118-3670-32B8-F6EB-0FCBA083D365}"/>
              </a:ext>
            </a:extLst>
          </p:cNvPr>
          <p:cNvSpPr>
            <a:spLocks noGrp="1"/>
          </p:cNvSpPr>
          <p:nvPr>
            <p:ph idx="1"/>
          </p:nvPr>
        </p:nvSpPr>
        <p:spPr>
          <a:xfrm>
            <a:off x="838200" y="2080257"/>
            <a:ext cx="6716752" cy="2831689"/>
          </a:xfrm>
        </p:spPr>
        <p:txBody>
          <a:bodyPr>
            <a:normAutofit/>
          </a:bodyPr>
          <a:lstStyle/>
          <a:p>
            <a:pPr>
              <a:lnSpc>
                <a:spcPct val="100000"/>
              </a:lnSpc>
            </a:pPr>
            <a:r>
              <a:rPr lang="en-US" altLang="zh-CN" sz="2400">
                <a:latin typeface="Palatino Linotype" panose="02040502050505030304" pitchFamily="18" charset="0"/>
              </a:rPr>
              <a:t>“The set cover problem plays the same role in approximation algorithms that the maximum matching problem played in exact algorithms - as a problem whose study led to the development of fundamental techniques for the entire field.”</a:t>
            </a:r>
          </a:p>
          <a:p>
            <a:pPr algn="r">
              <a:lnSpc>
                <a:spcPct val="100000"/>
              </a:lnSpc>
              <a:buFontTx/>
              <a:buChar char="-"/>
            </a:pPr>
            <a:r>
              <a:rPr lang="en-US" altLang="zh-CN" sz="2000" i="1">
                <a:latin typeface="Palatino Linotype" panose="02040502050505030304" pitchFamily="18" charset="0"/>
              </a:rPr>
              <a:t>Approximation Algorithms, </a:t>
            </a:r>
            <a:r>
              <a:rPr lang="en-US" altLang="zh-CN" sz="2000">
                <a:latin typeface="Palatino Linotype" panose="02040502050505030304" pitchFamily="18" charset="0"/>
              </a:rPr>
              <a:t>by </a:t>
            </a:r>
            <a:r>
              <a:rPr lang="it-IT" altLang="zh-CN" sz="2000">
                <a:latin typeface="Palatino Linotype" panose="02040502050505030304" pitchFamily="18" charset="0"/>
              </a:rPr>
              <a:t>Vijay V. </a:t>
            </a:r>
            <a:r>
              <a:rPr lang="it-IT" altLang="zh-CN" sz="2000" err="1">
                <a:latin typeface="Palatino Linotype" panose="02040502050505030304" pitchFamily="18" charset="0"/>
              </a:rPr>
              <a:t>Vazirani</a:t>
            </a:r>
            <a:endParaRPr lang="it-IT" altLang="zh-CN" sz="2000">
              <a:latin typeface="Palatino Linotype" panose="02040502050505030304" pitchFamily="18" charset="0"/>
            </a:endParaRPr>
          </a:p>
        </p:txBody>
      </p:sp>
      <p:pic>
        <p:nvPicPr>
          <p:cNvPr id="6" name="Picture 4">
            <a:extLst>
              <a:ext uri="{FF2B5EF4-FFF2-40B4-BE49-F238E27FC236}">
                <a16:creationId xmlns:a16="http://schemas.microsoft.com/office/drawing/2014/main" id="{C96167A4-BAB3-9008-8598-C195FF8313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5873" y="1922140"/>
            <a:ext cx="3033285" cy="3608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047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表格 5">
                <a:extLst>
                  <a:ext uri="{FF2B5EF4-FFF2-40B4-BE49-F238E27FC236}">
                    <a16:creationId xmlns:a16="http://schemas.microsoft.com/office/drawing/2014/main" id="{3ED4B214-9AC8-B2D1-9EF4-48585DF6867C}"/>
                  </a:ext>
                </a:extLst>
              </p:cNvPr>
              <p:cNvGraphicFramePr>
                <a:graphicFrameLocks noGrp="1"/>
              </p:cNvGraphicFramePr>
              <p:nvPr>
                <p:extLst>
                  <p:ext uri="{D42A27DB-BD31-4B8C-83A1-F6EECF244321}">
                    <p14:modId xmlns:p14="http://schemas.microsoft.com/office/powerpoint/2010/main" val="2873121912"/>
                  </p:ext>
                </p:extLst>
              </p:nvPr>
            </p:nvGraphicFramePr>
            <p:xfrm>
              <a:off x="487169" y="2286198"/>
              <a:ext cx="11217662" cy="3793919"/>
            </p:xfrm>
            <a:graphic>
              <a:graphicData uri="http://schemas.openxmlformats.org/drawingml/2006/table">
                <a:tbl>
                  <a:tblPr firstRow="1" bandRow="1">
                    <a:tableStyleId>{7DF18680-E054-41AD-8BC1-D1AEF772440D}</a:tableStyleId>
                  </a:tblPr>
                  <a:tblGrid>
                    <a:gridCol w="1770479">
                      <a:extLst>
                        <a:ext uri="{9D8B030D-6E8A-4147-A177-3AD203B41FA5}">
                          <a16:colId xmlns:a16="http://schemas.microsoft.com/office/drawing/2014/main" val="293155701"/>
                        </a:ext>
                      </a:extLst>
                    </a:gridCol>
                    <a:gridCol w="1617818">
                      <a:extLst>
                        <a:ext uri="{9D8B030D-6E8A-4147-A177-3AD203B41FA5}">
                          <a16:colId xmlns:a16="http://schemas.microsoft.com/office/drawing/2014/main" val="1283599638"/>
                        </a:ext>
                      </a:extLst>
                    </a:gridCol>
                    <a:gridCol w="1419274">
                      <a:extLst>
                        <a:ext uri="{9D8B030D-6E8A-4147-A177-3AD203B41FA5}">
                          <a16:colId xmlns:a16="http://schemas.microsoft.com/office/drawing/2014/main" val="4002003608"/>
                        </a:ext>
                      </a:extLst>
                    </a:gridCol>
                    <a:gridCol w="2353421">
                      <a:extLst>
                        <a:ext uri="{9D8B030D-6E8A-4147-A177-3AD203B41FA5}">
                          <a16:colId xmlns:a16="http://schemas.microsoft.com/office/drawing/2014/main" val="223934767"/>
                        </a:ext>
                      </a:extLst>
                    </a:gridCol>
                    <a:gridCol w="1782604">
                      <a:extLst>
                        <a:ext uri="{9D8B030D-6E8A-4147-A177-3AD203B41FA5}">
                          <a16:colId xmlns:a16="http://schemas.microsoft.com/office/drawing/2014/main" val="2351548088"/>
                        </a:ext>
                      </a:extLst>
                    </a:gridCol>
                    <a:gridCol w="1137033">
                      <a:extLst>
                        <a:ext uri="{9D8B030D-6E8A-4147-A177-3AD203B41FA5}">
                          <a16:colId xmlns:a16="http://schemas.microsoft.com/office/drawing/2014/main" val="2149435842"/>
                        </a:ext>
                      </a:extLst>
                    </a:gridCol>
                    <a:gridCol w="1137033">
                      <a:extLst>
                        <a:ext uri="{9D8B030D-6E8A-4147-A177-3AD203B41FA5}">
                          <a16:colId xmlns:a16="http://schemas.microsoft.com/office/drawing/2014/main" val="4102065506"/>
                        </a:ext>
                      </a:extLst>
                    </a:gridCol>
                  </a:tblGrid>
                  <a:tr h="693319">
                    <a:tc>
                      <a:txBody>
                        <a:bodyPr/>
                        <a:lstStyle/>
                        <a:p>
                          <a:pPr algn="ctr"/>
                          <a:r>
                            <a:rPr lang="en-US" altLang="zh-CN">
                              <a:latin typeface="Palatino" pitchFamily="2" charset="0"/>
                              <a:ea typeface="Palatino" pitchFamily="2" charset="0"/>
                            </a:rPr>
                            <a:t>Problem</a:t>
                          </a:r>
                          <a:endParaRPr lang="zh-CN" altLang="en-US">
                            <a:latin typeface="Palatino" pitchFamily="2" charset="0"/>
                            <a:ea typeface="Palatino" pitchFamily="2" charset="0"/>
                          </a:endParaRPr>
                        </a:p>
                      </a:txBody>
                      <a:tcPr anchor="ctr"/>
                    </a:tc>
                    <a:tc>
                      <a:txBody>
                        <a:bodyPr/>
                        <a:lstStyle/>
                        <a:p>
                          <a:pPr algn="ctr"/>
                          <a:r>
                            <a:rPr lang="en-US" altLang="zh-CN" dirty="0">
                              <a:latin typeface="Palatino" pitchFamily="2" charset="0"/>
                              <a:ea typeface="Palatino" pitchFamily="2" charset="0"/>
                            </a:rPr>
                            <a:t>Assumption</a:t>
                          </a:r>
                          <a:endParaRPr lang="zh-CN" altLang="en-US" dirty="0">
                            <a:latin typeface="Palatino" pitchFamily="2" charset="0"/>
                            <a:ea typeface="Palatino" pitchFamily="2" charset="0"/>
                          </a:endParaRPr>
                        </a:p>
                      </a:txBody>
                      <a:tcPr anchor="ctr"/>
                    </a:tc>
                    <a:tc gridSpan="2">
                      <a:txBody>
                        <a:bodyPr/>
                        <a:lstStyle/>
                        <a:p>
                          <a:pPr algn="ctr"/>
                          <a:r>
                            <a:rPr lang="en-US" altLang="zh-CN" dirty="0">
                              <a:latin typeface="Palatino" pitchFamily="2" charset="0"/>
                              <a:ea typeface="Palatino" pitchFamily="2" charset="0"/>
                            </a:rPr>
                            <a:t>Hardness</a:t>
                          </a:r>
                          <a:r>
                            <a:rPr lang="zh-CN" altLang="en-US" dirty="0">
                              <a:latin typeface="Palatino" pitchFamily="2" charset="0"/>
                              <a:ea typeface="Palatino" pitchFamily="2" charset="0"/>
                            </a:rPr>
                            <a:t> </a:t>
                          </a:r>
                          <a:r>
                            <a:rPr lang="en-US" altLang="zh-CN" dirty="0">
                              <a:latin typeface="Palatino" pitchFamily="2" charset="0"/>
                              <a:ea typeface="Palatino" pitchFamily="2" charset="0"/>
                            </a:rPr>
                            <a:t>of</a:t>
                          </a:r>
                          <a:r>
                            <a:rPr lang="zh-CN" altLang="en-US" dirty="0">
                              <a:latin typeface="Palatino" pitchFamily="2" charset="0"/>
                              <a:ea typeface="Palatino" pitchFamily="2" charset="0"/>
                            </a:rPr>
                            <a:t> </a:t>
                          </a:r>
                          <a:r>
                            <a:rPr lang="en-US" altLang="zh-CN" dirty="0">
                              <a:latin typeface="Palatino" pitchFamily="2" charset="0"/>
                              <a:ea typeface="Palatino" pitchFamily="2" charset="0"/>
                            </a:rPr>
                            <a:t>Approx.</a:t>
                          </a:r>
                          <a:r>
                            <a:rPr lang="zh-CN" altLang="en-US" dirty="0">
                              <a:latin typeface="Palatino" pitchFamily="2" charset="0"/>
                              <a:ea typeface="Palatino" pitchFamily="2" charset="0"/>
                            </a:rPr>
                            <a:t> </a:t>
                          </a:r>
                          <a:r>
                            <a:rPr lang="en-US" altLang="zh-CN" dirty="0">
                              <a:latin typeface="Palatino" pitchFamily="2" charset="0"/>
                              <a:ea typeface="Palatino" pitchFamily="2" charset="0"/>
                            </a:rPr>
                            <a:t>Ratio</a:t>
                          </a:r>
                          <a:endParaRPr lang="zh-CN" altLang="en-US" dirty="0">
                            <a:latin typeface="Palatino" pitchFamily="2" charset="0"/>
                            <a:ea typeface="Palatino" pitchFamily="2" charset="0"/>
                          </a:endParaRPr>
                        </a:p>
                      </a:txBody>
                      <a:tcPr anchor="ctr"/>
                    </a:tc>
                    <a:tc hMerge="1">
                      <a:txBody>
                        <a:bodyPr/>
                        <a:lstStyle/>
                        <a:p>
                          <a:endParaRPr lang="zh-CN" altLang="en-US"/>
                        </a:p>
                      </a:txBody>
                      <a:tcPr/>
                    </a:tc>
                    <a:tc>
                      <a:txBody>
                        <a:bodyPr/>
                        <a:lstStyle/>
                        <a:p>
                          <a:pPr algn="ctr"/>
                          <a:r>
                            <a:rPr lang="en-US" altLang="zh-CN">
                              <a:latin typeface="Palatino" pitchFamily="2" charset="0"/>
                              <a:ea typeface="Palatino" pitchFamily="2" charset="0"/>
                            </a:rPr>
                            <a:t>Running</a:t>
                          </a:r>
                          <a:r>
                            <a:rPr lang="zh-CN" altLang="en-US">
                              <a:latin typeface="Palatino" pitchFamily="2" charset="0"/>
                              <a:ea typeface="Palatino" pitchFamily="2" charset="0"/>
                            </a:rPr>
                            <a:t> </a:t>
                          </a:r>
                          <a:r>
                            <a:rPr lang="en-US" altLang="zh-CN">
                              <a:latin typeface="Palatino" pitchFamily="2" charset="0"/>
                              <a:ea typeface="Palatino" pitchFamily="2" charset="0"/>
                            </a:rPr>
                            <a:t>Time</a:t>
                          </a:r>
                          <a:r>
                            <a:rPr lang="zh-CN" altLang="en-US">
                              <a:latin typeface="Palatino" pitchFamily="2" charset="0"/>
                              <a:ea typeface="Palatino" pitchFamily="2" charset="0"/>
                            </a:rPr>
                            <a:t> </a:t>
                          </a:r>
                          <a:r>
                            <a:rPr lang="en-US" altLang="zh-CN">
                              <a:latin typeface="Palatino" pitchFamily="2" charset="0"/>
                              <a:ea typeface="Palatino" pitchFamily="2" charset="0"/>
                            </a:rPr>
                            <a:t>Bound</a:t>
                          </a:r>
                          <a:endParaRPr lang="zh-CN" altLang="en-US">
                            <a:latin typeface="Palatino" pitchFamily="2" charset="0"/>
                            <a:ea typeface="Palatino" pitchFamily="2" charset="0"/>
                          </a:endParaRPr>
                        </a:p>
                      </a:txBody>
                      <a:tcPr anchor="ctr"/>
                    </a:tc>
                    <a:tc gridSpan="2">
                      <a:txBody>
                        <a:bodyPr/>
                        <a:lstStyle/>
                        <a:p>
                          <a:pPr algn="ctr"/>
                          <a:r>
                            <a:rPr lang="en-US" altLang="zh-CN" sz="1800">
                              <a:latin typeface="Palatino" pitchFamily="2" charset="0"/>
                              <a:ea typeface="Palatino" pitchFamily="2" charset="0"/>
                            </a:rPr>
                            <a:t>Reference &amp; Comments</a:t>
                          </a:r>
                          <a:endParaRPr lang="zh-CN" altLang="en-US" sz="1800">
                            <a:latin typeface="Palatino" pitchFamily="2" charset="0"/>
                            <a:ea typeface="Palatino" pitchFamily="2" charset="0"/>
                          </a:endParaRPr>
                        </a:p>
                      </a:txBody>
                      <a:tcPr anchor="ctr"/>
                    </a:tc>
                    <a:tc hMerge="1">
                      <a:txBody>
                        <a:bodyPr/>
                        <a:lstStyle/>
                        <a:p>
                          <a:endParaRPr lang="zh-CN" altLang="en-US"/>
                        </a:p>
                      </a:txBody>
                      <a:tcPr/>
                    </a:tc>
                    <a:extLst>
                      <a:ext uri="{0D108BD9-81ED-4DB2-BD59-A6C34878D82A}">
                        <a16:rowId xmlns:a16="http://schemas.microsoft.com/office/drawing/2014/main" val="2556296952"/>
                      </a:ext>
                    </a:extLst>
                  </a:tr>
                  <a:tr h="492104">
                    <a:tc>
                      <a:txBody>
                        <a:bodyPr/>
                        <a:lstStyle/>
                        <a:p>
                          <a:pPr algn="ctr"/>
                          <a:r>
                            <a:rPr lang="en-US" altLang="zh-CN" err="1">
                              <a:latin typeface="Palatino" pitchFamily="2" charset="0"/>
                              <a:ea typeface="Palatino" pitchFamily="2" charset="0"/>
                            </a:rPr>
                            <a:t>SetCover</a:t>
                          </a:r>
                          <a:endParaRPr lang="zh-CN" altLang="en-US">
                            <a:latin typeface="Palatino" pitchFamily="2" charset="0"/>
                            <a:ea typeface="Palatino" pitchFamily="2" charset="0"/>
                          </a:endParaRPr>
                        </a:p>
                      </a:txBody>
                      <a:tcPr anchor="ctr">
                        <a:solidFill>
                          <a:schemeClr val="accent1">
                            <a:lumMod val="20000"/>
                            <a:lumOff val="80000"/>
                          </a:schemeClr>
                        </a:solidFill>
                      </a:tcPr>
                    </a:tc>
                    <a:tc>
                      <a:txBody>
                        <a:bodyPr/>
                        <a:lstStyle/>
                        <a:p>
                          <a:pPr algn="ctr"/>
                          <a:r>
                            <a:rPr lang="en-US" altLang="zh-CN" sz="1800" dirty="0">
                              <a:latin typeface="Palatino" pitchFamily="2" charset="0"/>
                              <a:ea typeface="Palatino" pitchFamily="2" charset="0"/>
                            </a:rPr>
                            <a:t>NP</a:t>
                          </a:r>
                          <a14:m>
                            <m:oMath xmlns:m="http://schemas.openxmlformats.org/officeDocument/2006/math">
                              <m:r>
                                <a:rPr lang="en-US" altLang="zh-CN" sz="1800" b="0" smtClean="0">
                                  <a:latin typeface="Cambria Math" panose="02040503050406030204" pitchFamily="18" charset="0"/>
                                </a:rPr>
                                <m:t>≠</m:t>
                              </m:r>
                            </m:oMath>
                          </a14:m>
                          <a:r>
                            <a:rPr lang="en-US" altLang="zh-CN" sz="1800" dirty="0">
                              <a:latin typeface="Palatino" pitchFamily="2" charset="0"/>
                              <a:ea typeface="Palatino" pitchFamily="2" charset="0"/>
                            </a:rPr>
                            <a:t>P</a:t>
                          </a:r>
                          <a:endParaRPr lang="zh-CN" altLang="en-US" dirty="0">
                            <a:latin typeface="Palatino" pitchFamily="2" charset="0"/>
                            <a:ea typeface="Palatino" pitchFamily="2" charset="0"/>
                          </a:endParaRPr>
                        </a:p>
                      </a:txBody>
                      <a:tcPr anchor="ctr">
                        <a:solidFill>
                          <a:schemeClr val="accent1">
                            <a:lumMod val="20000"/>
                            <a:lumOff val="80000"/>
                          </a:schemeClr>
                        </a:solidFill>
                      </a:tcPr>
                    </a:tc>
                    <a:tc gridSpan="2">
                      <a:txBody>
                        <a:bodyPr/>
                        <a:lstStyle/>
                        <a:p>
                          <a:pPr algn="ctr"/>
                          <a14:m>
                            <m:oMathPara xmlns:m="http://schemas.openxmlformats.org/officeDocument/2006/math">
                              <m:oMathParaPr>
                                <m:jc m:val="centerGroup"/>
                              </m:oMathParaPr>
                              <m:oMath xmlns:m="http://schemas.openxmlformats.org/officeDocument/2006/math">
                                <m:d>
                                  <m:dPr>
                                    <m:ctrlPr>
                                      <a:rPr lang="en-US" altLang="zh-CN" sz="1800" b="0" i="1" smtClean="0">
                                        <a:latin typeface="Cambria Math" panose="02040503050406030204" pitchFamily="18" charset="0"/>
                                      </a:rPr>
                                    </m:ctrlPr>
                                  </m:dPr>
                                  <m:e>
                                    <m:r>
                                      <a:rPr lang="en-US" altLang="zh-CN" sz="1800" b="0" smtClean="0">
                                        <a:latin typeface="Cambria Math" panose="02040503050406030204" pitchFamily="18" charset="0"/>
                                      </a:rPr>
                                      <m:t>1−</m:t>
                                    </m:r>
                                    <m:r>
                                      <a:rPr lang="en-US" altLang="zh-CN" sz="1800" b="0" smtClean="0">
                                        <a:latin typeface="Cambria Math" panose="02040503050406030204" pitchFamily="18" charset="0"/>
                                      </a:rPr>
                                      <m:t>𝜀</m:t>
                                    </m:r>
                                  </m:e>
                                </m:d>
                                <m:func>
                                  <m:funcPr>
                                    <m:ctrlPr>
                                      <a:rPr lang="en-US" altLang="zh-CN" sz="1800" b="0" i="1" smtClean="0">
                                        <a:latin typeface="Cambria Math" panose="02040503050406030204" pitchFamily="18" charset="0"/>
                                      </a:rPr>
                                    </m:ctrlPr>
                                  </m:funcPr>
                                  <m:fName>
                                    <m:r>
                                      <m:rPr>
                                        <m:sty m:val="p"/>
                                      </m:rPr>
                                      <a:rPr lang="en-US" altLang="zh-CN" sz="1800" b="0" smtClean="0">
                                        <a:latin typeface="Cambria Math" panose="02040503050406030204" pitchFamily="18" charset="0"/>
                                      </a:rPr>
                                      <m:t>ln</m:t>
                                    </m:r>
                                  </m:fName>
                                  <m:e>
                                    <m:r>
                                      <a:rPr lang="en-US" altLang="zh-CN" sz="1800" b="0" smtClean="0">
                                        <a:latin typeface="Cambria Math" panose="02040503050406030204" pitchFamily="18" charset="0"/>
                                      </a:rPr>
                                      <m:t>𝑛</m:t>
                                    </m:r>
                                  </m:e>
                                </m:func>
                              </m:oMath>
                            </m:oMathPara>
                          </a14:m>
                          <a:endParaRPr lang="zh-CN" altLang="en-US" dirty="0">
                            <a:latin typeface="Palatino" pitchFamily="2" charset="0"/>
                            <a:ea typeface="Palatino" pitchFamily="2" charset="0"/>
                          </a:endParaRPr>
                        </a:p>
                      </a:txBody>
                      <a:tcPr anchor="ctr">
                        <a:solidFill>
                          <a:schemeClr val="accent1">
                            <a:lumMod val="20000"/>
                            <a:lumOff val="80000"/>
                          </a:schemeClr>
                        </a:solidFill>
                      </a:tcPr>
                    </a:tc>
                    <a:tc hMerge="1">
                      <a:txBody>
                        <a:bodyPr/>
                        <a:lstStyle/>
                        <a:p>
                          <a:endParaRPr lang="zh-CN" altLang="en-US"/>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smtClean="0">
                                        <a:latin typeface="Cambria Math" panose="02040503050406030204" pitchFamily="18" charset="0"/>
                                      </a:rPr>
                                      <m:t>𝑛</m:t>
                                    </m:r>
                                  </m:e>
                                  <m:sup>
                                    <m:r>
                                      <a:rPr lang="en-US" altLang="zh-CN" b="0" smtClean="0">
                                        <a:latin typeface="Cambria Math" panose="02040503050406030204" pitchFamily="18" charset="0"/>
                                      </a:rPr>
                                      <m:t>𝑂</m:t>
                                    </m:r>
                                    <m:r>
                                      <a:rPr lang="en-US" altLang="zh-CN" b="0" smtClean="0">
                                        <a:latin typeface="Cambria Math" panose="02040503050406030204" pitchFamily="18" charset="0"/>
                                      </a:rPr>
                                      <m:t>(1)</m:t>
                                    </m:r>
                                  </m:sup>
                                </m:sSup>
                              </m:oMath>
                            </m:oMathPara>
                          </a14:m>
                          <a:endParaRPr lang="zh-CN" altLang="en-US">
                            <a:latin typeface="Palatino" pitchFamily="2" charset="0"/>
                            <a:ea typeface="Palatino" pitchFamily="2" charset="0"/>
                          </a:endParaRPr>
                        </a:p>
                      </a:txBody>
                      <a:tcPr anchor="ctr">
                        <a:solidFill>
                          <a:schemeClr val="accent1">
                            <a:lumMod val="20000"/>
                            <a:lumOff val="80000"/>
                          </a:schemeClr>
                        </a:solidFill>
                      </a:tcPr>
                    </a:tc>
                    <a:tc gridSpan="2">
                      <a:txBody>
                        <a:bodyPr/>
                        <a:lstStyle/>
                        <a:p>
                          <a:pPr algn="ctr"/>
                          <a:r>
                            <a:rPr lang="en-US" altLang="zh-CN" sz="1800" dirty="0">
                              <a:solidFill>
                                <a:srgbClr val="FF3399"/>
                              </a:solidFill>
                              <a:latin typeface="Palatino" pitchFamily="2" charset="0"/>
                              <a:ea typeface="Palatino" pitchFamily="2" charset="0"/>
                            </a:rPr>
                            <a:t>[DS14]</a:t>
                          </a:r>
                          <a:endParaRPr lang="zh-CN" altLang="en-US" dirty="0">
                            <a:latin typeface="Palatino" pitchFamily="2" charset="0"/>
                            <a:ea typeface="Palatino" pitchFamily="2" charset="0"/>
                          </a:endParaRPr>
                        </a:p>
                      </a:txBody>
                      <a:tcPr anchor="ctr">
                        <a:solidFill>
                          <a:schemeClr val="accent1">
                            <a:lumMod val="20000"/>
                            <a:lumOff val="80000"/>
                          </a:schemeClr>
                        </a:solidFill>
                      </a:tcPr>
                    </a:tc>
                    <a:tc hMerge="1">
                      <a:txBody>
                        <a:bodyPr/>
                        <a:lstStyle/>
                        <a:p>
                          <a:endParaRPr lang="zh-CN" altLang="en-US"/>
                        </a:p>
                      </a:txBody>
                      <a:tcPr/>
                    </a:tc>
                    <a:extLst>
                      <a:ext uri="{0D108BD9-81ED-4DB2-BD59-A6C34878D82A}">
                        <a16:rowId xmlns:a16="http://schemas.microsoft.com/office/drawing/2014/main" val="1411103672"/>
                      </a:ext>
                    </a:extLst>
                  </a:tr>
                  <a:tr h="492104">
                    <a:tc rowSpan="5">
                      <a:txBody>
                        <a:bodyPr/>
                        <a:lstStyle/>
                        <a:p>
                          <a:pPr algn="ctr"/>
                          <a:r>
                            <a:rPr lang="en-US" altLang="zh-CN">
                              <a:latin typeface="Palatino" pitchFamily="2" charset="0"/>
                              <a:ea typeface="Palatino" pitchFamily="2" charset="0"/>
                            </a:rPr>
                            <a:t>Parameterized</a:t>
                          </a:r>
                          <a:r>
                            <a:rPr lang="zh-CN" altLang="en-US">
                              <a:latin typeface="Palatino" pitchFamily="2" charset="0"/>
                              <a:ea typeface="Palatino" pitchFamily="2" charset="0"/>
                            </a:rPr>
                            <a:t> </a:t>
                          </a:r>
                          <a:r>
                            <a:rPr lang="en-US" altLang="zh-CN" err="1">
                              <a:latin typeface="Palatino" pitchFamily="2" charset="0"/>
                              <a:ea typeface="Palatino" pitchFamily="2" charset="0"/>
                            </a:rPr>
                            <a:t>SetCover</a:t>
                          </a:r>
                          <a:endParaRPr lang="zh-CN" altLang="en-US">
                            <a:latin typeface="Palatino" pitchFamily="2" charset="0"/>
                            <a:ea typeface="Palatino" pitchFamily="2" charset="0"/>
                          </a:endParaRPr>
                        </a:p>
                      </a:txBody>
                      <a:tcPr anchor="ctr">
                        <a:solidFill>
                          <a:schemeClr val="accent1">
                            <a:lumMod val="20000"/>
                            <a:lumOff val="80000"/>
                          </a:schemeClr>
                        </a:solidFill>
                      </a:tcPr>
                    </a:tc>
                    <a:tc>
                      <a:txBody>
                        <a:bodyPr/>
                        <a:lstStyle/>
                        <a:p>
                          <a:pPr algn="ctr"/>
                          <a:r>
                            <a:rPr lang="en-US" altLang="zh-CN">
                              <a:latin typeface="Palatino" pitchFamily="2" charset="0"/>
                              <a:ea typeface="Palatino" pitchFamily="2" charset="0"/>
                            </a:rPr>
                            <a:t>SETH</a:t>
                          </a:r>
                          <a:endParaRPr lang="zh-CN" altLang="en-US">
                            <a:latin typeface="Palatino" pitchFamily="2" charset="0"/>
                            <a:ea typeface="Palatino" pitchFamily="2" charset="0"/>
                          </a:endParaRPr>
                        </a:p>
                      </a:txBody>
                      <a:tcPr anchor="ctr">
                        <a:solidFill>
                          <a:schemeClr val="accent1">
                            <a:lumMod val="20000"/>
                            <a:lumOff val="80000"/>
                          </a:schemeClr>
                        </a:solidFill>
                      </a:tcPr>
                    </a:tc>
                    <a:tc rowSpan="3">
                      <a:txBody>
                        <a:bodyPr/>
                        <a:lstStyle/>
                        <a:p>
                          <a:pPr algn="ct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unc>
                                          <m:funcPr>
                                            <m:ctrlPr>
                                              <a:rPr lang="zh-CN" altLang="en-US" b="0" i="1" smtClean="0">
                                                <a:latin typeface="Cambria Math" panose="02040503050406030204" pitchFamily="18" charset="0"/>
                                              </a:rPr>
                                            </m:ctrlPr>
                                          </m:funcPr>
                                          <m:fName>
                                            <m:r>
                                              <m:rPr>
                                                <m:sty m:val="p"/>
                                              </m:rPr>
                                              <a:rPr lang="en-US" altLang="zh-CN" b="0" smtClean="0">
                                                <a:latin typeface="Cambria Math" panose="02040503050406030204" pitchFamily="18" charset="0"/>
                                              </a:rPr>
                                              <m:t>log</m:t>
                                            </m:r>
                                          </m:fName>
                                          <m:e>
                                            <m:r>
                                              <a:rPr lang="en-US" altLang="zh-CN" b="0" smtClean="0">
                                                <a:latin typeface="Cambria Math" panose="02040503050406030204" pitchFamily="18" charset="0"/>
                                              </a:rPr>
                                              <m:t>𝑛</m:t>
                                            </m:r>
                                          </m:e>
                                        </m:func>
                                      </m:e>
                                    </m:d>
                                  </m:e>
                                  <m:sup>
                                    <m:f>
                                      <m:fPr>
                                        <m:ctrlPr>
                                          <a:rPr lang="en-US" altLang="zh-CN" b="0" i="1" smtClean="0">
                                            <a:latin typeface="Cambria Math" panose="02040503050406030204" pitchFamily="18" charset="0"/>
                                          </a:rPr>
                                        </m:ctrlPr>
                                      </m:fPr>
                                      <m:num>
                                        <m:r>
                                          <a:rPr lang="en-US" altLang="zh-CN" b="0" smtClean="0">
                                            <a:latin typeface="Cambria Math" panose="02040503050406030204" pitchFamily="18" charset="0"/>
                                          </a:rPr>
                                          <m:t>1</m:t>
                                        </m:r>
                                      </m:num>
                                      <m:den>
                                        <m:sSup>
                                          <m:sSupPr>
                                            <m:ctrlPr>
                                              <a:rPr lang="en-US" altLang="zh-CN" b="0" i="1" smtClean="0">
                                                <a:latin typeface="Cambria Math" panose="02040503050406030204" pitchFamily="18" charset="0"/>
                                              </a:rPr>
                                            </m:ctrlPr>
                                          </m:sSupPr>
                                          <m:e>
                                            <m:r>
                                              <a:rPr lang="en-US" altLang="zh-CN" b="0" smtClean="0">
                                                <a:latin typeface="Cambria Math" panose="02040503050406030204" pitchFamily="18" charset="0"/>
                                              </a:rPr>
                                              <m:t>𝑘</m:t>
                                            </m:r>
                                          </m:e>
                                          <m:sup>
                                            <m:r>
                                              <a:rPr lang="en-US" altLang="zh-CN" b="0"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smtClean="0">
                                                    <a:latin typeface="Cambria Math" panose="02040503050406030204" pitchFamily="18" charset="0"/>
                                                  </a:rPr>
                                                  <m:t>1</m:t>
                                                </m:r>
                                              </m:e>
                                            </m:d>
                                          </m:sup>
                                        </m:sSup>
                                      </m:den>
                                    </m:f>
                                  </m:sup>
                                </m:sSup>
                              </m:oMath>
                            </m:oMathPara>
                          </a14:m>
                          <a:endParaRPr lang="zh-CN" altLang="en-US">
                            <a:latin typeface="Palatino" pitchFamily="2" charset="0"/>
                            <a:ea typeface="Palatino" pitchFamily="2" charset="0"/>
                          </a:endParaRPr>
                        </a:p>
                      </a:txBody>
                      <a:tcPr anchor="ctr">
                        <a:solidFill>
                          <a:schemeClr val="accent1">
                            <a:lumMod val="20000"/>
                            <a:lumOff val="80000"/>
                          </a:schemeClr>
                        </a:solidFill>
                      </a:tcPr>
                    </a:tc>
                    <a:tc rowSpan="3">
                      <a:txBody>
                        <a:bodyPr/>
                        <a:lstStyle/>
                        <a:p>
                          <a:pPr algn="ctr"/>
                          <a14:m>
                            <m:oMath xmlns:m="http://schemas.openxmlformats.org/officeDocument/2006/math">
                              <m:r>
                                <a:rPr lang="en-US" altLang="zh-CN" sz="1800" b="0" smtClean="0">
                                  <a:latin typeface="Cambria Math" panose="02040503050406030204" pitchFamily="18" charset="0"/>
                                </a:rPr>
                                <m:t>(1−</m:t>
                              </m:r>
                              <m:r>
                                <a:rPr lang="en-US" altLang="zh-CN" sz="1800" b="0" smtClean="0">
                                  <a:latin typeface="Cambria Math" panose="02040503050406030204" pitchFamily="18" charset="0"/>
                                </a:rPr>
                                <m:t>𝑜</m:t>
                              </m:r>
                              <m:r>
                                <a:rPr lang="en-US" altLang="zh-CN" sz="1800" b="0" smtClean="0">
                                  <a:latin typeface="Cambria Math" panose="02040503050406030204" pitchFamily="18" charset="0"/>
                                </a:rPr>
                                <m:t>(1))</m:t>
                              </m:r>
                              <m:sSup>
                                <m:sSupPr>
                                  <m:ctrlPr>
                                    <a:rPr lang="en-US" altLang="zh-CN" sz="1800" b="0" i="1" smtClean="0">
                                      <a:latin typeface="Cambria Math" panose="02040503050406030204" pitchFamily="18" charset="0"/>
                                    </a:rPr>
                                  </m:ctrlPr>
                                </m:sSupPr>
                                <m:e>
                                  <m:d>
                                    <m:dPr>
                                      <m:ctrlPr>
                                        <a:rPr lang="en-US" altLang="zh-CN" sz="1800" b="0" i="1" smtClean="0">
                                          <a:latin typeface="Cambria Math" panose="02040503050406030204" pitchFamily="18" charset="0"/>
                                        </a:rPr>
                                      </m:ctrlPr>
                                    </m:dPr>
                                    <m:e>
                                      <m:f>
                                        <m:fPr>
                                          <m:ctrlPr>
                                            <a:rPr lang="en-US" altLang="zh-CN" sz="1800" b="0" i="1" smtClean="0">
                                              <a:latin typeface="Cambria Math" panose="02040503050406030204" pitchFamily="18" charset="0"/>
                                            </a:rPr>
                                          </m:ctrlPr>
                                        </m:fPr>
                                        <m:num>
                                          <m:func>
                                            <m:funcPr>
                                              <m:ctrlPr>
                                                <a:rPr lang="en-US" altLang="zh-CN" sz="1800" b="0" i="1" smtClean="0">
                                                  <a:latin typeface="Cambria Math" panose="02040503050406030204" pitchFamily="18" charset="0"/>
                                                </a:rPr>
                                              </m:ctrlPr>
                                            </m:funcPr>
                                            <m:fName>
                                              <m:r>
                                                <m:rPr>
                                                  <m:sty m:val="p"/>
                                                </m:rPr>
                                                <a:rPr lang="en-US" altLang="zh-CN" sz="1800" b="0" smtClean="0">
                                                  <a:latin typeface="Cambria Math" panose="02040503050406030204" pitchFamily="18" charset="0"/>
                                                </a:rPr>
                                                <m:t>log</m:t>
                                              </m:r>
                                            </m:fName>
                                            <m:e>
                                              <m:r>
                                                <a:rPr lang="en-US" altLang="zh-CN" sz="1800" b="0" smtClean="0">
                                                  <a:latin typeface="Cambria Math" panose="02040503050406030204" pitchFamily="18" charset="0"/>
                                                </a:rPr>
                                                <m:t>𝑛</m:t>
                                              </m:r>
                                            </m:e>
                                          </m:func>
                                        </m:num>
                                        <m:den>
                                          <m:func>
                                            <m:funcPr>
                                              <m:ctrlPr>
                                                <a:rPr lang="en-US" altLang="zh-CN" sz="1800" i="1">
                                                  <a:latin typeface="Cambria Math" panose="02040503050406030204" pitchFamily="18" charset="0"/>
                                                </a:rPr>
                                              </m:ctrlPr>
                                            </m:funcPr>
                                            <m:fName>
                                              <m:r>
                                                <m:rPr>
                                                  <m:sty m:val="p"/>
                                                </m:rPr>
                                                <a:rPr lang="en-US" altLang="zh-CN" sz="1800">
                                                  <a:latin typeface="Cambria Math" panose="02040503050406030204" pitchFamily="18" charset="0"/>
                                                </a:rPr>
                                                <m:t>log</m:t>
                                              </m:r>
                                            </m:fName>
                                            <m:e>
                                              <m:func>
                                                <m:funcPr>
                                                  <m:ctrlPr>
                                                    <a:rPr lang="en-US" altLang="zh-CN" sz="1800" i="1">
                                                      <a:latin typeface="Cambria Math" panose="02040503050406030204" pitchFamily="18" charset="0"/>
                                                    </a:rPr>
                                                  </m:ctrlPr>
                                                </m:funcPr>
                                                <m:fName>
                                                  <m:r>
                                                    <m:rPr>
                                                      <m:sty m:val="p"/>
                                                    </m:rPr>
                                                    <a:rPr lang="en-US" altLang="zh-CN" sz="1800">
                                                      <a:latin typeface="Cambria Math" panose="02040503050406030204" pitchFamily="18" charset="0"/>
                                                    </a:rPr>
                                                    <m:t>log</m:t>
                                                  </m:r>
                                                </m:fName>
                                                <m:e>
                                                  <m:r>
                                                    <a:rPr lang="en-US" altLang="zh-CN" sz="1800">
                                                      <a:latin typeface="Cambria Math" panose="02040503050406030204" pitchFamily="18" charset="0"/>
                                                    </a:rPr>
                                                    <m:t>𝑛</m:t>
                                                  </m:r>
                                                </m:e>
                                              </m:func>
                                            </m:e>
                                          </m:func>
                                        </m:den>
                                      </m:f>
                                    </m:e>
                                  </m:d>
                                </m:e>
                                <m:sup>
                                  <m:f>
                                    <m:fPr>
                                      <m:ctrlPr>
                                        <a:rPr lang="en-US" altLang="zh-CN" sz="1800" b="0" i="1" smtClean="0">
                                          <a:latin typeface="Cambria Math" panose="02040503050406030204" pitchFamily="18" charset="0"/>
                                        </a:rPr>
                                      </m:ctrlPr>
                                    </m:fPr>
                                    <m:num>
                                      <m:r>
                                        <a:rPr lang="en-US" altLang="zh-CN" sz="1800" b="0" smtClean="0">
                                          <a:latin typeface="Cambria Math" panose="02040503050406030204" pitchFamily="18" charset="0"/>
                                        </a:rPr>
                                        <m:t>1</m:t>
                                      </m:r>
                                    </m:num>
                                    <m:den>
                                      <m:r>
                                        <a:rPr lang="en-US" altLang="zh-CN" sz="1800" b="0" smtClean="0">
                                          <a:latin typeface="Cambria Math" panose="02040503050406030204" pitchFamily="18" charset="0"/>
                                        </a:rPr>
                                        <m:t>𝑘</m:t>
                                      </m:r>
                                    </m:den>
                                  </m:f>
                                </m:sup>
                              </m:sSup>
                            </m:oMath>
                          </a14:m>
                          <a:r>
                            <a:rPr lang="en-US" altLang="zh-CN" sz="1800">
                              <a:latin typeface="Palatino" pitchFamily="2" charset="0"/>
                              <a:ea typeface="Palatino" pitchFamily="2" charset="0"/>
                            </a:rPr>
                            <a:t> </a:t>
                          </a:r>
                          <a:endParaRPr lang="zh-CN" altLang="en-US">
                            <a:latin typeface="Palatino" pitchFamily="2" charset="0"/>
                            <a:ea typeface="Palatino" pitchFamily="2" charset="0"/>
                          </a:endParaRPr>
                        </a:p>
                      </a:txBody>
                      <a:tcPr anchor="ctr">
                        <a:solidFill>
                          <a:schemeClr val="accent1">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800" b="0"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smtClean="0">
                                        <a:latin typeface="Cambria Math" panose="02040503050406030204" pitchFamily="18" charset="0"/>
                                      </a:rPr>
                                      <m:t>𝑘</m:t>
                                    </m:r>
                                  </m:e>
                                </m:d>
                                <m:sSup>
                                  <m:sSupPr>
                                    <m:ctrlPr>
                                      <a:rPr lang="en-US" altLang="zh-CN" sz="1800" b="0" i="1" smtClean="0">
                                        <a:latin typeface="Cambria Math" panose="02040503050406030204" pitchFamily="18" charset="0"/>
                                      </a:rPr>
                                    </m:ctrlPr>
                                  </m:sSupPr>
                                  <m:e>
                                    <m:r>
                                      <a:rPr lang="en-US" altLang="zh-CN" sz="1800" b="0" smtClean="0">
                                        <a:latin typeface="Cambria Math" panose="02040503050406030204" pitchFamily="18" charset="0"/>
                                      </a:rPr>
                                      <m:t>𝑛</m:t>
                                    </m:r>
                                  </m:e>
                                  <m:sup>
                                    <m:r>
                                      <a:rPr lang="en-US" altLang="zh-CN" sz="1800" b="0" smtClean="0">
                                        <a:latin typeface="Cambria Math" panose="02040503050406030204" pitchFamily="18" charset="0"/>
                                      </a:rPr>
                                      <m:t>𝑘</m:t>
                                    </m:r>
                                    <m:r>
                                      <a:rPr lang="en-US" altLang="zh-CN" sz="1800" b="0" smtClean="0">
                                        <a:latin typeface="Cambria Math" panose="02040503050406030204" pitchFamily="18" charset="0"/>
                                      </a:rPr>
                                      <m:t>−</m:t>
                                    </m:r>
                                    <m:r>
                                      <a:rPr lang="en-US" altLang="zh-CN" sz="1800" b="0" smtClean="0">
                                        <a:latin typeface="Cambria Math" panose="02040503050406030204" pitchFamily="18" charset="0"/>
                                      </a:rPr>
                                      <m:t>𝜀</m:t>
                                    </m:r>
                                  </m:sup>
                                </m:sSup>
                              </m:oMath>
                            </m:oMathPara>
                          </a14:m>
                          <a:endParaRPr lang="zh-CN" altLang="en-US">
                            <a:latin typeface="Palatino" pitchFamily="2" charset="0"/>
                            <a:ea typeface="Palatino" pitchFamily="2" charset="0"/>
                          </a:endParaRPr>
                        </a:p>
                      </a:txBody>
                      <a:tcPr anchor="ctr">
                        <a:solidFill>
                          <a:schemeClr val="accent1">
                            <a:lumMod val="20000"/>
                            <a:lumOff val="80000"/>
                          </a:schemeClr>
                        </a:solidFill>
                      </a:tcPr>
                    </a:tc>
                    <a:tc rowSpan="4">
                      <a:txBody>
                        <a:bodyPr/>
                        <a:lstStyle/>
                        <a:p>
                          <a:pPr algn="ctr"/>
                          <a:r>
                            <a:rPr lang="en-US" altLang="zh-CN" dirty="0">
                              <a:solidFill>
                                <a:srgbClr val="FF3399"/>
                              </a:solidFill>
                              <a:latin typeface="Palatino" pitchFamily="2" charset="0"/>
                              <a:ea typeface="Palatino" pitchFamily="2" charset="0"/>
                            </a:rPr>
                            <a:t>[KLM19]</a:t>
                          </a:r>
                          <a:endParaRPr lang="zh-CN" altLang="en-US" dirty="0">
                            <a:solidFill>
                              <a:srgbClr val="FF3399"/>
                            </a:solidFill>
                            <a:latin typeface="Palatino" pitchFamily="2" charset="0"/>
                            <a:ea typeface="Palatino" pitchFamily="2" charset="0"/>
                          </a:endParaRPr>
                        </a:p>
                      </a:txBody>
                      <a:tcPr anchor="ctr">
                        <a:solidFill>
                          <a:schemeClr val="accent1">
                            <a:lumMod val="20000"/>
                            <a:lumOff val="80000"/>
                          </a:schemeClr>
                        </a:solidFill>
                      </a:tcPr>
                    </a:tc>
                    <a:tc rowSpan="4">
                      <a:txBody>
                        <a:bodyPr/>
                        <a:lstStyle/>
                        <a:p>
                          <a:pPr algn="ctr"/>
                          <a:r>
                            <a:rPr lang="en-US" altLang="zh-CN" dirty="0">
                              <a:solidFill>
                                <a:srgbClr val="FF3399"/>
                              </a:solidFill>
                              <a:latin typeface="Palatino" pitchFamily="2" charset="0"/>
                              <a:ea typeface="Palatino" pitchFamily="2" charset="0"/>
                            </a:rPr>
                            <a:t>[Lin19]</a:t>
                          </a:r>
                          <a:endParaRPr lang="zh-CN" altLang="en-US" dirty="0">
                            <a:solidFill>
                              <a:srgbClr val="FF3399"/>
                            </a:solidFill>
                            <a:latin typeface="Palatino" pitchFamily="2" charset="0"/>
                            <a:ea typeface="Palatino" pitchFamily="2" charset="0"/>
                          </a:endParaRPr>
                        </a:p>
                      </a:txBody>
                      <a:tcPr anchor="ctr">
                        <a:solidFill>
                          <a:schemeClr val="accent1">
                            <a:lumMod val="20000"/>
                            <a:lumOff val="80000"/>
                          </a:schemeClr>
                        </a:solidFill>
                      </a:tcPr>
                    </a:tc>
                    <a:extLst>
                      <a:ext uri="{0D108BD9-81ED-4DB2-BD59-A6C34878D82A}">
                        <a16:rowId xmlns:a16="http://schemas.microsoft.com/office/drawing/2014/main" val="2032787280"/>
                      </a:ext>
                    </a:extLst>
                  </a:tr>
                  <a:tr h="492104">
                    <a:tc vMerge="1">
                      <a:txBody>
                        <a:bodyPr/>
                        <a:lstStyle/>
                        <a:p>
                          <a:pPr algn="ctr"/>
                          <a:endParaRPr lang="zh-CN" altLang="en-US">
                            <a:latin typeface="Palatino" pitchFamily="2" charset="0"/>
                            <a:ea typeface="Palatino" pitchFamily="2" charset="0"/>
                          </a:endParaRPr>
                        </a:p>
                      </a:txBody>
                      <a:tcPr anchor="ctr"/>
                    </a:tc>
                    <a:tc>
                      <a:txBody>
                        <a:bodyPr/>
                        <a:lstStyle/>
                        <a:p>
                          <a:pPr algn="ctr"/>
                          <a:r>
                            <a:rPr lang="en-US" altLang="zh-CN">
                              <a:latin typeface="Palatino" pitchFamily="2" charset="0"/>
                              <a:ea typeface="Palatino" pitchFamily="2" charset="0"/>
                            </a:rPr>
                            <a:t>ETH</a:t>
                          </a:r>
                          <a:endParaRPr lang="zh-CN" altLang="en-US">
                            <a:latin typeface="Palatino" pitchFamily="2" charset="0"/>
                            <a:ea typeface="Palatino" pitchFamily="2" charset="0"/>
                          </a:endParaRPr>
                        </a:p>
                      </a:txBody>
                      <a:tcPr anchor="ctr">
                        <a:solidFill>
                          <a:schemeClr val="accent1">
                            <a:lumMod val="20000"/>
                            <a:lumOff val="80000"/>
                          </a:schemeClr>
                        </a:solidFill>
                      </a:tcPr>
                    </a:tc>
                    <a:tc vMerge="1">
                      <a:txBody>
                        <a:bodyPr/>
                        <a:lstStyle/>
                        <a:p>
                          <a:endParaRPr lang="zh-CN" altLang="en-US"/>
                        </a:p>
                      </a:txBody>
                      <a:tcPr/>
                    </a:tc>
                    <a:tc vMerge="1">
                      <a:txBody>
                        <a:bodyPr/>
                        <a:lstStyle/>
                        <a:p>
                          <a:endParaRPr lang="zh-CN" altLang="en-US"/>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800" b="0"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smtClean="0">
                                        <a:latin typeface="Cambria Math" panose="02040503050406030204" pitchFamily="18" charset="0"/>
                                      </a:rPr>
                                      <m:t>𝑘</m:t>
                                    </m:r>
                                  </m:e>
                                </m:d>
                                <m:sSup>
                                  <m:sSupPr>
                                    <m:ctrlPr>
                                      <a:rPr lang="en-US" altLang="zh-CN" sz="1800" b="0" i="1" smtClean="0">
                                        <a:latin typeface="Cambria Math" panose="02040503050406030204" pitchFamily="18" charset="0"/>
                                      </a:rPr>
                                    </m:ctrlPr>
                                  </m:sSupPr>
                                  <m:e>
                                    <m:r>
                                      <a:rPr lang="en-US" altLang="zh-CN" sz="1800" b="0" smtClean="0">
                                        <a:latin typeface="Cambria Math" panose="02040503050406030204" pitchFamily="18" charset="0"/>
                                      </a:rPr>
                                      <m:t>𝑛</m:t>
                                    </m:r>
                                  </m:e>
                                  <m:sup>
                                    <m:r>
                                      <a:rPr lang="en-US" altLang="zh-CN" sz="1800" b="0" smtClean="0">
                                        <a:latin typeface="Cambria Math" panose="02040503050406030204" pitchFamily="18" charset="0"/>
                                      </a:rPr>
                                      <m:t>𝑜</m:t>
                                    </m:r>
                                    <m:r>
                                      <a:rPr lang="en-US" altLang="zh-CN" sz="1800" b="0" smtClean="0">
                                        <a:latin typeface="Cambria Math" panose="02040503050406030204" pitchFamily="18" charset="0"/>
                                      </a:rPr>
                                      <m:t>(</m:t>
                                    </m:r>
                                    <m:r>
                                      <a:rPr lang="en-US" altLang="zh-CN" sz="1800" b="0" smtClean="0">
                                        <a:latin typeface="Cambria Math" panose="02040503050406030204" pitchFamily="18" charset="0"/>
                                      </a:rPr>
                                      <m:t>𝑘</m:t>
                                    </m:r>
                                    <m:r>
                                      <a:rPr lang="en-US" altLang="zh-CN" sz="1800" b="0" smtClean="0">
                                        <a:latin typeface="Cambria Math" panose="02040503050406030204" pitchFamily="18" charset="0"/>
                                      </a:rPr>
                                      <m:t>)</m:t>
                                    </m:r>
                                  </m:sup>
                                </m:sSup>
                              </m:oMath>
                            </m:oMathPara>
                          </a14:m>
                          <a:endParaRPr lang="zh-CN" altLang="en-US">
                            <a:latin typeface="Palatino" pitchFamily="2" charset="0"/>
                            <a:ea typeface="Palatino" pitchFamily="2" charset="0"/>
                          </a:endParaRPr>
                        </a:p>
                      </a:txBody>
                      <a:tcPr anchor="ctr">
                        <a:solidFill>
                          <a:schemeClr val="accent1">
                            <a:lumMod val="20000"/>
                            <a:lumOff val="80000"/>
                          </a:schemeClr>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933313138"/>
                      </a:ext>
                    </a:extLst>
                  </a:tr>
                  <a:tr h="609288">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a:latin typeface="Palatino" pitchFamily="2" charset="0"/>
                            <a:ea typeface="Palatino"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sz="1800" b="0" smtClean="0">
                                  <a:latin typeface="Cambria Math" panose="02040503050406030204" pitchFamily="18" charset="0"/>
                                </a:rPr>
                                <m:t>𝑘</m:t>
                              </m:r>
                            </m:oMath>
                          </a14:m>
                          <a:r>
                            <a:rPr lang="en-US" altLang="zh-CN" sz="1800">
                              <a:latin typeface="Palatino" pitchFamily="2" charset="0"/>
                              <a:ea typeface="Palatino" pitchFamily="2" charset="0"/>
                            </a:rPr>
                            <a:t>-SUM</a:t>
                          </a:r>
                          <a:r>
                            <a:rPr lang="zh-CN" altLang="en-US" sz="1800">
                              <a:latin typeface="Palatino" pitchFamily="2" charset="0"/>
                              <a:ea typeface="Palatino" pitchFamily="2" charset="0"/>
                            </a:rPr>
                            <a:t> </a:t>
                          </a:r>
                          <a:r>
                            <a:rPr lang="en-US" altLang="zh-CN" sz="1800">
                              <a:latin typeface="Palatino" pitchFamily="2" charset="0"/>
                              <a:ea typeface="Palatino" pitchFamily="2" charset="0"/>
                            </a:rPr>
                            <a:t>Hypothesis</a:t>
                          </a:r>
                          <a:endParaRPr lang="zh-CN" altLang="en-US" sz="1800">
                            <a:latin typeface="Palatino" pitchFamily="2" charset="0"/>
                            <a:ea typeface="Palatino" pitchFamily="2" charset="0"/>
                          </a:endParaRPr>
                        </a:p>
                      </a:txBody>
                      <a:tcPr anchor="ctr">
                        <a:solidFill>
                          <a:schemeClr val="accent1">
                            <a:lumMod val="20000"/>
                            <a:lumOff val="80000"/>
                          </a:schemeClr>
                        </a:solidFill>
                      </a:tcPr>
                    </a:tc>
                    <a:tc vMerge="1">
                      <a:txBody>
                        <a:bodyPr/>
                        <a:lstStyle/>
                        <a:p>
                          <a:endParaRPr lang="zh-CN" altLang="en-US"/>
                        </a:p>
                      </a:txBody>
                      <a:tcPr/>
                    </a:tc>
                    <a:tc vMerge="1">
                      <a:txBody>
                        <a:bodyPr/>
                        <a:lstStyle/>
                        <a:p>
                          <a:endParaRPr lang="zh-CN" altLang="en-US"/>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800" b="0"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smtClean="0">
                                        <a:latin typeface="Cambria Math" panose="02040503050406030204" pitchFamily="18" charset="0"/>
                                      </a:rPr>
                                      <m:t>𝑘</m:t>
                                    </m:r>
                                  </m:e>
                                </m:d>
                                <m:sSup>
                                  <m:sSupPr>
                                    <m:ctrlPr>
                                      <a:rPr lang="en-US" altLang="zh-CN" sz="1800" b="0" i="1" smtClean="0">
                                        <a:latin typeface="Cambria Math" panose="02040503050406030204" pitchFamily="18" charset="0"/>
                                      </a:rPr>
                                    </m:ctrlPr>
                                  </m:sSupPr>
                                  <m:e>
                                    <m:r>
                                      <a:rPr lang="en-US" altLang="zh-CN" sz="1800" b="0" smtClean="0">
                                        <a:latin typeface="Cambria Math" panose="02040503050406030204" pitchFamily="18" charset="0"/>
                                      </a:rPr>
                                      <m:t>𝑛</m:t>
                                    </m:r>
                                  </m:e>
                                  <m:sup>
                                    <m:d>
                                      <m:dPr>
                                        <m:begChr m:val="⌈"/>
                                        <m:endChr m:val="⌉"/>
                                        <m:ctrlPr>
                                          <a:rPr lang="en-US" altLang="zh-CN" sz="1800" b="0" i="1" smtClean="0">
                                            <a:latin typeface="Cambria Math" panose="02040503050406030204" pitchFamily="18" charset="0"/>
                                          </a:rPr>
                                        </m:ctrlPr>
                                      </m:dPr>
                                      <m:e>
                                        <m:f>
                                          <m:fPr>
                                            <m:ctrlPr>
                                              <a:rPr lang="en-US" altLang="zh-CN" sz="1800" b="0" i="1" smtClean="0">
                                                <a:latin typeface="Cambria Math" panose="02040503050406030204" pitchFamily="18" charset="0"/>
                                              </a:rPr>
                                            </m:ctrlPr>
                                          </m:fPr>
                                          <m:num>
                                            <m:r>
                                              <a:rPr lang="en-US" altLang="zh-CN" sz="1800" b="0" smtClean="0">
                                                <a:latin typeface="Cambria Math" panose="02040503050406030204" pitchFamily="18" charset="0"/>
                                              </a:rPr>
                                              <m:t>𝑘</m:t>
                                            </m:r>
                                          </m:num>
                                          <m:den>
                                            <m:r>
                                              <a:rPr lang="en-US" altLang="zh-CN" sz="1800" b="0" smtClean="0">
                                                <a:latin typeface="Cambria Math" panose="02040503050406030204" pitchFamily="18" charset="0"/>
                                              </a:rPr>
                                              <m:t>2</m:t>
                                            </m:r>
                                          </m:den>
                                        </m:f>
                                      </m:e>
                                    </m:d>
                                    <m:r>
                                      <a:rPr lang="en-US" altLang="zh-CN" sz="1800" b="0" smtClean="0">
                                        <a:latin typeface="Cambria Math" panose="02040503050406030204" pitchFamily="18" charset="0"/>
                                      </a:rPr>
                                      <m:t>−</m:t>
                                    </m:r>
                                    <m:r>
                                      <a:rPr lang="en-US" altLang="zh-CN" sz="1800" b="0" smtClean="0">
                                        <a:latin typeface="Cambria Math" panose="02040503050406030204" pitchFamily="18" charset="0"/>
                                      </a:rPr>
                                      <m:t>𝜀</m:t>
                                    </m:r>
                                  </m:sup>
                                </m:sSup>
                              </m:oMath>
                            </m:oMathPara>
                          </a14:m>
                          <a:endParaRPr lang="zh-CN" altLang="en-US">
                            <a:latin typeface="Palatino" pitchFamily="2" charset="0"/>
                            <a:ea typeface="Palatino" pitchFamily="2" charset="0"/>
                          </a:endParaRPr>
                        </a:p>
                      </a:txBody>
                      <a:tcPr anchor="ctr">
                        <a:solidFill>
                          <a:schemeClr val="accent1">
                            <a:lumMod val="20000"/>
                            <a:lumOff val="80000"/>
                          </a:schemeClr>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608977161"/>
                      </a:ext>
                    </a:extLst>
                  </a:tr>
                  <a:tr h="492104">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a:latin typeface="Palatino" pitchFamily="2" charset="0"/>
                            <a:ea typeface="Palatino"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Palatino" pitchFamily="2" charset="0"/>
                              <a:ea typeface="Palatino" pitchFamily="2" charset="0"/>
                            </a:rPr>
                            <a:t>W[1]</a:t>
                          </a:r>
                          <a14:m>
                            <m:oMath xmlns:m="http://schemas.openxmlformats.org/officeDocument/2006/math">
                              <m:r>
                                <a:rPr lang="en-US" altLang="zh-CN" b="0" smtClean="0">
                                  <a:latin typeface="Cambria Math" panose="02040503050406030204" pitchFamily="18" charset="0"/>
                                </a:rPr>
                                <m:t>≠</m:t>
                              </m:r>
                            </m:oMath>
                          </a14:m>
                          <a:r>
                            <a:rPr lang="en-US" altLang="zh-CN" dirty="0">
                              <a:latin typeface="Palatino" pitchFamily="2" charset="0"/>
                              <a:ea typeface="Palatino" pitchFamily="2" charset="0"/>
                            </a:rPr>
                            <a:t>FPT</a:t>
                          </a:r>
                          <a:endParaRPr lang="zh-CN" altLang="en-US" dirty="0">
                            <a:latin typeface="Palatino" pitchFamily="2" charset="0"/>
                            <a:ea typeface="Palatino" pitchFamily="2" charset="0"/>
                          </a:endParaRPr>
                        </a:p>
                      </a:txBody>
                      <a:tcPr anchor="ctr">
                        <a:solidFill>
                          <a:schemeClr val="accent1">
                            <a:lumMod val="20000"/>
                            <a:lumOff val="80000"/>
                          </a:schemeClr>
                        </a:solidFill>
                      </a:tcPr>
                    </a:tc>
                    <a:tc gridSpan="2">
                      <a:txBody>
                        <a:bodyPr/>
                        <a:lstStyle/>
                        <a:p>
                          <a:pPr algn="ct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unc>
                                          <m:funcPr>
                                            <m:ctrlPr>
                                              <a:rPr lang="zh-CN" altLang="en-US" b="0" i="1" smtClean="0">
                                                <a:latin typeface="Cambria Math" panose="02040503050406030204" pitchFamily="18" charset="0"/>
                                              </a:rPr>
                                            </m:ctrlPr>
                                          </m:funcPr>
                                          <m:fName>
                                            <m:r>
                                              <m:rPr>
                                                <m:sty m:val="p"/>
                                              </m:rPr>
                                              <a:rPr lang="en-US" altLang="zh-CN" b="0" smtClean="0">
                                                <a:latin typeface="Cambria Math" panose="02040503050406030204" pitchFamily="18" charset="0"/>
                                              </a:rPr>
                                              <m:t>log</m:t>
                                            </m:r>
                                          </m:fName>
                                          <m:e>
                                            <m:r>
                                              <a:rPr lang="en-US" altLang="zh-CN" b="0" smtClean="0">
                                                <a:latin typeface="Cambria Math" panose="02040503050406030204" pitchFamily="18" charset="0"/>
                                              </a:rPr>
                                              <m:t>𝑛</m:t>
                                            </m:r>
                                          </m:e>
                                        </m:func>
                                      </m:e>
                                    </m:d>
                                  </m:e>
                                  <m:sup>
                                    <m:r>
                                      <a:rPr lang="en-US" altLang="zh-CN" b="0" smtClean="0">
                                        <a:latin typeface="Cambria Math" panose="02040503050406030204" pitchFamily="18" charset="0"/>
                                      </a:rPr>
                                      <m:t>𝜀</m:t>
                                    </m:r>
                                    <m:r>
                                      <a:rPr lang="en-US" altLang="zh-CN" b="0" smtClean="0">
                                        <a:latin typeface="Cambria Math" panose="02040503050406030204" pitchFamily="18" charset="0"/>
                                      </a:rPr>
                                      <m:t>(</m:t>
                                    </m:r>
                                    <m:r>
                                      <a:rPr lang="en-US" altLang="zh-CN" b="0" smtClean="0">
                                        <a:latin typeface="Cambria Math" panose="02040503050406030204" pitchFamily="18" charset="0"/>
                                      </a:rPr>
                                      <m:t>𝑘</m:t>
                                    </m:r>
                                    <m:r>
                                      <a:rPr lang="en-US" altLang="zh-CN" b="0" smtClean="0">
                                        <a:latin typeface="Cambria Math" panose="02040503050406030204" pitchFamily="18" charset="0"/>
                                      </a:rPr>
                                      <m:t>)</m:t>
                                    </m:r>
                                  </m:sup>
                                </m:sSup>
                              </m:oMath>
                            </m:oMathPara>
                          </a14:m>
                          <a:endParaRPr lang="zh-CN" altLang="en-US" dirty="0">
                            <a:latin typeface="Palatino" pitchFamily="2" charset="0"/>
                            <a:ea typeface="Palatino" pitchFamily="2" charset="0"/>
                          </a:endParaRPr>
                        </a:p>
                      </a:txBody>
                      <a:tcPr anchor="ctr">
                        <a:solidFill>
                          <a:schemeClr val="accent1">
                            <a:lumMod val="20000"/>
                            <a:lumOff val="80000"/>
                          </a:schemeClr>
                        </a:solidFill>
                      </a:tcPr>
                    </a:tc>
                    <a:tc hMerge="1">
                      <a:txBody>
                        <a:bodyPr/>
                        <a:lstStyle/>
                        <a:p>
                          <a:endParaRPr lang="zh-CN" altLang="en-US"/>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800" smtClean="0">
                                    <a:latin typeface="Cambria Math" panose="02040503050406030204" pitchFamily="18" charset="0"/>
                                  </a:rPr>
                                  <m:t>𝑓</m:t>
                                </m:r>
                                <m:d>
                                  <m:dPr>
                                    <m:ctrlPr>
                                      <a:rPr lang="en-US" altLang="zh-CN" sz="1800" i="1">
                                        <a:latin typeface="Cambria Math" panose="02040503050406030204" pitchFamily="18" charset="0"/>
                                      </a:rPr>
                                    </m:ctrlPr>
                                  </m:dPr>
                                  <m:e>
                                    <m:r>
                                      <a:rPr lang="en-US" altLang="zh-CN" sz="1800">
                                        <a:latin typeface="Cambria Math" panose="02040503050406030204" pitchFamily="18" charset="0"/>
                                      </a:rPr>
                                      <m:t>𝑘</m:t>
                                    </m:r>
                                  </m:e>
                                </m:d>
                                <m:sSup>
                                  <m:sSupPr>
                                    <m:ctrlPr>
                                      <a:rPr lang="en-US" altLang="zh-CN" sz="1800" i="1">
                                        <a:latin typeface="Cambria Math" panose="02040503050406030204" pitchFamily="18" charset="0"/>
                                      </a:rPr>
                                    </m:ctrlPr>
                                  </m:sSupPr>
                                  <m:e>
                                    <m:r>
                                      <a:rPr lang="en-US" altLang="zh-CN" sz="1800">
                                        <a:latin typeface="Cambria Math" panose="02040503050406030204" pitchFamily="18" charset="0"/>
                                      </a:rPr>
                                      <m:t>𝑛</m:t>
                                    </m:r>
                                  </m:e>
                                  <m:sup>
                                    <m:r>
                                      <a:rPr lang="en-US" altLang="zh-CN" sz="1800" b="0" smtClean="0">
                                        <a:latin typeface="Cambria Math" panose="02040503050406030204" pitchFamily="18" charset="0"/>
                                      </a:rPr>
                                      <m:t>𝑂</m:t>
                                    </m:r>
                                    <m:r>
                                      <a:rPr lang="en-US" altLang="zh-CN" sz="1800">
                                        <a:latin typeface="Cambria Math" panose="02040503050406030204" pitchFamily="18" charset="0"/>
                                      </a:rPr>
                                      <m:t>(1)</m:t>
                                    </m:r>
                                  </m:sup>
                                </m:sSup>
                              </m:oMath>
                            </m:oMathPara>
                          </a14:m>
                          <a:endParaRPr lang="zh-CN" altLang="en-US">
                            <a:latin typeface="Palatino" pitchFamily="2" charset="0"/>
                            <a:ea typeface="Palatino" pitchFamily="2" charset="0"/>
                          </a:endParaRPr>
                        </a:p>
                      </a:txBody>
                      <a:tcPr anchor="ctr">
                        <a:solidFill>
                          <a:schemeClr val="accent1">
                            <a:lumMod val="20000"/>
                            <a:lumOff val="80000"/>
                          </a:schemeClr>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380657310"/>
                      </a:ext>
                    </a:extLst>
                  </a:tr>
                  <a:tr h="492104">
                    <a:tc vMerge="1">
                      <a:txBody>
                        <a:bodyPr/>
                        <a:lstStyle/>
                        <a:p>
                          <a:pPr algn="ctr"/>
                          <a:endParaRPr lang="zh-CN" altLang="en-US">
                            <a:latin typeface="Palatino" pitchFamily="2" charset="0"/>
                            <a:ea typeface="Palatino" pitchFamily="2" charset="0"/>
                          </a:endParaRPr>
                        </a:p>
                      </a:txBody>
                      <a:tcPr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latin typeface="Palatino" pitchFamily="2" charset="0"/>
                              <a:ea typeface="Palatino" pitchFamily="2" charset="0"/>
                            </a:rPr>
                            <a:t>W[2]</a:t>
                          </a:r>
                          <a14:m>
                            <m:oMath xmlns:m="http://schemas.openxmlformats.org/officeDocument/2006/math">
                              <m:r>
                                <a:rPr lang="en-US" altLang="zh-CN" b="0" smtClean="0">
                                  <a:solidFill>
                                    <a:schemeClr val="tx1"/>
                                  </a:solidFill>
                                  <a:latin typeface="Cambria Math" panose="02040503050406030204" pitchFamily="18" charset="0"/>
                                </a:rPr>
                                <m:t>≠</m:t>
                              </m:r>
                            </m:oMath>
                          </a14:m>
                          <a:r>
                            <a:rPr lang="en-US" altLang="zh-CN" dirty="0">
                              <a:solidFill>
                                <a:schemeClr val="tx1"/>
                              </a:solidFill>
                              <a:latin typeface="Palatino" pitchFamily="2" charset="0"/>
                              <a:ea typeface="Palatino" pitchFamily="2" charset="0"/>
                            </a:rPr>
                            <a:t>FPT</a:t>
                          </a:r>
                          <a:endParaRPr lang="zh-CN" altLang="en-US" dirty="0">
                            <a:solidFill>
                              <a:schemeClr val="tx1"/>
                            </a:solidFill>
                            <a:latin typeface="Palatino" pitchFamily="2" charset="0"/>
                            <a:ea typeface="Palatino" pitchFamily="2" charset="0"/>
                          </a:endParaRPr>
                        </a:p>
                      </a:txBody>
                      <a:tcPr anchor="ctr">
                        <a:solidFill>
                          <a:schemeClr val="accent1">
                            <a:lumMod val="20000"/>
                            <a:lumOff val="80000"/>
                          </a:schemeClr>
                        </a:solidFill>
                      </a:tcPr>
                    </a:tc>
                    <a:tc gridSpan="2">
                      <a:txBody>
                        <a:bodyPr/>
                        <a:lstStyle/>
                        <a:p>
                          <a:pPr algn="ctr"/>
                          <a:r>
                            <a:rPr lang="en-US" altLang="zh-CN" dirty="0">
                              <a:solidFill>
                                <a:schemeClr val="tx1"/>
                              </a:solidFill>
                              <a:latin typeface="Palatino" pitchFamily="2" charset="0"/>
                              <a:ea typeface="Palatino" pitchFamily="2" charset="0"/>
                            </a:rPr>
                            <a:t>?</a:t>
                          </a:r>
                          <a:endParaRPr lang="zh-CN" altLang="en-US" dirty="0">
                            <a:solidFill>
                              <a:schemeClr val="tx1"/>
                            </a:solidFill>
                            <a:latin typeface="Palatino" pitchFamily="2" charset="0"/>
                            <a:ea typeface="Palatino" pitchFamily="2" charset="0"/>
                          </a:endParaRPr>
                        </a:p>
                      </a:txBody>
                      <a:tcPr anchor="ctr">
                        <a:solidFill>
                          <a:schemeClr val="accent1">
                            <a:lumMod val="20000"/>
                            <a:lumOff val="80000"/>
                          </a:schemeClr>
                        </a:solidFill>
                      </a:tcPr>
                    </a:tc>
                    <a:tc hMerge="1">
                      <a:txBody>
                        <a:bodyPr/>
                        <a:lstStyle/>
                        <a:p>
                          <a:endParaRPr lang="zh-CN" altLang="en-US"/>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ea typeface="Palatino" pitchFamily="2" charset="0"/>
                                  </a:rPr>
                                  <m:t>?</m:t>
                                </m:r>
                              </m:oMath>
                            </m:oMathPara>
                          </a14:m>
                          <a:endParaRPr lang="zh-CN" altLang="en-US" dirty="0">
                            <a:solidFill>
                              <a:schemeClr val="tx1"/>
                            </a:solidFill>
                            <a:latin typeface="Palatino" pitchFamily="2" charset="0"/>
                            <a:ea typeface="Palatino" pitchFamily="2" charset="0"/>
                          </a:endParaRPr>
                        </a:p>
                      </a:txBody>
                      <a:tcPr anchor="ctr">
                        <a:solidFill>
                          <a:schemeClr val="accent1">
                            <a:lumMod val="20000"/>
                            <a:lumOff val="80000"/>
                          </a:schemeClr>
                        </a:solidFill>
                      </a:tcPr>
                    </a:tc>
                    <a:tc gridSpan="2">
                      <a:txBody>
                        <a:bodyPr/>
                        <a:lstStyle/>
                        <a:p>
                          <a:pPr algn="ctr"/>
                          <a:endParaRPr lang="zh-CN" altLang="en-US" b="1" dirty="0">
                            <a:solidFill>
                              <a:srgbClr val="FF0000"/>
                            </a:solidFill>
                            <a:latin typeface="Palatino" pitchFamily="2" charset="0"/>
                            <a:ea typeface="Palatino" pitchFamily="2" charset="0"/>
                          </a:endParaRPr>
                        </a:p>
                      </a:txBody>
                      <a:tcPr anchor="ctr">
                        <a:solidFill>
                          <a:schemeClr val="accent1">
                            <a:lumMod val="20000"/>
                            <a:lumOff val="80000"/>
                          </a:schemeClr>
                        </a:solidFill>
                      </a:tcPr>
                    </a:tc>
                    <a:tc hMerge="1">
                      <a:txBody>
                        <a:bodyPr/>
                        <a:lstStyle/>
                        <a:p>
                          <a:pPr algn="ctr"/>
                          <a:endParaRPr lang="zh-CN" altLang="en-US">
                            <a:solidFill>
                              <a:srgbClr val="FF3399"/>
                            </a:solidFill>
                            <a:latin typeface="Palatino" pitchFamily="2" charset="0"/>
                            <a:ea typeface="Palatino" pitchFamily="2" charset="0"/>
                          </a:endParaRPr>
                        </a:p>
                      </a:txBody>
                      <a:tcPr anchor="ctr">
                        <a:solidFill>
                          <a:schemeClr val="accent1">
                            <a:lumMod val="20000"/>
                            <a:lumOff val="80000"/>
                          </a:schemeClr>
                        </a:solidFill>
                      </a:tcPr>
                    </a:tc>
                    <a:extLst>
                      <a:ext uri="{0D108BD9-81ED-4DB2-BD59-A6C34878D82A}">
                        <a16:rowId xmlns:a16="http://schemas.microsoft.com/office/drawing/2014/main" val="2744666625"/>
                      </a:ext>
                    </a:extLst>
                  </a:tr>
                </a:tbl>
              </a:graphicData>
            </a:graphic>
          </p:graphicFrame>
        </mc:Choice>
        <mc:Fallback xmlns="">
          <p:graphicFrame>
            <p:nvGraphicFramePr>
              <p:cNvPr id="4" name="表格 5">
                <a:extLst>
                  <a:ext uri="{FF2B5EF4-FFF2-40B4-BE49-F238E27FC236}">
                    <a16:creationId xmlns:a16="http://schemas.microsoft.com/office/drawing/2014/main" id="{3ED4B214-9AC8-B2D1-9EF4-48585DF6867C}"/>
                  </a:ext>
                </a:extLst>
              </p:cNvPr>
              <p:cNvGraphicFramePr>
                <a:graphicFrameLocks noGrp="1"/>
              </p:cNvGraphicFramePr>
              <p:nvPr>
                <p:extLst>
                  <p:ext uri="{D42A27DB-BD31-4B8C-83A1-F6EECF244321}">
                    <p14:modId xmlns:p14="http://schemas.microsoft.com/office/powerpoint/2010/main" val="2873121912"/>
                  </p:ext>
                </p:extLst>
              </p:nvPr>
            </p:nvGraphicFramePr>
            <p:xfrm>
              <a:off x="487169" y="2286198"/>
              <a:ext cx="11217662" cy="3793919"/>
            </p:xfrm>
            <a:graphic>
              <a:graphicData uri="http://schemas.openxmlformats.org/drawingml/2006/table">
                <a:tbl>
                  <a:tblPr firstRow="1" bandRow="1">
                    <a:tableStyleId>{7DF18680-E054-41AD-8BC1-D1AEF772440D}</a:tableStyleId>
                  </a:tblPr>
                  <a:tblGrid>
                    <a:gridCol w="1770479">
                      <a:extLst>
                        <a:ext uri="{9D8B030D-6E8A-4147-A177-3AD203B41FA5}">
                          <a16:colId xmlns:a16="http://schemas.microsoft.com/office/drawing/2014/main" val="293155701"/>
                        </a:ext>
                      </a:extLst>
                    </a:gridCol>
                    <a:gridCol w="1617818">
                      <a:extLst>
                        <a:ext uri="{9D8B030D-6E8A-4147-A177-3AD203B41FA5}">
                          <a16:colId xmlns:a16="http://schemas.microsoft.com/office/drawing/2014/main" val="1283599638"/>
                        </a:ext>
                      </a:extLst>
                    </a:gridCol>
                    <a:gridCol w="1419274">
                      <a:extLst>
                        <a:ext uri="{9D8B030D-6E8A-4147-A177-3AD203B41FA5}">
                          <a16:colId xmlns:a16="http://schemas.microsoft.com/office/drawing/2014/main" val="4002003608"/>
                        </a:ext>
                      </a:extLst>
                    </a:gridCol>
                    <a:gridCol w="2353421">
                      <a:extLst>
                        <a:ext uri="{9D8B030D-6E8A-4147-A177-3AD203B41FA5}">
                          <a16:colId xmlns:a16="http://schemas.microsoft.com/office/drawing/2014/main" val="223934767"/>
                        </a:ext>
                      </a:extLst>
                    </a:gridCol>
                    <a:gridCol w="1782604">
                      <a:extLst>
                        <a:ext uri="{9D8B030D-6E8A-4147-A177-3AD203B41FA5}">
                          <a16:colId xmlns:a16="http://schemas.microsoft.com/office/drawing/2014/main" val="2351548088"/>
                        </a:ext>
                      </a:extLst>
                    </a:gridCol>
                    <a:gridCol w="1137033">
                      <a:extLst>
                        <a:ext uri="{9D8B030D-6E8A-4147-A177-3AD203B41FA5}">
                          <a16:colId xmlns:a16="http://schemas.microsoft.com/office/drawing/2014/main" val="2149435842"/>
                        </a:ext>
                      </a:extLst>
                    </a:gridCol>
                    <a:gridCol w="1137033">
                      <a:extLst>
                        <a:ext uri="{9D8B030D-6E8A-4147-A177-3AD203B41FA5}">
                          <a16:colId xmlns:a16="http://schemas.microsoft.com/office/drawing/2014/main" val="4102065506"/>
                        </a:ext>
                      </a:extLst>
                    </a:gridCol>
                  </a:tblGrid>
                  <a:tr h="693319">
                    <a:tc>
                      <a:txBody>
                        <a:bodyPr/>
                        <a:lstStyle/>
                        <a:p>
                          <a:pPr algn="ctr"/>
                          <a:r>
                            <a:rPr lang="en-US" altLang="zh-CN">
                              <a:latin typeface="Palatino" pitchFamily="2" charset="0"/>
                              <a:ea typeface="Palatino" pitchFamily="2" charset="0"/>
                            </a:rPr>
                            <a:t>Problem</a:t>
                          </a:r>
                          <a:endParaRPr lang="zh-CN" altLang="en-US">
                            <a:latin typeface="Palatino" pitchFamily="2" charset="0"/>
                            <a:ea typeface="Palatino" pitchFamily="2" charset="0"/>
                          </a:endParaRPr>
                        </a:p>
                      </a:txBody>
                      <a:tcPr anchor="ctr"/>
                    </a:tc>
                    <a:tc>
                      <a:txBody>
                        <a:bodyPr/>
                        <a:lstStyle/>
                        <a:p>
                          <a:pPr algn="ctr"/>
                          <a:r>
                            <a:rPr lang="en-US" altLang="zh-CN" dirty="0">
                              <a:latin typeface="Palatino" pitchFamily="2" charset="0"/>
                              <a:ea typeface="Palatino" pitchFamily="2" charset="0"/>
                            </a:rPr>
                            <a:t>Assumption</a:t>
                          </a:r>
                          <a:endParaRPr lang="zh-CN" altLang="en-US" dirty="0">
                            <a:latin typeface="Palatino" pitchFamily="2" charset="0"/>
                            <a:ea typeface="Palatino" pitchFamily="2" charset="0"/>
                          </a:endParaRPr>
                        </a:p>
                      </a:txBody>
                      <a:tcPr anchor="ctr"/>
                    </a:tc>
                    <a:tc gridSpan="2">
                      <a:txBody>
                        <a:bodyPr/>
                        <a:lstStyle/>
                        <a:p>
                          <a:pPr algn="ctr"/>
                          <a:r>
                            <a:rPr lang="en-US" altLang="zh-CN" dirty="0">
                              <a:latin typeface="Palatino" pitchFamily="2" charset="0"/>
                              <a:ea typeface="Palatino" pitchFamily="2" charset="0"/>
                            </a:rPr>
                            <a:t>Hardness</a:t>
                          </a:r>
                          <a:r>
                            <a:rPr lang="zh-CN" altLang="en-US" dirty="0">
                              <a:latin typeface="Palatino" pitchFamily="2" charset="0"/>
                              <a:ea typeface="Palatino" pitchFamily="2" charset="0"/>
                            </a:rPr>
                            <a:t> </a:t>
                          </a:r>
                          <a:r>
                            <a:rPr lang="en-US" altLang="zh-CN" dirty="0">
                              <a:latin typeface="Palatino" pitchFamily="2" charset="0"/>
                              <a:ea typeface="Palatino" pitchFamily="2" charset="0"/>
                            </a:rPr>
                            <a:t>of</a:t>
                          </a:r>
                          <a:r>
                            <a:rPr lang="zh-CN" altLang="en-US" dirty="0">
                              <a:latin typeface="Palatino" pitchFamily="2" charset="0"/>
                              <a:ea typeface="Palatino" pitchFamily="2" charset="0"/>
                            </a:rPr>
                            <a:t> </a:t>
                          </a:r>
                          <a:r>
                            <a:rPr lang="en-US" altLang="zh-CN" dirty="0">
                              <a:latin typeface="Palatino" pitchFamily="2" charset="0"/>
                              <a:ea typeface="Palatino" pitchFamily="2" charset="0"/>
                            </a:rPr>
                            <a:t>Approx.</a:t>
                          </a:r>
                          <a:r>
                            <a:rPr lang="zh-CN" altLang="en-US" dirty="0">
                              <a:latin typeface="Palatino" pitchFamily="2" charset="0"/>
                              <a:ea typeface="Palatino" pitchFamily="2" charset="0"/>
                            </a:rPr>
                            <a:t> </a:t>
                          </a:r>
                          <a:r>
                            <a:rPr lang="en-US" altLang="zh-CN" dirty="0">
                              <a:latin typeface="Palatino" pitchFamily="2" charset="0"/>
                              <a:ea typeface="Palatino" pitchFamily="2" charset="0"/>
                            </a:rPr>
                            <a:t>Ratio</a:t>
                          </a:r>
                          <a:endParaRPr lang="zh-CN" altLang="en-US" dirty="0">
                            <a:latin typeface="Palatino" pitchFamily="2" charset="0"/>
                            <a:ea typeface="Palatino" pitchFamily="2" charset="0"/>
                          </a:endParaRPr>
                        </a:p>
                      </a:txBody>
                      <a:tcPr anchor="ctr"/>
                    </a:tc>
                    <a:tc hMerge="1">
                      <a:txBody>
                        <a:bodyPr/>
                        <a:lstStyle/>
                        <a:p>
                          <a:endParaRPr lang="zh-CN" altLang="en-US"/>
                        </a:p>
                      </a:txBody>
                      <a:tcPr/>
                    </a:tc>
                    <a:tc>
                      <a:txBody>
                        <a:bodyPr/>
                        <a:lstStyle/>
                        <a:p>
                          <a:pPr algn="ctr"/>
                          <a:r>
                            <a:rPr lang="en-US" altLang="zh-CN">
                              <a:latin typeface="Palatino" pitchFamily="2" charset="0"/>
                              <a:ea typeface="Palatino" pitchFamily="2" charset="0"/>
                            </a:rPr>
                            <a:t>Running</a:t>
                          </a:r>
                          <a:r>
                            <a:rPr lang="zh-CN" altLang="en-US">
                              <a:latin typeface="Palatino" pitchFamily="2" charset="0"/>
                              <a:ea typeface="Palatino" pitchFamily="2" charset="0"/>
                            </a:rPr>
                            <a:t> </a:t>
                          </a:r>
                          <a:r>
                            <a:rPr lang="en-US" altLang="zh-CN">
                              <a:latin typeface="Palatino" pitchFamily="2" charset="0"/>
                              <a:ea typeface="Palatino" pitchFamily="2" charset="0"/>
                            </a:rPr>
                            <a:t>Time</a:t>
                          </a:r>
                          <a:r>
                            <a:rPr lang="zh-CN" altLang="en-US">
                              <a:latin typeface="Palatino" pitchFamily="2" charset="0"/>
                              <a:ea typeface="Palatino" pitchFamily="2" charset="0"/>
                            </a:rPr>
                            <a:t> </a:t>
                          </a:r>
                          <a:r>
                            <a:rPr lang="en-US" altLang="zh-CN">
                              <a:latin typeface="Palatino" pitchFamily="2" charset="0"/>
                              <a:ea typeface="Palatino" pitchFamily="2" charset="0"/>
                            </a:rPr>
                            <a:t>Bound</a:t>
                          </a:r>
                          <a:endParaRPr lang="zh-CN" altLang="en-US">
                            <a:latin typeface="Palatino" pitchFamily="2" charset="0"/>
                            <a:ea typeface="Palatino" pitchFamily="2" charset="0"/>
                          </a:endParaRPr>
                        </a:p>
                      </a:txBody>
                      <a:tcPr anchor="ctr"/>
                    </a:tc>
                    <a:tc gridSpan="2">
                      <a:txBody>
                        <a:bodyPr/>
                        <a:lstStyle/>
                        <a:p>
                          <a:pPr algn="ctr"/>
                          <a:r>
                            <a:rPr lang="en-US" altLang="zh-CN" sz="1800">
                              <a:latin typeface="Palatino" pitchFamily="2" charset="0"/>
                              <a:ea typeface="Palatino" pitchFamily="2" charset="0"/>
                            </a:rPr>
                            <a:t>Reference &amp; Comments</a:t>
                          </a:r>
                          <a:endParaRPr lang="zh-CN" altLang="en-US" sz="1800">
                            <a:latin typeface="Palatino" pitchFamily="2" charset="0"/>
                            <a:ea typeface="Palatino" pitchFamily="2" charset="0"/>
                          </a:endParaRPr>
                        </a:p>
                      </a:txBody>
                      <a:tcPr anchor="ctr"/>
                    </a:tc>
                    <a:tc hMerge="1">
                      <a:txBody>
                        <a:bodyPr/>
                        <a:lstStyle/>
                        <a:p>
                          <a:endParaRPr lang="zh-CN" altLang="en-US"/>
                        </a:p>
                      </a:txBody>
                      <a:tcPr/>
                    </a:tc>
                    <a:extLst>
                      <a:ext uri="{0D108BD9-81ED-4DB2-BD59-A6C34878D82A}">
                        <a16:rowId xmlns:a16="http://schemas.microsoft.com/office/drawing/2014/main" val="2556296952"/>
                      </a:ext>
                    </a:extLst>
                  </a:tr>
                  <a:tr h="492104">
                    <a:tc>
                      <a:txBody>
                        <a:bodyPr/>
                        <a:lstStyle/>
                        <a:p>
                          <a:pPr algn="ctr"/>
                          <a:r>
                            <a:rPr lang="en-US" altLang="zh-CN" err="1">
                              <a:latin typeface="Palatino" pitchFamily="2" charset="0"/>
                              <a:ea typeface="Palatino" pitchFamily="2" charset="0"/>
                            </a:rPr>
                            <a:t>SetCover</a:t>
                          </a:r>
                          <a:endParaRPr lang="zh-CN" altLang="en-US">
                            <a:latin typeface="Palatino" pitchFamily="2" charset="0"/>
                            <a:ea typeface="Palatino" pitchFamily="2" charset="0"/>
                          </a:endParaRPr>
                        </a:p>
                      </a:txBody>
                      <a:tcPr anchor="ctr">
                        <a:solidFill>
                          <a:schemeClr val="accent1">
                            <a:lumMod val="20000"/>
                            <a:lumOff val="80000"/>
                          </a:schemeClr>
                        </a:solidFill>
                      </a:tcPr>
                    </a:tc>
                    <a:tc>
                      <a:txBody>
                        <a:bodyPr/>
                        <a:lstStyle/>
                        <a:p>
                          <a:endParaRPr lang="zh-CN"/>
                        </a:p>
                      </a:txBody>
                      <a:tcPr anchor="ctr">
                        <a:blipFill>
                          <a:blip r:embed="rId3"/>
                          <a:stretch>
                            <a:fillRect l="-111024" t="-147368" r="-488189" b="-547368"/>
                          </a:stretch>
                        </a:blipFill>
                      </a:tcPr>
                    </a:tc>
                    <a:tc gridSpan="2">
                      <a:txBody>
                        <a:bodyPr/>
                        <a:lstStyle/>
                        <a:p>
                          <a:endParaRPr lang="zh-CN"/>
                        </a:p>
                      </a:txBody>
                      <a:tcPr anchor="ctr">
                        <a:blipFill>
                          <a:blip r:embed="rId3"/>
                          <a:stretch>
                            <a:fillRect l="-90236" t="-147368" r="-108754" b="-547368"/>
                          </a:stretch>
                        </a:blipFill>
                      </a:tcPr>
                    </a:tc>
                    <a:tc hMerge="1">
                      <a:txBody>
                        <a:bodyPr/>
                        <a:lstStyle/>
                        <a:p>
                          <a:endParaRPr lang="zh-CN" altLang="en-US"/>
                        </a:p>
                      </a:txBody>
                      <a:tcPr/>
                    </a:tc>
                    <a:tc>
                      <a:txBody>
                        <a:bodyPr/>
                        <a:lstStyle/>
                        <a:p>
                          <a:endParaRPr lang="zh-CN"/>
                        </a:p>
                      </a:txBody>
                      <a:tcPr anchor="ctr">
                        <a:blipFill>
                          <a:blip r:embed="rId3"/>
                          <a:stretch>
                            <a:fillRect l="-400709" t="-147368" r="-129078" b="-547368"/>
                          </a:stretch>
                        </a:blipFill>
                      </a:tcPr>
                    </a:tc>
                    <a:tc gridSpan="2">
                      <a:txBody>
                        <a:bodyPr/>
                        <a:lstStyle/>
                        <a:p>
                          <a:pPr algn="ctr"/>
                          <a:r>
                            <a:rPr lang="en-US" altLang="zh-CN" sz="1800" dirty="0">
                              <a:solidFill>
                                <a:srgbClr val="FF3399"/>
                              </a:solidFill>
                              <a:latin typeface="Palatino" pitchFamily="2" charset="0"/>
                              <a:ea typeface="Palatino" pitchFamily="2" charset="0"/>
                            </a:rPr>
                            <a:t>[DS14]</a:t>
                          </a:r>
                          <a:endParaRPr lang="zh-CN" altLang="en-US" dirty="0">
                            <a:latin typeface="Palatino" pitchFamily="2" charset="0"/>
                            <a:ea typeface="Palatino" pitchFamily="2" charset="0"/>
                          </a:endParaRPr>
                        </a:p>
                      </a:txBody>
                      <a:tcPr anchor="ctr">
                        <a:solidFill>
                          <a:schemeClr val="accent1">
                            <a:lumMod val="20000"/>
                            <a:lumOff val="80000"/>
                          </a:schemeClr>
                        </a:solidFill>
                      </a:tcPr>
                    </a:tc>
                    <a:tc hMerge="1">
                      <a:txBody>
                        <a:bodyPr/>
                        <a:lstStyle/>
                        <a:p>
                          <a:endParaRPr lang="zh-CN" altLang="en-US"/>
                        </a:p>
                      </a:txBody>
                      <a:tcPr/>
                    </a:tc>
                    <a:extLst>
                      <a:ext uri="{0D108BD9-81ED-4DB2-BD59-A6C34878D82A}">
                        <a16:rowId xmlns:a16="http://schemas.microsoft.com/office/drawing/2014/main" val="1411103672"/>
                      </a:ext>
                    </a:extLst>
                  </a:tr>
                  <a:tr h="492104">
                    <a:tc rowSpan="5">
                      <a:txBody>
                        <a:bodyPr/>
                        <a:lstStyle/>
                        <a:p>
                          <a:pPr algn="ctr"/>
                          <a:r>
                            <a:rPr lang="en-US" altLang="zh-CN">
                              <a:latin typeface="Palatino" pitchFamily="2" charset="0"/>
                              <a:ea typeface="Palatino" pitchFamily="2" charset="0"/>
                            </a:rPr>
                            <a:t>Parameterized</a:t>
                          </a:r>
                          <a:r>
                            <a:rPr lang="zh-CN" altLang="en-US">
                              <a:latin typeface="Palatino" pitchFamily="2" charset="0"/>
                              <a:ea typeface="Palatino" pitchFamily="2" charset="0"/>
                            </a:rPr>
                            <a:t> </a:t>
                          </a:r>
                          <a:r>
                            <a:rPr lang="en-US" altLang="zh-CN" err="1">
                              <a:latin typeface="Palatino" pitchFamily="2" charset="0"/>
                              <a:ea typeface="Palatino" pitchFamily="2" charset="0"/>
                            </a:rPr>
                            <a:t>SetCover</a:t>
                          </a:r>
                          <a:endParaRPr lang="zh-CN" altLang="en-US">
                            <a:latin typeface="Palatino" pitchFamily="2" charset="0"/>
                            <a:ea typeface="Palatino" pitchFamily="2" charset="0"/>
                          </a:endParaRPr>
                        </a:p>
                      </a:txBody>
                      <a:tcPr anchor="ctr">
                        <a:solidFill>
                          <a:schemeClr val="accent1">
                            <a:lumMod val="20000"/>
                            <a:lumOff val="80000"/>
                          </a:schemeClr>
                        </a:solidFill>
                      </a:tcPr>
                    </a:tc>
                    <a:tc>
                      <a:txBody>
                        <a:bodyPr/>
                        <a:lstStyle/>
                        <a:p>
                          <a:pPr algn="ctr"/>
                          <a:r>
                            <a:rPr lang="en-US" altLang="zh-CN">
                              <a:latin typeface="Palatino" pitchFamily="2" charset="0"/>
                              <a:ea typeface="Palatino" pitchFamily="2" charset="0"/>
                            </a:rPr>
                            <a:t>SETH</a:t>
                          </a:r>
                          <a:endParaRPr lang="zh-CN" altLang="en-US">
                            <a:latin typeface="Palatino" pitchFamily="2" charset="0"/>
                            <a:ea typeface="Palatino" pitchFamily="2" charset="0"/>
                          </a:endParaRPr>
                        </a:p>
                      </a:txBody>
                      <a:tcPr anchor="ctr">
                        <a:solidFill>
                          <a:schemeClr val="accent1">
                            <a:lumMod val="20000"/>
                            <a:lumOff val="80000"/>
                          </a:schemeClr>
                        </a:solidFill>
                      </a:tcPr>
                    </a:tc>
                    <a:tc rowSpan="3">
                      <a:txBody>
                        <a:bodyPr/>
                        <a:lstStyle/>
                        <a:p>
                          <a:endParaRPr lang="zh-CN"/>
                        </a:p>
                      </a:txBody>
                      <a:tcPr anchor="ctr">
                        <a:blipFill>
                          <a:blip r:embed="rId3"/>
                          <a:stretch>
                            <a:fillRect l="-239286" t="-73438" r="-453571" b="-62500"/>
                          </a:stretch>
                        </a:blipFill>
                      </a:tcPr>
                    </a:tc>
                    <a:tc rowSpan="3">
                      <a:txBody>
                        <a:bodyPr/>
                        <a:lstStyle/>
                        <a:p>
                          <a:endParaRPr lang="zh-CN"/>
                        </a:p>
                      </a:txBody>
                      <a:tcPr anchor="ctr">
                        <a:blipFill>
                          <a:blip r:embed="rId3"/>
                          <a:stretch>
                            <a:fillRect l="-205405" t="-73438" r="-174595" b="-62500"/>
                          </a:stretch>
                        </a:blipFill>
                      </a:tcPr>
                    </a:tc>
                    <a:tc>
                      <a:txBody>
                        <a:bodyPr/>
                        <a:lstStyle/>
                        <a:p>
                          <a:endParaRPr lang="zh-CN"/>
                        </a:p>
                      </a:txBody>
                      <a:tcPr anchor="ctr">
                        <a:blipFill>
                          <a:blip r:embed="rId3"/>
                          <a:stretch>
                            <a:fillRect l="-400709" t="-241026" r="-129078" b="-433333"/>
                          </a:stretch>
                        </a:blipFill>
                      </a:tcPr>
                    </a:tc>
                    <a:tc rowSpan="4">
                      <a:txBody>
                        <a:bodyPr/>
                        <a:lstStyle/>
                        <a:p>
                          <a:pPr algn="ctr"/>
                          <a:r>
                            <a:rPr lang="en-US" altLang="zh-CN" dirty="0">
                              <a:solidFill>
                                <a:srgbClr val="FF3399"/>
                              </a:solidFill>
                              <a:latin typeface="Palatino" pitchFamily="2" charset="0"/>
                              <a:ea typeface="Palatino" pitchFamily="2" charset="0"/>
                            </a:rPr>
                            <a:t>[KLM19]</a:t>
                          </a:r>
                          <a:endParaRPr lang="zh-CN" altLang="en-US" dirty="0">
                            <a:solidFill>
                              <a:srgbClr val="FF3399"/>
                            </a:solidFill>
                            <a:latin typeface="Palatino" pitchFamily="2" charset="0"/>
                            <a:ea typeface="Palatino" pitchFamily="2" charset="0"/>
                          </a:endParaRPr>
                        </a:p>
                      </a:txBody>
                      <a:tcPr anchor="ctr">
                        <a:solidFill>
                          <a:schemeClr val="accent1">
                            <a:lumMod val="20000"/>
                            <a:lumOff val="80000"/>
                          </a:schemeClr>
                        </a:solidFill>
                      </a:tcPr>
                    </a:tc>
                    <a:tc rowSpan="4">
                      <a:txBody>
                        <a:bodyPr/>
                        <a:lstStyle/>
                        <a:p>
                          <a:pPr algn="ctr"/>
                          <a:r>
                            <a:rPr lang="en-US" altLang="zh-CN" dirty="0">
                              <a:solidFill>
                                <a:srgbClr val="FF3399"/>
                              </a:solidFill>
                              <a:latin typeface="Palatino" pitchFamily="2" charset="0"/>
                              <a:ea typeface="Palatino" pitchFamily="2" charset="0"/>
                            </a:rPr>
                            <a:t>[Lin19]</a:t>
                          </a:r>
                          <a:endParaRPr lang="zh-CN" altLang="en-US" dirty="0">
                            <a:solidFill>
                              <a:srgbClr val="FF3399"/>
                            </a:solidFill>
                            <a:latin typeface="Palatino" pitchFamily="2" charset="0"/>
                            <a:ea typeface="Palatino" pitchFamily="2" charset="0"/>
                          </a:endParaRPr>
                        </a:p>
                      </a:txBody>
                      <a:tcPr anchor="ctr">
                        <a:solidFill>
                          <a:schemeClr val="accent1">
                            <a:lumMod val="20000"/>
                            <a:lumOff val="80000"/>
                          </a:schemeClr>
                        </a:solidFill>
                      </a:tcPr>
                    </a:tc>
                    <a:extLst>
                      <a:ext uri="{0D108BD9-81ED-4DB2-BD59-A6C34878D82A}">
                        <a16:rowId xmlns:a16="http://schemas.microsoft.com/office/drawing/2014/main" val="2032787280"/>
                      </a:ext>
                    </a:extLst>
                  </a:tr>
                  <a:tr h="492104">
                    <a:tc vMerge="1">
                      <a:txBody>
                        <a:bodyPr/>
                        <a:lstStyle/>
                        <a:p>
                          <a:pPr algn="ctr"/>
                          <a:endParaRPr lang="zh-CN" altLang="en-US">
                            <a:latin typeface="Palatino" pitchFamily="2" charset="0"/>
                            <a:ea typeface="Palatino" pitchFamily="2" charset="0"/>
                          </a:endParaRPr>
                        </a:p>
                      </a:txBody>
                      <a:tcPr anchor="ctr"/>
                    </a:tc>
                    <a:tc>
                      <a:txBody>
                        <a:bodyPr/>
                        <a:lstStyle/>
                        <a:p>
                          <a:pPr algn="ctr"/>
                          <a:r>
                            <a:rPr lang="en-US" altLang="zh-CN">
                              <a:latin typeface="Palatino" pitchFamily="2" charset="0"/>
                              <a:ea typeface="Palatino" pitchFamily="2" charset="0"/>
                            </a:rPr>
                            <a:t>ETH</a:t>
                          </a:r>
                          <a:endParaRPr lang="zh-CN" altLang="en-US">
                            <a:latin typeface="Palatino" pitchFamily="2" charset="0"/>
                            <a:ea typeface="Palatino" pitchFamily="2" charset="0"/>
                          </a:endParaRPr>
                        </a:p>
                      </a:txBody>
                      <a:tcPr anchor="ctr">
                        <a:solidFill>
                          <a:schemeClr val="accent1">
                            <a:lumMod val="20000"/>
                            <a:lumOff val="80000"/>
                          </a:schemeClr>
                        </a:solidFill>
                      </a:tcPr>
                    </a:tc>
                    <a:tc vMerge="1">
                      <a:txBody>
                        <a:bodyPr/>
                        <a:lstStyle/>
                        <a:p>
                          <a:endParaRPr lang="zh-CN" altLang="en-US"/>
                        </a:p>
                      </a:txBody>
                      <a:tcPr/>
                    </a:tc>
                    <a:tc vMerge="1">
                      <a:txBody>
                        <a:bodyPr/>
                        <a:lstStyle/>
                        <a:p>
                          <a:endParaRPr lang="zh-CN" altLang="en-US"/>
                        </a:p>
                      </a:txBody>
                      <a:tcPr/>
                    </a:tc>
                    <a:tc>
                      <a:txBody>
                        <a:bodyPr/>
                        <a:lstStyle/>
                        <a:p>
                          <a:endParaRPr lang="zh-CN"/>
                        </a:p>
                      </a:txBody>
                      <a:tcPr anchor="ctr">
                        <a:blipFill>
                          <a:blip r:embed="rId3"/>
                          <a:stretch>
                            <a:fillRect l="-400709" t="-341026" r="-129078" b="-333333"/>
                          </a:stretch>
                        </a:blip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933313138"/>
                      </a:ext>
                    </a:extLst>
                  </a:tr>
                  <a:tr h="64008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a:latin typeface="Palatino" pitchFamily="2" charset="0"/>
                            <a:ea typeface="Palatino" pitchFamily="2" charset="0"/>
                          </a:endParaRPr>
                        </a:p>
                      </a:txBody>
                      <a:tcPr anchor="ctr"/>
                    </a:tc>
                    <a:tc>
                      <a:txBody>
                        <a:bodyPr/>
                        <a:lstStyle/>
                        <a:p>
                          <a:endParaRPr lang="zh-CN"/>
                        </a:p>
                      </a:txBody>
                      <a:tcPr anchor="ctr">
                        <a:blipFill>
                          <a:blip r:embed="rId3"/>
                          <a:stretch>
                            <a:fillRect l="-111024" t="-344000" r="-488189" b="-160000"/>
                          </a:stretch>
                        </a:blipFill>
                      </a:tcPr>
                    </a:tc>
                    <a:tc vMerge="1">
                      <a:txBody>
                        <a:bodyPr/>
                        <a:lstStyle/>
                        <a:p>
                          <a:endParaRPr lang="zh-CN" altLang="en-US"/>
                        </a:p>
                      </a:txBody>
                      <a:tcPr/>
                    </a:tc>
                    <a:tc vMerge="1">
                      <a:txBody>
                        <a:bodyPr/>
                        <a:lstStyle/>
                        <a:p>
                          <a:endParaRPr lang="zh-CN" altLang="en-US"/>
                        </a:p>
                      </a:txBody>
                      <a:tcPr/>
                    </a:tc>
                    <a:tc>
                      <a:txBody>
                        <a:bodyPr/>
                        <a:lstStyle/>
                        <a:p>
                          <a:endParaRPr lang="zh-CN"/>
                        </a:p>
                      </a:txBody>
                      <a:tcPr anchor="ctr">
                        <a:blipFill>
                          <a:blip r:embed="rId3"/>
                          <a:stretch>
                            <a:fillRect l="-400709" t="-344000" r="-129078" b="-160000"/>
                          </a:stretch>
                        </a:blip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608977161"/>
                      </a:ext>
                    </a:extLst>
                  </a:tr>
                  <a:tr h="492104">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a:latin typeface="Palatino" pitchFamily="2" charset="0"/>
                            <a:ea typeface="Palatino" pitchFamily="2" charset="0"/>
                          </a:endParaRPr>
                        </a:p>
                      </a:txBody>
                      <a:tcPr anchor="ctr"/>
                    </a:tc>
                    <a:tc>
                      <a:txBody>
                        <a:bodyPr/>
                        <a:lstStyle/>
                        <a:p>
                          <a:endParaRPr lang="zh-CN"/>
                        </a:p>
                      </a:txBody>
                      <a:tcPr anchor="ctr">
                        <a:blipFill>
                          <a:blip r:embed="rId3"/>
                          <a:stretch>
                            <a:fillRect l="-111024" t="-569231" r="-488189" b="-105128"/>
                          </a:stretch>
                        </a:blipFill>
                      </a:tcPr>
                    </a:tc>
                    <a:tc gridSpan="2">
                      <a:txBody>
                        <a:bodyPr/>
                        <a:lstStyle/>
                        <a:p>
                          <a:endParaRPr lang="zh-CN"/>
                        </a:p>
                      </a:txBody>
                      <a:tcPr anchor="ctr">
                        <a:blipFill>
                          <a:blip r:embed="rId3"/>
                          <a:stretch>
                            <a:fillRect l="-90236" t="-569231" r="-108754" b="-105128"/>
                          </a:stretch>
                        </a:blipFill>
                      </a:tcPr>
                    </a:tc>
                    <a:tc hMerge="1">
                      <a:txBody>
                        <a:bodyPr/>
                        <a:lstStyle/>
                        <a:p>
                          <a:endParaRPr lang="zh-CN" altLang="en-US"/>
                        </a:p>
                      </a:txBody>
                      <a:tcPr/>
                    </a:tc>
                    <a:tc>
                      <a:txBody>
                        <a:bodyPr/>
                        <a:lstStyle/>
                        <a:p>
                          <a:endParaRPr lang="zh-CN"/>
                        </a:p>
                      </a:txBody>
                      <a:tcPr anchor="ctr">
                        <a:blipFill>
                          <a:blip r:embed="rId3"/>
                          <a:stretch>
                            <a:fillRect l="-400709" t="-569231" r="-129078" b="-105128"/>
                          </a:stretch>
                        </a:blip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380657310"/>
                      </a:ext>
                    </a:extLst>
                  </a:tr>
                  <a:tr h="492104">
                    <a:tc vMerge="1">
                      <a:txBody>
                        <a:bodyPr/>
                        <a:lstStyle/>
                        <a:p>
                          <a:pPr algn="ctr"/>
                          <a:endParaRPr lang="zh-CN" altLang="en-US">
                            <a:latin typeface="Palatino" pitchFamily="2" charset="0"/>
                            <a:ea typeface="Palatino" pitchFamily="2" charset="0"/>
                          </a:endParaRPr>
                        </a:p>
                      </a:txBody>
                      <a:tcPr anchor="ctr">
                        <a:solidFill>
                          <a:schemeClr val="accent1">
                            <a:lumMod val="20000"/>
                            <a:lumOff val="80000"/>
                          </a:schemeClr>
                        </a:solidFill>
                      </a:tcPr>
                    </a:tc>
                    <a:tc>
                      <a:txBody>
                        <a:bodyPr/>
                        <a:lstStyle/>
                        <a:p>
                          <a:endParaRPr lang="zh-CN"/>
                        </a:p>
                      </a:txBody>
                      <a:tcPr anchor="ctr">
                        <a:blipFill>
                          <a:blip r:embed="rId3"/>
                          <a:stretch>
                            <a:fillRect l="-111024" t="-669231" r="-488189" b="-5128"/>
                          </a:stretch>
                        </a:blipFill>
                      </a:tcPr>
                    </a:tc>
                    <a:tc gridSpan="2">
                      <a:txBody>
                        <a:bodyPr/>
                        <a:lstStyle/>
                        <a:p>
                          <a:pPr algn="ctr"/>
                          <a:r>
                            <a:rPr lang="en-US" altLang="zh-CN" dirty="0">
                              <a:solidFill>
                                <a:schemeClr val="tx1"/>
                              </a:solidFill>
                              <a:latin typeface="Palatino" pitchFamily="2" charset="0"/>
                              <a:ea typeface="Palatino" pitchFamily="2" charset="0"/>
                            </a:rPr>
                            <a:t>?</a:t>
                          </a:r>
                          <a:endParaRPr lang="zh-CN" altLang="en-US" dirty="0">
                            <a:solidFill>
                              <a:schemeClr val="tx1"/>
                            </a:solidFill>
                            <a:latin typeface="Palatino" pitchFamily="2" charset="0"/>
                            <a:ea typeface="Palatino" pitchFamily="2" charset="0"/>
                          </a:endParaRPr>
                        </a:p>
                      </a:txBody>
                      <a:tcPr anchor="ctr">
                        <a:solidFill>
                          <a:schemeClr val="accent1">
                            <a:lumMod val="20000"/>
                            <a:lumOff val="80000"/>
                          </a:schemeClr>
                        </a:solidFill>
                      </a:tcPr>
                    </a:tc>
                    <a:tc hMerge="1">
                      <a:txBody>
                        <a:bodyPr/>
                        <a:lstStyle/>
                        <a:p>
                          <a:endParaRPr lang="zh-CN" altLang="en-US"/>
                        </a:p>
                      </a:txBody>
                      <a:tcPr/>
                    </a:tc>
                    <a:tc>
                      <a:txBody>
                        <a:bodyPr/>
                        <a:lstStyle/>
                        <a:p>
                          <a:endParaRPr lang="zh-CN"/>
                        </a:p>
                      </a:txBody>
                      <a:tcPr anchor="ctr">
                        <a:blipFill>
                          <a:blip r:embed="rId3"/>
                          <a:stretch>
                            <a:fillRect l="-400709" t="-669231" r="-129078" b="-5128"/>
                          </a:stretch>
                        </a:blipFill>
                      </a:tcPr>
                    </a:tc>
                    <a:tc gridSpan="2">
                      <a:txBody>
                        <a:bodyPr/>
                        <a:lstStyle/>
                        <a:p>
                          <a:pPr algn="ctr"/>
                          <a:endParaRPr lang="zh-CN" altLang="en-US" b="1" dirty="0">
                            <a:solidFill>
                              <a:srgbClr val="FF0000"/>
                            </a:solidFill>
                            <a:latin typeface="Palatino" pitchFamily="2" charset="0"/>
                            <a:ea typeface="Palatino" pitchFamily="2" charset="0"/>
                          </a:endParaRPr>
                        </a:p>
                      </a:txBody>
                      <a:tcPr anchor="ctr">
                        <a:solidFill>
                          <a:schemeClr val="accent1">
                            <a:lumMod val="20000"/>
                            <a:lumOff val="80000"/>
                          </a:schemeClr>
                        </a:solidFill>
                      </a:tcPr>
                    </a:tc>
                    <a:tc hMerge="1">
                      <a:txBody>
                        <a:bodyPr/>
                        <a:lstStyle/>
                        <a:p>
                          <a:pPr algn="ctr"/>
                          <a:endParaRPr lang="zh-CN" altLang="en-US">
                            <a:solidFill>
                              <a:srgbClr val="FF3399"/>
                            </a:solidFill>
                            <a:latin typeface="Palatino" pitchFamily="2" charset="0"/>
                            <a:ea typeface="Palatino" pitchFamily="2" charset="0"/>
                          </a:endParaRPr>
                        </a:p>
                      </a:txBody>
                      <a:tcPr anchor="ctr">
                        <a:solidFill>
                          <a:schemeClr val="accent1">
                            <a:lumMod val="20000"/>
                            <a:lumOff val="80000"/>
                          </a:schemeClr>
                        </a:solidFill>
                      </a:tcPr>
                    </a:tc>
                    <a:extLst>
                      <a:ext uri="{0D108BD9-81ED-4DB2-BD59-A6C34878D82A}">
                        <a16:rowId xmlns:a16="http://schemas.microsoft.com/office/drawing/2014/main" val="2744666625"/>
                      </a:ext>
                    </a:extLst>
                  </a:tr>
                </a:tbl>
              </a:graphicData>
            </a:graphic>
          </p:graphicFrame>
        </mc:Fallback>
      </mc:AlternateContent>
      <p:sp>
        <p:nvSpPr>
          <p:cNvPr id="2" name="标题 1">
            <a:extLst>
              <a:ext uri="{FF2B5EF4-FFF2-40B4-BE49-F238E27FC236}">
                <a16:creationId xmlns:a16="http://schemas.microsoft.com/office/drawing/2014/main" id="{4CFEBA7D-D78A-4674-B4CE-8101BA65D437}"/>
              </a:ext>
            </a:extLst>
          </p:cNvPr>
          <p:cNvSpPr>
            <a:spLocks noGrp="1"/>
          </p:cNvSpPr>
          <p:nvPr>
            <p:ph type="title"/>
          </p:nvPr>
        </p:nvSpPr>
        <p:spPr/>
        <p:txBody>
          <a:bodyPr/>
          <a:lstStyle/>
          <a:p>
            <a:r>
              <a:rPr lang="en-US" altLang="zh-CN" dirty="0">
                <a:latin typeface="Palatino Linotype" panose="02040502050505030304" pitchFamily="18" charset="0"/>
                <a:ea typeface="Cambria" panose="02040503050406030204" pitchFamily="18" charset="0"/>
              </a:rPr>
              <a:t>Approximation</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of</a:t>
            </a:r>
            <a:r>
              <a:rPr lang="zh-CN" altLang="en-US" dirty="0">
                <a:latin typeface="Palatino Linotype" panose="02040502050505030304" pitchFamily="18" charset="0"/>
                <a:ea typeface="Cambria" panose="02040503050406030204" pitchFamily="18" charset="0"/>
              </a:rPr>
              <a:t> </a:t>
            </a:r>
            <a:r>
              <a:rPr lang="en-US" altLang="zh-CN" dirty="0" err="1">
                <a:latin typeface="Palatino Linotype" panose="02040502050505030304" pitchFamily="18" charset="0"/>
                <a:ea typeface="Cambria" panose="02040503050406030204" pitchFamily="18" charset="0"/>
              </a:rPr>
              <a:t>SetCover</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Problem</a:t>
            </a:r>
            <a:endParaRPr lang="zh-CN" altLang="en-US" dirty="0">
              <a:latin typeface="Palatino Linotype" panose="02040502050505030304" pitchFamily="18" charset="0"/>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60EF3167-E292-CF4E-147B-273A5AA43685}"/>
                  </a:ext>
                </a:extLst>
              </p:cNvPr>
              <p:cNvSpPr txBox="1"/>
              <p:nvPr/>
            </p:nvSpPr>
            <p:spPr>
              <a:xfrm>
                <a:off x="669536" y="1788388"/>
                <a:ext cx="10280961" cy="400110"/>
              </a:xfrm>
              <a:prstGeom prst="rect">
                <a:avLst/>
              </a:prstGeom>
              <a:noFill/>
            </p:spPr>
            <p:txBody>
              <a:bodyPr wrap="square">
                <a:spAutoFit/>
              </a:bodyPr>
              <a:lstStyle/>
              <a:p>
                <a:pPr marL="285750" indent="-285750">
                  <a:lnSpc>
                    <a:spcPct val="100000"/>
                  </a:lnSpc>
                  <a:buFont typeface="Arial" panose="020B0604020202020204" pitchFamily="34" charset="0"/>
                  <a:buChar char="•"/>
                </a:pPr>
                <a:r>
                  <a:rPr lang="en-US" altLang="zh-CN" sz="2000" dirty="0">
                    <a:latin typeface="Palatino" pitchFamily="2" charset="0"/>
                    <a:ea typeface="Palatino" pitchFamily="2" charset="0"/>
                  </a:rPr>
                  <a:t>A</a:t>
                </a:r>
                <a:r>
                  <a:rPr lang="zh-CN" altLang="en-US" sz="2000" dirty="0">
                    <a:latin typeface="Palatino" pitchFamily="2" charset="0"/>
                    <a:ea typeface="Palatino" pitchFamily="2" charset="0"/>
                  </a:rPr>
                  <a:t> </a:t>
                </a:r>
                <a:r>
                  <a:rPr lang="en-US" altLang="zh-CN" sz="2000" dirty="0">
                    <a:latin typeface="Palatino" pitchFamily="2" charset="0"/>
                    <a:ea typeface="Palatino" pitchFamily="2" charset="0"/>
                  </a:rPr>
                  <a:t>simple</a:t>
                </a:r>
                <a:r>
                  <a:rPr lang="zh-CN" altLang="en-US" sz="2000" dirty="0">
                    <a:latin typeface="Palatino" pitchFamily="2" charset="0"/>
                    <a:ea typeface="Palatino" pitchFamily="2" charset="0"/>
                  </a:rPr>
                  <a:t> </a:t>
                </a:r>
                <a:r>
                  <a:rPr lang="en-US" altLang="zh-CN" sz="2000" dirty="0">
                    <a:latin typeface="Palatino" pitchFamily="2" charset="0"/>
                    <a:ea typeface="Palatino" pitchFamily="2" charset="0"/>
                  </a:rPr>
                  <a:t>greedy</a:t>
                </a:r>
                <a:r>
                  <a:rPr lang="zh-CN" altLang="en-US" sz="2000" dirty="0">
                    <a:latin typeface="Palatino" pitchFamily="2" charset="0"/>
                    <a:ea typeface="Palatino" pitchFamily="2" charset="0"/>
                  </a:rPr>
                  <a:t> </a:t>
                </a:r>
                <a:r>
                  <a:rPr lang="en-US" altLang="zh-CN" sz="2000" dirty="0">
                    <a:latin typeface="Palatino" pitchFamily="2" charset="0"/>
                    <a:ea typeface="Palatino" pitchFamily="2" charset="0"/>
                  </a:rPr>
                  <a:t>algorithm</a:t>
                </a:r>
                <a:r>
                  <a:rPr lang="zh-CN" altLang="en-US" sz="2000" dirty="0">
                    <a:latin typeface="Palatino" pitchFamily="2" charset="0"/>
                    <a:ea typeface="Palatino" pitchFamily="2" charset="0"/>
                  </a:rPr>
                  <a:t> </a:t>
                </a:r>
                <a:r>
                  <a:rPr lang="en-US" altLang="zh-CN" sz="2000" dirty="0">
                    <a:latin typeface="Palatino" pitchFamily="2" charset="0"/>
                    <a:ea typeface="Palatino" pitchFamily="2" charset="0"/>
                  </a:rPr>
                  <a:t>reaches</a:t>
                </a:r>
                <a:r>
                  <a:rPr lang="zh-CN" altLang="en-US" sz="2000" dirty="0">
                    <a:latin typeface="Palatino" pitchFamily="2" charset="0"/>
                    <a:ea typeface="Palatino" pitchFamily="2" charset="0"/>
                  </a:rPr>
                  <a:t> </a:t>
                </a:r>
                <a14:m>
                  <m:oMath xmlns:m="http://schemas.openxmlformats.org/officeDocument/2006/math">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ln</m:t>
                        </m:r>
                      </m:fName>
                      <m:e>
                        <m:r>
                          <a:rPr lang="en-US" altLang="zh-CN" sz="2000" b="0" i="1" smtClean="0">
                            <a:latin typeface="Cambria Math" panose="02040503050406030204" pitchFamily="18" charset="0"/>
                          </a:rPr>
                          <m:t>𝑛</m:t>
                        </m:r>
                      </m:e>
                    </m:func>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ln</m:t>
                        </m:r>
                      </m:fName>
                      <m:e>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ln</m:t>
                            </m:r>
                          </m:fName>
                          <m:e>
                            <m:r>
                              <a:rPr lang="en-US" altLang="zh-CN" sz="2000" b="0" i="1" smtClean="0">
                                <a:latin typeface="Cambria Math" panose="02040503050406030204" pitchFamily="18" charset="0"/>
                              </a:rPr>
                              <m:t>𝑛</m:t>
                            </m:r>
                          </m:e>
                        </m:func>
                      </m:e>
                    </m:func>
                    <m:r>
                      <a:rPr lang="en-US" altLang="zh-CN" sz="2000" b="0" i="1" smtClean="0">
                        <a:latin typeface="Cambria Math" panose="02040503050406030204" pitchFamily="18" charset="0"/>
                      </a:rPr>
                      <m:t>+</m:t>
                    </m:r>
                    <m:r>
                      <m:rPr>
                        <m:sty m:val="p"/>
                      </m:rPr>
                      <a:rPr lang="en-US" altLang="zh-CN" sz="2000" b="0" i="0" smtClean="0">
                        <a:latin typeface="Cambria Math" panose="02040503050406030204" pitchFamily="18" charset="0"/>
                      </a:rPr>
                      <m:t>Θ</m:t>
                    </m:r>
                    <m:r>
                      <a:rPr lang="en-US" altLang="zh-CN" sz="2000" b="0" i="1" smtClean="0">
                        <a:latin typeface="Cambria Math" panose="02040503050406030204" pitchFamily="18" charset="0"/>
                      </a:rPr>
                      <m:t>(1))</m:t>
                    </m:r>
                  </m:oMath>
                </a14:m>
                <a:r>
                  <a:rPr lang="zh-CN" altLang="en-US" sz="2000" dirty="0">
                    <a:latin typeface="Palatino Linotype" panose="02040502050505030304" pitchFamily="18" charset="0"/>
                  </a:rPr>
                  <a:t> </a:t>
                </a:r>
                <a:r>
                  <a:rPr lang="en-US" altLang="zh-CN" sz="2000" dirty="0">
                    <a:latin typeface="Palatino Linotype" panose="02040502050505030304" pitchFamily="18" charset="0"/>
                  </a:rPr>
                  <a:t>approximation</a:t>
                </a:r>
                <a:r>
                  <a:rPr lang="zh-CN" altLang="en-US" sz="2000" dirty="0">
                    <a:latin typeface="Palatino Linotype" panose="02040502050505030304" pitchFamily="18" charset="0"/>
                  </a:rPr>
                  <a:t> </a:t>
                </a:r>
                <a:r>
                  <a:rPr lang="en-US" altLang="zh-CN" sz="2000" dirty="0">
                    <a:latin typeface="Palatino Linotype" panose="02040502050505030304" pitchFamily="18" charset="0"/>
                  </a:rPr>
                  <a:t>ratio </a:t>
                </a:r>
                <a:r>
                  <a:rPr lang="en-US" altLang="zh-CN" sz="2000" dirty="0">
                    <a:solidFill>
                      <a:srgbClr val="FF3399"/>
                    </a:solidFill>
                    <a:latin typeface="Palatino Linotype" panose="02040502050505030304" pitchFamily="18" charset="0"/>
                  </a:rPr>
                  <a:t>[Sla97]</a:t>
                </a:r>
                <a:r>
                  <a:rPr lang="en-US" altLang="zh-CN" sz="2000" dirty="0">
                    <a:latin typeface="Palatino Linotype" panose="02040502050505030304" pitchFamily="18" charset="0"/>
                  </a:rPr>
                  <a:t>.</a:t>
                </a:r>
              </a:p>
            </p:txBody>
          </p:sp>
        </mc:Choice>
        <mc:Fallback xmlns="">
          <p:sp>
            <p:nvSpPr>
              <p:cNvPr id="6" name="文本框 5">
                <a:extLst>
                  <a:ext uri="{FF2B5EF4-FFF2-40B4-BE49-F238E27FC236}">
                    <a16:creationId xmlns:a16="http://schemas.microsoft.com/office/drawing/2014/main" id="{60EF3167-E292-CF4E-147B-273A5AA43685}"/>
                  </a:ext>
                </a:extLst>
              </p:cNvPr>
              <p:cNvSpPr txBox="1">
                <a:spLocks noRot="1" noChangeAspect="1" noMove="1" noResize="1" noEditPoints="1" noAdjustHandles="1" noChangeArrowheads="1" noChangeShapeType="1" noTextEdit="1"/>
              </p:cNvSpPr>
              <p:nvPr/>
            </p:nvSpPr>
            <p:spPr>
              <a:xfrm>
                <a:off x="669536" y="1788388"/>
                <a:ext cx="10280961" cy="400110"/>
              </a:xfrm>
              <a:prstGeom prst="rect">
                <a:avLst/>
              </a:prstGeom>
              <a:blipFill>
                <a:blip r:embed="rId4"/>
                <a:stretch>
                  <a:fillRect l="-534" t="-7576" b="-25758"/>
                </a:stretch>
              </a:blipFill>
            </p:spPr>
            <p:txBody>
              <a:bodyPr/>
              <a:lstStyle/>
              <a:p>
                <a:r>
                  <a:rPr lang="en-US">
                    <a:noFill/>
                  </a:rPr>
                  <a:t> </a:t>
                </a:r>
              </a:p>
            </p:txBody>
          </p:sp>
        </mc:Fallback>
      </mc:AlternateContent>
      <p:sp>
        <p:nvSpPr>
          <p:cNvPr id="3" name="圆角矩形 2">
            <a:extLst>
              <a:ext uri="{FF2B5EF4-FFF2-40B4-BE49-F238E27FC236}">
                <a16:creationId xmlns:a16="http://schemas.microsoft.com/office/drawing/2014/main" id="{10FF6BB0-66FA-CAD2-3112-595AA7771B08}"/>
              </a:ext>
            </a:extLst>
          </p:cNvPr>
          <p:cNvSpPr/>
          <p:nvPr/>
        </p:nvSpPr>
        <p:spPr>
          <a:xfrm>
            <a:off x="3893759" y="5561133"/>
            <a:ext cx="5539489" cy="51898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4248128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FEBA7D-D78A-4674-B4CE-8101BA65D437}"/>
              </a:ext>
            </a:extLst>
          </p:cNvPr>
          <p:cNvSpPr>
            <a:spLocks noGrp="1"/>
          </p:cNvSpPr>
          <p:nvPr>
            <p:ph type="title"/>
          </p:nvPr>
        </p:nvSpPr>
        <p:spPr/>
        <p:txBody>
          <a:bodyPr/>
          <a:lstStyle/>
          <a:p>
            <a:r>
              <a:rPr lang="en-US" altLang="zh-CN">
                <a:latin typeface="Palatino Linotype" panose="02040502050505030304" pitchFamily="18" charset="0"/>
                <a:ea typeface="Cambria" panose="02040503050406030204" pitchFamily="18" charset="0"/>
              </a:rPr>
              <a:t>Approximation</a:t>
            </a:r>
            <a:r>
              <a:rPr lang="zh-CN" altLang="en-US">
                <a:latin typeface="Palatino Linotype" panose="02040502050505030304" pitchFamily="18" charset="0"/>
                <a:ea typeface="Cambria" panose="02040503050406030204" pitchFamily="18" charset="0"/>
              </a:rPr>
              <a:t> </a:t>
            </a:r>
            <a:r>
              <a:rPr lang="en-US" altLang="zh-CN">
                <a:latin typeface="Palatino Linotype" panose="02040502050505030304" pitchFamily="18" charset="0"/>
                <a:ea typeface="Cambria" panose="02040503050406030204" pitchFamily="18" charset="0"/>
              </a:rPr>
              <a:t>of</a:t>
            </a:r>
            <a:r>
              <a:rPr lang="zh-CN" altLang="en-US">
                <a:latin typeface="Palatino Linotype" panose="02040502050505030304" pitchFamily="18" charset="0"/>
                <a:ea typeface="Cambria" panose="02040503050406030204" pitchFamily="18" charset="0"/>
              </a:rPr>
              <a:t> </a:t>
            </a:r>
            <a:r>
              <a:rPr lang="en-US" altLang="zh-CN" err="1">
                <a:latin typeface="Palatino Linotype" panose="02040502050505030304" pitchFamily="18" charset="0"/>
                <a:ea typeface="Cambria" panose="02040503050406030204" pitchFamily="18" charset="0"/>
              </a:rPr>
              <a:t>SetCover</a:t>
            </a:r>
            <a:r>
              <a:rPr lang="zh-CN" altLang="en-US">
                <a:latin typeface="Palatino Linotype" panose="02040502050505030304" pitchFamily="18" charset="0"/>
                <a:ea typeface="Cambria" panose="02040503050406030204" pitchFamily="18" charset="0"/>
              </a:rPr>
              <a:t> </a:t>
            </a:r>
            <a:r>
              <a:rPr lang="en-US" altLang="zh-CN">
                <a:latin typeface="Palatino Linotype" panose="02040502050505030304" pitchFamily="18" charset="0"/>
                <a:ea typeface="Cambria" panose="02040503050406030204" pitchFamily="18" charset="0"/>
              </a:rPr>
              <a:t>Problem</a:t>
            </a:r>
            <a:endParaRPr lang="zh-CN" altLang="en-US">
              <a:latin typeface="Palatino Linotype" panose="02040502050505030304" pitchFamily="18" charset="0"/>
            </a:endParaRPr>
          </a:p>
        </p:txBody>
      </p:sp>
      <mc:AlternateContent xmlns:mc="http://schemas.openxmlformats.org/markup-compatibility/2006" xmlns:a14="http://schemas.microsoft.com/office/drawing/2010/main">
        <mc:Choice Requires="a14">
          <p:graphicFrame>
            <p:nvGraphicFramePr>
              <p:cNvPr id="5" name="表格 5">
                <a:extLst>
                  <a:ext uri="{FF2B5EF4-FFF2-40B4-BE49-F238E27FC236}">
                    <a16:creationId xmlns:a16="http://schemas.microsoft.com/office/drawing/2014/main" id="{B7CA6D99-9F7B-1D56-355B-DF1EDB2D7890}"/>
                  </a:ext>
                </a:extLst>
              </p:cNvPr>
              <p:cNvGraphicFramePr>
                <a:graphicFrameLocks noGrp="1"/>
              </p:cNvGraphicFramePr>
              <p:nvPr>
                <p:extLst>
                  <p:ext uri="{D42A27DB-BD31-4B8C-83A1-F6EECF244321}">
                    <p14:modId xmlns:p14="http://schemas.microsoft.com/office/powerpoint/2010/main" val="2271115895"/>
                  </p:ext>
                </p:extLst>
              </p:nvPr>
            </p:nvGraphicFramePr>
            <p:xfrm>
              <a:off x="487169" y="2287844"/>
              <a:ext cx="11217662" cy="3793919"/>
            </p:xfrm>
            <a:graphic>
              <a:graphicData uri="http://schemas.openxmlformats.org/drawingml/2006/table">
                <a:tbl>
                  <a:tblPr firstRow="1" bandRow="1">
                    <a:tableStyleId>{7DF18680-E054-41AD-8BC1-D1AEF772440D}</a:tableStyleId>
                  </a:tblPr>
                  <a:tblGrid>
                    <a:gridCol w="1770479">
                      <a:extLst>
                        <a:ext uri="{9D8B030D-6E8A-4147-A177-3AD203B41FA5}">
                          <a16:colId xmlns:a16="http://schemas.microsoft.com/office/drawing/2014/main" val="293155701"/>
                        </a:ext>
                      </a:extLst>
                    </a:gridCol>
                    <a:gridCol w="1617818">
                      <a:extLst>
                        <a:ext uri="{9D8B030D-6E8A-4147-A177-3AD203B41FA5}">
                          <a16:colId xmlns:a16="http://schemas.microsoft.com/office/drawing/2014/main" val="1283599638"/>
                        </a:ext>
                      </a:extLst>
                    </a:gridCol>
                    <a:gridCol w="1419274">
                      <a:extLst>
                        <a:ext uri="{9D8B030D-6E8A-4147-A177-3AD203B41FA5}">
                          <a16:colId xmlns:a16="http://schemas.microsoft.com/office/drawing/2014/main" val="4002003608"/>
                        </a:ext>
                      </a:extLst>
                    </a:gridCol>
                    <a:gridCol w="2353421">
                      <a:extLst>
                        <a:ext uri="{9D8B030D-6E8A-4147-A177-3AD203B41FA5}">
                          <a16:colId xmlns:a16="http://schemas.microsoft.com/office/drawing/2014/main" val="223934767"/>
                        </a:ext>
                      </a:extLst>
                    </a:gridCol>
                    <a:gridCol w="1782604">
                      <a:extLst>
                        <a:ext uri="{9D8B030D-6E8A-4147-A177-3AD203B41FA5}">
                          <a16:colId xmlns:a16="http://schemas.microsoft.com/office/drawing/2014/main" val="2351548088"/>
                        </a:ext>
                      </a:extLst>
                    </a:gridCol>
                    <a:gridCol w="1137033">
                      <a:extLst>
                        <a:ext uri="{9D8B030D-6E8A-4147-A177-3AD203B41FA5}">
                          <a16:colId xmlns:a16="http://schemas.microsoft.com/office/drawing/2014/main" val="2149435842"/>
                        </a:ext>
                      </a:extLst>
                    </a:gridCol>
                    <a:gridCol w="1137033">
                      <a:extLst>
                        <a:ext uri="{9D8B030D-6E8A-4147-A177-3AD203B41FA5}">
                          <a16:colId xmlns:a16="http://schemas.microsoft.com/office/drawing/2014/main" val="4102065506"/>
                        </a:ext>
                      </a:extLst>
                    </a:gridCol>
                  </a:tblGrid>
                  <a:tr h="693319">
                    <a:tc>
                      <a:txBody>
                        <a:bodyPr/>
                        <a:lstStyle/>
                        <a:p>
                          <a:pPr algn="ctr"/>
                          <a:r>
                            <a:rPr lang="en-US" altLang="zh-CN" dirty="0">
                              <a:latin typeface="Palatino" pitchFamily="2" charset="0"/>
                              <a:ea typeface="Palatino" pitchFamily="2" charset="0"/>
                            </a:rPr>
                            <a:t>Problem</a:t>
                          </a:r>
                          <a:endParaRPr lang="zh-CN" altLang="en-US" dirty="0">
                            <a:latin typeface="Palatino" pitchFamily="2" charset="0"/>
                            <a:ea typeface="Palatino" pitchFamily="2" charset="0"/>
                          </a:endParaRPr>
                        </a:p>
                      </a:txBody>
                      <a:tcPr anchor="ctr"/>
                    </a:tc>
                    <a:tc>
                      <a:txBody>
                        <a:bodyPr/>
                        <a:lstStyle/>
                        <a:p>
                          <a:pPr algn="ctr"/>
                          <a:r>
                            <a:rPr lang="en-US" altLang="zh-CN" dirty="0">
                              <a:latin typeface="Palatino" pitchFamily="2" charset="0"/>
                              <a:ea typeface="Palatino" pitchFamily="2" charset="0"/>
                            </a:rPr>
                            <a:t>Assumption</a:t>
                          </a:r>
                          <a:endParaRPr lang="zh-CN" altLang="en-US" dirty="0">
                            <a:latin typeface="Palatino" pitchFamily="2" charset="0"/>
                            <a:ea typeface="Palatino" pitchFamily="2" charset="0"/>
                          </a:endParaRPr>
                        </a:p>
                      </a:txBody>
                      <a:tcPr anchor="ctr"/>
                    </a:tc>
                    <a:tc gridSpan="2">
                      <a:txBody>
                        <a:bodyPr/>
                        <a:lstStyle/>
                        <a:p>
                          <a:pPr algn="ctr"/>
                          <a:r>
                            <a:rPr lang="en-US" altLang="zh-CN" dirty="0">
                              <a:latin typeface="Palatino" pitchFamily="2" charset="0"/>
                              <a:ea typeface="Palatino" pitchFamily="2" charset="0"/>
                            </a:rPr>
                            <a:t>Hardness</a:t>
                          </a:r>
                          <a:r>
                            <a:rPr lang="zh-CN" altLang="en-US" dirty="0">
                              <a:latin typeface="Palatino" pitchFamily="2" charset="0"/>
                              <a:ea typeface="Palatino" pitchFamily="2" charset="0"/>
                            </a:rPr>
                            <a:t> </a:t>
                          </a:r>
                          <a:r>
                            <a:rPr lang="en-US" altLang="zh-CN" dirty="0">
                              <a:latin typeface="Palatino" pitchFamily="2" charset="0"/>
                              <a:ea typeface="Palatino" pitchFamily="2" charset="0"/>
                            </a:rPr>
                            <a:t>of</a:t>
                          </a:r>
                          <a:r>
                            <a:rPr lang="zh-CN" altLang="en-US" dirty="0">
                              <a:latin typeface="Palatino" pitchFamily="2" charset="0"/>
                              <a:ea typeface="Palatino" pitchFamily="2" charset="0"/>
                            </a:rPr>
                            <a:t> </a:t>
                          </a:r>
                          <a:r>
                            <a:rPr lang="en-US" altLang="zh-CN" dirty="0">
                              <a:latin typeface="Palatino" pitchFamily="2" charset="0"/>
                              <a:ea typeface="Palatino" pitchFamily="2" charset="0"/>
                            </a:rPr>
                            <a:t>Approx.</a:t>
                          </a:r>
                          <a:r>
                            <a:rPr lang="zh-CN" altLang="en-US" dirty="0">
                              <a:latin typeface="Palatino" pitchFamily="2" charset="0"/>
                              <a:ea typeface="Palatino" pitchFamily="2" charset="0"/>
                            </a:rPr>
                            <a:t> </a:t>
                          </a:r>
                          <a:r>
                            <a:rPr lang="en-US" altLang="zh-CN" dirty="0">
                              <a:latin typeface="Palatino" pitchFamily="2" charset="0"/>
                              <a:ea typeface="Palatino" pitchFamily="2" charset="0"/>
                            </a:rPr>
                            <a:t>Ratio</a:t>
                          </a:r>
                          <a:endParaRPr lang="zh-CN" altLang="en-US" dirty="0">
                            <a:latin typeface="Palatino" pitchFamily="2" charset="0"/>
                            <a:ea typeface="Palatino" pitchFamily="2" charset="0"/>
                          </a:endParaRPr>
                        </a:p>
                      </a:txBody>
                      <a:tcPr anchor="ctr"/>
                    </a:tc>
                    <a:tc hMerge="1">
                      <a:txBody>
                        <a:bodyPr/>
                        <a:lstStyle/>
                        <a:p>
                          <a:endParaRPr lang="zh-CN" altLang="en-US"/>
                        </a:p>
                      </a:txBody>
                      <a:tcPr/>
                    </a:tc>
                    <a:tc>
                      <a:txBody>
                        <a:bodyPr/>
                        <a:lstStyle/>
                        <a:p>
                          <a:pPr algn="ctr"/>
                          <a:r>
                            <a:rPr lang="en-US" altLang="zh-CN" dirty="0">
                              <a:latin typeface="Palatino" pitchFamily="2" charset="0"/>
                              <a:ea typeface="Palatino" pitchFamily="2" charset="0"/>
                            </a:rPr>
                            <a:t>Running</a:t>
                          </a:r>
                          <a:r>
                            <a:rPr lang="zh-CN" altLang="en-US" dirty="0">
                              <a:latin typeface="Palatino" pitchFamily="2" charset="0"/>
                              <a:ea typeface="Palatino" pitchFamily="2" charset="0"/>
                            </a:rPr>
                            <a:t> </a:t>
                          </a:r>
                          <a:r>
                            <a:rPr lang="en-US" altLang="zh-CN" dirty="0">
                              <a:latin typeface="Palatino" pitchFamily="2" charset="0"/>
                              <a:ea typeface="Palatino" pitchFamily="2" charset="0"/>
                            </a:rPr>
                            <a:t>Time</a:t>
                          </a:r>
                          <a:r>
                            <a:rPr lang="zh-CN" altLang="en-US" dirty="0">
                              <a:latin typeface="Palatino" pitchFamily="2" charset="0"/>
                              <a:ea typeface="Palatino" pitchFamily="2" charset="0"/>
                            </a:rPr>
                            <a:t> </a:t>
                          </a:r>
                          <a:r>
                            <a:rPr lang="en-US" altLang="zh-CN" dirty="0">
                              <a:latin typeface="Palatino" pitchFamily="2" charset="0"/>
                              <a:ea typeface="Palatino" pitchFamily="2" charset="0"/>
                            </a:rPr>
                            <a:t>Bound</a:t>
                          </a:r>
                          <a:endParaRPr lang="zh-CN" altLang="en-US" dirty="0">
                            <a:latin typeface="Palatino" pitchFamily="2" charset="0"/>
                            <a:ea typeface="Palatino" pitchFamily="2" charset="0"/>
                          </a:endParaRPr>
                        </a:p>
                      </a:txBody>
                      <a:tcPr anchor="ctr"/>
                    </a:tc>
                    <a:tc gridSpan="2">
                      <a:txBody>
                        <a:bodyPr/>
                        <a:lstStyle/>
                        <a:p>
                          <a:pPr algn="ctr"/>
                          <a:r>
                            <a:rPr lang="en-US" altLang="zh-CN" sz="1800">
                              <a:latin typeface="Palatino" pitchFamily="2" charset="0"/>
                              <a:ea typeface="Palatino" pitchFamily="2" charset="0"/>
                            </a:rPr>
                            <a:t>Reference &amp; Comments</a:t>
                          </a:r>
                          <a:endParaRPr lang="zh-CN" altLang="en-US" sz="1800">
                            <a:latin typeface="Palatino" pitchFamily="2" charset="0"/>
                            <a:ea typeface="Palatino" pitchFamily="2" charset="0"/>
                          </a:endParaRPr>
                        </a:p>
                      </a:txBody>
                      <a:tcPr anchor="ctr"/>
                    </a:tc>
                    <a:tc hMerge="1">
                      <a:txBody>
                        <a:bodyPr/>
                        <a:lstStyle/>
                        <a:p>
                          <a:endParaRPr lang="zh-CN" altLang="en-US"/>
                        </a:p>
                      </a:txBody>
                      <a:tcPr/>
                    </a:tc>
                    <a:extLst>
                      <a:ext uri="{0D108BD9-81ED-4DB2-BD59-A6C34878D82A}">
                        <a16:rowId xmlns:a16="http://schemas.microsoft.com/office/drawing/2014/main" val="2556296952"/>
                      </a:ext>
                    </a:extLst>
                  </a:tr>
                  <a:tr h="492104">
                    <a:tc>
                      <a:txBody>
                        <a:bodyPr/>
                        <a:lstStyle/>
                        <a:p>
                          <a:pPr algn="ctr"/>
                          <a:r>
                            <a:rPr lang="en-US" altLang="zh-CN" err="1">
                              <a:latin typeface="Palatino" pitchFamily="2" charset="0"/>
                              <a:ea typeface="Palatino" pitchFamily="2" charset="0"/>
                            </a:rPr>
                            <a:t>SetCover</a:t>
                          </a:r>
                          <a:endParaRPr lang="zh-CN" altLang="en-US">
                            <a:latin typeface="Palatino" pitchFamily="2" charset="0"/>
                            <a:ea typeface="Palatino" pitchFamily="2" charset="0"/>
                          </a:endParaRPr>
                        </a:p>
                      </a:txBody>
                      <a:tcPr anchor="ctr">
                        <a:solidFill>
                          <a:schemeClr val="accent1">
                            <a:lumMod val="20000"/>
                            <a:lumOff val="80000"/>
                          </a:schemeClr>
                        </a:solidFill>
                      </a:tcPr>
                    </a:tc>
                    <a:tc>
                      <a:txBody>
                        <a:bodyPr/>
                        <a:lstStyle/>
                        <a:p>
                          <a:pPr algn="ctr"/>
                          <a:r>
                            <a:rPr lang="en-US" altLang="zh-CN" sz="1800" dirty="0">
                              <a:latin typeface="Palatino" pitchFamily="2" charset="0"/>
                              <a:ea typeface="Palatino" pitchFamily="2" charset="0"/>
                            </a:rPr>
                            <a:t>NP</a:t>
                          </a:r>
                          <a14:m>
                            <m:oMath xmlns:m="http://schemas.openxmlformats.org/officeDocument/2006/math">
                              <m:r>
                                <a:rPr lang="en-US" altLang="zh-CN" sz="1800" b="0" smtClean="0">
                                  <a:latin typeface="Cambria Math" panose="02040503050406030204" pitchFamily="18" charset="0"/>
                                </a:rPr>
                                <m:t>≠</m:t>
                              </m:r>
                            </m:oMath>
                          </a14:m>
                          <a:r>
                            <a:rPr lang="en-US" altLang="zh-CN" sz="1800" dirty="0">
                              <a:latin typeface="Palatino" pitchFamily="2" charset="0"/>
                              <a:ea typeface="Palatino" pitchFamily="2" charset="0"/>
                            </a:rPr>
                            <a:t>P</a:t>
                          </a:r>
                          <a:endParaRPr lang="zh-CN" altLang="en-US" dirty="0">
                            <a:latin typeface="Palatino" pitchFamily="2" charset="0"/>
                            <a:ea typeface="Palatino" pitchFamily="2" charset="0"/>
                          </a:endParaRPr>
                        </a:p>
                      </a:txBody>
                      <a:tcPr anchor="ctr">
                        <a:solidFill>
                          <a:schemeClr val="accent1">
                            <a:lumMod val="20000"/>
                            <a:lumOff val="80000"/>
                          </a:schemeClr>
                        </a:solidFill>
                      </a:tcPr>
                    </a:tc>
                    <a:tc gridSpan="2">
                      <a:txBody>
                        <a:bodyPr/>
                        <a:lstStyle/>
                        <a:p>
                          <a:pPr algn="ctr"/>
                          <a14:m>
                            <m:oMathPara xmlns:m="http://schemas.openxmlformats.org/officeDocument/2006/math">
                              <m:oMathParaPr>
                                <m:jc m:val="centerGroup"/>
                              </m:oMathParaPr>
                              <m:oMath xmlns:m="http://schemas.openxmlformats.org/officeDocument/2006/math">
                                <m:d>
                                  <m:dPr>
                                    <m:ctrlPr>
                                      <a:rPr lang="en-US" altLang="zh-CN" sz="1800" b="0" i="1" smtClean="0">
                                        <a:latin typeface="Cambria Math" panose="02040503050406030204" pitchFamily="18" charset="0"/>
                                      </a:rPr>
                                    </m:ctrlPr>
                                  </m:dPr>
                                  <m:e>
                                    <m:r>
                                      <a:rPr lang="en-US" altLang="zh-CN" sz="1800" b="0" smtClean="0">
                                        <a:latin typeface="Cambria Math" panose="02040503050406030204" pitchFamily="18" charset="0"/>
                                      </a:rPr>
                                      <m:t>1−</m:t>
                                    </m:r>
                                    <m:r>
                                      <a:rPr lang="en-US" altLang="zh-CN" sz="1800" b="0" smtClean="0">
                                        <a:latin typeface="Cambria Math" panose="02040503050406030204" pitchFamily="18" charset="0"/>
                                      </a:rPr>
                                      <m:t>𝜀</m:t>
                                    </m:r>
                                  </m:e>
                                </m:d>
                                <m:func>
                                  <m:funcPr>
                                    <m:ctrlPr>
                                      <a:rPr lang="en-US" altLang="zh-CN" sz="1800" b="0" i="1" smtClean="0">
                                        <a:latin typeface="Cambria Math" panose="02040503050406030204" pitchFamily="18" charset="0"/>
                                      </a:rPr>
                                    </m:ctrlPr>
                                  </m:funcPr>
                                  <m:fName>
                                    <m:r>
                                      <m:rPr>
                                        <m:sty m:val="p"/>
                                      </m:rPr>
                                      <a:rPr lang="en-US" altLang="zh-CN" sz="1800" b="0" smtClean="0">
                                        <a:latin typeface="Cambria Math" panose="02040503050406030204" pitchFamily="18" charset="0"/>
                                      </a:rPr>
                                      <m:t>ln</m:t>
                                    </m:r>
                                  </m:fName>
                                  <m:e>
                                    <m:r>
                                      <a:rPr lang="en-US" altLang="zh-CN" sz="1800" b="0" smtClean="0">
                                        <a:latin typeface="Cambria Math" panose="02040503050406030204" pitchFamily="18" charset="0"/>
                                      </a:rPr>
                                      <m:t>𝑛</m:t>
                                    </m:r>
                                  </m:e>
                                </m:func>
                              </m:oMath>
                            </m:oMathPara>
                          </a14:m>
                          <a:endParaRPr lang="zh-CN" altLang="en-US" dirty="0">
                            <a:latin typeface="Palatino" pitchFamily="2" charset="0"/>
                            <a:ea typeface="Palatino" pitchFamily="2" charset="0"/>
                          </a:endParaRPr>
                        </a:p>
                      </a:txBody>
                      <a:tcPr anchor="ctr">
                        <a:solidFill>
                          <a:schemeClr val="accent1">
                            <a:lumMod val="20000"/>
                            <a:lumOff val="80000"/>
                          </a:schemeClr>
                        </a:solidFill>
                      </a:tcPr>
                    </a:tc>
                    <a:tc hMerge="1">
                      <a:txBody>
                        <a:bodyPr/>
                        <a:lstStyle/>
                        <a:p>
                          <a:endParaRPr lang="zh-CN" altLang="en-US"/>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smtClean="0">
                                        <a:latin typeface="Cambria Math" panose="02040503050406030204" pitchFamily="18" charset="0"/>
                                      </a:rPr>
                                      <m:t>𝑛</m:t>
                                    </m:r>
                                  </m:e>
                                  <m:sup>
                                    <m:r>
                                      <a:rPr lang="en-US" altLang="zh-CN" b="0" smtClean="0">
                                        <a:latin typeface="Cambria Math" panose="02040503050406030204" pitchFamily="18" charset="0"/>
                                      </a:rPr>
                                      <m:t>𝑂</m:t>
                                    </m:r>
                                    <m:r>
                                      <a:rPr lang="en-US" altLang="zh-CN" b="0" smtClean="0">
                                        <a:latin typeface="Cambria Math" panose="02040503050406030204" pitchFamily="18" charset="0"/>
                                      </a:rPr>
                                      <m:t>(1)</m:t>
                                    </m:r>
                                  </m:sup>
                                </m:sSup>
                              </m:oMath>
                            </m:oMathPara>
                          </a14:m>
                          <a:endParaRPr lang="zh-CN" altLang="en-US">
                            <a:latin typeface="Palatino" pitchFamily="2" charset="0"/>
                            <a:ea typeface="Palatino" pitchFamily="2" charset="0"/>
                          </a:endParaRPr>
                        </a:p>
                      </a:txBody>
                      <a:tcPr anchor="ctr">
                        <a:solidFill>
                          <a:schemeClr val="accent1">
                            <a:lumMod val="20000"/>
                            <a:lumOff val="80000"/>
                          </a:schemeClr>
                        </a:solidFill>
                      </a:tcPr>
                    </a:tc>
                    <a:tc gridSpan="2">
                      <a:txBody>
                        <a:bodyPr/>
                        <a:lstStyle/>
                        <a:p>
                          <a:pPr algn="ctr"/>
                          <a:r>
                            <a:rPr lang="en-US" altLang="zh-CN" sz="1800" dirty="0">
                              <a:solidFill>
                                <a:srgbClr val="FF3399"/>
                              </a:solidFill>
                              <a:latin typeface="Palatino" pitchFamily="2" charset="0"/>
                              <a:ea typeface="Palatino" pitchFamily="2" charset="0"/>
                            </a:rPr>
                            <a:t>[DS14]</a:t>
                          </a:r>
                          <a:endParaRPr lang="zh-CN" altLang="en-US" dirty="0">
                            <a:latin typeface="Palatino" pitchFamily="2" charset="0"/>
                            <a:ea typeface="Palatino" pitchFamily="2" charset="0"/>
                          </a:endParaRPr>
                        </a:p>
                      </a:txBody>
                      <a:tcPr anchor="ctr">
                        <a:solidFill>
                          <a:schemeClr val="accent1">
                            <a:lumMod val="20000"/>
                            <a:lumOff val="80000"/>
                          </a:schemeClr>
                        </a:solidFill>
                      </a:tcPr>
                    </a:tc>
                    <a:tc hMerge="1">
                      <a:txBody>
                        <a:bodyPr/>
                        <a:lstStyle/>
                        <a:p>
                          <a:endParaRPr lang="zh-CN" altLang="en-US"/>
                        </a:p>
                      </a:txBody>
                      <a:tcPr/>
                    </a:tc>
                    <a:extLst>
                      <a:ext uri="{0D108BD9-81ED-4DB2-BD59-A6C34878D82A}">
                        <a16:rowId xmlns:a16="http://schemas.microsoft.com/office/drawing/2014/main" val="1411103672"/>
                      </a:ext>
                    </a:extLst>
                  </a:tr>
                  <a:tr h="492104">
                    <a:tc rowSpan="5">
                      <a:txBody>
                        <a:bodyPr/>
                        <a:lstStyle/>
                        <a:p>
                          <a:pPr algn="ctr"/>
                          <a:r>
                            <a:rPr lang="en-US" altLang="zh-CN">
                              <a:latin typeface="Palatino" pitchFamily="2" charset="0"/>
                              <a:ea typeface="Palatino" pitchFamily="2" charset="0"/>
                            </a:rPr>
                            <a:t>Parameterized</a:t>
                          </a:r>
                          <a:r>
                            <a:rPr lang="zh-CN" altLang="en-US">
                              <a:latin typeface="Palatino" pitchFamily="2" charset="0"/>
                              <a:ea typeface="Palatino" pitchFamily="2" charset="0"/>
                            </a:rPr>
                            <a:t> </a:t>
                          </a:r>
                          <a:r>
                            <a:rPr lang="en-US" altLang="zh-CN" err="1">
                              <a:latin typeface="Palatino" pitchFamily="2" charset="0"/>
                              <a:ea typeface="Palatino" pitchFamily="2" charset="0"/>
                            </a:rPr>
                            <a:t>SetCover</a:t>
                          </a:r>
                          <a:endParaRPr lang="zh-CN" altLang="en-US">
                            <a:latin typeface="Palatino" pitchFamily="2" charset="0"/>
                            <a:ea typeface="Palatino" pitchFamily="2" charset="0"/>
                          </a:endParaRPr>
                        </a:p>
                      </a:txBody>
                      <a:tcPr anchor="ctr">
                        <a:solidFill>
                          <a:schemeClr val="accent1">
                            <a:lumMod val="20000"/>
                            <a:lumOff val="80000"/>
                          </a:schemeClr>
                        </a:solidFill>
                      </a:tcPr>
                    </a:tc>
                    <a:tc>
                      <a:txBody>
                        <a:bodyPr/>
                        <a:lstStyle/>
                        <a:p>
                          <a:pPr algn="ctr"/>
                          <a:r>
                            <a:rPr lang="en-US" altLang="zh-CN">
                              <a:latin typeface="Palatino" pitchFamily="2" charset="0"/>
                              <a:ea typeface="Palatino" pitchFamily="2" charset="0"/>
                            </a:rPr>
                            <a:t>SETH</a:t>
                          </a:r>
                          <a:endParaRPr lang="zh-CN" altLang="en-US">
                            <a:latin typeface="Palatino" pitchFamily="2" charset="0"/>
                            <a:ea typeface="Palatino" pitchFamily="2" charset="0"/>
                          </a:endParaRPr>
                        </a:p>
                      </a:txBody>
                      <a:tcPr anchor="ctr">
                        <a:solidFill>
                          <a:schemeClr val="accent1">
                            <a:lumMod val="20000"/>
                            <a:lumOff val="80000"/>
                          </a:schemeClr>
                        </a:solidFill>
                      </a:tcPr>
                    </a:tc>
                    <a:tc rowSpan="3">
                      <a:txBody>
                        <a:bodyPr/>
                        <a:lstStyle/>
                        <a:p>
                          <a:pPr algn="ct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unc>
                                          <m:funcPr>
                                            <m:ctrlPr>
                                              <a:rPr lang="zh-CN" altLang="en-US" b="0" i="1" smtClean="0">
                                                <a:latin typeface="Cambria Math" panose="02040503050406030204" pitchFamily="18" charset="0"/>
                                              </a:rPr>
                                            </m:ctrlPr>
                                          </m:funcPr>
                                          <m:fName>
                                            <m:r>
                                              <m:rPr>
                                                <m:sty m:val="p"/>
                                              </m:rPr>
                                              <a:rPr lang="en-US" altLang="zh-CN" b="0" smtClean="0">
                                                <a:latin typeface="Cambria Math" panose="02040503050406030204" pitchFamily="18" charset="0"/>
                                              </a:rPr>
                                              <m:t>log</m:t>
                                            </m:r>
                                          </m:fName>
                                          <m:e>
                                            <m:r>
                                              <a:rPr lang="en-US" altLang="zh-CN" b="0" smtClean="0">
                                                <a:latin typeface="Cambria Math" panose="02040503050406030204" pitchFamily="18" charset="0"/>
                                              </a:rPr>
                                              <m:t>𝑛</m:t>
                                            </m:r>
                                          </m:e>
                                        </m:func>
                                      </m:e>
                                    </m:d>
                                  </m:e>
                                  <m:sup>
                                    <m:f>
                                      <m:fPr>
                                        <m:ctrlPr>
                                          <a:rPr lang="en-US" altLang="zh-CN" b="0" i="1" smtClean="0">
                                            <a:latin typeface="Cambria Math" panose="02040503050406030204" pitchFamily="18" charset="0"/>
                                          </a:rPr>
                                        </m:ctrlPr>
                                      </m:fPr>
                                      <m:num>
                                        <m:r>
                                          <a:rPr lang="en-US" altLang="zh-CN" b="0" smtClean="0">
                                            <a:latin typeface="Cambria Math" panose="02040503050406030204" pitchFamily="18" charset="0"/>
                                          </a:rPr>
                                          <m:t>1</m:t>
                                        </m:r>
                                      </m:num>
                                      <m:den>
                                        <m:sSup>
                                          <m:sSupPr>
                                            <m:ctrlPr>
                                              <a:rPr lang="en-US" altLang="zh-CN" b="0" i="1" smtClean="0">
                                                <a:latin typeface="Cambria Math" panose="02040503050406030204" pitchFamily="18" charset="0"/>
                                              </a:rPr>
                                            </m:ctrlPr>
                                          </m:sSupPr>
                                          <m:e>
                                            <m:r>
                                              <a:rPr lang="en-US" altLang="zh-CN" b="0" smtClean="0">
                                                <a:latin typeface="Cambria Math" panose="02040503050406030204" pitchFamily="18" charset="0"/>
                                              </a:rPr>
                                              <m:t>𝑘</m:t>
                                            </m:r>
                                          </m:e>
                                          <m:sup>
                                            <m:r>
                                              <a:rPr lang="en-US" altLang="zh-CN" b="0"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smtClean="0">
                                                    <a:latin typeface="Cambria Math" panose="02040503050406030204" pitchFamily="18" charset="0"/>
                                                  </a:rPr>
                                                  <m:t>1</m:t>
                                                </m:r>
                                              </m:e>
                                            </m:d>
                                          </m:sup>
                                        </m:sSup>
                                      </m:den>
                                    </m:f>
                                  </m:sup>
                                </m:sSup>
                              </m:oMath>
                            </m:oMathPara>
                          </a14:m>
                          <a:endParaRPr lang="zh-CN" altLang="en-US">
                            <a:latin typeface="Palatino" pitchFamily="2" charset="0"/>
                            <a:ea typeface="Palatino" pitchFamily="2" charset="0"/>
                          </a:endParaRPr>
                        </a:p>
                      </a:txBody>
                      <a:tcPr anchor="ctr">
                        <a:solidFill>
                          <a:schemeClr val="accent1">
                            <a:lumMod val="20000"/>
                            <a:lumOff val="80000"/>
                          </a:schemeClr>
                        </a:solidFill>
                      </a:tcPr>
                    </a:tc>
                    <a:tc rowSpan="3">
                      <a:txBody>
                        <a:bodyPr/>
                        <a:lstStyle/>
                        <a:p>
                          <a:pPr algn="ctr"/>
                          <a14:m>
                            <m:oMath xmlns:m="http://schemas.openxmlformats.org/officeDocument/2006/math">
                              <m:r>
                                <a:rPr lang="en-US" altLang="zh-CN" sz="1800" b="0" smtClean="0">
                                  <a:latin typeface="Cambria Math" panose="02040503050406030204" pitchFamily="18" charset="0"/>
                                </a:rPr>
                                <m:t>(1−</m:t>
                              </m:r>
                              <m:r>
                                <a:rPr lang="en-US" altLang="zh-CN" sz="1800" b="0" smtClean="0">
                                  <a:latin typeface="Cambria Math" panose="02040503050406030204" pitchFamily="18" charset="0"/>
                                </a:rPr>
                                <m:t>𝑜</m:t>
                              </m:r>
                              <m:r>
                                <a:rPr lang="en-US" altLang="zh-CN" sz="1800" b="0" smtClean="0">
                                  <a:latin typeface="Cambria Math" panose="02040503050406030204" pitchFamily="18" charset="0"/>
                                </a:rPr>
                                <m:t>(1))</m:t>
                              </m:r>
                              <m:sSup>
                                <m:sSupPr>
                                  <m:ctrlPr>
                                    <a:rPr lang="en-US" altLang="zh-CN" sz="1800" b="0" i="1" smtClean="0">
                                      <a:latin typeface="Cambria Math" panose="02040503050406030204" pitchFamily="18" charset="0"/>
                                    </a:rPr>
                                  </m:ctrlPr>
                                </m:sSupPr>
                                <m:e>
                                  <m:d>
                                    <m:dPr>
                                      <m:ctrlPr>
                                        <a:rPr lang="en-US" altLang="zh-CN" sz="1800" b="0" i="1" smtClean="0">
                                          <a:latin typeface="Cambria Math" panose="02040503050406030204" pitchFamily="18" charset="0"/>
                                        </a:rPr>
                                      </m:ctrlPr>
                                    </m:dPr>
                                    <m:e>
                                      <m:f>
                                        <m:fPr>
                                          <m:ctrlPr>
                                            <a:rPr lang="en-US" altLang="zh-CN" sz="1800" b="0" i="1" smtClean="0">
                                              <a:latin typeface="Cambria Math" panose="02040503050406030204" pitchFamily="18" charset="0"/>
                                            </a:rPr>
                                          </m:ctrlPr>
                                        </m:fPr>
                                        <m:num>
                                          <m:func>
                                            <m:funcPr>
                                              <m:ctrlPr>
                                                <a:rPr lang="en-US" altLang="zh-CN" sz="1800" b="0" i="1" smtClean="0">
                                                  <a:latin typeface="Cambria Math" panose="02040503050406030204" pitchFamily="18" charset="0"/>
                                                </a:rPr>
                                              </m:ctrlPr>
                                            </m:funcPr>
                                            <m:fName>
                                              <m:r>
                                                <m:rPr>
                                                  <m:sty m:val="p"/>
                                                </m:rPr>
                                                <a:rPr lang="en-US" altLang="zh-CN" sz="1800" b="0" smtClean="0">
                                                  <a:latin typeface="Cambria Math" panose="02040503050406030204" pitchFamily="18" charset="0"/>
                                                </a:rPr>
                                                <m:t>log</m:t>
                                              </m:r>
                                            </m:fName>
                                            <m:e>
                                              <m:r>
                                                <a:rPr lang="en-US" altLang="zh-CN" sz="1800" b="0" smtClean="0">
                                                  <a:latin typeface="Cambria Math" panose="02040503050406030204" pitchFamily="18" charset="0"/>
                                                </a:rPr>
                                                <m:t>𝑛</m:t>
                                              </m:r>
                                            </m:e>
                                          </m:func>
                                        </m:num>
                                        <m:den>
                                          <m:func>
                                            <m:funcPr>
                                              <m:ctrlPr>
                                                <a:rPr lang="en-US" altLang="zh-CN" sz="1800" i="1">
                                                  <a:latin typeface="Cambria Math" panose="02040503050406030204" pitchFamily="18" charset="0"/>
                                                </a:rPr>
                                              </m:ctrlPr>
                                            </m:funcPr>
                                            <m:fName>
                                              <m:r>
                                                <m:rPr>
                                                  <m:sty m:val="p"/>
                                                </m:rPr>
                                                <a:rPr lang="en-US" altLang="zh-CN" sz="1800">
                                                  <a:latin typeface="Cambria Math" panose="02040503050406030204" pitchFamily="18" charset="0"/>
                                                </a:rPr>
                                                <m:t>log</m:t>
                                              </m:r>
                                            </m:fName>
                                            <m:e>
                                              <m:func>
                                                <m:funcPr>
                                                  <m:ctrlPr>
                                                    <a:rPr lang="en-US" altLang="zh-CN" sz="1800" i="1">
                                                      <a:latin typeface="Cambria Math" panose="02040503050406030204" pitchFamily="18" charset="0"/>
                                                    </a:rPr>
                                                  </m:ctrlPr>
                                                </m:funcPr>
                                                <m:fName>
                                                  <m:r>
                                                    <m:rPr>
                                                      <m:sty m:val="p"/>
                                                    </m:rPr>
                                                    <a:rPr lang="en-US" altLang="zh-CN" sz="1800">
                                                      <a:latin typeface="Cambria Math" panose="02040503050406030204" pitchFamily="18" charset="0"/>
                                                    </a:rPr>
                                                    <m:t>log</m:t>
                                                  </m:r>
                                                </m:fName>
                                                <m:e>
                                                  <m:r>
                                                    <a:rPr lang="en-US" altLang="zh-CN" sz="1800">
                                                      <a:latin typeface="Cambria Math" panose="02040503050406030204" pitchFamily="18" charset="0"/>
                                                    </a:rPr>
                                                    <m:t>𝑛</m:t>
                                                  </m:r>
                                                </m:e>
                                              </m:func>
                                            </m:e>
                                          </m:func>
                                        </m:den>
                                      </m:f>
                                    </m:e>
                                  </m:d>
                                </m:e>
                                <m:sup>
                                  <m:f>
                                    <m:fPr>
                                      <m:ctrlPr>
                                        <a:rPr lang="en-US" altLang="zh-CN" sz="1800" b="0" i="1" smtClean="0">
                                          <a:latin typeface="Cambria Math" panose="02040503050406030204" pitchFamily="18" charset="0"/>
                                        </a:rPr>
                                      </m:ctrlPr>
                                    </m:fPr>
                                    <m:num>
                                      <m:r>
                                        <a:rPr lang="en-US" altLang="zh-CN" sz="1800" b="0" smtClean="0">
                                          <a:latin typeface="Cambria Math" panose="02040503050406030204" pitchFamily="18" charset="0"/>
                                        </a:rPr>
                                        <m:t>1</m:t>
                                      </m:r>
                                    </m:num>
                                    <m:den>
                                      <m:r>
                                        <a:rPr lang="en-US" altLang="zh-CN" sz="1800" b="0" smtClean="0">
                                          <a:latin typeface="Cambria Math" panose="02040503050406030204" pitchFamily="18" charset="0"/>
                                        </a:rPr>
                                        <m:t>𝑘</m:t>
                                      </m:r>
                                    </m:den>
                                  </m:f>
                                </m:sup>
                              </m:sSup>
                            </m:oMath>
                          </a14:m>
                          <a:r>
                            <a:rPr lang="en-US" altLang="zh-CN" sz="1800">
                              <a:latin typeface="Palatino" pitchFamily="2" charset="0"/>
                              <a:ea typeface="Palatino" pitchFamily="2" charset="0"/>
                            </a:rPr>
                            <a:t> </a:t>
                          </a:r>
                          <a:endParaRPr lang="zh-CN" altLang="en-US">
                            <a:latin typeface="Palatino" pitchFamily="2" charset="0"/>
                            <a:ea typeface="Palatino" pitchFamily="2" charset="0"/>
                          </a:endParaRPr>
                        </a:p>
                      </a:txBody>
                      <a:tcPr anchor="ctr">
                        <a:solidFill>
                          <a:schemeClr val="accent1">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800" b="0"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smtClean="0">
                                        <a:latin typeface="Cambria Math" panose="02040503050406030204" pitchFamily="18" charset="0"/>
                                      </a:rPr>
                                      <m:t>𝑘</m:t>
                                    </m:r>
                                  </m:e>
                                </m:d>
                                <m:sSup>
                                  <m:sSupPr>
                                    <m:ctrlPr>
                                      <a:rPr lang="en-US" altLang="zh-CN" sz="1800" b="0" i="1" smtClean="0">
                                        <a:latin typeface="Cambria Math" panose="02040503050406030204" pitchFamily="18" charset="0"/>
                                      </a:rPr>
                                    </m:ctrlPr>
                                  </m:sSupPr>
                                  <m:e>
                                    <m:r>
                                      <a:rPr lang="en-US" altLang="zh-CN" sz="1800" b="0" smtClean="0">
                                        <a:latin typeface="Cambria Math" panose="02040503050406030204" pitchFamily="18" charset="0"/>
                                      </a:rPr>
                                      <m:t>𝑛</m:t>
                                    </m:r>
                                  </m:e>
                                  <m:sup>
                                    <m:r>
                                      <a:rPr lang="en-US" altLang="zh-CN" sz="1800" b="0" smtClean="0">
                                        <a:latin typeface="Cambria Math" panose="02040503050406030204" pitchFamily="18" charset="0"/>
                                      </a:rPr>
                                      <m:t>𝑘</m:t>
                                    </m:r>
                                    <m:r>
                                      <a:rPr lang="en-US" altLang="zh-CN" sz="1800" b="0" smtClean="0">
                                        <a:latin typeface="Cambria Math" panose="02040503050406030204" pitchFamily="18" charset="0"/>
                                      </a:rPr>
                                      <m:t>−</m:t>
                                    </m:r>
                                    <m:r>
                                      <a:rPr lang="en-US" altLang="zh-CN" sz="1800" b="0" smtClean="0">
                                        <a:latin typeface="Cambria Math" panose="02040503050406030204" pitchFamily="18" charset="0"/>
                                      </a:rPr>
                                      <m:t>𝜀</m:t>
                                    </m:r>
                                  </m:sup>
                                </m:sSup>
                              </m:oMath>
                            </m:oMathPara>
                          </a14:m>
                          <a:endParaRPr lang="zh-CN" altLang="en-US">
                            <a:latin typeface="Palatino" pitchFamily="2" charset="0"/>
                            <a:ea typeface="Palatino" pitchFamily="2" charset="0"/>
                          </a:endParaRPr>
                        </a:p>
                      </a:txBody>
                      <a:tcPr anchor="ctr">
                        <a:solidFill>
                          <a:schemeClr val="accent1">
                            <a:lumMod val="20000"/>
                            <a:lumOff val="80000"/>
                          </a:schemeClr>
                        </a:solidFill>
                      </a:tcPr>
                    </a:tc>
                    <a:tc rowSpan="4">
                      <a:txBody>
                        <a:bodyPr/>
                        <a:lstStyle/>
                        <a:p>
                          <a:pPr algn="ctr"/>
                          <a:r>
                            <a:rPr lang="en-US" altLang="zh-CN" dirty="0">
                              <a:solidFill>
                                <a:srgbClr val="FF3399"/>
                              </a:solidFill>
                              <a:latin typeface="Palatino" pitchFamily="2" charset="0"/>
                              <a:ea typeface="Palatino" pitchFamily="2" charset="0"/>
                            </a:rPr>
                            <a:t>[KLM19]</a:t>
                          </a:r>
                          <a:endParaRPr lang="zh-CN" altLang="en-US" dirty="0">
                            <a:solidFill>
                              <a:srgbClr val="FF3399"/>
                            </a:solidFill>
                            <a:latin typeface="Palatino" pitchFamily="2" charset="0"/>
                            <a:ea typeface="Palatino" pitchFamily="2" charset="0"/>
                          </a:endParaRPr>
                        </a:p>
                      </a:txBody>
                      <a:tcPr anchor="ctr">
                        <a:solidFill>
                          <a:schemeClr val="accent1">
                            <a:lumMod val="20000"/>
                            <a:lumOff val="80000"/>
                          </a:schemeClr>
                        </a:solidFill>
                      </a:tcPr>
                    </a:tc>
                    <a:tc rowSpan="4">
                      <a:txBody>
                        <a:bodyPr/>
                        <a:lstStyle/>
                        <a:p>
                          <a:pPr algn="ctr"/>
                          <a:r>
                            <a:rPr lang="en-US" altLang="zh-CN" dirty="0">
                              <a:solidFill>
                                <a:srgbClr val="FF3399"/>
                              </a:solidFill>
                              <a:latin typeface="Palatino" pitchFamily="2" charset="0"/>
                              <a:ea typeface="Palatino" pitchFamily="2" charset="0"/>
                            </a:rPr>
                            <a:t>[Lin19]</a:t>
                          </a:r>
                          <a:endParaRPr lang="zh-CN" altLang="en-US" dirty="0">
                            <a:solidFill>
                              <a:srgbClr val="FF3399"/>
                            </a:solidFill>
                            <a:latin typeface="Palatino" pitchFamily="2" charset="0"/>
                            <a:ea typeface="Palatino" pitchFamily="2" charset="0"/>
                          </a:endParaRPr>
                        </a:p>
                      </a:txBody>
                      <a:tcPr anchor="ctr">
                        <a:solidFill>
                          <a:schemeClr val="accent1">
                            <a:lumMod val="20000"/>
                            <a:lumOff val="80000"/>
                          </a:schemeClr>
                        </a:solidFill>
                      </a:tcPr>
                    </a:tc>
                    <a:extLst>
                      <a:ext uri="{0D108BD9-81ED-4DB2-BD59-A6C34878D82A}">
                        <a16:rowId xmlns:a16="http://schemas.microsoft.com/office/drawing/2014/main" val="2032787280"/>
                      </a:ext>
                    </a:extLst>
                  </a:tr>
                  <a:tr h="492104">
                    <a:tc vMerge="1">
                      <a:txBody>
                        <a:bodyPr/>
                        <a:lstStyle/>
                        <a:p>
                          <a:pPr algn="ctr"/>
                          <a:endParaRPr lang="zh-CN" altLang="en-US">
                            <a:latin typeface="Palatino" pitchFamily="2" charset="0"/>
                            <a:ea typeface="Palatino" pitchFamily="2" charset="0"/>
                          </a:endParaRPr>
                        </a:p>
                      </a:txBody>
                      <a:tcPr anchor="ctr"/>
                    </a:tc>
                    <a:tc>
                      <a:txBody>
                        <a:bodyPr/>
                        <a:lstStyle/>
                        <a:p>
                          <a:pPr algn="ctr"/>
                          <a:r>
                            <a:rPr lang="en-US" altLang="zh-CN">
                              <a:latin typeface="Palatino" pitchFamily="2" charset="0"/>
                              <a:ea typeface="Palatino" pitchFamily="2" charset="0"/>
                            </a:rPr>
                            <a:t>ETH</a:t>
                          </a:r>
                          <a:endParaRPr lang="zh-CN" altLang="en-US">
                            <a:latin typeface="Palatino" pitchFamily="2" charset="0"/>
                            <a:ea typeface="Palatino" pitchFamily="2" charset="0"/>
                          </a:endParaRPr>
                        </a:p>
                      </a:txBody>
                      <a:tcPr anchor="ctr">
                        <a:solidFill>
                          <a:schemeClr val="accent1">
                            <a:lumMod val="20000"/>
                            <a:lumOff val="80000"/>
                          </a:schemeClr>
                        </a:solidFill>
                      </a:tcPr>
                    </a:tc>
                    <a:tc vMerge="1">
                      <a:txBody>
                        <a:bodyPr/>
                        <a:lstStyle/>
                        <a:p>
                          <a:endParaRPr lang="zh-CN" altLang="en-US"/>
                        </a:p>
                      </a:txBody>
                      <a:tcPr/>
                    </a:tc>
                    <a:tc vMerge="1">
                      <a:txBody>
                        <a:bodyPr/>
                        <a:lstStyle/>
                        <a:p>
                          <a:endParaRPr lang="zh-CN" altLang="en-US"/>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800" b="0"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smtClean="0">
                                        <a:latin typeface="Cambria Math" panose="02040503050406030204" pitchFamily="18" charset="0"/>
                                      </a:rPr>
                                      <m:t>𝑘</m:t>
                                    </m:r>
                                  </m:e>
                                </m:d>
                                <m:sSup>
                                  <m:sSupPr>
                                    <m:ctrlPr>
                                      <a:rPr lang="en-US" altLang="zh-CN" sz="1800" b="0" i="1" smtClean="0">
                                        <a:latin typeface="Cambria Math" panose="02040503050406030204" pitchFamily="18" charset="0"/>
                                      </a:rPr>
                                    </m:ctrlPr>
                                  </m:sSupPr>
                                  <m:e>
                                    <m:r>
                                      <a:rPr lang="en-US" altLang="zh-CN" sz="1800" b="0" smtClean="0">
                                        <a:latin typeface="Cambria Math" panose="02040503050406030204" pitchFamily="18" charset="0"/>
                                      </a:rPr>
                                      <m:t>𝑛</m:t>
                                    </m:r>
                                  </m:e>
                                  <m:sup>
                                    <m:r>
                                      <a:rPr lang="en-US" altLang="zh-CN" sz="1800" b="0" smtClean="0">
                                        <a:latin typeface="Cambria Math" panose="02040503050406030204" pitchFamily="18" charset="0"/>
                                      </a:rPr>
                                      <m:t>𝑜</m:t>
                                    </m:r>
                                    <m:r>
                                      <a:rPr lang="en-US" altLang="zh-CN" sz="1800" b="0" smtClean="0">
                                        <a:latin typeface="Cambria Math" panose="02040503050406030204" pitchFamily="18" charset="0"/>
                                      </a:rPr>
                                      <m:t>(</m:t>
                                    </m:r>
                                    <m:r>
                                      <a:rPr lang="en-US" altLang="zh-CN" sz="1800" b="0" smtClean="0">
                                        <a:latin typeface="Cambria Math" panose="02040503050406030204" pitchFamily="18" charset="0"/>
                                      </a:rPr>
                                      <m:t>𝑘</m:t>
                                    </m:r>
                                    <m:r>
                                      <a:rPr lang="en-US" altLang="zh-CN" sz="1800" b="0" smtClean="0">
                                        <a:latin typeface="Cambria Math" panose="02040503050406030204" pitchFamily="18" charset="0"/>
                                      </a:rPr>
                                      <m:t>)</m:t>
                                    </m:r>
                                  </m:sup>
                                </m:sSup>
                              </m:oMath>
                            </m:oMathPara>
                          </a14:m>
                          <a:endParaRPr lang="zh-CN" altLang="en-US">
                            <a:latin typeface="Palatino" pitchFamily="2" charset="0"/>
                            <a:ea typeface="Palatino" pitchFamily="2" charset="0"/>
                          </a:endParaRPr>
                        </a:p>
                      </a:txBody>
                      <a:tcPr anchor="ctr">
                        <a:solidFill>
                          <a:schemeClr val="accent1">
                            <a:lumMod val="20000"/>
                            <a:lumOff val="80000"/>
                          </a:schemeClr>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933313138"/>
                      </a:ext>
                    </a:extLst>
                  </a:tr>
                  <a:tr h="609288">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a:latin typeface="Palatino" pitchFamily="2" charset="0"/>
                            <a:ea typeface="Palatino"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sz="1800" b="0" smtClean="0">
                                  <a:latin typeface="Cambria Math" panose="02040503050406030204" pitchFamily="18" charset="0"/>
                                </a:rPr>
                                <m:t>𝑘</m:t>
                              </m:r>
                            </m:oMath>
                          </a14:m>
                          <a:r>
                            <a:rPr lang="en-US" altLang="zh-CN" sz="1800">
                              <a:latin typeface="Palatino" pitchFamily="2" charset="0"/>
                              <a:ea typeface="Palatino" pitchFamily="2" charset="0"/>
                            </a:rPr>
                            <a:t>-SUM</a:t>
                          </a:r>
                          <a:r>
                            <a:rPr lang="zh-CN" altLang="en-US" sz="1800">
                              <a:latin typeface="Palatino" pitchFamily="2" charset="0"/>
                              <a:ea typeface="Palatino" pitchFamily="2" charset="0"/>
                            </a:rPr>
                            <a:t> </a:t>
                          </a:r>
                          <a:r>
                            <a:rPr lang="en-US" altLang="zh-CN" sz="1800">
                              <a:latin typeface="Palatino" pitchFamily="2" charset="0"/>
                              <a:ea typeface="Palatino" pitchFamily="2" charset="0"/>
                            </a:rPr>
                            <a:t>Hypothesis</a:t>
                          </a:r>
                          <a:endParaRPr lang="zh-CN" altLang="en-US" sz="1800">
                            <a:latin typeface="Palatino" pitchFamily="2" charset="0"/>
                            <a:ea typeface="Palatino" pitchFamily="2" charset="0"/>
                          </a:endParaRPr>
                        </a:p>
                      </a:txBody>
                      <a:tcPr anchor="ctr">
                        <a:solidFill>
                          <a:schemeClr val="accent1">
                            <a:lumMod val="20000"/>
                            <a:lumOff val="80000"/>
                          </a:schemeClr>
                        </a:solidFill>
                      </a:tcPr>
                    </a:tc>
                    <a:tc vMerge="1">
                      <a:txBody>
                        <a:bodyPr/>
                        <a:lstStyle/>
                        <a:p>
                          <a:endParaRPr lang="zh-CN" altLang="en-US"/>
                        </a:p>
                      </a:txBody>
                      <a:tcPr/>
                    </a:tc>
                    <a:tc vMerge="1">
                      <a:txBody>
                        <a:bodyPr/>
                        <a:lstStyle/>
                        <a:p>
                          <a:endParaRPr lang="zh-CN" altLang="en-US"/>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800" b="0"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smtClean="0">
                                        <a:latin typeface="Cambria Math" panose="02040503050406030204" pitchFamily="18" charset="0"/>
                                      </a:rPr>
                                      <m:t>𝑘</m:t>
                                    </m:r>
                                  </m:e>
                                </m:d>
                                <m:sSup>
                                  <m:sSupPr>
                                    <m:ctrlPr>
                                      <a:rPr lang="en-US" altLang="zh-CN" sz="1800" b="0" i="1" smtClean="0">
                                        <a:latin typeface="Cambria Math" panose="02040503050406030204" pitchFamily="18" charset="0"/>
                                      </a:rPr>
                                    </m:ctrlPr>
                                  </m:sSupPr>
                                  <m:e>
                                    <m:r>
                                      <a:rPr lang="en-US" altLang="zh-CN" sz="1800" b="0" smtClean="0">
                                        <a:latin typeface="Cambria Math" panose="02040503050406030204" pitchFamily="18" charset="0"/>
                                      </a:rPr>
                                      <m:t>𝑛</m:t>
                                    </m:r>
                                  </m:e>
                                  <m:sup>
                                    <m:d>
                                      <m:dPr>
                                        <m:begChr m:val="⌈"/>
                                        <m:endChr m:val="⌉"/>
                                        <m:ctrlPr>
                                          <a:rPr lang="en-US" altLang="zh-CN" sz="1800" b="0" i="1" smtClean="0">
                                            <a:latin typeface="Cambria Math" panose="02040503050406030204" pitchFamily="18" charset="0"/>
                                          </a:rPr>
                                        </m:ctrlPr>
                                      </m:dPr>
                                      <m:e>
                                        <m:f>
                                          <m:fPr>
                                            <m:ctrlPr>
                                              <a:rPr lang="en-US" altLang="zh-CN" sz="1800" b="0" i="1" smtClean="0">
                                                <a:latin typeface="Cambria Math" panose="02040503050406030204" pitchFamily="18" charset="0"/>
                                              </a:rPr>
                                            </m:ctrlPr>
                                          </m:fPr>
                                          <m:num>
                                            <m:r>
                                              <a:rPr lang="en-US" altLang="zh-CN" sz="1800" b="0" smtClean="0">
                                                <a:latin typeface="Cambria Math" panose="02040503050406030204" pitchFamily="18" charset="0"/>
                                              </a:rPr>
                                              <m:t>𝑘</m:t>
                                            </m:r>
                                          </m:num>
                                          <m:den>
                                            <m:r>
                                              <a:rPr lang="en-US" altLang="zh-CN" sz="1800" b="0" smtClean="0">
                                                <a:latin typeface="Cambria Math" panose="02040503050406030204" pitchFamily="18" charset="0"/>
                                              </a:rPr>
                                              <m:t>2</m:t>
                                            </m:r>
                                          </m:den>
                                        </m:f>
                                      </m:e>
                                    </m:d>
                                    <m:r>
                                      <a:rPr lang="en-US" altLang="zh-CN" sz="1800" b="0" smtClean="0">
                                        <a:latin typeface="Cambria Math" panose="02040503050406030204" pitchFamily="18" charset="0"/>
                                      </a:rPr>
                                      <m:t>−</m:t>
                                    </m:r>
                                    <m:r>
                                      <a:rPr lang="en-US" altLang="zh-CN" sz="1800" b="0" smtClean="0">
                                        <a:latin typeface="Cambria Math" panose="02040503050406030204" pitchFamily="18" charset="0"/>
                                      </a:rPr>
                                      <m:t>𝜀</m:t>
                                    </m:r>
                                  </m:sup>
                                </m:sSup>
                              </m:oMath>
                            </m:oMathPara>
                          </a14:m>
                          <a:endParaRPr lang="zh-CN" altLang="en-US">
                            <a:latin typeface="Palatino" pitchFamily="2" charset="0"/>
                            <a:ea typeface="Palatino" pitchFamily="2" charset="0"/>
                          </a:endParaRPr>
                        </a:p>
                      </a:txBody>
                      <a:tcPr anchor="ctr">
                        <a:solidFill>
                          <a:schemeClr val="accent1">
                            <a:lumMod val="20000"/>
                            <a:lumOff val="80000"/>
                          </a:schemeClr>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608977161"/>
                      </a:ext>
                    </a:extLst>
                  </a:tr>
                  <a:tr h="492104">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a:latin typeface="Palatino" pitchFamily="2" charset="0"/>
                            <a:ea typeface="Palatino"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Palatino" pitchFamily="2" charset="0"/>
                              <a:ea typeface="Palatino" pitchFamily="2" charset="0"/>
                            </a:rPr>
                            <a:t>W[1]</a:t>
                          </a:r>
                          <a14:m>
                            <m:oMath xmlns:m="http://schemas.openxmlformats.org/officeDocument/2006/math">
                              <m:r>
                                <a:rPr lang="en-US" altLang="zh-CN" b="0" smtClean="0">
                                  <a:latin typeface="Cambria Math" panose="02040503050406030204" pitchFamily="18" charset="0"/>
                                </a:rPr>
                                <m:t>≠</m:t>
                              </m:r>
                            </m:oMath>
                          </a14:m>
                          <a:r>
                            <a:rPr lang="en-US" altLang="zh-CN" dirty="0">
                              <a:latin typeface="Palatino" pitchFamily="2" charset="0"/>
                              <a:ea typeface="Palatino" pitchFamily="2" charset="0"/>
                            </a:rPr>
                            <a:t>FPT</a:t>
                          </a:r>
                          <a:endParaRPr lang="zh-CN" altLang="en-US" dirty="0">
                            <a:latin typeface="Palatino" pitchFamily="2" charset="0"/>
                            <a:ea typeface="Palatino" pitchFamily="2" charset="0"/>
                          </a:endParaRPr>
                        </a:p>
                      </a:txBody>
                      <a:tcPr anchor="ctr">
                        <a:solidFill>
                          <a:schemeClr val="accent1">
                            <a:lumMod val="20000"/>
                            <a:lumOff val="80000"/>
                          </a:schemeClr>
                        </a:solidFill>
                      </a:tcPr>
                    </a:tc>
                    <a:tc gridSpan="2">
                      <a:txBody>
                        <a:bodyPr/>
                        <a:lstStyle/>
                        <a:p>
                          <a:pPr algn="ct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unc>
                                          <m:funcPr>
                                            <m:ctrlPr>
                                              <a:rPr lang="zh-CN" altLang="en-US" b="0" i="1" smtClean="0">
                                                <a:latin typeface="Cambria Math" panose="02040503050406030204" pitchFamily="18" charset="0"/>
                                              </a:rPr>
                                            </m:ctrlPr>
                                          </m:funcPr>
                                          <m:fName>
                                            <m:r>
                                              <m:rPr>
                                                <m:sty m:val="p"/>
                                              </m:rPr>
                                              <a:rPr lang="en-US" altLang="zh-CN" b="0" smtClean="0">
                                                <a:latin typeface="Cambria Math" panose="02040503050406030204" pitchFamily="18" charset="0"/>
                                              </a:rPr>
                                              <m:t>log</m:t>
                                            </m:r>
                                          </m:fName>
                                          <m:e>
                                            <m:r>
                                              <a:rPr lang="en-US" altLang="zh-CN" b="0" smtClean="0">
                                                <a:latin typeface="Cambria Math" panose="02040503050406030204" pitchFamily="18" charset="0"/>
                                              </a:rPr>
                                              <m:t>𝑛</m:t>
                                            </m:r>
                                          </m:e>
                                        </m:func>
                                      </m:e>
                                    </m:d>
                                  </m:e>
                                  <m:sup>
                                    <m:r>
                                      <a:rPr lang="en-US" altLang="zh-CN" b="0" smtClean="0">
                                        <a:latin typeface="Cambria Math" panose="02040503050406030204" pitchFamily="18" charset="0"/>
                                      </a:rPr>
                                      <m:t>𝜀</m:t>
                                    </m:r>
                                    <m:r>
                                      <a:rPr lang="en-US" altLang="zh-CN" b="0" smtClean="0">
                                        <a:latin typeface="Cambria Math" panose="02040503050406030204" pitchFamily="18" charset="0"/>
                                      </a:rPr>
                                      <m:t>(</m:t>
                                    </m:r>
                                    <m:r>
                                      <a:rPr lang="en-US" altLang="zh-CN" b="0" smtClean="0">
                                        <a:latin typeface="Cambria Math" panose="02040503050406030204" pitchFamily="18" charset="0"/>
                                      </a:rPr>
                                      <m:t>𝑘</m:t>
                                    </m:r>
                                    <m:r>
                                      <a:rPr lang="en-US" altLang="zh-CN" b="0" smtClean="0">
                                        <a:latin typeface="Cambria Math" panose="02040503050406030204" pitchFamily="18" charset="0"/>
                                      </a:rPr>
                                      <m:t>)</m:t>
                                    </m:r>
                                  </m:sup>
                                </m:sSup>
                              </m:oMath>
                            </m:oMathPara>
                          </a14:m>
                          <a:endParaRPr lang="zh-CN" altLang="en-US" dirty="0">
                            <a:latin typeface="Palatino" pitchFamily="2" charset="0"/>
                            <a:ea typeface="Palatino" pitchFamily="2" charset="0"/>
                          </a:endParaRPr>
                        </a:p>
                      </a:txBody>
                      <a:tcPr anchor="ctr">
                        <a:solidFill>
                          <a:schemeClr val="accent1">
                            <a:lumMod val="20000"/>
                            <a:lumOff val="80000"/>
                          </a:schemeClr>
                        </a:solidFill>
                      </a:tcPr>
                    </a:tc>
                    <a:tc hMerge="1">
                      <a:txBody>
                        <a:bodyPr/>
                        <a:lstStyle/>
                        <a:p>
                          <a:endParaRPr lang="zh-CN" altLang="en-US"/>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800" smtClean="0">
                                    <a:latin typeface="Cambria Math" panose="02040503050406030204" pitchFamily="18" charset="0"/>
                                  </a:rPr>
                                  <m:t>𝑓</m:t>
                                </m:r>
                                <m:d>
                                  <m:dPr>
                                    <m:ctrlPr>
                                      <a:rPr lang="en-US" altLang="zh-CN" sz="1800" i="1">
                                        <a:latin typeface="Cambria Math" panose="02040503050406030204" pitchFamily="18" charset="0"/>
                                      </a:rPr>
                                    </m:ctrlPr>
                                  </m:dPr>
                                  <m:e>
                                    <m:r>
                                      <a:rPr lang="en-US" altLang="zh-CN" sz="1800">
                                        <a:latin typeface="Cambria Math" panose="02040503050406030204" pitchFamily="18" charset="0"/>
                                      </a:rPr>
                                      <m:t>𝑘</m:t>
                                    </m:r>
                                  </m:e>
                                </m:d>
                                <m:sSup>
                                  <m:sSupPr>
                                    <m:ctrlPr>
                                      <a:rPr lang="en-US" altLang="zh-CN" sz="1800" i="1">
                                        <a:latin typeface="Cambria Math" panose="02040503050406030204" pitchFamily="18" charset="0"/>
                                      </a:rPr>
                                    </m:ctrlPr>
                                  </m:sSupPr>
                                  <m:e>
                                    <m:r>
                                      <a:rPr lang="en-US" altLang="zh-CN" sz="1800">
                                        <a:latin typeface="Cambria Math" panose="02040503050406030204" pitchFamily="18" charset="0"/>
                                      </a:rPr>
                                      <m:t>𝑛</m:t>
                                    </m:r>
                                  </m:e>
                                  <m:sup>
                                    <m:r>
                                      <a:rPr lang="en-US" altLang="zh-CN" sz="1800" b="0" smtClean="0">
                                        <a:latin typeface="Cambria Math" panose="02040503050406030204" pitchFamily="18" charset="0"/>
                                      </a:rPr>
                                      <m:t>𝑂</m:t>
                                    </m:r>
                                    <m:r>
                                      <a:rPr lang="en-US" altLang="zh-CN" sz="1800">
                                        <a:latin typeface="Cambria Math" panose="02040503050406030204" pitchFamily="18" charset="0"/>
                                      </a:rPr>
                                      <m:t>(1)</m:t>
                                    </m:r>
                                  </m:sup>
                                </m:sSup>
                              </m:oMath>
                            </m:oMathPara>
                          </a14:m>
                          <a:endParaRPr lang="zh-CN" altLang="en-US">
                            <a:latin typeface="Palatino" pitchFamily="2" charset="0"/>
                            <a:ea typeface="Palatino" pitchFamily="2" charset="0"/>
                          </a:endParaRPr>
                        </a:p>
                      </a:txBody>
                      <a:tcPr anchor="ctr">
                        <a:solidFill>
                          <a:schemeClr val="accent1">
                            <a:lumMod val="20000"/>
                            <a:lumOff val="80000"/>
                          </a:schemeClr>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380657310"/>
                      </a:ext>
                    </a:extLst>
                  </a:tr>
                  <a:tr h="492104">
                    <a:tc vMerge="1">
                      <a:txBody>
                        <a:bodyPr/>
                        <a:lstStyle/>
                        <a:p>
                          <a:pPr algn="ctr"/>
                          <a:endParaRPr lang="zh-CN" altLang="en-US">
                            <a:latin typeface="Palatino" pitchFamily="2" charset="0"/>
                            <a:ea typeface="Palatino" pitchFamily="2" charset="0"/>
                          </a:endParaRPr>
                        </a:p>
                      </a:txBody>
                      <a:tcPr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solidFill>
                                <a:srgbClr val="FF0000"/>
                              </a:solidFill>
                              <a:latin typeface="Palatino" pitchFamily="2" charset="0"/>
                              <a:ea typeface="Palatino" pitchFamily="2" charset="0"/>
                            </a:rPr>
                            <a:t>W[2]</a:t>
                          </a:r>
                          <a14:m>
                            <m:oMath xmlns:m="http://schemas.openxmlformats.org/officeDocument/2006/math">
                              <m:r>
                                <a:rPr lang="en-US" altLang="zh-CN" b="0" smtClean="0">
                                  <a:solidFill>
                                    <a:srgbClr val="FF0000"/>
                                  </a:solidFill>
                                  <a:latin typeface="Cambria Math" panose="02040503050406030204" pitchFamily="18" charset="0"/>
                                </a:rPr>
                                <m:t>≠</m:t>
                              </m:r>
                            </m:oMath>
                          </a14:m>
                          <a:r>
                            <a:rPr lang="en-US" altLang="zh-CN">
                              <a:solidFill>
                                <a:srgbClr val="FF0000"/>
                              </a:solidFill>
                              <a:latin typeface="Palatino" pitchFamily="2" charset="0"/>
                              <a:ea typeface="Palatino" pitchFamily="2" charset="0"/>
                            </a:rPr>
                            <a:t>FPT</a:t>
                          </a:r>
                          <a:endParaRPr lang="zh-CN" altLang="en-US">
                            <a:solidFill>
                              <a:srgbClr val="FF0000"/>
                            </a:solidFill>
                            <a:latin typeface="Palatino" pitchFamily="2" charset="0"/>
                            <a:ea typeface="Palatino" pitchFamily="2" charset="0"/>
                          </a:endParaRPr>
                        </a:p>
                      </a:txBody>
                      <a:tcPr anchor="ctr">
                        <a:solidFill>
                          <a:schemeClr val="accent1">
                            <a:lumMod val="20000"/>
                            <a:lumOff val="80000"/>
                          </a:schemeClr>
                        </a:solidFill>
                      </a:tcPr>
                    </a:tc>
                    <a:tc gridSpan="2">
                      <a:txBody>
                        <a:bodyPr/>
                        <a:lstStyle/>
                        <a:p>
                          <a:pPr algn="ctr"/>
                          <a:r>
                            <a:rPr lang="en-US" altLang="zh-CN">
                              <a:solidFill>
                                <a:srgbClr val="FF0000"/>
                              </a:solidFill>
                              <a:latin typeface="Palatino" pitchFamily="2" charset="0"/>
                              <a:ea typeface="Palatino" pitchFamily="2" charset="0"/>
                            </a:rPr>
                            <a:t>Any constant</a:t>
                          </a:r>
                          <a:endParaRPr lang="zh-CN" altLang="en-US">
                            <a:solidFill>
                              <a:srgbClr val="FF0000"/>
                            </a:solidFill>
                            <a:latin typeface="Palatino" pitchFamily="2" charset="0"/>
                            <a:ea typeface="Palatino" pitchFamily="2" charset="0"/>
                          </a:endParaRPr>
                        </a:p>
                      </a:txBody>
                      <a:tcPr anchor="ctr">
                        <a:solidFill>
                          <a:schemeClr val="accent1">
                            <a:lumMod val="20000"/>
                            <a:lumOff val="80000"/>
                          </a:schemeClr>
                        </a:solidFill>
                      </a:tcPr>
                    </a:tc>
                    <a:tc hMerge="1">
                      <a:txBody>
                        <a:bodyPr/>
                        <a:lstStyle/>
                        <a:p>
                          <a:endParaRPr lang="zh-CN" altLang="en-US"/>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b="0" i="1" smtClean="0">
                                    <a:solidFill>
                                      <a:srgbClr val="FF0000"/>
                                    </a:solidFill>
                                    <a:latin typeface="Cambria Math" panose="02040503050406030204" pitchFamily="18" charset="0"/>
                                    <a:ea typeface="Palatino" pitchFamily="2" charset="0"/>
                                  </a:rPr>
                                  <m:t>𝑓</m:t>
                                </m:r>
                                <m:d>
                                  <m:dPr>
                                    <m:ctrlPr>
                                      <a:rPr lang="en-US" altLang="zh-CN" b="0" i="1" smtClean="0">
                                        <a:solidFill>
                                          <a:srgbClr val="FF0000"/>
                                        </a:solidFill>
                                        <a:latin typeface="Cambria Math" panose="02040503050406030204" pitchFamily="18" charset="0"/>
                                        <a:ea typeface="Palatino" pitchFamily="2" charset="0"/>
                                      </a:rPr>
                                    </m:ctrlPr>
                                  </m:dPr>
                                  <m:e>
                                    <m:r>
                                      <a:rPr lang="en-US" altLang="zh-CN" b="0" i="1" smtClean="0">
                                        <a:solidFill>
                                          <a:srgbClr val="FF0000"/>
                                        </a:solidFill>
                                        <a:latin typeface="Cambria Math" panose="02040503050406030204" pitchFamily="18" charset="0"/>
                                        <a:ea typeface="Palatino" pitchFamily="2" charset="0"/>
                                      </a:rPr>
                                      <m:t>𝑘</m:t>
                                    </m:r>
                                  </m:e>
                                </m:d>
                                <m:sSup>
                                  <m:sSupPr>
                                    <m:ctrlPr>
                                      <a:rPr lang="en-US" altLang="zh-CN" b="0" i="1" smtClean="0">
                                        <a:solidFill>
                                          <a:srgbClr val="FF0000"/>
                                        </a:solidFill>
                                        <a:latin typeface="Cambria Math" panose="02040503050406030204" pitchFamily="18" charset="0"/>
                                        <a:ea typeface="Palatino" pitchFamily="2" charset="0"/>
                                      </a:rPr>
                                    </m:ctrlPr>
                                  </m:sSupPr>
                                  <m:e>
                                    <m:r>
                                      <a:rPr lang="en-US" altLang="zh-CN" b="0" i="1" smtClean="0">
                                        <a:solidFill>
                                          <a:srgbClr val="FF0000"/>
                                        </a:solidFill>
                                        <a:latin typeface="Cambria Math" panose="02040503050406030204" pitchFamily="18" charset="0"/>
                                        <a:ea typeface="Palatino" pitchFamily="2" charset="0"/>
                                      </a:rPr>
                                      <m:t>𝑛</m:t>
                                    </m:r>
                                  </m:e>
                                  <m:sup>
                                    <m:r>
                                      <a:rPr lang="en-US" altLang="zh-CN" b="0" i="1" smtClean="0">
                                        <a:solidFill>
                                          <a:srgbClr val="FF0000"/>
                                        </a:solidFill>
                                        <a:latin typeface="Cambria Math" panose="02040503050406030204" pitchFamily="18" charset="0"/>
                                        <a:ea typeface="Palatino" pitchFamily="2" charset="0"/>
                                      </a:rPr>
                                      <m:t>𝑂</m:t>
                                    </m:r>
                                    <m:r>
                                      <a:rPr lang="en-US" altLang="zh-CN" b="0" i="1" smtClean="0">
                                        <a:solidFill>
                                          <a:srgbClr val="FF0000"/>
                                        </a:solidFill>
                                        <a:latin typeface="Cambria Math" panose="02040503050406030204" pitchFamily="18" charset="0"/>
                                        <a:ea typeface="Palatino" pitchFamily="2" charset="0"/>
                                      </a:rPr>
                                      <m:t>(1)</m:t>
                                    </m:r>
                                  </m:sup>
                                </m:sSup>
                              </m:oMath>
                            </m:oMathPara>
                          </a14:m>
                          <a:endParaRPr lang="zh-CN" altLang="en-US">
                            <a:solidFill>
                              <a:srgbClr val="FF0000"/>
                            </a:solidFill>
                            <a:latin typeface="Palatino" pitchFamily="2" charset="0"/>
                            <a:ea typeface="Palatino" pitchFamily="2" charset="0"/>
                          </a:endParaRPr>
                        </a:p>
                      </a:txBody>
                      <a:tcPr anchor="ctr">
                        <a:solidFill>
                          <a:schemeClr val="accent1">
                            <a:lumMod val="20000"/>
                            <a:lumOff val="80000"/>
                          </a:schemeClr>
                        </a:solidFill>
                      </a:tcPr>
                    </a:tc>
                    <a:tc gridSpan="2">
                      <a:txBody>
                        <a:bodyPr/>
                        <a:lstStyle/>
                        <a:p>
                          <a:pPr algn="ctr"/>
                          <a:r>
                            <a:rPr lang="en-US" altLang="zh-CN" b="1" dirty="0">
                              <a:solidFill>
                                <a:srgbClr val="FF0000"/>
                              </a:solidFill>
                              <a:latin typeface="Palatino" pitchFamily="2" charset="0"/>
                              <a:ea typeface="Palatino" pitchFamily="2" charset="0"/>
                            </a:rPr>
                            <a:t>This work</a:t>
                          </a:r>
                          <a:endParaRPr lang="zh-CN" altLang="en-US" b="1" dirty="0">
                            <a:solidFill>
                              <a:srgbClr val="FF0000"/>
                            </a:solidFill>
                            <a:latin typeface="Palatino" pitchFamily="2" charset="0"/>
                            <a:ea typeface="Palatino" pitchFamily="2" charset="0"/>
                          </a:endParaRPr>
                        </a:p>
                      </a:txBody>
                      <a:tcPr anchor="ctr">
                        <a:solidFill>
                          <a:schemeClr val="accent1">
                            <a:lumMod val="20000"/>
                            <a:lumOff val="80000"/>
                          </a:schemeClr>
                        </a:solidFill>
                      </a:tcPr>
                    </a:tc>
                    <a:tc hMerge="1">
                      <a:txBody>
                        <a:bodyPr/>
                        <a:lstStyle/>
                        <a:p>
                          <a:pPr algn="ctr"/>
                          <a:endParaRPr lang="zh-CN" altLang="en-US">
                            <a:solidFill>
                              <a:srgbClr val="FF3399"/>
                            </a:solidFill>
                            <a:latin typeface="Palatino" pitchFamily="2" charset="0"/>
                            <a:ea typeface="Palatino" pitchFamily="2" charset="0"/>
                          </a:endParaRPr>
                        </a:p>
                      </a:txBody>
                      <a:tcPr anchor="ctr">
                        <a:solidFill>
                          <a:schemeClr val="accent1">
                            <a:lumMod val="20000"/>
                            <a:lumOff val="80000"/>
                          </a:schemeClr>
                        </a:solidFill>
                      </a:tcPr>
                    </a:tc>
                    <a:extLst>
                      <a:ext uri="{0D108BD9-81ED-4DB2-BD59-A6C34878D82A}">
                        <a16:rowId xmlns:a16="http://schemas.microsoft.com/office/drawing/2014/main" val="2744666625"/>
                      </a:ext>
                    </a:extLst>
                  </a:tr>
                </a:tbl>
              </a:graphicData>
            </a:graphic>
          </p:graphicFrame>
        </mc:Choice>
        <mc:Fallback xmlns="">
          <p:graphicFrame>
            <p:nvGraphicFramePr>
              <p:cNvPr id="5" name="表格 5">
                <a:extLst>
                  <a:ext uri="{FF2B5EF4-FFF2-40B4-BE49-F238E27FC236}">
                    <a16:creationId xmlns:a16="http://schemas.microsoft.com/office/drawing/2014/main" id="{B7CA6D99-9F7B-1D56-355B-DF1EDB2D7890}"/>
                  </a:ext>
                </a:extLst>
              </p:cNvPr>
              <p:cNvGraphicFramePr>
                <a:graphicFrameLocks noGrp="1"/>
              </p:cNvGraphicFramePr>
              <p:nvPr>
                <p:extLst>
                  <p:ext uri="{D42A27DB-BD31-4B8C-83A1-F6EECF244321}">
                    <p14:modId xmlns:p14="http://schemas.microsoft.com/office/powerpoint/2010/main" val="2271115895"/>
                  </p:ext>
                </p:extLst>
              </p:nvPr>
            </p:nvGraphicFramePr>
            <p:xfrm>
              <a:off x="487169" y="2287844"/>
              <a:ext cx="11217662" cy="3793919"/>
            </p:xfrm>
            <a:graphic>
              <a:graphicData uri="http://schemas.openxmlformats.org/drawingml/2006/table">
                <a:tbl>
                  <a:tblPr firstRow="1" bandRow="1">
                    <a:tableStyleId>{7DF18680-E054-41AD-8BC1-D1AEF772440D}</a:tableStyleId>
                  </a:tblPr>
                  <a:tblGrid>
                    <a:gridCol w="1770479">
                      <a:extLst>
                        <a:ext uri="{9D8B030D-6E8A-4147-A177-3AD203B41FA5}">
                          <a16:colId xmlns:a16="http://schemas.microsoft.com/office/drawing/2014/main" val="293155701"/>
                        </a:ext>
                      </a:extLst>
                    </a:gridCol>
                    <a:gridCol w="1617818">
                      <a:extLst>
                        <a:ext uri="{9D8B030D-6E8A-4147-A177-3AD203B41FA5}">
                          <a16:colId xmlns:a16="http://schemas.microsoft.com/office/drawing/2014/main" val="1283599638"/>
                        </a:ext>
                      </a:extLst>
                    </a:gridCol>
                    <a:gridCol w="1419274">
                      <a:extLst>
                        <a:ext uri="{9D8B030D-6E8A-4147-A177-3AD203B41FA5}">
                          <a16:colId xmlns:a16="http://schemas.microsoft.com/office/drawing/2014/main" val="4002003608"/>
                        </a:ext>
                      </a:extLst>
                    </a:gridCol>
                    <a:gridCol w="2353421">
                      <a:extLst>
                        <a:ext uri="{9D8B030D-6E8A-4147-A177-3AD203B41FA5}">
                          <a16:colId xmlns:a16="http://schemas.microsoft.com/office/drawing/2014/main" val="223934767"/>
                        </a:ext>
                      </a:extLst>
                    </a:gridCol>
                    <a:gridCol w="1782604">
                      <a:extLst>
                        <a:ext uri="{9D8B030D-6E8A-4147-A177-3AD203B41FA5}">
                          <a16:colId xmlns:a16="http://schemas.microsoft.com/office/drawing/2014/main" val="2351548088"/>
                        </a:ext>
                      </a:extLst>
                    </a:gridCol>
                    <a:gridCol w="1137033">
                      <a:extLst>
                        <a:ext uri="{9D8B030D-6E8A-4147-A177-3AD203B41FA5}">
                          <a16:colId xmlns:a16="http://schemas.microsoft.com/office/drawing/2014/main" val="2149435842"/>
                        </a:ext>
                      </a:extLst>
                    </a:gridCol>
                    <a:gridCol w="1137033">
                      <a:extLst>
                        <a:ext uri="{9D8B030D-6E8A-4147-A177-3AD203B41FA5}">
                          <a16:colId xmlns:a16="http://schemas.microsoft.com/office/drawing/2014/main" val="4102065506"/>
                        </a:ext>
                      </a:extLst>
                    </a:gridCol>
                  </a:tblGrid>
                  <a:tr h="693319">
                    <a:tc>
                      <a:txBody>
                        <a:bodyPr/>
                        <a:lstStyle/>
                        <a:p>
                          <a:pPr algn="ctr"/>
                          <a:r>
                            <a:rPr lang="en-US" altLang="zh-CN" dirty="0">
                              <a:latin typeface="Palatino" pitchFamily="2" charset="0"/>
                              <a:ea typeface="Palatino" pitchFamily="2" charset="0"/>
                            </a:rPr>
                            <a:t>Problem</a:t>
                          </a:r>
                          <a:endParaRPr lang="zh-CN" altLang="en-US" dirty="0">
                            <a:latin typeface="Palatino" pitchFamily="2" charset="0"/>
                            <a:ea typeface="Palatino" pitchFamily="2" charset="0"/>
                          </a:endParaRPr>
                        </a:p>
                      </a:txBody>
                      <a:tcPr anchor="ctr"/>
                    </a:tc>
                    <a:tc>
                      <a:txBody>
                        <a:bodyPr/>
                        <a:lstStyle/>
                        <a:p>
                          <a:pPr algn="ctr"/>
                          <a:r>
                            <a:rPr lang="en-US" altLang="zh-CN" dirty="0">
                              <a:latin typeface="Palatino" pitchFamily="2" charset="0"/>
                              <a:ea typeface="Palatino" pitchFamily="2" charset="0"/>
                            </a:rPr>
                            <a:t>Assumption</a:t>
                          </a:r>
                          <a:endParaRPr lang="zh-CN" altLang="en-US" dirty="0">
                            <a:latin typeface="Palatino" pitchFamily="2" charset="0"/>
                            <a:ea typeface="Palatino" pitchFamily="2" charset="0"/>
                          </a:endParaRPr>
                        </a:p>
                      </a:txBody>
                      <a:tcPr anchor="ctr"/>
                    </a:tc>
                    <a:tc gridSpan="2">
                      <a:txBody>
                        <a:bodyPr/>
                        <a:lstStyle/>
                        <a:p>
                          <a:pPr algn="ctr"/>
                          <a:r>
                            <a:rPr lang="en-US" altLang="zh-CN" dirty="0">
                              <a:latin typeface="Palatino" pitchFamily="2" charset="0"/>
                              <a:ea typeface="Palatino" pitchFamily="2" charset="0"/>
                            </a:rPr>
                            <a:t>Hardness</a:t>
                          </a:r>
                          <a:r>
                            <a:rPr lang="zh-CN" altLang="en-US" dirty="0">
                              <a:latin typeface="Palatino" pitchFamily="2" charset="0"/>
                              <a:ea typeface="Palatino" pitchFamily="2" charset="0"/>
                            </a:rPr>
                            <a:t> </a:t>
                          </a:r>
                          <a:r>
                            <a:rPr lang="en-US" altLang="zh-CN" dirty="0">
                              <a:latin typeface="Palatino" pitchFamily="2" charset="0"/>
                              <a:ea typeface="Palatino" pitchFamily="2" charset="0"/>
                            </a:rPr>
                            <a:t>of</a:t>
                          </a:r>
                          <a:r>
                            <a:rPr lang="zh-CN" altLang="en-US" dirty="0">
                              <a:latin typeface="Palatino" pitchFamily="2" charset="0"/>
                              <a:ea typeface="Palatino" pitchFamily="2" charset="0"/>
                            </a:rPr>
                            <a:t> </a:t>
                          </a:r>
                          <a:r>
                            <a:rPr lang="en-US" altLang="zh-CN" dirty="0">
                              <a:latin typeface="Palatino" pitchFamily="2" charset="0"/>
                              <a:ea typeface="Palatino" pitchFamily="2" charset="0"/>
                            </a:rPr>
                            <a:t>Approx.</a:t>
                          </a:r>
                          <a:r>
                            <a:rPr lang="zh-CN" altLang="en-US" dirty="0">
                              <a:latin typeface="Palatino" pitchFamily="2" charset="0"/>
                              <a:ea typeface="Palatino" pitchFamily="2" charset="0"/>
                            </a:rPr>
                            <a:t> </a:t>
                          </a:r>
                          <a:r>
                            <a:rPr lang="en-US" altLang="zh-CN" dirty="0">
                              <a:latin typeface="Palatino" pitchFamily="2" charset="0"/>
                              <a:ea typeface="Palatino" pitchFamily="2" charset="0"/>
                            </a:rPr>
                            <a:t>Ratio</a:t>
                          </a:r>
                          <a:endParaRPr lang="zh-CN" altLang="en-US" dirty="0">
                            <a:latin typeface="Palatino" pitchFamily="2" charset="0"/>
                            <a:ea typeface="Palatino" pitchFamily="2" charset="0"/>
                          </a:endParaRPr>
                        </a:p>
                      </a:txBody>
                      <a:tcPr anchor="ctr"/>
                    </a:tc>
                    <a:tc hMerge="1">
                      <a:txBody>
                        <a:bodyPr/>
                        <a:lstStyle/>
                        <a:p>
                          <a:endParaRPr lang="zh-CN" altLang="en-US"/>
                        </a:p>
                      </a:txBody>
                      <a:tcPr/>
                    </a:tc>
                    <a:tc>
                      <a:txBody>
                        <a:bodyPr/>
                        <a:lstStyle/>
                        <a:p>
                          <a:pPr algn="ctr"/>
                          <a:r>
                            <a:rPr lang="en-US" altLang="zh-CN" dirty="0">
                              <a:latin typeface="Palatino" pitchFamily="2" charset="0"/>
                              <a:ea typeface="Palatino" pitchFamily="2" charset="0"/>
                            </a:rPr>
                            <a:t>Running</a:t>
                          </a:r>
                          <a:r>
                            <a:rPr lang="zh-CN" altLang="en-US" dirty="0">
                              <a:latin typeface="Palatino" pitchFamily="2" charset="0"/>
                              <a:ea typeface="Palatino" pitchFamily="2" charset="0"/>
                            </a:rPr>
                            <a:t> </a:t>
                          </a:r>
                          <a:r>
                            <a:rPr lang="en-US" altLang="zh-CN" dirty="0">
                              <a:latin typeface="Palatino" pitchFamily="2" charset="0"/>
                              <a:ea typeface="Palatino" pitchFamily="2" charset="0"/>
                            </a:rPr>
                            <a:t>Time</a:t>
                          </a:r>
                          <a:r>
                            <a:rPr lang="zh-CN" altLang="en-US" dirty="0">
                              <a:latin typeface="Palatino" pitchFamily="2" charset="0"/>
                              <a:ea typeface="Palatino" pitchFamily="2" charset="0"/>
                            </a:rPr>
                            <a:t> </a:t>
                          </a:r>
                          <a:r>
                            <a:rPr lang="en-US" altLang="zh-CN" dirty="0">
                              <a:latin typeface="Palatino" pitchFamily="2" charset="0"/>
                              <a:ea typeface="Palatino" pitchFamily="2" charset="0"/>
                            </a:rPr>
                            <a:t>Bound</a:t>
                          </a:r>
                          <a:endParaRPr lang="zh-CN" altLang="en-US" dirty="0">
                            <a:latin typeface="Palatino" pitchFamily="2" charset="0"/>
                            <a:ea typeface="Palatino" pitchFamily="2" charset="0"/>
                          </a:endParaRPr>
                        </a:p>
                      </a:txBody>
                      <a:tcPr anchor="ctr"/>
                    </a:tc>
                    <a:tc gridSpan="2">
                      <a:txBody>
                        <a:bodyPr/>
                        <a:lstStyle/>
                        <a:p>
                          <a:pPr algn="ctr"/>
                          <a:r>
                            <a:rPr lang="en-US" altLang="zh-CN" sz="1800">
                              <a:latin typeface="Palatino" pitchFamily="2" charset="0"/>
                              <a:ea typeface="Palatino" pitchFamily="2" charset="0"/>
                            </a:rPr>
                            <a:t>Reference &amp; Comments</a:t>
                          </a:r>
                          <a:endParaRPr lang="zh-CN" altLang="en-US" sz="1800">
                            <a:latin typeface="Palatino" pitchFamily="2" charset="0"/>
                            <a:ea typeface="Palatino" pitchFamily="2" charset="0"/>
                          </a:endParaRPr>
                        </a:p>
                      </a:txBody>
                      <a:tcPr anchor="ctr"/>
                    </a:tc>
                    <a:tc hMerge="1">
                      <a:txBody>
                        <a:bodyPr/>
                        <a:lstStyle/>
                        <a:p>
                          <a:endParaRPr lang="zh-CN" altLang="en-US"/>
                        </a:p>
                      </a:txBody>
                      <a:tcPr/>
                    </a:tc>
                    <a:extLst>
                      <a:ext uri="{0D108BD9-81ED-4DB2-BD59-A6C34878D82A}">
                        <a16:rowId xmlns:a16="http://schemas.microsoft.com/office/drawing/2014/main" val="2556296952"/>
                      </a:ext>
                    </a:extLst>
                  </a:tr>
                  <a:tr h="492104">
                    <a:tc>
                      <a:txBody>
                        <a:bodyPr/>
                        <a:lstStyle/>
                        <a:p>
                          <a:pPr algn="ctr"/>
                          <a:r>
                            <a:rPr lang="en-US" altLang="zh-CN" err="1">
                              <a:latin typeface="Palatino" pitchFamily="2" charset="0"/>
                              <a:ea typeface="Palatino" pitchFamily="2" charset="0"/>
                            </a:rPr>
                            <a:t>SetCover</a:t>
                          </a:r>
                          <a:endParaRPr lang="zh-CN" altLang="en-US">
                            <a:latin typeface="Palatino" pitchFamily="2" charset="0"/>
                            <a:ea typeface="Palatino" pitchFamily="2" charset="0"/>
                          </a:endParaRPr>
                        </a:p>
                      </a:txBody>
                      <a:tcPr anchor="ctr">
                        <a:solidFill>
                          <a:schemeClr val="accent1">
                            <a:lumMod val="20000"/>
                            <a:lumOff val="80000"/>
                          </a:schemeClr>
                        </a:solidFill>
                      </a:tcPr>
                    </a:tc>
                    <a:tc>
                      <a:txBody>
                        <a:bodyPr/>
                        <a:lstStyle/>
                        <a:p>
                          <a:endParaRPr lang="zh-CN"/>
                        </a:p>
                      </a:txBody>
                      <a:tcPr anchor="ctr">
                        <a:blipFill>
                          <a:blip r:embed="rId3"/>
                          <a:stretch>
                            <a:fillRect l="-111024" t="-147368" r="-488189" b="-547368"/>
                          </a:stretch>
                        </a:blipFill>
                      </a:tcPr>
                    </a:tc>
                    <a:tc gridSpan="2">
                      <a:txBody>
                        <a:bodyPr/>
                        <a:lstStyle/>
                        <a:p>
                          <a:endParaRPr lang="zh-CN"/>
                        </a:p>
                      </a:txBody>
                      <a:tcPr anchor="ctr">
                        <a:blipFill>
                          <a:blip r:embed="rId3"/>
                          <a:stretch>
                            <a:fillRect l="-90236" t="-147368" r="-108754" b="-547368"/>
                          </a:stretch>
                        </a:blipFill>
                      </a:tcPr>
                    </a:tc>
                    <a:tc hMerge="1">
                      <a:txBody>
                        <a:bodyPr/>
                        <a:lstStyle/>
                        <a:p>
                          <a:endParaRPr lang="zh-CN" altLang="en-US"/>
                        </a:p>
                      </a:txBody>
                      <a:tcPr/>
                    </a:tc>
                    <a:tc>
                      <a:txBody>
                        <a:bodyPr/>
                        <a:lstStyle/>
                        <a:p>
                          <a:endParaRPr lang="zh-CN"/>
                        </a:p>
                      </a:txBody>
                      <a:tcPr anchor="ctr">
                        <a:blipFill>
                          <a:blip r:embed="rId3"/>
                          <a:stretch>
                            <a:fillRect l="-400709" t="-147368" r="-129078" b="-547368"/>
                          </a:stretch>
                        </a:blipFill>
                      </a:tcPr>
                    </a:tc>
                    <a:tc gridSpan="2">
                      <a:txBody>
                        <a:bodyPr/>
                        <a:lstStyle/>
                        <a:p>
                          <a:pPr algn="ctr"/>
                          <a:r>
                            <a:rPr lang="en-US" altLang="zh-CN" sz="1800" dirty="0">
                              <a:solidFill>
                                <a:srgbClr val="FF3399"/>
                              </a:solidFill>
                              <a:latin typeface="Palatino" pitchFamily="2" charset="0"/>
                              <a:ea typeface="Palatino" pitchFamily="2" charset="0"/>
                            </a:rPr>
                            <a:t>[DS14]</a:t>
                          </a:r>
                          <a:endParaRPr lang="zh-CN" altLang="en-US" dirty="0">
                            <a:latin typeface="Palatino" pitchFamily="2" charset="0"/>
                            <a:ea typeface="Palatino" pitchFamily="2" charset="0"/>
                          </a:endParaRPr>
                        </a:p>
                      </a:txBody>
                      <a:tcPr anchor="ctr">
                        <a:solidFill>
                          <a:schemeClr val="accent1">
                            <a:lumMod val="20000"/>
                            <a:lumOff val="80000"/>
                          </a:schemeClr>
                        </a:solidFill>
                      </a:tcPr>
                    </a:tc>
                    <a:tc hMerge="1">
                      <a:txBody>
                        <a:bodyPr/>
                        <a:lstStyle/>
                        <a:p>
                          <a:endParaRPr lang="zh-CN" altLang="en-US"/>
                        </a:p>
                      </a:txBody>
                      <a:tcPr/>
                    </a:tc>
                    <a:extLst>
                      <a:ext uri="{0D108BD9-81ED-4DB2-BD59-A6C34878D82A}">
                        <a16:rowId xmlns:a16="http://schemas.microsoft.com/office/drawing/2014/main" val="1411103672"/>
                      </a:ext>
                    </a:extLst>
                  </a:tr>
                  <a:tr h="492104">
                    <a:tc rowSpan="5">
                      <a:txBody>
                        <a:bodyPr/>
                        <a:lstStyle/>
                        <a:p>
                          <a:pPr algn="ctr"/>
                          <a:r>
                            <a:rPr lang="en-US" altLang="zh-CN">
                              <a:latin typeface="Palatino" pitchFamily="2" charset="0"/>
                              <a:ea typeface="Palatino" pitchFamily="2" charset="0"/>
                            </a:rPr>
                            <a:t>Parameterized</a:t>
                          </a:r>
                          <a:r>
                            <a:rPr lang="zh-CN" altLang="en-US">
                              <a:latin typeface="Palatino" pitchFamily="2" charset="0"/>
                              <a:ea typeface="Palatino" pitchFamily="2" charset="0"/>
                            </a:rPr>
                            <a:t> </a:t>
                          </a:r>
                          <a:r>
                            <a:rPr lang="en-US" altLang="zh-CN" err="1">
                              <a:latin typeface="Palatino" pitchFamily="2" charset="0"/>
                              <a:ea typeface="Palatino" pitchFamily="2" charset="0"/>
                            </a:rPr>
                            <a:t>SetCover</a:t>
                          </a:r>
                          <a:endParaRPr lang="zh-CN" altLang="en-US">
                            <a:latin typeface="Palatino" pitchFamily="2" charset="0"/>
                            <a:ea typeface="Palatino" pitchFamily="2" charset="0"/>
                          </a:endParaRPr>
                        </a:p>
                      </a:txBody>
                      <a:tcPr anchor="ctr">
                        <a:solidFill>
                          <a:schemeClr val="accent1">
                            <a:lumMod val="20000"/>
                            <a:lumOff val="80000"/>
                          </a:schemeClr>
                        </a:solidFill>
                      </a:tcPr>
                    </a:tc>
                    <a:tc>
                      <a:txBody>
                        <a:bodyPr/>
                        <a:lstStyle/>
                        <a:p>
                          <a:pPr algn="ctr"/>
                          <a:r>
                            <a:rPr lang="en-US" altLang="zh-CN">
                              <a:latin typeface="Palatino" pitchFamily="2" charset="0"/>
                              <a:ea typeface="Palatino" pitchFamily="2" charset="0"/>
                            </a:rPr>
                            <a:t>SETH</a:t>
                          </a:r>
                          <a:endParaRPr lang="zh-CN" altLang="en-US">
                            <a:latin typeface="Palatino" pitchFamily="2" charset="0"/>
                            <a:ea typeface="Palatino" pitchFamily="2" charset="0"/>
                          </a:endParaRPr>
                        </a:p>
                      </a:txBody>
                      <a:tcPr anchor="ctr">
                        <a:solidFill>
                          <a:schemeClr val="accent1">
                            <a:lumMod val="20000"/>
                            <a:lumOff val="80000"/>
                          </a:schemeClr>
                        </a:solidFill>
                      </a:tcPr>
                    </a:tc>
                    <a:tc rowSpan="3">
                      <a:txBody>
                        <a:bodyPr/>
                        <a:lstStyle/>
                        <a:p>
                          <a:endParaRPr lang="zh-CN"/>
                        </a:p>
                      </a:txBody>
                      <a:tcPr anchor="ctr">
                        <a:blipFill>
                          <a:blip r:embed="rId3"/>
                          <a:stretch>
                            <a:fillRect l="-239286" t="-73438" r="-453571" b="-62500"/>
                          </a:stretch>
                        </a:blipFill>
                      </a:tcPr>
                    </a:tc>
                    <a:tc rowSpan="3">
                      <a:txBody>
                        <a:bodyPr/>
                        <a:lstStyle/>
                        <a:p>
                          <a:endParaRPr lang="zh-CN"/>
                        </a:p>
                      </a:txBody>
                      <a:tcPr anchor="ctr">
                        <a:blipFill>
                          <a:blip r:embed="rId3"/>
                          <a:stretch>
                            <a:fillRect l="-205405" t="-73438" r="-174595" b="-62500"/>
                          </a:stretch>
                        </a:blipFill>
                      </a:tcPr>
                    </a:tc>
                    <a:tc>
                      <a:txBody>
                        <a:bodyPr/>
                        <a:lstStyle/>
                        <a:p>
                          <a:endParaRPr lang="zh-CN"/>
                        </a:p>
                      </a:txBody>
                      <a:tcPr anchor="ctr">
                        <a:blipFill>
                          <a:blip r:embed="rId3"/>
                          <a:stretch>
                            <a:fillRect l="-400709" t="-241026" r="-129078" b="-433333"/>
                          </a:stretch>
                        </a:blipFill>
                      </a:tcPr>
                    </a:tc>
                    <a:tc rowSpan="4">
                      <a:txBody>
                        <a:bodyPr/>
                        <a:lstStyle/>
                        <a:p>
                          <a:pPr algn="ctr"/>
                          <a:r>
                            <a:rPr lang="en-US" altLang="zh-CN" dirty="0">
                              <a:solidFill>
                                <a:srgbClr val="FF3399"/>
                              </a:solidFill>
                              <a:latin typeface="Palatino" pitchFamily="2" charset="0"/>
                              <a:ea typeface="Palatino" pitchFamily="2" charset="0"/>
                            </a:rPr>
                            <a:t>[KLM19]</a:t>
                          </a:r>
                          <a:endParaRPr lang="zh-CN" altLang="en-US" dirty="0">
                            <a:solidFill>
                              <a:srgbClr val="FF3399"/>
                            </a:solidFill>
                            <a:latin typeface="Palatino" pitchFamily="2" charset="0"/>
                            <a:ea typeface="Palatino" pitchFamily="2" charset="0"/>
                          </a:endParaRPr>
                        </a:p>
                      </a:txBody>
                      <a:tcPr anchor="ctr">
                        <a:solidFill>
                          <a:schemeClr val="accent1">
                            <a:lumMod val="20000"/>
                            <a:lumOff val="80000"/>
                          </a:schemeClr>
                        </a:solidFill>
                      </a:tcPr>
                    </a:tc>
                    <a:tc rowSpan="4">
                      <a:txBody>
                        <a:bodyPr/>
                        <a:lstStyle/>
                        <a:p>
                          <a:pPr algn="ctr"/>
                          <a:r>
                            <a:rPr lang="en-US" altLang="zh-CN" dirty="0">
                              <a:solidFill>
                                <a:srgbClr val="FF3399"/>
                              </a:solidFill>
                              <a:latin typeface="Palatino" pitchFamily="2" charset="0"/>
                              <a:ea typeface="Palatino" pitchFamily="2" charset="0"/>
                            </a:rPr>
                            <a:t>[Lin19]</a:t>
                          </a:r>
                          <a:endParaRPr lang="zh-CN" altLang="en-US" dirty="0">
                            <a:solidFill>
                              <a:srgbClr val="FF3399"/>
                            </a:solidFill>
                            <a:latin typeface="Palatino" pitchFamily="2" charset="0"/>
                            <a:ea typeface="Palatino" pitchFamily="2" charset="0"/>
                          </a:endParaRPr>
                        </a:p>
                      </a:txBody>
                      <a:tcPr anchor="ctr">
                        <a:solidFill>
                          <a:schemeClr val="accent1">
                            <a:lumMod val="20000"/>
                            <a:lumOff val="80000"/>
                          </a:schemeClr>
                        </a:solidFill>
                      </a:tcPr>
                    </a:tc>
                    <a:extLst>
                      <a:ext uri="{0D108BD9-81ED-4DB2-BD59-A6C34878D82A}">
                        <a16:rowId xmlns:a16="http://schemas.microsoft.com/office/drawing/2014/main" val="2032787280"/>
                      </a:ext>
                    </a:extLst>
                  </a:tr>
                  <a:tr h="492104">
                    <a:tc vMerge="1">
                      <a:txBody>
                        <a:bodyPr/>
                        <a:lstStyle/>
                        <a:p>
                          <a:pPr algn="ctr"/>
                          <a:endParaRPr lang="zh-CN" altLang="en-US">
                            <a:latin typeface="Palatino" pitchFamily="2" charset="0"/>
                            <a:ea typeface="Palatino" pitchFamily="2" charset="0"/>
                          </a:endParaRPr>
                        </a:p>
                      </a:txBody>
                      <a:tcPr anchor="ctr"/>
                    </a:tc>
                    <a:tc>
                      <a:txBody>
                        <a:bodyPr/>
                        <a:lstStyle/>
                        <a:p>
                          <a:pPr algn="ctr"/>
                          <a:r>
                            <a:rPr lang="en-US" altLang="zh-CN">
                              <a:latin typeface="Palatino" pitchFamily="2" charset="0"/>
                              <a:ea typeface="Palatino" pitchFamily="2" charset="0"/>
                            </a:rPr>
                            <a:t>ETH</a:t>
                          </a:r>
                          <a:endParaRPr lang="zh-CN" altLang="en-US">
                            <a:latin typeface="Palatino" pitchFamily="2" charset="0"/>
                            <a:ea typeface="Palatino" pitchFamily="2" charset="0"/>
                          </a:endParaRPr>
                        </a:p>
                      </a:txBody>
                      <a:tcPr anchor="ctr">
                        <a:solidFill>
                          <a:schemeClr val="accent1">
                            <a:lumMod val="20000"/>
                            <a:lumOff val="80000"/>
                          </a:schemeClr>
                        </a:solidFill>
                      </a:tcPr>
                    </a:tc>
                    <a:tc vMerge="1">
                      <a:txBody>
                        <a:bodyPr/>
                        <a:lstStyle/>
                        <a:p>
                          <a:endParaRPr lang="zh-CN" altLang="en-US"/>
                        </a:p>
                      </a:txBody>
                      <a:tcPr/>
                    </a:tc>
                    <a:tc vMerge="1">
                      <a:txBody>
                        <a:bodyPr/>
                        <a:lstStyle/>
                        <a:p>
                          <a:endParaRPr lang="zh-CN" altLang="en-US"/>
                        </a:p>
                      </a:txBody>
                      <a:tcPr/>
                    </a:tc>
                    <a:tc>
                      <a:txBody>
                        <a:bodyPr/>
                        <a:lstStyle/>
                        <a:p>
                          <a:endParaRPr lang="zh-CN"/>
                        </a:p>
                      </a:txBody>
                      <a:tcPr anchor="ctr">
                        <a:blipFill>
                          <a:blip r:embed="rId3"/>
                          <a:stretch>
                            <a:fillRect l="-400709" t="-341026" r="-129078" b="-333333"/>
                          </a:stretch>
                        </a:blip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933313138"/>
                      </a:ext>
                    </a:extLst>
                  </a:tr>
                  <a:tr h="64008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a:latin typeface="Palatino" pitchFamily="2" charset="0"/>
                            <a:ea typeface="Palatino" pitchFamily="2" charset="0"/>
                          </a:endParaRPr>
                        </a:p>
                      </a:txBody>
                      <a:tcPr anchor="ctr"/>
                    </a:tc>
                    <a:tc>
                      <a:txBody>
                        <a:bodyPr/>
                        <a:lstStyle/>
                        <a:p>
                          <a:endParaRPr lang="zh-CN"/>
                        </a:p>
                      </a:txBody>
                      <a:tcPr anchor="ctr">
                        <a:blipFill>
                          <a:blip r:embed="rId3"/>
                          <a:stretch>
                            <a:fillRect l="-111024" t="-344000" r="-488189" b="-160000"/>
                          </a:stretch>
                        </a:blipFill>
                      </a:tcPr>
                    </a:tc>
                    <a:tc vMerge="1">
                      <a:txBody>
                        <a:bodyPr/>
                        <a:lstStyle/>
                        <a:p>
                          <a:endParaRPr lang="zh-CN" altLang="en-US"/>
                        </a:p>
                      </a:txBody>
                      <a:tcPr/>
                    </a:tc>
                    <a:tc vMerge="1">
                      <a:txBody>
                        <a:bodyPr/>
                        <a:lstStyle/>
                        <a:p>
                          <a:endParaRPr lang="zh-CN" altLang="en-US"/>
                        </a:p>
                      </a:txBody>
                      <a:tcPr/>
                    </a:tc>
                    <a:tc>
                      <a:txBody>
                        <a:bodyPr/>
                        <a:lstStyle/>
                        <a:p>
                          <a:endParaRPr lang="zh-CN"/>
                        </a:p>
                      </a:txBody>
                      <a:tcPr anchor="ctr">
                        <a:blipFill>
                          <a:blip r:embed="rId3"/>
                          <a:stretch>
                            <a:fillRect l="-400709" t="-344000" r="-129078" b="-160000"/>
                          </a:stretch>
                        </a:blip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608977161"/>
                      </a:ext>
                    </a:extLst>
                  </a:tr>
                  <a:tr h="492104">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a:latin typeface="Palatino" pitchFamily="2" charset="0"/>
                            <a:ea typeface="Palatino" pitchFamily="2" charset="0"/>
                          </a:endParaRPr>
                        </a:p>
                      </a:txBody>
                      <a:tcPr anchor="ctr"/>
                    </a:tc>
                    <a:tc>
                      <a:txBody>
                        <a:bodyPr/>
                        <a:lstStyle/>
                        <a:p>
                          <a:endParaRPr lang="zh-CN"/>
                        </a:p>
                      </a:txBody>
                      <a:tcPr anchor="ctr">
                        <a:blipFill>
                          <a:blip r:embed="rId3"/>
                          <a:stretch>
                            <a:fillRect l="-111024" t="-569231" r="-488189" b="-105128"/>
                          </a:stretch>
                        </a:blipFill>
                      </a:tcPr>
                    </a:tc>
                    <a:tc gridSpan="2">
                      <a:txBody>
                        <a:bodyPr/>
                        <a:lstStyle/>
                        <a:p>
                          <a:endParaRPr lang="zh-CN"/>
                        </a:p>
                      </a:txBody>
                      <a:tcPr anchor="ctr">
                        <a:blipFill>
                          <a:blip r:embed="rId3"/>
                          <a:stretch>
                            <a:fillRect l="-90236" t="-569231" r="-108754" b="-105128"/>
                          </a:stretch>
                        </a:blipFill>
                      </a:tcPr>
                    </a:tc>
                    <a:tc hMerge="1">
                      <a:txBody>
                        <a:bodyPr/>
                        <a:lstStyle/>
                        <a:p>
                          <a:endParaRPr lang="zh-CN" altLang="en-US"/>
                        </a:p>
                      </a:txBody>
                      <a:tcPr/>
                    </a:tc>
                    <a:tc>
                      <a:txBody>
                        <a:bodyPr/>
                        <a:lstStyle/>
                        <a:p>
                          <a:endParaRPr lang="zh-CN"/>
                        </a:p>
                      </a:txBody>
                      <a:tcPr anchor="ctr">
                        <a:blipFill>
                          <a:blip r:embed="rId3"/>
                          <a:stretch>
                            <a:fillRect l="-400709" t="-569231" r="-129078" b="-105128"/>
                          </a:stretch>
                        </a:blip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380657310"/>
                      </a:ext>
                    </a:extLst>
                  </a:tr>
                  <a:tr h="492104">
                    <a:tc vMerge="1">
                      <a:txBody>
                        <a:bodyPr/>
                        <a:lstStyle/>
                        <a:p>
                          <a:pPr algn="ctr"/>
                          <a:endParaRPr lang="zh-CN" altLang="en-US">
                            <a:latin typeface="Palatino" pitchFamily="2" charset="0"/>
                            <a:ea typeface="Palatino" pitchFamily="2" charset="0"/>
                          </a:endParaRPr>
                        </a:p>
                      </a:txBody>
                      <a:tcPr anchor="ctr">
                        <a:solidFill>
                          <a:schemeClr val="accent1">
                            <a:lumMod val="20000"/>
                            <a:lumOff val="80000"/>
                          </a:schemeClr>
                        </a:solidFill>
                      </a:tcPr>
                    </a:tc>
                    <a:tc>
                      <a:txBody>
                        <a:bodyPr/>
                        <a:lstStyle/>
                        <a:p>
                          <a:endParaRPr lang="zh-CN"/>
                        </a:p>
                      </a:txBody>
                      <a:tcPr anchor="ctr">
                        <a:blipFill>
                          <a:blip r:embed="rId3"/>
                          <a:stretch>
                            <a:fillRect l="-111024" t="-669231" r="-488189" b="-5128"/>
                          </a:stretch>
                        </a:blipFill>
                      </a:tcPr>
                    </a:tc>
                    <a:tc gridSpan="2">
                      <a:txBody>
                        <a:bodyPr/>
                        <a:lstStyle/>
                        <a:p>
                          <a:pPr algn="ctr"/>
                          <a:r>
                            <a:rPr lang="en-US" altLang="zh-CN">
                              <a:solidFill>
                                <a:srgbClr val="FF0000"/>
                              </a:solidFill>
                              <a:latin typeface="Palatino" pitchFamily="2" charset="0"/>
                              <a:ea typeface="Palatino" pitchFamily="2" charset="0"/>
                            </a:rPr>
                            <a:t>Any constant</a:t>
                          </a:r>
                          <a:endParaRPr lang="zh-CN" altLang="en-US">
                            <a:solidFill>
                              <a:srgbClr val="FF0000"/>
                            </a:solidFill>
                            <a:latin typeface="Palatino" pitchFamily="2" charset="0"/>
                            <a:ea typeface="Palatino" pitchFamily="2" charset="0"/>
                          </a:endParaRPr>
                        </a:p>
                      </a:txBody>
                      <a:tcPr anchor="ctr">
                        <a:solidFill>
                          <a:schemeClr val="accent1">
                            <a:lumMod val="20000"/>
                            <a:lumOff val="80000"/>
                          </a:schemeClr>
                        </a:solidFill>
                      </a:tcPr>
                    </a:tc>
                    <a:tc hMerge="1">
                      <a:txBody>
                        <a:bodyPr/>
                        <a:lstStyle/>
                        <a:p>
                          <a:endParaRPr lang="zh-CN" altLang="en-US"/>
                        </a:p>
                      </a:txBody>
                      <a:tcPr/>
                    </a:tc>
                    <a:tc>
                      <a:txBody>
                        <a:bodyPr/>
                        <a:lstStyle/>
                        <a:p>
                          <a:endParaRPr lang="zh-CN"/>
                        </a:p>
                      </a:txBody>
                      <a:tcPr anchor="ctr">
                        <a:blipFill>
                          <a:blip r:embed="rId3"/>
                          <a:stretch>
                            <a:fillRect l="-400709" t="-669231" r="-129078" b="-5128"/>
                          </a:stretch>
                        </a:blipFill>
                      </a:tcPr>
                    </a:tc>
                    <a:tc gridSpan="2">
                      <a:txBody>
                        <a:bodyPr/>
                        <a:lstStyle/>
                        <a:p>
                          <a:pPr algn="ctr"/>
                          <a:r>
                            <a:rPr lang="en-US" altLang="zh-CN" b="1" dirty="0">
                              <a:solidFill>
                                <a:srgbClr val="FF0000"/>
                              </a:solidFill>
                              <a:latin typeface="Palatino" pitchFamily="2" charset="0"/>
                              <a:ea typeface="Palatino" pitchFamily="2" charset="0"/>
                            </a:rPr>
                            <a:t>This work</a:t>
                          </a:r>
                          <a:endParaRPr lang="zh-CN" altLang="en-US" b="1" dirty="0">
                            <a:solidFill>
                              <a:srgbClr val="FF0000"/>
                            </a:solidFill>
                            <a:latin typeface="Palatino" pitchFamily="2" charset="0"/>
                            <a:ea typeface="Palatino" pitchFamily="2" charset="0"/>
                          </a:endParaRPr>
                        </a:p>
                      </a:txBody>
                      <a:tcPr anchor="ctr">
                        <a:solidFill>
                          <a:schemeClr val="accent1">
                            <a:lumMod val="20000"/>
                            <a:lumOff val="80000"/>
                          </a:schemeClr>
                        </a:solidFill>
                      </a:tcPr>
                    </a:tc>
                    <a:tc hMerge="1">
                      <a:txBody>
                        <a:bodyPr/>
                        <a:lstStyle/>
                        <a:p>
                          <a:pPr algn="ctr"/>
                          <a:endParaRPr lang="zh-CN" altLang="en-US">
                            <a:solidFill>
                              <a:srgbClr val="FF3399"/>
                            </a:solidFill>
                            <a:latin typeface="Palatino" pitchFamily="2" charset="0"/>
                            <a:ea typeface="Palatino" pitchFamily="2" charset="0"/>
                          </a:endParaRPr>
                        </a:p>
                      </a:txBody>
                      <a:tcPr anchor="ctr">
                        <a:solidFill>
                          <a:schemeClr val="accent1">
                            <a:lumMod val="20000"/>
                            <a:lumOff val="80000"/>
                          </a:schemeClr>
                        </a:solidFill>
                      </a:tcPr>
                    </a:tc>
                    <a:extLst>
                      <a:ext uri="{0D108BD9-81ED-4DB2-BD59-A6C34878D82A}">
                        <a16:rowId xmlns:a16="http://schemas.microsoft.com/office/drawing/2014/main" val="2744666625"/>
                      </a:ext>
                    </a:extLst>
                  </a:tr>
                </a:tbl>
              </a:graphicData>
            </a:graphic>
          </p:graphicFrame>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9ED80E0-C8C4-5968-7F53-330E67F8EF38}"/>
                  </a:ext>
                </a:extLst>
              </p:cNvPr>
              <p:cNvSpPr txBox="1"/>
              <p:nvPr/>
            </p:nvSpPr>
            <p:spPr>
              <a:xfrm>
                <a:off x="669536" y="1788388"/>
                <a:ext cx="10280961" cy="400110"/>
              </a:xfrm>
              <a:prstGeom prst="rect">
                <a:avLst/>
              </a:prstGeom>
              <a:noFill/>
            </p:spPr>
            <p:txBody>
              <a:bodyPr wrap="square">
                <a:spAutoFit/>
              </a:bodyPr>
              <a:lstStyle/>
              <a:p>
                <a:pPr marL="285750" indent="-285750">
                  <a:lnSpc>
                    <a:spcPct val="100000"/>
                  </a:lnSpc>
                  <a:buFont typeface="Arial" panose="020B0604020202020204" pitchFamily="34" charset="0"/>
                  <a:buChar char="•"/>
                </a:pPr>
                <a:r>
                  <a:rPr lang="en-US" altLang="zh-CN" sz="2000" dirty="0">
                    <a:latin typeface="Palatino" pitchFamily="2" charset="0"/>
                    <a:ea typeface="Palatino" pitchFamily="2" charset="0"/>
                  </a:rPr>
                  <a:t>A</a:t>
                </a:r>
                <a:r>
                  <a:rPr lang="zh-CN" altLang="en-US" sz="2000" dirty="0">
                    <a:latin typeface="Palatino" pitchFamily="2" charset="0"/>
                    <a:ea typeface="Palatino" pitchFamily="2" charset="0"/>
                  </a:rPr>
                  <a:t> </a:t>
                </a:r>
                <a:r>
                  <a:rPr lang="en-US" altLang="zh-CN" sz="2000" dirty="0">
                    <a:latin typeface="Palatino" pitchFamily="2" charset="0"/>
                    <a:ea typeface="Palatino" pitchFamily="2" charset="0"/>
                  </a:rPr>
                  <a:t>simple</a:t>
                </a:r>
                <a:r>
                  <a:rPr lang="zh-CN" altLang="en-US" sz="2000" dirty="0">
                    <a:latin typeface="Palatino" pitchFamily="2" charset="0"/>
                    <a:ea typeface="Palatino" pitchFamily="2" charset="0"/>
                  </a:rPr>
                  <a:t> </a:t>
                </a:r>
                <a:r>
                  <a:rPr lang="en-US" altLang="zh-CN" sz="2000" dirty="0">
                    <a:latin typeface="Palatino" pitchFamily="2" charset="0"/>
                    <a:ea typeface="Palatino" pitchFamily="2" charset="0"/>
                  </a:rPr>
                  <a:t>greedy</a:t>
                </a:r>
                <a:r>
                  <a:rPr lang="zh-CN" altLang="en-US" sz="2000" dirty="0">
                    <a:latin typeface="Palatino" pitchFamily="2" charset="0"/>
                    <a:ea typeface="Palatino" pitchFamily="2" charset="0"/>
                  </a:rPr>
                  <a:t> </a:t>
                </a:r>
                <a:r>
                  <a:rPr lang="en-US" altLang="zh-CN" sz="2000" dirty="0">
                    <a:latin typeface="Palatino" pitchFamily="2" charset="0"/>
                    <a:ea typeface="Palatino" pitchFamily="2" charset="0"/>
                  </a:rPr>
                  <a:t>algorithm</a:t>
                </a:r>
                <a:r>
                  <a:rPr lang="zh-CN" altLang="en-US" sz="2000" dirty="0">
                    <a:latin typeface="Palatino" pitchFamily="2" charset="0"/>
                    <a:ea typeface="Palatino" pitchFamily="2" charset="0"/>
                  </a:rPr>
                  <a:t> </a:t>
                </a:r>
                <a:r>
                  <a:rPr lang="en-US" altLang="zh-CN" sz="2000" dirty="0">
                    <a:latin typeface="Palatino" pitchFamily="2" charset="0"/>
                    <a:ea typeface="Palatino" pitchFamily="2" charset="0"/>
                  </a:rPr>
                  <a:t>reaches</a:t>
                </a:r>
                <a:r>
                  <a:rPr lang="zh-CN" altLang="en-US" sz="2000" dirty="0">
                    <a:latin typeface="Palatino" pitchFamily="2" charset="0"/>
                    <a:ea typeface="Palatino" pitchFamily="2" charset="0"/>
                  </a:rPr>
                  <a:t> </a:t>
                </a:r>
                <a14:m>
                  <m:oMath xmlns:m="http://schemas.openxmlformats.org/officeDocument/2006/math">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ln</m:t>
                        </m:r>
                      </m:fName>
                      <m:e>
                        <m:r>
                          <a:rPr lang="en-US" altLang="zh-CN" sz="2000" b="0" i="1" smtClean="0">
                            <a:latin typeface="Cambria Math" panose="02040503050406030204" pitchFamily="18" charset="0"/>
                          </a:rPr>
                          <m:t>𝑛</m:t>
                        </m:r>
                      </m:e>
                    </m:func>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ln</m:t>
                        </m:r>
                      </m:fName>
                      <m:e>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ln</m:t>
                            </m:r>
                          </m:fName>
                          <m:e>
                            <m:r>
                              <a:rPr lang="en-US" altLang="zh-CN" sz="2000" b="0" i="1" smtClean="0">
                                <a:latin typeface="Cambria Math" panose="02040503050406030204" pitchFamily="18" charset="0"/>
                              </a:rPr>
                              <m:t>𝑛</m:t>
                            </m:r>
                          </m:e>
                        </m:func>
                      </m:e>
                    </m:func>
                    <m:r>
                      <a:rPr lang="en-US" altLang="zh-CN" sz="2000" b="0" i="1" smtClean="0">
                        <a:latin typeface="Cambria Math" panose="02040503050406030204" pitchFamily="18" charset="0"/>
                      </a:rPr>
                      <m:t>+</m:t>
                    </m:r>
                    <m:r>
                      <m:rPr>
                        <m:sty m:val="p"/>
                      </m:rPr>
                      <a:rPr lang="en-US" altLang="zh-CN" sz="2000" b="0" i="0" smtClean="0">
                        <a:latin typeface="Cambria Math" panose="02040503050406030204" pitchFamily="18" charset="0"/>
                      </a:rPr>
                      <m:t>Θ</m:t>
                    </m:r>
                    <m:r>
                      <a:rPr lang="en-US" altLang="zh-CN" sz="2000" b="0" i="1" smtClean="0">
                        <a:latin typeface="Cambria Math" panose="02040503050406030204" pitchFamily="18" charset="0"/>
                      </a:rPr>
                      <m:t>(1))</m:t>
                    </m:r>
                  </m:oMath>
                </a14:m>
                <a:r>
                  <a:rPr lang="zh-CN" altLang="en-US" sz="2000" dirty="0">
                    <a:latin typeface="Palatino Linotype" panose="02040502050505030304" pitchFamily="18" charset="0"/>
                  </a:rPr>
                  <a:t> </a:t>
                </a:r>
                <a:r>
                  <a:rPr lang="en-US" altLang="zh-CN" sz="2000" dirty="0">
                    <a:latin typeface="Palatino Linotype" panose="02040502050505030304" pitchFamily="18" charset="0"/>
                  </a:rPr>
                  <a:t>approximation</a:t>
                </a:r>
                <a:r>
                  <a:rPr lang="zh-CN" altLang="en-US" sz="2000" dirty="0">
                    <a:latin typeface="Palatino Linotype" panose="02040502050505030304" pitchFamily="18" charset="0"/>
                  </a:rPr>
                  <a:t> </a:t>
                </a:r>
                <a:r>
                  <a:rPr lang="en-US" altLang="zh-CN" sz="2000" dirty="0">
                    <a:latin typeface="Palatino Linotype" panose="02040502050505030304" pitchFamily="18" charset="0"/>
                  </a:rPr>
                  <a:t>ratio </a:t>
                </a:r>
                <a:r>
                  <a:rPr lang="en-US" altLang="zh-CN" sz="2000" dirty="0">
                    <a:solidFill>
                      <a:srgbClr val="FF3399"/>
                    </a:solidFill>
                    <a:latin typeface="Palatino Linotype" panose="02040502050505030304" pitchFamily="18" charset="0"/>
                  </a:rPr>
                  <a:t>[Sla97]</a:t>
                </a:r>
                <a:r>
                  <a:rPr lang="en-US" altLang="zh-CN" sz="2000" dirty="0">
                    <a:latin typeface="Palatino Linotype" panose="02040502050505030304" pitchFamily="18" charset="0"/>
                  </a:rPr>
                  <a:t>.</a:t>
                </a:r>
              </a:p>
            </p:txBody>
          </p:sp>
        </mc:Choice>
        <mc:Fallback xmlns="">
          <p:sp>
            <p:nvSpPr>
              <p:cNvPr id="3" name="文本框 2">
                <a:extLst>
                  <a:ext uri="{FF2B5EF4-FFF2-40B4-BE49-F238E27FC236}">
                    <a16:creationId xmlns:a16="http://schemas.microsoft.com/office/drawing/2014/main" id="{09ED80E0-C8C4-5968-7F53-330E67F8EF38}"/>
                  </a:ext>
                </a:extLst>
              </p:cNvPr>
              <p:cNvSpPr txBox="1">
                <a:spLocks noRot="1" noChangeAspect="1" noMove="1" noResize="1" noEditPoints="1" noAdjustHandles="1" noChangeArrowheads="1" noChangeShapeType="1" noTextEdit="1"/>
              </p:cNvSpPr>
              <p:nvPr/>
            </p:nvSpPr>
            <p:spPr>
              <a:xfrm>
                <a:off x="669536" y="1788388"/>
                <a:ext cx="10280961" cy="400110"/>
              </a:xfrm>
              <a:prstGeom prst="rect">
                <a:avLst/>
              </a:prstGeom>
              <a:blipFill>
                <a:blip r:embed="rId4"/>
                <a:stretch>
                  <a:fillRect l="-493" t="-9091" b="-242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65685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a:extLst>
              <a:ext uri="{FF2B5EF4-FFF2-40B4-BE49-F238E27FC236}">
                <a16:creationId xmlns:a16="http://schemas.microsoft.com/office/drawing/2014/main" id="{877468C7-C578-8D61-17D2-3450D8310E3E}"/>
              </a:ext>
            </a:extLst>
          </p:cNvPr>
          <p:cNvSpPr/>
          <p:nvPr/>
        </p:nvSpPr>
        <p:spPr>
          <a:xfrm>
            <a:off x="6703635" y="1950054"/>
            <a:ext cx="4370815" cy="4187544"/>
          </a:xfrm>
          <a:prstGeom prst="ellipse">
            <a:avLst/>
          </a:prstGeom>
          <a:solidFill>
            <a:schemeClr val="accent1">
              <a:lumMod val="40000"/>
              <a:lumOff val="60000"/>
            </a:schemeClr>
          </a:solidFill>
          <a:ln>
            <a:solidFill>
              <a:schemeClr val="accent1">
                <a:lumMod val="60000"/>
                <a:lumOff val="40000"/>
              </a:schemeClr>
            </a:solidFill>
          </a:ln>
        </p:spPr>
        <p:style>
          <a:lnRef idx="1">
            <a:schemeClr val="accent1"/>
          </a:lnRef>
          <a:fillRef idx="2">
            <a:schemeClr val="accent1"/>
          </a:fillRef>
          <a:effectRef idx="1">
            <a:schemeClr val="accent1"/>
          </a:effectRef>
          <a:fontRef idx="minor">
            <a:schemeClr val="dk1"/>
          </a:fontRef>
        </p:style>
        <p:txBody>
          <a:bodyPr rtlCol="0" anchor="ctr"/>
          <a:lstStyle/>
          <a:p>
            <a:r>
              <a:rPr kumimoji="1" lang="en-US" altLang="zh-CN" sz="2800" dirty="0">
                <a:latin typeface="Palatino" pitchFamily="2" charset="0"/>
                <a:ea typeface="Palatino" pitchFamily="2" charset="0"/>
              </a:rPr>
              <a:t>                                           </a:t>
            </a:r>
          </a:p>
          <a:p>
            <a:endParaRPr kumimoji="1" lang="en-US" altLang="zh-CN" sz="2800" dirty="0">
              <a:latin typeface="Palatino" pitchFamily="2" charset="0"/>
              <a:ea typeface="Palatino" pitchFamily="2" charset="0"/>
            </a:endParaRPr>
          </a:p>
          <a:p>
            <a:endParaRPr kumimoji="1" lang="en-US" altLang="zh-CN" sz="2800" dirty="0">
              <a:latin typeface="Palatino" pitchFamily="2" charset="0"/>
              <a:ea typeface="Palatino" pitchFamily="2" charset="0"/>
            </a:endParaRPr>
          </a:p>
          <a:p>
            <a:endParaRPr kumimoji="1" lang="en-US" altLang="zh-CN" sz="2800" dirty="0">
              <a:latin typeface="Palatino" pitchFamily="2" charset="0"/>
              <a:ea typeface="Palatino" pitchFamily="2" charset="0"/>
            </a:endParaRPr>
          </a:p>
          <a:p>
            <a:endParaRPr kumimoji="1" lang="en-US" altLang="zh-CN" sz="2800" dirty="0">
              <a:latin typeface="Palatino" pitchFamily="2" charset="0"/>
              <a:ea typeface="Palatino" pitchFamily="2" charset="0"/>
            </a:endParaRPr>
          </a:p>
          <a:p>
            <a:endParaRPr kumimoji="1" lang="en-US" altLang="zh-CN" sz="2800" dirty="0">
              <a:latin typeface="Palatino" pitchFamily="2" charset="0"/>
              <a:ea typeface="Palatino" pitchFamily="2" charset="0"/>
            </a:endParaRPr>
          </a:p>
          <a:p>
            <a:endParaRPr kumimoji="1" lang="en-US" altLang="zh-CN" sz="2800" dirty="0">
              <a:latin typeface="Palatino" pitchFamily="2" charset="0"/>
              <a:ea typeface="Palatino" pitchFamily="2" charset="0"/>
            </a:endParaRPr>
          </a:p>
          <a:p>
            <a:endParaRPr kumimoji="1" lang="en-US" altLang="zh-CN" sz="2800" dirty="0">
              <a:latin typeface="Palatino" pitchFamily="2" charset="0"/>
              <a:ea typeface="Palatino" pitchFamily="2" charset="0"/>
            </a:endParaRPr>
          </a:p>
          <a:p>
            <a:endParaRPr kumimoji="1" lang="en-US" altLang="zh-CN" sz="2800" dirty="0">
              <a:latin typeface="Palatino" pitchFamily="2" charset="0"/>
              <a:ea typeface="Palatino" pitchFamily="2" charset="0"/>
            </a:endParaRPr>
          </a:p>
          <a:p>
            <a:r>
              <a:rPr kumimoji="1" lang="zh-CN" altLang="en-US" sz="2800" dirty="0">
                <a:latin typeface="Palatino" pitchFamily="2" charset="0"/>
                <a:ea typeface="Palatino" pitchFamily="2" charset="0"/>
              </a:rPr>
              <a:t>            </a:t>
            </a:r>
            <a:r>
              <a:rPr kumimoji="1" lang="en-US" altLang="zh-CN" sz="2800" dirty="0">
                <a:latin typeface="Palatino" pitchFamily="2" charset="0"/>
                <a:ea typeface="Palatino" pitchFamily="2" charset="0"/>
              </a:rPr>
              <a:t>W[2]</a:t>
            </a:r>
          </a:p>
          <a:p>
            <a:pPr algn="ctr"/>
            <a:endParaRPr kumimoji="1" lang="en-US" altLang="zh-CN" sz="2800" dirty="0">
              <a:latin typeface="Palatino" pitchFamily="2" charset="0"/>
              <a:ea typeface="Palatino" pitchFamily="2" charset="0"/>
            </a:endParaRPr>
          </a:p>
          <a:p>
            <a:pPr algn="ctr"/>
            <a:endParaRPr kumimoji="1" lang="en-US" altLang="zh-CN" sz="2800" dirty="0">
              <a:latin typeface="Palatino" pitchFamily="2" charset="0"/>
              <a:ea typeface="Palatino" pitchFamily="2" charset="0"/>
            </a:endParaRPr>
          </a:p>
          <a:p>
            <a:pPr algn="ctr"/>
            <a:endParaRPr kumimoji="1" lang="zh-CN" altLang="en-US" sz="2800" dirty="0">
              <a:latin typeface="Palatino" pitchFamily="2" charset="0"/>
              <a:ea typeface="Palatino" pitchFamily="2" charset="0"/>
            </a:endParaRPr>
          </a:p>
        </p:txBody>
      </p:sp>
      <p:sp>
        <p:nvSpPr>
          <p:cNvPr id="18" name="椭圆 17">
            <a:extLst>
              <a:ext uri="{FF2B5EF4-FFF2-40B4-BE49-F238E27FC236}">
                <a16:creationId xmlns:a16="http://schemas.microsoft.com/office/drawing/2014/main" id="{F6F42A0E-8EC3-37AD-3C31-D123FA2DD429}"/>
              </a:ext>
            </a:extLst>
          </p:cNvPr>
          <p:cNvSpPr/>
          <p:nvPr/>
        </p:nvSpPr>
        <p:spPr>
          <a:xfrm>
            <a:off x="7374020" y="1995159"/>
            <a:ext cx="3117517" cy="2240825"/>
          </a:xfrm>
          <a:prstGeom prst="ellipse">
            <a:avLst/>
          </a:prstGeom>
          <a:solidFill>
            <a:schemeClr val="accent1">
              <a:lumMod val="20000"/>
              <a:lumOff val="80000"/>
            </a:schemeClr>
          </a:solidFill>
          <a:ln>
            <a:solidFill>
              <a:schemeClr val="accent1">
                <a:lumMod val="60000"/>
                <a:lumOff val="4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zh-CN" sz="2800" dirty="0">
                <a:latin typeface="Palatino" pitchFamily="2" charset="0"/>
                <a:ea typeface="Palatino" pitchFamily="2" charset="0"/>
              </a:rPr>
              <a:t>W[1]</a:t>
            </a:r>
          </a:p>
          <a:p>
            <a:pPr algn="r"/>
            <a:endParaRPr kumimoji="1" lang="en-US" altLang="zh-CN" sz="2800" dirty="0">
              <a:latin typeface="Palatino" pitchFamily="2" charset="0"/>
              <a:ea typeface="Palatino" pitchFamily="2" charset="0"/>
            </a:endParaRPr>
          </a:p>
          <a:p>
            <a:pPr algn="r"/>
            <a:endParaRPr kumimoji="1" lang="en-US" altLang="zh-CN" sz="2800" dirty="0">
              <a:latin typeface="Palatino" pitchFamily="2" charset="0"/>
              <a:ea typeface="Palatino" pitchFamily="2" charset="0"/>
            </a:endParaRPr>
          </a:p>
          <a:p>
            <a:pPr algn="r"/>
            <a:endParaRPr kumimoji="1" lang="en-US" altLang="zh-CN" sz="2800" dirty="0">
              <a:latin typeface="Palatino" pitchFamily="2" charset="0"/>
              <a:ea typeface="Palatino" pitchFamily="2" charset="0"/>
            </a:endParaRPr>
          </a:p>
          <a:p>
            <a:pPr algn="r"/>
            <a:endParaRPr kumimoji="1" lang="en-US" altLang="zh-CN" sz="2800" dirty="0">
              <a:latin typeface="Palatino" pitchFamily="2" charset="0"/>
              <a:ea typeface="Palatino" pitchFamily="2" charset="0"/>
            </a:endParaRPr>
          </a:p>
        </p:txBody>
      </p:sp>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4CFEBA7D-D78A-4674-B4CE-8101BA65D437}"/>
                  </a:ext>
                </a:extLst>
              </p:cNvPr>
              <p:cNvSpPr>
                <a:spLocks noGrp="1"/>
              </p:cNvSpPr>
              <p:nvPr>
                <p:ph type="title"/>
              </p:nvPr>
            </p:nvSpPr>
            <p:spPr/>
            <p:txBody>
              <a:bodyPr/>
              <a:lstStyle/>
              <a:p>
                <a:r>
                  <a:rPr lang="en-US" altLang="zh-CN" dirty="0">
                    <a:latin typeface="Palatino Linotype" panose="02040502050505030304" pitchFamily="18" charset="0"/>
                    <a:ea typeface="Cambria" panose="02040503050406030204" pitchFamily="18" charset="0"/>
                  </a:rPr>
                  <a:t>W[2]-hardness</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of</a:t>
                </a:r>
                <a:r>
                  <a:rPr lang="zh-CN" altLang="en-US" dirty="0">
                    <a:latin typeface="Palatino Linotype" panose="02040502050505030304" pitchFamily="18" charset="0"/>
                    <a:ea typeface="Cambria" panose="02040503050406030204" pitchFamily="18" charset="0"/>
                  </a:rPr>
                  <a:t> </a:t>
                </a:r>
                <a:r>
                  <a:rPr lang="en-US" altLang="zh-CN" dirty="0">
                    <a:latin typeface="Palatino Linotype" panose="02040502050505030304" pitchFamily="18" charset="0"/>
                    <a:ea typeface="Cambria" panose="02040503050406030204" pitchFamily="18" charset="0"/>
                  </a:rPr>
                  <a:t>Approx.</a:t>
                </a:r>
                <a:r>
                  <a:rPr lang="zh-CN" altLang="en-US" dirty="0">
                    <a:latin typeface="Palatino Linotype" panose="02040502050505030304" pitchFamily="18" charset="0"/>
                    <a:ea typeface="Cambria" panose="02040503050406030204" pitchFamily="18" charset="0"/>
                  </a:rPr>
                  <a:t> </a:t>
                </a:r>
                <a14:m>
                  <m:oMath xmlns:m="http://schemas.openxmlformats.org/officeDocument/2006/math">
                    <m:r>
                      <a:rPr lang="en-US" altLang="zh-CN" b="0" i="1" smtClean="0">
                        <a:latin typeface="Cambria Math" panose="02040503050406030204" pitchFamily="18" charset="0"/>
                        <a:ea typeface="Cambria" panose="02040503050406030204" pitchFamily="18" charset="0"/>
                      </a:rPr>
                      <m:t>𝑘</m:t>
                    </m:r>
                  </m:oMath>
                </a14:m>
                <a:r>
                  <a:rPr lang="en-US" altLang="zh-CN" dirty="0">
                    <a:latin typeface="Palatino Linotype" panose="02040502050505030304" pitchFamily="18" charset="0"/>
                    <a:ea typeface="Cambria" panose="02040503050406030204" pitchFamily="18" charset="0"/>
                  </a:rPr>
                  <a:t>-</a:t>
                </a:r>
                <a:r>
                  <a:rPr lang="en-US" altLang="zh-CN" dirty="0" err="1">
                    <a:latin typeface="Palatino Linotype" panose="02040502050505030304" pitchFamily="18" charset="0"/>
                    <a:ea typeface="Cambria" panose="02040503050406030204" pitchFamily="18" charset="0"/>
                  </a:rPr>
                  <a:t>SetCover</a:t>
                </a:r>
                <a:endParaRPr lang="zh-CN" altLang="en-US" dirty="0">
                  <a:latin typeface="Palatino Linotype" panose="02040502050505030304" pitchFamily="18" charset="0"/>
                </a:endParaRPr>
              </a:p>
            </p:txBody>
          </p:sp>
        </mc:Choice>
        <mc:Fallback xmlns="">
          <p:sp>
            <p:nvSpPr>
              <p:cNvPr id="2" name="标题 1">
                <a:extLst>
                  <a:ext uri="{FF2B5EF4-FFF2-40B4-BE49-F238E27FC236}">
                    <a16:creationId xmlns:a16="http://schemas.microsoft.com/office/drawing/2014/main" id="{4CFEBA7D-D78A-4674-B4CE-8101BA65D437}"/>
                  </a:ext>
                </a:extLst>
              </p:cNvPr>
              <p:cNvSpPr>
                <a:spLocks noGrp="1" noRot="1" noChangeAspect="1" noMove="1" noResize="1" noEditPoints="1" noAdjustHandles="1" noChangeArrowheads="1" noChangeShapeType="1" noTextEdit="1"/>
              </p:cNvSpPr>
              <p:nvPr>
                <p:ph type="title"/>
              </p:nvPr>
            </p:nvSpPr>
            <p:spPr>
              <a:blipFill>
                <a:blip r:embed="rId3"/>
                <a:stretch>
                  <a:fillRect l="-2413"/>
                </a:stretch>
              </a:blipFill>
            </p:spPr>
            <p:txBody>
              <a:bodyPr/>
              <a:lstStyle/>
              <a:p>
                <a:r>
                  <a:rPr lang="zh-CN" altLang="en-US">
                    <a:noFill/>
                  </a:rPr>
                  <a:t> </a:t>
                </a:r>
              </a:p>
            </p:txBody>
          </p:sp>
        </mc:Fallback>
      </mc:AlternateContent>
      <p:sp>
        <p:nvSpPr>
          <p:cNvPr id="4" name="椭圆 3">
            <a:extLst>
              <a:ext uri="{FF2B5EF4-FFF2-40B4-BE49-F238E27FC236}">
                <a16:creationId xmlns:a16="http://schemas.microsoft.com/office/drawing/2014/main" id="{A01C192C-851C-0285-9E06-399DA98E6B6D}"/>
              </a:ext>
            </a:extLst>
          </p:cNvPr>
          <p:cNvSpPr/>
          <p:nvPr/>
        </p:nvSpPr>
        <p:spPr>
          <a:xfrm>
            <a:off x="1271115" y="1950054"/>
            <a:ext cx="4370815" cy="4187544"/>
          </a:xfrm>
          <a:prstGeom prst="ellipse">
            <a:avLst/>
          </a:prstGeom>
          <a:solidFill>
            <a:schemeClr val="accent1">
              <a:lumMod val="40000"/>
              <a:lumOff val="60000"/>
            </a:schemeClr>
          </a:solidFill>
          <a:ln>
            <a:solidFill>
              <a:schemeClr val="accent1">
                <a:lumMod val="60000"/>
                <a:lumOff val="40000"/>
              </a:schemeClr>
            </a:solidFill>
          </a:ln>
        </p:spPr>
        <p:style>
          <a:lnRef idx="1">
            <a:schemeClr val="accent1"/>
          </a:lnRef>
          <a:fillRef idx="2">
            <a:schemeClr val="accent1"/>
          </a:fillRef>
          <a:effectRef idx="1">
            <a:schemeClr val="accent1"/>
          </a:effectRef>
          <a:fontRef idx="minor">
            <a:schemeClr val="dk1"/>
          </a:fontRef>
        </p:style>
        <p:txBody>
          <a:bodyPr rtlCol="0" anchor="ctr"/>
          <a:lstStyle/>
          <a:p>
            <a:r>
              <a:rPr kumimoji="1" lang="en-US" altLang="zh-CN" sz="2800" dirty="0">
                <a:latin typeface="Palatino" pitchFamily="2" charset="0"/>
                <a:ea typeface="Palatino" pitchFamily="2" charset="0"/>
              </a:rPr>
              <a:t>                                           </a:t>
            </a:r>
          </a:p>
          <a:p>
            <a:endParaRPr kumimoji="1" lang="en-US" altLang="zh-CN" sz="2800" dirty="0">
              <a:latin typeface="Palatino" pitchFamily="2" charset="0"/>
              <a:ea typeface="Palatino" pitchFamily="2" charset="0"/>
            </a:endParaRPr>
          </a:p>
          <a:p>
            <a:endParaRPr kumimoji="1" lang="en-US" altLang="zh-CN" sz="2800" dirty="0">
              <a:latin typeface="Palatino" pitchFamily="2" charset="0"/>
              <a:ea typeface="Palatino" pitchFamily="2" charset="0"/>
            </a:endParaRPr>
          </a:p>
          <a:p>
            <a:endParaRPr kumimoji="1" lang="en-US" altLang="zh-CN" sz="2800" dirty="0">
              <a:latin typeface="Palatino" pitchFamily="2" charset="0"/>
              <a:ea typeface="Palatino" pitchFamily="2" charset="0"/>
            </a:endParaRPr>
          </a:p>
          <a:p>
            <a:endParaRPr kumimoji="1" lang="en-US" altLang="zh-CN" sz="2800" dirty="0">
              <a:latin typeface="Palatino" pitchFamily="2" charset="0"/>
              <a:ea typeface="Palatino" pitchFamily="2" charset="0"/>
            </a:endParaRPr>
          </a:p>
          <a:p>
            <a:endParaRPr kumimoji="1" lang="en-US" altLang="zh-CN" sz="2800" dirty="0">
              <a:latin typeface="Palatino" pitchFamily="2" charset="0"/>
              <a:ea typeface="Palatino" pitchFamily="2" charset="0"/>
            </a:endParaRPr>
          </a:p>
          <a:p>
            <a:endParaRPr kumimoji="1" lang="en-US" altLang="zh-CN" sz="2800" dirty="0">
              <a:latin typeface="Palatino" pitchFamily="2" charset="0"/>
              <a:ea typeface="Palatino" pitchFamily="2" charset="0"/>
            </a:endParaRPr>
          </a:p>
          <a:p>
            <a:endParaRPr kumimoji="1" lang="en-US" altLang="zh-CN" sz="2800" dirty="0">
              <a:latin typeface="Palatino" pitchFamily="2" charset="0"/>
              <a:ea typeface="Palatino" pitchFamily="2" charset="0"/>
            </a:endParaRPr>
          </a:p>
          <a:p>
            <a:endParaRPr kumimoji="1" lang="en-US" altLang="zh-CN" sz="2800" dirty="0">
              <a:latin typeface="Palatino" pitchFamily="2" charset="0"/>
              <a:ea typeface="Palatino" pitchFamily="2" charset="0"/>
            </a:endParaRPr>
          </a:p>
          <a:p>
            <a:r>
              <a:rPr kumimoji="1" lang="zh-CN" altLang="en-US" sz="2800" dirty="0">
                <a:latin typeface="Palatino" pitchFamily="2" charset="0"/>
                <a:ea typeface="Palatino" pitchFamily="2" charset="0"/>
              </a:rPr>
              <a:t>            </a:t>
            </a:r>
            <a:r>
              <a:rPr kumimoji="1" lang="en-US" altLang="zh-CN" sz="2800" dirty="0">
                <a:latin typeface="Palatino" pitchFamily="2" charset="0"/>
                <a:ea typeface="Palatino" pitchFamily="2" charset="0"/>
              </a:rPr>
              <a:t>W[2]</a:t>
            </a:r>
          </a:p>
          <a:p>
            <a:pPr algn="ctr"/>
            <a:endParaRPr kumimoji="1" lang="en-US" altLang="zh-CN" sz="2800" dirty="0">
              <a:latin typeface="Palatino" pitchFamily="2" charset="0"/>
              <a:ea typeface="Palatino" pitchFamily="2" charset="0"/>
            </a:endParaRPr>
          </a:p>
          <a:p>
            <a:pPr algn="ctr"/>
            <a:endParaRPr kumimoji="1" lang="en-US" altLang="zh-CN" sz="2800" dirty="0">
              <a:latin typeface="Palatino" pitchFamily="2" charset="0"/>
              <a:ea typeface="Palatino" pitchFamily="2" charset="0"/>
            </a:endParaRPr>
          </a:p>
          <a:p>
            <a:pPr algn="ctr"/>
            <a:endParaRPr kumimoji="1" lang="zh-CN" altLang="en-US" sz="2800" dirty="0">
              <a:latin typeface="Palatino" pitchFamily="2" charset="0"/>
              <a:ea typeface="Palatino" pitchFamily="2" charset="0"/>
            </a:endParaRPr>
          </a:p>
        </p:txBody>
      </p:sp>
      <p:sp>
        <p:nvSpPr>
          <p:cNvPr id="7" name="椭圆 6">
            <a:extLst>
              <a:ext uri="{FF2B5EF4-FFF2-40B4-BE49-F238E27FC236}">
                <a16:creationId xmlns:a16="http://schemas.microsoft.com/office/drawing/2014/main" id="{196DC280-76EC-86B1-416E-536563AEFF92}"/>
              </a:ext>
            </a:extLst>
          </p:cNvPr>
          <p:cNvSpPr/>
          <p:nvPr/>
        </p:nvSpPr>
        <p:spPr>
          <a:xfrm>
            <a:off x="1940520" y="1995159"/>
            <a:ext cx="2968356" cy="2240825"/>
          </a:xfrm>
          <a:prstGeom prst="ellipse">
            <a:avLst/>
          </a:prstGeom>
          <a:solidFill>
            <a:schemeClr val="accent1">
              <a:lumMod val="20000"/>
              <a:lumOff val="80000"/>
            </a:schemeClr>
          </a:solidFill>
          <a:ln>
            <a:solidFill>
              <a:schemeClr val="accent1">
                <a:lumMod val="60000"/>
                <a:lumOff val="4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zh-CN" sz="2800" dirty="0">
                <a:latin typeface="Palatino" pitchFamily="2" charset="0"/>
                <a:ea typeface="Palatino" pitchFamily="2" charset="0"/>
              </a:rPr>
              <a:t>W[1]</a:t>
            </a:r>
          </a:p>
          <a:p>
            <a:pPr algn="r"/>
            <a:endParaRPr kumimoji="1" lang="en-US" altLang="zh-CN" sz="2800" dirty="0">
              <a:latin typeface="Palatino" pitchFamily="2" charset="0"/>
              <a:ea typeface="Palatino" pitchFamily="2" charset="0"/>
            </a:endParaRPr>
          </a:p>
          <a:p>
            <a:pPr algn="r"/>
            <a:endParaRPr kumimoji="1" lang="en-US" altLang="zh-CN" sz="2800" dirty="0">
              <a:latin typeface="Palatino" pitchFamily="2" charset="0"/>
              <a:ea typeface="Palatino" pitchFamily="2" charset="0"/>
            </a:endParaRPr>
          </a:p>
          <a:p>
            <a:pPr algn="r"/>
            <a:endParaRPr kumimoji="1" lang="en-US" altLang="zh-CN" sz="2800" dirty="0">
              <a:latin typeface="Palatino" pitchFamily="2" charset="0"/>
              <a:ea typeface="Palatino" pitchFamily="2" charset="0"/>
            </a:endParaRPr>
          </a:p>
          <a:p>
            <a:pPr algn="r"/>
            <a:endParaRPr kumimoji="1" lang="en-US" altLang="zh-CN" sz="2800" dirty="0">
              <a:latin typeface="Palatino" pitchFamily="2" charset="0"/>
              <a:ea typeface="Palatino" pitchFamily="2" charset="0"/>
            </a:endParaRPr>
          </a:p>
        </p:txBody>
      </p:sp>
      <mc:AlternateContent xmlns:mc="http://schemas.openxmlformats.org/markup-compatibility/2006" xmlns:a14="http://schemas.microsoft.com/office/drawing/2010/main">
        <mc:Choice Requires="a14">
          <p:sp>
            <p:nvSpPr>
              <p:cNvPr id="8" name="圆角矩形 7">
                <a:extLst>
                  <a:ext uri="{FF2B5EF4-FFF2-40B4-BE49-F238E27FC236}">
                    <a16:creationId xmlns:a16="http://schemas.microsoft.com/office/drawing/2014/main" id="{321F603F-2BB9-63DE-AA5B-CA901074AB45}"/>
                  </a:ext>
                </a:extLst>
              </p:cNvPr>
              <p:cNvSpPr/>
              <p:nvPr/>
            </p:nvSpPr>
            <p:spPr>
              <a:xfrm>
                <a:off x="2820121" y="2701018"/>
                <a:ext cx="1271704" cy="426756"/>
              </a:xfrm>
              <a:prstGeom prst="roundRect">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 xmlns:m="http://schemas.openxmlformats.org/officeDocument/2006/math">
                    <m:r>
                      <a:rPr kumimoji="1" lang="en-US" altLang="zh-CN" b="0" i="1" smtClean="0">
                        <a:solidFill>
                          <a:schemeClr val="bg1"/>
                        </a:solidFill>
                        <a:latin typeface="Cambria Math" panose="02040503050406030204" pitchFamily="18" charset="0"/>
                        <a:ea typeface="Palatino" pitchFamily="2" charset="0"/>
                      </a:rPr>
                      <m:t>𝑘</m:t>
                    </m:r>
                  </m:oMath>
                </a14:m>
                <a:r>
                  <a:rPr kumimoji="1" lang="en-US" altLang="zh-CN" dirty="0">
                    <a:solidFill>
                      <a:schemeClr val="bg1"/>
                    </a:solidFill>
                    <a:latin typeface="Palatino" pitchFamily="2" charset="0"/>
                    <a:ea typeface="Palatino" pitchFamily="2" charset="0"/>
                  </a:rPr>
                  <a:t>-Clique</a:t>
                </a:r>
                <a:endParaRPr kumimoji="1" lang="zh-CN" altLang="en-US" dirty="0">
                  <a:solidFill>
                    <a:schemeClr val="bg1"/>
                  </a:solidFill>
                  <a:latin typeface="Palatino" pitchFamily="2" charset="0"/>
                  <a:ea typeface="Palatino" pitchFamily="2" charset="0"/>
                </a:endParaRPr>
              </a:p>
            </p:txBody>
          </p:sp>
        </mc:Choice>
        <mc:Fallback xmlns="">
          <p:sp>
            <p:nvSpPr>
              <p:cNvPr id="8" name="圆角矩形 7">
                <a:extLst>
                  <a:ext uri="{FF2B5EF4-FFF2-40B4-BE49-F238E27FC236}">
                    <a16:creationId xmlns:a16="http://schemas.microsoft.com/office/drawing/2014/main" id="{321F603F-2BB9-63DE-AA5B-CA901074AB45}"/>
                  </a:ext>
                </a:extLst>
              </p:cNvPr>
              <p:cNvSpPr>
                <a:spLocks noRot="1" noChangeAspect="1" noMove="1" noResize="1" noEditPoints="1" noAdjustHandles="1" noChangeArrowheads="1" noChangeShapeType="1" noTextEdit="1"/>
              </p:cNvSpPr>
              <p:nvPr/>
            </p:nvSpPr>
            <p:spPr>
              <a:xfrm>
                <a:off x="2820121" y="2701018"/>
                <a:ext cx="1271704" cy="426756"/>
              </a:xfrm>
              <a:prstGeom prst="roundRect">
                <a:avLst/>
              </a:prstGeom>
              <a:blipFill>
                <a:blip r:embed="rId4"/>
                <a:stretch>
                  <a:fillRect b="-14286"/>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圆角矩形 8">
                <a:extLst>
                  <a:ext uri="{FF2B5EF4-FFF2-40B4-BE49-F238E27FC236}">
                    <a16:creationId xmlns:a16="http://schemas.microsoft.com/office/drawing/2014/main" id="{4EDA9E2D-0342-8738-F6EA-CADD32739DE3}"/>
                  </a:ext>
                </a:extLst>
              </p:cNvPr>
              <p:cNvSpPr/>
              <p:nvPr/>
            </p:nvSpPr>
            <p:spPr>
              <a:xfrm>
                <a:off x="2714358" y="4429863"/>
                <a:ext cx="1455333" cy="455880"/>
              </a:xfrm>
              <a:prstGeom prst="roundRect">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 xmlns:m="http://schemas.openxmlformats.org/officeDocument/2006/math">
                    <m:r>
                      <a:rPr kumimoji="1" lang="en-US" altLang="zh-CN" b="0" i="1" smtClean="0">
                        <a:solidFill>
                          <a:schemeClr val="bg1"/>
                        </a:solidFill>
                        <a:latin typeface="Cambria Math" panose="02040503050406030204" pitchFamily="18" charset="0"/>
                        <a:ea typeface="Palatino" pitchFamily="2" charset="0"/>
                      </a:rPr>
                      <m:t>𝑘</m:t>
                    </m:r>
                  </m:oMath>
                </a14:m>
                <a:r>
                  <a:rPr kumimoji="1" lang="en-US" altLang="zh-CN" dirty="0">
                    <a:solidFill>
                      <a:schemeClr val="bg1"/>
                    </a:solidFill>
                    <a:latin typeface="Palatino" pitchFamily="2" charset="0"/>
                    <a:ea typeface="Palatino" pitchFamily="2" charset="0"/>
                  </a:rPr>
                  <a:t>-</a:t>
                </a:r>
                <a:r>
                  <a:rPr kumimoji="1" lang="en-US" altLang="zh-CN" dirty="0" err="1">
                    <a:solidFill>
                      <a:schemeClr val="bg1"/>
                    </a:solidFill>
                    <a:latin typeface="Palatino" pitchFamily="2" charset="0"/>
                    <a:ea typeface="Palatino" pitchFamily="2" charset="0"/>
                  </a:rPr>
                  <a:t>SetCover</a:t>
                </a:r>
                <a:endParaRPr kumimoji="1" lang="zh-CN" altLang="en-US" dirty="0">
                  <a:solidFill>
                    <a:schemeClr val="bg1"/>
                  </a:solidFill>
                  <a:latin typeface="Palatino" pitchFamily="2" charset="0"/>
                  <a:ea typeface="Palatino" pitchFamily="2" charset="0"/>
                </a:endParaRPr>
              </a:p>
            </p:txBody>
          </p:sp>
        </mc:Choice>
        <mc:Fallback xmlns="">
          <p:sp>
            <p:nvSpPr>
              <p:cNvPr id="9" name="圆角矩形 8">
                <a:extLst>
                  <a:ext uri="{FF2B5EF4-FFF2-40B4-BE49-F238E27FC236}">
                    <a16:creationId xmlns:a16="http://schemas.microsoft.com/office/drawing/2014/main" id="{4EDA9E2D-0342-8738-F6EA-CADD32739DE3}"/>
                  </a:ext>
                </a:extLst>
              </p:cNvPr>
              <p:cNvSpPr>
                <a:spLocks noRot="1" noChangeAspect="1" noMove="1" noResize="1" noEditPoints="1" noAdjustHandles="1" noChangeArrowheads="1" noChangeShapeType="1" noTextEdit="1"/>
              </p:cNvSpPr>
              <p:nvPr/>
            </p:nvSpPr>
            <p:spPr>
              <a:xfrm>
                <a:off x="2714358" y="4429863"/>
                <a:ext cx="1455333" cy="455880"/>
              </a:xfrm>
              <a:prstGeom prst="roundRect">
                <a:avLst/>
              </a:prstGeom>
              <a:blipFill>
                <a:blip r:embed="rId5"/>
                <a:stretch>
                  <a:fillRect b="-1081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圆角矩形 9">
                <a:extLst>
                  <a:ext uri="{FF2B5EF4-FFF2-40B4-BE49-F238E27FC236}">
                    <a16:creationId xmlns:a16="http://schemas.microsoft.com/office/drawing/2014/main" id="{DB307B20-B258-B73E-C5E5-23E77ED31EF7}"/>
                  </a:ext>
                </a:extLst>
              </p:cNvPr>
              <p:cNvSpPr/>
              <p:nvPr/>
            </p:nvSpPr>
            <p:spPr>
              <a:xfrm>
                <a:off x="7812840" y="4426176"/>
                <a:ext cx="2151305" cy="473434"/>
              </a:xfrm>
              <a:prstGeom prst="roundRect">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b="0">
                    <a:solidFill>
                      <a:schemeClr val="bg1"/>
                    </a:solidFill>
                    <a:latin typeface="Palatino" pitchFamily="2" charset="0"/>
                    <a:ea typeface="Palatino" pitchFamily="2" charset="0"/>
                  </a:rPr>
                  <a:t>Gap </a:t>
                </a:r>
                <a14:m>
                  <m:oMath xmlns:m="http://schemas.openxmlformats.org/officeDocument/2006/math">
                    <m:r>
                      <a:rPr kumimoji="1" lang="en-US" altLang="zh-CN" b="0" i="1" smtClean="0">
                        <a:solidFill>
                          <a:schemeClr val="bg1"/>
                        </a:solidFill>
                        <a:latin typeface="Cambria Math" panose="02040503050406030204" pitchFamily="18" charset="0"/>
                        <a:ea typeface="Palatino" pitchFamily="2" charset="0"/>
                      </a:rPr>
                      <m:t>𝑘</m:t>
                    </m:r>
                  </m:oMath>
                </a14:m>
                <a:r>
                  <a:rPr kumimoji="1" lang="en-US" altLang="zh-CN">
                    <a:solidFill>
                      <a:schemeClr val="bg1"/>
                    </a:solidFill>
                    <a:latin typeface="Palatino" pitchFamily="2" charset="0"/>
                    <a:ea typeface="Palatino" pitchFamily="2" charset="0"/>
                  </a:rPr>
                  <a:t>-</a:t>
                </a:r>
                <a:r>
                  <a:rPr kumimoji="1" lang="en-US" altLang="zh-CN" err="1">
                    <a:solidFill>
                      <a:schemeClr val="bg1"/>
                    </a:solidFill>
                    <a:latin typeface="Palatino" pitchFamily="2" charset="0"/>
                    <a:ea typeface="Palatino" pitchFamily="2" charset="0"/>
                  </a:rPr>
                  <a:t>SetCover</a:t>
                </a:r>
                <a:endParaRPr kumimoji="1" lang="zh-CN" altLang="en-US">
                  <a:solidFill>
                    <a:schemeClr val="bg1"/>
                  </a:solidFill>
                  <a:latin typeface="Palatino" pitchFamily="2" charset="0"/>
                  <a:ea typeface="Palatino" pitchFamily="2" charset="0"/>
                </a:endParaRPr>
              </a:p>
            </p:txBody>
          </p:sp>
        </mc:Choice>
        <mc:Fallback xmlns="">
          <p:sp>
            <p:nvSpPr>
              <p:cNvPr id="10" name="圆角矩形 9">
                <a:extLst>
                  <a:ext uri="{FF2B5EF4-FFF2-40B4-BE49-F238E27FC236}">
                    <a16:creationId xmlns:a16="http://schemas.microsoft.com/office/drawing/2014/main" id="{DB307B20-B258-B73E-C5E5-23E77ED31EF7}"/>
                  </a:ext>
                </a:extLst>
              </p:cNvPr>
              <p:cNvSpPr>
                <a:spLocks noRot="1" noChangeAspect="1" noMove="1" noResize="1" noEditPoints="1" noAdjustHandles="1" noChangeArrowheads="1" noChangeShapeType="1" noTextEdit="1"/>
              </p:cNvSpPr>
              <p:nvPr/>
            </p:nvSpPr>
            <p:spPr>
              <a:xfrm>
                <a:off x="7812840" y="4426176"/>
                <a:ext cx="2151305" cy="473434"/>
              </a:xfrm>
              <a:prstGeom prst="roundRect">
                <a:avLst/>
              </a:prstGeom>
              <a:blipFill>
                <a:blip r:embed="rId6"/>
                <a:stretch>
                  <a:fillRect b="-789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圆角矩形 10">
                <a:extLst>
                  <a:ext uri="{FF2B5EF4-FFF2-40B4-BE49-F238E27FC236}">
                    <a16:creationId xmlns:a16="http://schemas.microsoft.com/office/drawing/2014/main" id="{DDAFA828-8247-39F4-0E7C-158117E724E0}"/>
                  </a:ext>
                </a:extLst>
              </p:cNvPr>
              <p:cNvSpPr/>
              <p:nvPr/>
            </p:nvSpPr>
            <p:spPr>
              <a:xfrm>
                <a:off x="2754519" y="3300096"/>
                <a:ext cx="1402908" cy="516766"/>
              </a:xfrm>
              <a:prstGeom prst="roundRect">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 xmlns:m="http://schemas.openxmlformats.org/officeDocument/2006/math">
                    <m:r>
                      <a:rPr kumimoji="1" lang="en-US" altLang="zh-CN" sz="1600" b="0" i="1" smtClean="0">
                        <a:solidFill>
                          <a:schemeClr val="bg1"/>
                        </a:solidFill>
                        <a:latin typeface="Cambria Math" panose="02040503050406030204" pitchFamily="18" charset="0"/>
                        <a:ea typeface="Palatino" pitchFamily="2" charset="0"/>
                      </a:rPr>
                      <m:t>𝑘</m:t>
                    </m:r>
                  </m:oMath>
                </a14:m>
                <a:r>
                  <a:rPr kumimoji="1" lang="en-US" altLang="zh-CN" sz="1600" dirty="0">
                    <a:solidFill>
                      <a:schemeClr val="bg1"/>
                    </a:solidFill>
                    <a:latin typeface="Palatino" pitchFamily="2" charset="0"/>
                    <a:ea typeface="Palatino" pitchFamily="2" charset="0"/>
                  </a:rPr>
                  <a:t>-</a:t>
                </a:r>
                <a:r>
                  <a:rPr kumimoji="1" lang="en-US" altLang="zh-CN" sz="1600" dirty="0" err="1">
                    <a:solidFill>
                      <a:schemeClr val="bg1"/>
                    </a:solidFill>
                    <a:latin typeface="Palatino" pitchFamily="2" charset="0"/>
                    <a:ea typeface="Palatino" pitchFamily="2" charset="0"/>
                  </a:rPr>
                  <a:t>SetCover</a:t>
                </a:r>
                <a:endParaRPr kumimoji="1" lang="en-US" altLang="zh-CN" sz="1600" dirty="0">
                  <a:solidFill>
                    <a:schemeClr val="bg1"/>
                  </a:solidFill>
                  <a:latin typeface="Palatino" pitchFamily="2" charset="0"/>
                  <a:ea typeface="Palatino" pitchFamily="2" charset="0"/>
                </a:endParaRPr>
              </a:p>
              <a:p>
                <a:pPr algn="ctr"/>
                <a:r>
                  <a:rPr kumimoji="1" lang="en-US" altLang="zh-CN" sz="1600" dirty="0">
                    <a:solidFill>
                      <a:schemeClr val="bg1"/>
                    </a:solidFill>
                    <a:latin typeface="Palatino" pitchFamily="2" charset="0"/>
                    <a:ea typeface="Palatino" pitchFamily="2" charset="0"/>
                  </a:rPr>
                  <a:t>with small </a:t>
                </a:r>
                <a14:m>
                  <m:oMath xmlns:m="http://schemas.openxmlformats.org/officeDocument/2006/math">
                    <m:r>
                      <a:rPr kumimoji="1" lang="en-US" altLang="zh-CN" sz="1600" b="0" i="1" smtClean="0">
                        <a:solidFill>
                          <a:schemeClr val="bg1"/>
                        </a:solidFill>
                        <a:latin typeface="Cambria Math" panose="02040503050406030204" pitchFamily="18" charset="0"/>
                        <a:ea typeface="Palatino" pitchFamily="2" charset="0"/>
                      </a:rPr>
                      <m:t>𝑈</m:t>
                    </m:r>
                  </m:oMath>
                </a14:m>
                <a:endParaRPr kumimoji="1" lang="zh-CN" altLang="en-US" sz="1600" dirty="0">
                  <a:solidFill>
                    <a:schemeClr val="bg1"/>
                  </a:solidFill>
                  <a:latin typeface="Palatino" pitchFamily="2" charset="0"/>
                  <a:ea typeface="Palatino" pitchFamily="2" charset="0"/>
                </a:endParaRPr>
              </a:p>
            </p:txBody>
          </p:sp>
        </mc:Choice>
        <mc:Fallback xmlns="">
          <p:sp>
            <p:nvSpPr>
              <p:cNvPr id="11" name="圆角矩形 10">
                <a:extLst>
                  <a:ext uri="{FF2B5EF4-FFF2-40B4-BE49-F238E27FC236}">
                    <a16:creationId xmlns:a16="http://schemas.microsoft.com/office/drawing/2014/main" id="{DDAFA828-8247-39F4-0E7C-158117E724E0}"/>
                  </a:ext>
                </a:extLst>
              </p:cNvPr>
              <p:cNvSpPr>
                <a:spLocks noRot="1" noChangeAspect="1" noMove="1" noResize="1" noEditPoints="1" noAdjustHandles="1" noChangeArrowheads="1" noChangeShapeType="1" noTextEdit="1"/>
              </p:cNvSpPr>
              <p:nvPr/>
            </p:nvSpPr>
            <p:spPr>
              <a:xfrm>
                <a:off x="2754519" y="3300096"/>
                <a:ext cx="1402908" cy="516766"/>
              </a:xfrm>
              <a:prstGeom prst="roundRect">
                <a:avLst/>
              </a:prstGeom>
              <a:blipFill>
                <a:blip r:embed="rId7"/>
                <a:stretch>
                  <a:fillRect t="-7143" b="-21429"/>
                </a:stretch>
              </a:blipFill>
              <a:ln>
                <a:noFill/>
              </a:ln>
            </p:spPr>
            <p:txBody>
              <a:bodyPr/>
              <a:lstStyle/>
              <a:p>
                <a:r>
                  <a:rPr lang="zh-CN" altLang="en-US">
                    <a:noFill/>
                  </a:rPr>
                  <a:t> </a:t>
                </a:r>
              </a:p>
            </p:txBody>
          </p:sp>
        </mc:Fallback>
      </mc:AlternateContent>
      <p:cxnSp>
        <p:nvCxnSpPr>
          <p:cNvPr id="13" name="直线箭头连接符 12">
            <a:extLst>
              <a:ext uri="{FF2B5EF4-FFF2-40B4-BE49-F238E27FC236}">
                <a16:creationId xmlns:a16="http://schemas.microsoft.com/office/drawing/2014/main" id="{2F39B770-E516-918F-B0CA-98C1BF4DA023}"/>
              </a:ext>
            </a:extLst>
          </p:cNvPr>
          <p:cNvCxnSpPr>
            <a:stCxn id="8" idx="3"/>
            <a:endCxn id="10" idx="1"/>
          </p:cNvCxnSpPr>
          <p:nvPr/>
        </p:nvCxnSpPr>
        <p:spPr>
          <a:xfrm>
            <a:off x="4091825" y="2914396"/>
            <a:ext cx="3721015" cy="1748497"/>
          </a:xfrm>
          <a:prstGeom prst="straightConnector1">
            <a:avLst/>
          </a:prstGeom>
          <a:ln w="38100" cmpd="sng">
            <a:solidFill>
              <a:srgbClr val="FFC000"/>
            </a:solidFill>
            <a:tailEnd type="triangle"/>
          </a:ln>
        </p:spPr>
        <p:style>
          <a:lnRef idx="3">
            <a:schemeClr val="accent1"/>
          </a:lnRef>
          <a:fillRef idx="0">
            <a:schemeClr val="accent1"/>
          </a:fillRef>
          <a:effectRef idx="2">
            <a:schemeClr val="accent1"/>
          </a:effectRef>
          <a:fontRef idx="minor">
            <a:schemeClr val="tx1"/>
          </a:fontRef>
        </p:style>
      </p:cxnSp>
      <p:sp>
        <p:nvSpPr>
          <p:cNvPr id="14" name="文本框 13">
            <a:extLst>
              <a:ext uri="{FF2B5EF4-FFF2-40B4-BE49-F238E27FC236}">
                <a16:creationId xmlns:a16="http://schemas.microsoft.com/office/drawing/2014/main" id="{11278062-32E0-0B5C-A0B1-DA383A9E5EF2}"/>
              </a:ext>
            </a:extLst>
          </p:cNvPr>
          <p:cNvSpPr txBox="1"/>
          <p:nvPr/>
        </p:nvSpPr>
        <p:spPr>
          <a:xfrm rot="1530292">
            <a:off x="5471062" y="3524721"/>
            <a:ext cx="1539910" cy="367991"/>
          </a:xfrm>
          <a:prstGeom prst="rect">
            <a:avLst/>
          </a:prstGeom>
          <a:noFill/>
        </p:spPr>
        <p:txBody>
          <a:bodyPr wrap="square" rtlCol="0">
            <a:spAutoFit/>
          </a:bodyPr>
          <a:lstStyle/>
          <a:p>
            <a:r>
              <a:rPr lang="en-US" altLang="zh-CN" dirty="0">
                <a:solidFill>
                  <a:srgbClr val="FF3399"/>
                </a:solidFill>
                <a:latin typeface="Palatino Linotype" panose="02040502050505030304" pitchFamily="18" charset="0"/>
              </a:rPr>
              <a:t>[KLM19]</a:t>
            </a:r>
            <a:endParaRPr lang="zh-CN" altLang="en-US" dirty="0">
              <a:solidFill>
                <a:srgbClr val="FF3399"/>
              </a:solidFill>
              <a:latin typeface="Palatino Linotype" panose="02040502050505030304" pitchFamily="18" charset="0"/>
            </a:endParaRPr>
          </a:p>
        </p:txBody>
      </p:sp>
      <p:cxnSp>
        <p:nvCxnSpPr>
          <p:cNvPr id="15" name="直线箭头连接符 14">
            <a:extLst>
              <a:ext uri="{FF2B5EF4-FFF2-40B4-BE49-F238E27FC236}">
                <a16:creationId xmlns:a16="http://schemas.microsoft.com/office/drawing/2014/main" id="{9A9537B1-D6E0-3C67-D19D-B8CC20F5C1D9}"/>
              </a:ext>
            </a:extLst>
          </p:cNvPr>
          <p:cNvCxnSpPr>
            <a:cxnSpLocks/>
            <a:stCxn id="11" idx="3"/>
            <a:endCxn id="10" idx="1"/>
          </p:cNvCxnSpPr>
          <p:nvPr/>
        </p:nvCxnSpPr>
        <p:spPr>
          <a:xfrm>
            <a:off x="4157427" y="3558479"/>
            <a:ext cx="3655413" cy="1104414"/>
          </a:xfrm>
          <a:prstGeom prst="straightConnector1">
            <a:avLst/>
          </a:prstGeom>
          <a:ln w="38100" cmpd="sng">
            <a:solidFill>
              <a:srgbClr val="FFC000"/>
            </a:solidFill>
            <a:tailEnd type="triangle"/>
          </a:ln>
        </p:spPr>
        <p:style>
          <a:lnRef idx="3">
            <a:schemeClr val="accent1"/>
          </a:lnRef>
          <a:fillRef idx="0">
            <a:schemeClr val="accent1"/>
          </a:fillRef>
          <a:effectRef idx="2">
            <a:schemeClr val="accent1"/>
          </a:effectRef>
          <a:fontRef idx="minor">
            <a:schemeClr val="tx1"/>
          </a:fontRef>
        </p:style>
      </p:cxnSp>
      <p:sp>
        <p:nvSpPr>
          <p:cNvPr id="21" name="文本框 20">
            <a:extLst>
              <a:ext uri="{FF2B5EF4-FFF2-40B4-BE49-F238E27FC236}">
                <a16:creationId xmlns:a16="http://schemas.microsoft.com/office/drawing/2014/main" id="{0A248C32-0E44-361A-4243-4EBFF7BA918C}"/>
              </a:ext>
            </a:extLst>
          </p:cNvPr>
          <p:cNvSpPr txBox="1"/>
          <p:nvPr/>
        </p:nvSpPr>
        <p:spPr>
          <a:xfrm rot="976343">
            <a:off x="4680395" y="3572814"/>
            <a:ext cx="1539910" cy="367991"/>
          </a:xfrm>
          <a:prstGeom prst="rect">
            <a:avLst/>
          </a:prstGeom>
          <a:noFill/>
        </p:spPr>
        <p:txBody>
          <a:bodyPr wrap="square" rtlCol="0">
            <a:spAutoFit/>
          </a:bodyPr>
          <a:lstStyle/>
          <a:p>
            <a:r>
              <a:rPr lang="en-US" altLang="zh-CN" sz="1800" dirty="0">
                <a:solidFill>
                  <a:srgbClr val="FF3399"/>
                </a:solidFill>
                <a:latin typeface="Palatino Linotype" panose="02040502050505030304" pitchFamily="18" charset="0"/>
              </a:rPr>
              <a:t>[Lin19]</a:t>
            </a:r>
            <a:endParaRPr kumimoji="1" lang="zh-CN" altLang="en-US" dirty="0">
              <a:solidFill>
                <a:srgbClr val="FF3399"/>
              </a:solidFill>
            </a:endParaRPr>
          </a:p>
        </p:txBody>
      </p:sp>
      <p:cxnSp>
        <p:nvCxnSpPr>
          <p:cNvPr id="22" name="直线箭头连接符 21">
            <a:extLst>
              <a:ext uri="{FF2B5EF4-FFF2-40B4-BE49-F238E27FC236}">
                <a16:creationId xmlns:a16="http://schemas.microsoft.com/office/drawing/2014/main" id="{51AA1682-3570-0587-49DF-7F5E58969371}"/>
              </a:ext>
            </a:extLst>
          </p:cNvPr>
          <p:cNvCxnSpPr>
            <a:cxnSpLocks/>
            <a:stCxn id="8" idx="3"/>
            <a:endCxn id="23" idx="1"/>
          </p:cNvCxnSpPr>
          <p:nvPr/>
        </p:nvCxnSpPr>
        <p:spPr>
          <a:xfrm flipV="1">
            <a:off x="4091825" y="2909337"/>
            <a:ext cx="3721015" cy="5059"/>
          </a:xfrm>
          <a:prstGeom prst="straightConnector1">
            <a:avLst/>
          </a:prstGeom>
          <a:ln w="38100" cmpd="sng">
            <a:solidFill>
              <a:srgbClr val="FFC00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23" name="圆角矩形 22">
                <a:extLst>
                  <a:ext uri="{FF2B5EF4-FFF2-40B4-BE49-F238E27FC236}">
                    <a16:creationId xmlns:a16="http://schemas.microsoft.com/office/drawing/2014/main" id="{0BD0A0E6-B4E1-7FA5-8FE9-484405C7409A}"/>
                  </a:ext>
                </a:extLst>
              </p:cNvPr>
              <p:cNvSpPr/>
              <p:nvPr/>
            </p:nvSpPr>
            <p:spPr>
              <a:xfrm>
                <a:off x="7812840" y="2672620"/>
                <a:ext cx="2151305" cy="473434"/>
              </a:xfrm>
              <a:prstGeom prst="roundRect">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b="0" dirty="0">
                    <a:solidFill>
                      <a:schemeClr val="bg1"/>
                    </a:solidFill>
                    <a:latin typeface="Palatino" pitchFamily="2" charset="0"/>
                    <a:ea typeface="Palatino" pitchFamily="2" charset="0"/>
                  </a:rPr>
                  <a:t>Gap </a:t>
                </a:r>
                <a14:m>
                  <m:oMath xmlns:m="http://schemas.openxmlformats.org/officeDocument/2006/math">
                    <m:r>
                      <a:rPr kumimoji="1" lang="en-US" altLang="zh-CN" b="0" i="1" smtClean="0">
                        <a:solidFill>
                          <a:schemeClr val="bg1"/>
                        </a:solidFill>
                        <a:latin typeface="Cambria Math" panose="02040503050406030204" pitchFamily="18" charset="0"/>
                        <a:ea typeface="Palatino" pitchFamily="2" charset="0"/>
                      </a:rPr>
                      <m:t>𝑘</m:t>
                    </m:r>
                  </m:oMath>
                </a14:m>
                <a:r>
                  <a:rPr kumimoji="1" lang="en-US" altLang="zh-CN" dirty="0">
                    <a:solidFill>
                      <a:schemeClr val="bg1"/>
                    </a:solidFill>
                    <a:latin typeface="Palatino" pitchFamily="2" charset="0"/>
                    <a:ea typeface="Palatino" pitchFamily="2" charset="0"/>
                  </a:rPr>
                  <a:t>-Clique</a:t>
                </a:r>
                <a:endParaRPr kumimoji="1" lang="zh-CN" altLang="en-US" dirty="0">
                  <a:solidFill>
                    <a:schemeClr val="bg1"/>
                  </a:solidFill>
                  <a:latin typeface="Palatino" pitchFamily="2" charset="0"/>
                  <a:ea typeface="Palatino" pitchFamily="2" charset="0"/>
                </a:endParaRPr>
              </a:p>
            </p:txBody>
          </p:sp>
        </mc:Choice>
        <mc:Fallback xmlns="">
          <p:sp>
            <p:nvSpPr>
              <p:cNvPr id="23" name="圆角矩形 22">
                <a:extLst>
                  <a:ext uri="{FF2B5EF4-FFF2-40B4-BE49-F238E27FC236}">
                    <a16:creationId xmlns:a16="http://schemas.microsoft.com/office/drawing/2014/main" id="{0BD0A0E6-B4E1-7FA5-8FE9-484405C7409A}"/>
                  </a:ext>
                </a:extLst>
              </p:cNvPr>
              <p:cNvSpPr>
                <a:spLocks noRot="1" noChangeAspect="1" noMove="1" noResize="1" noEditPoints="1" noAdjustHandles="1" noChangeArrowheads="1" noChangeShapeType="1" noTextEdit="1"/>
              </p:cNvSpPr>
              <p:nvPr/>
            </p:nvSpPr>
            <p:spPr>
              <a:xfrm>
                <a:off x="7812840" y="2672620"/>
                <a:ext cx="2151305" cy="473434"/>
              </a:xfrm>
              <a:prstGeom prst="roundRect">
                <a:avLst/>
              </a:prstGeom>
              <a:blipFill>
                <a:blip r:embed="rId8"/>
                <a:stretch>
                  <a:fillRect b="-7895"/>
                </a:stretch>
              </a:blipFill>
              <a:ln>
                <a:noFill/>
              </a:ln>
            </p:spPr>
            <p:txBody>
              <a:bodyPr/>
              <a:lstStyle/>
              <a:p>
                <a:r>
                  <a:rPr lang="zh-CN" altLang="en-US">
                    <a:noFill/>
                  </a:rPr>
                  <a:t> </a:t>
                </a:r>
              </a:p>
            </p:txBody>
          </p:sp>
        </mc:Fallback>
      </mc:AlternateContent>
      <p:sp>
        <p:nvSpPr>
          <p:cNvPr id="25" name="文本框 24">
            <a:extLst>
              <a:ext uri="{FF2B5EF4-FFF2-40B4-BE49-F238E27FC236}">
                <a16:creationId xmlns:a16="http://schemas.microsoft.com/office/drawing/2014/main" id="{869D4C38-B893-C483-21C7-8444D8E418A9}"/>
              </a:ext>
            </a:extLst>
          </p:cNvPr>
          <p:cNvSpPr txBox="1"/>
          <p:nvPr/>
        </p:nvSpPr>
        <p:spPr>
          <a:xfrm>
            <a:off x="5371493" y="2514534"/>
            <a:ext cx="1539910" cy="369332"/>
          </a:xfrm>
          <a:prstGeom prst="rect">
            <a:avLst/>
          </a:prstGeom>
          <a:noFill/>
        </p:spPr>
        <p:txBody>
          <a:bodyPr wrap="square" rtlCol="0">
            <a:spAutoFit/>
          </a:bodyPr>
          <a:lstStyle/>
          <a:p>
            <a:r>
              <a:rPr lang="en-US" altLang="zh-CN" dirty="0">
                <a:solidFill>
                  <a:srgbClr val="FF3399"/>
                </a:solidFill>
                <a:latin typeface="Palatino Linotype" panose="02040502050505030304" pitchFamily="18" charset="0"/>
              </a:rPr>
              <a:t>[Lin21,KK22]</a:t>
            </a:r>
            <a:endParaRPr lang="zh-CN" altLang="en-US" dirty="0">
              <a:solidFill>
                <a:srgbClr val="FF3399"/>
              </a:solidFill>
              <a:latin typeface="Palatino Linotype" panose="02040502050505030304" pitchFamily="18" charset="0"/>
            </a:endParaRPr>
          </a:p>
        </p:txBody>
      </p:sp>
      <p:cxnSp>
        <p:nvCxnSpPr>
          <p:cNvPr id="27" name="曲线连接符 26">
            <a:extLst>
              <a:ext uri="{FF2B5EF4-FFF2-40B4-BE49-F238E27FC236}">
                <a16:creationId xmlns:a16="http://schemas.microsoft.com/office/drawing/2014/main" id="{E063C8C2-1E0E-5867-44E1-2F3A2F878A49}"/>
              </a:ext>
            </a:extLst>
          </p:cNvPr>
          <p:cNvCxnSpPr>
            <a:cxnSpLocks/>
            <a:stCxn id="9" idx="3"/>
            <a:endCxn id="10" idx="1"/>
          </p:cNvCxnSpPr>
          <p:nvPr/>
        </p:nvCxnSpPr>
        <p:spPr>
          <a:xfrm>
            <a:off x="4169691" y="4657803"/>
            <a:ext cx="3643149" cy="5090"/>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C26A20A2-B5C2-1F2D-07AF-A5C4484AA769}"/>
              </a:ext>
            </a:extLst>
          </p:cNvPr>
          <p:cNvSpPr txBox="1"/>
          <p:nvPr/>
        </p:nvSpPr>
        <p:spPr>
          <a:xfrm>
            <a:off x="5522742" y="4829908"/>
            <a:ext cx="1539910" cy="367991"/>
          </a:xfrm>
          <a:prstGeom prst="rect">
            <a:avLst/>
          </a:prstGeom>
          <a:noFill/>
        </p:spPr>
        <p:txBody>
          <a:bodyPr wrap="square" rtlCol="0">
            <a:spAutoFit/>
          </a:bodyPr>
          <a:lstStyle/>
          <a:p>
            <a:r>
              <a:rPr lang="en-US" altLang="zh-CN" b="1" dirty="0">
                <a:solidFill>
                  <a:srgbClr val="FF0000"/>
                </a:solidFill>
                <a:latin typeface="Palatino Linotype" panose="02040502050505030304" pitchFamily="18" charset="0"/>
              </a:rPr>
              <a:t>This</a:t>
            </a:r>
            <a:r>
              <a:rPr lang="zh-CN" altLang="en-US" b="1" dirty="0">
                <a:solidFill>
                  <a:srgbClr val="FF0000"/>
                </a:solidFill>
                <a:latin typeface="Palatino Linotype" panose="02040502050505030304" pitchFamily="18" charset="0"/>
              </a:rPr>
              <a:t> </a:t>
            </a:r>
            <a:r>
              <a:rPr lang="en-US" altLang="zh-CN" b="1" dirty="0">
                <a:solidFill>
                  <a:srgbClr val="FF0000"/>
                </a:solidFill>
                <a:latin typeface="Palatino Linotype" panose="02040502050505030304" pitchFamily="18" charset="0"/>
              </a:rPr>
              <a:t>work</a:t>
            </a:r>
            <a:endParaRPr lang="zh-CN" altLang="en-US" b="1" dirty="0">
              <a:solidFill>
                <a:srgbClr val="FF0000"/>
              </a:solidFill>
              <a:latin typeface="Palatino Linotype" panose="02040502050505030304" pitchFamily="18" charset="0"/>
            </a:endParaRPr>
          </a:p>
        </p:txBody>
      </p:sp>
    </p:spTree>
    <p:extLst>
      <p:ext uri="{BB962C8B-B14F-4D97-AF65-F5344CB8AC3E}">
        <p14:creationId xmlns:p14="http://schemas.microsoft.com/office/powerpoint/2010/main" val="1480644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FEBA7D-D78A-4674-B4CE-8101BA65D437}"/>
              </a:ext>
            </a:extLst>
          </p:cNvPr>
          <p:cNvSpPr>
            <a:spLocks noGrp="1"/>
          </p:cNvSpPr>
          <p:nvPr>
            <p:ph type="title"/>
          </p:nvPr>
        </p:nvSpPr>
        <p:spPr/>
        <p:txBody>
          <a:bodyPr/>
          <a:lstStyle/>
          <a:p>
            <a:r>
              <a:rPr lang="en-US" altLang="zh-CN">
                <a:latin typeface="Palatino Linotype" panose="02040502050505030304" pitchFamily="18" charset="0"/>
                <a:ea typeface="Cambria" panose="02040503050406030204" pitchFamily="18" charset="0"/>
              </a:rPr>
              <a:t>Approximation</a:t>
            </a:r>
            <a:r>
              <a:rPr lang="zh-CN" altLang="en-US">
                <a:latin typeface="Palatino Linotype" panose="02040502050505030304" pitchFamily="18" charset="0"/>
                <a:ea typeface="Cambria" panose="02040503050406030204" pitchFamily="18" charset="0"/>
              </a:rPr>
              <a:t> </a:t>
            </a:r>
            <a:r>
              <a:rPr lang="en-US" altLang="zh-CN">
                <a:latin typeface="Palatino Linotype" panose="02040502050505030304" pitchFamily="18" charset="0"/>
                <a:ea typeface="Cambria" panose="02040503050406030204" pitchFamily="18" charset="0"/>
              </a:rPr>
              <a:t>of</a:t>
            </a:r>
            <a:r>
              <a:rPr lang="zh-CN" altLang="en-US">
                <a:latin typeface="Palatino Linotype" panose="02040502050505030304" pitchFamily="18" charset="0"/>
                <a:ea typeface="Cambria" panose="02040503050406030204" pitchFamily="18" charset="0"/>
              </a:rPr>
              <a:t> </a:t>
            </a:r>
            <a:r>
              <a:rPr lang="en-US" altLang="zh-CN" err="1">
                <a:latin typeface="Palatino Linotype" panose="02040502050505030304" pitchFamily="18" charset="0"/>
                <a:ea typeface="Cambria" panose="02040503050406030204" pitchFamily="18" charset="0"/>
              </a:rPr>
              <a:t>SetCover</a:t>
            </a:r>
            <a:r>
              <a:rPr lang="zh-CN" altLang="en-US">
                <a:latin typeface="Palatino Linotype" panose="02040502050505030304" pitchFamily="18" charset="0"/>
                <a:ea typeface="Cambria" panose="02040503050406030204" pitchFamily="18" charset="0"/>
              </a:rPr>
              <a:t> </a:t>
            </a:r>
            <a:r>
              <a:rPr lang="en-US" altLang="zh-CN">
                <a:latin typeface="Palatino Linotype" panose="02040502050505030304" pitchFamily="18" charset="0"/>
                <a:ea typeface="Cambria" panose="02040503050406030204" pitchFamily="18" charset="0"/>
              </a:rPr>
              <a:t>Problem</a:t>
            </a:r>
            <a:endParaRPr lang="zh-CN" altLang="en-US">
              <a:latin typeface="Palatino Linotype" panose="02040502050505030304" pitchFamily="18" charset="0"/>
            </a:endParaRPr>
          </a:p>
        </p:txBody>
      </p:sp>
      <mc:AlternateContent xmlns:mc="http://schemas.openxmlformats.org/markup-compatibility/2006" xmlns:a14="http://schemas.microsoft.com/office/drawing/2010/main">
        <mc:Choice Requires="a14">
          <p:graphicFrame>
            <p:nvGraphicFramePr>
              <p:cNvPr id="5" name="表格 5">
                <a:extLst>
                  <a:ext uri="{FF2B5EF4-FFF2-40B4-BE49-F238E27FC236}">
                    <a16:creationId xmlns:a16="http://schemas.microsoft.com/office/drawing/2014/main" id="{B7CA6D99-9F7B-1D56-355B-DF1EDB2D7890}"/>
                  </a:ext>
                </a:extLst>
              </p:cNvPr>
              <p:cNvGraphicFramePr>
                <a:graphicFrameLocks noGrp="1"/>
              </p:cNvGraphicFramePr>
              <p:nvPr>
                <p:extLst>
                  <p:ext uri="{D42A27DB-BD31-4B8C-83A1-F6EECF244321}">
                    <p14:modId xmlns:p14="http://schemas.microsoft.com/office/powerpoint/2010/main" val="971205518"/>
                  </p:ext>
                </p:extLst>
              </p:nvPr>
            </p:nvGraphicFramePr>
            <p:xfrm>
              <a:off x="381232" y="2286198"/>
              <a:ext cx="11429536" cy="3793919"/>
            </p:xfrm>
            <a:graphic>
              <a:graphicData uri="http://schemas.openxmlformats.org/drawingml/2006/table">
                <a:tbl>
                  <a:tblPr firstRow="1" bandRow="1">
                    <a:tableStyleId>{7DF18680-E054-41AD-8BC1-D1AEF772440D}</a:tableStyleId>
                  </a:tblPr>
                  <a:tblGrid>
                    <a:gridCol w="1712913">
                      <a:extLst>
                        <a:ext uri="{9D8B030D-6E8A-4147-A177-3AD203B41FA5}">
                          <a16:colId xmlns:a16="http://schemas.microsoft.com/office/drawing/2014/main" val="293155701"/>
                        </a:ext>
                      </a:extLst>
                    </a:gridCol>
                    <a:gridCol w="1565215">
                      <a:extLst>
                        <a:ext uri="{9D8B030D-6E8A-4147-A177-3AD203B41FA5}">
                          <a16:colId xmlns:a16="http://schemas.microsoft.com/office/drawing/2014/main" val="1283599638"/>
                        </a:ext>
                      </a:extLst>
                    </a:gridCol>
                    <a:gridCol w="3650028">
                      <a:extLst>
                        <a:ext uri="{9D8B030D-6E8A-4147-A177-3AD203B41FA5}">
                          <a16:colId xmlns:a16="http://schemas.microsoft.com/office/drawing/2014/main" val="4002003608"/>
                        </a:ext>
                      </a:extLst>
                    </a:gridCol>
                    <a:gridCol w="1557458">
                      <a:extLst>
                        <a:ext uri="{9D8B030D-6E8A-4147-A177-3AD203B41FA5}">
                          <a16:colId xmlns:a16="http://schemas.microsoft.com/office/drawing/2014/main" val="2351548088"/>
                        </a:ext>
                      </a:extLst>
                    </a:gridCol>
                    <a:gridCol w="2943922">
                      <a:extLst>
                        <a:ext uri="{9D8B030D-6E8A-4147-A177-3AD203B41FA5}">
                          <a16:colId xmlns:a16="http://schemas.microsoft.com/office/drawing/2014/main" val="2149435842"/>
                        </a:ext>
                      </a:extLst>
                    </a:gridCol>
                  </a:tblGrid>
                  <a:tr h="693319">
                    <a:tc>
                      <a:txBody>
                        <a:bodyPr/>
                        <a:lstStyle/>
                        <a:p>
                          <a:pPr algn="ctr"/>
                          <a:r>
                            <a:rPr lang="en-US" altLang="zh-CN">
                              <a:latin typeface="Palatino" pitchFamily="2" charset="0"/>
                              <a:ea typeface="Palatino" pitchFamily="2" charset="0"/>
                            </a:rPr>
                            <a:t>Problem</a:t>
                          </a:r>
                          <a:endParaRPr lang="zh-CN" altLang="en-US">
                            <a:latin typeface="Palatino" pitchFamily="2" charset="0"/>
                            <a:ea typeface="Palatino" pitchFamily="2" charset="0"/>
                          </a:endParaRPr>
                        </a:p>
                      </a:txBody>
                      <a:tcPr anchor="ctr"/>
                    </a:tc>
                    <a:tc>
                      <a:txBody>
                        <a:bodyPr/>
                        <a:lstStyle/>
                        <a:p>
                          <a:pPr algn="ctr"/>
                          <a:r>
                            <a:rPr lang="en-US" altLang="zh-CN" dirty="0">
                              <a:latin typeface="Palatino" pitchFamily="2" charset="0"/>
                              <a:ea typeface="Palatino" pitchFamily="2" charset="0"/>
                            </a:rPr>
                            <a:t>Assumption</a:t>
                          </a:r>
                          <a:endParaRPr lang="zh-CN" altLang="en-US" dirty="0">
                            <a:latin typeface="Palatino" pitchFamily="2" charset="0"/>
                            <a:ea typeface="Palatino" pitchFamily="2" charset="0"/>
                          </a:endParaRPr>
                        </a:p>
                      </a:txBody>
                      <a:tcPr anchor="ctr"/>
                    </a:tc>
                    <a:tc>
                      <a:txBody>
                        <a:bodyPr/>
                        <a:lstStyle/>
                        <a:p>
                          <a:pPr algn="ctr"/>
                          <a:r>
                            <a:rPr lang="en-US" altLang="zh-CN" dirty="0">
                              <a:latin typeface="Palatino" pitchFamily="2" charset="0"/>
                              <a:ea typeface="Palatino" pitchFamily="2" charset="0"/>
                            </a:rPr>
                            <a:t>Hardness</a:t>
                          </a:r>
                          <a:r>
                            <a:rPr lang="zh-CN" altLang="en-US" dirty="0">
                              <a:latin typeface="Palatino" pitchFamily="2" charset="0"/>
                              <a:ea typeface="Palatino" pitchFamily="2" charset="0"/>
                            </a:rPr>
                            <a:t> </a:t>
                          </a:r>
                          <a:r>
                            <a:rPr lang="en-US" altLang="zh-CN" dirty="0">
                              <a:latin typeface="Palatino" pitchFamily="2" charset="0"/>
                              <a:ea typeface="Palatino" pitchFamily="2" charset="0"/>
                            </a:rPr>
                            <a:t>of</a:t>
                          </a:r>
                          <a:r>
                            <a:rPr lang="zh-CN" altLang="en-US" dirty="0">
                              <a:latin typeface="Palatino" pitchFamily="2" charset="0"/>
                              <a:ea typeface="Palatino" pitchFamily="2" charset="0"/>
                            </a:rPr>
                            <a:t> </a:t>
                          </a:r>
                          <a:r>
                            <a:rPr lang="en-US" altLang="zh-CN" dirty="0">
                              <a:latin typeface="Palatino" pitchFamily="2" charset="0"/>
                              <a:ea typeface="Palatino" pitchFamily="2" charset="0"/>
                            </a:rPr>
                            <a:t>Approx.</a:t>
                          </a:r>
                          <a:r>
                            <a:rPr lang="zh-CN" altLang="en-US" dirty="0">
                              <a:latin typeface="Palatino" pitchFamily="2" charset="0"/>
                              <a:ea typeface="Palatino" pitchFamily="2" charset="0"/>
                            </a:rPr>
                            <a:t> </a:t>
                          </a:r>
                          <a:r>
                            <a:rPr lang="en-US" altLang="zh-CN" dirty="0">
                              <a:latin typeface="Palatino" pitchFamily="2" charset="0"/>
                              <a:ea typeface="Palatino" pitchFamily="2" charset="0"/>
                            </a:rPr>
                            <a:t>Ratio</a:t>
                          </a:r>
                          <a:endParaRPr lang="zh-CN" altLang="en-US" dirty="0">
                            <a:latin typeface="Palatino" pitchFamily="2" charset="0"/>
                            <a:ea typeface="Palatino" pitchFamily="2" charset="0"/>
                          </a:endParaRPr>
                        </a:p>
                      </a:txBody>
                      <a:tcPr anchor="ctr"/>
                    </a:tc>
                    <a:tc>
                      <a:txBody>
                        <a:bodyPr/>
                        <a:lstStyle/>
                        <a:p>
                          <a:pPr algn="ctr"/>
                          <a:r>
                            <a:rPr lang="en-US" altLang="zh-CN" dirty="0">
                              <a:latin typeface="Palatino" pitchFamily="2" charset="0"/>
                              <a:ea typeface="Palatino" pitchFamily="2" charset="0"/>
                            </a:rPr>
                            <a:t>Running</a:t>
                          </a:r>
                          <a:r>
                            <a:rPr lang="zh-CN" altLang="en-US" dirty="0">
                              <a:latin typeface="Palatino" pitchFamily="2" charset="0"/>
                              <a:ea typeface="Palatino" pitchFamily="2" charset="0"/>
                            </a:rPr>
                            <a:t> </a:t>
                          </a:r>
                          <a:r>
                            <a:rPr lang="en-US" altLang="zh-CN" dirty="0">
                              <a:latin typeface="Palatino" pitchFamily="2" charset="0"/>
                              <a:ea typeface="Palatino" pitchFamily="2" charset="0"/>
                            </a:rPr>
                            <a:t>Time</a:t>
                          </a:r>
                          <a:r>
                            <a:rPr lang="zh-CN" altLang="en-US" dirty="0">
                              <a:latin typeface="Palatino" pitchFamily="2" charset="0"/>
                              <a:ea typeface="Palatino" pitchFamily="2" charset="0"/>
                            </a:rPr>
                            <a:t> </a:t>
                          </a:r>
                          <a:r>
                            <a:rPr lang="en-US" altLang="zh-CN" dirty="0">
                              <a:latin typeface="Palatino" pitchFamily="2" charset="0"/>
                              <a:ea typeface="Palatino" pitchFamily="2" charset="0"/>
                            </a:rPr>
                            <a:t>Bound</a:t>
                          </a:r>
                          <a:endParaRPr lang="zh-CN" altLang="en-US" dirty="0">
                            <a:latin typeface="Palatino" pitchFamily="2" charset="0"/>
                            <a:ea typeface="Palatino" pitchFamily="2" charset="0"/>
                          </a:endParaRPr>
                        </a:p>
                      </a:txBody>
                      <a:tcPr anchor="ctr"/>
                    </a:tc>
                    <a:tc>
                      <a:txBody>
                        <a:bodyPr/>
                        <a:lstStyle/>
                        <a:p>
                          <a:pPr algn="ctr"/>
                          <a:r>
                            <a:rPr lang="en-US" altLang="zh-CN" sz="1800">
                              <a:latin typeface="Palatino" pitchFamily="2" charset="0"/>
                              <a:ea typeface="Palatino" pitchFamily="2" charset="0"/>
                            </a:rPr>
                            <a:t>Reference</a:t>
                          </a:r>
                          <a:endParaRPr lang="zh-CN" altLang="en-US" sz="1800">
                            <a:latin typeface="Palatino" pitchFamily="2" charset="0"/>
                            <a:ea typeface="Palatino" pitchFamily="2" charset="0"/>
                          </a:endParaRPr>
                        </a:p>
                      </a:txBody>
                      <a:tcPr anchor="ctr"/>
                    </a:tc>
                    <a:extLst>
                      <a:ext uri="{0D108BD9-81ED-4DB2-BD59-A6C34878D82A}">
                        <a16:rowId xmlns:a16="http://schemas.microsoft.com/office/drawing/2014/main" val="2556296952"/>
                      </a:ext>
                    </a:extLst>
                  </a:tr>
                  <a:tr h="492104">
                    <a:tc>
                      <a:txBody>
                        <a:bodyPr/>
                        <a:lstStyle/>
                        <a:p>
                          <a:pPr algn="ctr"/>
                          <a:r>
                            <a:rPr lang="en-US" altLang="zh-CN" dirty="0" err="1">
                              <a:latin typeface="Palatino" pitchFamily="2" charset="0"/>
                              <a:ea typeface="Palatino" pitchFamily="2" charset="0"/>
                            </a:rPr>
                            <a:t>SetCover</a:t>
                          </a:r>
                          <a:endParaRPr lang="zh-CN" altLang="en-US" dirty="0">
                            <a:latin typeface="Palatino" pitchFamily="2" charset="0"/>
                            <a:ea typeface="Palatino" pitchFamily="2" charset="0"/>
                          </a:endParaRPr>
                        </a:p>
                      </a:txBody>
                      <a:tcPr anchor="ctr">
                        <a:solidFill>
                          <a:schemeClr val="accent1">
                            <a:lumMod val="20000"/>
                            <a:lumOff val="80000"/>
                          </a:schemeClr>
                        </a:solidFill>
                      </a:tcPr>
                    </a:tc>
                    <a:tc>
                      <a:txBody>
                        <a:bodyPr/>
                        <a:lstStyle/>
                        <a:p>
                          <a:pPr algn="ctr"/>
                          <a:r>
                            <a:rPr lang="en-US" altLang="zh-CN" sz="1800" dirty="0">
                              <a:latin typeface="Palatino" pitchFamily="2" charset="0"/>
                              <a:ea typeface="Palatino" pitchFamily="2" charset="0"/>
                            </a:rPr>
                            <a:t>NP</a:t>
                          </a:r>
                          <a14:m>
                            <m:oMath xmlns:m="http://schemas.openxmlformats.org/officeDocument/2006/math">
                              <m:r>
                                <a:rPr lang="en-US" altLang="zh-CN" sz="1800" b="0" smtClean="0">
                                  <a:latin typeface="Cambria Math" panose="02040503050406030204" pitchFamily="18" charset="0"/>
                                </a:rPr>
                                <m:t>≠</m:t>
                              </m:r>
                            </m:oMath>
                          </a14:m>
                          <a:r>
                            <a:rPr lang="en-US" altLang="zh-CN" sz="1800" dirty="0">
                              <a:latin typeface="Palatino" pitchFamily="2" charset="0"/>
                              <a:ea typeface="Palatino" pitchFamily="2" charset="0"/>
                            </a:rPr>
                            <a:t>P</a:t>
                          </a:r>
                          <a:endParaRPr lang="zh-CN" altLang="en-US" dirty="0">
                            <a:latin typeface="Palatino" pitchFamily="2" charset="0"/>
                            <a:ea typeface="Palatino" pitchFamily="2" charset="0"/>
                          </a:endParaRPr>
                        </a:p>
                      </a:txBody>
                      <a:tcPr anchor="ctr">
                        <a:solidFill>
                          <a:schemeClr val="accent1">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d>
                                  <m:dPr>
                                    <m:ctrlPr>
                                      <a:rPr lang="en-US" altLang="zh-CN" sz="1800" b="0" i="1" smtClean="0">
                                        <a:latin typeface="Cambria Math" panose="02040503050406030204" pitchFamily="18" charset="0"/>
                                      </a:rPr>
                                    </m:ctrlPr>
                                  </m:dPr>
                                  <m:e>
                                    <m:r>
                                      <a:rPr lang="en-US" altLang="zh-CN" sz="1800" b="0" smtClean="0">
                                        <a:latin typeface="Cambria Math" panose="02040503050406030204" pitchFamily="18" charset="0"/>
                                      </a:rPr>
                                      <m:t>1−</m:t>
                                    </m:r>
                                    <m:r>
                                      <a:rPr lang="en-US" altLang="zh-CN" sz="1800" b="0" smtClean="0">
                                        <a:latin typeface="Cambria Math" panose="02040503050406030204" pitchFamily="18" charset="0"/>
                                      </a:rPr>
                                      <m:t>𝜀</m:t>
                                    </m:r>
                                  </m:e>
                                </m:d>
                                <m:func>
                                  <m:funcPr>
                                    <m:ctrlPr>
                                      <a:rPr lang="en-US" altLang="zh-CN" sz="1800" b="0" i="1" smtClean="0">
                                        <a:latin typeface="Cambria Math" panose="02040503050406030204" pitchFamily="18" charset="0"/>
                                      </a:rPr>
                                    </m:ctrlPr>
                                  </m:funcPr>
                                  <m:fName>
                                    <m:r>
                                      <m:rPr>
                                        <m:sty m:val="p"/>
                                      </m:rPr>
                                      <a:rPr lang="en-US" altLang="zh-CN" sz="1800" b="0" smtClean="0">
                                        <a:latin typeface="Cambria Math" panose="02040503050406030204" pitchFamily="18" charset="0"/>
                                      </a:rPr>
                                      <m:t>ln</m:t>
                                    </m:r>
                                  </m:fName>
                                  <m:e>
                                    <m:r>
                                      <a:rPr lang="en-US" altLang="zh-CN" sz="1800" b="0" smtClean="0">
                                        <a:latin typeface="Cambria Math" panose="02040503050406030204" pitchFamily="18" charset="0"/>
                                      </a:rPr>
                                      <m:t>𝑛</m:t>
                                    </m:r>
                                  </m:e>
                                </m:func>
                              </m:oMath>
                            </m:oMathPara>
                          </a14:m>
                          <a:endParaRPr lang="zh-CN" altLang="en-US" sz="1400" dirty="0">
                            <a:latin typeface="Palatino" pitchFamily="2" charset="0"/>
                            <a:ea typeface="Palatino" pitchFamily="2" charset="0"/>
                          </a:endParaRPr>
                        </a:p>
                      </a:txBody>
                      <a:tcPr anchor="ctr">
                        <a:solidFill>
                          <a:schemeClr val="accent1">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smtClean="0">
                                        <a:latin typeface="Cambria Math" panose="02040503050406030204" pitchFamily="18" charset="0"/>
                                      </a:rPr>
                                      <m:t>𝑛</m:t>
                                    </m:r>
                                  </m:e>
                                  <m:sup>
                                    <m:r>
                                      <a:rPr lang="en-US" altLang="zh-CN" b="0" smtClean="0">
                                        <a:latin typeface="Cambria Math" panose="02040503050406030204" pitchFamily="18" charset="0"/>
                                      </a:rPr>
                                      <m:t>𝑂</m:t>
                                    </m:r>
                                    <m:r>
                                      <a:rPr lang="en-US" altLang="zh-CN" b="0" smtClean="0">
                                        <a:latin typeface="Cambria Math" panose="02040503050406030204" pitchFamily="18" charset="0"/>
                                      </a:rPr>
                                      <m:t>(1)</m:t>
                                    </m:r>
                                  </m:sup>
                                </m:sSup>
                              </m:oMath>
                            </m:oMathPara>
                          </a14:m>
                          <a:endParaRPr lang="zh-CN" altLang="en-US" dirty="0">
                            <a:latin typeface="Palatino" pitchFamily="2" charset="0"/>
                            <a:ea typeface="Palatino" pitchFamily="2" charset="0"/>
                          </a:endParaRPr>
                        </a:p>
                      </a:txBody>
                      <a:tcPr anchor="ctr">
                        <a:solidFill>
                          <a:schemeClr val="accent1">
                            <a:lumMod val="20000"/>
                            <a:lumOff val="80000"/>
                          </a:schemeClr>
                        </a:solidFill>
                      </a:tcPr>
                    </a:tc>
                    <a:tc>
                      <a:txBody>
                        <a:bodyPr/>
                        <a:lstStyle/>
                        <a:p>
                          <a:pPr algn="ctr"/>
                          <a:r>
                            <a:rPr lang="en-US" altLang="zh-CN" sz="1800">
                              <a:solidFill>
                                <a:srgbClr val="FF3399"/>
                              </a:solidFill>
                              <a:latin typeface="Palatino" pitchFamily="2" charset="0"/>
                              <a:ea typeface="Palatino" pitchFamily="2" charset="0"/>
                            </a:rPr>
                            <a:t>[DS14]</a:t>
                          </a:r>
                          <a:endParaRPr lang="zh-CN" altLang="en-US" sz="1800">
                            <a:latin typeface="Palatino" pitchFamily="2" charset="0"/>
                            <a:ea typeface="Palatino" pitchFamily="2" charset="0"/>
                          </a:endParaRPr>
                        </a:p>
                      </a:txBody>
                      <a:tcPr anchor="ctr">
                        <a:solidFill>
                          <a:schemeClr val="accent1">
                            <a:lumMod val="20000"/>
                            <a:lumOff val="80000"/>
                          </a:schemeClr>
                        </a:solidFill>
                      </a:tcPr>
                    </a:tc>
                    <a:extLst>
                      <a:ext uri="{0D108BD9-81ED-4DB2-BD59-A6C34878D82A}">
                        <a16:rowId xmlns:a16="http://schemas.microsoft.com/office/drawing/2014/main" val="1411103672"/>
                      </a:ext>
                    </a:extLst>
                  </a:tr>
                  <a:tr h="492104">
                    <a:tc rowSpan="5">
                      <a:txBody>
                        <a:bodyPr/>
                        <a:lstStyle/>
                        <a:p>
                          <a:pPr algn="ctr"/>
                          <a:r>
                            <a:rPr lang="en-US" altLang="zh-CN" dirty="0">
                              <a:latin typeface="Palatino" pitchFamily="2" charset="0"/>
                              <a:ea typeface="Palatino" pitchFamily="2" charset="0"/>
                            </a:rPr>
                            <a:t>Parameterized</a:t>
                          </a:r>
                          <a:r>
                            <a:rPr lang="zh-CN" altLang="en-US" dirty="0">
                              <a:latin typeface="Palatino" pitchFamily="2" charset="0"/>
                              <a:ea typeface="Palatino" pitchFamily="2" charset="0"/>
                            </a:rPr>
                            <a:t> </a:t>
                          </a:r>
                          <a:r>
                            <a:rPr lang="en-US" altLang="zh-CN" dirty="0" err="1">
                              <a:latin typeface="Palatino" pitchFamily="2" charset="0"/>
                              <a:ea typeface="Palatino" pitchFamily="2" charset="0"/>
                            </a:rPr>
                            <a:t>SetCover</a:t>
                          </a:r>
                          <a:endParaRPr lang="zh-CN" altLang="en-US" dirty="0">
                            <a:latin typeface="Palatino" pitchFamily="2" charset="0"/>
                            <a:ea typeface="Palatino" pitchFamily="2" charset="0"/>
                          </a:endParaRPr>
                        </a:p>
                      </a:txBody>
                      <a:tcPr anchor="ctr">
                        <a:solidFill>
                          <a:schemeClr val="accent1">
                            <a:lumMod val="20000"/>
                            <a:lumOff val="80000"/>
                          </a:schemeClr>
                        </a:solidFill>
                      </a:tcPr>
                    </a:tc>
                    <a:tc>
                      <a:txBody>
                        <a:bodyPr/>
                        <a:lstStyle/>
                        <a:p>
                          <a:pPr algn="ctr"/>
                          <a:r>
                            <a:rPr lang="en-US" altLang="zh-CN">
                              <a:latin typeface="Palatino" pitchFamily="2" charset="0"/>
                              <a:ea typeface="Palatino" pitchFamily="2" charset="0"/>
                            </a:rPr>
                            <a:t>SETH</a:t>
                          </a:r>
                          <a:endParaRPr lang="zh-CN" altLang="en-US">
                            <a:latin typeface="Palatino" pitchFamily="2" charset="0"/>
                            <a:ea typeface="Palatino" pitchFamily="2" charset="0"/>
                          </a:endParaRPr>
                        </a:p>
                      </a:txBody>
                      <a:tcPr anchor="ctr">
                        <a:solidFill>
                          <a:schemeClr val="accent1">
                            <a:lumMod val="20000"/>
                            <a:lumOff val="80000"/>
                          </a:schemeClr>
                        </a:solidFill>
                      </a:tcPr>
                    </a:tc>
                    <a:tc rowSpan="3">
                      <a:txBody>
                        <a:bodyPr/>
                        <a:lstStyle/>
                        <a:p>
                          <a:pPr algn="ctr"/>
                          <a14:m>
                            <m:oMath xmlns:m="http://schemas.openxmlformats.org/officeDocument/2006/math">
                              <m:sSup>
                                <m:sSupPr>
                                  <m:ctrlPr>
                                    <a:rPr lang="en-US" altLang="zh-CN" sz="1800" b="0" i="1" smtClean="0">
                                      <a:latin typeface="Cambria Math" panose="02040503050406030204" pitchFamily="18" charset="0"/>
                                    </a:rPr>
                                  </m:ctrlPr>
                                </m:sSupPr>
                                <m:e>
                                  <m:d>
                                    <m:dPr>
                                      <m:ctrlPr>
                                        <a:rPr lang="en-US" altLang="zh-CN" sz="1800" b="0" i="1" smtClean="0">
                                          <a:latin typeface="Cambria Math" panose="02040503050406030204" pitchFamily="18" charset="0"/>
                                        </a:rPr>
                                      </m:ctrlPr>
                                    </m:dPr>
                                    <m:e>
                                      <m:f>
                                        <m:fPr>
                                          <m:ctrlPr>
                                            <a:rPr lang="en-US" altLang="zh-CN" sz="1800" b="0" i="1" smtClean="0">
                                              <a:latin typeface="Cambria Math" panose="02040503050406030204" pitchFamily="18" charset="0"/>
                                            </a:rPr>
                                          </m:ctrlPr>
                                        </m:fPr>
                                        <m:num>
                                          <m:func>
                                            <m:funcPr>
                                              <m:ctrlPr>
                                                <a:rPr lang="zh-CN" altLang="en-US"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log</m:t>
                                              </m:r>
                                            </m:fName>
                                            <m:e>
                                              <m:r>
                                                <a:rPr lang="en-US" altLang="zh-CN" sz="1800" b="0" i="1" smtClean="0">
                                                  <a:latin typeface="Cambria Math" panose="02040503050406030204" pitchFamily="18" charset="0"/>
                                                </a:rPr>
                                                <m:t>𝑛</m:t>
                                              </m:r>
                                            </m:e>
                                          </m:func>
                                        </m:num>
                                        <m:den>
                                          <m:func>
                                            <m:funcPr>
                                              <m:ctrlPr>
                                                <a:rPr lang="zh-CN" altLang="en-US"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log</m:t>
                                              </m:r>
                                            </m:fName>
                                            <m:e>
                                              <m:func>
                                                <m:funcPr>
                                                  <m:ctrlPr>
                                                    <a:rPr lang="zh-CN" altLang="en-US"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log</m:t>
                                                  </m:r>
                                                </m:fName>
                                                <m:e>
                                                  <m:r>
                                                    <a:rPr lang="en-US" altLang="zh-CN" sz="1800" b="0" i="1" smtClean="0">
                                                      <a:latin typeface="Cambria Math" panose="02040503050406030204" pitchFamily="18" charset="0"/>
                                                    </a:rPr>
                                                    <m:t>𝑛</m:t>
                                                  </m:r>
                                                </m:e>
                                              </m:func>
                                            </m:e>
                                          </m:func>
                                        </m:den>
                                      </m:f>
                                    </m:e>
                                  </m:d>
                                </m:e>
                                <m:sup>
                                  <m:r>
                                    <a:rPr lang="en-US" altLang="zh-CN" sz="1800" b="0" i="1" smtClean="0">
                                      <a:latin typeface="Cambria Math" panose="02040503050406030204" pitchFamily="18" charset="0"/>
                                    </a:rPr>
                                    <m:t>1/</m:t>
                                  </m:r>
                                  <m:r>
                                    <a:rPr lang="en-US" altLang="zh-CN" sz="1800" b="0" i="1" smtClean="0">
                                      <a:latin typeface="Cambria Math" panose="02040503050406030204" pitchFamily="18" charset="0"/>
                                    </a:rPr>
                                    <m:t>𝑘</m:t>
                                  </m:r>
                                </m:sup>
                              </m:sSup>
                            </m:oMath>
                          </a14:m>
                          <a:r>
                            <a:rPr lang="en-US" altLang="zh-CN" sz="1800" dirty="0">
                              <a:latin typeface="Palatino" pitchFamily="2" charset="0"/>
                              <a:ea typeface="Palatino" pitchFamily="2" charset="0"/>
                            </a:rPr>
                            <a:t> </a:t>
                          </a:r>
                          <a:endParaRPr lang="zh-CN" altLang="en-US" sz="1400" dirty="0">
                            <a:latin typeface="Palatino" pitchFamily="2" charset="0"/>
                            <a:ea typeface="Palatino" pitchFamily="2" charset="0"/>
                          </a:endParaRPr>
                        </a:p>
                      </a:txBody>
                      <a:tcPr anchor="ctr">
                        <a:solidFill>
                          <a:schemeClr val="accent1">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800" b="0"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smtClean="0">
                                        <a:latin typeface="Cambria Math" panose="02040503050406030204" pitchFamily="18" charset="0"/>
                                      </a:rPr>
                                      <m:t>𝑘</m:t>
                                    </m:r>
                                  </m:e>
                                </m:d>
                                <m:sSup>
                                  <m:sSupPr>
                                    <m:ctrlPr>
                                      <a:rPr lang="en-US" altLang="zh-CN" sz="1800" b="0" i="1" smtClean="0">
                                        <a:latin typeface="Cambria Math" panose="02040503050406030204" pitchFamily="18" charset="0"/>
                                      </a:rPr>
                                    </m:ctrlPr>
                                  </m:sSupPr>
                                  <m:e>
                                    <m:r>
                                      <a:rPr lang="en-US" altLang="zh-CN" sz="1800" b="0" smtClean="0">
                                        <a:latin typeface="Cambria Math" panose="02040503050406030204" pitchFamily="18" charset="0"/>
                                      </a:rPr>
                                      <m:t>𝑛</m:t>
                                    </m:r>
                                  </m:e>
                                  <m:sup>
                                    <m:r>
                                      <a:rPr lang="en-US" altLang="zh-CN" sz="1800" b="0" smtClean="0">
                                        <a:latin typeface="Cambria Math" panose="02040503050406030204" pitchFamily="18" charset="0"/>
                                      </a:rPr>
                                      <m:t>𝑘</m:t>
                                    </m:r>
                                    <m:r>
                                      <a:rPr lang="en-US" altLang="zh-CN" sz="1800" b="0" smtClean="0">
                                        <a:latin typeface="Cambria Math" panose="02040503050406030204" pitchFamily="18" charset="0"/>
                                      </a:rPr>
                                      <m:t>−</m:t>
                                    </m:r>
                                    <m:r>
                                      <a:rPr lang="en-US" altLang="zh-CN" sz="1800" b="0" smtClean="0">
                                        <a:latin typeface="Cambria Math" panose="02040503050406030204" pitchFamily="18" charset="0"/>
                                      </a:rPr>
                                      <m:t>𝜀</m:t>
                                    </m:r>
                                  </m:sup>
                                </m:sSup>
                              </m:oMath>
                            </m:oMathPara>
                          </a14:m>
                          <a:endParaRPr lang="zh-CN" altLang="en-US">
                            <a:latin typeface="Palatino" pitchFamily="2" charset="0"/>
                            <a:ea typeface="Palatino" pitchFamily="2" charset="0"/>
                          </a:endParaRPr>
                        </a:p>
                      </a:txBody>
                      <a:tcPr anchor="ctr">
                        <a:solidFill>
                          <a:schemeClr val="accent1">
                            <a:lumMod val="20000"/>
                            <a:lumOff val="80000"/>
                          </a:schemeClr>
                        </a:solidFill>
                      </a:tcPr>
                    </a:tc>
                    <a:tc rowSpan="4">
                      <a:txBody>
                        <a:bodyPr/>
                        <a:lstStyle/>
                        <a:p>
                          <a:pPr algn="ctr"/>
                          <a:r>
                            <a:rPr lang="en-US" altLang="zh-CN" sz="1800" dirty="0">
                              <a:solidFill>
                                <a:srgbClr val="FF3399"/>
                              </a:solidFill>
                              <a:latin typeface="Palatino" pitchFamily="2" charset="0"/>
                              <a:ea typeface="Palatino" pitchFamily="2" charset="0"/>
                            </a:rPr>
                            <a:t>[KLM19, Lin19]</a:t>
                          </a:r>
                          <a:endParaRPr lang="zh-CN" altLang="en-US" sz="1800" dirty="0">
                            <a:solidFill>
                              <a:srgbClr val="FF3399"/>
                            </a:solidFill>
                            <a:latin typeface="Palatino" pitchFamily="2" charset="0"/>
                            <a:ea typeface="Palatino" pitchFamily="2" charset="0"/>
                          </a:endParaRPr>
                        </a:p>
                      </a:txBody>
                      <a:tcPr anchor="ctr">
                        <a:solidFill>
                          <a:schemeClr val="accent1">
                            <a:lumMod val="20000"/>
                            <a:lumOff val="80000"/>
                          </a:schemeClr>
                        </a:solidFill>
                      </a:tcPr>
                    </a:tc>
                    <a:extLst>
                      <a:ext uri="{0D108BD9-81ED-4DB2-BD59-A6C34878D82A}">
                        <a16:rowId xmlns:a16="http://schemas.microsoft.com/office/drawing/2014/main" val="2032787280"/>
                      </a:ext>
                    </a:extLst>
                  </a:tr>
                  <a:tr h="492104">
                    <a:tc vMerge="1">
                      <a:txBody>
                        <a:bodyPr/>
                        <a:lstStyle/>
                        <a:p>
                          <a:pPr algn="ctr"/>
                          <a:endParaRPr lang="zh-CN" altLang="en-US">
                            <a:latin typeface="Palatino" pitchFamily="2" charset="0"/>
                            <a:ea typeface="Palatino" pitchFamily="2" charset="0"/>
                          </a:endParaRPr>
                        </a:p>
                      </a:txBody>
                      <a:tcPr anchor="ctr"/>
                    </a:tc>
                    <a:tc>
                      <a:txBody>
                        <a:bodyPr/>
                        <a:lstStyle/>
                        <a:p>
                          <a:pPr algn="ctr"/>
                          <a:r>
                            <a:rPr lang="en-US" altLang="zh-CN" dirty="0">
                              <a:latin typeface="Palatino" pitchFamily="2" charset="0"/>
                              <a:ea typeface="Palatino" pitchFamily="2" charset="0"/>
                            </a:rPr>
                            <a:t>ETH</a:t>
                          </a:r>
                          <a:endParaRPr lang="zh-CN" altLang="en-US" dirty="0">
                            <a:latin typeface="Palatino" pitchFamily="2" charset="0"/>
                            <a:ea typeface="Palatino" pitchFamily="2" charset="0"/>
                          </a:endParaRPr>
                        </a:p>
                      </a:txBody>
                      <a:tcPr anchor="ctr">
                        <a:solidFill>
                          <a:schemeClr val="accent1">
                            <a:lumMod val="20000"/>
                            <a:lumOff val="80000"/>
                          </a:schemeClr>
                        </a:solidFill>
                      </a:tcPr>
                    </a:tc>
                    <a:tc vMerge="1">
                      <a:txBody>
                        <a:bodyPr/>
                        <a:lstStyle/>
                        <a:p>
                          <a:endParaRPr lang="zh-CN" altLang="en-US"/>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800" b="0"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smtClean="0">
                                        <a:latin typeface="Cambria Math" panose="02040503050406030204" pitchFamily="18" charset="0"/>
                                      </a:rPr>
                                      <m:t>𝑘</m:t>
                                    </m:r>
                                  </m:e>
                                </m:d>
                                <m:sSup>
                                  <m:sSupPr>
                                    <m:ctrlPr>
                                      <a:rPr lang="en-US" altLang="zh-CN" sz="1800" b="0" i="1" smtClean="0">
                                        <a:latin typeface="Cambria Math" panose="02040503050406030204" pitchFamily="18" charset="0"/>
                                      </a:rPr>
                                    </m:ctrlPr>
                                  </m:sSupPr>
                                  <m:e>
                                    <m:r>
                                      <a:rPr lang="en-US" altLang="zh-CN" sz="1800" b="0" smtClean="0">
                                        <a:latin typeface="Cambria Math" panose="02040503050406030204" pitchFamily="18" charset="0"/>
                                      </a:rPr>
                                      <m:t>𝑛</m:t>
                                    </m:r>
                                  </m:e>
                                  <m:sup>
                                    <m:r>
                                      <a:rPr lang="en-US" altLang="zh-CN" sz="1800" b="0" smtClean="0">
                                        <a:latin typeface="Cambria Math" panose="02040503050406030204" pitchFamily="18" charset="0"/>
                                      </a:rPr>
                                      <m:t>𝑜</m:t>
                                    </m:r>
                                    <m:r>
                                      <a:rPr lang="en-US" altLang="zh-CN" sz="1800" b="0" smtClean="0">
                                        <a:latin typeface="Cambria Math" panose="02040503050406030204" pitchFamily="18" charset="0"/>
                                      </a:rPr>
                                      <m:t>(</m:t>
                                    </m:r>
                                    <m:r>
                                      <a:rPr lang="en-US" altLang="zh-CN" sz="1800" b="0" smtClean="0">
                                        <a:latin typeface="Cambria Math" panose="02040503050406030204" pitchFamily="18" charset="0"/>
                                      </a:rPr>
                                      <m:t>𝑘</m:t>
                                    </m:r>
                                    <m:r>
                                      <a:rPr lang="en-US" altLang="zh-CN" sz="1800" b="0" smtClean="0">
                                        <a:latin typeface="Cambria Math" panose="02040503050406030204" pitchFamily="18" charset="0"/>
                                      </a:rPr>
                                      <m:t>)</m:t>
                                    </m:r>
                                  </m:sup>
                                </m:sSup>
                              </m:oMath>
                            </m:oMathPara>
                          </a14:m>
                          <a:endParaRPr lang="zh-CN" altLang="en-US" dirty="0">
                            <a:latin typeface="Palatino" pitchFamily="2" charset="0"/>
                            <a:ea typeface="Palatino" pitchFamily="2" charset="0"/>
                          </a:endParaRPr>
                        </a:p>
                      </a:txBody>
                      <a:tcPr anchor="ctr">
                        <a:solidFill>
                          <a:schemeClr val="accent1">
                            <a:lumMod val="20000"/>
                            <a:lumOff val="80000"/>
                          </a:schemeClr>
                        </a:solidFill>
                      </a:tcPr>
                    </a:tc>
                    <a:tc vMerge="1">
                      <a:txBody>
                        <a:bodyPr/>
                        <a:lstStyle/>
                        <a:p>
                          <a:endParaRPr lang="zh-CN" altLang="en-US"/>
                        </a:p>
                      </a:txBody>
                      <a:tcPr/>
                    </a:tc>
                    <a:extLst>
                      <a:ext uri="{0D108BD9-81ED-4DB2-BD59-A6C34878D82A}">
                        <a16:rowId xmlns:a16="http://schemas.microsoft.com/office/drawing/2014/main" val="3933313138"/>
                      </a:ext>
                    </a:extLst>
                  </a:tr>
                  <a:tr h="609288">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a:latin typeface="Palatino" pitchFamily="2" charset="0"/>
                            <a:ea typeface="Palatino"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sz="1800" b="0" smtClean="0">
                                  <a:latin typeface="Cambria Math" panose="02040503050406030204" pitchFamily="18" charset="0"/>
                                </a:rPr>
                                <m:t>𝑘</m:t>
                              </m:r>
                            </m:oMath>
                          </a14:m>
                          <a:r>
                            <a:rPr lang="en-US" altLang="zh-CN" sz="1800">
                              <a:latin typeface="Palatino" pitchFamily="2" charset="0"/>
                              <a:ea typeface="Palatino" pitchFamily="2" charset="0"/>
                            </a:rPr>
                            <a:t>-SUM</a:t>
                          </a:r>
                          <a:r>
                            <a:rPr lang="zh-CN" altLang="en-US" sz="1800">
                              <a:latin typeface="Palatino" pitchFamily="2" charset="0"/>
                              <a:ea typeface="Palatino" pitchFamily="2" charset="0"/>
                            </a:rPr>
                            <a:t> </a:t>
                          </a:r>
                          <a:r>
                            <a:rPr lang="en-US" altLang="zh-CN" sz="1800">
                              <a:latin typeface="Palatino" pitchFamily="2" charset="0"/>
                              <a:ea typeface="Palatino" pitchFamily="2" charset="0"/>
                            </a:rPr>
                            <a:t>Hypothesis</a:t>
                          </a:r>
                          <a:endParaRPr lang="zh-CN" altLang="en-US" sz="1800">
                            <a:latin typeface="Palatino" pitchFamily="2" charset="0"/>
                            <a:ea typeface="Palatino" pitchFamily="2" charset="0"/>
                          </a:endParaRPr>
                        </a:p>
                      </a:txBody>
                      <a:tcPr anchor="ctr">
                        <a:solidFill>
                          <a:schemeClr val="accent1">
                            <a:lumMod val="20000"/>
                            <a:lumOff val="80000"/>
                          </a:schemeClr>
                        </a:solidFill>
                      </a:tcPr>
                    </a:tc>
                    <a:tc vMerge="1">
                      <a:txBody>
                        <a:bodyPr/>
                        <a:lstStyle/>
                        <a:p>
                          <a:endParaRPr lang="zh-CN" altLang="en-US"/>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800" b="0"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smtClean="0">
                                        <a:latin typeface="Cambria Math" panose="02040503050406030204" pitchFamily="18" charset="0"/>
                                      </a:rPr>
                                      <m:t>𝑘</m:t>
                                    </m:r>
                                  </m:e>
                                </m:d>
                                <m:sSup>
                                  <m:sSupPr>
                                    <m:ctrlPr>
                                      <a:rPr lang="en-US" altLang="zh-CN" sz="1800" b="0" i="1" smtClean="0">
                                        <a:latin typeface="Cambria Math" panose="02040503050406030204" pitchFamily="18" charset="0"/>
                                      </a:rPr>
                                    </m:ctrlPr>
                                  </m:sSupPr>
                                  <m:e>
                                    <m:r>
                                      <a:rPr lang="en-US" altLang="zh-CN" sz="1800" b="0" smtClean="0">
                                        <a:latin typeface="Cambria Math" panose="02040503050406030204" pitchFamily="18" charset="0"/>
                                      </a:rPr>
                                      <m:t>𝑛</m:t>
                                    </m:r>
                                  </m:e>
                                  <m:sup>
                                    <m:d>
                                      <m:dPr>
                                        <m:begChr m:val="⌈"/>
                                        <m:endChr m:val="⌉"/>
                                        <m:ctrlPr>
                                          <a:rPr lang="en-US" altLang="zh-CN" sz="1800" b="0" i="1" smtClean="0">
                                            <a:latin typeface="Cambria Math" panose="02040503050406030204" pitchFamily="18" charset="0"/>
                                          </a:rPr>
                                        </m:ctrlPr>
                                      </m:dPr>
                                      <m:e>
                                        <m:f>
                                          <m:fPr>
                                            <m:ctrlPr>
                                              <a:rPr lang="en-US" altLang="zh-CN" sz="1800" b="0" i="1" smtClean="0">
                                                <a:latin typeface="Cambria Math" panose="02040503050406030204" pitchFamily="18" charset="0"/>
                                              </a:rPr>
                                            </m:ctrlPr>
                                          </m:fPr>
                                          <m:num>
                                            <m:r>
                                              <a:rPr lang="en-US" altLang="zh-CN" sz="1800" b="0" smtClean="0">
                                                <a:latin typeface="Cambria Math" panose="02040503050406030204" pitchFamily="18" charset="0"/>
                                              </a:rPr>
                                              <m:t>𝑘</m:t>
                                            </m:r>
                                          </m:num>
                                          <m:den>
                                            <m:r>
                                              <a:rPr lang="en-US" altLang="zh-CN" sz="1800" b="0" smtClean="0">
                                                <a:latin typeface="Cambria Math" panose="02040503050406030204" pitchFamily="18" charset="0"/>
                                              </a:rPr>
                                              <m:t>2</m:t>
                                            </m:r>
                                          </m:den>
                                        </m:f>
                                      </m:e>
                                    </m:d>
                                    <m:r>
                                      <a:rPr lang="en-US" altLang="zh-CN" sz="1800" b="0" smtClean="0">
                                        <a:latin typeface="Cambria Math" panose="02040503050406030204" pitchFamily="18" charset="0"/>
                                      </a:rPr>
                                      <m:t>−</m:t>
                                    </m:r>
                                    <m:r>
                                      <a:rPr lang="en-US" altLang="zh-CN" sz="1800" b="0" smtClean="0">
                                        <a:latin typeface="Cambria Math" panose="02040503050406030204" pitchFamily="18" charset="0"/>
                                      </a:rPr>
                                      <m:t>𝜀</m:t>
                                    </m:r>
                                  </m:sup>
                                </m:sSup>
                              </m:oMath>
                            </m:oMathPara>
                          </a14:m>
                          <a:endParaRPr lang="zh-CN" altLang="en-US" dirty="0">
                            <a:latin typeface="Palatino" pitchFamily="2" charset="0"/>
                            <a:ea typeface="Palatino" pitchFamily="2" charset="0"/>
                          </a:endParaRPr>
                        </a:p>
                      </a:txBody>
                      <a:tcPr anchor="ctr">
                        <a:solidFill>
                          <a:schemeClr val="accent1">
                            <a:lumMod val="20000"/>
                            <a:lumOff val="80000"/>
                          </a:schemeClr>
                        </a:solidFill>
                      </a:tcPr>
                    </a:tc>
                    <a:tc vMerge="1">
                      <a:txBody>
                        <a:bodyPr/>
                        <a:lstStyle/>
                        <a:p>
                          <a:endParaRPr lang="zh-CN" altLang="en-US"/>
                        </a:p>
                      </a:txBody>
                      <a:tcPr/>
                    </a:tc>
                    <a:extLst>
                      <a:ext uri="{0D108BD9-81ED-4DB2-BD59-A6C34878D82A}">
                        <a16:rowId xmlns:a16="http://schemas.microsoft.com/office/drawing/2014/main" val="3608977161"/>
                      </a:ext>
                    </a:extLst>
                  </a:tr>
                  <a:tr h="492104">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a:latin typeface="Palatino" pitchFamily="2" charset="0"/>
                            <a:ea typeface="Palatino"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latin typeface="Palatino" pitchFamily="2" charset="0"/>
                              <a:ea typeface="Palatino" pitchFamily="2" charset="0"/>
                            </a:rPr>
                            <a:t>W[1]</a:t>
                          </a:r>
                          <a14:m>
                            <m:oMath xmlns:m="http://schemas.openxmlformats.org/officeDocument/2006/math">
                              <m:r>
                                <a:rPr lang="en-US" altLang="zh-CN" b="0" smtClean="0">
                                  <a:latin typeface="Cambria Math" panose="02040503050406030204" pitchFamily="18" charset="0"/>
                                </a:rPr>
                                <m:t>≠</m:t>
                              </m:r>
                            </m:oMath>
                          </a14:m>
                          <a:r>
                            <a:rPr lang="en-US" altLang="zh-CN">
                              <a:latin typeface="Palatino" pitchFamily="2" charset="0"/>
                              <a:ea typeface="Palatino" pitchFamily="2" charset="0"/>
                            </a:rPr>
                            <a:t>FPT</a:t>
                          </a:r>
                          <a:endParaRPr lang="zh-CN" altLang="en-US">
                            <a:latin typeface="Palatino" pitchFamily="2" charset="0"/>
                            <a:ea typeface="Palatino" pitchFamily="2" charset="0"/>
                          </a:endParaRPr>
                        </a:p>
                      </a:txBody>
                      <a:tcPr anchor="ctr">
                        <a:solidFill>
                          <a:schemeClr val="accent1">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CN" sz="1800" b="0" i="1" smtClean="0">
                                        <a:latin typeface="Cambria Math" panose="02040503050406030204" pitchFamily="18" charset="0"/>
                                      </a:rPr>
                                    </m:ctrlPr>
                                  </m:sSupPr>
                                  <m:e>
                                    <m:d>
                                      <m:dPr>
                                        <m:ctrlPr>
                                          <a:rPr lang="en-US" altLang="zh-CN" sz="1800" b="0" i="1" smtClean="0">
                                            <a:latin typeface="Cambria Math" panose="02040503050406030204" pitchFamily="18" charset="0"/>
                                          </a:rPr>
                                        </m:ctrlPr>
                                      </m:dPr>
                                      <m:e>
                                        <m:func>
                                          <m:funcPr>
                                            <m:ctrlPr>
                                              <a:rPr lang="zh-CN" altLang="en-US" sz="1800" b="0" i="1" smtClean="0">
                                                <a:latin typeface="Cambria Math" panose="02040503050406030204" pitchFamily="18" charset="0"/>
                                              </a:rPr>
                                            </m:ctrlPr>
                                          </m:funcPr>
                                          <m:fName>
                                            <m:r>
                                              <m:rPr>
                                                <m:sty m:val="p"/>
                                              </m:rPr>
                                              <a:rPr lang="en-US" altLang="zh-CN" sz="1800" b="0" smtClean="0">
                                                <a:latin typeface="Cambria Math" panose="02040503050406030204" pitchFamily="18" charset="0"/>
                                              </a:rPr>
                                              <m:t>log</m:t>
                                            </m:r>
                                          </m:fName>
                                          <m:e>
                                            <m:r>
                                              <a:rPr lang="en-US" altLang="zh-CN" sz="1800" b="0" smtClean="0">
                                                <a:latin typeface="Cambria Math" panose="02040503050406030204" pitchFamily="18" charset="0"/>
                                              </a:rPr>
                                              <m:t>𝑛</m:t>
                                            </m:r>
                                          </m:e>
                                        </m:func>
                                      </m:e>
                                    </m:d>
                                  </m:e>
                                  <m:sup>
                                    <m:r>
                                      <a:rPr lang="en-US" altLang="zh-CN" sz="1800" b="0" smtClean="0">
                                        <a:latin typeface="Cambria Math" panose="02040503050406030204" pitchFamily="18" charset="0"/>
                                      </a:rPr>
                                      <m:t>𝜀</m:t>
                                    </m:r>
                                    <m:r>
                                      <a:rPr lang="en-US" altLang="zh-CN" sz="1800" b="0" smtClean="0">
                                        <a:latin typeface="Cambria Math" panose="02040503050406030204" pitchFamily="18" charset="0"/>
                                      </a:rPr>
                                      <m:t>(</m:t>
                                    </m:r>
                                    <m:r>
                                      <a:rPr lang="en-US" altLang="zh-CN" sz="1800" b="0" smtClean="0">
                                        <a:latin typeface="Cambria Math" panose="02040503050406030204" pitchFamily="18" charset="0"/>
                                      </a:rPr>
                                      <m:t>𝑘</m:t>
                                    </m:r>
                                    <m:r>
                                      <a:rPr lang="en-US" altLang="zh-CN" sz="1800" b="0" smtClean="0">
                                        <a:latin typeface="Cambria Math" panose="02040503050406030204" pitchFamily="18" charset="0"/>
                                      </a:rPr>
                                      <m:t>)</m:t>
                                    </m:r>
                                  </m:sup>
                                </m:sSup>
                              </m:oMath>
                            </m:oMathPara>
                          </a14:m>
                          <a:endParaRPr lang="zh-CN" altLang="en-US" sz="1400" dirty="0">
                            <a:latin typeface="Palatino" pitchFamily="2" charset="0"/>
                            <a:ea typeface="Palatino" pitchFamily="2" charset="0"/>
                          </a:endParaRPr>
                        </a:p>
                      </a:txBody>
                      <a:tcPr anchor="ctr">
                        <a:solidFill>
                          <a:schemeClr val="accent1">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800" smtClean="0">
                                    <a:latin typeface="Cambria Math" panose="02040503050406030204" pitchFamily="18" charset="0"/>
                                  </a:rPr>
                                  <m:t>𝑓</m:t>
                                </m:r>
                                <m:d>
                                  <m:dPr>
                                    <m:ctrlPr>
                                      <a:rPr lang="en-US" altLang="zh-CN" sz="1800" i="1">
                                        <a:latin typeface="Cambria Math" panose="02040503050406030204" pitchFamily="18" charset="0"/>
                                      </a:rPr>
                                    </m:ctrlPr>
                                  </m:dPr>
                                  <m:e>
                                    <m:r>
                                      <a:rPr lang="en-US" altLang="zh-CN" sz="1800">
                                        <a:latin typeface="Cambria Math" panose="02040503050406030204" pitchFamily="18" charset="0"/>
                                      </a:rPr>
                                      <m:t>𝑘</m:t>
                                    </m:r>
                                  </m:e>
                                </m:d>
                                <m:sSup>
                                  <m:sSupPr>
                                    <m:ctrlPr>
                                      <a:rPr lang="en-US" altLang="zh-CN" sz="1800" i="1">
                                        <a:latin typeface="Cambria Math" panose="02040503050406030204" pitchFamily="18" charset="0"/>
                                      </a:rPr>
                                    </m:ctrlPr>
                                  </m:sSupPr>
                                  <m:e>
                                    <m:r>
                                      <a:rPr lang="en-US" altLang="zh-CN" sz="1800">
                                        <a:latin typeface="Cambria Math" panose="02040503050406030204" pitchFamily="18" charset="0"/>
                                      </a:rPr>
                                      <m:t>𝑛</m:t>
                                    </m:r>
                                  </m:e>
                                  <m:sup>
                                    <m:r>
                                      <a:rPr lang="en-US" altLang="zh-CN" sz="1800" b="0" smtClean="0">
                                        <a:latin typeface="Cambria Math" panose="02040503050406030204" pitchFamily="18" charset="0"/>
                                      </a:rPr>
                                      <m:t>𝑂</m:t>
                                    </m:r>
                                    <m:r>
                                      <a:rPr lang="en-US" altLang="zh-CN" sz="1800">
                                        <a:latin typeface="Cambria Math" panose="02040503050406030204" pitchFamily="18" charset="0"/>
                                      </a:rPr>
                                      <m:t>(1)</m:t>
                                    </m:r>
                                  </m:sup>
                                </m:sSup>
                              </m:oMath>
                            </m:oMathPara>
                          </a14:m>
                          <a:endParaRPr lang="zh-CN" altLang="en-US">
                            <a:latin typeface="Palatino" pitchFamily="2" charset="0"/>
                            <a:ea typeface="Palatino" pitchFamily="2" charset="0"/>
                          </a:endParaRPr>
                        </a:p>
                      </a:txBody>
                      <a:tcPr anchor="ctr">
                        <a:solidFill>
                          <a:schemeClr val="accent1">
                            <a:lumMod val="20000"/>
                            <a:lumOff val="80000"/>
                          </a:schemeClr>
                        </a:solidFill>
                      </a:tcPr>
                    </a:tc>
                    <a:tc vMerge="1">
                      <a:txBody>
                        <a:bodyPr/>
                        <a:lstStyle/>
                        <a:p>
                          <a:endParaRPr lang="zh-CN" altLang="en-US"/>
                        </a:p>
                      </a:txBody>
                      <a:tcPr/>
                    </a:tc>
                    <a:extLst>
                      <a:ext uri="{0D108BD9-81ED-4DB2-BD59-A6C34878D82A}">
                        <a16:rowId xmlns:a16="http://schemas.microsoft.com/office/drawing/2014/main" val="2380657310"/>
                      </a:ext>
                    </a:extLst>
                  </a:tr>
                  <a:tr h="492104">
                    <a:tc vMerge="1">
                      <a:txBody>
                        <a:bodyPr/>
                        <a:lstStyle/>
                        <a:p>
                          <a:pPr algn="ctr"/>
                          <a:endParaRPr lang="zh-CN" altLang="en-US">
                            <a:latin typeface="Palatino" pitchFamily="2" charset="0"/>
                            <a:ea typeface="Palatino" pitchFamily="2" charset="0"/>
                          </a:endParaRPr>
                        </a:p>
                      </a:txBody>
                      <a:tcPr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latin typeface="Palatino" pitchFamily="2" charset="0"/>
                              <a:ea typeface="Palatino" pitchFamily="2" charset="0"/>
                            </a:rPr>
                            <a:t>W[2]</a:t>
                          </a:r>
                          <a14:m>
                            <m:oMath xmlns:m="http://schemas.openxmlformats.org/officeDocument/2006/math">
                              <m:r>
                                <a:rPr lang="en-US" altLang="zh-CN" b="0" smtClean="0">
                                  <a:latin typeface="Cambria Math" panose="02040503050406030204" pitchFamily="18" charset="0"/>
                                </a:rPr>
                                <m:t>≠</m:t>
                              </m:r>
                            </m:oMath>
                          </a14:m>
                          <a:r>
                            <a:rPr lang="en-US" altLang="zh-CN">
                              <a:latin typeface="Palatino" pitchFamily="2" charset="0"/>
                              <a:ea typeface="Palatino" pitchFamily="2" charset="0"/>
                            </a:rPr>
                            <a:t>FPT</a:t>
                          </a:r>
                          <a:endParaRPr lang="zh-CN" altLang="en-US">
                            <a:latin typeface="Palatino" pitchFamily="2" charset="0"/>
                            <a:ea typeface="Palatino" pitchFamily="2" charset="0"/>
                          </a:endParaRPr>
                        </a:p>
                      </a:txBody>
                      <a:tcPr anchor="ctr">
                        <a:solidFill>
                          <a:schemeClr val="accent1">
                            <a:lumMod val="20000"/>
                            <a:lumOff val="80000"/>
                          </a:schemeClr>
                        </a:solidFill>
                      </a:tcPr>
                    </a:tc>
                    <a:tc>
                      <a:txBody>
                        <a:bodyPr/>
                        <a:lstStyle/>
                        <a:p>
                          <a:pPr algn="ctr"/>
                          <a:r>
                            <a:rPr lang="en-US" altLang="zh-CN" dirty="0">
                              <a:solidFill>
                                <a:schemeClr val="tx1"/>
                              </a:solidFill>
                              <a:latin typeface="Palatino" pitchFamily="2" charset="0"/>
                              <a:ea typeface="Palatino" pitchFamily="2" charset="0"/>
                            </a:rPr>
                            <a:t>?</a:t>
                          </a:r>
                          <a:endParaRPr lang="zh-CN" altLang="en-US" dirty="0">
                            <a:solidFill>
                              <a:schemeClr val="tx1"/>
                            </a:solidFill>
                            <a:latin typeface="Palatino" pitchFamily="2" charset="0"/>
                            <a:ea typeface="Palatino" pitchFamily="2" charset="0"/>
                          </a:endParaRPr>
                        </a:p>
                      </a:txBody>
                      <a:tcPr anchor="ctr">
                        <a:solidFill>
                          <a:schemeClr val="accent1">
                            <a:lumMod val="20000"/>
                            <a:lumOff val="80000"/>
                          </a:schemeClr>
                        </a:solidFill>
                      </a:tcPr>
                    </a:tc>
                    <a:tc>
                      <a:txBody>
                        <a:bodyPr/>
                        <a:lstStyle/>
                        <a:p>
                          <a:pPr algn="ctr"/>
                          <a:r>
                            <a:rPr lang="en-US" altLang="zh-CN" dirty="0">
                              <a:solidFill>
                                <a:schemeClr val="tx1"/>
                              </a:solidFill>
                              <a:latin typeface="Palatino" pitchFamily="2" charset="0"/>
                              <a:ea typeface="Palatino" pitchFamily="2" charset="0"/>
                            </a:rPr>
                            <a:t>?</a:t>
                          </a:r>
                          <a:endParaRPr lang="zh-CN" altLang="en-US" dirty="0">
                            <a:solidFill>
                              <a:schemeClr val="tx1"/>
                            </a:solidFill>
                            <a:latin typeface="Palatino" pitchFamily="2" charset="0"/>
                            <a:ea typeface="Palatino" pitchFamily="2" charset="0"/>
                          </a:endParaRPr>
                        </a:p>
                      </a:txBody>
                      <a:tcPr anchor="ctr">
                        <a:solidFill>
                          <a:schemeClr val="accent1">
                            <a:lumMod val="20000"/>
                            <a:lumOff val="80000"/>
                          </a:schemeClr>
                        </a:solidFill>
                      </a:tcPr>
                    </a:tc>
                    <a:tc>
                      <a:txBody>
                        <a:bodyPr/>
                        <a:lstStyle/>
                        <a:p>
                          <a:pPr algn="ctr"/>
                          <a:endParaRPr lang="zh-CN" altLang="en-US" dirty="0">
                            <a:solidFill>
                              <a:srgbClr val="FF3399"/>
                            </a:solidFill>
                            <a:latin typeface="Palatino" pitchFamily="2" charset="0"/>
                            <a:ea typeface="Palatino" pitchFamily="2" charset="0"/>
                          </a:endParaRPr>
                        </a:p>
                      </a:txBody>
                      <a:tcPr anchor="ctr">
                        <a:solidFill>
                          <a:schemeClr val="accent1">
                            <a:lumMod val="20000"/>
                            <a:lumOff val="80000"/>
                          </a:schemeClr>
                        </a:solidFill>
                      </a:tcPr>
                    </a:tc>
                    <a:extLst>
                      <a:ext uri="{0D108BD9-81ED-4DB2-BD59-A6C34878D82A}">
                        <a16:rowId xmlns:a16="http://schemas.microsoft.com/office/drawing/2014/main" val="2744666625"/>
                      </a:ext>
                    </a:extLst>
                  </a:tr>
                </a:tbl>
              </a:graphicData>
            </a:graphic>
          </p:graphicFrame>
        </mc:Choice>
        <mc:Fallback xmlns="">
          <p:graphicFrame>
            <p:nvGraphicFramePr>
              <p:cNvPr id="5" name="表格 5">
                <a:extLst>
                  <a:ext uri="{FF2B5EF4-FFF2-40B4-BE49-F238E27FC236}">
                    <a16:creationId xmlns:a16="http://schemas.microsoft.com/office/drawing/2014/main" id="{B7CA6D99-9F7B-1D56-355B-DF1EDB2D7890}"/>
                  </a:ext>
                </a:extLst>
              </p:cNvPr>
              <p:cNvGraphicFramePr>
                <a:graphicFrameLocks noGrp="1"/>
              </p:cNvGraphicFramePr>
              <p:nvPr>
                <p:extLst>
                  <p:ext uri="{D42A27DB-BD31-4B8C-83A1-F6EECF244321}">
                    <p14:modId xmlns:p14="http://schemas.microsoft.com/office/powerpoint/2010/main" val="971205518"/>
                  </p:ext>
                </p:extLst>
              </p:nvPr>
            </p:nvGraphicFramePr>
            <p:xfrm>
              <a:off x="381232" y="2286198"/>
              <a:ext cx="11429536" cy="3793919"/>
            </p:xfrm>
            <a:graphic>
              <a:graphicData uri="http://schemas.openxmlformats.org/drawingml/2006/table">
                <a:tbl>
                  <a:tblPr firstRow="1" bandRow="1">
                    <a:tableStyleId>{7DF18680-E054-41AD-8BC1-D1AEF772440D}</a:tableStyleId>
                  </a:tblPr>
                  <a:tblGrid>
                    <a:gridCol w="1712913">
                      <a:extLst>
                        <a:ext uri="{9D8B030D-6E8A-4147-A177-3AD203B41FA5}">
                          <a16:colId xmlns:a16="http://schemas.microsoft.com/office/drawing/2014/main" val="293155701"/>
                        </a:ext>
                      </a:extLst>
                    </a:gridCol>
                    <a:gridCol w="1565215">
                      <a:extLst>
                        <a:ext uri="{9D8B030D-6E8A-4147-A177-3AD203B41FA5}">
                          <a16:colId xmlns:a16="http://schemas.microsoft.com/office/drawing/2014/main" val="1283599638"/>
                        </a:ext>
                      </a:extLst>
                    </a:gridCol>
                    <a:gridCol w="3650028">
                      <a:extLst>
                        <a:ext uri="{9D8B030D-6E8A-4147-A177-3AD203B41FA5}">
                          <a16:colId xmlns:a16="http://schemas.microsoft.com/office/drawing/2014/main" val="4002003608"/>
                        </a:ext>
                      </a:extLst>
                    </a:gridCol>
                    <a:gridCol w="1557458">
                      <a:extLst>
                        <a:ext uri="{9D8B030D-6E8A-4147-A177-3AD203B41FA5}">
                          <a16:colId xmlns:a16="http://schemas.microsoft.com/office/drawing/2014/main" val="2351548088"/>
                        </a:ext>
                      </a:extLst>
                    </a:gridCol>
                    <a:gridCol w="2943922">
                      <a:extLst>
                        <a:ext uri="{9D8B030D-6E8A-4147-A177-3AD203B41FA5}">
                          <a16:colId xmlns:a16="http://schemas.microsoft.com/office/drawing/2014/main" val="2149435842"/>
                        </a:ext>
                      </a:extLst>
                    </a:gridCol>
                  </a:tblGrid>
                  <a:tr h="693319">
                    <a:tc>
                      <a:txBody>
                        <a:bodyPr/>
                        <a:lstStyle/>
                        <a:p>
                          <a:pPr algn="ctr"/>
                          <a:r>
                            <a:rPr lang="en-US" altLang="zh-CN">
                              <a:latin typeface="Palatino" pitchFamily="2" charset="0"/>
                              <a:ea typeface="Palatino" pitchFamily="2" charset="0"/>
                            </a:rPr>
                            <a:t>Problem</a:t>
                          </a:r>
                          <a:endParaRPr lang="zh-CN" altLang="en-US">
                            <a:latin typeface="Palatino" pitchFamily="2" charset="0"/>
                            <a:ea typeface="Palatino" pitchFamily="2" charset="0"/>
                          </a:endParaRPr>
                        </a:p>
                      </a:txBody>
                      <a:tcPr anchor="ctr"/>
                    </a:tc>
                    <a:tc>
                      <a:txBody>
                        <a:bodyPr/>
                        <a:lstStyle/>
                        <a:p>
                          <a:pPr algn="ctr"/>
                          <a:r>
                            <a:rPr lang="en-US" altLang="zh-CN" dirty="0">
                              <a:latin typeface="Palatino" pitchFamily="2" charset="0"/>
                              <a:ea typeface="Palatino" pitchFamily="2" charset="0"/>
                            </a:rPr>
                            <a:t>Assumption</a:t>
                          </a:r>
                          <a:endParaRPr lang="zh-CN" altLang="en-US" dirty="0">
                            <a:latin typeface="Palatino" pitchFamily="2" charset="0"/>
                            <a:ea typeface="Palatino" pitchFamily="2" charset="0"/>
                          </a:endParaRPr>
                        </a:p>
                      </a:txBody>
                      <a:tcPr anchor="ctr"/>
                    </a:tc>
                    <a:tc>
                      <a:txBody>
                        <a:bodyPr/>
                        <a:lstStyle/>
                        <a:p>
                          <a:pPr algn="ctr"/>
                          <a:r>
                            <a:rPr lang="en-US" altLang="zh-CN" dirty="0">
                              <a:latin typeface="Palatino" pitchFamily="2" charset="0"/>
                              <a:ea typeface="Palatino" pitchFamily="2" charset="0"/>
                            </a:rPr>
                            <a:t>Hardness</a:t>
                          </a:r>
                          <a:r>
                            <a:rPr lang="zh-CN" altLang="en-US" dirty="0">
                              <a:latin typeface="Palatino" pitchFamily="2" charset="0"/>
                              <a:ea typeface="Palatino" pitchFamily="2" charset="0"/>
                            </a:rPr>
                            <a:t> </a:t>
                          </a:r>
                          <a:r>
                            <a:rPr lang="en-US" altLang="zh-CN" dirty="0">
                              <a:latin typeface="Palatino" pitchFamily="2" charset="0"/>
                              <a:ea typeface="Palatino" pitchFamily="2" charset="0"/>
                            </a:rPr>
                            <a:t>of</a:t>
                          </a:r>
                          <a:r>
                            <a:rPr lang="zh-CN" altLang="en-US" dirty="0">
                              <a:latin typeface="Palatino" pitchFamily="2" charset="0"/>
                              <a:ea typeface="Palatino" pitchFamily="2" charset="0"/>
                            </a:rPr>
                            <a:t> </a:t>
                          </a:r>
                          <a:r>
                            <a:rPr lang="en-US" altLang="zh-CN" dirty="0">
                              <a:latin typeface="Palatino" pitchFamily="2" charset="0"/>
                              <a:ea typeface="Palatino" pitchFamily="2" charset="0"/>
                            </a:rPr>
                            <a:t>Approx.</a:t>
                          </a:r>
                          <a:r>
                            <a:rPr lang="zh-CN" altLang="en-US" dirty="0">
                              <a:latin typeface="Palatino" pitchFamily="2" charset="0"/>
                              <a:ea typeface="Palatino" pitchFamily="2" charset="0"/>
                            </a:rPr>
                            <a:t> </a:t>
                          </a:r>
                          <a:r>
                            <a:rPr lang="en-US" altLang="zh-CN" dirty="0">
                              <a:latin typeface="Palatino" pitchFamily="2" charset="0"/>
                              <a:ea typeface="Palatino" pitchFamily="2" charset="0"/>
                            </a:rPr>
                            <a:t>Ratio</a:t>
                          </a:r>
                          <a:endParaRPr lang="zh-CN" altLang="en-US" dirty="0">
                            <a:latin typeface="Palatino" pitchFamily="2" charset="0"/>
                            <a:ea typeface="Palatino" pitchFamily="2" charset="0"/>
                          </a:endParaRPr>
                        </a:p>
                      </a:txBody>
                      <a:tcPr anchor="ctr"/>
                    </a:tc>
                    <a:tc>
                      <a:txBody>
                        <a:bodyPr/>
                        <a:lstStyle/>
                        <a:p>
                          <a:pPr algn="ctr"/>
                          <a:r>
                            <a:rPr lang="en-US" altLang="zh-CN" dirty="0">
                              <a:latin typeface="Palatino" pitchFamily="2" charset="0"/>
                              <a:ea typeface="Palatino" pitchFamily="2" charset="0"/>
                            </a:rPr>
                            <a:t>Running</a:t>
                          </a:r>
                          <a:r>
                            <a:rPr lang="zh-CN" altLang="en-US" dirty="0">
                              <a:latin typeface="Palatino" pitchFamily="2" charset="0"/>
                              <a:ea typeface="Palatino" pitchFamily="2" charset="0"/>
                            </a:rPr>
                            <a:t> </a:t>
                          </a:r>
                          <a:r>
                            <a:rPr lang="en-US" altLang="zh-CN" dirty="0">
                              <a:latin typeface="Palatino" pitchFamily="2" charset="0"/>
                              <a:ea typeface="Palatino" pitchFamily="2" charset="0"/>
                            </a:rPr>
                            <a:t>Time</a:t>
                          </a:r>
                          <a:r>
                            <a:rPr lang="zh-CN" altLang="en-US" dirty="0">
                              <a:latin typeface="Palatino" pitchFamily="2" charset="0"/>
                              <a:ea typeface="Palatino" pitchFamily="2" charset="0"/>
                            </a:rPr>
                            <a:t> </a:t>
                          </a:r>
                          <a:r>
                            <a:rPr lang="en-US" altLang="zh-CN" dirty="0">
                              <a:latin typeface="Palatino" pitchFamily="2" charset="0"/>
                              <a:ea typeface="Palatino" pitchFamily="2" charset="0"/>
                            </a:rPr>
                            <a:t>Bound</a:t>
                          </a:r>
                          <a:endParaRPr lang="zh-CN" altLang="en-US" dirty="0">
                            <a:latin typeface="Palatino" pitchFamily="2" charset="0"/>
                            <a:ea typeface="Palatino" pitchFamily="2" charset="0"/>
                          </a:endParaRPr>
                        </a:p>
                      </a:txBody>
                      <a:tcPr anchor="ctr"/>
                    </a:tc>
                    <a:tc>
                      <a:txBody>
                        <a:bodyPr/>
                        <a:lstStyle/>
                        <a:p>
                          <a:pPr algn="ctr"/>
                          <a:r>
                            <a:rPr lang="en-US" altLang="zh-CN" sz="1800">
                              <a:latin typeface="Palatino" pitchFamily="2" charset="0"/>
                              <a:ea typeface="Palatino" pitchFamily="2" charset="0"/>
                            </a:rPr>
                            <a:t>Reference</a:t>
                          </a:r>
                          <a:endParaRPr lang="zh-CN" altLang="en-US" sz="1800">
                            <a:latin typeface="Palatino" pitchFamily="2" charset="0"/>
                            <a:ea typeface="Palatino" pitchFamily="2" charset="0"/>
                          </a:endParaRPr>
                        </a:p>
                      </a:txBody>
                      <a:tcPr anchor="ctr"/>
                    </a:tc>
                    <a:extLst>
                      <a:ext uri="{0D108BD9-81ED-4DB2-BD59-A6C34878D82A}">
                        <a16:rowId xmlns:a16="http://schemas.microsoft.com/office/drawing/2014/main" val="2556296952"/>
                      </a:ext>
                    </a:extLst>
                  </a:tr>
                  <a:tr h="492104">
                    <a:tc>
                      <a:txBody>
                        <a:bodyPr/>
                        <a:lstStyle/>
                        <a:p>
                          <a:pPr algn="ctr"/>
                          <a:r>
                            <a:rPr lang="en-US" altLang="zh-CN" dirty="0" err="1">
                              <a:latin typeface="Palatino" pitchFamily="2" charset="0"/>
                              <a:ea typeface="Palatino" pitchFamily="2" charset="0"/>
                            </a:rPr>
                            <a:t>SetCover</a:t>
                          </a:r>
                          <a:endParaRPr lang="zh-CN" altLang="en-US" dirty="0">
                            <a:latin typeface="Palatino" pitchFamily="2" charset="0"/>
                            <a:ea typeface="Palatino" pitchFamily="2" charset="0"/>
                          </a:endParaRPr>
                        </a:p>
                      </a:txBody>
                      <a:tcPr anchor="ctr">
                        <a:solidFill>
                          <a:schemeClr val="accent1">
                            <a:lumMod val="20000"/>
                            <a:lumOff val="80000"/>
                          </a:schemeClr>
                        </a:solidFill>
                      </a:tcPr>
                    </a:tc>
                    <a:tc>
                      <a:txBody>
                        <a:bodyPr/>
                        <a:lstStyle/>
                        <a:p>
                          <a:endParaRPr lang="zh-CN"/>
                        </a:p>
                      </a:txBody>
                      <a:tcPr anchor="ctr">
                        <a:blipFill>
                          <a:blip r:embed="rId3"/>
                          <a:stretch>
                            <a:fillRect l="-110569" t="-147368" r="-524390" b="-547368"/>
                          </a:stretch>
                        </a:blipFill>
                      </a:tcPr>
                    </a:tc>
                    <a:tc>
                      <a:txBody>
                        <a:bodyPr/>
                        <a:lstStyle/>
                        <a:p>
                          <a:endParaRPr lang="zh-CN"/>
                        </a:p>
                      </a:txBody>
                      <a:tcPr anchor="ctr">
                        <a:blipFill>
                          <a:blip r:embed="rId3"/>
                          <a:stretch>
                            <a:fillRect l="-89931" t="-147368" r="-123958" b="-547368"/>
                          </a:stretch>
                        </a:blipFill>
                      </a:tcPr>
                    </a:tc>
                    <a:tc>
                      <a:txBody>
                        <a:bodyPr/>
                        <a:lstStyle/>
                        <a:p>
                          <a:endParaRPr lang="zh-CN"/>
                        </a:p>
                      </a:txBody>
                      <a:tcPr anchor="ctr">
                        <a:blipFill>
                          <a:blip r:embed="rId3"/>
                          <a:stretch>
                            <a:fillRect l="-448361" t="-147368" r="-192623" b="-547368"/>
                          </a:stretch>
                        </a:blipFill>
                      </a:tcPr>
                    </a:tc>
                    <a:tc>
                      <a:txBody>
                        <a:bodyPr/>
                        <a:lstStyle/>
                        <a:p>
                          <a:pPr algn="ctr"/>
                          <a:r>
                            <a:rPr lang="en-US" altLang="zh-CN" sz="1800">
                              <a:solidFill>
                                <a:srgbClr val="FF3399"/>
                              </a:solidFill>
                              <a:latin typeface="Palatino" pitchFamily="2" charset="0"/>
                              <a:ea typeface="Palatino" pitchFamily="2" charset="0"/>
                            </a:rPr>
                            <a:t>[DS14]</a:t>
                          </a:r>
                          <a:endParaRPr lang="zh-CN" altLang="en-US" sz="1800">
                            <a:latin typeface="Palatino" pitchFamily="2" charset="0"/>
                            <a:ea typeface="Palatino" pitchFamily="2" charset="0"/>
                          </a:endParaRPr>
                        </a:p>
                      </a:txBody>
                      <a:tcPr anchor="ctr">
                        <a:solidFill>
                          <a:schemeClr val="accent1">
                            <a:lumMod val="20000"/>
                            <a:lumOff val="80000"/>
                          </a:schemeClr>
                        </a:solidFill>
                      </a:tcPr>
                    </a:tc>
                    <a:extLst>
                      <a:ext uri="{0D108BD9-81ED-4DB2-BD59-A6C34878D82A}">
                        <a16:rowId xmlns:a16="http://schemas.microsoft.com/office/drawing/2014/main" val="1411103672"/>
                      </a:ext>
                    </a:extLst>
                  </a:tr>
                  <a:tr h="492104">
                    <a:tc rowSpan="5">
                      <a:txBody>
                        <a:bodyPr/>
                        <a:lstStyle/>
                        <a:p>
                          <a:pPr algn="ctr"/>
                          <a:r>
                            <a:rPr lang="en-US" altLang="zh-CN" dirty="0">
                              <a:latin typeface="Palatino" pitchFamily="2" charset="0"/>
                              <a:ea typeface="Palatino" pitchFamily="2" charset="0"/>
                            </a:rPr>
                            <a:t>Parameterized</a:t>
                          </a:r>
                          <a:r>
                            <a:rPr lang="zh-CN" altLang="en-US" dirty="0">
                              <a:latin typeface="Palatino" pitchFamily="2" charset="0"/>
                              <a:ea typeface="Palatino" pitchFamily="2" charset="0"/>
                            </a:rPr>
                            <a:t> </a:t>
                          </a:r>
                          <a:r>
                            <a:rPr lang="en-US" altLang="zh-CN" dirty="0" err="1">
                              <a:latin typeface="Palatino" pitchFamily="2" charset="0"/>
                              <a:ea typeface="Palatino" pitchFamily="2" charset="0"/>
                            </a:rPr>
                            <a:t>SetCover</a:t>
                          </a:r>
                          <a:endParaRPr lang="zh-CN" altLang="en-US" dirty="0">
                            <a:latin typeface="Palatino" pitchFamily="2" charset="0"/>
                            <a:ea typeface="Palatino" pitchFamily="2" charset="0"/>
                          </a:endParaRPr>
                        </a:p>
                      </a:txBody>
                      <a:tcPr anchor="ctr">
                        <a:solidFill>
                          <a:schemeClr val="accent1">
                            <a:lumMod val="20000"/>
                            <a:lumOff val="80000"/>
                          </a:schemeClr>
                        </a:solidFill>
                      </a:tcPr>
                    </a:tc>
                    <a:tc>
                      <a:txBody>
                        <a:bodyPr/>
                        <a:lstStyle/>
                        <a:p>
                          <a:pPr algn="ctr"/>
                          <a:r>
                            <a:rPr lang="en-US" altLang="zh-CN">
                              <a:latin typeface="Palatino" pitchFamily="2" charset="0"/>
                              <a:ea typeface="Palatino" pitchFamily="2" charset="0"/>
                            </a:rPr>
                            <a:t>SETH</a:t>
                          </a:r>
                          <a:endParaRPr lang="zh-CN" altLang="en-US">
                            <a:latin typeface="Palatino" pitchFamily="2" charset="0"/>
                            <a:ea typeface="Palatino" pitchFamily="2" charset="0"/>
                          </a:endParaRPr>
                        </a:p>
                      </a:txBody>
                      <a:tcPr anchor="ctr">
                        <a:solidFill>
                          <a:schemeClr val="accent1">
                            <a:lumMod val="20000"/>
                            <a:lumOff val="80000"/>
                          </a:schemeClr>
                        </a:solidFill>
                      </a:tcPr>
                    </a:tc>
                    <a:tc rowSpan="3">
                      <a:txBody>
                        <a:bodyPr/>
                        <a:lstStyle/>
                        <a:p>
                          <a:endParaRPr lang="zh-CN"/>
                        </a:p>
                      </a:txBody>
                      <a:tcPr anchor="ctr">
                        <a:blipFill>
                          <a:blip r:embed="rId3"/>
                          <a:stretch>
                            <a:fillRect l="-89931" t="-73438" r="-123958" b="-62500"/>
                          </a:stretch>
                        </a:blipFill>
                      </a:tcPr>
                    </a:tc>
                    <a:tc>
                      <a:txBody>
                        <a:bodyPr/>
                        <a:lstStyle/>
                        <a:p>
                          <a:endParaRPr lang="zh-CN"/>
                        </a:p>
                      </a:txBody>
                      <a:tcPr anchor="ctr">
                        <a:blipFill>
                          <a:blip r:embed="rId3"/>
                          <a:stretch>
                            <a:fillRect l="-448361" t="-241026" r="-192623" b="-433333"/>
                          </a:stretch>
                        </a:blipFill>
                      </a:tcPr>
                    </a:tc>
                    <a:tc rowSpan="4">
                      <a:txBody>
                        <a:bodyPr/>
                        <a:lstStyle/>
                        <a:p>
                          <a:pPr algn="ctr"/>
                          <a:r>
                            <a:rPr lang="en-US" altLang="zh-CN" sz="1800" dirty="0">
                              <a:solidFill>
                                <a:srgbClr val="FF3399"/>
                              </a:solidFill>
                              <a:latin typeface="Palatino" pitchFamily="2" charset="0"/>
                              <a:ea typeface="Palatino" pitchFamily="2" charset="0"/>
                            </a:rPr>
                            <a:t>[KLM19, Lin19]</a:t>
                          </a:r>
                          <a:endParaRPr lang="zh-CN" altLang="en-US" sz="1800" dirty="0">
                            <a:solidFill>
                              <a:srgbClr val="FF3399"/>
                            </a:solidFill>
                            <a:latin typeface="Palatino" pitchFamily="2" charset="0"/>
                            <a:ea typeface="Palatino" pitchFamily="2" charset="0"/>
                          </a:endParaRPr>
                        </a:p>
                      </a:txBody>
                      <a:tcPr anchor="ctr">
                        <a:solidFill>
                          <a:schemeClr val="accent1">
                            <a:lumMod val="20000"/>
                            <a:lumOff val="80000"/>
                          </a:schemeClr>
                        </a:solidFill>
                      </a:tcPr>
                    </a:tc>
                    <a:extLst>
                      <a:ext uri="{0D108BD9-81ED-4DB2-BD59-A6C34878D82A}">
                        <a16:rowId xmlns:a16="http://schemas.microsoft.com/office/drawing/2014/main" val="2032787280"/>
                      </a:ext>
                    </a:extLst>
                  </a:tr>
                  <a:tr h="492104">
                    <a:tc vMerge="1">
                      <a:txBody>
                        <a:bodyPr/>
                        <a:lstStyle/>
                        <a:p>
                          <a:pPr algn="ctr"/>
                          <a:endParaRPr lang="zh-CN" altLang="en-US">
                            <a:latin typeface="Palatino" pitchFamily="2" charset="0"/>
                            <a:ea typeface="Palatino" pitchFamily="2" charset="0"/>
                          </a:endParaRPr>
                        </a:p>
                      </a:txBody>
                      <a:tcPr anchor="ctr"/>
                    </a:tc>
                    <a:tc>
                      <a:txBody>
                        <a:bodyPr/>
                        <a:lstStyle/>
                        <a:p>
                          <a:pPr algn="ctr"/>
                          <a:r>
                            <a:rPr lang="en-US" altLang="zh-CN" dirty="0">
                              <a:latin typeface="Palatino" pitchFamily="2" charset="0"/>
                              <a:ea typeface="Palatino" pitchFamily="2" charset="0"/>
                            </a:rPr>
                            <a:t>ETH</a:t>
                          </a:r>
                          <a:endParaRPr lang="zh-CN" altLang="en-US" dirty="0">
                            <a:latin typeface="Palatino" pitchFamily="2" charset="0"/>
                            <a:ea typeface="Palatino" pitchFamily="2" charset="0"/>
                          </a:endParaRPr>
                        </a:p>
                      </a:txBody>
                      <a:tcPr anchor="ctr">
                        <a:solidFill>
                          <a:schemeClr val="accent1">
                            <a:lumMod val="20000"/>
                            <a:lumOff val="80000"/>
                          </a:schemeClr>
                        </a:solidFill>
                      </a:tcPr>
                    </a:tc>
                    <a:tc vMerge="1">
                      <a:txBody>
                        <a:bodyPr/>
                        <a:lstStyle/>
                        <a:p>
                          <a:endParaRPr lang="zh-CN" altLang="en-US"/>
                        </a:p>
                      </a:txBody>
                      <a:tcPr/>
                    </a:tc>
                    <a:tc>
                      <a:txBody>
                        <a:bodyPr/>
                        <a:lstStyle/>
                        <a:p>
                          <a:endParaRPr lang="zh-CN"/>
                        </a:p>
                      </a:txBody>
                      <a:tcPr anchor="ctr">
                        <a:blipFill>
                          <a:blip r:embed="rId3"/>
                          <a:stretch>
                            <a:fillRect l="-448361" t="-341026" r="-192623" b="-333333"/>
                          </a:stretch>
                        </a:blipFill>
                      </a:tcPr>
                    </a:tc>
                    <a:tc vMerge="1">
                      <a:txBody>
                        <a:bodyPr/>
                        <a:lstStyle/>
                        <a:p>
                          <a:endParaRPr lang="zh-CN" altLang="en-US"/>
                        </a:p>
                      </a:txBody>
                      <a:tcPr/>
                    </a:tc>
                    <a:extLst>
                      <a:ext uri="{0D108BD9-81ED-4DB2-BD59-A6C34878D82A}">
                        <a16:rowId xmlns:a16="http://schemas.microsoft.com/office/drawing/2014/main" val="3933313138"/>
                      </a:ext>
                    </a:extLst>
                  </a:tr>
                  <a:tr h="64008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a:latin typeface="Palatino" pitchFamily="2" charset="0"/>
                            <a:ea typeface="Palatino" pitchFamily="2" charset="0"/>
                          </a:endParaRPr>
                        </a:p>
                      </a:txBody>
                      <a:tcPr anchor="ctr"/>
                    </a:tc>
                    <a:tc>
                      <a:txBody>
                        <a:bodyPr/>
                        <a:lstStyle/>
                        <a:p>
                          <a:endParaRPr lang="zh-CN"/>
                        </a:p>
                      </a:txBody>
                      <a:tcPr anchor="ctr">
                        <a:blipFill>
                          <a:blip r:embed="rId3"/>
                          <a:stretch>
                            <a:fillRect l="-110569" t="-344000" r="-524390" b="-160000"/>
                          </a:stretch>
                        </a:blipFill>
                      </a:tcPr>
                    </a:tc>
                    <a:tc vMerge="1">
                      <a:txBody>
                        <a:bodyPr/>
                        <a:lstStyle/>
                        <a:p>
                          <a:endParaRPr lang="zh-CN" altLang="en-US"/>
                        </a:p>
                      </a:txBody>
                      <a:tcPr/>
                    </a:tc>
                    <a:tc>
                      <a:txBody>
                        <a:bodyPr/>
                        <a:lstStyle/>
                        <a:p>
                          <a:endParaRPr lang="zh-CN"/>
                        </a:p>
                      </a:txBody>
                      <a:tcPr anchor="ctr">
                        <a:blipFill>
                          <a:blip r:embed="rId3"/>
                          <a:stretch>
                            <a:fillRect l="-448361" t="-344000" r="-192623" b="-160000"/>
                          </a:stretch>
                        </a:blipFill>
                      </a:tcPr>
                    </a:tc>
                    <a:tc vMerge="1">
                      <a:txBody>
                        <a:bodyPr/>
                        <a:lstStyle/>
                        <a:p>
                          <a:endParaRPr lang="zh-CN" altLang="en-US"/>
                        </a:p>
                      </a:txBody>
                      <a:tcPr/>
                    </a:tc>
                    <a:extLst>
                      <a:ext uri="{0D108BD9-81ED-4DB2-BD59-A6C34878D82A}">
                        <a16:rowId xmlns:a16="http://schemas.microsoft.com/office/drawing/2014/main" val="3608977161"/>
                      </a:ext>
                    </a:extLst>
                  </a:tr>
                  <a:tr h="492104">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a:latin typeface="Palatino" pitchFamily="2" charset="0"/>
                            <a:ea typeface="Palatino" pitchFamily="2" charset="0"/>
                          </a:endParaRPr>
                        </a:p>
                      </a:txBody>
                      <a:tcPr anchor="ctr"/>
                    </a:tc>
                    <a:tc>
                      <a:txBody>
                        <a:bodyPr/>
                        <a:lstStyle/>
                        <a:p>
                          <a:endParaRPr lang="zh-CN"/>
                        </a:p>
                      </a:txBody>
                      <a:tcPr anchor="ctr">
                        <a:blipFill>
                          <a:blip r:embed="rId3"/>
                          <a:stretch>
                            <a:fillRect l="-110569" t="-569231" r="-524390" b="-105128"/>
                          </a:stretch>
                        </a:blipFill>
                      </a:tcPr>
                    </a:tc>
                    <a:tc>
                      <a:txBody>
                        <a:bodyPr/>
                        <a:lstStyle/>
                        <a:p>
                          <a:endParaRPr lang="zh-CN"/>
                        </a:p>
                      </a:txBody>
                      <a:tcPr anchor="ctr">
                        <a:blipFill>
                          <a:blip r:embed="rId3"/>
                          <a:stretch>
                            <a:fillRect l="-89931" t="-569231" r="-123958" b="-105128"/>
                          </a:stretch>
                        </a:blipFill>
                      </a:tcPr>
                    </a:tc>
                    <a:tc>
                      <a:txBody>
                        <a:bodyPr/>
                        <a:lstStyle/>
                        <a:p>
                          <a:endParaRPr lang="zh-CN"/>
                        </a:p>
                      </a:txBody>
                      <a:tcPr anchor="ctr">
                        <a:blipFill>
                          <a:blip r:embed="rId3"/>
                          <a:stretch>
                            <a:fillRect l="-448361" t="-569231" r="-192623" b="-105128"/>
                          </a:stretch>
                        </a:blipFill>
                      </a:tcPr>
                    </a:tc>
                    <a:tc vMerge="1">
                      <a:txBody>
                        <a:bodyPr/>
                        <a:lstStyle/>
                        <a:p>
                          <a:endParaRPr lang="zh-CN" altLang="en-US"/>
                        </a:p>
                      </a:txBody>
                      <a:tcPr/>
                    </a:tc>
                    <a:extLst>
                      <a:ext uri="{0D108BD9-81ED-4DB2-BD59-A6C34878D82A}">
                        <a16:rowId xmlns:a16="http://schemas.microsoft.com/office/drawing/2014/main" val="2380657310"/>
                      </a:ext>
                    </a:extLst>
                  </a:tr>
                  <a:tr h="492104">
                    <a:tc vMerge="1">
                      <a:txBody>
                        <a:bodyPr/>
                        <a:lstStyle/>
                        <a:p>
                          <a:pPr algn="ctr"/>
                          <a:endParaRPr lang="zh-CN" altLang="en-US">
                            <a:latin typeface="Palatino" pitchFamily="2" charset="0"/>
                            <a:ea typeface="Palatino" pitchFamily="2" charset="0"/>
                          </a:endParaRPr>
                        </a:p>
                      </a:txBody>
                      <a:tcPr anchor="ctr">
                        <a:solidFill>
                          <a:schemeClr val="accent1">
                            <a:lumMod val="20000"/>
                            <a:lumOff val="80000"/>
                          </a:schemeClr>
                        </a:solidFill>
                      </a:tcPr>
                    </a:tc>
                    <a:tc>
                      <a:txBody>
                        <a:bodyPr/>
                        <a:lstStyle/>
                        <a:p>
                          <a:endParaRPr lang="zh-CN"/>
                        </a:p>
                      </a:txBody>
                      <a:tcPr anchor="ctr">
                        <a:blipFill>
                          <a:blip r:embed="rId3"/>
                          <a:stretch>
                            <a:fillRect l="-110569" t="-669231" r="-524390" b="-5128"/>
                          </a:stretch>
                        </a:blipFill>
                      </a:tcPr>
                    </a:tc>
                    <a:tc>
                      <a:txBody>
                        <a:bodyPr/>
                        <a:lstStyle/>
                        <a:p>
                          <a:pPr algn="ctr"/>
                          <a:r>
                            <a:rPr lang="en-US" altLang="zh-CN" dirty="0">
                              <a:solidFill>
                                <a:schemeClr val="tx1"/>
                              </a:solidFill>
                              <a:latin typeface="Palatino" pitchFamily="2" charset="0"/>
                              <a:ea typeface="Palatino" pitchFamily="2" charset="0"/>
                            </a:rPr>
                            <a:t>?</a:t>
                          </a:r>
                          <a:endParaRPr lang="zh-CN" altLang="en-US" dirty="0">
                            <a:solidFill>
                              <a:schemeClr val="tx1"/>
                            </a:solidFill>
                            <a:latin typeface="Palatino" pitchFamily="2" charset="0"/>
                            <a:ea typeface="Palatino" pitchFamily="2" charset="0"/>
                          </a:endParaRPr>
                        </a:p>
                      </a:txBody>
                      <a:tcPr anchor="ctr">
                        <a:solidFill>
                          <a:schemeClr val="accent1">
                            <a:lumMod val="20000"/>
                            <a:lumOff val="80000"/>
                          </a:schemeClr>
                        </a:solidFill>
                      </a:tcPr>
                    </a:tc>
                    <a:tc>
                      <a:txBody>
                        <a:bodyPr/>
                        <a:lstStyle/>
                        <a:p>
                          <a:pPr algn="ctr"/>
                          <a:r>
                            <a:rPr lang="en-US" altLang="zh-CN" dirty="0">
                              <a:solidFill>
                                <a:schemeClr val="tx1"/>
                              </a:solidFill>
                              <a:latin typeface="Palatino" pitchFamily="2" charset="0"/>
                              <a:ea typeface="Palatino" pitchFamily="2" charset="0"/>
                            </a:rPr>
                            <a:t>?</a:t>
                          </a:r>
                          <a:endParaRPr lang="zh-CN" altLang="en-US" dirty="0">
                            <a:solidFill>
                              <a:schemeClr val="tx1"/>
                            </a:solidFill>
                            <a:latin typeface="Palatino" pitchFamily="2" charset="0"/>
                            <a:ea typeface="Palatino" pitchFamily="2" charset="0"/>
                          </a:endParaRPr>
                        </a:p>
                      </a:txBody>
                      <a:tcPr anchor="ctr">
                        <a:solidFill>
                          <a:schemeClr val="accent1">
                            <a:lumMod val="20000"/>
                            <a:lumOff val="80000"/>
                          </a:schemeClr>
                        </a:solidFill>
                      </a:tcPr>
                    </a:tc>
                    <a:tc>
                      <a:txBody>
                        <a:bodyPr/>
                        <a:lstStyle/>
                        <a:p>
                          <a:pPr algn="ctr"/>
                          <a:endParaRPr lang="zh-CN" altLang="en-US" dirty="0">
                            <a:solidFill>
                              <a:srgbClr val="FF3399"/>
                            </a:solidFill>
                            <a:latin typeface="Palatino" pitchFamily="2" charset="0"/>
                            <a:ea typeface="Palatino" pitchFamily="2" charset="0"/>
                          </a:endParaRPr>
                        </a:p>
                      </a:txBody>
                      <a:tcPr anchor="ctr">
                        <a:solidFill>
                          <a:schemeClr val="accent1">
                            <a:lumMod val="20000"/>
                            <a:lumOff val="80000"/>
                          </a:schemeClr>
                        </a:solidFill>
                      </a:tcPr>
                    </a:tc>
                    <a:extLst>
                      <a:ext uri="{0D108BD9-81ED-4DB2-BD59-A6C34878D82A}">
                        <a16:rowId xmlns:a16="http://schemas.microsoft.com/office/drawing/2014/main" val="2744666625"/>
                      </a:ext>
                    </a:extLst>
                  </a:tr>
                </a:tbl>
              </a:graphicData>
            </a:graphic>
          </p:graphicFrame>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60EF3167-E292-CF4E-147B-273A5AA43685}"/>
                  </a:ext>
                </a:extLst>
              </p:cNvPr>
              <p:cNvSpPr txBox="1"/>
              <p:nvPr/>
            </p:nvSpPr>
            <p:spPr>
              <a:xfrm>
                <a:off x="669536" y="1788388"/>
                <a:ext cx="10280961" cy="400110"/>
              </a:xfrm>
              <a:prstGeom prst="rect">
                <a:avLst/>
              </a:prstGeom>
              <a:noFill/>
            </p:spPr>
            <p:txBody>
              <a:bodyPr wrap="square">
                <a:spAutoFit/>
              </a:bodyPr>
              <a:lstStyle/>
              <a:p>
                <a:pPr marL="285750" indent="-285750">
                  <a:lnSpc>
                    <a:spcPct val="100000"/>
                  </a:lnSpc>
                  <a:buFont typeface="Arial" panose="020B0604020202020204" pitchFamily="34" charset="0"/>
                  <a:buChar char="•"/>
                </a:pPr>
                <a:r>
                  <a:rPr lang="en-US" altLang="zh-CN" sz="2000">
                    <a:latin typeface="Palatino" pitchFamily="2" charset="0"/>
                    <a:ea typeface="Palatino" pitchFamily="2" charset="0"/>
                  </a:rPr>
                  <a:t>A</a:t>
                </a:r>
                <a:r>
                  <a:rPr lang="zh-CN" altLang="en-US" sz="2000">
                    <a:latin typeface="Palatino" pitchFamily="2" charset="0"/>
                    <a:ea typeface="Palatino" pitchFamily="2" charset="0"/>
                  </a:rPr>
                  <a:t> </a:t>
                </a:r>
                <a:r>
                  <a:rPr lang="en-US" altLang="zh-CN" sz="2000">
                    <a:latin typeface="Palatino" pitchFamily="2" charset="0"/>
                    <a:ea typeface="Palatino" pitchFamily="2" charset="0"/>
                  </a:rPr>
                  <a:t>simple</a:t>
                </a:r>
                <a:r>
                  <a:rPr lang="zh-CN" altLang="en-US" sz="2000">
                    <a:latin typeface="Palatino" pitchFamily="2" charset="0"/>
                    <a:ea typeface="Palatino" pitchFamily="2" charset="0"/>
                  </a:rPr>
                  <a:t> </a:t>
                </a:r>
                <a:r>
                  <a:rPr lang="en-US" altLang="zh-CN" sz="2000">
                    <a:latin typeface="Palatino" pitchFamily="2" charset="0"/>
                    <a:ea typeface="Palatino" pitchFamily="2" charset="0"/>
                  </a:rPr>
                  <a:t>greedy</a:t>
                </a:r>
                <a:r>
                  <a:rPr lang="zh-CN" altLang="en-US" sz="2000">
                    <a:latin typeface="Palatino" pitchFamily="2" charset="0"/>
                    <a:ea typeface="Palatino" pitchFamily="2" charset="0"/>
                  </a:rPr>
                  <a:t> </a:t>
                </a:r>
                <a:r>
                  <a:rPr lang="en-US" altLang="zh-CN" sz="2000">
                    <a:latin typeface="Palatino" pitchFamily="2" charset="0"/>
                    <a:ea typeface="Palatino" pitchFamily="2" charset="0"/>
                  </a:rPr>
                  <a:t>algorithm</a:t>
                </a:r>
                <a:r>
                  <a:rPr lang="zh-CN" altLang="en-US" sz="2000">
                    <a:latin typeface="Palatino" pitchFamily="2" charset="0"/>
                    <a:ea typeface="Palatino" pitchFamily="2" charset="0"/>
                  </a:rPr>
                  <a:t> </a:t>
                </a:r>
                <a:r>
                  <a:rPr lang="en-US" altLang="zh-CN" sz="2000">
                    <a:latin typeface="Palatino" pitchFamily="2" charset="0"/>
                    <a:ea typeface="Palatino" pitchFamily="2" charset="0"/>
                  </a:rPr>
                  <a:t>reaches</a:t>
                </a:r>
                <a:r>
                  <a:rPr lang="zh-CN" altLang="en-US" sz="2000">
                    <a:latin typeface="Palatino" pitchFamily="2" charset="0"/>
                    <a:ea typeface="Palatino" pitchFamily="2" charset="0"/>
                  </a:rPr>
                  <a:t> </a:t>
                </a:r>
                <a14:m>
                  <m:oMath xmlns:m="http://schemas.openxmlformats.org/officeDocument/2006/math">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ln</m:t>
                        </m:r>
                      </m:fName>
                      <m:e>
                        <m:r>
                          <a:rPr lang="en-US" altLang="zh-CN" sz="2000" b="0" i="1" smtClean="0">
                            <a:latin typeface="Cambria Math" panose="02040503050406030204" pitchFamily="18" charset="0"/>
                          </a:rPr>
                          <m:t>𝑛</m:t>
                        </m:r>
                      </m:e>
                    </m:func>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ln</m:t>
                        </m:r>
                      </m:fName>
                      <m:e>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ln</m:t>
                            </m:r>
                          </m:fName>
                          <m:e>
                            <m:r>
                              <a:rPr lang="en-US" altLang="zh-CN" sz="2000" b="0" i="1" smtClean="0">
                                <a:latin typeface="Cambria Math" panose="02040503050406030204" pitchFamily="18" charset="0"/>
                              </a:rPr>
                              <m:t>𝑛</m:t>
                            </m:r>
                          </m:e>
                        </m:func>
                      </m:e>
                    </m:func>
                    <m:r>
                      <a:rPr lang="en-US" altLang="zh-CN" sz="2000" b="0" i="1" smtClean="0">
                        <a:latin typeface="Cambria Math" panose="02040503050406030204" pitchFamily="18" charset="0"/>
                      </a:rPr>
                      <m:t>+</m:t>
                    </m:r>
                    <m:r>
                      <m:rPr>
                        <m:sty m:val="p"/>
                      </m:rPr>
                      <a:rPr lang="en-US" altLang="zh-CN" sz="2000" b="0" i="0" smtClean="0">
                        <a:latin typeface="Cambria Math" panose="02040503050406030204" pitchFamily="18" charset="0"/>
                      </a:rPr>
                      <m:t>Θ</m:t>
                    </m:r>
                    <m:r>
                      <a:rPr lang="en-US" altLang="zh-CN" sz="2000" b="0" i="1" smtClean="0">
                        <a:latin typeface="Cambria Math" panose="02040503050406030204" pitchFamily="18" charset="0"/>
                      </a:rPr>
                      <m:t>(1))</m:t>
                    </m:r>
                  </m:oMath>
                </a14:m>
                <a:r>
                  <a:rPr lang="zh-CN" altLang="en-US" sz="2000">
                    <a:latin typeface="Palatino Linotype" panose="02040502050505030304" pitchFamily="18" charset="0"/>
                  </a:rPr>
                  <a:t> </a:t>
                </a:r>
                <a:r>
                  <a:rPr lang="en-US" altLang="zh-CN" sz="2000">
                    <a:latin typeface="Palatino Linotype" panose="02040502050505030304" pitchFamily="18" charset="0"/>
                  </a:rPr>
                  <a:t>approximation</a:t>
                </a:r>
                <a:r>
                  <a:rPr lang="zh-CN" altLang="en-US" sz="2000">
                    <a:latin typeface="Palatino Linotype" panose="02040502050505030304" pitchFamily="18" charset="0"/>
                  </a:rPr>
                  <a:t> </a:t>
                </a:r>
                <a:r>
                  <a:rPr lang="en-US" altLang="zh-CN" sz="2000">
                    <a:latin typeface="Palatino Linotype" panose="02040502050505030304" pitchFamily="18" charset="0"/>
                  </a:rPr>
                  <a:t>ratio </a:t>
                </a:r>
                <a:r>
                  <a:rPr lang="en-US" altLang="zh-CN" sz="2000">
                    <a:solidFill>
                      <a:srgbClr val="FF3399"/>
                    </a:solidFill>
                    <a:latin typeface="Palatino Linotype" panose="02040502050505030304" pitchFamily="18" charset="0"/>
                  </a:rPr>
                  <a:t>[Sla97]</a:t>
                </a:r>
                <a:r>
                  <a:rPr lang="en-US" altLang="zh-CN" sz="2000">
                    <a:latin typeface="Palatino Linotype" panose="02040502050505030304" pitchFamily="18" charset="0"/>
                  </a:rPr>
                  <a:t>.</a:t>
                </a:r>
              </a:p>
            </p:txBody>
          </p:sp>
        </mc:Choice>
        <mc:Fallback xmlns="">
          <p:sp>
            <p:nvSpPr>
              <p:cNvPr id="6" name="文本框 5">
                <a:extLst>
                  <a:ext uri="{FF2B5EF4-FFF2-40B4-BE49-F238E27FC236}">
                    <a16:creationId xmlns:a16="http://schemas.microsoft.com/office/drawing/2014/main" id="{60EF3167-E292-CF4E-147B-273A5AA43685}"/>
                  </a:ext>
                </a:extLst>
              </p:cNvPr>
              <p:cNvSpPr txBox="1">
                <a:spLocks noRot="1" noChangeAspect="1" noMove="1" noResize="1" noEditPoints="1" noAdjustHandles="1" noChangeArrowheads="1" noChangeShapeType="1" noTextEdit="1"/>
              </p:cNvSpPr>
              <p:nvPr/>
            </p:nvSpPr>
            <p:spPr>
              <a:xfrm>
                <a:off x="669536" y="1788388"/>
                <a:ext cx="10280961" cy="400110"/>
              </a:xfrm>
              <a:prstGeom prst="rect">
                <a:avLst/>
              </a:prstGeom>
              <a:blipFill>
                <a:blip r:embed="rId4"/>
                <a:stretch>
                  <a:fillRect l="-534" t="-7576" b="-25758"/>
                </a:stretch>
              </a:blipFill>
            </p:spPr>
            <p:txBody>
              <a:bodyPr/>
              <a:lstStyle/>
              <a:p>
                <a:r>
                  <a:rPr lang="en-US">
                    <a:noFill/>
                  </a:rPr>
                  <a:t> </a:t>
                </a:r>
              </a:p>
            </p:txBody>
          </p:sp>
        </mc:Fallback>
      </mc:AlternateContent>
      <p:sp>
        <p:nvSpPr>
          <p:cNvPr id="4" name="圆角矩形 3">
            <a:extLst>
              <a:ext uri="{FF2B5EF4-FFF2-40B4-BE49-F238E27FC236}">
                <a16:creationId xmlns:a16="http://schemas.microsoft.com/office/drawing/2014/main" id="{BC1BA1F6-1324-B7C1-49EE-11FB221A5E14}"/>
              </a:ext>
            </a:extLst>
          </p:cNvPr>
          <p:cNvSpPr/>
          <p:nvPr/>
        </p:nvSpPr>
        <p:spPr>
          <a:xfrm>
            <a:off x="3651164" y="2983831"/>
            <a:ext cx="3676068" cy="263536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281381528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1423</TotalTime>
  <Words>8036</Words>
  <Application>Microsoft Macintosh PowerPoint</Application>
  <PresentationFormat>宽屏</PresentationFormat>
  <Paragraphs>880</Paragraphs>
  <Slides>45</Slides>
  <Notes>36</Notes>
  <HiddenSlides>9</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45</vt:i4>
      </vt:variant>
    </vt:vector>
  </HeadingPairs>
  <TitlesOfParts>
    <vt:vector size="56" baseType="lpstr">
      <vt:lpstr>等线</vt:lpstr>
      <vt:lpstr>等线</vt:lpstr>
      <vt:lpstr>等线 Light</vt:lpstr>
      <vt:lpstr>Arial</vt:lpstr>
      <vt:lpstr>Calibri</vt:lpstr>
      <vt:lpstr>Cambria Math</vt:lpstr>
      <vt:lpstr>Palatino</vt:lpstr>
      <vt:lpstr>Palatino Linotype</vt:lpstr>
      <vt:lpstr>Roboto Slab</vt:lpstr>
      <vt:lpstr>Verdana</vt:lpstr>
      <vt:lpstr>Office 主题​​</vt:lpstr>
      <vt:lpstr>Constant Approximating Parameterized k-SetCover is W[2]-hard </vt:lpstr>
      <vt:lpstr>SetCover Problem</vt:lpstr>
      <vt:lpstr>SetCover Problem</vt:lpstr>
      <vt:lpstr>Parameterized SetCover Problem</vt:lpstr>
      <vt:lpstr>Approximation of SetCover Problem</vt:lpstr>
      <vt:lpstr>Approximation of SetCover Problem</vt:lpstr>
      <vt:lpstr>Approximation of SetCover Problem</vt:lpstr>
      <vt:lpstr>W[2]-hardness of Approx. k-SetCover</vt:lpstr>
      <vt:lpstr>Approximation of SetCover Problem</vt:lpstr>
      <vt:lpstr>Approx. SetCover with Small OPT Size</vt:lpstr>
      <vt:lpstr>Approximation of SetCover Problem</vt:lpstr>
      <vt:lpstr>Our Technique</vt:lpstr>
      <vt:lpstr>Threshold Graph in [Lin19]</vt:lpstr>
      <vt:lpstr>Threshold Graph in [Lin19]</vt:lpstr>
      <vt:lpstr>Threshold Graph in [Lin19]</vt:lpstr>
      <vt:lpstr>Threshold Graph in [Lin19]</vt:lpstr>
      <vt:lpstr>Threshold Graph in [Lin19]</vt:lpstr>
      <vt:lpstr>Threshold Graph in [Lin19]</vt:lpstr>
      <vt:lpstr>Threshold Graph in [Lin19]</vt:lpstr>
      <vt:lpstr>Threshold Graph in [Lin19]</vt:lpstr>
      <vt:lpstr>Threshold Graph in [Lin19]</vt:lpstr>
      <vt:lpstr>Threshold Graph in [Lin19]</vt:lpstr>
      <vt:lpstr>Our Threshold Graph</vt:lpstr>
      <vt:lpstr>Our Threshold Graph</vt:lpstr>
      <vt:lpstr>Our Threshold Graph</vt:lpstr>
      <vt:lpstr>Our Threshold Graph</vt:lpstr>
      <vt:lpstr>Our Threshold Graph</vt:lpstr>
      <vt:lpstr>Our Threshold Graph</vt:lpstr>
      <vt:lpstr>Threshold Graph Composition in [Lin19]</vt:lpstr>
      <vt:lpstr>Threshold Graph Composition</vt:lpstr>
      <vt:lpstr>Threshold Graph Composition</vt:lpstr>
      <vt:lpstr>Analysis of the YES Case</vt:lpstr>
      <vt:lpstr>Analysis of the NO case</vt:lpstr>
      <vt:lpstr>Analysis of the NO case</vt:lpstr>
      <vt:lpstr>Summary</vt:lpstr>
      <vt:lpstr>Open Questions</vt:lpstr>
      <vt:lpstr>Q&amp;A</vt:lpstr>
      <vt:lpstr>Threshold Graph Composition</vt:lpstr>
      <vt:lpstr>Threshold Graph Composition</vt:lpstr>
      <vt:lpstr>Threshold Graph Composition</vt:lpstr>
      <vt:lpstr>Threshold Graph Composition</vt:lpstr>
      <vt:lpstr>Threshold Graph Composition</vt:lpstr>
      <vt:lpstr>Threshold Graph Composition</vt:lpstr>
      <vt:lpstr>Threshold Graph from Error Correcting Codes</vt:lpstr>
      <vt:lpstr>Threshold Graph from Error Correcting Codes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Constant Approximating Parameterized k-SetCover is W[2]-hard </dc:title>
  <dc:creator>任 轩笛</dc:creator>
  <cp:lastModifiedBy>轩笛 任</cp:lastModifiedBy>
  <cp:revision>10</cp:revision>
  <dcterms:created xsi:type="dcterms:W3CDTF">2022-03-05T13:10:06Z</dcterms:created>
  <dcterms:modified xsi:type="dcterms:W3CDTF">2023-01-24T09:56:23Z</dcterms:modified>
</cp:coreProperties>
</file>