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7"/>
  </p:notesMasterIdLst>
  <p:handoutMasterIdLst>
    <p:handoutMasterId r:id="rId48"/>
  </p:handoutMasterIdLst>
  <p:sldIdLst>
    <p:sldId id="281" r:id="rId2"/>
    <p:sldId id="282" r:id="rId3"/>
    <p:sldId id="303" r:id="rId4"/>
    <p:sldId id="342" r:id="rId5"/>
    <p:sldId id="307" r:id="rId6"/>
    <p:sldId id="350" r:id="rId7"/>
    <p:sldId id="310" r:id="rId8"/>
    <p:sldId id="308" r:id="rId9"/>
    <p:sldId id="349" r:id="rId10"/>
    <p:sldId id="352" r:id="rId11"/>
    <p:sldId id="347" r:id="rId12"/>
    <p:sldId id="311" r:id="rId13"/>
    <p:sldId id="312" r:id="rId14"/>
    <p:sldId id="313" r:id="rId15"/>
    <p:sldId id="315" r:id="rId16"/>
    <p:sldId id="316" r:id="rId17"/>
    <p:sldId id="317" r:id="rId18"/>
    <p:sldId id="314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38" r:id="rId27"/>
    <p:sldId id="325" r:id="rId28"/>
    <p:sldId id="326" r:id="rId29"/>
    <p:sldId id="339" r:id="rId30"/>
    <p:sldId id="327" r:id="rId31"/>
    <p:sldId id="343" r:id="rId32"/>
    <p:sldId id="344" r:id="rId33"/>
    <p:sldId id="345" r:id="rId34"/>
    <p:sldId id="340" r:id="rId35"/>
    <p:sldId id="337" r:id="rId36"/>
    <p:sldId id="300" r:id="rId37"/>
    <p:sldId id="301" r:id="rId38"/>
    <p:sldId id="331" r:id="rId39"/>
    <p:sldId id="332" r:id="rId40"/>
    <p:sldId id="334" r:id="rId41"/>
    <p:sldId id="335" r:id="rId42"/>
    <p:sldId id="333" r:id="rId43"/>
    <p:sldId id="336" r:id="rId44"/>
    <p:sldId id="294" r:id="rId45"/>
    <p:sldId id="295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8FF"/>
    <a:srgbClr val="FF66CC"/>
    <a:srgbClr val="FF3399"/>
    <a:srgbClr val="D9D9D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01349-6D8E-BC4F-8BC5-E64235133233}" v="8316" dt="2022-11-14T20:24:47.955"/>
    <p1510:client id="{92501209-B43C-47A4-ACA3-E596F4C16424}" v="108" dt="2022-11-14T06:27:52.898"/>
    <p1510:client id="{DE0652E8-A4E2-244D-A8CC-456319F0320C}" v="1412" dt="2022-11-14T15:58:48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6327"/>
  </p:normalViewPr>
  <p:slideViewPr>
    <p:cSldViewPr snapToGrid="0">
      <p:cViewPr varScale="1">
        <p:scale>
          <a:sx n="123" d="100"/>
          <a:sy n="12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807A35-443B-4D04-AB50-883820A1D253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1A8EE09-76CC-4000-B080-9F213DA7D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124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E40627-AA7D-471F-B5F2-0BF9E4C6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45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9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12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42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974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1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2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2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90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51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2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223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0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93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55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93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5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11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8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1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139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9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057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69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3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71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42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37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20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3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52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2D74193-E652-4AB4-9FD5-F02FEC8CA268}" type="datetime1">
              <a:rPr lang="zh-CN" altLang="en-US" smtClean="0"/>
              <a:t>2023/1/24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8E40627-AA7D-471F-B5F2-0BF9E4C68EB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2CC35-0116-DCC6-438C-796290361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8CB2E9-03DF-40E4-B891-6FE12C314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8E34B6-C4E1-A931-8B8D-917112E2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2022/4/3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247C9-25C1-1373-F750-626242B9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717B5-2A59-909A-414E-BE028B9F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FCA46-2625-5D3D-975A-B2E07E4C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39BEDE-792E-CCBA-020B-10BC5688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8A6DE-22F1-E7AE-DC6F-4EB0CEF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/>
              <a:t>2022/4/3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A87FF-42E0-623A-B535-44F76312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6C0ABE-285E-5992-6786-AC41F3B4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4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E6946F-EE8A-FDB4-70C1-5551E3A7A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1D8953-349C-7C8C-3397-EEC849729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99AD6-57F3-D2D1-83D6-F187B12E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2022/4/3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CD9FC-FC55-7A87-C067-67319B2E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01F03-8EBD-575C-A9D5-511C0F8C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623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8AA24-DEE5-E85E-D933-14F22349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9CEF2-6435-A07A-CC7A-DDF43CA0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41BE1-7BAC-9B05-4E53-7E3C4B8B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/>
              <a:t>2022/4/3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92FE8-3B6B-7A9B-BF62-6ACD0663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FC86E-AF8B-3061-9ABC-81748D99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25CC6-53CA-C7A4-1E7F-40359F12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05F69-54F1-667E-C80A-726602BBE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DD7A1-472D-A8FE-9F2F-DA38639D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2022/4/3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FC195-1133-D5C3-5C31-64E71BDF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D6B03-75D8-3783-F0C7-40F63AED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94DEA-5B1D-61BE-9462-91F17D93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CD3BF-D62F-3434-46FE-1C596C0FC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D6BA12-C07A-50E0-F892-9BA3B5E5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BB6C30-39D4-E0DC-7841-DA4B59D1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/>
              <a:t>2022/4/3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970CE-BF83-EB2C-3362-EC5E90A6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17981-545D-0A9B-2FCC-F608C94C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86B2A-3E1E-221B-EB1D-601D82B6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83565-9B78-D24B-8A7A-7EFBC2B3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3F2FDD-D649-200F-FE01-2EEF47E74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033064-B667-84B9-05B8-345621539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736410-C235-14CF-440C-2F07C7DBE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231112-6C58-3BFC-1C4D-F555EC9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/>
              <a:t>2022/4/3</a:t>
            </a:r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FBFD65-2FE1-4405-EB33-EC4A120C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CA51F-0060-3416-7452-4671AD05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2F8A2-4E2F-B55D-1171-CA2B1D74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9E9BB-DB54-DFDA-ED38-5B74C97E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/>
              <a:t>2022/4/3</a:t>
            </a: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9EF800-B80B-49EE-4C34-BD55E13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1F0A2C-AAB3-CAF0-E055-3519B677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A58B3A-35FF-0FE9-2051-6FF02511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zh-CN"/>
              <a:t>2022/4/3</a:t>
            </a:r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95EC83-1B7A-141F-7DE8-FD945CC9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8BC030-71DD-32DF-5500-71FBB0FF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1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BD792-2442-25A5-1790-D018AA38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9B358-DB66-654D-CC8F-C2419B0B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80E40E-C7B4-1DA1-F608-7D3CBD2A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744F2-08DF-02F5-76B2-54051D91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2022/4/3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FC1A8-2C19-B4A6-9E7C-4488ECDE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0A960A-3C17-4882-F13A-2244CF8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522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95AB-36A5-E287-31A3-744FA6A1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27D330-D083-084A-E02D-947448606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480E88-FEED-AAB5-7B5E-54555E13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F32976-1FBF-3418-C253-92B538D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2022/4/3</a:t>
            </a:r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AB42F7-CA39-9987-2673-1D37A98D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CC309-FD55-0393-BE1B-96AD20DC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0255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9F50E1-F0D0-94B5-BEF9-C439F6DD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FC053-28C4-EC8D-8C09-79350929F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BC314-0659-BE7E-3BEC-292A423C2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2022/4/3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6B0FA-352A-7ECC-F8B0-02DF175D3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F6142-D9C2-2E69-F342-D7996C030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1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3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0.png"/><Relationship Id="rId10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8.png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56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4.png"/><Relationship Id="rId15" Type="http://schemas.openxmlformats.org/officeDocument/2006/relationships/image" Target="../media/image57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3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9.png"/><Relationship Id="rId15" Type="http://schemas.openxmlformats.org/officeDocument/2006/relationships/image" Target="../media/image60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9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9.png"/><Relationship Id="rId15" Type="http://schemas.openxmlformats.org/officeDocument/2006/relationships/image" Target="../media/image55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9.png"/><Relationship Id="rId15" Type="http://schemas.openxmlformats.org/officeDocument/2006/relationships/image" Target="../media/image57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.png"/><Relationship Id="rId5" Type="http://schemas.openxmlformats.org/officeDocument/2006/relationships/image" Target="../media/image59.png"/><Relationship Id="rId15" Type="http://schemas.openxmlformats.org/officeDocument/2006/relationships/image" Target="../media/image57.png"/><Relationship Id="rId10" Type="http://schemas.openxmlformats.org/officeDocument/2006/relationships/image" Target="../media/image48.png"/><Relationship Id="rId4" Type="http://schemas.openxmlformats.org/officeDocument/2006/relationships/image" Target="../media/image5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4.png"/><Relationship Id="rId5" Type="http://schemas.openxmlformats.org/officeDocument/2006/relationships/image" Target="../media/image360.png"/><Relationship Id="rId10" Type="http://schemas.openxmlformats.org/officeDocument/2006/relationships/image" Target="../media/image43.png"/><Relationship Id="rId4" Type="http://schemas.openxmlformats.org/officeDocument/2006/relationships/image" Target="../media/image350.png"/><Relationship Id="rId9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130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38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64.png"/><Relationship Id="rId5" Type="http://schemas.openxmlformats.org/officeDocument/2006/relationships/image" Target="../media/image360.png"/><Relationship Id="rId10" Type="http://schemas.openxmlformats.org/officeDocument/2006/relationships/image" Target="../media/image63.png"/><Relationship Id="rId4" Type="http://schemas.openxmlformats.org/officeDocument/2006/relationships/image" Target="../media/image350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0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68.png"/><Relationship Id="rId4" Type="http://schemas.openxmlformats.org/officeDocument/2006/relationships/image" Target="../media/image350.png"/><Relationship Id="rId9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0.png"/><Relationship Id="rId7" Type="http://schemas.openxmlformats.org/officeDocument/2006/relationships/image" Target="../media/image6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73.pn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72.png"/><Relationship Id="rId9" Type="http://schemas.openxmlformats.org/officeDocument/2006/relationships/image" Target="../media/image3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50.png"/><Relationship Id="rId7" Type="http://schemas.openxmlformats.org/officeDocument/2006/relationships/image" Target="../media/image77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78.png"/><Relationship Id="rId5" Type="http://schemas.openxmlformats.org/officeDocument/2006/relationships/image" Target="../media/image70.png"/><Relationship Id="rId10" Type="http://schemas.openxmlformats.org/officeDocument/2006/relationships/image" Target="../media/image360.png"/><Relationship Id="rId4" Type="http://schemas.openxmlformats.org/officeDocument/2006/relationships/image" Target="../media/image75.png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75.png"/><Relationship Id="rId7" Type="http://schemas.openxmlformats.org/officeDocument/2006/relationships/image" Target="../media/image6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8.png"/><Relationship Id="rId5" Type="http://schemas.openxmlformats.org/officeDocument/2006/relationships/image" Target="../media/image76.png"/><Relationship Id="rId10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3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8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C3B467-088C-4F3D-A9A7-105C4E1E20C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3" y="1999615"/>
                <a:ext cx="9144000" cy="2764028"/>
              </a:xfrm>
            </p:spPr>
            <p:txBody>
              <a:bodyPr rtlCol="0" anchor="ctr">
                <a:normAutofit/>
              </a:bodyPr>
              <a:lstStyle/>
              <a:p>
                <a:pPr rtl="0"/>
                <a:r>
                  <a:rPr lang="en-US" altLang="zh-CN" cap="none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Constant Approximating Parameterized </a:t>
                </a:r>
                <a14:m>
                  <m:oMath xmlns:m="http://schemas.openxmlformats.org/officeDocument/2006/math">
                    <m:r>
                      <a:rPr lang="en-US" altLang="zh-CN" i="1" cap="none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cap="none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altLang="zh-CN" cap="none" dirty="0" err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SetCover</a:t>
                </a:r>
                <a:r>
                  <a:rPr lang="en-US" altLang="zh-CN" cap="none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is W[2]-hard </a:t>
                </a:r>
                <a:endParaRPr lang="zh-cn" cap="none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8C3B467-088C-4F3D-A9A7-105C4E1E2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3" y="1999615"/>
                <a:ext cx="9144000" cy="2764028"/>
              </a:xfrm>
              <a:blipFill>
                <a:blip r:embed="rId3"/>
                <a:stretch>
                  <a:fillRect l="-3333" t="-6402" r="-3400" b="-1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rtlCol="0" anchor="ctr">
            <a:noAutofit/>
          </a:bodyPr>
          <a:lstStyle/>
          <a:p>
            <a:pPr rtl="0"/>
            <a:r>
              <a:rPr lang="en-US" altLang="zh-CN" sz="1800" err="1">
                <a:latin typeface="Palatino Linotype" panose="02040502050505030304" pitchFamily="18" charset="0"/>
                <a:ea typeface="Cambria" panose="02040503050406030204" pitchFamily="18" charset="0"/>
              </a:rPr>
              <a:t>Bingkai</a:t>
            </a:r>
            <a:r>
              <a:rPr lang="en-US" altLang="zh-CN" sz="1800">
                <a:latin typeface="Palatino Linotype" panose="02040502050505030304" pitchFamily="18" charset="0"/>
                <a:ea typeface="Cambria" panose="02040503050406030204" pitchFamily="18" charset="0"/>
              </a:rPr>
              <a:t> Lin, </a:t>
            </a:r>
            <a:r>
              <a:rPr lang="en-US" altLang="zh-CN" sz="1800" i="1" err="1">
                <a:latin typeface="Palatino Linotype" panose="02040502050505030304" pitchFamily="18" charset="0"/>
                <a:ea typeface="Cambria" panose="02040503050406030204" pitchFamily="18" charset="0"/>
              </a:rPr>
              <a:t>Xuandi</a:t>
            </a:r>
            <a:r>
              <a:rPr lang="en-US" altLang="zh-CN" sz="1800" i="1">
                <a:latin typeface="Palatino Linotype" panose="02040502050505030304" pitchFamily="18" charset="0"/>
                <a:ea typeface="Cambria" panose="02040503050406030204" pitchFamily="18" charset="0"/>
              </a:rPr>
              <a:t> Ren</a:t>
            </a:r>
            <a:r>
              <a:rPr lang="en-US" altLang="zh-CN" sz="1800">
                <a:latin typeface="Palatino Linotype" panose="02040502050505030304" pitchFamily="18" charset="0"/>
                <a:ea typeface="Cambria" panose="02040503050406030204" pitchFamily="18" charset="0"/>
              </a:rPr>
              <a:t>, </a:t>
            </a:r>
            <a:r>
              <a:rPr lang="en-US" altLang="zh-CN" sz="1800" err="1">
                <a:latin typeface="Palatino Linotype" panose="02040502050505030304" pitchFamily="18" charset="0"/>
                <a:ea typeface="Cambria" panose="02040503050406030204" pitchFamily="18" charset="0"/>
              </a:rPr>
              <a:t>Yican</a:t>
            </a:r>
            <a:r>
              <a:rPr lang="en-US" altLang="zh-CN" sz="1800">
                <a:latin typeface="Palatino Linotype" panose="02040502050505030304" pitchFamily="18" charset="0"/>
                <a:ea typeface="Cambria" panose="02040503050406030204" pitchFamily="18" charset="0"/>
              </a:rPr>
              <a:t> Sun, </a:t>
            </a:r>
            <a:r>
              <a:rPr lang="en-US" altLang="zh-CN" sz="1800" err="1">
                <a:latin typeface="Palatino Linotype" panose="02040502050505030304" pitchFamily="18" charset="0"/>
                <a:ea typeface="Cambria" panose="02040503050406030204" pitchFamily="18" charset="0"/>
              </a:rPr>
              <a:t>Xiuhan</a:t>
            </a:r>
            <a:r>
              <a:rPr lang="en-US" altLang="zh-CN" sz="1800">
                <a:latin typeface="Palatino Linotype" panose="02040502050505030304" pitchFamily="18" charset="0"/>
                <a:ea typeface="Cambria" panose="02040503050406030204" pitchFamily="18" charset="0"/>
              </a:rPr>
              <a:t> Wang</a:t>
            </a:r>
          </a:p>
          <a:p>
            <a:pPr rtl="0"/>
            <a:r>
              <a:rPr lang="en-US" altLang="zh-CN" sz="1800">
                <a:latin typeface="Palatino Linotype" panose="02040502050505030304" pitchFamily="18" charset="0"/>
                <a:ea typeface="Cambria" panose="02040503050406030204" pitchFamily="18" charset="0"/>
              </a:rPr>
              <a:t>Jan,</a:t>
            </a:r>
            <a:r>
              <a:rPr lang="zh-CN" altLang="en-US" sz="180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sz="1800">
                <a:latin typeface="Palatino Linotype" panose="02040502050505030304" pitchFamily="18" charset="0"/>
                <a:ea typeface="Cambria" panose="02040503050406030204" pitchFamily="18" charset="0"/>
              </a:rPr>
              <a:t>2023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03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Approx.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with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Small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OPT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Size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E64289F-E000-EC64-5AE9-934EB0CA3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490992"/>
                  </p:ext>
                </p:extLst>
              </p:nvPr>
            </p:nvGraphicFramePr>
            <p:xfrm>
              <a:off x="487167" y="2108718"/>
              <a:ext cx="11101455" cy="392501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85975">
                      <a:extLst>
                        <a:ext uri="{9D8B030D-6E8A-4147-A177-3AD203B41FA5}">
                          <a16:colId xmlns:a16="http://schemas.microsoft.com/office/drawing/2014/main" val="2895327807"/>
                        </a:ext>
                      </a:extLst>
                    </a:gridCol>
                    <a:gridCol w="1585975">
                      <a:extLst>
                        <a:ext uri="{9D8B030D-6E8A-4147-A177-3AD203B41FA5}">
                          <a16:colId xmlns:a16="http://schemas.microsoft.com/office/drawing/2014/main" val="1579124813"/>
                        </a:ext>
                      </a:extLst>
                    </a:gridCol>
                    <a:gridCol w="2121695">
                      <a:extLst>
                        <a:ext uri="{9D8B030D-6E8A-4147-A177-3AD203B41FA5}">
                          <a16:colId xmlns:a16="http://schemas.microsoft.com/office/drawing/2014/main" val="1028066582"/>
                        </a:ext>
                      </a:extLst>
                    </a:gridCol>
                    <a:gridCol w="1607530">
                      <a:extLst>
                        <a:ext uri="{9D8B030D-6E8A-4147-A177-3AD203B41FA5}">
                          <a16:colId xmlns:a16="http://schemas.microsoft.com/office/drawing/2014/main" val="2417280554"/>
                        </a:ext>
                      </a:extLst>
                    </a:gridCol>
                    <a:gridCol w="2100140">
                      <a:extLst>
                        <a:ext uri="{9D8B030D-6E8A-4147-A177-3AD203B41FA5}">
                          <a16:colId xmlns:a16="http://schemas.microsoft.com/office/drawing/2014/main" val="1597097707"/>
                        </a:ext>
                      </a:extLst>
                    </a:gridCol>
                    <a:gridCol w="2100140">
                      <a:extLst>
                        <a:ext uri="{9D8B030D-6E8A-4147-A177-3AD203B41FA5}">
                          <a16:colId xmlns:a16="http://schemas.microsoft.com/office/drawing/2014/main" val="452520455"/>
                        </a:ext>
                      </a:extLst>
                    </a:gridCol>
                  </a:tblGrid>
                  <a:tr h="6339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OPT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Size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Technique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Reference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899895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NP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Ω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(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(Complex)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PCP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119251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𝑜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b="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b="0" i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Palatino" pitchFamily="2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zh-CN" sz="18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Palatino" pitchFamily="2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800" b="0" i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Palatino" pitchFamily="2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18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Palatino" pitchFamily="2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𝑂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poly</m:t>
                                </m:r>
                                <m:r>
                                  <a:rPr lang="zh-CN" altLang="en-US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log</m:t>
                                </m:r>
                                <m:r>
                                  <a:rPr lang="zh-CN" altLang="en-US" sz="1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 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𝑛</m:t>
                                </m:r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New</a:t>
                          </a:r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TGC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This</a:t>
                          </a:r>
                          <a:r>
                            <a:rPr lang="zh-CN" altLang="en-US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119251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TGC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/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Distributed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PCP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[KLM19, Lin19]</a:t>
                          </a:r>
                          <a:endParaRPr lang="zh-CN" altLang="en-US" sz="1800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6796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E64289F-E000-EC64-5AE9-934EB0CA3A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8490992"/>
                  </p:ext>
                </p:extLst>
              </p:nvPr>
            </p:nvGraphicFramePr>
            <p:xfrm>
              <a:off x="487167" y="2108718"/>
              <a:ext cx="11101455" cy="392501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585975">
                      <a:extLst>
                        <a:ext uri="{9D8B030D-6E8A-4147-A177-3AD203B41FA5}">
                          <a16:colId xmlns:a16="http://schemas.microsoft.com/office/drawing/2014/main" val="2895327807"/>
                        </a:ext>
                      </a:extLst>
                    </a:gridCol>
                    <a:gridCol w="1585975">
                      <a:extLst>
                        <a:ext uri="{9D8B030D-6E8A-4147-A177-3AD203B41FA5}">
                          <a16:colId xmlns:a16="http://schemas.microsoft.com/office/drawing/2014/main" val="1579124813"/>
                        </a:ext>
                      </a:extLst>
                    </a:gridCol>
                    <a:gridCol w="2121695">
                      <a:extLst>
                        <a:ext uri="{9D8B030D-6E8A-4147-A177-3AD203B41FA5}">
                          <a16:colId xmlns:a16="http://schemas.microsoft.com/office/drawing/2014/main" val="1028066582"/>
                        </a:ext>
                      </a:extLst>
                    </a:gridCol>
                    <a:gridCol w="1607530">
                      <a:extLst>
                        <a:ext uri="{9D8B030D-6E8A-4147-A177-3AD203B41FA5}">
                          <a16:colId xmlns:a16="http://schemas.microsoft.com/office/drawing/2014/main" val="2417280554"/>
                        </a:ext>
                      </a:extLst>
                    </a:gridCol>
                    <a:gridCol w="2100140">
                      <a:extLst>
                        <a:ext uri="{9D8B030D-6E8A-4147-A177-3AD203B41FA5}">
                          <a16:colId xmlns:a16="http://schemas.microsoft.com/office/drawing/2014/main" val="1597097707"/>
                        </a:ext>
                      </a:extLst>
                    </a:gridCol>
                    <a:gridCol w="2100140">
                      <a:extLst>
                        <a:ext uri="{9D8B030D-6E8A-4147-A177-3AD203B41FA5}">
                          <a16:colId xmlns:a16="http://schemas.microsoft.com/office/drawing/2014/main" val="45252045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OPT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Size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Technique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Reference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899895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76056" r="-501600" b="-2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299" t="-76056" r="-275449" b="-2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134" t="-76056" r="-262205" b="-266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(Complex)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PCP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119251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132979" r="-501600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299" t="-132979" r="-275449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134" t="-132979" r="-262205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New</a:t>
                          </a:r>
                          <a:r>
                            <a:rPr lang="zh-CN" altLang="en-US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TGC</a:t>
                          </a:r>
                          <a:endParaRPr lang="zh-CN" altLang="en-US" sz="1800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This</a:t>
                          </a:r>
                          <a:r>
                            <a:rPr lang="zh-CN" altLang="en-US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work</a:t>
                          </a:r>
                          <a:endParaRPr lang="zh-CN" altLang="en-US" sz="1800" b="1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119251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00" t="-232979" r="-501600" b="-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0299" t="-232979" r="-275449" b="-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9134" t="-232979" r="-262205" b="-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TGC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/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Distributed</a:t>
                          </a:r>
                          <a:r>
                            <a:rPr lang="zh-CN" altLang="en-US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PCP</a:t>
                          </a:r>
                          <a:endParaRPr lang="zh-CN" altLang="en-US" sz="18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[KLM19, Lin19]</a:t>
                          </a:r>
                          <a:endParaRPr lang="zh-CN" altLang="en-US" sz="1800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6796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983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Approximation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244685-32E6-595A-4448-2BEE38C5A651}"/>
                  </a:ext>
                </a:extLst>
              </p:cNvPr>
              <p:cNvSpPr txBox="1"/>
              <p:nvPr/>
            </p:nvSpPr>
            <p:spPr>
              <a:xfrm>
                <a:off x="513419" y="1788387"/>
                <a:ext cx="11396084" cy="1951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[KLM19]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and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[Lin19]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both used a crucial fact that assuming W[1]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FPT (or stronger hypothesis), </a:t>
                </a:r>
                <a:r>
                  <a:rPr lang="en-US" altLang="zh-CN" sz="2000" i="1" dirty="0">
                    <a:latin typeface="Palatino Linotype" panose="02040502050505030304" pitchFamily="18" charset="0"/>
                  </a:rPr>
                  <a:t>k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2000" dirty="0" err="1">
                    <a:latin typeface="Palatino Linotype" panose="02040502050505030304" pitchFamily="18" charset="0"/>
                  </a:rPr>
                  <a:t>SetCover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 as small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func>
                      <m:func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 is also hard.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 Linotype" panose="02040502050505030304" pitchFamily="18" charset="0"/>
                  </a:rPr>
                  <a:t>Cannot work under W[2]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FPT because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 may be as large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Palatino Linotype" panose="0204050205050503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2000" b="1" dirty="0" err="1">
                    <a:latin typeface="Palatino Linotype" panose="02040502050505030304" pitchFamily="18" charset="0"/>
                  </a:rPr>
                  <a:t>SetCover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 is W[2]-complete, can we base its total FPT inapproximability on W[2]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b="1" dirty="0">
                    <a:latin typeface="Palatino Linotype" panose="02040502050505030304" pitchFamily="18" charset="0"/>
                  </a:rPr>
                  <a:t>FPT?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 Linotype" panose="02040502050505030304" pitchFamily="18" charset="0"/>
                  </a:rPr>
                  <a:t>Similar attempts: base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-Clique’s hardness of approximation on W[1]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FPT: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[Lin21,KK22]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E244685-32E6-595A-4448-2BEE38C5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19" y="1788387"/>
                <a:ext cx="11396084" cy="1951816"/>
              </a:xfrm>
              <a:prstGeom prst="rect">
                <a:avLst/>
              </a:prstGeom>
              <a:blipFill>
                <a:blip r:embed="rId3"/>
                <a:stretch>
                  <a:fillRect l="-445" t="-1290" r="-334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A01C192C-851C-0285-9E06-399DA98E6B6D}"/>
              </a:ext>
            </a:extLst>
          </p:cNvPr>
          <p:cNvSpPr/>
          <p:nvPr/>
        </p:nvSpPr>
        <p:spPr>
          <a:xfrm>
            <a:off x="1583936" y="3837902"/>
            <a:ext cx="4370815" cy="28651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800">
                <a:latin typeface="Palatino" pitchFamily="2" charset="0"/>
                <a:ea typeface="Palatino" pitchFamily="2" charset="0"/>
              </a:rPr>
              <a:t>                                           W[2]</a:t>
            </a:r>
          </a:p>
          <a:p>
            <a:pPr algn="ctr"/>
            <a:endParaRPr kumimoji="1" lang="en-US" altLang="zh-CN" sz="2800">
              <a:latin typeface="Palatino" pitchFamily="2" charset="0"/>
              <a:ea typeface="Palatino" pitchFamily="2" charset="0"/>
            </a:endParaRPr>
          </a:p>
          <a:p>
            <a:pPr algn="ctr"/>
            <a:endParaRPr kumimoji="1" lang="en-US" altLang="zh-CN" sz="2800">
              <a:latin typeface="Palatino" pitchFamily="2" charset="0"/>
              <a:ea typeface="Palatino" pitchFamily="2" charset="0"/>
            </a:endParaRPr>
          </a:p>
          <a:p>
            <a:pPr algn="ctr"/>
            <a:endParaRPr kumimoji="1" lang="zh-CN" altLang="en-US" sz="280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6DC280-76EC-86B1-416E-536563AEFF92}"/>
              </a:ext>
            </a:extLst>
          </p:cNvPr>
          <p:cNvSpPr/>
          <p:nvPr/>
        </p:nvSpPr>
        <p:spPr>
          <a:xfrm>
            <a:off x="3429945" y="4150079"/>
            <a:ext cx="2323043" cy="2240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>
                <a:latin typeface="Palatino" pitchFamily="2" charset="0"/>
                <a:ea typeface="Palatino" pitchFamily="2" charset="0"/>
              </a:rPr>
              <a:t>            W[1]</a:t>
            </a:r>
          </a:p>
          <a:p>
            <a:pPr algn="r"/>
            <a:endParaRPr kumimoji="1" lang="en-US" altLang="zh-CN" sz="280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21F603F-2BB9-63DE-AA5B-CA901074AB45}"/>
                  </a:ext>
                </a:extLst>
              </p:cNvPr>
              <p:cNvSpPr/>
              <p:nvPr/>
            </p:nvSpPr>
            <p:spPr>
              <a:xfrm>
                <a:off x="3961414" y="4919827"/>
                <a:ext cx="1271704" cy="42675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-Clique</a:t>
                </a:r>
                <a:endParaRPr kumimoji="1" lang="zh-CN" altLang="en-US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21F603F-2BB9-63DE-AA5B-CA901074A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14" y="4919827"/>
                <a:ext cx="1271704" cy="426756"/>
              </a:xfrm>
              <a:prstGeom prst="roundRect">
                <a:avLst/>
              </a:prstGeom>
              <a:blipFill>
                <a:blip r:embed="rId4"/>
                <a:stretch>
                  <a:fillRect b="-14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4EDA9E2D-0342-8738-F6EA-CADD32739DE3}"/>
                  </a:ext>
                </a:extLst>
              </p:cNvPr>
              <p:cNvSpPr/>
              <p:nvPr/>
            </p:nvSpPr>
            <p:spPr>
              <a:xfrm>
                <a:off x="1919770" y="5133205"/>
                <a:ext cx="1455333" cy="45588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err="1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zh-CN" altLang="en-US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4EDA9E2D-0342-8738-F6EA-CADD32739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770" y="5133205"/>
                <a:ext cx="1455333" cy="455880"/>
              </a:xfrm>
              <a:prstGeom prst="roundRect">
                <a:avLst/>
              </a:prstGeom>
              <a:blipFill>
                <a:blip r:embed="rId5"/>
                <a:stretch>
                  <a:fillRect b="-81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DB307B20-B258-B73E-C5E5-23E77ED31EF7}"/>
                  </a:ext>
                </a:extLst>
              </p:cNvPr>
              <p:cNvSpPr/>
              <p:nvPr/>
            </p:nvSpPr>
            <p:spPr>
              <a:xfrm>
                <a:off x="7800760" y="5048095"/>
                <a:ext cx="2151305" cy="47343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Gap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err="1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zh-CN" altLang="en-US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DB307B20-B258-B73E-C5E5-23E77ED31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760" y="5048095"/>
                <a:ext cx="2151305" cy="473434"/>
              </a:xfrm>
              <a:prstGeom prst="roundRect">
                <a:avLst/>
              </a:prstGeom>
              <a:blipFill>
                <a:blip r:embed="rId6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DDAFA828-8247-39F4-0E7C-158117E724E0}"/>
                  </a:ext>
                </a:extLst>
              </p:cNvPr>
              <p:cNvSpPr/>
              <p:nvPr/>
            </p:nvSpPr>
            <p:spPr>
              <a:xfrm>
                <a:off x="3895812" y="5395432"/>
                <a:ext cx="1402908" cy="51676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160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1600" err="1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en-US" altLang="zh-CN" sz="160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pPr algn="ctr"/>
                <a:r>
                  <a:rPr kumimoji="1" lang="en-US" altLang="zh-CN" sz="160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with small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endParaRPr kumimoji="1" lang="zh-CN" altLang="en-US" sz="160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DDAFA828-8247-39F4-0E7C-158117E72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12" y="5395432"/>
                <a:ext cx="1402908" cy="516766"/>
              </a:xfrm>
              <a:prstGeom prst="roundRect">
                <a:avLst/>
              </a:prstGeom>
              <a:blipFill>
                <a:blip r:embed="rId7"/>
                <a:stretch>
                  <a:fillRect t="-7143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F39B770-E516-918F-B0CA-98C1BF4DA02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5233118" y="5133205"/>
            <a:ext cx="2567642" cy="151607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1278062-32E0-0B5C-A0B1-DA383A9E5EF2}"/>
              </a:ext>
            </a:extLst>
          </p:cNvPr>
          <p:cNvSpPr txBox="1"/>
          <p:nvPr/>
        </p:nvSpPr>
        <p:spPr>
          <a:xfrm rot="191285">
            <a:off x="6525980" y="4910188"/>
            <a:ext cx="1539910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[KLM19]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A9537B1-D6E0-3C67-D19D-B8CC20F5C1D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5298720" y="5284812"/>
            <a:ext cx="2502040" cy="369003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48C32-0E44-361A-4243-4EBFF7BA918C}"/>
              </a:ext>
            </a:extLst>
          </p:cNvPr>
          <p:cNvSpPr txBox="1"/>
          <p:nvPr/>
        </p:nvSpPr>
        <p:spPr>
          <a:xfrm rot="21131498">
            <a:off x="6040653" y="5428029"/>
            <a:ext cx="1539910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kumimoji="1" lang="zh-CN" altLang="en-US">
              <a:solidFill>
                <a:srgbClr val="FF3399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1AA1682-3570-0587-49DF-7F5E58969371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5233118" y="4623869"/>
            <a:ext cx="2567642" cy="509336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0BD0A0E6-B4E1-7FA5-8FE9-484405C7409A}"/>
                  </a:ext>
                </a:extLst>
              </p:cNvPr>
              <p:cNvSpPr/>
              <p:nvPr/>
            </p:nvSpPr>
            <p:spPr>
              <a:xfrm>
                <a:off x="7800760" y="4387152"/>
                <a:ext cx="2151305" cy="47343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Gap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-Clique</a:t>
                </a:r>
                <a:endParaRPr kumimoji="1" lang="zh-CN" altLang="en-US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0BD0A0E6-B4E1-7FA5-8FE9-484405C74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760" y="4387152"/>
                <a:ext cx="2151305" cy="473434"/>
              </a:xfrm>
              <a:prstGeom prst="roundRect">
                <a:avLst/>
              </a:prstGeom>
              <a:blipFill>
                <a:blip r:embed="rId8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69D4C38-B893-C483-21C7-8444D8E418A9}"/>
              </a:ext>
            </a:extLst>
          </p:cNvPr>
          <p:cNvSpPr txBox="1"/>
          <p:nvPr/>
        </p:nvSpPr>
        <p:spPr>
          <a:xfrm rot="20911707">
            <a:off x="5829175" y="4491903"/>
            <a:ext cx="153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[Lin21,KK22]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E063C8C2-1E0E-5867-44E1-2F3A2F878A49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5400000" flipH="1" flipV="1">
            <a:off x="5728147" y="2440819"/>
            <a:ext cx="67556" cy="6228976"/>
          </a:xfrm>
          <a:prstGeom prst="curvedConnector3">
            <a:avLst>
              <a:gd name="adj1" fmla="val -96563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6A20A2-B5C2-1F2D-07AF-A5C4484AA769}"/>
              </a:ext>
            </a:extLst>
          </p:cNvPr>
          <p:cNvSpPr txBox="1"/>
          <p:nvPr/>
        </p:nvSpPr>
        <p:spPr>
          <a:xfrm rot="21405724">
            <a:off x="5788853" y="5890532"/>
            <a:ext cx="1539910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Palatino Linotype" panose="02040502050505030304" pitchFamily="18" charset="0"/>
              </a:rPr>
              <a:t>This</a:t>
            </a:r>
            <a:r>
              <a:rPr lang="zh-CN" altLang="en-US" b="1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Palatino Linotype" panose="02040502050505030304" pitchFamily="18" charset="0"/>
              </a:rPr>
              <a:t>work</a:t>
            </a:r>
            <a:endParaRPr lang="zh-CN" altLang="en-US" b="1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0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Technique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86E6-B94F-4577-A109-F11F0A65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Palatino Linotype" panose="02040502050505030304" pitchFamily="18" charset="0"/>
              </a:rPr>
              <a:t>Threshold Graph Composition </a:t>
            </a:r>
            <a:r>
              <a:rPr lang="en-US" altLang="zh-CN" sz="2000" dirty="0">
                <a:solidFill>
                  <a:srgbClr val="FF3399"/>
                </a:solidFill>
                <a:latin typeface="Palatino Linotype" panose="02040502050505030304" pitchFamily="18" charset="0"/>
              </a:rPr>
              <a:t>[Lin18, CL19, Lin19, BBE+21]</a:t>
            </a:r>
            <a:endParaRPr lang="en-US" altLang="zh-CN" sz="2200" dirty="0">
              <a:latin typeface="Palatino Linotype" panose="02040502050505030304" pitchFamily="18" charset="0"/>
            </a:endParaRPr>
          </a:p>
          <a:p>
            <a:pPr lvl="1"/>
            <a:r>
              <a:rPr lang="en-US" altLang="zh-CN" sz="1800" dirty="0">
                <a:latin typeface="Palatino Linotype" panose="02040502050505030304" pitchFamily="18" charset="0"/>
              </a:rPr>
              <a:t>exploited new properties of threshold graphs</a:t>
            </a:r>
          </a:p>
          <a:p>
            <a:pPr lvl="1"/>
            <a:r>
              <a:rPr lang="en-US" altLang="zh-CN" sz="1800" dirty="0">
                <a:latin typeface="Palatino Linotype" panose="02040502050505030304" pitchFamily="18" charset="0"/>
              </a:rPr>
              <a:t>used the construction from error-correcting codes </a:t>
            </a:r>
            <a:r>
              <a:rPr lang="en-US" altLang="zh-CN" sz="1800" dirty="0">
                <a:solidFill>
                  <a:srgbClr val="FF3399"/>
                </a:solidFill>
                <a:latin typeface="Palatino Linotype" panose="02040502050505030304" pitchFamily="18" charset="0"/>
              </a:rPr>
              <a:t>[KN21]</a:t>
            </a:r>
          </a:p>
          <a:p>
            <a:pPr lvl="1"/>
            <a:r>
              <a:rPr lang="en-US" altLang="zh-CN" sz="1800" dirty="0">
                <a:latin typeface="Palatino Linotype" panose="02040502050505030304" pitchFamily="18" charset="0"/>
              </a:rPr>
              <a:t>discovered new composition scheme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C679338D-23BB-62A1-C998-CD23722D7A7F}"/>
              </a:ext>
            </a:extLst>
          </p:cNvPr>
          <p:cNvSpPr/>
          <p:nvPr/>
        </p:nvSpPr>
        <p:spPr>
          <a:xfrm>
            <a:off x="7571677" y="2252546"/>
            <a:ext cx="289933" cy="780586"/>
          </a:xfrm>
          <a:prstGeom prst="rightBrace">
            <a:avLst>
              <a:gd name="adj1" fmla="val 8333"/>
              <a:gd name="adj2" fmla="val 485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73BBFC8-5121-52A1-D08C-2937D1890FCB}"/>
              </a:ext>
            </a:extLst>
          </p:cNvPr>
          <p:cNvSpPr/>
          <p:nvPr/>
        </p:nvSpPr>
        <p:spPr>
          <a:xfrm>
            <a:off x="8047931" y="2163337"/>
            <a:ext cx="2988527" cy="10036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Constant Approximating </a:t>
            </a:r>
            <a:r>
              <a:rPr kumimoji="1" lang="en-US" altLang="zh-CN" i="1" dirty="0">
                <a:latin typeface="Palatino" pitchFamily="2" charset="0"/>
                <a:ea typeface="Palatino" pitchFamily="2" charset="0"/>
              </a:rPr>
              <a:t>k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-</a:t>
            </a:r>
            <a:r>
              <a:rPr kumimoji="1" lang="en-US" altLang="zh-CN" dirty="0" err="1">
                <a:latin typeface="Palatino" pitchFamily="2" charset="0"/>
                <a:ea typeface="Palatino" pitchFamily="2" charset="0"/>
              </a:rPr>
              <a:t>SetCover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 is W[2]-hard!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9D6E44-CCE2-3723-CBD6-4FF28CAC0E6A}"/>
              </a:ext>
            </a:extLst>
          </p:cNvPr>
          <p:cNvGrpSpPr/>
          <p:nvPr/>
        </p:nvGrpSpPr>
        <p:grpSpPr>
          <a:xfrm>
            <a:off x="1772761" y="3824869"/>
            <a:ext cx="1978047" cy="1978047"/>
            <a:chOff x="0" y="358875"/>
            <a:chExt cx="1978047" cy="197804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4DF4F22-730A-6E9F-040B-451BD4C790F0}"/>
                </a:ext>
              </a:extLst>
            </p:cNvPr>
            <p:cNvSpPr/>
            <p:nvPr/>
          </p:nvSpPr>
          <p:spPr>
            <a:xfrm>
              <a:off x="0" y="358875"/>
              <a:ext cx="1978047" cy="1978047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椭圆 4">
              <a:extLst>
                <a:ext uri="{FF2B5EF4-FFF2-40B4-BE49-F238E27FC236}">
                  <a16:creationId xmlns:a16="http://schemas.microsoft.com/office/drawing/2014/main" id="{1FA363A1-6F1C-D63B-B30B-2DC207D0D9B0}"/>
                </a:ext>
              </a:extLst>
            </p:cNvPr>
            <p:cNvSpPr txBox="1"/>
            <p:nvPr/>
          </p:nvSpPr>
          <p:spPr>
            <a:xfrm>
              <a:off x="289678" y="648553"/>
              <a:ext cx="1398691" cy="13986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i="1" kern="1200">
                  <a:solidFill>
                    <a:schemeClr val="tx1"/>
                  </a:solidFill>
                  <a:latin typeface="Palatino Linotype" panose="02040502050505030304" pitchFamily="18" charset="0"/>
                </a:rPr>
                <a:t>k</a:t>
              </a:r>
              <a:r>
                <a:rPr lang="en-US" altLang="zh-CN" sz="2000" kern="1200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  <a:r>
                <a:rPr lang="en-US" altLang="zh-CN" sz="2000" kern="1200" err="1">
                  <a:solidFill>
                    <a:schemeClr val="tx1"/>
                  </a:solidFill>
                  <a:latin typeface="Palatino Linotype" panose="02040502050505030304" pitchFamily="18" charset="0"/>
                </a:rPr>
                <a:t>SetCover</a:t>
              </a:r>
              <a:r>
                <a:rPr lang="en-US" altLang="zh-CN" sz="2000" kern="1200">
                  <a:solidFill>
                    <a:schemeClr val="tx1"/>
                  </a:solidFill>
                  <a:latin typeface="Palatino Linotype" panose="02040502050505030304" pitchFamily="18" charset="0"/>
                </a:rPr>
                <a:t> Instance</a:t>
              </a:r>
              <a:endParaRPr lang="zh-CN" altLang="en-US" sz="2000" kern="120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489F715-4D18-C010-0489-195EB62C5534}"/>
              </a:ext>
            </a:extLst>
          </p:cNvPr>
          <p:cNvGrpSpPr/>
          <p:nvPr/>
        </p:nvGrpSpPr>
        <p:grpSpPr>
          <a:xfrm>
            <a:off x="4767905" y="3824869"/>
            <a:ext cx="1978047" cy="1978047"/>
            <a:chOff x="0" y="358875"/>
            <a:chExt cx="1978047" cy="1978047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6F41382-4937-D4AE-8002-924D68827EAC}"/>
                </a:ext>
              </a:extLst>
            </p:cNvPr>
            <p:cNvSpPr/>
            <p:nvPr/>
          </p:nvSpPr>
          <p:spPr>
            <a:xfrm>
              <a:off x="0" y="358875"/>
              <a:ext cx="1978047" cy="1978047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椭圆 4">
              <a:extLst>
                <a:ext uri="{FF2B5EF4-FFF2-40B4-BE49-F238E27FC236}">
                  <a16:creationId xmlns:a16="http://schemas.microsoft.com/office/drawing/2014/main" id="{B8F99DFF-D7FC-AE47-967B-F9B8923F69FE}"/>
                </a:ext>
              </a:extLst>
            </p:cNvPr>
            <p:cNvSpPr txBox="1"/>
            <p:nvPr/>
          </p:nvSpPr>
          <p:spPr>
            <a:xfrm>
              <a:off x="289678" y="648553"/>
              <a:ext cx="1398691" cy="13986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>
                  <a:solidFill>
                    <a:schemeClr val="tx1"/>
                  </a:solidFill>
                  <a:latin typeface="Palatino Linotype" panose="02040502050505030304" pitchFamily="18" charset="0"/>
                </a:rPr>
                <a:t>Threshold Graphs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7EC5A1-4203-D79A-71D5-9E18DD2B4D23}"/>
              </a:ext>
            </a:extLst>
          </p:cNvPr>
          <p:cNvGrpSpPr/>
          <p:nvPr/>
        </p:nvGrpSpPr>
        <p:grpSpPr>
          <a:xfrm>
            <a:off x="7763049" y="3849313"/>
            <a:ext cx="1978047" cy="1978047"/>
            <a:chOff x="0" y="358875"/>
            <a:chExt cx="1978047" cy="197804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CDD20B4-5C5A-7D2C-C9B1-ACDC1150935A}"/>
                </a:ext>
              </a:extLst>
            </p:cNvPr>
            <p:cNvSpPr/>
            <p:nvPr/>
          </p:nvSpPr>
          <p:spPr>
            <a:xfrm>
              <a:off x="0" y="358875"/>
              <a:ext cx="1978047" cy="1978047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椭圆 4">
              <a:extLst>
                <a:ext uri="{FF2B5EF4-FFF2-40B4-BE49-F238E27FC236}">
                  <a16:creationId xmlns:a16="http://schemas.microsoft.com/office/drawing/2014/main" id="{E03FA137-E731-B4E1-3B29-27B129EC8072}"/>
                </a:ext>
              </a:extLst>
            </p:cNvPr>
            <p:cNvSpPr txBox="1"/>
            <p:nvPr/>
          </p:nvSpPr>
          <p:spPr>
            <a:xfrm>
              <a:off x="187769" y="906751"/>
              <a:ext cx="1688369" cy="882293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400" tIns="25400" rIns="25400" bIns="25400" numCol="1" spcCol="1270" anchor="ctr" anchorCtr="0">
              <a:sp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CN" sz="2000" kern="12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Constant Gap </a:t>
              </a:r>
              <a:r>
                <a:rPr lang="en-US" altLang="zh-CN" sz="2000" i="1" kern="12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k’</a:t>
              </a:r>
              <a:r>
                <a:rPr lang="en-US" altLang="zh-CN" sz="2000" kern="12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  <a:r>
                <a:rPr lang="en-US" altLang="zh-CN" sz="2000" kern="1200" dirty="0" err="1">
                  <a:solidFill>
                    <a:schemeClr val="tx1"/>
                  </a:solidFill>
                  <a:latin typeface="Palatino Linotype" panose="02040502050505030304" pitchFamily="18" charset="0"/>
                </a:rPr>
                <a:t>SetCover</a:t>
              </a:r>
              <a:r>
                <a:rPr lang="en-US" altLang="zh-CN" sz="2000" kern="12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 Instance</a:t>
              </a:r>
              <a:endParaRPr lang="zh-CN" altLang="en-US" sz="2000" kern="12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1887A4B-E476-2E53-9B13-424F306A93DB}"/>
                  </a:ext>
                </a:extLst>
              </p:cNvPr>
              <p:cNvSpPr txBox="1"/>
              <p:nvPr/>
            </p:nvSpPr>
            <p:spPr>
              <a:xfrm>
                <a:off x="3957831" y="4545947"/>
                <a:ext cx="6030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1887A4B-E476-2E53-9B13-424F306A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31" y="4545947"/>
                <a:ext cx="60305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E39C676-3A49-7620-F129-629B56704FA5}"/>
                  </a:ext>
                </a:extLst>
              </p:cNvPr>
              <p:cNvSpPr txBox="1"/>
              <p:nvPr/>
            </p:nvSpPr>
            <p:spPr>
              <a:xfrm>
                <a:off x="6870354" y="4521504"/>
                <a:ext cx="6030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32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E39C676-3A49-7620-F129-629B56704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54" y="4521504"/>
                <a:ext cx="60305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27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41A2B50-7D77-DC58-8E4A-D283D70CFAB8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41A2B50-7D77-DC58-8E4A-D283D70CF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13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3EB468F-CD90-B22F-FF36-1B777FF8ECDA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3EB468F-CD90-B22F-FF36-1B777FF8E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1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41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F41A734D-DFC6-BDB2-B988-9CFB3F9DF13F}"/>
              </a:ext>
            </a:extLst>
          </p:cNvPr>
          <p:cNvSpPr/>
          <p:nvPr/>
        </p:nvSpPr>
        <p:spPr>
          <a:xfrm>
            <a:off x="1229759" y="2702725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7C78B3E-0B1D-6B04-BAE9-8164411355AB}"/>
              </a:ext>
            </a:extLst>
          </p:cNvPr>
          <p:cNvCxnSpPr>
            <a:cxnSpLocks/>
            <a:stCxn id="31" idx="6"/>
            <a:endCxn id="71" idx="2"/>
          </p:cNvCxnSpPr>
          <p:nvPr/>
        </p:nvCxnSpPr>
        <p:spPr>
          <a:xfrm flipV="1">
            <a:off x="7744767" y="2662972"/>
            <a:ext cx="1977934" cy="1161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D8E3987-CC4B-C8D7-76BD-0451A8700A23}"/>
              </a:ext>
            </a:extLst>
          </p:cNvPr>
          <p:cNvCxnSpPr>
            <a:cxnSpLocks/>
            <a:stCxn id="37" idx="6"/>
            <a:endCxn id="71" idx="2"/>
          </p:cNvCxnSpPr>
          <p:nvPr/>
        </p:nvCxnSpPr>
        <p:spPr>
          <a:xfrm flipV="1">
            <a:off x="7861981" y="2662972"/>
            <a:ext cx="1860720" cy="8971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A6895AC-BCE9-66D3-74EE-E5E9BC0CEAA9}"/>
              </a:ext>
            </a:extLst>
          </p:cNvPr>
          <p:cNvCxnSpPr>
            <a:cxnSpLocks/>
            <a:stCxn id="46" idx="6"/>
            <a:endCxn id="71" idx="2"/>
          </p:cNvCxnSpPr>
          <p:nvPr/>
        </p:nvCxnSpPr>
        <p:spPr>
          <a:xfrm flipV="1">
            <a:off x="7731324" y="2662972"/>
            <a:ext cx="1991377" cy="2135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3B0A9B-07E1-93DA-A560-A3E512D442E4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83B0A9B-07E1-93DA-A560-A3E512D44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1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34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>
            <a:extLst>
              <a:ext uri="{FF2B5EF4-FFF2-40B4-BE49-F238E27FC236}">
                <a16:creationId xmlns:a16="http://schemas.microsoft.com/office/drawing/2014/main" id="{10F59F76-4D0D-5A9F-6B95-EDFA332E4126}"/>
              </a:ext>
            </a:extLst>
          </p:cNvPr>
          <p:cNvSpPr/>
          <p:nvPr/>
        </p:nvSpPr>
        <p:spPr>
          <a:xfrm>
            <a:off x="1229759" y="2702725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7C78B3E-0B1D-6B04-BAE9-8164411355AB}"/>
              </a:ext>
            </a:extLst>
          </p:cNvPr>
          <p:cNvCxnSpPr>
            <a:cxnSpLocks/>
            <a:stCxn id="31" idx="6"/>
            <a:endCxn id="77" idx="2"/>
          </p:cNvCxnSpPr>
          <p:nvPr/>
        </p:nvCxnSpPr>
        <p:spPr>
          <a:xfrm>
            <a:off x="7744767" y="2779117"/>
            <a:ext cx="2266480" cy="6730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D8E3987-CC4B-C8D7-76BD-0451A8700A23}"/>
              </a:ext>
            </a:extLst>
          </p:cNvPr>
          <p:cNvCxnSpPr>
            <a:cxnSpLocks/>
            <a:stCxn id="37" idx="6"/>
            <a:endCxn id="77" idx="2"/>
          </p:cNvCxnSpPr>
          <p:nvPr/>
        </p:nvCxnSpPr>
        <p:spPr>
          <a:xfrm flipV="1">
            <a:off x="7861981" y="3452160"/>
            <a:ext cx="2149266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A6895AC-BCE9-66D3-74EE-E5E9BC0CEAA9}"/>
              </a:ext>
            </a:extLst>
          </p:cNvPr>
          <p:cNvCxnSpPr>
            <a:cxnSpLocks/>
            <a:stCxn id="46" idx="6"/>
            <a:endCxn id="77" idx="2"/>
          </p:cNvCxnSpPr>
          <p:nvPr/>
        </p:nvCxnSpPr>
        <p:spPr>
          <a:xfrm flipV="1">
            <a:off x="7731324" y="3452160"/>
            <a:ext cx="2279923" cy="13459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B5B897-9207-3800-7266-262001BADB89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B5B897-9207-3800-7266-262001BA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1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434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1">
            <a:extLst>
              <a:ext uri="{FF2B5EF4-FFF2-40B4-BE49-F238E27FC236}">
                <a16:creationId xmlns:a16="http://schemas.microsoft.com/office/drawing/2014/main" id="{8D615F3B-6285-FE41-0255-14CAC5E3ABF7}"/>
              </a:ext>
            </a:extLst>
          </p:cNvPr>
          <p:cNvSpPr/>
          <p:nvPr/>
        </p:nvSpPr>
        <p:spPr>
          <a:xfrm>
            <a:off x="1229759" y="2702725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7C78B3E-0B1D-6B04-BAE9-8164411355AB}"/>
              </a:ext>
            </a:extLst>
          </p:cNvPr>
          <p:cNvCxnSpPr>
            <a:cxnSpLocks/>
            <a:stCxn id="31" idx="6"/>
            <a:endCxn id="84" idx="2"/>
          </p:cNvCxnSpPr>
          <p:nvPr/>
        </p:nvCxnSpPr>
        <p:spPr>
          <a:xfrm>
            <a:off x="7744767" y="2779117"/>
            <a:ext cx="2085934" cy="13755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D8E3987-CC4B-C8D7-76BD-0451A8700A23}"/>
              </a:ext>
            </a:extLst>
          </p:cNvPr>
          <p:cNvCxnSpPr>
            <a:cxnSpLocks/>
            <a:stCxn id="37" idx="6"/>
            <a:endCxn id="84" idx="2"/>
          </p:cNvCxnSpPr>
          <p:nvPr/>
        </p:nvCxnSpPr>
        <p:spPr>
          <a:xfrm>
            <a:off x="7861981" y="3560160"/>
            <a:ext cx="1968720" cy="594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A6895AC-BCE9-66D3-74EE-E5E9BC0CEAA9}"/>
              </a:ext>
            </a:extLst>
          </p:cNvPr>
          <p:cNvCxnSpPr>
            <a:cxnSpLocks/>
            <a:stCxn id="46" idx="6"/>
            <a:endCxn id="84" idx="2"/>
          </p:cNvCxnSpPr>
          <p:nvPr/>
        </p:nvCxnSpPr>
        <p:spPr>
          <a:xfrm flipV="1">
            <a:off x="7731324" y="4154653"/>
            <a:ext cx="2099377" cy="643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7B5F20-4FE5-7F5E-36E4-9108B1D1C81B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37B5F20-4FE5-7F5E-36E4-9108B1D1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1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94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>
            <a:extLst>
              <a:ext uri="{FF2B5EF4-FFF2-40B4-BE49-F238E27FC236}">
                <a16:creationId xmlns:a16="http://schemas.microsoft.com/office/drawing/2014/main" id="{9861680D-DC24-2D20-9973-2FE2F97B265A}"/>
              </a:ext>
            </a:extLst>
          </p:cNvPr>
          <p:cNvSpPr/>
          <p:nvPr/>
        </p:nvSpPr>
        <p:spPr>
          <a:xfrm>
            <a:off x="1229759" y="2702725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7C78B3E-0B1D-6B04-BAE9-8164411355AB}"/>
              </a:ext>
            </a:extLst>
          </p:cNvPr>
          <p:cNvCxnSpPr>
            <a:cxnSpLocks/>
            <a:stCxn id="31" idx="6"/>
            <a:endCxn id="97" idx="1"/>
          </p:cNvCxnSpPr>
          <p:nvPr/>
        </p:nvCxnSpPr>
        <p:spPr>
          <a:xfrm>
            <a:off x="7744767" y="2779117"/>
            <a:ext cx="2596924" cy="2655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D8E3987-CC4B-C8D7-76BD-0451A8700A23}"/>
              </a:ext>
            </a:extLst>
          </p:cNvPr>
          <p:cNvCxnSpPr>
            <a:cxnSpLocks/>
            <a:stCxn id="37" idx="6"/>
            <a:endCxn id="97" idx="1"/>
          </p:cNvCxnSpPr>
          <p:nvPr/>
        </p:nvCxnSpPr>
        <p:spPr>
          <a:xfrm>
            <a:off x="7861981" y="3560160"/>
            <a:ext cx="2479710" cy="1874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A6895AC-BCE9-66D3-74EE-E5E9BC0CEAA9}"/>
              </a:ext>
            </a:extLst>
          </p:cNvPr>
          <p:cNvCxnSpPr>
            <a:cxnSpLocks/>
            <a:stCxn id="46" idx="6"/>
            <a:endCxn id="97" idx="1"/>
          </p:cNvCxnSpPr>
          <p:nvPr/>
        </p:nvCxnSpPr>
        <p:spPr>
          <a:xfrm>
            <a:off x="7731324" y="4798119"/>
            <a:ext cx="2610367" cy="6366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CB4356-96DB-5353-1BCA-68FF08CDB192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CB4356-96DB-5353-1BCA-68FF08CDB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1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12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90227656-D16F-11C1-E56B-0DEE0CF08FE5}"/>
              </a:ext>
            </a:extLst>
          </p:cNvPr>
          <p:cNvSpPr/>
          <p:nvPr/>
        </p:nvSpPr>
        <p:spPr>
          <a:xfrm>
            <a:off x="1229759" y="3852968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42B99B36-6F18-9803-DE0F-818413B95D6F}"/>
              </a:ext>
            </a:extLst>
          </p:cNvPr>
          <p:cNvCxnSpPr>
            <a:cxnSpLocks/>
            <a:stCxn id="31" idx="6"/>
            <a:endCxn id="72" idx="2"/>
          </p:cNvCxnSpPr>
          <p:nvPr/>
        </p:nvCxnSpPr>
        <p:spPr>
          <a:xfrm flipV="1">
            <a:off x="7744767" y="2594725"/>
            <a:ext cx="2212480" cy="184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5BDCDA4-2926-BBE6-0171-C26D4BF8123E}"/>
              </a:ext>
            </a:extLst>
          </p:cNvPr>
          <p:cNvCxnSpPr>
            <a:cxnSpLocks/>
            <a:stCxn id="32" idx="6"/>
            <a:endCxn id="72" idx="2"/>
          </p:cNvCxnSpPr>
          <p:nvPr/>
        </p:nvCxnSpPr>
        <p:spPr>
          <a:xfrm flipV="1">
            <a:off x="7897167" y="2594725"/>
            <a:ext cx="2060080" cy="336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F4C8724-D0AC-714B-8283-AC1C32045F70}"/>
              </a:ext>
            </a:extLst>
          </p:cNvPr>
          <p:cNvCxnSpPr>
            <a:cxnSpLocks/>
            <a:stCxn id="46" idx="6"/>
            <a:endCxn id="72" idx="2"/>
          </p:cNvCxnSpPr>
          <p:nvPr/>
        </p:nvCxnSpPr>
        <p:spPr>
          <a:xfrm flipV="1">
            <a:off x="7731324" y="2594725"/>
            <a:ext cx="2225923" cy="2203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C2ECDC6-27F4-E950-A8DE-06D35C5C7C62}"/>
              </a:ext>
            </a:extLst>
          </p:cNvPr>
          <p:cNvCxnSpPr>
            <a:cxnSpLocks/>
            <a:stCxn id="38" idx="6"/>
            <a:endCxn id="72" idx="2"/>
          </p:cNvCxnSpPr>
          <p:nvPr/>
        </p:nvCxnSpPr>
        <p:spPr>
          <a:xfrm flipV="1">
            <a:off x="7620478" y="2594725"/>
            <a:ext cx="2336769" cy="108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 18">
            <a:extLst>
              <a:ext uri="{FF2B5EF4-FFF2-40B4-BE49-F238E27FC236}">
                <a16:creationId xmlns:a16="http://schemas.microsoft.com/office/drawing/2014/main" id="{0750812F-98BA-3FD3-37F7-9FCDC3256237}"/>
              </a:ext>
            </a:extLst>
          </p:cNvPr>
          <p:cNvSpPr/>
          <p:nvPr/>
        </p:nvSpPr>
        <p:spPr>
          <a:xfrm rot="20305822">
            <a:off x="9435167" y="2572939"/>
            <a:ext cx="171998" cy="470782"/>
          </a:xfrm>
          <a:prstGeom prst="arc">
            <a:avLst>
              <a:gd name="adj1" fmla="val 5482328"/>
              <a:gd name="adj2" fmla="val 160805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F57D05D-D43C-674E-DBF1-0AA7619AB3C1}"/>
                  </a:ext>
                </a:extLst>
              </p:cNvPr>
              <p:cNvSpPr txBox="1"/>
              <p:nvPr/>
            </p:nvSpPr>
            <p:spPr>
              <a:xfrm>
                <a:off x="8975712" y="2899536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F57D05D-D43C-674E-DBF1-0AA7619AB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712" y="2899536"/>
                <a:ext cx="66332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65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圆角矩形 24">
            <a:extLst>
              <a:ext uri="{FF2B5EF4-FFF2-40B4-BE49-F238E27FC236}">
                <a16:creationId xmlns:a16="http://schemas.microsoft.com/office/drawing/2014/main" id="{696ADFEB-A896-CB6A-5050-6025B72E324C}"/>
              </a:ext>
            </a:extLst>
          </p:cNvPr>
          <p:cNvSpPr/>
          <p:nvPr/>
        </p:nvSpPr>
        <p:spPr>
          <a:xfrm>
            <a:off x="1229759" y="3852968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2E8D484-AAAF-380D-3726-E66EB4E425DD}"/>
              </a:ext>
            </a:extLst>
          </p:cNvPr>
          <p:cNvCxnSpPr>
            <a:cxnSpLocks/>
            <a:stCxn id="31" idx="6"/>
            <a:endCxn id="79" idx="2"/>
          </p:cNvCxnSpPr>
          <p:nvPr/>
        </p:nvCxnSpPr>
        <p:spPr>
          <a:xfrm>
            <a:off x="7744767" y="2779117"/>
            <a:ext cx="2545266" cy="829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3EA87503-4B4D-AEAD-CDCB-D314858FAD41}"/>
              </a:ext>
            </a:extLst>
          </p:cNvPr>
          <p:cNvCxnSpPr>
            <a:cxnSpLocks/>
            <a:stCxn id="32" idx="6"/>
            <a:endCxn id="79" idx="2"/>
          </p:cNvCxnSpPr>
          <p:nvPr/>
        </p:nvCxnSpPr>
        <p:spPr>
          <a:xfrm>
            <a:off x="7897167" y="2931517"/>
            <a:ext cx="2392866" cy="67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69AFA21-3921-632E-F04B-8C5B98EE4EF0}"/>
              </a:ext>
            </a:extLst>
          </p:cNvPr>
          <p:cNvCxnSpPr>
            <a:cxnSpLocks/>
            <a:stCxn id="37" idx="6"/>
            <a:endCxn id="79" idx="2"/>
          </p:cNvCxnSpPr>
          <p:nvPr/>
        </p:nvCxnSpPr>
        <p:spPr>
          <a:xfrm>
            <a:off x="7861981" y="3560160"/>
            <a:ext cx="2428052" cy="48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C6A6350-F86E-7536-1637-EBCA938FB0D3}"/>
              </a:ext>
            </a:extLst>
          </p:cNvPr>
          <p:cNvCxnSpPr>
            <a:cxnSpLocks/>
            <a:stCxn id="41" idx="6"/>
            <a:endCxn id="79" idx="2"/>
          </p:cNvCxnSpPr>
          <p:nvPr/>
        </p:nvCxnSpPr>
        <p:spPr>
          <a:xfrm flipV="1">
            <a:off x="8082201" y="3608795"/>
            <a:ext cx="2207832" cy="158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弧 21">
            <a:extLst>
              <a:ext uri="{FF2B5EF4-FFF2-40B4-BE49-F238E27FC236}">
                <a16:creationId xmlns:a16="http://schemas.microsoft.com/office/drawing/2014/main" id="{FF4BDAC3-69D7-4987-5203-03A22909E5ED}"/>
              </a:ext>
            </a:extLst>
          </p:cNvPr>
          <p:cNvSpPr/>
          <p:nvPr/>
        </p:nvSpPr>
        <p:spPr>
          <a:xfrm>
            <a:off x="9440627" y="3267677"/>
            <a:ext cx="171998" cy="470782"/>
          </a:xfrm>
          <a:prstGeom prst="arc">
            <a:avLst>
              <a:gd name="adj1" fmla="val 5648100"/>
              <a:gd name="adj2" fmla="val 1591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1513D5A-8965-45D3-1003-2B46465EB14E}"/>
                  </a:ext>
                </a:extLst>
              </p:cNvPr>
              <p:cNvSpPr txBox="1"/>
              <p:nvPr/>
            </p:nvSpPr>
            <p:spPr>
              <a:xfrm>
                <a:off x="8922809" y="3358501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1513D5A-8965-45D3-1003-2B46465EB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09" y="3358501"/>
                <a:ext cx="66332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43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CEFDFBC-569B-944A-43D6-EA5E2834E551}"/>
                  </a:ext>
                </a:extLst>
              </p:cNvPr>
              <p:cNvSpPr/>
              <p:nvPr/>
            </p:nvSpPr>
            <p:spPr>
              <a:xfrm>
                <a:off x="8381451" y="1858983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CEFDFBC-569B-944A-43D6-EA5E2834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1858983"/>
                <a:ext cx="488271" cy="4882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29145FF-7F10-404A-9A9B-6EB206E9199E}"/>
                  </a:ext>
                </a:extLst>
              </p:cNvPr>
              <p:cNvSpPr/>
              <p:nvPr/>
            </p:nvSpPr>
            <p:spPr>
              <a:xfrm>
                <a:off x="8381451" y="2835525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29145FF-7F10-404A-9A9B-6EB206E91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2835525"/>
                <a:ext cx="488271" cy="4882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91BD66F-AA78-1F56-6DEE-2E22BCD8BF0C}"/>
                  </a:ext>
                </a:extLst>
              </p:cNvPr>
              <p:cNvSpPr/>
              <p:nvPr/>
            </p:nvSpPr>
            <p:spPr>
              <a:xfrm>
                <a:off x="8381451" y="4788609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91BD66F-AA78-1F56-6DEE-2E22BCD8B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4788609"/>
                <a:ext cx="488271" cy="4882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6841ADB-929A-7B4B-E259-D4EAD5DC1E4D}"/>
                  </a:ext>
                </a:extLst>
              </p:cNvPr>
              <p:cNvSpPr/>
              <p:nvPr/>
            </p:nvSpPr>
            <p:spPr>
              <a:xfrm>
                <a:off x="10397418" y="4300338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6841ADB-929A-7B4B-E259-D4EAD5DC1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8" y="4300338"/>
                <a:ext cx="488271" cy="4882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DDD4626-9FE5-B4BB-C324-D0139A383038}"/>
              </a:ext>
            </a:extLst>
          </p:cNvPr>
          <p:cNvSpPr/>
          <p:nvPr/>
        </p:nvSpPr>
        <p:spPr>
          <a:xfrm>
            <a:off x="10397419" y="1367455"/>
            <a:ext cx="488271" cy="488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Palatino Linotype" panose="02040502050505030304" pitchFamily="18" charset="0"/>
              </a:rPr>
              <a:t>1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8A41B38-AD55-ED6B-A51D-3528745B0296}"/>
                  </a:ext>
                </a:extLst>
              </p:cNvPr>
              <p:cNvSpPr/>
              <p:nvPr/>
            </p:nvSpPr>
            <p:spPr>
              <a:xfrm>
                <a:off x="10397418" y="2347254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8A41B38-AD55-ED6B-A51D-3528745B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8" y="2347254"/>
                <a:ext cx="488271" cy="4882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A38A91A-E355-E46D-A524-35498DF93BF7}"/>
                  </a:ext>
                </a:extLst>
              </p:cNvPr>
              <p:cNvSpPr/>
              <p:nvPr/>
            </p:nvSpPr>
            <p:spPr>
              <a:xfrm>
                <a:off x="10397417" y="5276880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A38A91A-E355-E46D-A524-35498DF93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7" y="5276880"/>
                <a:ext cx="488271" cy="4882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5FF463-A4DD-8734-ECA0-ED46F2E888FC}"/>
                  </a:ext>
                </a:extLst>
              </p:cNvPr>
              <p:cNvSpPr/>
              <p:nvPr/>
            </p:nvSpPr>
            <p:spPr>
              <a:xfrm>
                <a:off x="10397418" y="3323796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5FF463-A4DD-8734-ECA0-ED46F2E88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8" y="3323796"/>
                <a:ext cx="488271" cy="48827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CC113C-4EFC-A9B4-2214-211E29ECA987}"/>
                  </a:ext>
                </a:extLst>
              </p:cNvPr>
              <p:cNvSpPr/>
              <p:nvPr/>
            </p:nvSpPr>
            <p:spPr>
              <a:xfrm>
                <a:off x="8381451" y="3803358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CC113C-4EFC-A9B4-2214-211E29EC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3803358"/>
                <a:ext cx="488271" cy="48827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9B6230-7B7C-466A-00C3-1C7F78DA00A0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8869722" y="1611591"/>
            <a:ext cx="1527697" cy="4915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335ABFA-3FE7-0AE5-C497-236BDA3FF65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8869722" y="2103119"/>
            <a:ext cx="1527696" cy="488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E37B539-E919-C98B-9B9C-6EFA05E572C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869722" y="2591390"/>
            <a:ext cx="1527696" cy="488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EE9C1C-7BC2-178C-31A4-D18C3524114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869722" y="3079661"/>
            <a:ext cx="1527696" cy="488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35A4A77-5469-6537-AAA1-EB17953A382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869722" y="3079661"/>
            <a:ext cx="1527696" cy="1464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0CA44D6-33AF-9628-8252-6CBDE551B5AE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8869722" y="1611591"/>
            <a:ext cx="1527697" cy="2435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BC469C-120D-E653-0866-7C907EF6C8BC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8869722" y="4047494"/>
            <a:ext cx="1527696" cy="496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B7DA07-A7CA-B189-6734-FF0CC18044D5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8869722" y="5032745"/>
            <a:ext cx="1527695" cy="488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框架 14">
            <a:extLst>
              <a:ext uri="{FF2B5EF4-FFF2-40B4-BE49-F238E27FC236}">
                <a16:creationId xmlns:a16="http://schemas.microsoft.com/office/drawing/2014/main" id="{91BFAFF2-2352-E43E-0956-A3BDB82FF1B8}"/>
              </a:ext>
            </a:extLst>
          </p:cNvPr>
          <p:cNvSpPr/>
          <p:nvPr/>
        </p:nvSpPr>
        <p:spPr>
          <a:xfrm>
            <a:off x="777144" y="2018813"/>
            <a:ext cx="7248355" cy="837672"/>
          </a:xfrm>
          <a:prstGeom prst="frame">
            <a:avLst>
              <a:gd name="adj1" fmla="val 12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7B6C60-986A-81C5-9754-3C0315051EF4}"/>
                  </a:ext>
                </a:extLst>
              </p:cNvPr>
              <p:cNvSpPr txBox="1"/>
              <p:nvPr/>
            </p:nvSpPr>
            <p:spPr>
              <a:xfrm>
                <a:off x="871874" y="2103119"/>
                <a:ext cx="6957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Input:</a:t>
                </a:r>
                <a:r>
                  <a:rPr lang="en-US" altLang="zh-CN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where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is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a collection of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over the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Output:</a:t>
                </a:r>
                <a:r>
                  <a:rPr lang="zh-CN" altLang="en-US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find the smallest number of sets in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, whose union is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.</a:t>
                </a:r>
                <a:endParaRPr kumimoji="1" lang="zh-CN" altLang="en-US" sz="160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67B6C60-986A-81C5-9754-3C031505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4" y="2103119"/>
                <a:ext cx="6957930" cy="646331"/>
              </a:xfrm>
              <a:prstGeom prst="rect">
                <a:avLst/>
              </a:prstGeom>
              <a:blipFill>
                <a:blip r:embed="rId11"/>
                <a:stretch>
                  <a:fillRect l="-70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87DF526C-3922-4320-8DF2-DA6F8B7E23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405" y="3068245"/>
                <a:ext cx="742559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>
                    <a:latin typeface="Palatino Linotype" panose="02040502050505030304" pitchFamily="18" charset="0"/>
                  </a:rPr>
                  <a:t>Equivalent view:</a:t>
                </a:r>
              </a:p>
              <a:p>
                <a:pPr lvl="1"/>
                <a:r>
                  <a:rPr lang="en-US" altLang="zh-CN" sz="1800">
                    <a:latin typeface="Palatino Linotype" panose="02040502050505030304" pitchFamily="18" charset="0"/>
                  </a:rPr>
                  <a:t>Given a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bipartite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graph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find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the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smallest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number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left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vertices,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whose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neighbors’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union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.</a:t>
                </a:r>
                <a:endParaRPr lang="en-US" altLang="zh-CN" sz="2000">
                  <a:latin typeface="Palatino Linotype" panose="02040502050505030304" pitchFamily="18" charset="0"/>
                </a:endParaRPr>
              </a:p>
              <a:p>
                <a:r>
                  <a:rPr lang="en-US" altLang="zh-CN" sz="2000">
                    <a:latin typeface="Palatino Linotype" panose="020405020505050303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1,2,3,4,5</m:t>
                    </m:r>
                    <m:r>
                      <m:rPr>
                        <m:lit/>
                      </m:rPr>
                      <a:rPr lang="en-US" altLang="zh-CN" sz="1800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  <m:r>
                      <a:rPr lang="en-US" altLang="zh-CN" sz="18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2,3,4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800">
                    <a:latin typeface="Palatino Linotype" panose="02040502050505030304" pitchFamily="18" charset="0"/>
                  </a:rPr>
                  <a:t>Answer: 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87DF526C-3922-4320-8DF2-DA6F8B7E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5" y="3068245"/>
                <a:ext cx="7425590" cy="3849624"/>
              </a:xfrm>
              <a:prstGeom prst="rect">
                <a:avLst/>
              </a:prstGeom>
              <a:blipFill>
                <a:blip r:embed="rId12"/>
                <a:stretch>
                  <a:fillRect l="-739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89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2987788B-B6D1-8E70-E862-58C0DC4D353D}"/>
              </a:ext>
            </a:extLst>
          </p:cNvPr>
          <p:cNvSpPr/>
          <p:nvPr/>
        </p:nvSpPr>
        <p:spPr>
          <a:xfrm>
            <a:off x="1229759" y="3852968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D471A00-6D96-F69F-08C4-B5FCA9DBD782}"/>
              </a:ext>
            </a:extLst>
          </p:cNvPr>
          <p:cNvCxnSpPr>
            <a:cxnSpLocks/>
            <a:endCxn id="85" idx="2"/>
          </p:cNvCxnSpPr>
          <p:nvPr/>
        </p:nvCxnSpPr>
        <p:spPr>
          <a:xfrm>
            <a:off x="7744767" y="2779117"/>
            <a:ext cx="2314425" cy="12972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161CE55-68F0-ED0C-357E-CAFB2492C3D7}"/>
              </a:ext>
            </a:extLst>
          </p:cNvPr>
          <p:cNvCxnSpPr>
            <a:cxnSpLocks/>
            <a:stCxn id="46" idx="6"/>
            <a:endCxn id="85" idx="2"/>
          </p:cNvCxnSpPr>
          <p:nvPr/>
        </p:nvCxnSpPr>
        <p:spPr>
          <a:xfrm flipV="1">
            <a:off x="7731324" y="4076325"/>
            <a:ext cx="2327868" cy="721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238032E-F94D-21C8-63C3-C9387E858183}"/>
              </a:ext>
            </a:extLst>
          </p:cNvPr>
          <p:cNvCxnSpPr>
            <a:cxnSpLocks/>
            <a:stCxn id="38" idx="6"/>
            <a:endCxn id="85" idx="2"/>
          </p:cNvCxnSpPr>
          <p:nvPr/>
        </p:nvCxnSpPr>
        <p:spPr>
          <a:xfrm>
            <a:off x="7620478" y="3681551"/>
            <a:ext cx="2438714" cy="3947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DEC85B7A-1290-A108-5849-1581C33C52E3}"/>
              </a:ext>
            </a:extLst>
          </p:cNvPr>
          <p:cNvCxnSpPr>
            <a:cxnSpLocks/>
            <a:stCxn id="37" idx="6"/>
            <a:endCxn id="85" idx="2"/>
          </p:cNvCxnSpPr>
          <p:nvPr/>
        </p:nvCxnSpPr>
        <p:spPr>
          <a:xfrm>
            <a:off x="7861981" y="3560160"/>
            <a:ext cx="2197211" cy="516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 18">
            <a:extLst>
              <a:ext uri="{FF2B5EF4-FFF2-40B4-BE49-F238E27FC236}">
                <a16:creationId xmlns:a16="http://schemas.microsoft.com/office/drawing/2014/main" id="{D06DBD2B-38AD-5308-0EF5-43386DA3FEFE}"/>
              </a:ext>
            </a:extLst>
          </p:cNvPr>
          <p:cNvSpPr/>
          <p:nvPr/>
        </p:nvSpPr>
        <p:spPr>
          <a:xfrm>
            <a:off x="9629855" y="3785081"/>
            <a:ext cx="171998" cy="470782"/>
          </a:xfrm>
          <a:prstGeom prst="arc">
            <a:avLst>
              <a:gd name="adj1" fmla="val 5648100"/>
              <a:gd name="adj2" fmla="val 1591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0381DD-88EB-BECC-7D08-6E3F7AFCD88A}"/>
                  </a:ext>
                </a:extLst>
              </p:cNvPr>
              <p:cNvSpPr txBox="1"/>
              <p:nvPr/>
            </p:nvSpPr>
            <p:spPr>
              <a:xfrm>
                <a:off x="9082287" y="3999750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F0381DD-88EB-BECC-7D08-6E3F7AFCD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287" y="3999750"/>
                <a:ext cx="66332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25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3731FC5E-A030-2048-DB4D-B79A07B481D6}"/>
              </a:ext>
            </a:extLst>
          </p:cNvPr>
          <p:cNvSpPr/>
          <p:nvPr/>
        </p:nvSpPr>
        <p:spPr>
          <a:xfrm>
            <a:off x="1229759" y="3852968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FAB9BE88-56E3-4E22-94E0-8124F2E7B111}"/>
              </a:ext>
            </a:extLst>
          </p:cNvPr>
          <p:cNvCxnSpPr>
            <a:cxnSpLocks/>
            <a:stCxn id="32" idx="5"/>
            <a:endCxn id="94" idx="1"/>
          </p:cNvCxnSpPr>
          <p:nvPr/>
        </p:nvCxnSpPr>
        <p:spPr>
          <a:xfrm>
            <a:off x="7881351" y="2969701"/>
            <a:ext cx="2109916" cy="23554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C7A8B4E0-D54E-2912-6C99-BE8E6DF0A013}"/>
              </a:ext>
            </a:extLst>
          </p:cNvPr>
          <p:cNvCxnSpPr>
            <a:cxnSpLocks/>
            <a:stCxn id="38" idx="6"/>
            <a:endCxn id="94" idx="1"/>
          </p:cNvCxnSpPr>
          <p:nvPr/>
        </p:nvCxnSpPr>
        <p:spPr>
          <a:xfrm>
            <a:off x="7620478" y="3681551"/>
            <a:ext cx="2370789" cy="16436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404B8BB-BB36-A853-AB50-1DBCDD106C68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861981" y="3560160"/>
            <a:ext cx="2129286" cy="17650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C3D3F69-D411-71B5-4260-727ED1D953AC}"/>
              </a:ext>
            </a:extLst>
          </p:cNvPr>
          <p:cNvCxnSpPr>
            <a:cxnSpLocks/>
            <a:stCxn id="41" idx="5"/>
            <a:endCxn id="94" idx="1"/>
          </p:cNvCxnSpPr>
          <p:nvPr/>
        </p:nvCxnSpPr>
        <p:spPr>
          <a:xfrm>
            <a:off x="8066385" y="3805261"/>
            <a:ext cx="1924882" cy="15199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弧 18">
            <a:extLst>
              <a:ext uri="{FF2B5EF4-FFF2-40B4-BE49-F238E27FC236}">
                <a16:creationId xmlns:a16="http://schemas.microsoft.com/office/drawing/2014/main" id="{185072E8-56F2-6BFE-A96D-8A673AA3A9F9}"/>
              </a:ext>
            </a:extLst>
          </p:cNvPr>
          <p:cNvSpPr/>
          <p:nvPr/>
        </p:nvSpPr>
        <p:spPr>
          <a:xfrm rot="1247969">
            <a:off x="9547005" y="4843156"/>
            <a:ext cx="117726" cy="283074"/>
          </a:xfrm>
          <a:prstGeom prst="arc">
            <a:avLst>
              <a:gd name="adj1" fmla="val 5648100"/>
              <a:gd name="adj2" fmla="val 1591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81BF2E-14A2-92BA-611C-10E09DB51E5F}"/>
                  </a:ext>
                </a:extLst>
              </p:cNvPr>
              <p:cNvSpPr txBox="1"/>
              <p:nvPr/>
            </p:nvSpPr>
            <p:spPr>
              <a:xfrm>
                <a:off x="8935152" y="4868027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81BF2E-14A2-92BA-611C-10E09DB51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152" y="4868027"/>
                <a:ext cx="66332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01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1229759" y="3852968"/>
            <a:ext cx="5029426" cy="101035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7162"/>
                <a:ext cx="5582733" cy="923330"/>
              </a:xfrm>
              <a:prstGeom prst="rect">
                <a:avLst/>
              </a:prstGeom>
              <a:blipFill>
                <a:blip r:embed="rId5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FD4FC3-8EB2-E795-0355-15324E3C5651}"/>
              </a:ext>
            </a:extLst>
          </p:cNvPr>
          <p:cNvGrpSpPr/>
          <p:nvPr/>
        </p:nvGrpSpPr>
        <p:grpSpPr>
          <a:xfrm>
            <a:off x="8378775" y="5797947"/>
            <a:ext cx="1106841" cy="276999"/>
            <a:chOff x="8269918" y="5487754"/>
            <a:chExt cx="110684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DC4A7FF-DA2D-12CD-8EB9-952F80904C4D}"/>
                    </a:ext>
                  </a:extLst>
                </p:cNvPr>
                <p:cNvSpPr txBox="1"/>
                <p:nvPr/>
              </p:nvSpPr>
              <p:spPr>
                <a:xfrm>
                  <a:off x="8269918" y="5487754"/>
                  <a:ext cx="11068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of   </a:t>
                  </a:r>
                  <a14:m>
                    <m:oMath xmlns:m="http://schemas.openxmlformats.org/officeDocument/2006/math"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h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</a:t>
                  </a:r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DC4A7FF-DA2D-12CD-8EB9-952F80904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918" y="5487754"/>
                  <a:ext cx="110684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7143" t="-28261" r="-109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F5EBC74-2AD2-64F4-ED48-F7C24F9E109C}"/>
                </a:ext>
              </a:extLst>
            </p:cNvPr>
            <p:cNvSpPr/>
            <p:nvPr/>
          </p:nvSpPr>
          <p:spPr>
            <a:xfrm>
              <a:off x="8769338" y="556423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892E2-60DD-26AD-95FA-ED2FDCF1E94E}"/>
                  </a:ext>
                </a:extLst>
              </p:cNvPr>
              <p:cNvSpPr txBox="1"/>
              <p:nvPr/>
            </p:nvSpPr>
            <p:spPr>
              <a:xfrm rot="5400000">
                <a:off x="8746749" y="552800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892E2-60DD-26AD-95FA-ED2FDCF1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46749" y="5528002"/>
                <a:ext cx="262892" cy="276999"/>
              </a:xfrm>
              <a:prstGeom prst="rect">
                <a:avLst/>
              </a:prstGeom>
              <a:blipFill>
                <a:blip r:embed="rId16"/>
                <a:stretch>
                  <a:fillRect l="-2222" t="-1395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665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:r>
                  <a:rPr lang="en-US" altLang="zh-CN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blipFill>
                <a:blip r:embed="rId3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Threshold Graph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4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5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9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1229758" y="3852967"/>
            <a:ext cx="5074056" cy="12947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Threshold Graph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:r>
                  <a:rPr lang="en-US" altLang="zh-CN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>
            <a:extLst>
              <a:ext uri="{FF2B5EF4-FFF2-40B4-BE49-F238E27FC236}">
                <a16:creationId xmlns:a16="http://schemas.microsoft.com/office/drawing/2014/main" id="{D4FFE921-4A29-639A-B043-E3E83528FB5F}"/>
              </a:ext>
            </a:extLst>
          </p:cNvPr>
          <p:cNvSpPr/>
          <p:nvPr/>
        </p:nvSpPr>
        <p:spPr>
          <a:xfrm>
            <a:off x="10980795" y="2655845"/>
            <a:ext cx="253540" cy="2142274"/>
          </a:xfrm>
          <a:prstGeom prst="rightBrace">
            <a:avLst>
              <a:gd name="adj1" fmla="val 8333"/>
              <a:gd name="adj2" fmla="val 492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898BF6-153B-D9E8-387F-CDF7F86B47F5}"/>
                  </a:ext>
                </a:extLst>
              </p:cNvPr>
              <p:cNvSpPr txBox="1"/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blocks</a:t>
                </a:r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A898BF6-153B-D9E8-387F-CDF7F86B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blipFill>
                <a:blip r:embed="rId15"/>
                <a:stretch>
                  <a:fillRect l="-1642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E525302-1824-7D1B-8C7F-31F0A91B66BC}"/>
              </a:ext>
            </a:extLst>
          </p:cNvPr>
          <p:cNvCxnSpPr>
            <a:cxnSpLocks/>
          </p:cNvCxnSpPr>
          <p:nvPr/>
        </p:nvCxnSpPr>
        <p:spPr>
          <a:xfrm flipV="1">
            <a:off x="7744767" y="2594725"/>
            <a:ext cx="2212480" cy="1843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7ABF423-ACCE-C003-3D47-BDEFDCC963E9}"/>
              </a:ext>
            </a:extLst>
          </p:cNvPr>
          <p:cNvCxnSpPr>
            <a:cxnSpLocks/>
          </p:cNvCxnSpPr>
          <p:nvPr/>
        </p:nvCxnSpPr>
        <p:spPr>
          <a:xfrm flipV="1">
            <a:off x="7897167" y="2594725"/>
            <a:ext cx="2060080" cy="336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0283806-7E62-2AC8-9099-E34DE2091EC8}"/>
              </a:ext>
            </a:extLst>
          </p:cNvPr>
          <p:cNvCxnSpPr>
            <a:cxnSpLocks/>
          </p:cNvCxnSpPr>
          <p:nvPr/>
        </p:nvCxnSpPr>
        <p:spPr>
          <a:xfrm flipV="1">
            <a:off x="7731324" y="2594725"/>
            <a:ext cx="2225923" cy="2203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E0431A9-DB51-E742-7540-3AC58E191773}"/>
              </a:ext>
            </a:extLst>
          </p:cNvPr>
          <p:cNvCxnSpPr>
            <a:cxnSpLocks/>
          </p:cNvCxnSpPr>
          <p:nvPr/>
        </p:nvCxnSpPr>
        <p:spPr>
          <a:xfrm flipV="1">
            <a:off x="7620478" y="2594725"/>
            <a:ext cx="2336769" cy="10868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 16">
            <a:extLst>
              <a:ext uri="{FF2B5EF4-FFF2-40B4-BE49-F238E27FC236}">
                <a16:creationId xmlns:a16="http://schemas.microsoft.com/office/drawing/2014/main" id="{B25986EB-8684-8BBA-E175-A6701CA095BD}"/>
              </a:ext>
            </a:extLst>
          </p:cNvPr>
          <p:cNvSpPr/>
          <p:nvPr/>
        </p:nvSpPr>
        <p:spPr>
          <a:xfrm rot="20305822">
            <a:off x="9435167" y="2572939"/>
            <a:ext cx="171998" cy="470782"/>
          </a:xfrm>
          <a:prstGeom prst="arc">
            <a:avLst>
              <a:gd name="adj1" fmla="val 5482328"/>
              <a:gd name="adj2" fmla="val 160805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C920C6-28A0-54C2-4781-B296ECD44233}"/>
                  </a:ext>
                </a:extLst>
              </p:cNvPr>
              <p:cNvSpPr txBox="1"/>
              <p:nvPr/>
            </p:nvSpPr>
            <p:spPr>
              <a:xfrm>
                <a:off x="8975712" y="2899536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C920C6-28A0-54C2-4781-B296ECD44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712" y="2899536"/>
                <a:ext cx="663323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93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1229758" y="3852967"/>
            <a:ext cx="5074056" cy="12947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Threshold Graph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:r>
                  <a:rPr lang="en-US" altLang="zh-CN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D98B91A-DBC8-B61D-5DB7-A9D89D736682}"/>
              </a:ext>
            </a:extLst>
          </p:cNvPr>
          <p:cNvCxnSpPr>
            <a:cxnSpLocks/>
          </p:cNvCxnSpPr>
          <p:nvPr/>
        </p:nvCxnSpPr>
        <p:spPr>
          <a:xfrm>
            <a:off x="7744767" y="2779117"/>
            <a:ext cx="2545266" cy="8296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668DCEC-79D8-E17B-BDF4-F089133034F1}"/>
              </a:ext>
            </a:extLst>
          </p:cNvPr>
          <p:cNvCxnSpPr>
            <a:cxnSpLocks/>
          </p:cNvCxnSpPr>
          <p:nvPr/>
        </p:nvCxnSpPr>
        <p:spPr>
          <a:xfrm>
            <a:off x="7897167" y="2931517"/>
            <a:ext cx="2392866" cy="6772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5FF9330-61BB-50ED-70B5-B06B0B175942}"/>
              </a:ext>
            </a:extLst>
          </p:cNvPr>
          <p:cNvCxnSpPr>
            <a:cxnSpLocks/>
          </p:cNvCxnSpPr>
          <p:nvPr/>
        </p:nvCxnSpPr>
        <p:spPr>
          <a:xfrm>
            <a:off x="7861981" y="3560160"/>
            <a:ext cx="2428052" cy="48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45A6D05-E392-7A69-9F96-B2E2BBCB3601}"/>
              </a:ext>
            </a:extLst>
          </p:cNvPr>
          <p:cNvCxnSpPr>
            <a:cxnSpLocks/>
          </p:cNvCxnSpPr>
          <p:nvPr/>
        </p:nvCxnSpPr>
        <p:spPr>
          <a:xfrm flipV="1">
            <a:off x="8082201" y="3608795"/>
            <a:ext cx="2207832" cy="1582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 16">
            <a:extLst>
              <a:ext uri="{FF2B5EF4-FFF2-40B4-BE49-F238E27FC236}">
                <a16:creationId xmlns:a16="http://schemas.microsoft.com/office/drawing/2014/main" id="{29905638-784A-5AF3-6AFE-5CBA22F90CCD}"/>
              </a:ext>
            </a:extLst>
          </p:cNvPr>
          <p:cNvSpPr/>
          <p:nvPr/>
        </p:nvSpPr>
        <p:spPr>
          <a:xfrm>
            <a:off x="9440627" y="3267677"/>
            <a:ext cx="171998" cy="470782"/>
          </a:xfrm>
          <a:prstGeom prst="arc">
            <a:avLst>
              <a:gd name="adj1" fmla="val 5648100"/>
              <a:gd name="adj2" fmla="val 1591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94CAFE-57A0-24E1-A0C1-F71E2D0DC704}"/>
                  </a:ext>
                </a:extLst>
              </p:cNvPr>
              <p:cNvSpPr txBox="1"/>
              <p:nvPr/>
            </p:nvSpPr>
            <p:spPr>
              <a:xfrm>
                <a:off x="8922809" y="3358501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94CAFE-57A0-24E1-A0C1-F71E2D0DC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809" y="3358501"/>
                <a:ext cx="66332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1736DCEE-6778-4EBA-5976-DB9F27B1F867}"/>
              </a:ext>
            </a:extLst>
          </p:cNvPr>
          <p:cNvSpPr/>
          <p:nvPr/>
        </p:nvSpPr>
        <p:spPr>
          <a:xfrm>
            <a:off x="10980795" y="2655845"/>
            <a:ext cx="253540" cy="2142274"/>
          </a:xfrm>
          <a:prstGeom prst="rightBrace">
            <a:avLst>
              <a:gd name="adj1" fmla="val 8333"/>
              <a:gd name="adj2" fmla="val 492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7408A61-9641-D2A6-88FE-530670DB02BB}"/>
                  </a:ext>
                </a:extLst>
              </p:cNvPr>
              <p:cNvSpPr txBox="1"/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blocks</a:t>
                </a:r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7408A61-9641-D2A6-88FE-530670DB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blipFill>
                <a:blip r:embed="rId16"/>
                <a:stretch>
                  <a:fillRect l="-1642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61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1229758" y="3852967"/>
            <a:ext cx="5074056" cy="12947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Threshold Graph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:r>
                  <a:rPr lang="en-US" altLang="zh-CN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7D98B91A-DBC8-B61D-5DB7-A9D89D736682}"/>
              </a:ext>
            </a:extLst>
          </p:cNvPr>
          <p:cNvCxnSpPr>
            <a:cxnSpLocks/>
            <a:stCxn id="38" idx="6"/>
            <a:endCxn id="84" idx="2"/>
          </p:cNvCxnSpPr>
          <p:nvPr/>
        </p:nvCxnSpPr>
        <p:spPr>
          <a:xfrm>
            <a:off x="7620478" y="3681551"/>
            <a:ext cx="2210223" cy="473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668DCEC-79D8-E17B-BDF4-F089133034F1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7897167" y="2931517"/>
            <a:ext cx="1933534" cy="12231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5FF9330-61BB-50ED-70B5-B06B0B175942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7861981" y="3560160"/>
            <a:ext cx="1968720" cy="5944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B45A6D05-E392-7A69-9F96-B2E2BBCB3601}"/>
              </a:ext>
            </a:extLst>
          </p:cNvPr>
          <p:cNvCxnSpPr>
            <a:cxnSpLocks/>
            <a:stCxn id="46" idx="6"/>
            <a:endCxn id="84" idx="2"/>
          </p:cNvCxnSpPr>
          <p:nvPr/>
        </p:nvCxnSpPr>
        <p:spPr>
          <a:xfrm flipV="1">
            <a:off x="7731324" y="4154653"/>
            <a:ext cx="2099377" cy="643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弧 16">
            <a:extLst>
              <a:ext uri="{FF2B5EF4-FFF2-40B4-BE49-F238E27FC236}">
                <a16:creationId xmlns:a16="http://schemas.microsoft.com/office/drawing/2014/main" id="{29905638-784A-5AF3-6AFE-5CBA22F90CCD}"/>
              </a:ext>
            </a:extLst>
          </p:cNvPr>
          <p:cNvSpPr/>
          <p:nvPr/>
        </p:nvSpPr>
        <p:spPr>
          <a:xfrm rot="655981">
            <a:off x="9423550" y="3796889"/>
            <a:ext cx="171998" cy="470782"/>
          </a:xfrm>
          <a:prstGeom prst="arc">
            <a:avLst>
              <a:gd name="adj1" fmla="val 5648100"/>
              <a:gd name="adj2" fmla="val 1591821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94CAFE-57A0-24E1-A0C1-F71E2D0DC704}"/>
                  </a:ext>
                </a:extLst>
              </p:cNvPr>
              <p:cNvSpPr txBox="1"/>
              <p:nvPr/>
            </p:nvSpPr>
            <p:spPr>
              <a:xfrm>
                <a:off x="8874199" y="4015793"/>
                <a:ext cx="6633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80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zh-CN" altLang="en-US" sz="80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C94CAFE-57A0-24E1-A0C1-F71E2D0DC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99" y="4015793"/>
                <a:ext cx="66332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1736DCEE-6778-4EBA-5976-DB9F27B1F867}"/>
              </a:ext>
            </a:extLst>
          </p:cNvPr>
          <p:cNvSpPr/>
          <p:nvPr/>
        </p:nvSpPr>
        <p:spPr>
          <a:xfrm>
            <a:off x="10980795" y="2655845"/>
            <a:ext cx="253540" cy="2142274"/>
          </a:xfrm>
          <a:prstGeom prst="rightBrace">
            <a:avLst>
              <a:gd name="adj1" fmla="val 8333"/>
              <a:gd name="adj2" fmla="val 492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7408A61-9641-D2A6-88FE-530670DB02BB}"/>
                  </a:ext>
                </a:extLst>
              </p:cNvPr>
              <p:cNvSpPr txBox="1"/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blocks</a:t>
                </a:r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7408A61-9641-D2A6-88FE-530670DB0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blipFill>
                <a:blip r:embed="rId16"/>
                <a:stretch>
                  <a:fillRect l="-1642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28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1229758" y="3852967"/>
            <a:ext cx="5074056" cy="12947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Threshold Graph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:r>
                  <a:rPr lang="en-US" altLang="zh-CN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FD4FC3-8EB2-E795-0355-15324E3C5651}"/>
              </a:ext>
            </a:extLst>
          </p:cNvPr>
          <p:cNvGrpSpPr/>
          <p:nvPr/>
        </p:nvGrpSpPr>
        <p:grpSpPr>
          <a:xfrm>
            <a:off x="8378775" y="5797947"/>
            <a:ext cx="1106841" cy="276999"/>
            <a:chOff x="8269918" y="5487754"/>
            <a:chExt cx="110684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DC4A7FF-DA2D-12CD-8EB9-952F80904C4D}"/>
                    </a:ext>
                  </a:extLst>
                </p:cNvPr>
                <p:cNvSpPr txBox="1"/>
                <p:nvPr/>
              </p:nvSpPr>
              <p:spPr>
                <a:xfrm>
                  <a:off x="8269918" y="5487754"/>
                  <a:ext cx="11068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of   </a:t>
                  </a:r>
                  <a14:m>
                    <m:oMath xmlns:m="http://schemas.openxmlformats.org/officeDocument/2006/math"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h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</a:t>
                  </a:r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DC4A7FF-DA2D-12CD-8EB9-952F80904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918" y="5487754"/>
                  <a:ext cx="110684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7143" t="-28261" r="-109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F5EBC74-2AD2-64F4-ED48-F7C24F9E109C}"/>
                </a:ext>
              </a:extLst>
            </p:cNvPr>
            <p:cNvSpPr/>
            <p:nvPr/>
          </p:nvSpPr>
          <p:spPr>
            <a:xfrm>
              <a:off x="8769338" y="556423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892E2-60DD-26AD-95FA-ED2FDCF1E94E}"/>
                  </a:ext>
                </a:extLst>
              </p:cNvPr>
              <p:cNvSpPr txBox="1"/>
              <p:nvPr/>
            </p:nvSpPr>
            <p:spPr>
              <a:xfrm rot="5400000">
                <a:off x="8746749" y="552800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892E2-60DD-26AD-95FA-ED2FDCF1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46749" y="5528002"/>
                <a:ext cx="262892" cy="276999"/>
              </a:xfrm>
              <a:prstGeom prst="rect">
                <a:avLst/>
              </a:prstGeom>
              <a:blipFill>
                <a:blip r:embed="rId16"/>
                <a:stretch>
                  <a:fillRect l="-2222" t="-1395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大括号 8">
            <a:extLst>
              <a:ext uri="{FF2B5EF4-FFF2-40B4-BE49-F238E27FC236}">
                <a16:creationId xmlns:a16="http://schemas.microsoft.com/office/drawing/2014/main" id="{B91602F0-B23C-31A5-177D-0E1A1584F895}"/>
              </a:ext>
            </a:extLst>
          </p:cNvPr>
          <p:cNvSpPr/>
          <p:nvPr/>
        </p:nvSpPr>
        <p:spPr>
          <a:xfrm>
            <a:off x="10980795" y="2655845"/>
            <a:ext cx="253540" cy="2142274"/>
          </a:xfrm>
          <a:prstGeom prst="rightBrace">
            <a:avLst>
              <a:gd name="adj1" fmla="val 8333"/>
              <a:gd name="adj2" fmla="val 492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1BC671F-120C-E0DA-340A-60E562653C80}"/>
                  </a:ext>
                </a:extLst>
              </p:cNvPr>
              <p:cNvSpPr txBox="1"/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blocks</a:t>
                </a:r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1BC671F-120C-E0DA-340A-60E562653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blipFill>
                <a:blip r:embed="rId17"/>
                <a:stretch>
                  <a:fillRect l="-1642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701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1229758" y="3852967"/>
            <a:ext cx="5074056" cy="12947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圆角矩形 103">
            <a:extLst>
              <a:ext uri="{FF2B5EF4-FFF2-40B4-BE49-F238E27FC236}">
                <a16:creationId xmlns:a16="http://schemas.microsoft.com/office/drawing/2014/main" id="{18224EFA-E8F3-89FC-55CB-A79AA6E747AD}"/>
              </a:ext>
            </a:extLst>
          </p:cNvPr>
          <p:cNvSpPr/>
          <p:nvPr/>
        </p:nvSpPr>
        <p:spPr>
          <a:xfrm>
            <a:off x="9643967" y="510043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3" name="圆角矩形 102">
            <a:extLst>
              <a:ext uri="{FF2B5EF4-FFF2-40B4-BE49-F238E27FC236}">
                <a16:creationId xmlns:a16="http://schemas.microsoft.com/office/drawing/2014/main" id="{D122E8AF-39A6-B527-03F0-0BC605A56BCE}"/>
              </a:ext>
            </a:extLst>
          </p:cNvPr>
          <p:cNvSpPr/>
          <p:nvPr/>
        </p:nvSpPr>
        <p:spPr>
          <a:xfrm>
            <a:off x="9616537" y="3897162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3510F1D2-B1CE-A47C-CEF4-5C51390D0849}"/>
              </a:ext>
            </a:extLst>
          </p:cNvPr>
          <p:cNvSpPr/>
          <p:nvPr/>
        </p:nvSpPr>
        <p:spPr>
          <a:xfrm>
            <a:off x="9616537" y="3145910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圆角矩形 100">
            <a:extLst>
              <a:ext uri="{FF2B5EF4-FFF2-40B4-BE49-F238E27FC236}">
                <a16:creationId xmlns:a16="http://schemas.microsoft.com/office/drawing/2014/main" id="{69C06ED5-B3A9-9AAA-FED1-4D84DBB56F10}"/>
              </a:ext>
            </a:extLst>
          </p:cNvPr>
          <p:cNvSpPr/>
          <p:nvPr/>
        </p:nvSpPr>
        <p:spPr>
          <a:xfrm>
            <a:off x="9607739" y="2443975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圆角矩形 99">
            <a:extLst>
              <a:ext uri="{FF2B5EF4-FFF2-40B4-BE49-F238E27FC236}">
                <a16:creationId xmlns:a16="http://schemas.microsoft.com/office/drawing/2014/main" id="{E806B453-5A97-D4A3-5E14-A99111517634}"/>
              </a:ext>
            </a:extLst>
          </p:cNvPr>
          <p:cNvSpPr/>
          <p:nvPr/>
        </p:nvSpPr>
        <p:spPr>
          <a:xfrm>
            <a:off x="7374139" y="4650719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圆角矩形 98">
            <a:extLst>
              <a:ext uri="{FF2B5EF4-FFF2-40B4-BE49-F238E27FC236}">
                <a16:creationId xmlns:a16="http://schemas.microsoft.com/office/drawing/2014/main" id="{1A6439AB-262C-7139-8587-CC0A3836AF39}"/>
              </a:ext>
            </a:extLst>
          </p:cNvPr>
          <p:cNvSpPr/>
          <p:nvPr/>
        </p:nvSpPr>
        <p:spPr>
          <a:xfrm>
            <a:off x="7374139" y="3412153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圆角矩形 97">
            <a:extLst>
              <a:ext uri="{FF2B5EF4-FFF2-40B4-BE49-F238E27FC236}">
                <a16:creationId xmlns:a16="http://schemas.microsoft.com/office/drawing/2014/main" id="{9AB6E49A-E317-E277-F4C7-6A13F1AB37AC}"/>
              </a:ext>
            </a:extLst>
          </p:cNvPr>
          <p:cNvSpPr/>
          <p:nvPr/>
        </p:nvSpPr>
        <p:spPr>
          <a:xfrm>
            <a:off x="7374139" y="2615851"/>
            <a:ext cx="914400" cy="5896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Our Threshold Graph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617220" lvl="1" indent="-342900"/>
                <a:r>
                  <a:rPr lang="en-US" altLang="zh-CN" sz="2000">
                    <a:latin typeface="Palatino Linotype" panose="02040502050505030304" pitchFamily="18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: a bipartite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000">
                    <a:latin typeface="Palatino Linotype" panose="02040502050505030304" pitchFamily="18" charset="0"/>
                  </a:rPr>
                  <a:t>, satisfying</a:t>
                </a: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endParaRPr lang="zh-CN" altLang="en-US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122" y="1585109"/>
                <a:ext cx="10515600" cy="4351338"/>
              </a:xfrm>
              <a:blipFill>
                <a:blip r:embed="rId3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5379712" y="325039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732" y="2736871"/>
                <a:ext cx="4973481" cy="923330"/>
              </a:xfrm>
              <a:prstGeom prst="rect">
                <a:avLst/>
              </a:prstGeom>
              <a:blipFill>
                <a:blip r:embed="rId4"/>
                <a:stretch>
                  <a:fillRect l="-98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latin typeface="Palatino" pitchFamily="2" charset="0"/>
                    <a:ea typeface="Palatino" pitchFamily="2" charset="0"/>
                  </a:rPr>
                  <a:t>if </a:t>
                </a:r>
                <a:r>
                  <a:rPr lang="en-US" altLang="zh-CN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rgbClr val="FF0000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95" y="3893423"/>
                <a:ext cx="5582733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/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3F8513-B17D-7DD5-85D9-242B106A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201" y="4117471"/>
                <a:ext cx="55756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/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7BCE80C-9342-5506-6B08-D4368541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701" y="4556988"/>
                <a:ext cx="55756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1C830FE-91C8-5BBF-0B97-B70EB03184C6}"/>
              </a:ext>
            </a:extLst>
          </p:cNvPr>
          <p:cNvSpPr/>
          <p:nvPr/>
        </p:nvSpPr>
        <p:spPr>
          <a:xfrm>
            <a:off x="7636767" y="27251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7017930-4685-6D03-67AB-A071B3FEC647}"/>
              </a:ext>
            </a:extLst>
          </p:cNvPr>
          <p:cNvSpPr/>
          <p:nvPr/>
        </p:nvSpPr>
        <p:spPr>
          <a:xfrm>
            <a:off x="7789167" y="287751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4CF8790-41B6-B1A9-2A47-5EAC78BBD724}"/>
              </a:ext>
            </a:extLst>
          </p:cNvPr>
          <p:cNvSpPr/>
          <p:nvPr/>
        </p:nvSpPr>
        <p:spPr>
          <a:xfrm>
            <a:off x="8016615" y="28138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403BE5-BFA4-5925-9469-63F60A2D2454}"/>
              </a:ext>
            </a:extLst>
          </p:cNvPr>
          <p:cNvSpPr/>
          <p:nvPr/>
        </p:nvSpPr>
        <p:spPr>
          <a:xfrm>
            <a:off x="7503273" y="297986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0904868-3907-4117-0CC6-3D81DEC92E71}"/>
              </a:ext>
            </a:extLst>
          </p:cNvPr>
          <p:cNvSpPr/>
          <p:nvPr/>
        </p:nvSpPr>
        <p:spPr>
          <a:xfrm>
            <a:off x="7753981" y="350616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D53B65-6194-5E3D-A9CC-E95CB4425862}"/>
              </a:ext>
            </a:extLst>
          </p:cNvPr>
          <p:cNvSpPr/>
          <p:nvPr/>
        </p:nvSpPr>
        <p:spPr>
          <a:xfrm>
            <a:off x="7512478" y="362755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0F8B97-0393-FF99-A16A-7AB9B6E66C8B}"/>
              </a:ext>
            </a:extLst>
          </p:cNvPr>
          <p:cNvSpPr/>
          <p:nvPr/>
        </p:nvSpPr>
        <p:spPr>
          <a:xfrm>
            <a:off x="8016615" y="35353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E68993A-3F74-DD48-6DC9-634F2B407FCA}"/>
              </a:ext>
            </a:extLst>
          </p:cNvPr>
          <p:cNvSpPr/>
          <p:nvPr/>
        </p:nvSpPr>
        <p:spPr>
          <a:xfrm>
            <a:off x="7974201" y="371307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B5D921E-E174-5486-BDFE-E9C57FE530DA}"/>
              </a:ext>
            </a:extLst>
          </p:cNvPr>
          <p:cNvSpPr/>
          <p:nvPr/>
        </p:nvSpPr>
        <p:spPr>
          <a:xfrm>
            <a:off x="7722204" y="377149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D6FA0F5-977E-DBF4-EDD5-4C294DA756B4}"/>
              </a:ext>
            </a:extLst>
          </p:cNvPr>
          <p:cNvSpPr/>
          <p:nvPr/>
        </p:nvSpPr>
        <p:spPr>
          <a:xfrm>
            <a:off x="7937134" y="3020506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1B1F0A3-FB76-B400-C952-CE55FAA5C435}"/>
              </a:ext>
            </a:extLst>
          </p:cNvPr>
          <p:cNvSpPr/>
          <p:nvPr/>
        </p:nvSpPr>
        <p:spPr>
          <a:xfrm>
            <a:off x="7623324" y="4744119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1A835D0-9C6E-AC55-F9D1-C9C42AA48AAB}"/>
              </a:ext>
            </a:extLst>
          </p:cNvPr>
          <p:cNvSpPr/>
          <p:nvPr/>
        </p:nvSpPr>
        <p:spPr>
          <a:xfrm>
            <a:off x="7898070" y="483147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E0D756EC-84EF-50B4-6BE6-A2B2D1D48486}"/>
              </a:ext>
            </a:extLst>
          </p:cNvPr>
          <p:cNvSpPr/>
          <p:nvPr/>
        </p:nvSpPr>
        <p:spPr>
          <a:xfrm>
            <a:off x="7573124" y="497707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3A9C20D-B69D-A2DD-3D9D-2BCA29D0EDBC}"/>
              </a:ext>
            </a:extLst>
          </p:cNvPr>
          <p:cNvSpPr/>
          <p:nvPr/>
        </p:nvSpPr>
        <p:spPr>
          <a:xfrm>
            <a:off x="8005781" y="503975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/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3D2E65-0D3A-9E19-1875-42F980D8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637" y="2717761"/>
                <a:ext cx="4950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/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A9754CF-1B58-E2A1-D134-CB4245E76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472" y="3463382"/>
                <a:ext cx="50039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/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6F0693-074E-0E8F-133A-B610A8165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99" y="4710870"/>
                <a:ext cx="5101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96457A37-5941-811B-DE6F-3EDF7F5A06A0}"/>
              </a:ext>
            </a:extLst>
          </p:cNvPr>
          <p:cNvSpPr/>
          <p:nvPr/>
        </p:nvSpPr>
        <p:spPr>
          <a:xfrm>
            <a:off x="9830701" y="282666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5B93A57-A4C1-85C6-5199-2B711A8A90CA}"/>
              </a:ext>
            </a:extLst>
          </p:cNvPr>
          <p:cNvSpPr/>
          <p:nvPr/>
        </p:nvSpPr>
        <p:spPr>
          <a:xfrm>
            <a:off x="9722701" y="2608972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B4EE189-2F48-6DD4-1E69-81A14F121F31}"/>
              </a:ext>
            </a:extLst>
          </p:cNvPr>
          <p:cNvSpPr/>
          <p:nvPr/>
        </p:nvSpPr>
        <p:spPr>
          <a:xfrm>
            <a:off x="9957247" y="25407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00E3D397-E74B-811E-24D2-A5D156CEB6FD}"/>
              </a:ext>
            </a:extLst>
          </p:cNvPr>
          <p:cNvSpPr/>
          <p:nvPr/>
        </p:nvSpPr>
        <p:spPr>
          <a:xfrm>
            <a:off x="10047167" y="272347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8077330E-24AE-9E8F-4A12-A4AEEC7BF5D5}"/>
              </a:ext>
            </a:extLst>
          </p:cNvPr>
          <p:cNvSpPr/>
          <p:nvPr/>
        </p:nvSpPr>
        <p:spPr>
          <a:xfrm>
            <a:off x="10306755" y="259472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D32B71AC-E31A-FF79-CB7F-1E87BEB605EB}"/>
              </a:ext>
            </a:extLst>
          </p:cNvPr>
          <p:cNvSpPr/>
          <p:nvPr/>
        </p:nvSpPr>
        <p:spPr>
          <a:xfrm>
            <a:off x="10243290" y="285003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4E717DE-4189-1C27-E6AD-551F411D1ADC}"/>
              </a:ext>
            </a:extLst>
          </p:cNvPr>
          <p:cNvSpPr/>
          <p:nvPr/>
        </p:nvSpPr>
        <p:spPr>
          <a:xfrm>
            <a:off x="10011247" y="33981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CCA6DE26-FF80-AADC-BB0F-9AD18696D512}"/>
              </a:ext>
            </a:extLst>
          </p:cNvPr>
          <p:cNvSpPr/>
          <p:nvPr/>
        </p:nvSpPr>
        <p:spPr>
          <a:xfrm>
            <a:off x="9758569" y="326388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7B823B8-399E-0C7D-4C1D-1BEB4A4F75F3}"/>
              </a:ext>
            </a:extLst>
          </p:cNvPr>
          <p:cNvSpPr/>
          <p:nvPr/>
        </p:nvSpPr>
        <p:spPr>
          <a:xfrm>
            <a:off x="10290033" y="355479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8922C2A-3C20-CF77-9319-7DB7588C0E37}"/>
              </a:ext>
            </a:extLst>
          </p:cNvPr>
          <p:cNvSpPr/>
          <p:nvPr/>
        </p:nvSpPr>
        <p:spPr>
          <a:xfrm>
            <a:off x="9769629" y="3556089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943E8D29-34B5-6DE0-088D-942469A049F1}"/>
              </a:ext>
            </a:extLst>
          </p:cNvPr>
          <p:cNvSpPr/>
          <p:nvPr/>
        </p:nvSpPr>
        <p:spPr>
          <a:xfrm>
            <a:off x="10297290" y="32518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350A99EE-51AF-87BE-40FB-6E0907CDF052}"/>
              </a:ext>
            </a:extLst>
          </p:cNvPr>
          <p:cNvSpPr/>
          <p:nvPr/>
        </p:nvSpPr>
        <p:spPr>
          <a:xfrm>
            <a:off x="9830701" y="410065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9C0D254-E293-D0D0-32E8-C9D133A34795}"/>
              </a:ext>
            </a:extLst>
          </p:cNvPr>
          <p:cNvSpPr/>
          <p:nvPr/>
        </p:nvSpPr>
        <p:spPr>
          <a:xfrm>
            <a:off x="10059192" y="40223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CB77B72-7569-9F2D-94C3-880324742084}"/>
              </a:ext>
            </a:extLst>
          </p:cNvPr>
          <p:cNvSpPr/>
          <p:nvPr/>
        </p:nvSpPr>
        <p:spPr>
          <a:xfrm>
            <a:off x="10252755" y="419960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446DF0D-609A-96F8-8D31-41E4503D92BB}"/>
              </a:ext>
            </a:extLst>
          </p:cNvPr>
          <p:cNvSpPr/>
          <p:nvPr/>
        </p:nvSpPr>
        <p:spPr>
          <a:xfrm>
            <a:off x="9812569" y="4304144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2F76A96-EC75-82DB-339E-36C467A8BD7C}"/>
              </a:ext>
            </a:extLst>
          </p:cNvPr>
          <p:cNvSpPr/>
          <p:nvPr/>
        </p:nvSpPr>
        <p:spPr>
          <a:xfrm>
            <a:off x="9784894" y="518190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AF0A6E05-52E7-3591-30B9-DCD7FFAEFA4E}"/>
              </a:ext>
            </a:extLst>
          </p:cNvPr>
          <p:cNvSpPr/>
          <p:nvPr/>
        </p:nvSpPr>
        <p:spPr>
          <a:xfrm>
            <a:off x="10182033" y="5215313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0F11861C-AF6D-6991-E860-B466E1ACE399}"/>
              </a:ext>
            </a:extLst>
          </p:cNvPr>
          <p:cNvSpPr/>
          <p:nvPr/>
        </p:nvSpPr>
        <p:spPr>
          <a:xfrm>
            <a:off x="9758685" y="5447968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9E2E4CD3-7594-57A1-2068-AAC2234CCE39}"/>
              </a:ext>
            </a:extLst>
          </p:cNvPr>
          <p:cNvSpPr/>
          <p:nvPr/>
        </p:nvSpPr>
        <p:spPr>
          <a:xfrm>
            <a:off x="9975451" y="5309363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E5A6732-DCFC-9F23-721C-7B9E50BE84A0}"/>
              </a:ext>
            </a:extLst>
          </p:cNvPr>
          <p:cNvSpPr/>
          <p:nvPr/>
        </p:nvSpPr>
        <p:spPr>
          <a:xfrm>
            <a:off x="10083451" y="5518255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17FC9015-A3D2-1F98-4D43-621C4A881D3D}"/>
              </a:ext>
            </a:extLst>
          </p:cNvPr>
          <p:cNvSpPr/>
          <p:nvPr/>
        </p:nvSpPr>
        <p:spPr>
          <a:xfrm>
            <a:off x="10325875" y="5418961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/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8D04346-8072-4018-9DE4-0346DFD8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139" y="2533095"/>
                <a:ext cx="49507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/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CD25967B-77E1-4402-1A2E-11FF1FF7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957" y="3187975"/>
                <a:ext cx="49667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/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6C48383-D858-93CA-84C4-5CB86E82B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937" y="4023987"/>
                <a:ext cx="49507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/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A61A3CE7-A2EB-A36C-6D2E-4B15E196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982" y="5202923"/>
                <a:ext cx="5487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6DFD4FC3-8EB2-E795-0355-15324E3C5651}"/>
              </a:ext>
            </a:extLst>
          </p:cNvPr>
          <p:cNvGrpSpPr/>
          <p:nvPr/>
        </p:nvGrpSpPr>
        <p:grpSpPr>
          <a:xfrm>
            <a:off x="8378775" y="5797947"/>
            <a:ext cx="1106841" cy="276999"/>
            <a:chOff x="8269918" y="5487754"/>
            <a:chExt cx="1106841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DC4A7FF-DA2D-12CD-8EB9-952F80904C4D}"/>
                    </a:ext>
                  </a:extLst>
                </p:cNvPr>
                <p:cNvSpPr txBox="1"/>
                <p:nvPr/>
              </p:nvSpPr>
              <p:spPr>
                <a:xfrm>
                  <a:off x="8269918" y="5487754"/>
                  <a:ext cx="11068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of   </a:t>
                  </a:r>
                  <a14:m>
                    <m:oMath xmlns:m="http://schemas.openxmlformats.org/officeDocument/2006/math">
                      <m:r>
                        <a:rPr kumimoji="1" lang="en-US" altLang="zh-CN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 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&gt;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h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</a:t>
                  </a:r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0DC4A7FF-DA2D-12CD-8EB9-952F80904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918" y="5487754"/>
                  <a:ext cx="110684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7143" t="-28261" r="-109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F5EBC74-2AD2-64F4-ED48-F7C24F9E109C}"/>
                </a:ext>
              </a:extLst>
            </p:cNvPr>
            <p:cNvSpPr/>
            <p:nvPr/>
          </p:nvSpPr>
          <p:spPr>
            <a:xfrm>
              <a:off x="8769338" y="556423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892E2-60DD-26AD-95FA-ED2FDCF1E94E}"/>
                  </a:ext>
                </a:extLst>
              </p:cNvPr>
              <p:cNvSpPr txBox="1"/>
              <p:nvPr/>
            </p:nvSpPr>
            <p:spPr>
              <a:xfrm rot="5400000">
                <a:off x="8746749" y="5528002"/>
                <a:ext cx="262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kumimoji="1"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AD892E2-60DD-26AD-95FA-ED2FDCF1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746749" y="5528002"/>
                <a:ext cx="262892" cy="276999"/>
              </a:xfrm>
              <a:prstGeom prst="rect">
                <a:avLst/>
              </a:prstGeom>
              <a:blipFill>
                <a:blip r:embed="rId16"/>
                <a:stretch>
                  <a:fillRect l="-2222" t="-13953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BC2AB2F-D0A8-5B27-2ECD-17B19362F0EB}"/>
              </a:ext>
            </a:extLst>
          </p:cNvPr>
          <p:cNvSpPr txBox="1"/>
          <p:nvPr/>
        </p:nvSpPr>
        <p:spPr>
          <a:xfrm>
            <a:off x="838200" y="5469071"/>
            <a:ext cx="6185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>
                <a:latin typeface="Palatino" pitchFamily="2" charset="0"/>
                <a:ea typeface="Palatino" pitchFamily="2" charset="0"/>
                <a:cs typeface="Palace Script MT" panose="020F0502020204030204" pitchFamily="34" charset="0"/>
              </a:rPr>
              <a:t>Such threshold graphs can be constructed via error correcting codes with benign distance </a:t>
            </a:r>
            <a:r>
              <a:rPr kumimoji="1" lang="en-US" altLang="zh-CN" sz="2000">
                <a:solidFill>
                  <a:srgbClr val="FF3399"/>
                </a:solidFill>
                <a:latin typeface="Palatino" pitchFamily="2" charset="0"/>
                <a:ea typeface="Palatino" pitchFamily="2" charset="0"/>
                <a:cs typeface="Palace Script MT" panose="020F0502020204030204" pitchFamily="34" charset="0"/>
              </a:rPr>
              <a:t>[KN21]</a:t>
            </a:r>
            <a:r>
              <a:rPr kumimoji="1" lang="en-US" altLang="zh-CN" sz="2000">
                <a:latin typeface="Palatino" pitchFamily="2" charset="0"/>
                <a:ea typeface="Palatino" pitchFamily="2" charset="0"/>
                <a:cs typeface="Palace Script MT" panose="020F0502020204030204" pitchFamily="34" charset="0"/>
              </a:rPr>
              <a:t>!</a:t>
            </a:r>
            <a:endParaRPr kumimoji="1" lang="zh-CN" altLang="en-US" sz="2000">
              <a:latin typeface="Palatino" pitchFamily="2" charset="0"/>
              <a:ea typeface="Palatino" pitchFamily="2" charset="0"/>
              <a:cs typeface="Palace Script MT" panose="020F0502020204030204" pitchFamily="34" charset="0"/>
            </a:endParaRP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3CB354F5-E275-FAC7-938C-E671DF6C298D}"/>
              </a:ext>
            </a:extLst>
          </p:cNvPr>
          <p:cNvSpPr/>
          <p:nvPr/>
        </p:nvSpPr>
        <p:spPr>
          <a:xfrm>
            <a:off x="10980795" y="2655845"/>
            <a:ext cx="253540" cy="2142274"/>
          </a:xfrm>
          <a:prstGeom prst="rightBrace">
            <a:avLst>
              <a:gd name="adj1" fmla="val 8333"/>
              <a:gd name="adj2" fmla="val 4929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6AC49F9-D8EB-456F-11F7-EE5075585417}"/>
                  </a:ext>
                </a:extLst>
              </p:cNvPr>
              <p:cNvSpPr txBox="1"/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blocks</a:t>
                </a:r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6AC49F9-D8EB-456F-11F7-EE507558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578" y="3458552"/>
                <a:ext cx="850452" cy="553998"/>
              </a:xfrm>
              <a:prstGeom prst="rect">
                <a:avLst/>
              </a:prstGeom>
              <a:blipFill>
                <a:blip r:embed="rId17"/>
                <a:stretch>
                  <a:fillRect l="-1642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706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in </a:t>
            </a:r>
            <a:r>
              <a:rPr lang="en-US" altLang="zh-CN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D7692B-9D7A-9C0C-6E7C-B57844AF4855}"/>
              </a:ext>
            </a:extLst>
          </p:cNvPr>
          <p:cNvGrpSpPr/>
          <p:nvPr/>
        </p:nvGrpSpPr>
        <p:grpSpPr>
          <a:xfrm>
            <a:off x="0" y="3680675"/>
            <a:ext cx="5891366" cy="2809929"/>
            <a:chOff x="6014145" y="2438400"/>
            <a:chExt cx="5582733" cy="2809929"/>
          </a:xfrm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B95BB074-955F-1296-6DDD-D2CD9292B333}"/>
                </a:ext>
              </a:extLst>
            </p:cNvPr>
            <p:cNvSpPr/>
            <p:nvPr/>
          </p:nvSpPr>
          <p:spPr>
            <a:xfrm>
              <a:off x="6438108" y="2438400"/>
              <a:ext cx="5001455" cy="28099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D763B192-9D18-BA72-9BFB-C340CEC896C2}"/>
                    </a:ext>
                  </a:extLst>
                </p:cNvPr>
                <p:cNvSpPr txBox="1"/>
                <p:nvPr/>
              </p:nvSpPr>
              <p:spPr>
                <a:xfrm>
                  <a:off x="6014145" y="3994000"/>
                  <a:ext cx="558273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b="1">
                      <a:latin typeface="Palatino" pitchFamily="2" charset="0"/>
                      <a:ea typeface="Palatino" pitchFamily="2" charset="0"/>
                    </a:rPr>
                    <a:t>Soundness: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0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:</a:t>
                  </a:r>
                  <a:r>
                    <a:rPr lang="zh-CN" altLang="en-US" b="0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latin typeface="Palatino" pitchFamily="2" charset="0"/>
                      <a:ea typeface="Palatino" pitchFamily="2" charset="0"/>
                    </a:rPr>
                    <a:t>I</a:t>
                  </a:r>
                  <a:r>
                    <a:rPr lang="en-US" altLang="zh-CN" b="0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f </a:t>
                  </a:r>
                  <a:r>
                    <a:rPr lang="en-US" altLang="zh-CN" b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∈[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]</m:t>
                      </m:r>
                    </m:oMath>
                  </a14:m>
                  <a:r>
                    <a:rPr lang="en-US" altLang="zh-CN" b="0" i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Palatino" pitchFamily="2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such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has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neighbors </a:t>
                  </a:r>
                  <a:r>
                    <a:rPr lang="en-US" altLang="zh-CN">
                      <a:latin typeface="Palatino" pitchFamily="2" charset="0"/>
                      <a:ea typeface="Palatino" pitchFamily="2" charset="0"/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altLang="zh-CN">
                      <a:latin typeface="Palatino" pitchFamily="2" charset="0"/>
                      <a:ea typeface="Palatino" pitchFamily="2" charset="0"/>
                    </a:rPr>
                    <a:t>, then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altLang="zh-CN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D763B192-9D18-BA72-9BFB-C340CEC89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45" y="3994000"/>
                  <a:ext cx="5582733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FF7F080-51F7-4335-B1D8-5D9192CCFE22}"/>
                </a:ext>
              </a:extLst>
            </p:cNvPr>
            <p:cNvSpPr txBox="1"/>
            <p:nvPr/>
          </p:nvSpPr>
          <p:spPr>
            <a:xfrm>
              <a:off x="10588062" y="335097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1AC4B2-B67B-4315-B5EA-20F5499035D0}"/>
                </a:ext>
              </a:extLst>
            </p:cNvPr>
            <p:cNvSpPr txBox="1"/>
            <p:nvPr/>
          </p:nvSpPr>
          <p:spPr>
            <a:xfrm>
              <a:off x="10588062" y="335097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7873357-46DE-1AE2-B03D-287FDD2F07EA}"/>
                    </a:ext>
                  </a:extLst>
                </p:cNvPr>
                <p:cNvSpPr txBox="1"/>
                <p:nvPr/>
              </p:nvSpPr>
              <p:spPr>
                <a:xfrm>
                  <a:off x="6466082" y="3016670"/>
                  <a:ext cx="497348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latin typeface="Palatino Linotype" panose="02040502050505030304" pitchFamily="18" charset="0"/>
                    </a:rPr>
                    <a:t>Completeness: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800"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1800">
                      <a:latin typeface="Palatino Linotype" panose="020405020505050303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zh-CN" sz="1800">
                      <a:latin typeface="Palatino Linotype" panose="0204050205050503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800"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1800">
                      <a:latin typeface="Palatino Linotype" panose="02040502050505030304" pitchFamily="18" charset="0"/>
                    </a:rPr>
                    <a:t>have a common neighbor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7873357-46DE-1AE2-B03D-287FDD2F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082" y="3016670"/>
                  <a:ext cx="4973481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929" t="-3974" r="-1742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C9235-927C-0F57-87C5-94D930B84B85}"/>
                    </a:ext>
                  </a:extLst>
                </p:cNvPr>
                <p:cNvSpPr txBox="1"/>
                <p:nvPr/>
              </p:nvSpPr>
              <p:spPr>
                <a:xfrm>
                  <a:off x="7145443" y="2562560"/>
                  <a:ext cx="393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Threshold 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C9235-927C-0F57-87C5-94D930B84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443" y="2562560"/>
                  <a:ext cx="3932743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615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EBB87C-3BF7-16F1-8E07-5BB26B86AAF1}"/>
              </a:ext>
            </a:extLst>
          </p:cNvPr>
          <p:cNvGrpSpPr/>
          <p:nvPr/>
        </p:nvGrpSpPr>
        <p:grpSpPr>
          <a:xfrm>
            <a:off x="493922" y="1611237"/>
            <a:ext cx="5248432" cy="1817763"/>
            <a:chOff x="752437" y="2446827"/>
            <a:chExt cx="5001455" cy="187174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3DCFD6A7-EFE9-14D0-2DA8-47E88E4EA941}"/>
                </a:ext>
              </a:extLst>
            </p:cNvPr>
            <p:cNvSpPr/>
            <p:nvPr/>
          </p:nvSpPr>
          <p:spPr>
            <a:xfrm>
              <a:off x="752437" y="2446827"/>
              <a:ext cx="5001455" cy="18717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7FA9AA3-B306-0C5E-227F-2672B16CC0E1}"/>
                    </a:ext>
                  </a:extLst>
                </p:cNvPr>
                <p:cNvSpPr txBox="1"/>
                <p:nvPr/>
              </p:nvSpPr>
              <p:spPr>
                <a:xfrm>
                  <a:off x="1614542" y="2599602"/>
                  <a:ext cx="3638497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latin typeface="Palatino" pitchFamily="2" charset="0"/>
                      <a:ea typeface="Palatino" pitchFamily="2" charset="0"/>
                    </a:rPr>
                    <a:t>SetCover</a:t>
                  </a:r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 Instance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Γ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=(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)</m:t>
                      </m:r>
                    </m:oMath>
                  </a14:m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7FA9AA3-B306-0C5E-227F-2672B16CC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542" y="2599602"/>
                  <a:ext cx="363849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524" b="-31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6585418-7C53-FDE4-B870-534D2084018F}"/>
                    </a:ext>
                  </a:extLst>
                </p:cNvPr>
                <p:cNvSpPr txBox="1"/>
                <p:nvPr/>
              </p:nvSpPr>
              <p:spPr>
                <a:xfrm>
                  <a:off x="838199" y="2998597"/>
                  <a:ext cx="4701209" cy="66552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YES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∃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which can cover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6585418-7C53-FDE4-B870-534D20840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98597"/>
                  <a:ext cx="4701209" cy="665524"/>
                </a:xfrm>
                <a:prstGeom prst="rect">
                  <a:avLst/>
                </a:prstGeom>
                <a:blipFill>
                  <a:blip r:embed="rId7"/>
                  <a:stretch>
                    <a:fillRect l="-111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914B26-2F22-FF21-C965-DB898EEC5644}"/>
                    </a:ext>
                  </a:extLst>
                </p:cNvPr>
                <p:cNvSpPr txBox="1"/>
                <p:nvPr/>
              </p:nvSpPr>
              <p:spPr>
                <a:xfrm>
                  <a:off x="838199" y="3637309"/>
                  <a:ext cx="4701209" cy="66552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NO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any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covering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has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size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+1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914B26-2F22-FF21-C965-DB898EEC5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637309"/>
                  <a:ext cx="4701209" cy="665524"/>
                </a:xfrm>
                <a:prstGeom prst="rect">
                  <a:avLst/>
                </a:prstGeom>
                <a:blipFill>
                  <a:blip r:embed="rId8"/>
                  <a:stretch>
                    <a:fillRect l="-1112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BDEEB7-A5CE-F7EE-21E2-11C828D37F75}"/>
              </a:ext>
            </a:extLst>
          </p:cNvPr>
          <p:cNvGrpSpPr/>
          <p:nvPr/>
        </p:nvGrpSpPr>
        <p:grpSpPr>
          <a:xfrm>
            <a:off x="6383242" y="2774785"/>
            <a:ext cx="5349325" cy="2407490"/>
            <a:chOff x="752437" y="2446827"/>
            <a:chExt cx="5349325" cy="18320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4410C003-EF82-3C66-761E-E1E59232EEFA}"/>
                </a:ext>
              </a:extLst>
            </p:cNvPr>
            <p:cNvSpPr/>
            <p:nvPr/>
          </p:nvSpPr>
          <p:spPr>
            <a:xfrm>
              <a:off x="752437" y="2446827"/>
              <a:ext cx="5349325" cy="18320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29A857E-0913-D4F5-BDEE-340BF0773391}"/>
                    </a:ext>
                  </a:extLst>
                </p:cNvPr>
                <p:cNvSpPr txBox="1"/>
                <p:nvPr/>
              </p:nvSpPr>
              <p:spPr>
                <a:xfrm>
                  <a:off x="949989" y="2569579"/>
                  <a:ext cx="4665508" cy="781663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zh-CN" sz="2000" b="0">
                      <a:latin typeface="Palatino" pitchFamily="2" charset="0"/>
                      <a:ea typeface="Palatino" pitchFamily="2" charset="0"/>
                    </a:rPr>
                    <a:t>-gap</a:t>
                  </a:r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latin typeface="Palatino" pitchFamily="2" charset="0"/>
                      <a:ea typeface="Palatino" pitchFamily="2" charset="0"/>
                    </a:rPr>
                    <a:t>SetCover</a:t>
                  </a:r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 Instance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Γ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</m:t>
                      </m:r>
                    </m:oMath>
                  </a14:m>
                  <a:endParaRPr kumimoji="1" lang="en-US" altLang="zh-CN" sz="2000" b="0" i="1">
                    <a:latin typeface="Palatino" pitchFamily="2" charset="0"/>
                    <a:ea typeface="Palatino" pitchFamily="2" charset="0"/>
                  </a:endParaRPr>
                </a:p>
                <a:p>
                  <a:pPr algn="ctr"/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where</a:t>
                  </a:r>
                  <a:r>
                    <a:rPr kumimoji="1" lang="zh-CN" altLang="en-US" sz="2000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𝑈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|</m:t>
                          </m:r>
                        </m:sup>
                      </m:sSup>
                    </m:oMath>
                  </a14:m>
                  <a:endParaRPr kumimoji="1" lang="en-US" altLang="zh-CN" sz="2000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endParaRPr>
                </a:p>
                <a:p>
                  <a:pPr algn="ctr"/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29A857E-0913-D4F5-BDEE-340BF0773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89" y="2569579"/>
                  <a:ext cx="4665508" cy="781663"/>
                </a:xfrm>
                <a:prstGeom prst="rect">
                  <a:avLst/>
                </a:prstGeom>
                <a:blipFill>
                  <a:blip r:embed="rId9"/>
                  <a:stretch>
                    <a:fillRect t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13DB97-151B-D502-1791-40722FD46D60}"/>
                    </a:ext>
                  </a:extLst>
                </p:cNvPr>
                <p:cNvSpPr txBox="1"/>
                <p:nvPr/>
              </p:nvSpPr>
              <p:spPr>
                <a:xfrm>
                  <a:off x="822237" y="3184279"/>
                  <a:ext cx="4701209" cy="49183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YES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∃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which can cover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′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13DB97-151B-D502-1791-40722FD46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37" y="3184279"/>
                  <a:ext cx="4701209" cy="491833"/>
                </a:xfrm>
                <a:prstGeom prst="rect">
                  <a:avLst/>
                </a:prstGeom>
                <a:blipFill>
                  <a:blip r:embed="rId10"/>
                  <a:stretch>
                    <a:fillRect l="-1078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69FBAB4-DA3E-854E-3E44-8C0240794C59}"/>
                    </a:ext>
                  </a:extLst>
                </p:cNvPr>
                <p:cNvSpPr txBox="1"/>
                <p:nvPr/>
              </p:nvSpPr>
              <p:spPr>
                <a:xfrm>
                  <a:off x="822237" y="3632505"/>
                  <a:ext cx="4959272" cy="49183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NO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any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covering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has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size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h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69FBAB4-DA3E-854E-3E44-8C0240794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37" y="3632505"/>
                  <a:ext cx="4959272" cy="491833"/>
                </a:xfrm>
                <a:prstGeom prst="rect">
                  <a:avLst/>
                </a:prstGeom>
                <a:blipFill>
                  <a:blip r:embed="rId11"/>
                  <a:stretch>
                    <a:fillRect l="-1023" t="-5769"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A2888D37-D2BD-CC3A-A5DA-B5C1661E6E0B}"/>
              </a:ext>
            </a:extLst>
          </p:cNvPr>
          <p:cNvSpPr/>
          <p:nvPr/>
        </p:nvSpPr>
        <p:spPr>
          <a:xfrm>
            <a:off x="5830026" y="1846384"/>
            <a:ext cx="328654" cy="4435145"/>
          </a:xfrm>
          <a:prstGeom prst="rightBrace">
            <a:avLst>
              <a:gd name="adj1" fmla="val 8333"/>
              <a:gd name="adj2" fmla="val 441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028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CEFDFBC-569B-944A-43D6-EA5E2834E551}"/>
                  </a:ext>
                </a:extLst>
              </p:cNvPr>
              <p:cNvSpPr/>
              <p:nvPr/>
            </p:nvSpPr>
            <p:spPr>
              <a:xfrm>
                <a:off x="8381451" y="1858983"/>
                <a:ext cx="488271" cy="48827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FCEFDFBC-569B-944A-43D6-EA5E2834E5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1858983"/>
                <a:ext cx="488271" cy="4882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29145FF-7F10-404A-9A9B-6EB206E9199E}"/>
                  </a:ext>
                </a:extLst>
              </p:cNvPr>
              <p:cNvSpPr/>
              <p:nvPr/>
            </p:nvSpPr>
            <p:spPr>
              <a:xfrm>
                <a:off x="8381451" y="2835525"/>
                <a:ext cx="488271" cy="48827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29145FF-7F10-404A-9A9B-6EB206E91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2835525"/>
                <a:ext cx="488271" cy="48827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91BD66F-AA78-1F56-6DEE-2E22BCD8BF0C}"/>
                  </a:ext>
                </a:extLst>
              </p:cNvPr>
              <p:cNvSpPr/>
              <p:nvPr/>
            </p:nvSpPr>
            <p:spPr>
              <a:xfrm>
                <a:off x="8381451" y="4788609"/>
                <a:ext cx="488271" cy="488271"/>
              </a:xfrm>
              <a:prstGeom prst="ellipse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B91BD66F-AA78-1F56-6DEE-2E22BCD8B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4788609"/>
                <a:ext cx="488271" cy="48827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6841ADB-929A-7B4B-E259-D4EAD5DC1E4D}"/>
                  </a:ext>
                </a:extLst>
              </p:cNvPr>
              <p:cNvSpPr/>
              <p:nvPr/>
            </p:nvSpPr>
            <p:spPr>
              <a:xfrm>
                <a:off x="10397418" y="4300338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6841ADB-929A-7B4B-E259-D4EAD5DC1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8" y="4300338"/>
                <a:ext cx="488271" cy="48827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9DDD4626-9FE5-B4BB-C324-D0139A383038}"/>
              </a:ext>
            </a:extLst>
          </p:cNvPr>
          <p:cNvSpPr/>
          <p:nvPr/>
        </p:nvSpPr>
        <p:spPr>
          <a:xfrm>
            <a:off x="10397419" y="1367455"/>
            <a:ext cx="488271" cy="4882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Palatino Linotype" panose="02040502050505030304" pitchFamily="18" charset="0"/>
              </a:rPr>
              <a:t>1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8A41B38-AD55-ED6B-A51D-3528745B0296}"/>
                  </a:ext>
                </a:extLst>
              </p:cNvPr>
              <p:cNvSpPr/>
              <p:nvPr/>
            </p:nvSpPr>
            <p:spPr>
              <a:xfrm>
                <a:off x="10397418" y="2347254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38A41B38-AD55-ED6B-A51D-3528745B0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8" y="2347254"/>
                <a:ext cx="488271" cy="48827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A38A91A-E355-E46D-A524-35498DF93BF7}"/>
                  </a:ext>
                </a:extLst>
              </p:cNvPr>
              <p:cNvSpPr/>
              <p:nvPr/>
            </p:nvSpPr>
            <p:spPr>
              <a:xfrm>
                <a:off x="10397417" y="5276880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A38A91A-E355-E46D-A524-35498DF93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7" y="5276880"/>
                <a:ext cx="488271" cy="48827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5FF463-A4DD-8734-ECA0-ED46F2E888FC}"/>
                  </a:ext>
                </a:extLst>
              </p:cNvPr>
              <p:cNvSpPr/>
              <p:nvPr/>
            </p:nvSpPr>
            <p:spPr>
              <a:xfrm>
                <a:off x="10397418" y="3323796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55FF463-A4DD-8734-ECA0-ED46F2E88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18" y="3323796"/>
                <a:ext cx="488271" cy="48827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CC113C-4EFC-A9B4-2214-211E29ECA987}"/>
                  </a:ext>
                </a:extLst>
              </p:cNvPr>
              <p:cNvSpPr/>
              <p:nvPr/>
            </p:nvSpPr>
            <p:spPr>
              <a:xfrm>
                <a:off x="8381451" y="3803358"/>
                <a:ext cx="488271" cy="488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B7CC113C-4EFC-A9B4-2214-211E29ECA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451" y="3803358"/>
                <a:ext cx="488271" cy="48827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E9B6230-7B7C-466A-00C3-1C7F78DA00A0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8869722" y="1611591"/>
            <a:ext cx="1527697" cy="491528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335ABFA-3FE7-0AE5-C497-236BDA3FF65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8869722" y="2103119"/>
            <a:ext cx="1527696" cy="488271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E37B539-E919-C98B-9B9C-6EFA05E572CF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8869722" y="2591390"/>
            <a:ext cx="1527696" cy="48827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9EE9C1C-7BC2-178C-31A4-D18C35241148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8869722" y="3079661"/>
            <a:ext cx="1527696" cy="488271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35A4A77-5469-6537-AAA1-EB17953A3822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8869722" y="3079661"/>
            <a:ext cx="1527696" cy="1464813"/>
          </a:xfrm>
          <a:prstGeom prst="line">
            <a:avLst/>
          </a:prstGeom>
          <a:ln w="31750"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0CA44D6-33AF-9628-8252-6CBDE551B5AE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8869722" y="1611591"/>
            <a:ext cx="1527697" cy="2435903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BC469C-120D-E653-0866-7C907EF6C8BC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>
            <a:off x="8869722" y="4047494"/>
            <a:ext cx="1527696" cy="49698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7B7DA07-A7CA-B189-6734-FF0CC18044D5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8869722" y="5032745"/>
            <a:ext cx="1527695" cy="488271"/>
          </a:xfrm>
          <a:prstGeom prst="line">
            <a:avLst/>
          </a:prstGeom>
          <a:ln w="317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7DD4F038-B6A5-30AB-786F-37BAB9773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405" y="3068245"/>
                <a:ext cx="7425590" cy="384962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>
                    <a:latin typeface="Palatino Linotype" panose="02040502050505030304" pitchFamily="18" charset="0"/>
                  </a:rPr>
                  <a:t>Equivalent view:</a:t>
                </a:r>
              </a:p>
              <a:p>
                <a:pPr lvl="1"/>
                <a:r>
                  <a:rPr lang="en-US" altLang="zh-CN" sz="1800">
                    <a:latin typeface="Palatino Linotype" panose="02040502050505030304" pitchFamily="18" charset="0"/>
                  </a:rPr>
                  <a:t>Given a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bipartite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graph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find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the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smallest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number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left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vertices,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whose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neighbors’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union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is</a:t>
                </a:r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.</a:t>
                </a:r>
                <a:endParaRPr lang="en-US" altLang="zh-CN" sz="2000">
                  <a:latin typeface="Palatino Linotype" panose="02040502050505030304" pitchFamily="18" charset="0"/>
                </a:endParaRPr>
              </a:p>
              <a:p>
                <a:r>
                  <a:rPr lang="en-US" altLang="zh-CN" sz="2000">
                    <a:latin typeface="Palatino Linotype" panose="02040502050505030304" pitchFamily="18" charset="0"/>
                  </a:rPr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1,2,3,4,5</m:t>
                    </m:r>
                    <m:r>
                      <m:rPr>
                        <m:lit/>
                      </m:rPr>
                      <a:rPr lang="en-US" altLang="zh-CN" sz="18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2,3,4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1,4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800">
                    <a:latin typeface="Palatino Linotype" panose="02040502050505030304" pitchFamily="18" charset="0"/>
                  </a:rPr>
                  <a:t>Answer: 3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).</a:t>
                </a:r>
              </a:p>
              <a:p>
                <a:pPr lvl="1"/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r>
                  <a:rPr lang="en-US" altLang="zh-CN" sz="2000">
                    <a:latin typeface="Palatino Linotype" panose="02040502050505030304" pitchFamily="18" charset="0"/>
                  </a:rPr>
                  <a:t>NP-complete</a:t>
                </a:r>
                <a:r>
                  <a:rPr lang="zh-CN" altLang="en-US" sz="200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[Kar72]</a:t>
                </a: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7DD4F038-B6A5-30AB-786F-37BAB9773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405" y="3068245"/>
                <a:ext cx="7425590" cy="3849624"/>
              </a:xfrm>
              <a:blipFill>
                <a:blip r:embed="rId11"/>
                <a:stretch>
                  <a:fillRect l="-739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框架 23">
            <a:extLst>
              <a:ext uri="{FF2B5EF4-FFF2-40B4-BE49-F238E27FC236}">
                <a16:creationId xmlns:a16="http://schemas.microsoft.com/office/drawing/2014/main" id="{F3BC5504-7DAA-0B76-8334-7A1D532B152B}"/>
              </a:ext>
            </a:extLst>
          </p:cNvPr>
          <p:cNvSpPr/>
          <p:nvPr/>
        </p:nvSpPr>
        <p:spPr>
          <a:xfrm>
            <a:off x="777144" y="2018813"/>
            <a:ext cx="7248355" cy="837672"/>
          </a:xfrm>
          <a:prstGeom prst="frame">
            <a:avLst>
              <a:gd name="adj1" fmla="val 127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915CBB2-29D5-CEB9-8E9E-F54A4BF9AFE7}"/>
                  </a:ext>
                </a:extLst>
              </p:cNvPr>
              <p:cNvSpPr txBox="1"/>
              <p:nvPr/>
            </p:nvSpPr>
            <p:spPr>
              <a:xfrm>
                <a:off x="871874" y="2103119"/>
                <a:ext cx="6957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Input:</a:t>
                </a:r>
                <a:r>
                  <a:rPr lang="en-US" altLang="zh-CN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where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is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a collection of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over the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Output:</a:t>
                </a:r>
                <a:r>
                  <a:rPr lang="zh-CN" altLang="en-US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find the smallest number of sets in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, whose union is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.</a:t>
                </a:r>
                <a:endParaRPr kumimoji="1" lang="zh-CN" altLang="en-US" sz="160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915CBB2-29D5-CEB9-8E9E-F54A4BF9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4" y="2103119"/>
                <a:ext cx="6957930" cy="646331"/>
              </a:xfrm>
              <a:prstGeom prst="rect">
                <a:avLst/>
              </a:prstGeom>
              <a:blipFill>
                <a:blip r:embed="rId12"/>
                <a:stretch>
                  <a:fillRect l="-70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060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D7692B-9D7A-9C0C-6E7C-B57844AF4855}"/>
              </a:ext>
            </a:extLst>
          </p:cNvPr>
          <p:cNvGrpSpPr/>
          <p:nvPr/>
        </p:nvGrpSpPr>
        <p:grpSpPr>
          <a:xfrm>
            <a:off x="0" y="3680675"/>
            <a:ext cx="5891366" cy="2809929"/>
            <a:chOff x="6014145" y="2438400"/>
            <a:chExt cx="5582733" cy="2809929"/>
          </a:xfrm>
        </p:grpSpPr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B95BB074-955F-1296-6DDD-D2CD9292B333}"/>
                </a:ext>
              </a:extLst>
            </p:cNvPr>
            <p:cNvSpPr/>
            <p:nvPr/>
          </p:nvSpPr>
          <p:spPr>
            <a:xfrm>
              <a:off x="6438108" y="2438400"/>
              <a:ext cx="5001455" cy="280992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D763B192-9D18-BA72-9BFB-C340CEC896C2}"/>
                    </a:ext>
                  </a:extLst>
                </p:cNvPr>
                <p:cNvSpPr txBox="1"/>
                <p:nvPr/>
              </p:nvSpPr>
              <p:spPr>
                <a:xfrm>
                  <a:off x="6014145" y="3994000"/>
                  <a:ext cx="5582733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/>
                  <a:r>
                    <a:rPr lang="en-US" altLang="zh-CN" b="1">
                      <a:latin typeface="Palatino" pitchFamily="2" charset="0"/>
                      <a:ea typeface="Palatino" pitchFamily="2" charset="0"/>
                    </a:rPr>
                    <a:t>Soundness: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b="0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if </a:t>
                  </a:r>
                  <a:r>
                    <a:rPr lang="en-US" altLang="zh-CN" b="0">
                      <a:solidFill>
                        <a:srgbClr val="FF0000"/>
                      </a:solidFill>
                      <a:latin typeface="Palatino" pitchFamily="2" charset="0"/>
                      <a:ea typeface="Palatino" pitchFamily="2" charset="0"/>
                    </a:rPr>
                    <a:t>for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𝜀</m:t>
                      </m:r>
                    </m:oMath>
                  </a14:m>
                  <a:r>
                    <a:rPr lang="en-US" altLang="zh-CN" b="0" i="1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Palatino" pitchFamily="2" charset="0"/>
                    </a:rPr>
                    <a:t> </a:t>
                  </a:r>
                  <a:r>
                    <a:rPr lang="en-US" altLang="zh-CN" b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Palatino" pitchFamily="2" charset="0"/>
                    </a:rPr>
                    <a:t>fraction of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𝑚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such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has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zh-CN" altLang="en-US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lang="en-US" altLang="zh-CN">
                      <a:solidFill>
                        <a:schemeClr val="tx1"/>
                      </a:solidFill>
                      <a:latin typeface="Palatino" pitchFamily="2" charset="0"/>
                      <a:ea typeface="Palatino" pitchFamily="2" charset="0"/>
                    </a:rPr>
                    <a:t>neighbors </a:t>
                  </a:r>
                  <a:r>
                    <a:rPr lang="en-US" altLang="zh-CN">
                      <a:latin typeface="Palatino" pitchFamily="2" charset="0"/>
                      <a:ea typeface="Palatino" pitchFamily="2" charset="0"/>
                    </a:rPr>
                    <a:t>in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altLang="zh-CN">
                      <a:latin typeface="Palatino" pitchFamily="2" charset="0"/>
                      <a:ea typeface="Palatino" pitchFamily="2" charset="0"/>
                    </a:rPr>
                    <a:t>, then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𝑐𝑘</m:t>
                      </m:r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altLang="zh-CN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D763B192-9D18-BA72-9BFB-C340CEC89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45" y="3994000"/>
                  <a:ext cx="5582733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FF7F080-51F7-4335-B1D8-5D9192CCFE22}"/>
                </a:ext>
              </a:extLst>
            </p:cNvPr>
            <p:cNvSpPr txBox="1"/>
            <p:nvPr/>
          </p:nvSpPr>
          <p:spPr>
            <a:xfrm>
              <a:off x="10588062" y="335097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1AC4B2-B67B-4315-B5EA-20F5499035D0}"/>
                </a:ext>
              </a:extLst>
            </p:cNvPr>
            <p:cNvSpPr txBox="1"/>
            <p:nvPr/>
          </p:nvSpPr>
          <p:spPr>
            <a:xfrm>
              <a:off x="10588062" y="3350975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7873357-46DE-1AE2-B03D-287FDD2F07EA}"/>
                    </a:ext>
                  </a:extLst>
                </p:cNvPr>
                <p:cNvSpPr txBox="1"/>
                <p:nvPr/>
              </p:nvSpPr>
              <p:spPr>
                <a:xfrm>
                  <a:off x="6466082" y="3016670"/>
                  <a:ext cx="4973481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>
                      <a:latin typeface="Palatino Linotype" panose="02040502050505030304" pitchFamily="18" charset="0"/>
                    </a:rPr>
                    <a:t>Completeness: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800"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1800">
                      <a:latin typeface="Palatino Linotype" panose="020405020505050303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altLang="zh-CN" sz="1800">
                      <a:latin typeface="Palatino Linotype" panose="020405020505050303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1800"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sz="1800">
                      <a:latin typeface="Palatino Linotype" panose="02040502050505030304" pitchFamily="18" charset="0"/>
                    </a:rPr>
                    <a:t>have a common neighbor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zh-CN" altLang="en-US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7873357-46DE-1AE2-B03D-287FDD2F0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082" y="3016670"/>
                  <a:ext cx="4973481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929" t="-3974" r="-1742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C9235-927C-0F57-87C5-94D930B84B85}"/>
                    </a:ext>
                  </a:extLst>
                </p:cNvPr>
                <p:cNvSpPr txBox="1"/>
                <p:nvPr/>
              </p:nvSpPr>
              <p:spPr>
                <a:xfrm>
                  <a:off x="7145443" y="2562560"/>
                  <a:ext cx="39327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Threshold Graph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500C9235-927C-0F57-87C5-94D930B84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443" y="2562560"/>
                  <a:ext cx="3932743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615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4EBB87C-3BF7-16F1-8E07-5BB26B86AAF1}"/>
              </a:ext>
            </a:extLst>
          </p:cNvPr>
          <p:cNvGrpSpPr/>
          <p:nvPr/>
        </p:nvGrpSpPr>
        <p:grpSpPr>
          <a:xfrm>
            <a:off x="493922" y="1611237"/>
            <a:ext cx="5248432" cy="1817763"/>
            <a:chOff x="752437" y="2446827"/>
            <a:chExt cx="5001455" cy="187174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3DCFD6A7-EFE9-14D0-2DA8-47E88E4EA941}"/>
                </a:ext>
              </a:extLst>
            </p:cNvPr>
            <p:cNvSpPr/>
            <p:nvPr/>
          </p:nvSpPr>
          <p:spPr>
            <a:xfrm>
              <a:off x="752437" y="2446827"/>
              <a:ext cx="5001455" cy="187174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7FA9AA3-B306-0C5E-227F-2672B16CC0E1}"/>
                    </a:ext>
                  </a:extLst>
                </p:cNvPr>
                <p:cNvSpPr txBox="1"/>
                <p:nvPr/>
              </p:nvSpPr>
              <p:spPr>
                <a:xfrm>
                  <a:off x="1614542" y="2599602"/>
                  <a:ext cx="3638497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latin typeface="Palatino" pitchFamily="2" charset="0"/>
                      <a:ea typeface="Palatino" pitchFamily="2" charset="0"/>
                    </a:rPr>
                    <a:t>SetCover</a:t>
                  </a:r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 Instance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Γ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=(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)</m:t>
                      </m:r>
                    </m:oMath>
                  </a14:m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7FA9AA3-B306-0C5E-227F-2672B16CC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542" y="2599602"/>
                  <a:ext cx="363849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9524" b="-317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6585418-7C53-FDE4-B870-534D2084018F}"/>
                    </a:ext>
                  </a:extLst>
                </p:cNvPr>
                <p:cNvSpPr txBox="1"/>
                <p:nvPr/>
              </p:nvSpPr>
              <p:spPr>
                <a:xfrm>
                  <a:off x="838199" y="2998597"/>
                  <a:ext cx="4701209" cy="66552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YES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∃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which can cover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56585418-7C53-FDE4-B870-534D20840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2998597"/>
                  <a:ext cx="4701209" cy="665524"/>
                </a:xfrm>
                <a:prstGeom prst="rect">
                  <a:avLst/>
                </a:prstGeom>
                <a:blipFill>
                  <a:blip r:embed="rId7"/>
                  <a:stretch>
                    <a:fillRect l="-1112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914B26-2F22-FF21-C965-DB898EEC5644}"/>
                    </a:ext>
                  </a:extLst>
                </p:cNvPr>
                <p:cNvSpPr txBox="1"/>
                <p:nvPr/>
              </p:nvSpPr>
              <p:spPr>
                <a:xfrm>
                  <a:off x="838199" y="3637309"/>
                  <a:ext cx="4701209" cy="66552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NO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any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covering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has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size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+1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A914B26-2F22-FF21-C965-DB898EEC56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3637309"/>
                  <a:ext cx="4701209" cy="665524"/>
                </a:xfrm>
                <a:prstGeom prst="rect">
                  <a:avLst/>
                </a:prstGeom>
                <a:blipFill>
                  <a:blip r:embed="rId8"/>
                  <a:stretch>
                    <a:fillRect l="-1112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CBDEEB7-A5CE-F7EE-21E2-11C828D37F75}"/>
              </a:ext>
            </a:extLst>
          </p:cNvPr>
          <p:cNvGrpSpPr/>
          <p:nvPr/>
        </p:nvGrpSpPr>
        <p:grpSpPr>
          <a:xfrm>
            <a:off x="6395274" y="2774785"/>
            <a:ext cx="5349325" cy="1832009"/>
            <a:chOff x="752437" y="2446827"/>
            <a:chExt cx="5349325" cy="18320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4410C003-EF82-3C66-761E-E1E59232EEFA}"/>
                </a:ext>
              </a:extLst>
            </p:cNvPr>
            <p:cNvSpPr/>
            <p:nvPr/>
          </p:nvSpPr>
          <p:spPr>
            <a:xfrm>
              <a:off x="752437" y="2446827"/>
              <a:ext cx="5349325" cy="18320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29A857E-0913-D4F5-BDEE-340BF0773391}"/>
                    </a:ext>
                  </a:extLst>
                </p:cNvPr>
                <p:cNvSpPr txBox="1"/>
                <p:nvPr/>
              </p:nvSpPr>
              <p:spPr>
                <a:xfrm>
                  <a:off x="1058273" y="2599602"/>
                  <a:ext cx="4538935" cy="40011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zh-CN" sz="2000" b="0">
                      <a:latin typeface="Cambria Math" panose="02040503050406030204" pitchFamily="18" charset="0"/>
                    </a:rPr>
                    <a:t>-gap</a:t>
                  </a:r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latin typeface="Palatino" pitchFamily="2" charset="0"/>
                      <a:ea typeface="Palatino" pitchFamily="2" charset="0"/>
                    </a:rPr>
                    <a:t>SetCover</a:t>
                  </a:r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 Instance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Γ</m:t>
                      </m:r>
                      <m:r>
                        <a:rPr kumimoji="1" lang="en-US" altLang="zh-CN" sz="2000" b="0" i="0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′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=(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′,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′)</m:t>
                      </m:r>
                    </m:oMath>
                  </a14:m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29A857E-0913-D4F5-BDEE-340BF0773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273" y="2599602"/>
                  <a:ext cx="4538935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1060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13DB97-151B-D502-1791-40722FD46D60}"/>
                    </a:ext>
                  </a:extLst>
                </p:cNvPr>
                <p:cNvSpPr txBox="1"/>
                <p:nvPr/>
              </p:nvSpPr>
              <p:spPr>
                <a:xfrm>
                  <a:off x="822237" y="2986174"/>
                  <a:ext cx="4701209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YES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∃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′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which can cover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′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B13DB97-151B-D502-1791-40722FD46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37" y="2986174"/>
                  <a:ext cx="4701209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1167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69FBAB4-DA3E-854E-3E44-8C0240794C59}"/>
                    </a:ext>
                  </a:extLst>
                </p:cNvPr>
                <p:cNvSpPr txBox="1"/>
                <p:nvPr/>
              </p:nvSpPr>
              <p:spPr>
                <a:xfrm>
                  <a:off x="822237" y="3632505"/>
                  <a:ext cx="4959272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NO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any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covering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has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size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𝑐𝑘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′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for some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𝑐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69FBAB4-DA3E-854E-3E44-8C0240794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37" y="3632505"/>
                  <a:ext cx="4959272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1107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A2888D37-D2BD-CC3A-A5DA-B5C1661E6E0B}"/>
              </a:ext>
            </a:extLst>
          </p:cNvPr>
          <p:cNvSpPr/>
          <p:nvPr/>
        </p:nvSpPr>
        <p:spPr>
          <a:xfrm>
            <a:off x="5830026" y="1846384"/>
            <a:ext cx="328654" cy="4435145"/>
          </a:xfrm>
          <a:prstGeom prst="rightBrace">
            <a:avLst>
              <a:gd name="adj1" fmla="val 8333"/>
              <a:gd name="adj2" fmla="val 441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EB7DECC-8A30-9A81-E6C3-4B399B86FAAD}"/>
              </a:ext>
            </a:extLst>
          </p:cNvPr>
          <p:cNvGrpSpPr/>
          <p:nvPr/>
        </p:nvGrpSpPr>
        <p:grpSpPr>
          <a:xfrm>
            <a:off x="6365753" y="2601090"/>
            <a:ext cx="5349325" cy="2407490"/>
            <a:chOff x="752437" y="2446827"/>
            <a:chExt cx="5349325" cy="183200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FC7F9602-6109-2F16-D786-B5055279C1C4}"/>
                </a:ext>
              </a:extLst>
            </p:cNvPr>
            <p:cNvSpPr/>
            <p:nvPr/>
          </p:nvSpPr>
          <p:spPr>
            <a:xfrm>
              <a:off x="752437" y="2446827"/>
              <a:ext cx="5349325" cy="183200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kumimoji="1"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E1A30B-EA0D-2366-A768-AB00A32CD42D}"/>
                    </a:ext>
                  </a:extLst>
                </p:cNvPr>
                <p:cNvSpPr txBox="1"/>
                <p:nvPr/>
              </p:nvSpPr>
              <p:spPr>
                <a:xfrm>
                  <a:off x="933702" y="2569579"/>
                  <a:ext cx="4698082" cy="782640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kumimoji="1" lang="en-US" altLang="zh-CN" sz="2000" b="0">
                      <a:latin typeface="Palatino" pitchFamily="2" charset="0"/>
                      <a:ea typeface="Palatino" pitchFamily="2" charset="0"/>
                    </a:rPr>
                    <a:t>-gap</a:t>
                  </a:r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latin typeface="Palatino" pitchFamily="2" charset="0"/>
                      <a:ea typeface="Palatino" pitchFamily="2" charset="0"/>
                    </a:rPr>
                    <a:t>SetCover</a:t>
                  </a:r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 Instance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000" b="0" i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Γ</m:t>
                          </m:r>
                        </m:e>
                        <m:sup>
                          <m:r>
                            <a:rPr kumimoji="1" lang="en-US" altLang="zh-CN" sz="2000" b="0" i="0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</m:t>
                      </m:r>
                    </m:oMath>
                  </a14:m>
                  <a:endParaRPr kumimoji="1" lang="en-US" altLang="zh-CN" sz="2000" b="0" i="1">
                    <a:latin typeface="Palatino" pitchFamily="2" charset="0"/>
                    <a:ea typeface="Palatino" pitchFamily="2" charset="0"/>
                  </a:endParaRPr>
                </a:p>
                <a:p>
                  <a:pPr algn="ctr"/>
                  <a:r>
                    <a:rPr kumimoji="1" lang="en-US" altLang="zh-CN" sz="2000">
                      <a:latin typeface="Palatino" pitchFamily="2" charset="0"/>
                      <a:ea typeface="Palatino" pitchFamily="2" charset="0"/>
                    </a:rPr>
                    <a:t>where</a:t>
                  </a:r>
                  <a:r>
                    <a:rPr kumimoji="1" lang="zh-CN" altLang="en-US" sz="2000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pPr>
                        <m:e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  <m:t>𝑈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Palatino" pitchFamily="2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Palatino" pitchFamily="2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Palatino" pitchFamily="2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Palatino" pitchFamily="2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𝑂</m:t>
                          </m:r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𝑐</m:t>
                          </m:r>
                          <m:r>
                            <a:rPr kumimoji="1"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kumimoji="1" lang="en-US" altLang="zh-CN" sz="2000" b="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endParaRPr>
                </a:p>
                <a:p>
                  <a:pPr algn="ctr"/>
                  <a:endParaRPr kumimoji="1" lang="zh-CN" altLang="en-US" sz="2000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4E1A30B-EA0D-2366-A768-AB00A32CD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702" y="2569579"/>
                  <a:ext cx="4698082" cy="782640"/>
                </a:xfrm>
                <a:prstGeom prst="rect">
                  <a:avLst/>
                </a:prstGeom>
                <a:blipFill>
                  <a:blip r:embed="rId12"/>
                  <a:stretch>
                    <a:fillRect t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B3FD931-B847-7601-A8AC-8B58CE48ABF3}"/>
                    </a:ext>
                  </a:extLst>
                </p:cNvPr>
                <p:cNvSpPr txBox="1"/>
                <p:nvPr/>
              </p:nvSpPr>
              <p:spPr>
                <a:xfrm>
                  <a:off x="822237" y="3184279"/>
                  <a:ext cx="4701209" cy="49183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YES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∃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,…,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𝑘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Palatino" pitchFamily="2" charset="0"/>
                            </a:rPr>
                            <m:t>′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∈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 which can cover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′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B3FD931-B847-7601-A8AC-8B58CE48A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37" y="3184279"/>
                  <a:ext cx="4701209" cy="491833"/>
                </a:xfrm>
                <a:prstGeom prst="rect">
                  <a:avLst/>
                </a:prstGeom>
                <a:blipFill>
                  <a:blip r:embed="rId13"/>
                  <a:stretch>
                    <a:fillRect l="-1078" t="-5769"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E7EE54-190B-2F91-F141-AEBB01BE4915}"/>
                    </a:ext>
                  </a:extLst>
                </p:cNvPr>
                <p:cNvSpPr txBox="1"/>
                <p:nvPr/>
              </p:nvSpPr>
              <p:spPr>
                <a:xfrm>
                  <a:off x="822237" y="3632505"/>
                  <a:ext cx="4959272" cy="49183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>
                      <a:latin typeface="Palatino" pitchFamily="2" charset="0"/>
                      <a:ea typeface="Palatino" pitchFamily="2" charset="0"/>
                    </a:rPr>
                    <a:t>NO Instance: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any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covering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of </a:t>
                  </a:r>
                  <a14:m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has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:r>
                    <a:rPr kumimoji="1" lang="en-US" altLang="zh-CN">
                      <a:latin typeface="Palatino" pitchFamily="2" charset="0"/>
                      <a:ea typeface="Palatino" pitchFamily="2" charset="0"/>
                    </a:rPr>
                    <a:t>size</a:t>
                  </a:r>
                  <a:r>
                    <a:rPr kumimoji="1" lang="zh-CN" altLang="en-US">
                      <a:latin typeface="Palatino" pitchFamily="2" charset="0"/>
                      <a:ea typeface="Palatino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Palatino" pitchFamily="2" charset="0"/>
                        </a:rPr>
                        <m:t>&gt;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𝑐𝑘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′</m:t>
                      </m:r>
                    </m:oMath>
                  </a14:m>
                  <a:endParaRPr kumimoji="1" lang="zh-CN" altLang="en-US"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E7EE54-190B-2F91-F141-AEBB01BE4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237" y="3632505"/>
                  <a:ext cx="4959272" cy="491833"/>
                </a:xfrm>
                <a:prstGeom prst="rect">
                  <a:avLst/>
                </a:prstGeom>
                <a:blipFill>
                  <a:blip r:embed="rId14"/>
                  <a:stretch>
                    <a:fillRect l="-1020" t="-3846" b="-13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3645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Our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Reduction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Treat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every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copy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 new sets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∪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new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′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parts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algn="ctr"/>
                <a:endParaRPr kumimoji="1" lang="en-US" altLang="zh-CN" sz="2000" b="1">
                  <a:latin typeface="Palatino" pitchFamily="2" charset="0"/>
                  <a:ea typeface="Palatino" pitchFamily="2" charset="0"/>
                </a:endParaRPr>
              </a:p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Desired Property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For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blipFill>
                <a:blip r:embed="rId3"/>
                <a:stretch>
                  <a:fillRect l="-1043" t="-105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447401" y="3680675"/>
            <a:ext cx="5277953" cy="2809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blipFill>
                <a:blip r:embed="rId4"/>
                <a:stretch>
                  <a:fillRect l="-929" t="-3974" r="-1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>
            <a:extLst>
              <a:ext uri="{FF2B5EF4-FFF2-40B4-BE49-F238E27FC236}">
                <a16:creationId xmlns:a16="http://schemas.microsoft.com/office/drawing/2014/main" id="{3DCFD6A7-EFE9-14D0-2DA8-47E88E4EA941}"/>
              </a:ext>
            </a:extLst>
          </p:cNvPr>
          <p:cNvSpPr/>
          <p:nvPr/>
        </p:nvSpPr>
        <p:spPr>
          <a:xfrm>
            <a:off x="493922" y="1611237"/>
            <a:ext cx="5248432" cy="1817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/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SetCover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Γ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blipFill>
                <a:blip r:embed="rId5"/>
                <a:stretch>
                  <a:fillRect t="-9524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/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blipFill>
                <a:blip r:embed="rId6"/>
                <a:stretch>
                  <a:fillRect l="-16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/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YES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which can cover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blipFill>
                <a:blip r:embed="rId7"/>
                <a:stretch>
                  <a:fillRect l="-111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14B26-2F22-FF21-C965-DB898EEC5644}"/>
                  </a:ext>
                </a:extLst>
              </p:cNvPr>
              <p:cNvSpPr txBox="1"/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NO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covering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14B26-2F22-FF21-C965-DB898EEC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blipFill>
                <a:blip r:embed="rId8"/>
                <a:stretch>
                  <a:fillRect l="-111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0" y="5236275"/>
                <a:ext cx="5891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neighbors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6275"/>
                <a:ext cx="5891366" cy="923330"/>
              </a:xfrm>
              <a:prstGeom prst="rect">
                <a:avLst/>
              </a:prstGeom>
              <a:blipFill>
                <a:blip r:embed="rId9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23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>
            <a:extLst>
              <a:ext uri="{FF2B5EF4-FFF2-40B4-BE49-F238E27FC236}">
                <a16:creationId xmlns:a16="http://schemas.microsoft.com/office/drawing/2014/main" id="{79670CE9-5C1C-28F5-3DAD-767AF7C84F0A}"/>
              </a:ext>
            </a:extLst>
          </p:cNvPr>
          <p:cNvSpPr/>
          <p:nvPr/>
        </p:nvSpPr>
        <p:spPr>
          <a:xfrm>
            <a:off x="6096001" y="3804836"/>
            <a:ext cx="5483290" cy="289182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DCB930-6C9A-AF54-3CE8-429B0BF3E2B0}"/>
                  </a:ext>
                </a:extLst>
              </p:cNvPr>
              <p:cNvSpPr txBox="1"/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Our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Reduction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Treat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every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copy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 new sets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∪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new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′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parts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algn="ctr"/>
                <a:endParaRPr kumimoji="1" lang="en-US" altLang="zh-CN" sz="2000" b="1">
                  <a:latin typeface="Palatino" pitchFamily="2" charset="0"/>
                  <a:ea typeface="Palatino" pitchFamily="2" charset="0"/>
                </a:endParaRPr>
              </a:p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Desired Property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For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0DCB930-6C9A-AF54-3CE8-429B0BF3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blipFill>
                <a:blip r:embed="rId3"/>
                <a:stretch>
                  <a:fillRect l="-1043" t="-105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079AB4-ABF4-B665-2A53-7B3E35052F7C}"/>
                  </a:ext>
                </a:extLst>
              </p:cNvPr>
              <p:cNvSpPr txBox="1"/>
              <p:nvPr/>
            </p:nvSpPr>
            <p:spPr>
              <a:xfrm>
                <a:off x="6095999" y="4593250"/>
                <a:ext cx="5711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In the YES case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it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suffices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and their common neighbors in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4079AB4-ABF4-B665-2A53-7B3E35052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593250"/>
                <a:ext cx="5711687" cy="707886"/>
              </a:xfrm>
              <a:prstGeom prst="rect">
                <a:avLst/>
              </a:prstGeom>
              <a:blipFill>
                <a:blip r:embed="rId4"/>
                <a:stretch>
                  <a:fillRect l="-1067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>
            <a:extLst>
              <a:ext uri="{FF2B5EF4-FFF2-40B4-BE49-F238E27FC236}">
                <a16:creationId xmlns:a16="http://schemas.microsoft.com/office/drawing/2014/main" id="{3DCFD6A7-EFE9-14D0-2DA8-47E88E4EA941}"/>
              </a:ext>
            </a:extLst>
          </p:cNvPr>
          <p:cNvSpPr/>
          <p:nvPr/>
        </p:nvSpPr>
        <p:spPr>
          <a:xfrm>
            <a:off x="493922" y="1611237"/>
            <a:ext cx="5248432" cy="1817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/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SetCover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Γ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blipFill>
                <a:blip r:embed="rId5"/>
                <a:stretch>
                  <a:fillRect t="-9524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>
            <a:extLst>
              <a:ext uri="{FF2B5EF4-FFF2-40B4-BE49-F238E27FC236}">
                <a16:creationId xmlns:a16="http://schemas.microsoft.com/office/drawing/2014/main" id="{18B1F656-E564-A79B-3B2F-8FA827D1BADE}"/>
              </a:ext>
            </a:extLst>
          </p:cNvPr>
          <p:cNvSpPr/>
          <p:nvPr/>
        </p:nvSpPr>
        <p:spPr>
          <a:xfrm>
            <a:off x="510922" y="2179222"/>
            <a:ext cx="5231432" cy="565209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Analysis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the YES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Case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447401" y="3680675"/>
            <a:ext cx="5277953" cy="2809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/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blipFill>
                <a:blip r:embed="rId6"/>
                <a:stretch>
                  <a:fillRect l="-16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/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YES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which can cover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blipFill>
                <a:blip r:embed="rId7"/>
                <a:stretch>
                  <a:fillRect l="-111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14B26-2F22-FF21-C965-DB898EEC5644}"/>
                  </a:ext>
                </a:extLst>
              </p:cNvPr>
              <p:cNvSpPr txBox="1"/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NO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covering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914B26-2F22-FF21-C965-DB898EEC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blipFill>
                <a:blip r:embed="rId8"/>
                <a:stretch>
                  <a:fillRect l="-111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圆角矩形 23">
            <a:extLst>
              <a:ext uri="{FF2B5EF4-FFF2-40B4-BE49-F238E27FC236}">
                <a16:creationId xmlns:a16="http://schemas.microsoft.com/office/drawing/2014/main" id="{131442B2-5B88-A63E-A92F-7B83681E5A24}"/>
              </a:ext>
            </a:extLst>
          </p:cNvPr>
          <p:cNvSpPr/>
          <p:nvPr/>
        </p:nvSpPr>
        <p:spPr>
          <a:xfrm>
            <a:off x="447401" y="4301320"/>
            <a:ext cx="5277953" cy="901032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blipFill>
                <a:blip r:embed="rId9"/>
                <a:stretch>
                  <a:fillRect l="-929" t="-3974" r="-1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0" y="5236275"/>
                <a:ext cx="5891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neighbors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6275"/>
                <a:ext cx="5891366" cy="923330"/>
              </a:xfrm>
              <a:prstGeom prst="rect">
                <a:avLst/>
              </a:prstGeom>
              <a:blipFill>
                <a:blip r:embed="rId10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B31843-4084-EBCA-6959-C0F61FAD71BC}"/>
                  </a:ext>
                </a:extLst>
              </p:cNvPr>
              <p:cNvSpPr txBox="1"/>
              <p:nvPr/>
            </p:nvSpPr>
            <p:spPr>
              <a:xfrm>
                <a:off x="6095999" y="5301136"/>
                <a:ext cx="57116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In the NO case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, one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following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holds: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(# of </a:t>
                </a:r>
                <a:r>
                  <a:rPr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)⇒</m:t>
                    </m:r>
                    <m:r>
                      <a:rPr lang="en-US" altLang="zh-CN" sz="200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&gt;</m:t>
                    </m:r>
                    <m:r>
                      <a:rPr lang="en-US" altLang="zh-CN" sz="2000" i="1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(# of </a:t>
                </a:r>
                <a:r>
                  <a:rPr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≥(1−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sz="2000" b="0" i="0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⇒|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|≥(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+1)(1−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,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B31843-4084-EBCA-6959-C0F61FAD7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301136"/>
                <a:ext cx="5711687" cy="1015663"/>
              </a:xfrm>
              <a:prstGeom prst="rect">
                <a:avLst/>
              </a:prstGeom>
              <a:blipFill>
                <a:blip r:embed="rId11"/>
                <a:stretch>
                  <a:fillRect l="-1067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 descr="图片包含 文本&#10;&#10;描述已自动生成">
            <a:extLst>
              <a:ext uri="{FF2B5EF4-FFF2-40B4-BE49-F238E27FC236}">
                <a16:creationId xmlns:a16="http://schemas.microsoft.com/office/drawing/2014/main" id="{4D982C41-DFD2-3F82-7250-57183CF158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33" y="721906"/>
            <a:ext cx="3941694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5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447401" y="3680675"/>
            <a:ext cx="5277953" cy="2809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blipFill>
                <a:blip r:embed="rId3"/>
                <a:stretch>
                  <a:fillRect l="-929" t="-3974" r="-1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9D8973E0-7114-61FF-2402-C21BB42B3B8A}"/>
              </a:ext>
            </a:extLst>
          </p:cNvPr>
          <p:cNvSpPr/>
          <p:nvPr/>
        </p:nvSpPr>
        <p:spPr>
          <a:xfrm>
            <a:off x="447401" y="5301136"/>
            <a:ext cx="5277953" cy="901032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DCFD6A7-EFE9-14D0-2DA8-47E88E4EA941}"/>
              </a:ext>
            </a:extLst>
          </p:cNvPr>
          <p:cNvSpPr/>
          <p:nvPr/>
        </p:nvSpPr>
        <p:spPr>
          <a:xfrm>
            <a:off x="493922" y="1611237"/>
            <a:ext cx="5248432" cy="1817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368751F8-791D-A8D7-AF6D-9B7870635733}"/>
              </a:ext>
            </a:extLst>
          </p:cNvPr>
          <p:cNvSpPr/>
          <p:nvPr/>
        </p:nvSpPr>
        <p:spPr>
          <a:xfrm>
            <a:off x="493922" y="2793425"/>
            <a:ext cx="5248432" cy="650859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9670CE9-5C1C-28F5-3DAD-767AF7C84F0A}"/>
              </a:ext>
            </a:extLst>
          </p:cNvPr>
          <p:cNvSpPr/>
          <p:nvPr/>
        </p:nvSpPr>
        <p:spPr>
          <a:xfrm>
            <a:off x="6109183" y="3804835"/>
            <a:ext cx="5528635" cy="299574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1AF81B-1254-0894-AC62-77A5F90B44F4}"/>
                  </a:ext>
                </a:extLst>
              </p:cNvPr>
              <p:cNvSpPr txBox="1"/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Our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Reduction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Treat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every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copy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 new sets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∪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new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′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parts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algn="ctr"/>
                <a:endParaRPr kumimoji="1" lang="en-US" altLang="zh-CN" sz="2000" b="1">
                  <a:latin typeface="Palatino" pitchFamily="2" charset="0"/>
                  <a:ea typeface="Palatino" pitchFamily="2" charset="0"/>
                </a:endParaRPr>
              </a:p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Desired Property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For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E1AF81B-1254-0894-AC62-77A5F90B4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blipFill>
                <a:blip r:embed="rId4"/>
                <a:stretch>
                  <a:fillRect l="-1043" t="-105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92DEF0-DC64-B711-64D7-8B300B72DAC6}"/>
                  </a:ext>
                </a:extLst>
              </p:cNvPr>
              <p:cNvSpPr txBox="1"/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NO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covering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92DEF0-DC64-B711-64D7-8B300B72D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blipFill>
                <a:blip r:embed="rId5"/>
                <a:stretch>
                  <a:fillRect l="-111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0" y="5236275"/>
                <a:ext cx="5920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neighbors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6275"/>
                <a:ext cx="5920740" cy="923330"/>
              </a:xfrm>
              <a:prstGeom prst="rect">
                <a:avLst/>
              </a:prstGeom>
              <a:blipFill>
                <a:blip r:embed="rId6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51C3B3-0567-D779-B247-499ECA0C6F19}"/>
                  </a:ext>
                </a:extLst>
              </p:cNvPr>
              <p:cNvSpPr txBox="1"/>
              <p:nvPr/>
            </p:nvSpPr>
            <p:spPr>
              <a:xfrm>
                <a:off x="6109183" y="5301136"/>
                <a:ext cx="57116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 the NO case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 one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following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holds: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(# of </a:t>
                </a:r>
                <a:r>
                  <a:rPr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)⇒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&gt;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(# of </a:t>
                </a:r>
                <a:r>
                  <a:rPr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≥(1−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⇒|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|≥(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+1)(1−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51C3B3-0567-D779-B247-499ECA0C6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183" y="5301136"/>
                <a:ext cx="5711687" cy="1015663"/>
              </a:xfrm>
              <a:prstGeom prst="rect">
                <a:avLst/>
              </a:prstGeom>
              <a:blipFill>
                <a:blip r:embed="rId7"/>
                <a:stretch>
                  <a:fillRect l="-1067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/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SetCover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Γ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blipFill>
                <a:blip r:embed="rId8"/>
                <a:stretch>
                  <a:fillRect t="-9524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Analysis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the NO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case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/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YES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which can cover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blipFill>
                <a:blip r:embed="rId9"/>
                <a:stretch>
                  <a:fillRect l="-111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/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blipFill>
                <a:blip r:embed="rId10"/>
                <a:stretch>
                  <a:fillRect l="-16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574066-F1BE-D8C7-4845-FED5DA130C85}"/>
                  </a:ext>
                </a:extLst>
              </p:cNvPr>
              <p:cNvSpPr txBox="1"/>
              <p:nvPr/>
            </p:nvSpPr>
            <p:spPr>
              <a:xfrm>
                <a:off x="6086632" y="4593250"/>
                <a:ext cx="5711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In the YES case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, it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suffices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and their common neighbors in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574066-F1BE-D8C7-4845-FED5DA130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32" y="4593250"/>
                <a:ext cx="5711687" cy="707886"/>
              </a:xfrm>
              <a:prstGeom prst="rect">
                <a:avLst/>
              </a:prstGeom>
              <a:blipFill>
                <a:blip r:embed="rId11"/>
                <a:stretch>
                  <a:fillRect l="-1067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 descr="图片包含 文本&#10;&#10;描述已自动生成">
            <a:extLst>
              <a:ext uri="{FF2B5EF4-FFF2-40B4-BE49-F238E27FC236}">
                <a16:creationId xmlns:a16="http://schemas.microsoft.com/office/drawing/2014/main" id="{A29DEB74-D1A6-4180-2EE1-87A724791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19" y="721043"/>
            <a:ext cx="3833091" cy="6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65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09297CF9-6B50-5255-C1A2-C69AE1891942}"/>
              </a:ext>
            </a:extLst>
          </p:cNvPr>
          <p:cNvSpPr/>
          <p:nvPr/>
        </p:nvSpPr>
        <p:spPr>
          <a:xfrm>
            <a:off x="6109183" y="4114799"/>
            <a:ext cx="2671135" cy="303099"/>
          </a:xfrm>
          <a:prstGeom prst="roundRect">
            <a:avLst/>
          </a:prstGeom>
          <a:solidFill>
            <a:srgbClr val="FFD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0B2DA0-B130-5BAF-1C02-118A14415EC1}"/>
                  </a:ext>
                </a:extLst>
              </p:cNvPr>
              <p:cNvSpPr txBox="1"/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Our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Reduction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Treat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every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copy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 new sets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∪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new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′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parts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𝑚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algn="ctr"/>
                <a:endParaRPr kumimoji="1" lang="en-US" altLang="zh-CN" sz="2000" b="1">
                  <a:latin typeface="Palatino" pitchFamily="2" charset="0"/>
                  <a:ea typeface="Palatino" pitchFamily="2" charset="0"/>
                </a:endParaRPr>
              </a:p>
              <a:p>
                <a:pPr algn="ctr"/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Desired Property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For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|≥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0B2DA0-B130-5BAF-1C02-118A1441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32" y="1611237"/>
                <a:ext cx="5843098" cy="2888932"/>
              </a:xfrm>
              <a:prstGeom prst="rect">
                <a:avLst/>
              </a:prstGeom>
              <a:blipFill>
                <a:blip r:embed="rId3"/>
                <a:stretch>
                  <a:fillRect l="-1043" t="-1055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圆角矩形 16">
            <a:extLst>
              <a:ext uri="{FF2B5EF4-FFF2-40B4-BE49-F238E27FC236}">
                <a16:creationId xmlns:a16="http://schemas.microsoft.com/office/drawing/2014/main" id="{3DCFD6A7-EFE9-14D0-2DA8-47E88E4EA941}"/>
              </a:ext>
            </a:extLst>
          </p:cNvPr>
          <p:cNvSpPr/>
          <p:nvPr/>
        </p:nvSpPr>
        <p:spPr>
          <a:xfrm>
            <a:off x="493922" y="1611237"/>
            <a:ext cx="5248432" cy="18177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92DEF0-DC64-B711-64D7-8B300B72DAC6}"/>
                  </a:ext>
                </a:extLst>
              </p:cNvPr>
              <p:cNvSpPr txBox="1"/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NO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covering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has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size</a:t>
                </a:r>
                <a:r>
                  <a:rPr kumimoji="1" lang="zh-CN" altLang="en-US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792DEF0-DC64-B711-64D7-8B300B72D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767386"/>
                <a:ext cx="4933360" cy="646331"/>
              </a:xfrm>
              <a:prstGeom prst="rect">
                <a:avLst/>
              </a:prstGeom>
              <a:blipFill>
                <a:blip r:embed="rId4"/>
                <a:stretch>
                  <a:fillRect l="-1112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圆角矩形 55">
            <a:extLst>
              <a:ext uri="{FF2B5EF4-FFF2-40B4-BE49-F238E27FC236}">
                <a16:creationId xmlns:a16="http://schemas.microsoft.com/office/drawing/2014/main" id="{B95BB074-955F-1296-6DDD-D2CD9292B333}"/>
              </a:ext>
            </a:extLst>
          </p:cNvPr>
          <p:cNvSpPr/>
          <p:nvPr/>
        </p:nvSpPr>
        <p:spPr>
          <a:xfrm>
            <a:off x="447401" y="3680675"/>
            <a:ext cx="5277953" cy="28099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/>
              <p:nvPr/>
            </p:nvSpPr>
            <p:spPr>
              <a:xfrm>
                <a:off x="0" y="5236275"/>
                <a:ext cx="5920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altLang="zh-CN" b="1">
                    <a:latin typeface="Palatino" pitchFamily="2" charset="0"/>
                    <a:ea typeface="Palatino" pitchFamily="2" charset="0"/>
                  </a:rPr>
                  <a:t>Soundness: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b="0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fraction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]</m:t>
                    </m:r>
                  </m:oMath>
                </a14:m>
                <a:r>
                  <a:rPr lang="en-US" altLang="zh-CN" b="0" i="1">
                    <a:solidFill>
                      <a:schemeClr val="tx1"/>
                    </a:solidFill>
                    <a:latin typeface="Cambria Math" panose="02040503050406030204" pitchFamily="18" charset="0"/>
                    <a:ea typeface="Palatino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neighbors </a:t>
                </a:r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>
                    <a:latin typeface="Palatino" pitchFamily="2" charset="0"/>
                    <a:ea typeface="Palatino" pitchFamily="2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D763B192-9D18-BA72-9BFB-C340CEC8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36275"/>
                <a:ext cx="5920740" cy="923330"/>
              </a:xfrm>
              <a:prstGeom prst="rect">
                <a:avLst/>
              </a:prstGeom>
              <a:blipFill>
                <a:blip r:embed="rId5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/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SetCover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Γ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7FA9AA3-B306-0C5E-227F-2672B16C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599" y="1759606"/>
                <a:ext cx="3818170" cy="388571"/>
              </a:xfrm>
              <a:prstGeom prst="rect">
                <a:avLst/>
              </a:prstGeom>
              <a:blipFill>
                <a:blip r:embed="rId6"/>
                <a:stretch>
                  <a:fillRect t="-9524" b="-3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Analysis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the NO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case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/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1">
                    <a:latin typeface="Palatino" pitchFamily="2" charset="0"/>
                    <a:ea typeface="Palatino" pitchFamily="2" charset="0"/>
                  </a:rPr>
                  <a:t>YES Instance: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kumimoji="1" lang="en-US" altLang="zh-CN">
                    <a:latin typeface="Palatino" pitchFamily="2" charset="0"/>
                    <a:ea typeface="Palatino" pitchFamily="2" charset="0"/>
                  </a:rPr>
                  <a:t> which can cover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endParaRPr kumimoji="1" lang="zh-CN" altLang="en-US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6585418-7C53-FDE4-B870-534D20840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9" y="2147094"/>
                <a:ext cx="4933360" cy="646331"/>
              </a:xfrm>
              <a:prstGeom prst="rect">
                <a:avLst/>
              </a:prstGeom>
              <a:blipFill>
                <a:blip r:embed="rId7"/>
                <a:stretch>
                  <a:fillRect l="-111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/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Threshold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00C9235-927C-0F57-87C5-94D930B8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0" y="3804835"/>
                <a:ext cx="4150159" cy="400110"/>
              </a:xfrm>
              <a:prstGeom prst="rect">
                <a:avLst/>
              </a:prstGeom>
              <a:blipFill>
                <a:blip r:embed="rId8"/>
                <a:stretch>
                  <a:fillRect l="-16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/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Completeness: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7873357-46DE-1AE2-B03D-287FDD2F0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22" y="4258945"/>
                <a:ext cx="5248432" cy="923330"/>
              </a:xfrm>
              <a:prstGeom prst="rect">
                <a:avLst/>
              </a:prstGeom>
              <a:blipFill>
                <a:blip r:embed="rId9"/>
                <a:stretch>
                  <a:fillRect l="-929" t="-3974" r="-174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FCAEE3-F6F6-411F-7EE4-33153D5CCFBE}"/>
                  </a:ext>
                </a:extLst>
              </p:cNvPr>
              <p:cNvSpPr txBox="1"/>
              <p:nvPr/>
            </p:nvSpPr>
            <p:spPr>
              <a:xfrm>
                <a:off x="6109183" y="5301136"/>
                <a:ext cx="57116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 the NO case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 one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following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holds: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(# of </a:t>
                </a:r>
                <a:r>
                  <a:rPr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)⇒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&gt;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(# of </a:t>
                </a:r>
                <a:r>
                  <a:rPr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②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≥(1−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⇒|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|≥(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+1)(1−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𝜀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𝑚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FCAEE3-F6F6-411F-7EE4-33153D5C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183" y="5301136"/>
                <a:ext cx="5711687" cy="1015663"/>
              </a:xfrm>
              <a:prstGeom prst="rect">
                <a:avLst/>
              </a:prstGeom>
              <a:blipFill>
                <a:blip r:embed="rId10"/>
                <a:stretch>
                  <a:fillRect l="-1067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3FA70E-5AA4-1725-1D76-AFFA9A56ED5C}"/>
                  </a:ext>
                </a:extLst>
              </p:cNvPr>
              <p:cNvSpPr txBox="1"/>
              <p:nvPr/>
            </p:nvSpPr>
            <p:spPr>
              <a:xfrm>
                <a:off x="6086632" y="4593250"/>
                <a:ext cx="57116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In the YES case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, it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suffices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>
                            <a:alpha val="1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 and their common neighbors in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>
                                <a:alpha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chemeClr val="tx1">
                        <a:alpha val="15000"/>
                      </a:schemeClr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3FA70E-5AA4-1725-1D76-AFFA9A56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32" y="4593250"/>
                <a:ext cx="5711687" cy="707886"/>
              </a:xfrm>
              <a:prstGeom prst="rect">
                <a:avLst/>
              </a:prstGeom>
              <a:blipFill>
                <a:blip r:embed="rId11"/>
                <a:stretch>
                  <a:fillRect l="-1067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 descr="图片包含 文本&#10;&#10;描述已自动生成">
            <a:extLst>
              <a:ext uri="{FF2B5EF4-FFF2-40B4-BE49-F238E27FC236}">
                <a16:creationId xmlns:a16="http://schemas.microsoft.com/office/drawing/2014/main" id="{A28FFF6C-E0A5-024B-873C-9C1FE0E5A9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19" y="721043"/>
            <a:ext cx="3833091" cy="6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3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Summary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8" y="1516786"/>
                <a:ext cx="11080899" cy="2491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zh-CN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Theorem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1.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Assuming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W[2]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FPT,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there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no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FPT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which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approximate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2000" err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within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constant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ratio.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endParaRPr kumimoji="1" lang="en-US" altLang="zh-CN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endParaRPr kumimoji="1" lang="en-US" altLang="zh-CN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endParaRPr kumimoji="1" lang="en-US" altLang="zh-CN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Theorem</a:t>
                </a:r>
                <a:r>
                  <a:rPr kumimoji="1" lang="zh-CN" altLang="en-US" sz="2000" b="1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2.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Assuming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FPT,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there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no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polynomial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time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which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approximate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2000" err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within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𝑜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1"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kumimoji="1" lang="zh-CN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kumimoji="1"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ratio,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even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small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𝑂</m:t>
                    </m:r>
                    <m:sSup>
                      <m:s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kumimoji="1"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kumimoji="1" lang="zh-CN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kumimoji="1" lang="zh-CN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kumimoji="1" lang="en-US" altLang="zh-CN" sz="20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kumimoji="1"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Palatino" pitchFamily="2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516786"/>
                <a:ext cx="11080899" cy="2491964"/>
              </a:xfrm>
              <a:prstGeom prst="rect">
                <a:avLst/>
              </a:prstGeom>
              <a:blipFill>
                <a:blip r:embed="rId3"/>
                <a:stretch>
                  <a:fillRect l="-550" r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176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Open</a:t>
            </a:r>
            <a:r>
              <a:rPr lang="zh-CN" altLang="en-US">
                <a:latin typeface="Palatino Linotype" panose="020405020505050303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</a:rPr>
              <a:t>Questions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8652"/>
                <a:ext cx="1117659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b="1" dirty="0">
                    <a:latin typeface="Palatino Linotype" panose="02040502050505030304" pitchFamily="18" charset="0"/>
                  </a:rPr>
                  <a:t>Open Question 1. </a:t>
                </a:r>
                <a:r>
                  <a:rPr lang="en-US" altLang="zh-CN" sz="2000" i="1" dirty="0">
                    <a:latin typeface="Palatino Linotype" panose="02040502050505030304" pitchFamily="18" charset="0"/>
                  </a:rPr>
                  <a:t>Is it W[2]-hard to approximate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i="1" dirty="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2000" i="1" dirty="0" err="1">
                    <a:latin typeface="Palatino Linotype" panose="02040502050505030304" pitchFamily="18" charset="0"/>
                  </a:rPr>
                  <a:t>SetCover</a:t>
                </a:r>
                <a:r>
                  <a:rPr lang="en-US" altLang="zh-CN" sz="2000" i="1" dirty="0">
                    <a:latin typeface="Palatino Linotype" panose="02040502050505030304" pitchFamily="18" charset="0"/>
                  </a:rPr>
                  <a:t> within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i="1" dirty="0">
                    <a:latin typeface="Palatino Linotype" panose="02040502050505030304" pitchFamily="18" charset="0"/>
                  </a:rPr>
                  <a:t> ratio? </a:t>
                </a:r>
              </a:p>
              <a:p>
                <a:pPr lvl="1"/>
                <a:r>
                  <a:rPr lang="en-US" altLang="zh-CN" sz="2000" dirty="0">
                    <a:latin typeface="Palatino Linotype" panose="02040502050505030304" pitchFamily="18" charset="0"/>
                  </a:rPr>
                  <a:t>Our reduction has running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, thus can not get super-constant inapproximability.</a:t>
                </a:r>
              </a:p>
              <a:p>
                <a:pPr marL="457200" lvl="1" indent="0">
                  <a:buNone/>
                </a:pP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>
                    <a:latin typeface="Palatino Linotype" panose="02040502050505030304" pitchFamily="18" charset="0"/>
                  </a:rPr>
                  <a:t>Open Question 2. </a:t>
                </a:r>
                <a:r>
                  <a:rPr lang="en-US" altLang="zh-CN" sz="2000" i="1" dirty="0">
                    <a:latin typeface="Palatino Linotype" panose="02040502050505030304" pitchFamily="18" charset="0"/>
                  </a:rPr>
                  <a:t>Is there any FPT algorithm which can approximate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i="1" dirty="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2000" i="1" dirty="0" err="1">
                    <a:latin typeface="Palatino Linotype" panose="02040502050505030304" pitchFamily="18" charset="0"/>
                  </a:rPr>
                  <a:t>SetCover</a:t>
                </a:r>
                <a:r>
                  <a:rPr lang="en-US" altLang="zh-CN" sz="2000" i="1" dirty="0">
                    <a:latin typeface="Palatino Linotype" panose="02040502050505030304" pitchFamily="18" charset="0"/>
                  </a:rPr>
                  <a:t> with approximation ratio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i="1" dirty="0">
                    <a:latin typeface="Palatino Linotype" panose="02040502050505030304" pitchFamily="18" charset="0"/>
                  </a:rPr>
                  <a:t>?</a:t>
                </a:r>
              </a:p>
              <a:p>
                <a:pPr lvl="1"/>
                <a:r>
                  <a:rPr lang="en-US" altLang="zh-CN" sz="2000" dirty="0">
                    <a:latin typeface="Palatino Linotype" panose="02040502050505030304" pitchFamily="18" charset="0"/>
                  </a:rPr>
                  <a:t>Current best lower bound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 for any function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2000" i="1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400" i="1" dirty="0"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8652"/>
                <a:ext cx="11176591" cy="4351338"/>
              </a:xfrm>
              <a:blipFill>
                <a:blip r:embed="rId3"/>
                <a:stretch>
                  <a:fillRect l="-567" t="-1453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010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Q&amp;A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686E6-B94F-4577-A109-F11F0A65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>
                <a:latin typeface="Palatino Linotype" panose="0204050205050503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760300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iff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the sets corresponding to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can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blipFill>
                <a:blip r:embed="rId2"/>
                <a:stretch>
                  <a:fillRect l="-658" t="-2924" r="-1316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𝐸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corresponding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blipFill>
                <a:blip r:embed="rId3"/>
                <a:stretch>
                  <a:fillRect l="-568" t="-2119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/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hypercube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partition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systems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indexed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!</a:t>
                </a:r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135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iff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the sets corresponding to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can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blipFill>
                <a:blip r:embed="rId2"/>
                <a:stretch>
                  <a:fillRect l="-658" t="-2924" r="-1316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𝐸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corresponding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</m:oMath>
                </a14:m>
                <a:endParaRPr kumimoji="1" lang="zh-CN" altLang="en-US" sz="2000">
                  <a:solidFill>
                    <a:srgbClr val="FF0000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blipFill>
                <a:blip r:embed="rId3"/>
                <a:stretch>
                  <a:fillRect l="-568" t="-2119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/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hypercube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partition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systems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indexed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!</a:t>
                </a:r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3B2473-B4F8-FC0A-5E3A-19AF479BD094}"/>
                  </a:ext>
                </a:extLst>
              </p:cNvPr>
              <p:cNvSpPr txBox="1"/>
              <p:nvPr/>
            </p:nvSpPr>
            <p:spPr>
              <a:xfrm>
                <a:off x="838199" y="4195224"/>
                <a:ext cx="10515601" cy="13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Sufficiency: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If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② </a:t>
                </a:r>
                <a:r>
                  <a:rPr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holds,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then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suffices to cover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. </a:t>
                </a:r>
                <a:endParaRPr kumimoji="1" lang="en-US" altLang="zh-CN" sz="2000">
                  <a:latin typeface="Palatino" pitchFamily="2" charset="0"/>
                  <a:ea typeface="Palatino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Otherwise take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satisfying 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①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,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 is covered by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</m:oMath>
                </a14:m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∉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}</m:t>
                    </m:r>
                  </m:oMath>
                </a14:m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, and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 otherwise.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3B2473-B4F8-FC0A-5E3A-19AF479B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95224"/>
                <a:ext cx="10515601" cy="1350050"/>
              </a:xfrm>
              <a:prstGeom prst="rect">
                <a:avLst/>
              </a:prstGeom>
              <a:blipFill>
                <a:blip r:embed="rId5"/>
                <a:stretch>
                  <a:fillRect l="-579" t="-2252" r="-179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16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Parameterized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7DD4F038-B6A5-30AB-786F-37BAB9773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9404" y="3068245"/>
                <a:ext cx="6318827" cy="384962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Palatino Linotype" panose="02040502050505030304" pitchFamily="18" charset="0"/>
                  </a:rPr>
                  <a:t>W[2]-complete</a:t>
                </a:r>
                <a:r>
                  <a:rPr lang="zh-CN" altLang="en-US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[DF95]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1800" dirty="0">
                    <a:latin typeface="Palatino Linotype" panose="02040502050505030304" pitchFamily="18" charset="0"/>
                  </a:rPr>
                  <a:t>W[2]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FPT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no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algorithm in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 time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zh-CN" sz="2000" dirty="0">
                    <a:latin typeface="Palatino Linotype" panose="02040502050505030304" pitchFamily="18" charset="0"/>
                  </a:rPr>
                  <a:t>W[1]-complete</a:t>
                </a:r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if</a:t>
                </a:r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18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[KLM19,Lin19]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+ 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This work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</a:t>
                </a:r>
                <a:endParaRPr lang="en-US" altLang="zh-CN" sz="1800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2000" dirty="0">
                    <a:latin typeface="Palatino Linotype" panose="02040502050505030304" pitchFamily="18" charset="0"/>
                  </a:rPr>
                  <a:t>Naïve</a:t>
                </a:r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algorithm:</a:t>
                </a:r>
              </a:p>
              <a:p>
                <a:pPr lvl="1"/>
                <a:r>
                  <a:rPr lang="en-US" altLang="zh-CN" sz="1800" dirty="0">
                    <a:latin typeface="Palatino Linotype" panose="02040502050505030304" pitchFamily="18" charset="0"/>
                  </a:rPr>
                  <a:t>enumerating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all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i="1" dirty="0">
                    <a:latin typeface="Palatino Linotype" panose="02040502050505030304" pitchFamily="18" charset="0"/>
                  </a:rPr>
                  <a:t>k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-tuple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sets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in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time</a:t>
                </a:r>
              </a:p>
              <a:p>
                <a:pPr lvl="1"/>
                <a:r>
                  <a:rPr lang="en-US" altLang="zh-CN" sz="1800" dirty="0">
                    <a:latin typeface="Palatino Linotype" panose="02040502050505030304" pitchFamily="18" charset="0"/>
                  </a:rPr>
                  <a:t>dynamic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programming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on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subsets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of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in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time</a:t>
                </a: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7DD4F038-B6A5-30AB-786F-37BAB9773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9404" y="3068245"/>
                <a:ext cx="6318827" cy="3849624"/>
              </a:xfrm>
              <a:blipFill>
                <a:blip r:embed="rId3"/>
                <a:stretch>
                  <a:fillRect l="-1004" t="-1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框架 23">
            <a:extLst>
              <a:ext uri="{FF2B5EF4-FFF2-40B4-BE49-F238E27FC236}">
                <a16:creationId xmlns:a16="http://schemas.microsoft.com/office/drawing/2014/main" id="{F3BC5504-7DAA-0B76-8334-7A1D532B152B}"/>
              </a:ext>
            </a:extLst>
          </p:cNvPr>
          <p:cNvSpPr/>
          <p:nvPr/>
        </p:nvSpPr>
        <p:spPr>
          <a:xfrm>
            <a:off x="838201" y="1887625"/>
            <a:ext cx="9595170" cy="923375"/>
          </a:xfrm>
          <a:prstGeom prst="frame">
            <a:avLst>
              <a:gd name="adj1" fmla="val 127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915CBB2-29D5-CEB9-8E9E-F54A4BF9AFE7}"/>
                  </a:ext>
                </a:extLst>
              </p:cNvPr>
              <p:cNvSpPr txBox="1"/>
              <p:nvPr/>
            </p:nvSpPr>
            <p:spPr>
              <a:xfrm>
                <a:off x="870436" y="2160098"/>
                <a:ext cx="94989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Input:</a:t>
                </a:r>
                <a:r>
                  <a:rPr lang="en-US" altLang="zh-CN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𝑈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where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is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a collection of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over the</a:t>
                </a:r>
                <a:r>
                  <a:rPr lang="zh-CN" altLang="en-US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universe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r>
                  <a:rPr lang="en-US" altLang="zh-CN" b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Output:</a:t>
                </a:r>
                <a:r>
                  <a:rPr lang="zh-CN" altLang="en-US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find the smallest number of sets in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𝒮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, whose union is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  <a:ea typeface="Cambria" panose="02040503050406030204" pitchFamily="18" charset="0"/>
                  </a:rPr>
                  <a:t>. It’s guaranteed that the optimum is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1600"/>
                  <a:t>.</a:t>
                </a:r>
                <a:endParaRPr kumimoji="1" lang="zh-CN" altLang="en-US" sz="160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915CBB2-29D5-CEB9-8E9E-F54A4BF9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36" y="2160098"/>
                <a:ext cx="9498947" cy="646331"/>
              </a:xfrm>
              <a:prstGeom prst="rect">
                <a:avLst/>
              </a:prstGeom>
              <a:blipFill>
                <a:blip r:embed="rId4"/>
                <a:stretch>
                  <a:fillRect l="-5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9CE6150-5248-E32F-D31E-60869D986EDE}"/>
              </a:ext>
            </a:extLst>
          </p:cNvPr>
          <p:cNvGrpSpPr/>
          <p:nvPr/>
        </p:nvGrpSpPr>
        <p:grpSpPr>
          <a:xfrm>
            <a:off x="7134726" y="3261251"/>
            <a:ext cx="4502495" cy="3231624"/>
            <a:chOff x="7129542" y="4052689"/>
            <a:chExt cx="4370815" cy="2865180"/>
          </a:xfrm>
        </p:grpSpPr>
        <p:sp>
          <p:nvSpPr>
            <p:cNvPr id="3" name="椭圆 3">
              <a:extLst>
                <a:ext uri="{FF2B5EF4-FFF2-40B4-BE49-F238E27FC236}">
                  <a16:creationId xmlns:a16="http://schemas.microsoft.com/office/drawing/2014/main" id="{CCA2C026-8D94-C54D-DFD9-1CCB75343E0F}"/>
                </a:ext>
              </a:extLst>
            </p:cNvPr>
            <p:cNvSpPr/>
            <p:nvPr/>
          </p:nvSpPr>
          <p:spPr>
            <a:xfrm>
              <a:off x="7129542" y="4052689"/>
              <a:ext cx="4370815" cy="28651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2800">
                  <a:latin typeface="Palatino" pitchFamily="2" charset="0"/>
                  <a:ea typeface="Palatino" pitchFamily="2" charset="0"/>
                </a:rPr>
                <a:t>                                           W[2]</a:t>
              </a:r>
            </a:p>
            <a:p>
              <a:pPr algn="ctr"/>
              <a:endParaRPr kumimoji="1" lang="en-US" altLang="zh-CN" sz="2800">
                <a:latin typeface="Palatino" pitchFamily="2" charset="0"/>
                <a:ea typeface="Palatino" pitchFamily="2" charset="0"/>
              </a:endParaRPr>
            </a:p>
            <a:p>
              <a:pPr algn="ctr"/>
              <a:endParaRPr kumimoji="1" lang="en-US" altLang="zh-CN" sz="2800">
                <a:latin typeface="Palatino" pitchFamily="2" charset="0"/>
                <a:ea typeface="Palatino" pitchFamily="2" charset="0"/>
              </a:endParaRPr>
            </a:p>
            <a:p>
              <a:pPr algn="ctr"/>
              <a:endParaRPr kumimoji="1" lang="zh-CN" altLang="en-US" sz="2800">
                <a:latin typeface="Palatino" pitchFamily="2" charset="0"/>
                <a:ea typeface="Palatino" pitchFamily="2" charset="0"/>
              </a:endParaRPr>
            </a:p>
          </p:txBody>
        </p:sp>
        <p:sp>
          <p:nvSpPr>
            <p:cNvPr id="4" name="椭圆 6">
              <a:extLst>
                <a:ext uri="{FF2B5EF4-FFF2-40B4-BE49-F238E27FC236}">
                  <a16:creationId xmlns:a16="http://schemas.microsoft.com/office/drawing/2014/main" id="{AF9321FA-C7A7-EC96-D0F3-CE274816AE64}"/>
                </a:ext>
              </a:extLst>
            </p:cNvPr>
            <p:cNvSpPr/>
            <p:nvPr/>
          </p:nvSpPr>
          <p:spPr>
            <a:xfrm>
              <a:off x="8975551" y="4364866"/>
              <a:ext cx="2323043" cy="224082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800">
                  <a:latin typeface="Palatino" pitchFamily="2" charset="0"/>
                  <a:ea typeface="Palatino" pitchFamily="2" charset="0"/>
                </a:rPr>
                <a:t>            </a:t>
              </a:r>
            </a:p>
            <a:p>
              <a:pPr algn="ctr"/>
              <a:r>
                <a:rPr kumimoji="1" lang="en-US" altLang="zh-CN" sz="2800">
                  <a:latin typeface="Palatino" pitchFamily="2" charset="0"/>
                  <a:ea typeface="Palatino" pitchFamily="2" charset="0"/>
                </a:rPr>
                <a:t>W[1]</a:t>
              </a:r>
            </a:p>
            <a:p>
              <a:pPr algn="r"/>
              <a:endParaRPr kumimoji="1" lang="en-US" altLang="zh-CN" sz="2800">
                <a:latin typeface="Palatino" pitchFamily="2" charset="0"/>
                <a:ea typeface="Palatino" pitchFamily="2" charset="0"/>
              </a:endParaRPr>
            </a:p>
            <a:p>
              <a:pPr algn="r"/>
              <a:endParaRPr kumimoji="1" lang="en-US" altLang="zh-CN" sz="2800">
                <a:latin typeface="Palatino" pitchFamily="2" charset="0"/>
                <a:ea typeface="Palatino" pitchFamily="2" charset="0"/>
              </a:endParaRPr>
            </a:p>
            <a:p>
              <a:pPr algn="r"/>
              <a:endParaRPr kumimoji="1" lang="en-US" altLang="zh-CN" sz="2800">
                <a:latin typeface="Palatino" pitchFamily="2" charset="0"/>
                <a:ea typeface="Palatino" pitchFamily="2" charset="0"/>
              </a:endParaRPr>
            </a:p>
            <a:p>
              <a:pPr algn="r"/>
              <a:endParaRPr kumimoji="1" lang="en-US" altLang="zh-CN" sz="2800">
                <a:latin typeface="Palatino" pitchFamily="2" charset="0"/>
                <a:ea typeface="Palatino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圆角矩形 7">
                  <a:extLst>
                    <a:ext uri="{FF2B5EF4-FFF2-40B4-BE49-F238E27FC236}">
                      <a16:creationId xmlns:a16="http://schemas.microsoft.com/office/drawing/2014/main" id="{7C410BD8-0A6D-D507-C511-38F38E4676D7}"/>
                    </a:ext>
                  </a:extLst>
                </p:cNvPr>
                <p:cNvSpPr/>
                <p:nvPr/>
              </p:nvSpPr>
              <p:spPr>
                <a:xfrm>
                  <a:off x="9501220" y="5134614"/>
                  <a:ext cx="1271704" cy="42675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𝑘</m:t>
                      </m:r>
                    </m:oMath>
                  </a14:m>
                  <a:r>
                    <a:rPr kumimoji="1" lang="en-US" altLang="zh-CN" sz="2000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-Clique</a:t>
                  </a:r>
                  <a:endParaRPr kumimoji="1" lang="zh-CN" altLang="en-US" sz="200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5" name="圆角矩形 7">
                  <a:extLst>
                    <a:ext uri="{FF2B5EF4-FFF2-40B4-BE49-F238E27FC236}">
                      <a16:creationId xmlns:a16="http://schemas.microsoft.com/office/drawing/2014/main" id="{7C410BD8-0A6D-D507-C511-38F38E467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1220" y="5134614"/>
                  <a:ext cx="1271704" cy="426756"/>
                </a:xfrm>
                <a:prstGeom prst="roundRect">
                  <a:avLst/>
                </a:prstGeom>
                <a:blipFill>
                  <a:blip r:embed="rId5"/>
                  <a:stretch>
                    <a:fillRect b="-1282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圆角矩形 8">
                  <a:extLst>
                    <a:ext uri="{FF2B5EF4-FFF2-40B4-BE49-F238E27FC236}">
                      <a16:creationId xmlns:a16="http://schemas.microsoft.com/office/drawing/2014/main" id="{AB8CFBA6-ADEF-2362-04E7-14CD815DA753}"/>
                    </a:ext>
                  </a:extLst>
                </p:cNvPr>
                <p:cNvSpPr/>
                <p:nvPr/>
              </p:nvSpPr>
              <p:spPr>
                <a:xfrm>
                  <a:off x="7465376" y="5347992"/>
                  <a:ext cx="1455333" cy="45588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𝑘</m:t>
                      </m:r>
                    </m:oMath>
                  </a14:m>
                  <a:r>
                    <a:rPr kumimoji="1" lang="en-US" altLang="zh-CN" sz="2000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SetCover</a:t>
                  </a:r>
                  <a:endParaRPr kumimoji="1" lang="zh-CN" altLang="en-US" sz="200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6" name="圆角矩形 8">
                  <a:extLst>
                    <a:ext uri="{FF2B5EF4-FFF2-40B4-BE49-F238E27FC236}">
                      <a16:creationId xmlns:a16="http://schemas.microsoft.com/office/drawing/2014/main" id="{AB8CFBA6-ADEF-2362-04E7-14CD815DA7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376" y="5347992"/>
                  <a:ext cx="1455333" cy="455880"/>
                </a:xfrm>
                <a:prstGeom prst="roundRect">
                  <a:avLst/>
                </a:prstGeom>
                <a:blipFill>
                  <a:blip r:embed="rId6"/>
                  <a:stretch>
                    <a:fillRect r="-1667" b="-97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圆角矩形 10">
                  <a:extLst>
                    <a:ext uri="{FF2B5EF4-FFF2-40B4-BE49-F238E27FC236}">
                      <a16:creationId xmlns:a16="http://schemas.microsoft.com/office/drawing/2014/main" id="{D66C3958-FCFE-AC8C-4CDD-A1F3B5F3D801}"/>
                    </a:ext>
                  </a:extLst>
                </p:cNvPr>
                <p:cNvSpPr/>
                <p:nvPr/>
              </p:nvSpPr>
              <p:spPr>
                <a:xfrm>
                  <a:off x="9336928" y="5604094"/>
                  <a:ext cx="1600287" cy="677166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𝑘</m:t>
                      </m:r>
                    </m:oMath>
                  </a14:m>
                  <a:r>
                    <a:rPr kumimoji="1" lang="en-US" altLang="zh-CN" sz="2000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-</a:t>
                  </a:r>
                  <a:r>
                    <a:rPr kumimoji="1" lang="en-US" altLang="zh-CN" sz="2000" err="1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SetCover</a:t>
                  </a:r>
                  <a:endParaRPr kumimoji="1" lang="en-US" altLang="zh-CN" sz="200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20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(</m:t>
                      </m:r>
                    </m:oMath>
                  </a14:m>
                  <a:r>
                    <a:rPr kumimoji="1" lang="en-US" altLang="zh-CN" sz="2000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small </a:t>
                  </a:r>
                  <a14:m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Palatino" pitchFamily="2" charset="0"/>
                        </a:rPr>
                        <m:t>𝑈</m:t>
                      </m:r>
                    </m:oMath>
                  </a14:m>
                  <a:r>
                    <a:rPr kumimoji="1" lang="en-US" altLang="zh-CN" sz="2000">
                      <a:solidFill>
                        <a:schemeClr val="bg1"/>
                      </a:solidFill>
                      <a:latin typeface="Palatino" pitchFamily="2" charset="0"/>
                      <a:ea typeface="Palatino" pitchFamily="2" charset="0"/>
                    </a:rPr>
                    <a:t>)</a:t>
                  </a:r>
                  <a:endParaRPr kumimoji="1" lang="zh-CN" altLang="en-US" sz="200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endParaRPr>
                </a:p>
              </p:txBody>
            </p:sp>
          </mc:Choice>
          <mc:Fallback xmlns="">
            <p:sp>
              <p:nvSpPr>
                <p:cNvPr id="7" name="圆角矩形 10">
                  <a:extLst>
                    <a:ext uri="{FF2B5EF4-FFF2-40B4-BE49-F238E27FC236}">
                      <a16:creationId xmlns:a16="http://schemas.microsoft.com/office/drawing/2014/main" id="{D66C3958-FCFE-AC8C-4CDD-A1F3B5F3D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6928" y="5604094"/>
                  <a:ext cx="1600287" cy="677166"/>
                </a:xfrm>
                <a:prstGeom prst="round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204429-2B10-8399-0E34-0CD5E38E53C2}"/>
                  </a:ext>
                </a:extLst>
              </p:cNvPr>
              <p:cNvSpPr txBox="1"/>
              <p:nvPr/>
            </p:nvSpPr>
            <p:spPr>
              <a:xfrm>
                <a:off x="816336" y="1879481"/>
                <a:ext cx="1364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𝒌</m:t>
                    </m:r>
                  </m:oMath>
                </a14:m>
                <a:r>
                  <a:rPr kumimoji="1" lang="en-US" altLang="zh-CN" sz="1800" b="1" dirty="0"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1800" b="1" dirty="0" err="1"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zh-CN" altLang="en-US" sz="1800" b="1" dirty="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204429-2B10-8399-0E34-0CD5E38E5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36" y="1879481"/>
                <a:ext cx="1364476" cy="369332"/>
              </a:xfrm>
              <a:prstGeom prst="rect">
                <a:avLst/>
              </a:prstGeom>
              <a:blipFill>
                <a:blip r:embed="rId8"/>
                <a:stretch>
                  <a:fillRect t="-8197" r="-3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1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that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the sets corresponding to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can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blipFill>
                <a:blip r:embed="rId2"/>
                <a:stretch>
                  <a:fillRect l="-658" t="-2924" r="-1316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|∀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𝐸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set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corresponding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</m:oMath>
                </a14:m>
                <a:endParaRPr kumimoji="1" lang="zh-CN" altLang="en-US" sz="2000">
                  <a:solidFill>
                    <a:srgbClr val="FF0000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blipFill>
                <a:blip r:embed="rId3"/>
                <a:stretch>
                  <a:fillRect l="-568" t="-2119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/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hypercube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partition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systems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indexed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!</a:t>
                </a:r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3B2473-B4F8-FC0A-5E3A-19AF479BD094}"/>
                  </a:ext>
                </a:extLst>
              </p:cNvPr>
              <p:cNvSpPr txBox="1"/>
              <p:nvPr/>
            </p:nvSpPr>
            <p:spPr>
              <a:xfrm>
                <a:off x="838199" y="4195224"/>
                <a:ext cx="10515601" cy="13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Sufficiency: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② </a:t>
                </a:r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holds,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suffices to cover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Otherwise take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satisfying </a:t>
                </a:r>
                <a:r>
                  <a:rPr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①</a:t>
                </a:r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is covered </a:t>
                </a:r>
                <a:r>
                  <a:rPr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by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∉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}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 and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otherwise.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3B2473-B4F8-FC0A-5E3A-19AF479B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95224"/>
                <a:ext cx="10515601" cy="1350050"/>
              </a:xfrm>
              <a:prstGeom prst="rect">
                <a:avLst/>
              </a:prstGeom>
              <a:blipFill>
                <a:blip r:embed="rId5"/>
                <a:stretch>
                  <a:fillRect l="-579" t="-2252" r="-179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106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that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the sets corresponding to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can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blipFill>
                <a:blip r:embed="rId2"/>
                <a:stretch>
                  <a:fillRect l="-658" t="-2924" r="-1316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|∀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𝐸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set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corresponding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  <a:endParaRPr kumimoji="1" lang="en-US" altLang="zh-CN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</m:oMath>
                </a14:m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blipFill>
                <a:blip r:embed="rId3"/>
                <a:stretch>
                  <a:fillRect l="-568" t="-2119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/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hypercube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partition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systems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indexed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!</a:t>
                </a:r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3B2473-B4F8-FC0A-5E3A-19AF479BD094}"/>
                  </a:ext>
                </a:extLst>
              </p:cNvPr>
              <p:cNvSpPr txBox="1"/>
              <p:nvPr/>
            </p:nvSpPr>
            <p:spPr>
              <a:xfrm>
                <a:off x="838199" y="4195224"/>
                <a:ext cx="10515601" cy="13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Sufficiency: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If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② </a:t>
                </a:r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holds,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then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suffices to cover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Otherwise take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satisfying </a:t>
                </a:r>
                <a:r>
                  <a:rPr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①</a:t>
                </a:r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is covered by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∉</m:t>
                    </m:r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}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, and </a:t>
                </a:r>
                <a:r>
                  <a:rPr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otherwise.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3B2473-B4F8-FC0A-5E3A-19AF479B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95224"/>
                <a:ext cx="10515601" cy="1350050"/>
              </a:xfrm>
              <a:prstGeom prst="rect">
                <a:avLst/>
              </a:prstGeom>
              <a:blipFill>
                <a:blip r:embed="rId5"/>
                <a:stretch>
                  <a:fillRect l="-579" t="-2252" r="-179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572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iff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the sets corresponding to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can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blipFill>
                <a:blip r:embed="rId2"/>
                <a:stretch>
                  <a:fillRect l="-658" t="-2924" r="-1316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𝐸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corresponding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blipFill>
                <a:blip r:embed="rId3"/>
                <a:stretch>
                  <a:fillRect l="-568" t="-2119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/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hypercube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partition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systems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indexed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!</a:t>
                </a:r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A232D8-F6A8-82AD-D501-F26A4B98C0B2}"/>
                  </a:ext>
                </a:extLst>
              </p:cNvPr>
              <p:cNvSpPr txBox="1"/>
              <p:nvPr/>
            </p:nvSpPr>
            <p:spPr>
              <a:xfrm>
                <a:off x="838199" y="4167716"/>
                <a:ext cx="10889444" cy="1405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Necessity: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②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not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satisfied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(i.e.,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),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}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(repetition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allowed),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elements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in 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system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(⋆,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 can only be covered by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Moreover,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must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be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possible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only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using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neighbor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some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  <a:endParaRPr kumimoji="1" lang="zh-CN" altLang="en-US" sz="20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A232D8-F6A8-82AD-D501-F26A4B98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67716"/>
                <a:ext cx="10889444" cy="1405065"/>
              </a:xfrm>
              <a:prstGeom prst="rect">
                <a:avLst/>
              </a:prstGeom>
              <a:blipFill>
                <a:blip r:embed="rId5"/>
                <a:stretch>
                  <a:fillRect l="-560" t="-2609" r="-56" b="-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68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/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Ensure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that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iff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either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s.t.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the sets corresponding to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1"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can cover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,</a:t>
                </a: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+1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7486C15-351A-BE5B-CE1B-EB502DDD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29504"/>
                <a:ext cx="10198119" cy="1042273"/>
              </a:xfrm>
              <a:prstGeom prst="rect">
                <a:avLst/>
              </a:prstGeom>
              <a:blipFill>
                <a:blip r:embed="rId2"/>
                <a:stretch>
                  <a:fillRect l="-658" t="-2924" r="-1316" b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</a:rPr>
              <a:t>Threshold Graph Composition</a:t>
            </a:r>
            <a:endParaRPr lang="zh-CN" altLang="en-US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F7F080-51F7-4335-B1D8-5D9192CCFE22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1AC4B2-B67B-4315-B5EA-20F5499035D0}"/>
              </a:ext>
            </a:extLst>
          </p:cNvPr>
          <p:cNvSpPr txBox="1"/>
          <p:nvPr/>
        </p:nvSpPr>
        <p:spPr>
          <a:xfrm>
            <a:off x="4826779" y="4593250"/>
            <a:ext cx="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/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|∀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lit/>
                      </m:rP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∃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𝐸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and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set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corresponding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𝑎</m:t>
                    </m:r>
                  </m:oMath>
                </a14:m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𝐵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can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 err="1">
                    <a:latin typeface="Palatino" pitchFamily="2" charset="0"/>
                    <a:ea typeface="Palatino" pitchFamily="2" charset="0"/>
                  </a:rPr>
                  <a:t>iff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∀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 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≠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  <a:ea typeface="Palatino" pitchFamily="2" charset="0"/>
                      </a:rPr>
                      <m:t>.</m:t>
                    </m:r>
                  </m:oMath>
                </a14:m>
                <a:endParaRPr kumimoji="1" lang="zh-CN" altLang="en-US" sz="2000"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DAD7045-2582-B750-0AC9-7881D70B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36662"/>
                <a:ext cx="10740377" cy="1444306"/>
              </a:xfrm>
              <a:prstGeom prst="rect">
                <a:avLst/>
              </a:prstGeom>
              <a:blipFill>
                <a:blip r:embed="rId3"/>
                <a:stretch>
                  <a:fillRect l="-568" t="-2119" b="-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/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hypercube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partition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systems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indexed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by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chemeClr val="tx1"/>
                    </a:solidFill>
                    <a:latin typeface="Palatino" pitchFamily="2" charset="0"/>
                    <a:ea typeface="Palatino" pitchFamily="2" charset="0"/>
                  </a:rPr>
                  <a:t>!</a:t>
                </a:r>
                <a:endParaRPr kumimoji="1" lang="zh-CN" altLang="en-US" sz="2000">
                  <a:solidFill>
                    <a:schemeClr val="tx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0A41563-8680-1E35-0E16-30BDC4321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768" y="2238939"/>
                <a:ext cx="3592032" cy="795446"/>
              </a:xfrm>
              <a:prstGeom prst="wedgeRoundRectCallout">
                <a:avLst>
                  <a:gd name="adj1" fmla="val -72470"/>
                  <a:gd name="adj2" fmla="val 30723"/>
                  <a:gd name="adj3" fmla="val 16667"/>
                </a:avLst>
              </a:prstGeom>
              <a:blipFill>
                <a:blip r:embed="rId4"/>
                <a:stretch>
                  <a:fillRect b="-76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A232D8-F6A8-82AD-D501-F26A4B98C0B2}"/>
                  </a:ext>
                </a:extLst>
              </p:cNvPr>
              <p:cNvSpPr txBox="1"/>
              <p:nvPr/>
            </p:nvSpPr>
            <p:spPr>
              <a:xfrm>
                <a:off x="838199" y="4167716"/>
                <a:ext cx="10889444" cy="1405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>
                    <a:latin typeface="Palatino" pitchFamily="2" charset="0"/>
                    <a:ea typeface="Palatino" pitchFamily="2" charset="0"/>
                  </a:rPr>
                  <a:t>Necessity: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②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not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satisfied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(i.e.,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𝑌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𝑐</m:t>
                    </m:r>
                  </m:oMath>
                </a14:m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),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let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∩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m:rPr>
                        <m:lit/>
                      </m:rPr>
                      <a:rPr lang="en-US" altLang="zh-CN" sz="2000" b="0" i="1" smtClean="0">
                        <a:latin typeface="Cambria Math" panose="02040503050406030204" pitchFamily="18" charset="0"/>
                        <a:ea typeface="Palatino" pitchFamily="2" charset="0"/>
                      </a:rPr>
                      <m:t>}</m:t>
                    </m:r>
                  </m:oMath>
                </a14:m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(repetition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allowed),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elements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in the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system</a:t>
                </a:r>
                <a:r>
                  <a:rPr kumimoji="1" lang="zh-CN" altLang="en-US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(⋆,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Palatino" pitchFamily="2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)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 can only be covered by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𝑋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⊆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𝐴</m:t>
                    </m:r>
                  </m:oMath>
                </a14:m>
                <a:r>
                  <a:rPr kumimoji="1" lang="en-US" altLang="zh-CN" sz="2000">
                    <a:solidFill>
                      <a:srgbClr val="FF0000"/>
                    </a:solidFill>
                    <a:latin typeface="Palatino" pitchFamily="2" charset="0"/>
                    <a:ea typeface="Palatino" pitchFamily="2" charset="0"/>
                  </a:rPr>
                  <a:t>.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Moreover,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it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must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be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possible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to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cover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only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using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the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neighbor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of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some</a:t>
                </a:r>
                <a:r>
                  <a:rPr kumimoji="1"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ea typeface="Palatino" pitchFamily="2" charset="0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Palatino" pitchFamily="2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000">
                    <a:latin typeface="Palatino" pitchFamily="2" charset="0"/>
                    <a:ea typeface="Palatino" pitchFamily="2" charset="0"/>
                  </a:rPr>
                  <a:t>.</a:t>
                </a:r>
                <a:endParaRPr kumimoji="1" lang="zh-CN" altLang="en-US" sz="200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0A232D8-F6A8-82AD-D501-F26A4B98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67716"/>
                <a:ext cx="10889444" cy="1405065"/>
              </a:xfrm>
              <a:prstGeom prst="rect">
                <a:avLst/>
              </a:prstGeom>
              <a:blipFill>
                <a:blip r:embed="rId5"/>
                <a:stretch>
                  <a:fillRect l="-560" t="-2609" r="-56" b="-5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951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latin typeface="Palatino Linotype" panose="02040502050505030304" pitchFamily="18" charset="0"/>
              </a:rPr>
              <a:t>Threshold Graph from Error Correcting Codes</a:t>
            </a:r>
            <a:endParaRPr lang="zh-CN" altLang="en-US" sz="360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>
                    <a:latin typeface="Palatino Linotype" panose="02040502050505030304" pitchFamily="18" charset="0"/>
                  </a:rPr>
                  <a:t>Proposed by </a:t>
                </a:r>
                <a:r>
                  <a:rPr lang="en-US" altLang="zh-CN" sz="1800">
                    <a:solidFill>
                      <a:srgbClr val="FF66CC"/>
                    </a:solidFill>
                    <a:latin typeface="Palatino Linotype" panose="02040502050505030304" pitchFamily="18" charset="0"/>
                  </a:rPr>
                  <a:t>[KN21]</a:t>
                </a:r>
              </a:p>
              <a:p>
                <a:endParaRPr lang="en-US" altLang="zh-CN" sz="1800">
                  <a:latin typeface="Palatino Linotype" panose="02040502050505030304" pitchFamily="18" charset="0"/>
                </a:endParaRPr>
              </a:p>
              <a:p>
                <a:r>
                  <a:rPr lang="en-US" altLang="zh-CN" sz="1800"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sz="18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>
                    <a:latin typeface="Palatino Linotype" panose="02040502050505030304" pitchFamily="18" charset="0"/>
                  </a:rPr>
                  <a:t>be an error correcting code with relative distance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</a:rPr>
                  <a:t>, we can construct a threshold graph as follows.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are linked </a:t>
                </a:r>
                <a:r>
                  <a:rPr lang="en-US" altLang="zh-CN" sz="1600" err="1">
                    <a:latin typeface="Palatino Linotype" panose="02040502050505030304" pitchFamily="18" charset="0"/>
                  </a:rPr>
                  <a:t>iff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endParaRPr lang="en-US" altLang="zh-CN" sz="1800">
                  <a:latin typeface="Palatino Linotype" panose="02040502050505030304" pitchFamily="18" charset="0"/>
                </a:endParaRPr>
              </a:p>
              <a:p>
                <a:r>
                  <a:rPr lang="en-US" altLang="zh-CN" sz="1800">
                    <a:latin typeface="Palatino Linotype" panose="02040502050505030304" pitchFamily="18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𝑎𝑏𝑐𝑑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𝑏𝑐𝑑𝑎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𝑐𝑑𝑎𝑏</m:t>
                        </m:r>
                      </m:e>
                    </m:d>
                  </m:oMath>
                </a14:m>
                <a:endParaRPr lang="en-US" altLang="zh-CN" sz="1800" b="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600">
                    <a:latin typeface="Palatino Linotype" panose="02040502050505030304" pitchFamily="18" charset="0"/>
                  </a:rPr>
                  <a:t>“</a:t>
                </a:r>
                <a:r>
                  <a:rPr lang="en-US" altLang="zh-CN" sz="1600" err="1">
                    <a:latin typeface="Palatino Linotype" panose="02040502050505030304" pitchFamily="18" charset="0"/>
                  </a:rPr>
                  <a:t>cdac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is a common neighbor of </a:t>
                </a:r>
              </a:p>
              <a:p>
                <a:pPr marL="274320" lvl="1" indent="0">
                  <a:buNone/>
                </a:pPr>
                <a:r>
                  <a:rPr lang="en-US" altLang="zh-CN" sz="1600">
                    <a:latin typeface="Palatino Linotype" panose="02040502050505030304" pitchFamily="18" charset="0"/>
                  </a:rPr>
                  <a:t>   “</a:t>
                </a:r>
                <a:r>
                  <a:rPr lang="en-US" altLang="zh-CN" sz="1600" err="1">
                    <a:latin typeface="Palatino Linotype" panose="02040502050505030304" pitchFamily="18" charset="0"/>
                  </a:rPr>
                  <a:t>abcd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“</a:t>
                </a:r>
                <a:r>
                  <a:rPr lang="en-US" altLang="zh-CN" sz="1600" err="1">
                    <a:latin typeface="Palatino Linotype" panose="02040502050505030304" pitchFamily="18" charset="0"/>
                  </a:rPr>
                  <a:t>bcda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“cdab”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and “</a:t>
                </a:r>
                <a:r>
                  <a:rPr lang="en-US" altLang="zh-CN" sz="1600" err="1">
                    <a:latin typeface="Palatino Linotype" panose="02040502050505030304" pitchFamily="18" charset="0"/>
                  </a:rPr>
                  <a:t>abcd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  <a:endParaRPr lang="zh-CN" altLang="en-US" sz="16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369F069-A558-4F86-956A-A8F314F06181}"/>
              </a:ext>
            </a:extLst>
          </p:cNvPr>
          <p:cNvGraphicFramePr>
            <a:graphicFrameLocks noGrp="1"/>
          </p:cNvGraphicFramePr>
          <p:nvPr/>
        </p:nvGraphicFramePr>
        <p:xfrm>
          <a:off x="8061739" y="4166019"/>
          <a:ext cx="2460488" cy="146304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615122">
                  <a:extLst>
                    <a:ext uri="{9D8B030D-6E8A-4147-A177-3AD203B41FA5}">
                      <a16:colId xmlns:a16="http://schemas.microsoft.com/office/drawing/2014/main" val="3161994249"/>
                    </a:ext>
                  </a:extLst>
                </a:gridCol>
                <a:gridCol w="615122">
                  <a:extLst>
                    <a:ext uri="{9D8B030D-6E8A-4147-A177-3AD203B41FA5}">
                      <a16:colId xmlns:a16="http://schemas.microsoft.com/office/drawing/2014/main" val="1481809146"/>
                    </a:ext>
                  </a:extLst>
                </a:gridCol>
                <a:gridCol w="615122">
                  <a:extLst>
                    <a:ext uri="{9D8B030D-6E8A-4147-A177-3AD203B41FA5}">
                      <a16:colId xmlns:a16="http://schemas.microsoft.com/office/drawing/2014/main" val="2309210675"/>
                    </a:ext>
                  </a:extLst>
                </a:gridCol>
                <a:gridCol w="615122">
                  <a:extLst>
                    <a:ext uri="{9D8B030D-6E8A-4147-A177-3AD203B41FA5}">
                      <a16:colId xmlns:a16="http://schemas.microsoft.com/office/drawing/2014/main" val="4070108318"/>
                    </a:ext>
                  </a:extLst>
                </a:gridCol>
              </a:tblGrid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90851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51144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5934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60544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0166DCA6-5362-45A8-B7F7-852E9C7805E2}"/>
              </a:ext>
            </a:extLst>
          </p:cNvPr>
          <p:cNvSpPr/>
          <p:nvPr/>
        </p:nvSpPr>
        <p:spPr>
          <a:xfrm>
            <a:off x="7646505" y="4241845"/>
            <a:ext cx="265043" cy="1334052"/>
          </a:xfrm>
          <a:prstGeom prst="leftBrace">
            <a:avLst/>
          </a:prstGeom>
          <a:ln w="127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03AC05-162B-4E25-AB7E-B7B51B9BDD7B}"/>
              </a:ext>
            </a:extLst>
          </p:cNvPr>
          <p:cNvSpPr txBox="1"/>
          <p:nvPr/>
        </p:nvSpPr>
        <p:spPr>
          <a:xfrm>
            <a:off x="5638800" y="297290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164B3C-F654-449F-8BDA-349347AA616A}"/>
                  </a:ext>
                </a:extLst>
              </p:cNvPr>
              <p:cNvSpPr txBox="1"/>
              <p:nvPr/>
            </p:nvSpPr>
            <p:spPr>
              <a:xfrm>
                <a:off x="6753775" y="4712873"/>
                <a:ext cx="88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>
                    <a:latin typeface="Palatino Linotype" panose="02040502050505030304" pitchFamily="18" charset="0"/>
                  </a:rPr>
                  <a:t> </a:t>
                </a:r>
                <a:r>
                  <a:rPr lang="en-US" altLang="zh-CN">
                    <a:latin typeface="Palatino Linotype" panose="02040502050505030304" pitchFamily="18" charset="0"/>
                  </a:rPr>
                  <a:t>rows</a:t>
                </a:r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164B3C-F654-449F-8BDA-349347AA6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775" y="4712873"/>
                <a:ext cx="883896" cy="369332"/>
              </a:xfrm>
              <a:prstGeom prst="rect">
                <a:avLst/>
              </a:prstGeom>
              <a:blipFill>
                <a:blip r:embed="rId3"/>
                <a:stretch>
                  <a:fillRect t="-8197" r="-4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C5A46B18-8E32-49F2-9CBF-1A3702D6ADD3}"/>
              </a:ext>
            </a:extLst>
          </p:cNvPr>
          <p:cNvSpPr/>
          <p:nvPr/>
        </p:nvSpPr>
        <p:spPr>
          <a:xfrm rot="5400000">
            <a:off x="9128872" y="2769976"/>
            <a:ext cx="282296" cy="2339008"/>
          </a:xfrm>
          <a:prstGeom prst="leftBrace">
            <a:avLst/>
          </a:prstGeom>
          <a:ln w="127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C688C7-EF73-4ECA-B6CA-7523978AB932}"/>
                  </a:ext>
                </a:extLst>
              </p:cNvPr>
              <p:cNvSpPr txBox="1"/>
              <p:nvPr/>
            </p:nvSpPr>
            <p:spPr>
              <a:xfrm>
                <a:off x="8613846" y="3429000"/>
                <a:ext cx="1312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>
                    <a:latin typeface="Palatino Linotype" panose="02040502050505030304" pitchFamily="18" charset="0"/>
                  </a:rPr>
                  <a:t> </a:t>
                </a:r>
                <a:r>
                  <a:rPr lang="en-US" altLang="zh-CN">
                    <a:latin typeface="Palatino Linotype" panose="02040502050505030304" pitchFamily="18" charset="0"/>
                  </a:rPr>
                  <a:t>columns</a:t>
                </a:r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BC688C7-EF73-4ECA-B6CA-7523978AB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846" y="3429000"/>
                <a:ext cx="1312347" cy="369332"/>
              </a:xfrm>
              <a:prstGeom prst="rect">
                <a:avLst/>
              </a:prstGeom>
              <a:blipFill>
                <a:blip r:embed="rId4"/>
                <a:stretch>
                  <a:fillRect t="-10000" r="-232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5963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>
                <a:latin typeface="Palatino Linotype" panose="02040502050505030304" pitchFamily="18" charset="0"/>
              </a:rPr>
              <a:t>Threshold Graph from Error Correcting Codes</a:t>
            </a:r>
            <a:endParaRPr lang="zh-CN" altLang="en-US" sz="360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>
                    <a:latin typeface="Palatino Linotype" panose="02040502050505030304" pitchFamily="18" charset="0"/>
                  </a:rPr>
                  <a:t>Threshold properties:</a:t>
                </a:r>
              </a:p>
              <a:p>
                <a:pPr lvl="1"/>
                <a:r>
                  <a:rPr lang="en-US" altLang="zh-CN" sz="1600">
                    <a:latin typeface="Palatino Linotype" panose="02040502050505030304" pitchFamily="18" charset="0"/>
                  </a:rPr>
                  <a:t>(Completeness)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have a common neighbor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lvl="1"/>
                <a:r>
                  <a:rPr lang="en-US" altLang="zh-CN" sz="1600">
                    <a:latin typeface="Palatino Linotype" panose="02040502050505030304" pitchFamily="18" charset="0"/>
                  </a:rPr>
                  <a:t>(Soundness)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neighbors in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 neighbors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 There must be two vertices in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 which are from the same block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 The </a:t>
                </a:r>
                <a14:m>
                  <m:oMath xmlns:m="http://schemas.openxmlformats.org/officeDocument/2006/math">
                    <m:r>
                      <a:rPr lang="en-US" altLang="zh-CN" sz="15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5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500" err="1">
                    <a:latin typeface="Palatino Linotype" panose="02040502050505030304" pitchFamily="18" charset="0"/>
                  </a:rPr>
                  <a:t>th</a:t>
                </a:r>
                <a:r>
                  <a:rPr lang="en-US" altLang="zh-CN" sz="1500">
                    <a:latin typeface="Palatino Linotype" panose="02040502050505030304" pitchFamily="18" charset="0"/>
                  </a:rPr>
                  <a:t> character of the two codewords must be same</a:t>
                </a:r>
              </a:p>
              <a:p>
                <a:pPr lvl="2"/>
                <a:r>
                  <a:rPr lang="en-US" altLang="zh-CN" sz="1500">
                    <a:latin typeface="Palatino Linotype" panose="02040502050505030304" pitchFamily="18" charset="0"/>
                  </a:rPr>
                  <a:t>However we know that for any two different codewords, </a:t>
                </a:r>
              </a:p>
              <a:p>
                <a:pPr marL="548640" lvl="2" indent="0">
                  <a:buNone/>
                </a:pPr>
                <a:r>
                  <a:rPr lang="en-US" altLang="zh-CN" sz="1500">
                    <a:latin typeface="Palatino Linotype" panose="02040502050505030304" pitchFamily="18" charset="0"/>
                  </a:rPr>
                  <a:t>    the distance between them is at least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 </a:t>
                </a:r>
              </a:p>
              <a:p>
                <a:pPr marL="548640" lvl="2" indent="0">
                  <a:buNone/>
                </a:pPr>
                <a:endParaRPr lang="en-US" altLang="zh-CN" sz="1600">
                  <a:latin typeface="Palatino Linotype" panose="02040502050505030304" pitchFamily="18" charset="0"/>
                </a:endParaRPr>
              </a:p>
              <a:p>
                <a:r>
                  <a:rPr lang="en-US" altLang="zh-CN" sz="1800">
                    <a:latin typeface="Palatino Linotype" panose="02040502050505030304" pitchFamily="18" charset="0"/>
                  </a:rPr>
                  <a:t>By a double counting argument, we can get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</a:p>
              <a:p>
                <a:pPr marL="548640" lvl="2" indent="0">
                  <a:buNone/>
                </a:pPr>
                <a:endParaRPr lang="en-US" altLang="zh-CN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02686E6-B94F-4577-A109-F11F0A65E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F71D1FF-68FA-4298-BA5D-D06EE66387F5}"/>
              </a:ext>
            </a:extLst>
          </p:cNvPr>
          <p:cNvGraphicFramePr>
            <a:graphicFrameLocks noGrp="1"/>
          </p:cNvGraphicFramePr>
          <p:nvPr/>
        </p:nvGraphicFramePr>
        <p:xfrm>
          <a:off x="8989390" y="4013919"/>
          <a:ext cx="2460488" cy="1463040"/>
        </p:xfrm>
        <a:graphic>
          <a:graphicData uri="http://schemas.openxmlformats.org/drawingml/2006/table">
            <a:tbl>
              <a:tblPr bandRow="1">
                <a:effectLst/>
                <a:tableStyleId>{5C22544A-7EE6-4342-B048-85BDC9FD1C3A}</a:tableStyleId>
              </a:tblPr>
              <a:tblGrid>
                <a:gridCol w="615122">
                  <a:extLst>
                    <a:ext uri="{9D8B030D-6E8A-4147-A177-3AD203B41FA5}">
                      <a16:colId xmlns:a16="http://schemas.microsoft.com/office/drawing/2014/main" val="3161994249"/>
                    </a:ext>
                  </a:extLst>
                </a:gridCol>
                <a:gridCol w="615122">
                  <a:extLst>
                    <a:ext uri="{9D8B030D-6E8A-4147-A177-3AD203B41FA5}">
                      <a16:colId xmlns:a16="http://schemas.microsoft.com/office/drawing/2014/main" val="1481809146"/>
                    </a:ext>
                  </a:extLst>
                </a:gridCol>
                <a:gridCol w="615122">
                  <a:extLst>
                    <a:ext uri="{9D8B030D-6E8A-4147-A177-3AD203B41FA5}">
                      <a16:colId xmlns:a16="http://schemas.microsoft.com/office/drawing/2014/main" val="2309210675"/>
                    </a:ext>
                  </a:extLst>
                </a:gridCol>
                <a:gridCol w="615122">
                  <a:extLst>
                    <a:ext uri="{9D8B030D-6E8A-4147-A177-3AD203B41FA5}">
                      <a16:colId xmlns:a16="http://schemas.microsoft.com/office/drawing/2014/main" val="4070108318"/>
                    </a:ext>
                  </a:extLst>
                </a:gridCol>
              </a:tblGrid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90851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851144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359343"/>
                  </a:ext>
                </a:extLst>
              </a:tr>
              <a:tr h="318235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a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b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c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Palatino Linotype" panose="02040502050505030304" pitchFamily="18" charset="0"/>
                        </a:rPr>
                        <a:t>d</a:t>
                      </a:r>
                      <a:endParaRPr lang="zh-CN" altLang="en-US">
                        <a:latin typeface="Palatino Linotype" panose="02040502050505030304" pitchFamily="18" charset="0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60544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4AB9F178-D30F-4F4C-B71B-D54F14EE6633}"/>
              </a:ext>
            </a:extLst>
          </p:cNvPr>
          <p:cNvSpPr/>
          <p:nvPr/>
        </p:nvSpPr>
        <p:spPr>
          <a:xfrm>
            <a:off x="8574156" y="4089745"/>
            <a:ext cx="265043" cy="1334052"/>
          </a:xfrm>
          <a:prstGeom prst="leftBrace">
            <a:avLst/>
          </a:prstGeom>
          <a:ln w="127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E7A44C-D05B-40BB-89F3-4E917FD652DC}"/>
                  </a:ext>
                </a:extLst>
              </p:cNvPr>
              <p:cNvSpPr txBox="1"/>
              <p:nvPr/>
            </p:nvSpPr>
            <p:spPr>
              <a:xfrm>
                <a:off x="7681426" y="4560773"/>
                <a:ext cx="8838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>
                    <a:latin typeface="Palatino Linotype" panose="02040502050505030304" pitchFamily="18" charset="0"/>
                  </a:rPr>
                  <a:t> </a:t>
                </a:r>
                <a:r>
                  <a:rPr lang="en-US" altLang="zh-CN">
                    <a:latin typeface="Palatino Linotype" panose="02040502050505030304" pitchFamily="18" charset="0"/>
                  </a:rPr>
                  <a:t>rows</a:t>
                </a:r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AE7A44C-D05B-40BB-89F3-4E917FD6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426" y="4560773"/>
                <a:ext cx="883896" cy="369332"/>
              </a:xfrm>
              <a:prstGeom prst="rect">
                <a:avLst/>
              </a:prstGeom>
              <a:blipFill>
                <a:blip r:embed="rId3"/>
                <a:stretch>
                  <a:fillRect t="-8197" r="-55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大括号 7">
            <a:extLst>
              <a:ext uri="{FF2B5EF4-FFF2-40B4-BE49-F238E27FC236}">
                <a16:creationId xmlns:a16="http://schemas.microsoft.com/office/drawing/2014/main" id="{1766E63A-FFD7-4BC1-B193-25BC066619CA}"/>
              </a:ext>
            </a:extLst>
          </p:cNvPr>
          <p:cNvSpPr/>
          <p:nvPr/>
        </p:nvSpPr>
        <p:spPr>
          <a:xfrm rot="5400000">
            <a:off x="10056523" y="2617876"/>
            <a:ext cx="282296" cy="2339008"/>
          </a:xfrm>
          <a:prstGeom prst="leftBrace">
            <a:avLst/>
          </a:prstGeom>
          <a:ln w="1270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34DABB-0A7C-4111-8CBD-8CEF586B9494}"/>
                  </a:ext>
                </a:extLst>
              </p:cNvPr>
              <p:cNvSpPr txBox="1"/>
              <p:nvPr/>
            </p:nvSpPr>
            <p:spPr>
              <a:xfrm>
                <a:off x="9541497" y="3276900"/>
                <a:ext cx="1312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>
                    <a:latin typeface="Palatino Linotype" panose="02040502050505030304" pitchFamily="18" charset="0"/>
                  </a:rPr>
                  <a:t> </a:t>
                </a:r>
                <a:r>
                  <a:rPr lang="en-US" altLang="zh-CN">
                    <a:latin typeface="Palatino Linotype" panose="02040502050505030304" pitchFamily="18" charset="0"/>
                  </a:rPr>
                  <a:t>columns</a:t>
                </a:r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34DABB-0A7C-4111-8CBD-8CEF586B9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497" y="3276900"/>
                <a:ext cx="1312347" cy="369332"/>
              </a:xfrm>
              <a:prstGeom prst="rect">
                <a:avLst/>
              </a:prstGeom>
              <a:blipFill>
                <a:blip r:embed="rId4"/>
                <a:stretch>
                  <a:fillRect t="-10000" r="-23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Approximation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CC8D118-3670-32B8-F6EB-0FCBA083D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0257"/>
            <a:ext cx="6716752" cy="28316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latin typeface="Palatino Linotype" panose="02040502050505030304" pitchFamily="18" charset="0"/>
              </a:rPr>
              <a:t>“The set cover problem plays the same role in approximation algorithms that the maximum matching problem played in exact algorithms - as a problem whose study led to the development of fundamental techniques for the entire field.”</a:t>
            </a:r>
          </a:p>
          <a:p>
            <a:pPr algn="r">
              <a:lnSpc>
                <a:spcPct val="100000"/>
              </a:lnSpc>
              <a:buFontTx/>
              <a:buChar char="-"/>
            </a:pPr>
            <a:r>
              <a:rPr lang="en-US" altLang="zh-CN" sz="2000" i="1">
                <a:latin typeface="Palatino Linotype" panose="02040502050505030304" pitchFamily="18" charset="0"/>
              </a:rPr>
              <a:t>Approximation Algorithms, </a:t>
            </a:r>
            <a:r>
              <a:rPr lang="en-US" altLang="zh-CN" sz="2000">
                <a:latin typeface="Palatino Linotype" panose="02040502050505030304" pitchFamily="18" charset="0"/>
              </a:rPr>
              <a:t>by </a:t>
            </a:r>
            <a:r>
              <a:rPr lang="it-IT" altLang="zh-CN" sz="2000">
                <a:latin typeface="Palatino Linotype" panose="02040502050505030304" pitchFamily="18" charset="0"/>
              </a:rPr>
              <a:t>Vijay V. </a:t>
            </a:r>
            <a:r>
              <a:rPr lang="it-IT" altLang="zh-CN" sz="2000" err="1">
                <a:latin typeface="Palatino Linotype" panose="02040502050505030304" pitchFamily="18" charset="0"/>
              </a:rPr>
              <a:t>Vazirani</a:t>
            </a:r>
            <a:endParaRPr lang="it-IT" altLang="zh-CN" sz="2000">
              <a:latin typeface="Palatino Linotype" panose="020405020505050303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96167A4-BAB3-9008-8598-C195FF831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873" y="1922140"/>
            <a:ext cx="3033285" cy="36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4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3ED4B214-9AC8-B2D1-9EF4-48585DF686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121912"/>
                  </p:ext>
                </p:extLst>
              </p:nvPr>
            </p:nvGraphicFramePr>
            <p:xfrm>
              <a:off x="487169" y="2286198"/>
              <a:ext cx="11217662" cy="379391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0479">
                      <a:extLst>
                        <a:ext uri="{9D8B030D-6E8A-4147-A177-3AD203B41FA5}">
                          <a16:colId xmlns:a16="http://schemas.microsoft.com/office/drawing/2014/main" val="293155701"/>
                        </a:ext>
                      </a:extLst>
                    </a:gridCol>
                    <a:gridCol w="1617818">
                      <a:extLst>
                        <a:ext uri="{9D8B030D-6E8A-4147-A177-3AD203B41FA5}">
                          <a16:colId xmlns:a16="http://schemas.microsoft.com/office/drawing/2014/main" val="1283599638"/>
                        </a:ext>
                      </a:extLst>
                    </a:gridCol>
                    <a:gridCol w="1419274">
                      <a:extLst>
                        <a:ext uri="{9D8B030D-6E8A-4147-A177-3AD203B41FA5}">
                          <a16:colId xmlns:a16="http://schemas.microsoft.com/office/drawing/2014/main" val="4002003608"/>
                        </a:ext>
                      </a:extLst>
                    </a:gridCol>
                    <a:gridCol w="2353421">
                      <a:extLst>
                        <a:ext uri="{9D8B030D-6E8A-4147-A177-3AD203B41FA5}">
                          <a16:colId xmlns:a16="http://schemas.microsoft.com/office/drawing/2014/main" val="223934767"/>
                        </a:ext>
                      </a:extLst>
                    </a:gridCol>
                    <a:gridCol w="1782604">
                      <a:extLst>
                        <a:ext uri="{9D8B030D-6E8A-4147-A177-3AD203B41FA5}">
                          <a16:colId xmlns:a16="http://schemas.microsoft.com/office/drawing/2014/main" val="2351548088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2149435842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4102065506"/>
                        </a:ext>
                      </a:extLst>
                    </a:gridCol>
                  </a:tblGrid>
                  <a:tr h="6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Running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Time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Bound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Reference &amp; Comments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492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NP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492104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Parameterized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SETH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(1))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b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8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func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8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[Lin19]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13138"/>
                      </a:ext>
                    </a:extLst>
                  </a:tr>
                  <a:tr h="60928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-SUM</a:t>
                          </a:r>
                          <a:r>
                            <a:rPr lang="zh-CN" altLang="en-US" sz="180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Hypothesis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77161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5731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W[2]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66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5">
                <a:extLst>
                  <a:ext uri="{FF2B5EF4-FFF2-40B4-BE49-F238E27FC236}">
                    <a16:creationId xmlns:a16="http://schemas.microsoft.com/office/drawing/2014/main" id="{3ED4B214-9AC8-B2D1-9EF4-48585DF686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121912"/>
                  </p:ext>
                </p:extLst>
              </p:nvPr>
            </p:nvGraphicFramePr>
            <p:xfrm>
              <a:off x="487169" y="2286198"/>
              <a:ext cx="11217662" cy="379391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0479">
                      <a:extLst>
                        <a:ext uri="{9D8B030D-6E8A-4147-A177-3AD203B41FA5}">
                          <a16:colId xmlns:a16="http://schemas.microsoft.com/office/drawing/2014/main" val="293155701"/>
                        </a:ext>
                      </a:extLst>
                    </a:gridCol>
                    <a:gridCol w="1617818">
                      <a:extLst>
                        <a:ext uri="{9D8B030D-6E8A-4147-A177-3AD203B41FA5}">
                          <a16:colId xmlns:a16="http://schemas.microsoft.com/office/drawing/2014/main" val="1283599638"/>
                        </a:ext>
                      </a:extLst>
                    </a:gridCol>
                    <a:gridCol w="1419274">
                      <a:extLst>
                        <a:ext uri="{9D8B030D-6E8A-4147-A177-3AD203B41FA5}">
                          <a16:colId xmlns:a16="http://schemas.microsoft.com/office/drawing/2014/main" val="4002003608"/>
                        </a:ext>
                      </a:extLst>
                    </a:gridCol>
                    <a:gridCol w="2353421">
                      <a:extLst>
                        <a:ext uri="{9D8B030D-6E8A-4147-A177-3AD203B41FA5}">
                          <a16:colId xmlns:a16="http://schemas.microsoft.com/office/drawing/2014/main" val="223934767"/>
                        </a:ext>
                      </a:extLst>
                    </a:gridCol>
                    <a:gridCol w="1782604">
                      <a:extLst>
                        <a:ext uri="{9D8B030D-6E8A-4147-A177-3AD203B41FA5}">
                          <a16:colId xmlns:a16="http://schemas.microsoft.com/office/drawing/2014/main" val="2351548088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2149435842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4102065506"/>
                        </a:ext>
                      </a:extLst>
                    </a:gridCol>
                  </a:tblGrid>
                  <a:tr h="6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Running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Time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Bound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Reference &amp; Comments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492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147368" r="-488189" b="-54736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236" t="-147368" r="-108754" b="-5473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147368" r="-129078" b="-54736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492104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Parameterized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SETH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9286" t="-73438" r="-453571" b="-6250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5405" t="-73438" r="-174595" b="-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241026" r="-129078" b="-4333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[Lin19]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341026" r="-129078" b="-33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131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344000" r="-488189" b="-1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344000" r="-129078" b="-1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77161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569231" r="-488189" b="-10512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236" t="-569231" r="-108754" b="-1051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569231" r="-129078" b="-10512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5731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669231" r="-488189" b="-512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669231" r="-129078" b="-512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zh-CN" altLang="en-US" b="1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666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Approximation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of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 dirty="0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dirty="0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F3167-E292-CF4E-147B-273A5AA43685}"/>
                  </a:ext>
                </a:extLst>
              </p:cNvPr>
              <p:cNvSpPr txBox="1"/>
              <p:nvPr/>
            </p:nvSpPr>
            <p:spPr>
              <a:xfrm>
                <a:off x="669536" y="1788388"/>
                <a:ext cx="10280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simple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greedy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reaches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(1))</m:t>
                    </m:r>
                  </m:oMath>
                </a14:m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approximation</a:t>
                </a:r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ratio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[Sla97]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F3167-E292-CF4E-147B-273A5AA43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6" y="1788388"/>
                <a:ext cx="10280961" cy="400110"/>
              </a:xfrm>
              <a:prstGeom prst="rect">
                <a:avLst/>
              </a:prstGeom>
              <a:blipFill>
                <a:blip r:embed="rId4"/>
                <a:stretch>
                  <a:fillRect l="-53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>
            <a:extLst>
              <a:ext uri="{FF2B5EF4-FFF2-40B4-BE49-F238E27FC236}">
                <a16:creationId xmlns:a16="http://schemas.microsoft.com/office/drawing/2014/main" id="{10FF6BB0-66FA-CAD2-3112-595AA7771B08}"/>
              </a:ext>
            </a:extLst>
          </p:cNvPr>
          <p:cNvSpPr/>
          <p:nvPr/>
        </p:nvSpPr>
        <p:spPr>
          <a:xfrm>
            <a:off x="3893759" y="5561133"/>
            <a:ext cx="5539489" cy="5189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12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Approximation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7CA6D99-9F7B-1D56-355B-DF1EDB2D7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5895"/>
                  </p:ext>
                </p:extLst>
              </p:nvPr>
            </p:nvGraphicFramePr>
            <p:xfrm>
              <a:off x="487169" y="2287844"/>
              <a:ext cx="11217662" cy="379391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0479">
                      <a:extLst>
                        <a:ext uri="{9D8B030D-6E8A-4147-A177-3AD203B41FA5}">
                          <a16:colId xmlns:a16="http://schemas.microsoft.com/office/drawing/2014/main" val="293155701"/>
                        </a:ext>
                      </a:extLst>
                    </a:gridCol>
                    <a:gridCol w="1617818">
                      <a:extLst>
                        <a:ext uri="{9D8B030D-6E8A-4147-A177-3AD203B41FA5}">
                          <a16:colId xmlns:a16="http://schemas.microsoft.com/office/drawing/2014/main" val="1283599638"/>
                        </a:ext>
                      </a:extLst>
                    </a:gridCol>
                    <a:gridCol w="1419274">
                      <a:extLst>
                        <a:ext uri="{9D8B030D-6E8A-4147-A177-3AD203B41FA5}">
                          <a16:colId xmlns:a16="http://schemas.microsoft.com/office/drawing/2014/main" val="4002003608"/>
                        </a:ext>
                      </a:extLst>
                    </a:gridCol>
                    <a:gridCol w="2353421">
                      <a:extLst>
                        <a:ext uri="{9D8B030D-6E8A-4147-A177-3AD203B41FA5}">
                          <a16:colId xmlns:a16="http://schemas.microsoft.com/office/drawing/2014/main" val="223934767"/>
                        </a:ext>
                      </a:extLst>
                    </a:gridCol>
                    <a:gridCol w="1782604">
                      <a:extLst>
                        <a:ext uri="{9D8B030D-6E8A-4147-A177-3AD203B41FA5}">
                          <a16:colId xmlns:a16="http://schemas.microsoft.com/office/drawing/2014/main" val="2351548088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2149435842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4102065506"/>
                        </a:ext>
                      </a:extLst>
                    </a:gridCol>
                  </a:tblGrid>
                  <a:tr h="6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Running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Time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Bound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Reference &amp; Comments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492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NP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492104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Parameterized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SETH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(1))</m:t>
                              </m:r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b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800" b="0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en-US" altLang="zh-CN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altLang="zh-CN" sz="180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func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800" b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den>
                                  </m:f>
                                </m:sup>
                              </m:sSup>
                            </m:oMath>
                          </a14:m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[Lin19]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13138"/>
                      </a:ext>
                    </a:extLst>
                  </a:tr>
                  <a:tr h="60928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-SUM</a:t>
                          </a:r>
                          <a:r>
                            <a:rPr lang="zh-CN" altLang="en-US" sz="180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Hypothesis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77161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5731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W[2]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Any constant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Palatino" pitchFamily="2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𝑂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Palatino" pitchFamily="2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This work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66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7CA6D99-9F7B-1D56-355B-DF1EDB2D7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5895"/>
                  </p:ext>
                </p:extLst>
              </p:nvPr>
            </p:nvGraphicFramePr>
            <p:xfrm>
              <a:off x="487169" y="2287844"/>
              <a:ext cx="11217662" cy="379391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70479">
                      <a:extLst>
                        <a:ext uri="{9D8B030D-6E8A-4147-A177-3AD203B41FA5}">
                          <a16:colId xmlns:a16="http://schemas.microsoft.com/office/drawing/2014/main" val="293155701"/>
                        </a:ext>
                      </a:extLst>
                    </a:gridCol>
                    <a:gridCol w="1617818">
                      <a:extLst>
                        <a:ext uri="{9D8B030D-6E8A-4147-A177-3AD203B41FA5}">
                          <a16:colId xmlns:a16="http://schemas.microsoft.com/office/drawing/2014/main" val="1283599638"/>
                        </a:ext>
                      </a:extLst>
                    </a:gridCol>
                    <a:gridCol w="1419274">
                      <a:extLst>
                        <a:ext uri="{9D8B030D-6E8A-4147-A177-3AD203B41FA5}">
                          <a16:colId xmlns:a16="http://schemas.microsoft.com/office/drawing/2014/main" val="4002003608"/>
                        </a:ext>
                      </a:extLst>
                    </a:gridCol>
                    <a:gridCol w="2353421">
                      <a:extLst>
                        <a:ext uri="{9D8B030D-6E8A-4147-A177-3AD203B41FA5}">
                          <a16:colId xmlns:a16="http://schemas.microsoft.com/office/drawing/2014/main" val="223934767"/>
                        </a:ext>
                      </a:extLst>
                    </a:gridCol>
                    <a:gridCol w="1782604">
                      <a:extLst>
                        <a:ext uri="{9D8B030D-6E8A-4147-A177-3AD203B41FA5}">
                          <a16:colId xmlns:a16="http://schemas.microsoft.com/office/drawing/2014/main" val="2351548088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2149435842"/>
                        </a:ext>
                      </a:extLst>
                    </a:gridCol>
                    <a:gridCol w="1137033">
                      <a:extLst>
                        <a:ext uri="{9D8B030D-6E8A-4147-A177-3AD203B41FA5}">
                          <a16:colId xmlns:a16="http://schemas.microsoft.com/office/drawing/2014/main" val="4102065506"/>
                        </a:ext>
                      </a:extLst>
                    </a:gridCol>
                  </a:tblGrid>
                  <a:tr h="6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Running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Time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Bound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Reference &amp; Comments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492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147368" r="-488189" b="-54736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236" t="-147368" r="-108754" b="-54736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147368" r="-129078" b="-54736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492104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Parameterized</a:t>
                          </a:r>
                          <a:r>
                            <a:rPr lang="zh-CN" altLang="en-US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SETH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9286" t="-73438" r="-453571" b="-62500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5405" t="-73438" r="-174595" b="-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241026" r="-129078" b="-4333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[Lin19]</a:t>
                          </a:r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341026" r="-129078" b="-33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131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344000" r="-488189" b="-1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344000" r="-129078" b="-1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77161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569231" r="-488189" b="-10512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236" t="-569231" r="-108754" b="-1051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569231" r="-129078" b="-10512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5731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024" t="-669231" r="-488189" b="-512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Any constant</a:t>
                          </a:r>
                          <a:endParaRPr lang="zh-CN" altLang="en-US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709" t="-669231" r="-129078" b="-512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This work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66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ED80E0-C8C4-5968-7F53-330E67F8EF38}"/>
                  </a:ext>
                </a:extLst>
              </p:cNvPr>
              <p:cNvSpPr txBox="1"/>
              <p:nvPr/>
            </p:nvSpPr>
            <p:spPr>
              <a:xfrm>
                <a:off x="669536" y="1788388"/>
                <a:ext cx="10280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simple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greedy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reaches</a:t>
                </a:r>
                <a:r>
                  <a:rPr lang="zh-CN" altLang="en-US" sz="2000" dirty="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(1))</m:t>
                    </m:r>
                  </m:oMath>
                </a14:m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approximation</a:t>
                </a:r>
                <a:r>
                  <a:rPr lang="zh-CN" altLang="en-US" sz="20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ratio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[Sla97]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9ED80E0-C8C4-5968-7F53-330E67F8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6" y="1788388"/>
                <a:ext cx="10280961" cy="400110"/>
              </a:xfrm>
              <a:prstGeom prst="rect">
                <a:avLst/>
              </a:prstGeom>
              <a:blipFill>
                <a:blip r:embed="rId4"/>
                <a:stretch>
                  <a:fillRect l="-493"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68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877468C7-C578-8D61-17D2-3450D8310E3E}"/>
              </a:ext>
            </a:extLst>
          </p:cNvPr>
          <p:cNvSpPr/>
          <p:nvPr/>
        </p:nvSpPr>
        <p:spPr>
          <a:xfrm>
            <a:off x="6703635" y="1950054"/>
            <a:ext cx="4370815" cy="41875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                                           </a:t>
            </a: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r>
              <a:rPr kumimoji="1" lang="zh-CN" altLang="en-US" sz="2800" dirty="0">
                <a:latin typeface="Palatino" pitchFamily="2" charset="0"/>
                <a:ea typeface="Palatino" pitchFamily="2" charset="0"/>
              </a:rPr>
              <a:t>            </a:t>
            </a:r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W[2]</a:t>
            </a:r>
          </a:p>
          <a:p>
            <a:pPr algn="ct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ct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ctr"/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6F42A0E-8EC3-37AD-3C31-D123FA2DD429}"/>
              </a:ext>
            </a:extLst>
          </p:cNvPr>
          <p:cNvSpPr/>
          <p:nvPr/>
        </p:nvSpPr>
        <p:spPr>
          <a:xfrm>
            <a:off x="7374020" y="1995159"/>
            <a:ext cx="3117517" cy="2240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W[1]</a:t>
            </a: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CFEBA7D-D78A-4674-B4CE-8101BA65D4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W[2]-hardness</a:t>
                </a:r>
                <a:r>
                  <a:rPr lang="zh-CN" altLang="en-US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of</a:t>
                </a:r>
                <a:r>
                  <a:rPr lang="zh-CN" altLang="en-US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Approx.</a:t>
                </a:r>
                <a:r>
                  <a:rPr lang="zh-CN" altLang="en-US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  <a:ea typeface="Cambria" panose="02040503050406030204" pitchFamily="18" charset="0"/>
                  </a:rPr>
                  <a:t>-</a:t>
                </a:r>
                <a:r>
                  <a:rPr lang="en-US" altLang="zh-CN" dirty="0" err="1">
                    <a:latin typeface="Palatino Linotype" panose="02040502050505030304" pitchFamily="18" charset="0"/>
                    <a:ea typeface="Cambria" panose="02040503050406030204" pitchFamily="18" charset="0"/>
                  </a:rPr>
                  <a:t>SetCover</a:t>
                </a:r>
                <a:endParaRPr lang="zh-CN" alt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CFEBA7D-D78A-4674-B4CE-8101BA65D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A01C192C-851C-0285-9E06-399DA98E6B6D}"/>
              </a:ext>
            </a:extLst>
          </p:cNvPr>
          <p:cNvSpPr/>
          <p:nvPr/>
        </p:nvSpPr>
        <p:spPr>
          <a:xfrm>
            <a:off x="1271115" y="1950054"/>
            <a:ext cx="4370815" cy="418754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                                           </a:t>
            </a: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r>
              <a:rPr kumimoji="1" lang="zh-CN" altLang="en-US" sz="2800" dirty="0">
                <a:latin typeface="Palatino" pitchFamily="2" charset="0"/>
                <a:ea typeface="Palatino" pitchFamily="2" charset="0"/>
              </a:rPr>
              <a:t>            </a:t>
            </a:r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W[2]</a:t>
            </a:r>
          </a:p>
          <a:p>
            <a:pPr algn="ct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ct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ctr"/>
            <a:endParaRPr kumimoji="1" lang="zh-CN" altLang="en-US" sz="2800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96DC280-76EC-86B1-416E-536563AEFF92}"/>
              </a:ext>
            </a:extLst>
          </p:cNvPr>
          <p:cNvSpPr/>
          <p:nvPr/>
        </p:nvSpPr>
        <p:spPr>
          <a:xfrm>
            <a:off x="1940520" y="1995159"/>
            <a:ext cx="2968356" cy="224082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latin typeface="Palatino" pitchFamily="2" charset="0"/>
                <a:ea typeface="Palatino" pitchFamily="2" charset="0"/>
              </a:rPr>
              <a:t>W[1]</a:t>
            </a: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  <a:p>
            <a:pPr algn="r"/>
            <a:endParaRPr kumimoji="1" lang="en-US" altLang="zh-CN" sz="2800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21F603F-2BB9-63DE-AA5B-CA901074AB45}"/>
                  </a:ext>
                </a:extLst>
              </p:cNvPr>
              <p:cNvSpPr/>
              <p:nvPr/>
            </p:nvSpPr>
            <p:spPr>
              <a:xfrm>
                <a:off x="2820121" y="2701018"/>
                <a:ext cx="1271704" cy="42675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-Clique</a:t>
                </a:r>
                <a:endParaRPr kumimoji="1" lang="zh-CN" altLang="en-US" dirty="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321F603F-2BB9-63DE-AA5B-CA901074A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121" y="2701018"/>
                <a:ext cx="1271704" cy="426756"/>
              </a:xfrm>
              <a:prstGeom prst="roundRect">
                <a:avLst/>
              </a:prstGeom>
              <a:blipFill>
                <a:blip r:embed="rId4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4EDA9E2D-0342-8738-F6EA-CADD32739DE3}"/>
                  </a:ext>
                </a:extLst>
              </p:cNvPr>
              <p:cNvSpPr/>
              <p:nvPr/>
            </p:nvSpPr>
            <p:spPr>
              <a:xfrm>
                <a:off x="2714358" y="4429863"/>
                <a:ext cx="1455333" cy="455880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dirty="0" err="1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zh-CN" altLang="en-US" dirty="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4EDA9E2D-0342-8738-F6EA-CADD32739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58" y="4429863"/>
                <a:ext cx="1455333" cy="455880"/>
              </a:xfrm>
              <a:prstGeom prst="roundRect">
                <a:avLst/>
              </a:prstGeom>
              <a:blipFill>
                <a:blip r:embed="rId5"/>
                <a:stretch>
                  <a:fillRect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DB307B20-B258-B73E-C5E5-23E77ED31EF7}"/>
                  </a:ext>
                </a:extLst>
              </p:cNvPr>
              <p:cNvSpPr/>
              <p:nvPr/>
            </p:nvSpPr>
            <p:spPr>
              <a:xfrm>
                <a:off x="7812840" y="4426176"/>
                <a:ext cx="2151305" cy="47343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Gap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err="1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zh-CN" altLang="en-US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DB307B20-B258-B73E-C5E5-23E77ED31E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40" y="4426176"/>
                <a:ext cx="2151305" cy="473434"/>
              </a:xfrm>
              <a:prstGeom prst="roundRect">
                <a:avLst/>
              </a:prstGeom>
              <a:blipFill>
                <a:blip r:embed="rId6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DDAFA828-8247-39F4-0E7C-158117E724E0}"/>
                  </a:ext>
                </a:extLst>
              </p:cNvPr>
              <p:cNvSpPr/>
              <p:nvPr/>
            </p:nvSpPr>
            <p:spPr>
              <a:xfrm>
                <a:off x="2754519" y="3300096"/>
                <a:ext cx="1402908" cy="516766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1600" dirty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</a:t>
                </a:r>
                <a:r>
                  <a:rPr kumimoji="1" lang="en-US" altLang="zh-CN" sz="1600" dirty="0" err="1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SetCover</a:t>
                </a:r>
                <a:endParaRPr kumimoji="1" lang="en-US" altLang="zh-CN" sz="1600" dirty="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with small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𝑈</m:t>
                    </m:r>
                  </m:oMath>
                </a14:m>
                <a:endParaRPr kumimoji="1" lang="zh-CN" altLang="en-US" sz="1600" dirty="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DDAFA828-8247-39F4-0E7C-158117E72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19" y="3300096"/>
                <a:ext cx="1402908" cy="516766"/>
              </a:xfrm>
              <a:prstGeom prst="roundRect">
                <a:avLst/>
              </a:prstGeom>
              <a:blipFill>
                <a:blip r:embed="rId7"/>
                <a:stretch>
                  <a:fillRect t="-7143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F39B770-E516-918F-B0CA-98C1BF4DA02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091825" y="2914396"/>
            <a:ext cx="3721015" cy="1748497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1278062-32E0-0B5C-A0B1-DA383A9E5EF2}"/>
              </a:ext>
            </a:extLst>
          </p:cNvPr>
          <p:cNvSpPr txBox="1"/>
          <p:nvPr/>
        </p:nvSpPr>
        <p:spPr>
          <a:xfrm rot="1530292">
            <a:off x="5471062" y="3524721"/>
            <a:ext cx="1539910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  <a:latin typeface="Palatino Linotype" panose="02040502050505030304" pitchFamily="18" charset="0"/>
              </a:rPr>
              <a:t>[KLM19]</a:t>
            </a:r>
            <a:endParaRPr lang="zh-CN" altLang="en-US" dirty="0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9A9537B1-D6E0-3C67-D19D-B8CC20F5C1D9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4157427" y="3558479"/>
            <a:ext cx="3655413" cy="1104414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A248C32-0E44-361A-4243-4EBFF7BA918C}"/>
              </a:ext>
            </a:extLst>
          </p:cNvPr>
          <p:cNvSpPr txBox="1"/>
          <p:nvPr/>
        </p:nvSpPr>
        <p:spPr>
          <a:xfrm rot="976343">
            <a:off x="4680395" y="3572814"/>
            <a:ext cx="1539910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3399"/>
                </a:solidFill>
                <a:latin typeface="Palatino Linotype" panose="02040502050505030304" pitchFamily="18" charset="0"/>
              </a:rPr>
              <a:t>[Lin19]</a:t>
            </a:r>
            <a:endParaRPr kumimoji="1" lang="zh-CN" altLang="en-US" dirty="0">
              <a:solidFill>
                <a:srgbClr val="FF3399"/>
              </a:solidFill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51AA1682-3570-0587-49DF-7F5E58969371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4091825" y="2909337"/>
            <a:ext cx="3721015" cy="5059"/>
          </a:xfrm>
          <a:prstGeom prst="straightConnector1">
            <a:avLst/>
          </a:prstGeom>
          <a:ln w="38100" cmpd="sng"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0BD0A0E6-B4E1-7FA5-8FE9-484405C7409A}"/>
                  </a:ext>
                </a:extLst>
              </p:cNvPr>
              <p:cNvSpPr/>
              <p:nvPr/>
            </p:nvSpPr>
            <p:spPr>
              <a:xfrm>
                <a:off x="7812840" y="2672620"/>
                <a:ext cx="2151305" cy="473434"/>
              </a:xfrm>
              <a:prstGeom prst="round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 dirty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Gap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solidFill>
                      <a:schemeClr val="bg1"/>
                    </a:solidFill>
                    <a:latin typeface="Palatino" pitchFamily="2" charset="0"/>
                    <a:ea typeface="Palatino" pitchFamily="2" charset="0"/>
                  </a:rPr>
                  <a:t>-Clique</a:t>
                </a:r>
                <a:endParaRPr kumimoji="1" lang="zh-CN" altLang="en-US" dirty="0">
                  <a:solidFill>
                    <a:schemeClr val="bg1"/>
                  </a:solidFill>
                  <a:latin typeface="Palatino" pitchFamily="2" charset="0"/>
                  <a:ea typeface="Palatino" pitchFamily="2" charset="0"/>
                </a:endParaRPr>
              </a:p>
            </p:txBody>
          </p:sp>
        </mc:Choice>
        <mc:Fallback xmlns=""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0BD0A0E6-B4E1-7FA5-8FE9-484405C740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40" y="2672620"/>
                <a:ext cx="2151305" cy="473434"/>
              </a:xfrm>
              <a:prstGeom prst="roundRect">
                <a:avLst/>
              </a:prstGeom>
              <a:blipFill>
                <a:blip r:embed="rId8"/>
                <a:stretch>
                  <a:fillRect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69D4C38-B893-C483-21C7-8444D8E418A9}"/>
              </a:ext>
            </a:extLst>
          </p:cNvPr>
          <p:cNvSpPr txBox="1"/>
          <p:nvPr/>
        </p:nvSpPr>
        <p:spPr>
          <a:xfrm>
            <a:off x="5371493" y="2514534"/>
            <a:ext cx="1539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  <a:latin typeface="Palatino Linotype" panose="02040502050505030304" pitchFamily="18" charset="0"/>
              </a:rPr>
              <a:t>[Lin21,KK22]</a:t>
            </a:r>
            <a:endParaRPr lang="zh-CN" altLang="en-US" dirty="0">
              <a:solidFill>
                <a:srgbClr val="FF3399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27" name="曲线连接符 26">
            <a:extLst>
              <a:ext uri="{FF2B5EF4-FFF2-40B4-BE49-F238E27FC236}">
                <a16:creationId xmlns:a16="http://schemas.microsoft.com/office/drawing/2014/main" id="{E063C8C2-1E0E-5867-44E1-2F3A2F878A4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69691" y="4657803"/>
            <a:ext cx="3643149" cy="5090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6A20A2-B5C2-1F2D-07AF-A5C4484AA769}"/>
              </a:ext>
            </a:extLst>
          </p:cNvPr>
          <p:cNvSpPr txBox="1"/>
          <p:nvPr/>
        </p:nvSpPr>
        <p:spPr>
          <a:xfrm>
            <a:off x="5522742" y="4829908"/>
            <a:ext cx="1539910" cy="36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This</a:t>
            </a:r>
            <a:r>
              <a:rPr lang="zh-CN" alt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work</a:t>
            </a:r>
            <a:endParaRPr lang="zh-CN" altLang="en-US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64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EBA7D-D78A-4674-B4CE-8101BA65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Approximation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of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 err="1">
                <a:latin typeface="Palatino Linotype" panose="02040502050505030304" pitchFamily="18" charset="0"/>
                <a:ea typeface="Cambria" panose="02040503050406030204" pitchFamily="18" charset="0"/>
              </a:rPr>
              <a:t>SetCover</a:t>
            </a:r>
            <a:r>
              <a:rPr lang="zh-CN" altLang="en-US">
                <a:latin typeface="Palatino Linotype" panose="02040502050505030304" pitchFamily="18" charset="0"/>
                <a:ea typeface="Cambria" panose="02040503050406030204" pitchFamily="18" charset="0"/>
              </a:rPr>
              <a:t> </a:t>
            </a:r>
            <a:r>
              <a:rPr lang="en-US" altLang="zh-CN">
                <a:latin typeface="Palatino Linotype" panose="02040502050505030304" pitchFamily="18" charset="0"/>
                <a:ea typeface="Cambria" panose="02040503050406030204" pitchFamily="18" charset="0"/>
              </a:rPr>
              <a:t>Problem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7CA6D99-9F7B-1D56-355B-DF1EDB2D7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05518"/>
                  </p:ext>
                </p:extLst>
              </p:nvPr>
            </p:nvGraphicFramePr>
            <p:xfrm>
              <a:off x="381232" y="2286198"/>
              <a:ext cx="11429536" cy="379391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12913">
                      <a:extLst>
                        <a:ext uri="{9D8B030D-6E8A-4147-A177-3AD203B41FA5}">
                          <a16:colId xmlns:a16="http://schemas.microsoft.com/office/drawing/2014/main" val="293155701"/>
                        </a:ext>
                      </a:extLst>
                    </a:gridCol>
                    <a:gridCol w="1565215">
                      <a:extLst>
                        <a:ext uri="{9D8B030D-6E8A-4147-A177-3AD203B41FA5}">
                          <a16:colId xmlns:a16="http://schemas.microsoft.com/office/drawing/2014/main" val="1283599638"/>
                        </a:ext>
                      </a:extLst>
                    </a:gridCol>
                    <a:gridCol w="3650028">
                      <a:extLst>
                        <a:ext uri="{9D8B030D-6E8A-4147-A177-3AD203B41FA5}">
                          <a16:colId xmlns:a16="http://schemas.microsoft.com/office/drawing/2014/main" val="4002003608"/>
                        </a:ext>
                      </a:extLst>
                    </a:gridCol>
                    <a:gridCol w="1557458">
                      <a:extLst>
                        <a:ext uri="{9D8B030D-6E8A-4147-A177-3AD203B41FA5}">
                          <a16:colId xmlns:a16="http://schemas.microsoft.com/office/drawing/2014/main" val="2351548088"/>
                        </a:ext>
                      </a:extLst>
                    </a:gridCol>
                    <a:gridCol w="2943922">
                      <a:extLst>
                        <a:ext uri="{9D8B030D-6E8A-4147-A177-3AD203B41FA5}">
                          <a16:colId xmlns:a16="http://schemas.microsoft.com/office/drawing/2014/main" val="2149435842"/>
                        </a:ext>
                      </a:extLst>
                    </a:gridCol>
                  </a:tblGrid>
                  <a:tr h="6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Running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Time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Bound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Reference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492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NP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P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sz="14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492104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Parameterized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SETH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zh-CN" alt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zh-CN" alt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sz="1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func>
                                                <m:funcPr>
                                                  <m:ctrlPr>
                                                    <a:rPr lang="zh-CN" altLang="en-US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8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r>
                                                    <a:rPr lang="en-US" altLang="zh-CN" sz="1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func>
                                            </m:e>
                                          </m:func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800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endParaRPr lang="zh-CN" altLang="en-US" sz="14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[KLM19, Lin19]</a:t>
                          </a:r>
                          <a:endParaRPr lang="zh-CN" altLang="en-US" sz="1800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13138"/>
                      </a:ext>
                    </a:extLst>
                  </a:tr>
                  <a:tr h="609288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-SUM</a:t>
                          </a:r>
                          <a:r>
                            <a:rPr lang="zh-CN" altLang="en-US" sz="180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Hypothesis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77161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zh-CN" alt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800" b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5731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W[2]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FPT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66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B7CA6D99-9F7B-1D56-355B-DF1EDB2D78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205518"/>
                  </p:ext>
                </p:extLst>
              </p:nvPr>
            </p:nvGraphicFramePr>
            <p:xfrm>
              <a:off x="381232" y="2286198"/>
              <a:ext cx="11429536" cy="3793919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712913">
                      <a:extLst>
                        <a:ext uri="{9D8B030D-6E8A-4147-A177-3AD203B41FA5}">
                          <a16:colId xmlns:a16="http://schemas.microsoft.com/office/drawing/2014/main" val="293155701"/>
                        </a:ext>
                      </a:extLst>
                    </a:gridCol>
                    <a:gridCol w="1565215">
                      <a:extLst>
                        <a:ext uri="{9D8B030D-6E8A-4147-A177-3AD203B41FA5}">
                          <a16:colId xmlns:a16="http://schemas.microsoft.com/office/drawing/2014/main" val="1283599638"/>
                        </a:ext>
                      </a:extLst>
                    </a:gridCol>
                    <a:gridCol w="3650028">
                      <a:extLst>
                        <a:ext uri="{9D8B030D-6E8A-4147-A177-3AD203B41FA5}">
                          <a16:colId xmlns:a16="http://schemas.microsoft.com/office/drawing/2014/main" val="4002003608"/>
                        </a:ext>
                      </a:extLst>
                    </a:gridCol>
                    <a:gridCol w="1557458">
                      <a:extLst>
                        <a:ext uri="{9D8B030D-6E8A-4147-A177-3AD203B41FA5}">
                          <a16:colId xmlns:a16="http://schemas.microsoft.com/office/drawing/2014/main" val="2351548088"/>
                        </a:ext>
                      </a:extLst>
                    </a:gridCol>
                    <a:gridCol w="2943922">
                      <a:extLst>
                        <a:ext uri="{9D8B030D-6E8A-4147-A177-3AD203B41FA5}">
                          <a16:colId xmlns:a16="http://schemas.microsoft.com/office/drawing/2014/main" val="2149435842"/>
                        </a:ext>
                      </a:extLst>
                    </a:gridCol>
                  </a:tblGrid>
                  <a:tr h="6933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Problem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Assumption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Hardness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of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Approx.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Ratio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Running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Time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Bound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latin typeface="Palatino" pitchFamily="2" charset="0"/>
                              <a:ea typeface="Palatino" pitchFamily="2" charset="0"/>
                            </a:rPr>
                            <a:t>Reference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56296952"/>
                      </a:ext>
                    </a:extLst>
                  </a:tr>
                  <a:tr h="492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569" t="-147368" r="-524390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931" t="-147368" r="-123958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361" t="-147368" r="-19262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[DS14]</a:t>
                          </a:r>
                          <a:endParaRPr lang="zh-CN" altLang="en-US" sz="180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1103672"/>
                      </a:ext>
                    </a:extLst>
                  </a:tr>
                  <a:tr h="492104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Parameterized</a:t>
                          </a:r>
                          <a:r>
                            <a:rPr lang="zh-CN" altLang="en-US" dirty="0">
                              <a:latin typeface="Palatino" pitchFamily="2" charset="0"/>
                              <a:ea typeface="Palatino" pitchFamily="2" charset="0"/>
                            </a:rPr>
                            <a:t> </a:t>
                          </a:r>
                          <a:r>
                            <a:rPr lang="en-US" altLang="zh-CN" dirty="0" err="1">
                              <a:latin typeface="Palatino" pitchFamily="2" charset="0"/>
                              <a:ea typeface="Palatino" pitchFamily="2" charset="0"/>
                            </a:rPr>
                            <a:t>SetCover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latin typeface="Palatino" pitchFamily="2" charset="0"/>
                              <a:ea typeface="Palatino" pitchFamily="2" charset="0"/>
                            </a:rPr>
                            <a:t>SETH</a:t>
                          </a: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931" t="-73438" r="-123958" b="-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361" t="-241026" r="-192623" b="-4333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3399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[KLM19, Lin19]</a:t>
                          </a:r>
                          <a:endParaRPr lang="zh-CN" altLang="en-US" sz="1800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278728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Palatino" pitchFamily="2" charset="0"/>
                              <a:ea typeface="Palatino" pitchFamily="2" charset="0"/>
                            </a:rPr>
                            <a:t>ETH</a:t>
                          </a:r>
                          <a:endParaRPr lang="zh-CN" altLang="en-US" dirty="0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361" t="-341026" r="-192623" b="-33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131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569" t="-344000" r="-524390" b="-1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361" t="-344000" r="-192623" b="-160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8977161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569" t="-569231" r="-524390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9931" t="-569231" r="-123958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48361" t="-569231" r="-192623" b="-10512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80657310"/>
                      </a:ext>
                    </a:extLst>
                  </a:tr>
                  <a:tr h="492104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569" t="-669231" r="-524390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Palatino" pitchFamily="2" charset="0"/>
                              <a:ea typeface="Palatino" pitchFamily="2" charset="0"/>
                            </a:rPr>
                            <a:t>?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rgbClr val="FF3399"/>
                            </a:solidFill>
                            <a:latin typeface="Palatino" pitchFamily="2" charset="0"/>
                            <a:ea typeface="Palatino" pitchFamily="2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4666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F3167-E292-CF4E-147B-273A5AA43685}"/>
                  </a:ext>
                </a:extLst>
              </p:cNvPr>
              <p:cNvSpPr txBox="1"/>
              <p:nvPr/>
            </p:nvSpPr>
            <p:spPr>
              <a:xfrm>
                <a:off x="669536" y="1788388"/>
                <a:ext cx="102809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A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simple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greedy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algorithm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>
                    <a:latin typeface="Palatino" pitchFamily="2" charset="0"/>
                    <a:ea typeface="Palatino" pitchFamily="2" charset="0"/>
                  </a:rPr>
                  <a:t>reaches</a:t>
                </a:r>
                <a:r>
                  <a:rPr lang="zh-CN" altLang="en-US" sz="2000">
                    <a:latin typeface="Palatino" pitchFamily="2" charset="0"/>
                    <a:ea typeface="Palatino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(1))</m:t>
                    </m:r>
                  </m:oMath>
                </a14:m>
                <a:r>
                  <a:rPr lang="zh-CN" altLang="en-US" sz="20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>
                    <a:latin typeface="Palatino Linotype" panose="02040502050505030304" pitchFamily="18" charset="0"/>
                  </a:rPr>
                  <a:t>approximation</a:t>
                </a:r>
                <a:r>
                  <a:rPr lang="zh-CN" altLang="en-US" sz="20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>
                    <a:latin typeface="Palatino Linotype" panose="02040502050505030304" pitchFamily="18" charset="0"/>
                  </a:rPr>
                  <a:t>ratio </a:t>
                </a:r>
                <a:r>
                  <a:rPr lang="en-US" altLang="zh-CN" sz="2000">
                    <a:solidFill>
                      <a:srgbClr val="FF3399"/>
                    </a:solidFill>
                    <a:latin typeface="Palatino Linotype" panose="02040502050505030304" pitchFamily="18" charset="0"/>
                  </a:rPr>
                  <a:t>[Sla97]</a:t>
                </a:r>
                <a:r>
                  <a:rPr lang="en-US" altLang="zh-CN" sz="200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0EF3167-E292-CF4E-147B-273A5AA43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6" y="1788388"/>
                <a:ext cx="10280961" cy="400110"/>
              </a:xfrm>
              <a:prstGeom prst="rect">
                <a:avLst/>
              </a:prstGeom>
              <a:blipFill>
                <a:blip r:embed="rId4"/>
                <a:stretch>
                  <a:fillRect l="-53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BC1BA1F6-1324-B7C1-49EE-11FB221A5E14}"/>
              </a:ext>
            </a:extLst>
          </p:cNvPr>
          <p:cNvSpPr/>
          <p:nvPr/>
        </p:nvSpPr>
        <p:spPr>
          <a:xfrm>
            <a:off x="3651164" y="2983831"/>
            <a:ext cx="3676068" cy="26353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8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5523</Words>
  <Application>Microsoft Macintosh PowerPoint</Application>
  <PresentationFormat>宽屏</PresentationFormat>
  <Paragraphs>840</Paragraphs>
  <Slides>45</Slides>
  <Notes>37</Notes>
  <HiddenSlides>9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3" baseType="lpstr">
      <vt:lpstr>等线</vt:lpstr>
      <vt:lpstr>等线 Light</vt:lpstr>
      <vt:lpstr>Arial</vt:lpstr>
      <vt:lpstr>Calibri</vt:lpstr>
      <vt:lpstr>Cambria Math</vt:lpstr>
      <vt:lpstr>Palatino</vt:lpstr>
      <vt:lpstr>Palatino Linotype</vt:lpstr>
      <vt:lpstr>Office 主题​​</vt:lpstr>
      <vt:lpstr>Constant Approximating Parameterized k-SetCover is W[2]-hard </vt:lpstr>
      <vt:lpstr>SetCover Problem</vt:lpstr>
      <vt:lpstr>SetCover Problem</vt:lpstr>
      <vt:lpstr>Parameterized SetCover Problem</vt:lpstr>
      <vt:lpstr>Approximation of SetCover Problem</vt:lpstr>
      <vt:lpstr>Approximation of SetCover Problem</vt:lpstr>
      <vt:lpstr>Approximation of SetCover Problem</vt:lpstr>
      <vt:lpstr>W[2]-hardness of Approx. k-SetCover</vt:lpstr>
      <vt:lpstr>Approximation of SetCover Problem</vt:lpstr>
      <vt:lpstr>Approx. SetCover with Small OPT Size</vt:lpstr>
      <vt:lpstr>Approximation of SetCover Problem</vt:lpstr>
      <vt:lpstr>Our Technique</vt:lpstr>
      <vt:lpstr>Threshold Graph in [Lin19]</vt:lpstr>
      <vt:lpstr>Threshold Graph in [Lin19]</vt:lpstr>
      <vt:lpstr>Threshold Graph in [Lin19]</vt:lpstr>
      <vt:lpstr>Threshold Graph in [Lin19]</vt:lpstr>
      <vt:lpstr>Threshold Graph in [Lin19]</vt:lpstr>
      <vt:lpstr>Threshold Graph in [Lin19]</vt:lpstr>
      <vt:lpstr>Threshold Graph in [Lin19]</vt:lpstr>
      <vt:lpstr>Threshold Graph in [Lin19]</vt:lpstr>
      <vt:lpstr>Threshold Graph in [Lin19]</vt:lpstr>
      <vt:lpstr>Threshold Graph in [Lin19]</vt:lpstr>
      <vt:lpstr>Our Threshold Graph</vt:lpstr>
      <vt:lpstr>Our Threshold Graph</vt:lpstr>
      <vt:lpstr>Our Threshold Graph</vt:lpstr>
      <vt:lpstr>Our Threshold Graph</vt:lpstr>
      <vt:lpstr>Our Threshold Graph</vt:lpstr>
      <vt:lpstr>Our Threshold Graph</vt:lpstr>
      <vt:lpstr>Threshold Graph Composition in [Lin19]</vt:lpstr>
      <vt:lpstr>Threshold Graph Composition</vt:lpstr>
      <vt:lpstr>Threshold Graph Composition</vt:lpstr>
      <vt:lpstr>Analysis of the YES Case</vt:lpstr>
      <vt:lpstr>Analysis of the NO case</vt:lpstr>
      <vt:lpstr>Analysis of the NO case</vt:lpstr>
      <vt:lpstr>Summary</vt:lpstr>
      <vt:lpstr>Open Questions</vt:lpstr>
      <vt:lpstr>Q&amp;A</vt:lpstr>
      <vt:lpstr>Threshold Graph Composition</vt:lpstr>
      <vt:lpstr>Threshold Graph Composition</vt:lpstr>
      <vt:lpstr>Threshold Graph Composition</vt:lpstr>
      <vt:lpstr>Threshold Graph Composition</vt:lpstr>
      <vt:lpstr>Threshold Graph Composition</vt:lpstr>
      <vt:lpstr>Threshold Graph Composition</vt:lpstr>
      <vt:lpstr>Threshold Graph from Error Correcting Codes</vt:lpstr>
      <vt:lpstr>Threshold Graph from Error Correcting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 Approximating Parameterized k-SetCover is W[2]-hard </dc:title>
  <dc:creator>任 轩笛</dc:creator>
  <cp:lastModifiedBy>轩笛 任</cp:lastModifiedBy>
  <cp:revision>12</cp:revision>
  <dcterms:created xsi:type="dcterms:W3CDTF">2022-03-05T13:10:06Z</dcterms:created>
  <dcterms:modified xsi:type="dcterms:W3CDTF">2023-01-24T19:35:36Z</dcterms:modified>
</cp:coreProperties>
</file>