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154" r:id="rId3"/>
    <p:sldId id="3155" r:id="rId5"/>
    <p:sldId id="3158" r:id="rId6"/>
    <p:sldId id="3474" r:id="rId7"/>
    <p:sldId id="3475" r:id="rId8"/>
    <p:sldId id="3479" r:id="rId9"/>
    <p:sldId id="3480" r:id="rId10"/>
    <p:sldId id="3481" r:id="rId11"/>
    <p:sldId id="3491" r:id="rId12"/>
    <p:sldId id="3182" r:id="rId13"/>
    <p:sldId id="3483" r:id="rId14"/>
    <p:sldId id="3484" r:id="rId15"/>
    <p:sldId id="3485" r:id="rId16"/>
    <p:sldId id="3492" r:id="rId17"/>
    <p:sldId id="3486" r:id="rId18"/>
    <p:sldId id="3487" r:id="rId19"/>
    <p:sldId id="3488" r:id="rId20"/>
    <p:sldId id="3490" r:id="rId21"/>
    <p:sldId id="3493" r:id="rId22"/>
    <p:sldId id="3436" r:id="rId23"/>
    <p:sldId id="3169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A8F"/>
    <a:srgbClr val="8D86BA"/>
    <a:srgbClr val="A78357"/>
    <a:srgbClr val="FF0E0E"/>
    <a:srgbClr val="209D90"/>
    <a:srgbClr val="FF0000"/>
    <a:srgbClr val="E8A8E0"/>
    <a:srgbClr val="B79EC4"/>
    <a:srgbClr val="D1C5DC"/>
    <a:srgbClr val="C7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9"/>
        <p:guide pos="557"/>
        <p:guide orient="horz" pos="4183"/>
        <p:guide pos="7588"/>
        <p:guide pos="376"/>
        <p:guide pos="13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json.org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26845" y="4709224"/>
            <a:ext cx="153289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：心蓝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117" y="1332089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4" y="2533860"/>
            <a:ext cx="8864583" cy="992563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json,hashlib,base64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6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1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21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71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21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数据安全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单向加密：只能加密数据，而不能解密数据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对称加密：数据加密解密使用相同的密钥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非对称加密：加密和解密用两把不同的密钥， 公钥用于加密数据，私钥用于解密数据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44654" cy="1807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57991" y="321331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4469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62732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30994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9257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7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96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24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53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1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10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9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67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4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3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82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10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39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67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6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25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3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82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10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39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8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96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25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53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82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11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939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68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96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625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54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82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11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539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768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97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225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454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682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911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140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368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94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23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516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802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088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37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866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946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3232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518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80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09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494469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62732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30994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699257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57136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525399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593661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661924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730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58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187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5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44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873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01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330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3558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787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016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244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473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701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930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159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5387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5616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844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6073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6302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530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6759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6987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7216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445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673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902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8130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359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8588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816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045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9273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9502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9731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9959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0188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10416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10645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0874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1102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1457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1685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914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2142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2371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2600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828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057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285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3514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743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971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4200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4428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4657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4886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5114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5343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8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8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8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8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8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8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8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8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8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8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8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8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8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8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8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78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28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78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8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28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8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78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28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28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78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28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78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28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78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28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78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28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78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28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78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28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8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28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78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28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78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28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78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28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78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28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78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28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78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0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0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5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0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5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60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5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5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0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5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9500"/>
                            </p:stCondLst>
                            <p:childTnLst>
                              <p:par>
                                <p:cTn id="4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4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7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4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3500"/>
                            </p:stCondLst>
                            <p:childTnLst>
                              <p:par>
                                <p:cTn id="4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5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24500"/>
                            </p:stCondLst>
                            <p:childTnLst>
                              <p:par>
                                <p:cTn id="4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7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4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1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7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1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9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3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23" grpId="0"/>
      <p:bldP spid="2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Hash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结构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63836" y="1689664"/>
            <a:ext cx="1085944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90250" y="3367480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47"/>
          <p:cNvSpPr>
            <a:spLocks noChangeArrowheads="1"/>
          </p:cNvSpPr>
          <p:nvPr/>
        </p:nvSpPr>
        <p:spPr bwMode="auto">
          <a:xfrm>
            <a:off x="4943074" y="4027957"/>
            <a:ext cx="6251210" cy="218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/>
              <a:t>不可逆：无法根据散列值来还原原来的数据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定长输出：无论输入的原始数据有多长，结果长度是相同的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抗</a:t>
            </a:r>
            <a:r>
              <a:rPr lang="zh-CN" altLang="en-US" sz="1475" dirty="0" smtClean="0"/>
              <a:t>修改</a:t>
            </a:r>
            <a:r>
              <a:rPr lang="zh-CN" altLang="en-US" sz="1475" dirty="0"/>
              <a:t>性：输入的微小改变，哪怕只有一个字符，会引起结果的巨大改变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强碰撞性：很难找到两段内容不同的数据，使他们产生的</a:t>
            </a:r>
            <a:r>
              <a:rPr lang="en-US" altLang="zh-CN" sz="1475" dirty="0"/>
              <a:t>hash</a:t>
            </a:r>
            <a:r>
              <a:rPr lang="zh-CN" altLang="en-US" sz="1475" dirty="0"/>
              <a:t>值一致，几乎不可能</a:t>
            </a:r>
            <a:endParaRPr lang="en-US" altLang="zh-CN" sz="1475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3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心形 3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37" name="椭圆 3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65" name="组合 6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7" name="组合 6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71" name="矩形 7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等腰三角形 6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74" name="组合 7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4951877" y="2420574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004265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5056652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109040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51614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3392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55170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56948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58726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60504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62282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64060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6583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译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6761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6939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哈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7117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295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7472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把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650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7828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入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2" name="矩形 47"/>
          <p:cNvSpPr>
            <a:spLocks noChangeArrowheads="1"/>
          </p:cNvSpPr>
          <p:nvPr/>
        </p:nvSpPr>
        <p:spPr bwMode="auto">
          <a:xfrm>
            <a:off x="8006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8184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8361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5" name="矩形 47"/>
          <p:cNvSpPr>
            <a:spLocks noChangeArrowheads="1"/>
          </p:cNvSpPr>
          <p:nvPr/>
        </p:nvSpPr>
        <p:spPr bwMode="auto">
          <a:xfrm>
            <a:off x="8539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8717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7" name="矩形 47"/>
          <p:cNvSpPr>
            <a:spLocks noChangeArrowheads="1"/>
          </p:cNvSpPr>
          <p:nvPr/>
        </p:nvSpPr>
        <p:spPr bwMode="auto">
          <a:xfrm>
            <a:off x="8895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9073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9250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9428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9606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9784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过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9962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10139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10317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6" name="矩形 47"/>
          <p:cNvSpPr>
            <a:spLocks noChangeArrowheads="1"/>
          </p:cNvSpPr>
          <p:nvPr/>
        </p:nvSpPr>
        <p:spPr bwMode="auto">
          <a:xfrm>
            <a:off x="10495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10673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49518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51296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53074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化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54852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56630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58408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60186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5" name="矩形 47"/>
          <p:cNvSpPr>
            <a:spLocks noChangeArrowheads="1"/>
          </p:cNvSpPr>
          <p:nvPr/>
        </p:nvSpPr>
        <p:spPr bwMode="auto">
          <a:xfrm>
            <a:off x="61964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6" name="矩形 47"/>
          <p:cNvSpPr>
            <a:spLocks noChangeArrowheads="1"/>
          </p:cNvSpPr>
          <p:nvPr/>
        </p:nvSpPr>
        <p:spPr bwMode="auto">
          <a:xfrm>
            <a:off x="63742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6552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6729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6907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0" name="矩形 47"/>
          <p:cNvSpPr>
            <a:spLocks noChangeArrowheads="1"/>
          </p:cNvSpPr>
          <p:nvPr/>
        </p:nvSpPr>
        <p:spPr bwMode="auto">
          <a:xfrm>
            <a:off x="7085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7263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2" name="矩形 47"/>
          <p:cNvSpPr>
            <a:spLocks noChangeArrowheads="1"/>
          </p:cNvSpPr>
          <p:nvPr/>
        </p:nvSpPr>
        <p:spPr bwMode="auto">
          <a:xfrm>
            <a:off x="7441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7618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7796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7974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6" name="矩形 47"/>
          <p:cNvSpPr>
            <a:spLocks noChangeArrowheads="1"/>
          </p:cNvSpPr>
          <p:nvPr/>
        </p:nvSpPr>
        <p:spPr bwMode="auto">
          <a:xfrm>
            <a:off x="8152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8330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8507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这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8685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0" name="矩形 47"/>
          <p:cNvSpPr>
            <a:spLocks noChangeArrowheads="1"/>
          </p:cNvSpPr>
          <p:nvPr/>
        </p:nvSpPr>
        <p:spPr bwMode="auto">
          <a:xfrm>
            <a:off x="8863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1" name="矩形 47"/>
          <p:cNvSpPr>
            <a:spLocks noChangeArrowheads="1"/>
          </p:cNvSpPr>
          <p:nvPr/>
        </p:nvSpPr>
        <p:spPr bwMode="auto">
          <a:xfrm>
            <a:off x="9041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2" name="矩形 47"/>
          <p:cNvSpPr>
            <a:spLocks noChangeArrowheads="1"/>
          </p:cNvSpPr>
          <p:nvPr/>
        </p:nvSpPr>
        <p:spPr bwMode="auto">
          <a:xfrm>
            <a:off x="9219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9396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9574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5" name="矩形 47"/>
          <p:cNvSpPr>
            <a:spLocks noChangeArrowheads="1"/>
          </p:cNvSpPr>
          <p:nvPr/>
        </p:nvSpPr>
        <p:spPr bwMode="auto">
          <a:xfrm>
            <a:off x="9752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9930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10108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10285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9" name="矩形 47"/>
          <p:cNvSpPr>
            <a:spLocks noChangeArrowheads="1"/>
          </p:cNvSpPr>
          <p:nvPr/>
        </p:nvSpPr>
        <p:spPr bwMode="auto">
          <a:xfrm>
            <a:off x="10463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10641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来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1" name="矩形 47"/>
          <p:cNvSpPr>
            <a:spLocks noChangeArrowheads="1"/>
          </p:cNvSpPr>
          <p:nvPr/>
        </p:nvSpPr>
        <p:spPr bwMode="auto">
          <a:xfrm>
            <a:off x="495187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说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12967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3" name="矩形 47"/>
          <p:cNvSpPr>
            <a:spLocks noChangeArrowheads="1"/>
          </p:cNvSpPr>
          <p:nvPr/>
        </p:nvSpPr>
        <p:spPr bwMode="auto">
          <a:xfrm>
            <a:off x="5307477" y="2975311"/>
            <a:ext cx="302393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5417015" y="2975311"/>
            <a:ext cx="291280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5515440" y="2975311"/>
            <a:ext cx="275405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6" name="矩形 47"/>
          <p:cNvSpPr>
            <a:spLocks noChangeArrowheads="1"/>
          </p:cNvSpPr>
          <p:nvPr/>
        </p:nvSpPr>
        <p:spPr bwMode="auto">
          <a:xfrm>
            <a:off x="5597990" y="2975311"/>
            <a:ext cx="302393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7" name="矩形 47"/>
          <p:cNvSpPr>
            <a:spLocks noChangeArrowheads="1"/>
          </p:cNvSpPr>
          <p:nvPr/>
        </p:nvSpPr>
        <p:spPr bwMode="auto">
          <a:xfrm>
            <a:off x="57075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8" name="矩形 47"/>
          <p:cNvSpPr>
            <a:spLocks noChangeArrowheads="1"/>
          </p:cNvSpPr>
          <p:nvPr/>
        </p:nvSpPr>
        <p:spPr bwMode="auto">
          <a:xfrm>
            <a:off x="58853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法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9" name="矩形 47"/>
          <p:cNvSpPr>
            <a:spLocks noChangeArrowheads="1"/>
          </p:cNvSpPr>
          <p:nvPr/>
        </p:nvSpPr>
        <p:spPr bwMode="auto">
          <a:xfrm>
            <a:off x="60631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就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0" name="矩形 47"/>
          <p:cNvSpPr>
            <a:spLocks noChangeArrowheads="1"/>
          </p:cNvSpPr>
          <p:nvPr/>
        </p:nvSpPr>
        <p:spPr bwMode="auto">
          <a:xfrm>
            <a:off x="62409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64187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2" name="矩形 47"/>
          <p:cNvSpPr>
            <a:spLocks noChangeArrowheads="1"/>
          </p:cNvSpPr>
          <p:nvPr/>
        </p:nvSpPr>
        <p:spPr bwMode="auto">
          <a:xfrm>
            <a:off x="6596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3" name="矩形 47"/>
          <p:cNvSpPr>
            <a:spLocks noChangeArrowheads="1"/>
          </p:cNvSpPr>
          <p:nvPr/>
        </p:nvSpPr>
        <p:spPr bwMode="auto">
          <a:xfrm>
            <a:off x="6774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将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4" name="矩形 47"/>
          <p:cNvSpPr>
            <a:spLocks noChangeArrowheads="1"/>
          </p:cNvSpPr>
          <p:nvPr/>
        </p:nvSpPr>
        <p:spPr bwMode="auto">
          <a:xfrm>
            <a:off x="6952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5" name="矩形 47"/>
          <p:cNvSpPr>
            <a:spLocks noChangeArrowheads="1"/>
          </p:cNvSpPr>
          <p:nvPr/>
        </p:nvSpPr>
        <p:spPr bwMode="auto">
          <a:xfrm>
            <a:off x="7129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6" name="矩形 47"/>
          <p:cNvSpPr>
            <a:spLocks noChangeArrowheads="1"/>
          </p:cNvSpPr>
          <p:nvPr/>
        </p:nvSpPr>
        <p:spPr bwMode="auto">
          <a:xfrm>
            <a:off x="7307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7" name="矩形 47"/>
          <p:cNvSpPr>
            <a:spLocks noChangeArrowheads="1"/>
          </p:cNvSpPr>
          <p:nvPr/>
        </p:nvSpPr>
        <p:spPr bwMode="auto">
          <a:xfrm>
            <a:off x="7485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8" name="矩形 47"/>
          <p:cNvSpPr>
            <a:spLocks noChangeArrowheads="1"/>
          </p:cNvSpPr>
          <p:nvPr/>
        </p:nvSpPr>
        <p:spPr bwMode="auto">
          <a:xfrm>
            <a:off x="7663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9" name="矩形 47"/>
          <p:cNvSpPr>
            <a:spLocks noChangeArrowheads="1"/>
          </p:cNvSpPr>
          <p:nvPr/>
        </p:nvSpPr>
        <p:spPr bwMode="auto">
          <a:xfrm>
            <a:off x="7841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0" name="矩形 47"/>
          <p:cNvSpPr>
            <a:spLocks noChangeArrowheads="1"/>
          </p:cNvSpPr>
          <p:nvPr/>
        </p:nvSpPr>
        <p:spPr bwMode="auto">
          <a:xfrm>
            <a:off x="8018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1" name="矩形 47"/>
          <p:cNvSpPr>
            <a:spLocks noChangeArrowheads="1"/>
          </p:cNvSpPr>
          <p:nvPr/>
        </p:nvSpPr>
        <p:spPr bwMode="auto">
          <a:xfrm>
            <a:off x="8196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2" name="矩形 47"/>
          <p:cNvSpPr>
            <a:spLocks noChangeArrowheads="1"/>
          </p:cNvSpPr>
          <p:nvPr/>
        </p:nvSpPr>
        <p:spPr bwMode="auto">
          <a:xfrm>
            <a:off x="8374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3" name="矩形 47"/>
          <p:cNvSpPr>
            <a:spLocks noChangeArrowheads="1"/>
          </p:cNvSpPr>
          <p:nvPr/>
        </p:nvSpPr>
        <p:spPr bwMode="auto">
          <a:xfrm>
            <a:off x="8552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4" name="矩形 47"/>
          <p:cNvSpPr>
            <a:spLocks noChangeArrowheads="1"/>
          </p:cNvSpPr>
          <p:nvPr/>
        </p:nvSpPr>
        <p:spPr bwMode="auto">
          <a:xfrm>
            <a:off x="8730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5" name="矩形 47"/>
          <p:cNvSpPr>
            <a:spLocks noChangeArrowheads="1"/>
          </p:cNvSpPr>
          <p:nvPr/>
        </p:nvSpPr>
        <p:spPr bwMode="auto">
          <a:xfrm>
            <a:off x="8907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6" name="矩形 47"/>
          <p:cNvSpPr>
            <a:spLocks noChangeArrowheads="1"/>
          </p:cNvSpPr>
          <p:nvPr/>
        </p:nvSpPr>
        <p:spPr bwMode="auto">
          <a:xfrm>
            <a:off x="9085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7" name="矩形 47"/>
          <p:cNvSpPr>
            <a:spLocks noChangeArrowheads="1"/>
          </p:cNvSpPr>
          <p:nvPr/>
        </p:nvSpPr>
        <p:spPr bwMode="auto">
          <a:xfrm>
            <a:off x="9263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8" name="矩形 47"/>
          <p:cNvSpPr>
            <a:spLocks noChangeArrowheads="1"/>
          </p:cNvSpPr>
          <p:nvPr/>
        </p:nvSpPr>
        <p:spPr bwMode="auto">
          <a:xfrm>
            <a:off x="9441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9" name="矩形 47"/>
          <p:cNvSpPr>
            <a:spLocks noChangeArrowheads="1"/>
          </p:cNvSpPr>
          <p:nvPr/>
        </p:nvSpPr>
        <p:spPr bwMode="auto">
          <a:xfrm>
            <a:off x="9619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0" name="矩形 47"/>
          <p:cNvSpPr>
            <a:spLocks noChangeArrowheads="1"/>
          </p:cNvSpPr>
          <p:nvPr/>
        </p:nvSpPr>
        <p:spPr bwMode="auto">
          <a:xfrm>
            <a:off x="9796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1" name="矩形 47"/>
          <p:cNvSpPr>
            <a:spLocks noChangeArrowheads="1"/>
          </p:cNvSpPr>
          <p:nvPr/>
        </p:nvSpPr>
        <p:spPr bwMode="auto">
          <a:xfrm>
            <a:off x="9974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2" name="矩形 47"/>
          <p:cNvSpPr>
            <a:spLocks noChangeArrowheads="1"/>
          </p:cNvSpPr>
          <p:nvPr/>
        </p:nvSpPr>
        <p:spPr bwMode="auto">
          <a:xfrm>
            <a:off x="10152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3" name="矩形 47"/>
          <p:cNvSpPr>
            <a:spLocks noChangeArrowheads="1"/>
          </p:cNvSpPr>
          <p:nvPr/>
        </p:nvSpPr>
        <p:spPr bwMode="auto">
          <a:xfrm>
            <a:off x="10330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4" name="矩形 47"/>
          <p:cNvSpPr>
            <a:spLocks noChangeArrowheads="1"/>
          </p:cNvSpPr>
          <p:nvPr/>
        </p:nvSpPr>
        <p:spPr bwMode="auto">
          <a:xfrm>
            <a:off x="10508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200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300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350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450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4550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4600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700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800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850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1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6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1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92" grpId="0"/>
      <p:bldP spid="31" grpId="0" animBg="1"/>
      <p:bldP spid="32" grpId="0" animBg="1"/>
      <p:bldP spid="33" grpId="0" animBg="1"/>
      <p:bldP spid="34" grpId="0" animBg="1"/>
      <p:bldP spid="35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hashlib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036132" y="3212187"/>
          <a:ext cx="8572030" cy="301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015"/>
                <a:gridCol w="4286015"/>
              </a:tblGrid>
              <a:tr h="385741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api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描述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8803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hashlib.new(</a:t>
                      </a:r>
                      <a:r>
                        <a:rPr lang="en-US" altLang="zh-CN" sz="19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data=b”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生成一个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9352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hashlib.hash</a:t>
                      </a:r>
                      <a:r>
                        <a:rPr lang="zh-CN" altLang="en-US" sz="1900" dirty="0"/>
                        <a:t>算法名</a:t>
                      </a:r>
                      <a:r>
                        <a:rPr lang="en-US" altLang="zh-CN" sz="1900" dirty="0"/>
                        <a:t>(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data=b”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生成一个使用该算法的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09352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.update(arg=None)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更新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16367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.digest()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算法计算得到的值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  <a:p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.hexdigest()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算法计算得到的值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4"/>
          <p:cNvSpPr txBox="1"/>
          <p:nvPr/>
        </p:nvSpPr>
        <p:spPr>
          <a:xfrm>
            <a:off x="2036887" y="1665887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模块提供了许多供我们调用的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主要有：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70397" y="214367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1.md5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5778" y="2551317"/>
            <a:ext cx="596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2.SHA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sha1, sha224, sha256, sha384, sha512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简单使用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67" y="1481687"/>
            <a:ext cx="8717508" cy="53920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3839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9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97675" cy="60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base64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490" y="6039277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可以将不可打印的二进制数据转化为可打印的字符串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1313" y="5054288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用来将非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字符的数据转换成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字符的一种方法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1490" y="5526812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44654" cy="18267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57765" y="119192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68991" y="321740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497863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66126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34388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02651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792485" y="2158519"/>
            <a:ext cx="325755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935297" y="2158519"/>
            <a:ext cx="309943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062297" y="2158519"/>
            <a:ext cx="289306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168659" y="2158519"/>
            <a:ext cx="3131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29883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3218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655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941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0227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2513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7993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1328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6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75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203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432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661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889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18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75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04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032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61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89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718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947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175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404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32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861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90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318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547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775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04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33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461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690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918834" y="2158519"/>
            <a:ext cx="343281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079172" y="2158519"/>
            <a:ext cx="314706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0210934" y="2158519"/>
            <a:ext cx="3353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363334" y="2158519"/>
            <a:ext cx="2496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430009" y="2158519"/>
            <a:ext cx="2496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4966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7252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09538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7924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0210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2496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478287" y="2603007"/>
            <a:ext cx="343281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638623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737050" y="2603007"/>
            <a:ext cx="324231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878335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933900" y="2603007"/>
            <a:ext cx="30994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60898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159323" y="2603007"/>
            <a:ext cx="29565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272035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327600" y="2603007"/>
            <a:ext cx="31629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460948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559375" y="2603007"/>
            <a:ext cx="31629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692723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748285" y="2603007"/>
            <a:ext cx="3528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918148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973712" y="2603007"/>
            <a:ext cx="281369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0721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00735" y="2603007"/>
            <a:ext cx="31629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434085" y="2603007"/>
            <a:ext cx="31629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5674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7960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0246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0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00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500"/>
                            </p:stCondLst>
                            <p:childTnLst>
                              <p:par>
                                <p:cTn id="2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500"/>
                            </p:stCondLst>
                            <p:childTnLst>
                              <p:par>
                                <p:cTn id="2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000"/>
                            </p:stCondLst>
                            <p:childTnLst>
                              <p:par>
                                <p:cTn id="2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"/>
                            </p:stCondLst>
                            <p:childTnLst>
                              <p:par>
                                <p:cTn id="2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000"/>
                            </p:stCondLst>
                            <p:childTnLst>
                              <p:par>
                                <p:cTn id="2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500"/>
                            </p:stCondLst>
                            <p:childTnLst>
                              <p:par>
                                <p:cTn id="2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8500"/>
                            </p:stCondLst>
                            <p:childTnLst>
                              <p:par>
                                <p:cTn id="2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000"/>
                            </p:stCondLst>
                            <p:childTnLst>
                              <p:par>
                                <p:cTn id="2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4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bldLvl="0" animBg="1"/>
      <p:bldP spid="30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base64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289987" y="1819362"/>
            <a:ext cx="10278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编码后的数据可能会含有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/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两个符号，如果编码后的数据用于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或文件的系统路径中，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就可能导致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模块提供了专门编码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88815" y="2824237"/>
          <a:ext cx="9721082" cy="324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41"/>
                <a:gridCol w="4860541"/>
              </a:tblGrid>
              <a:tr h="486245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api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描述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base64.b64encode(s)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对二进制数据进行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base64.b64decode(s)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对通过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编码的数据进行解码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base64.urlsafe_b64encode(s)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2400" dirty="0"/>
                    </a:p>
                  </a:txBody>
                  <a:tcPr marL="96435" marR="96435" marT="48218" marB="48218"/>
                </a:tc>
              </a:tr>
              <a:tr h="8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base64.urlsafe_b64decode(s)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解码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18766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对字符串进行编码解码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176165"/>
            <a:ext cx="7839075" cy="3133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7556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URL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进行编码解码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176165"/>
            <a:ext cx="7839075" cy="3158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7210" y="2700567"/>
            <a:ext cx="3207255" cy="3207260"/>
            <a:chOff x="3243850" y="1410512"/>
            <a:chExt cx="2553425" cy="2553428"/>
          </a:xfrm>
        </p:grpSpPr>
        <p:sp>
          <p:nvSpPr>
            <p:cNvPr id="14" name="箭头1"/>
            <p:cNvSpPr>
              <a:spLocks noChangeAspect="1"/>
            </p:cNvSpPr>
            <p:nvPr/>
          </p:nvSpPr>
          <p:spPr bwMode="auto">
            <a:xfrm>
              <a:off x="4541394" y="1410512"/>
              <a:ext cx="1255881" cy="144634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中心文本"/>
            <p:cNvSpPr txBox="1">
              <a:spLocks noChangeArrowheads="1"/>
            </p:cNvSpPr>
            <p:nvPr/>
          </p:nvSpPr>
          <p:spPr bwMode="auto">
            <a:xfrm>
              <a:off x="3913455" y="2478575"/>
              <a:ext cx="1214216" cy="36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zh-CN" altLang="en-US" sz="2530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zh-CN" altLang="en-US" sz="2530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4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5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5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3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4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7" name="文本框 24"/>
          <p:cNvSpPr txBox="1"/>
          <p:nvPr/>
        </p:nvSpPr>
        <p:spPr>
          <a:xfrm>
            <a:off x="8334435" y="2320487"/>
            <a:ext cx="3536472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提供常用的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MD5,sha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5"/>
          <p:cNvSpPr txBox="1"/>
          <p:nvPr/>
        </p:nvSpPr>
        <p:spPr>
          <a:xfrm>
            <a:off x="8453632" y="4760715"/>
            <a:ext cx="3536472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网址进行编码，解码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6"/>
          <p:cNvSpPr txBox="1"/>
          <p:nvPr/>
        </p:nvSpPr>
        <p:spPr>
          <a:xfrm>
            <a:off x="1160499" y="2320487"/>
            <a:ext cx="3539599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目前互联网的世界里最流行的轻量级数据交换格式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7"/>
          <p:cNvSpPr txBox="1"/>
          <p:nvPr/>
        </p:nvSpPr>
        <p:spPr>
          <a:xfrm>
            <a:off x="1143055" y="4861926"/>
            <a:ext cx="3539599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这些模块目前我们只需要掌握基本使用就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，不需要去深入细纠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923298" y="2483217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923298" y="344295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Hashlib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6923298" y="4390447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Base64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024540" y="3218987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24540" y="4156958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24540" y="514142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817119" y="2339046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17119" y="3298779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17119" y="4246277"/>
            <a:ext cx="802447" cy="925141"/>
            <a:chOff x="4231809" y="2366292"/>
            <a:chExt cx="570731" cy="65799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82558" y="2032149"/>
            <a:ext cx="6884697" cy="359410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data = {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"name": </a:t>
            </a:r>
            <a:r>
              <a:rPr lang="en-US" altLang="zh-CN" sz="2525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"</a:t>
            </a:r>
            <a:r>
              <a:rPr lang="zh-CN" altLang="en-US" sz="2525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心蓝</a:t>
            </a:r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"age": 18,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"feature" : ["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高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 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 </a:t>
            </a:r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帅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"]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}</a:t>
            </a:r>
            <a:endParaRPr lang="en-US" altLang="zh-CN" sz="2530" dirty="0" smtClean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在程序中将这个字典转化为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并存入文件内，然后再从这个文件中读取出‘富’这个字符</a:t>
            </a:r>
            <a:r>
              <a:rPr lang="zh-CN" altLang="en-US" sz="253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打印</a:t>
            </a:r>
            <a:r>
              <a:rPr lang="zh-CN" altLang="en-US" sz="253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出来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6484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世界当中最理想的数据交换格式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轻量级的文本数据交换格式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易于人类阅读和编写，同时也易于机器解析和生成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44509" y="28777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1162" y="2855925"/>
            <a:ext cx="374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https://www.json.org/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642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1870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099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2327805" y="2003024"/>
            <a:ext cx="873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2415052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8"/>
          <p:cNvSpPr txBox="1"/>
          <p:nvPr/>
        </p:nvSpPr>
        <p:spPr>
          <a:xfrm>
            <a:off x="2542054" y="2003024"/>
            <a:ext cx="11626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658257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785257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7022" y="2003024"/>
            <a:ext cx="1143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031320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118634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3178957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3325009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3410732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3478997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3664732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3810784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3871109" y="2003024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4001282" y="2003024"/>
            <a:ext cx="1143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4115584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4201307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4269572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4455307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4601359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4687082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814084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4899809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4960132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5106184" y="2003024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247472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5476072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5552270" y="2003024"/>
            <a:ext cx="8731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5639521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5766519" y="2003024"/>
            <a:ext cx="11626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5882726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6009724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6141486" y="2003024"/>
            <a:ext cx="1143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6255786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6343099" y="2003024"/>
            <a:ext cx="60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6403426" y="2003024"/>
            <a:ext cx="1461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6549474" y="2003024"/>
            <a:ext cx="857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6635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6863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7092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7321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7549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7778200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7854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8083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8311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8540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8768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38"/>
          <p:cNvSpPr txBox="1"/>
          <p:nvPr/>
        </p:nvSpPr>
        <p:spPr>
          <a:xfrm>
            <a:off x="8997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38"/>
          <p:cNvSpPr txBox="1"/>
          <p:nvPr/>
        </p:nvSpPr>
        <p:spPr>
          <a:xfrm>
            <a:off x="9226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38"/>
          <p:cNvSpPr txBox="1"/>
          <p:nvPr/>
        </p:nvSpPr>
        <p:spPr>
          <a:xfrm>
            <a:off x="9454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38"/>
          <p:cNvSpPr txBox="1"/>
          <p:nvPr/>
        </p:nvSpPr>
        <p:spPr>
          <a:xfrm>
            <a:off x="9683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38"/>
          <p:cNvSpPr txBox="1"/>
          <p:nvPr/>
        </p:nvSpPr>
        <p:spPr>
          <a:xfrm>
            <a:off x="9911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38"/>
          <p:cNvSpPr txBox="1"/>
          <p:nvPr/>
        </p:nvSpPr>
        <p:spPr>
          <a:xfrm>
            <a:off x="10140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38"/>
          <p:cNvSpPr txBox="1"/>
          <p:nvPr/>
        </p:nvSpPr>
        <p:spPr>
          <a:xfrm>
            <a:off x="10369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38"/>
          <p:cNvSpPr txBox="1"/>
          <p:nvPr/>
        </p:nvSpPr>
        <p:spPr>
          <a:xfrm>
            <a:off x="10597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38"/>
          <p:cNvSpPr txBox="1"/>
          <p:nvPr/>
        </p:nvSpPr>
        <p:spPr>
          <a:xfrm>
            <a:off x="10826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1642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38"/>
          <p:cNvSpPr txBox="1"/>
          <p:nvPr/>
        </p:nvSpPr>
        <p:spPr>
          <a:xfrm>
            <a:off x="1870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38"/>
          <p:cNvSpPr txBox="1"/>
          <p:nvPr/>
        </p:nvSpPr>
        <p:spPr>
          <a:xfrm>
            <a:off x="2099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38"/>
          <p:cNvSpPr txBox="1"/>
          <p:nvPr/>
        </p:nvSpPr>
        <p:spPr>
          <a:xfrm>
            <a:off x="2327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38"/>
          <p:cNvSpPr txBox="1"/>
          <p:nvPr/>
        </p:nvSpPr>
        <p:spPr>
          <a:xfrm>
            <a:off x="2556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38"/>
          <p:cNvSpPr txBox="1"/>
          <p:nvPr/>
        </p:nvSpPr>
        <p:spPr>
          <a:xfrm>
            <a:off x="2785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38"/>
          <p:cNvSpPr txBox="1"/>
          <p:nvPr/>
        </p:nvSpPr>
        <p:spPr>
          <a:xfrm>
            <a:off x="3013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3242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3470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38"/>
          <p:cNvSpPr txBox="1"/>
          <p:nvPr/>
        </p:nvSpPr>
        <p:spPr>
          <a:xfrm>
            <a:off x="3699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38"/>
          <p:cNvSpPr txBox="1"/>
          <p:nvPr/>
        </p:nvSpPr>
        <p:spPr>
          <a:xfrm>
            <a:off x="3928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38"/>
          <p:cNvSpPr txBox="1"/>
          <p:nvPr/>
        </p:nvSpPr>
        <p:spPr>
          <a:xfrm>
            <a:off x="4156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8"/>
          <p:cNvSpPr txBox="1"/>
          <p:nvPr/>
        </p:nvSpPr>
        <p:spPr>
          <a:xfrm>
            <a:off x="4385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38"/>
          <p:cNvSpPr txBox="1"/>
          <p:nvPr/>
        </p:nvSpPr>
        <p:spPr>
          <a:xfrm>
            <a:off x="4613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38"/>
          <p:cNvSpPr txBox="1"/>
          <p:nvPr/>
        </p:nvSpPr>
        <p:spPr>
          <a:xfrm>
            <a:off x="4842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38"/>
          <p:cNvSpPr txBox="1"/>
          <p:nvPr/>
        </p:nvSpPr>
        <p:spPr>
          <a:xfrm>
            <a:off x="5071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38"/>
          <p:cNvSpPr txBox="1"/>
          <p:nvPr/>
        </p:nvSpPr>
        <p:spPr>
          <a:xfrm>
            <a:off x="5299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38"/>
          <p:cNvSpPr txBox="1"/>
          <p:nvPr/>
        </p:nvSpPr>
        <p:spPr>
          <a:xfrm>
            <a:off x="5528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38"/>
          <p:cNvSpPr txBox="1"/>
          <p:nvPr/>
        </p:nvSpPr>
        <p:spPr>
          <a:xfrm>
            <a:off x="5756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38"/>
          <p:cNvSpPr txBox="1"/>
          <p:nvPr/>
        </p:nvSpPr>
        <p:spPr>
          <a:xfrm>
            <a:off x="5985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38"/>
          <p:cNvSpPr txBox="1"/>
          <p:nvPr/>
        </p:nvSpPr>
        <p:spPr>
          <a:xfrm>
            <a:off x="6214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38"/>
          <p:cNvSpPr txBox="1"/>
          <p:nvPr/>
        </p:nvSpPr>
        <p:spPr>
          <a:xfrm>
            <a:off x="6442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38"/>
          <p:cNvSpPr txBox="1"/>
          <p:nvPr/>
        </p:nvSpPr>
        <p:spPr>
          <a:xfrm>
            <a:off x="6671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38"/>
          <p:cNvSpPr txBox="1"/>
          <p:nvPr/>
        </p:nvSpPr>
        <p:spPr>
          <a:xfrm>
            <a:off x="6899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38"/>
          <p:cNvSpPr txBox="1"/>
          <p:nvPr/>
        </p:nvSpPr>
        <p:spPr>
          <a:xfrm>
            <a:off x="7128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38"/>
          <p:cNvSpPr txBox="1"/>
          <p:nvPr/>
        </p:nvSpPr>
        <p:spPr>
          <a:xfrm>
            <a:off x="7357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7585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38"/>
          <p:cNvSpPr txBox="1"/>
          <p:nvPr/>
        </p:nvSpPr>
        <p:spPr>
          <a:xfrm>
            <a:off x="7814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38"/>
          <p:cNvSpPr txBox="1"/>
          <p:nvPr/>
        </p:nvSpPr>
        <p:spPr>
          <a:xfrm>
            <a:off x="8042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8271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38"/>
          <p:cNvSpPr txBox="1"/>
          <p:nvPr/>
        </p:nvSpPr>
        <p:spPr>
          <a:xfrm>
            <a:off x="8500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8728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8957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38"/>
          <p:cNvSpPr txBox="1"/>
          <p:nvPr/>
        </p:nvSpPr>
        <p:spPr>
          <a:xfrm>
            <a:off x="9185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38"/>
          <p:cNvSpPr txBox="1"/>
          <p:nvPr/>
        </p:nvSpPr>
        <p:spPr>
          <a:xfrm>
            <a:off x="9414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9643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38"/>
          <p:cNvSpPr txBox="1"/>
          <p:nvPr/>
        </p:nvSpPr>
        <p:spPr>
          <a:xfrm>
            <a:off x="9871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38"/>
          <p:cNvSpPr txBox="1"/>
          <p:nvPr/>
        </p:nvSpPr>
        <p:spPr>
          <a:xfrm>
            <a:off x="10100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38"/>
          <p:cNvSpPr txBox="1"/>
          <p:nvPr/>
        </p:nvSpPr>
        <p:spPr>
          <a:xfrm>
            <a:off x="10328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38"/>
          <p:cNvSpPr txBox="1"/>
          <p:nvPr/>
        </p:nvSpPr>
        <p:spPr>
          <a:xfrm>
            <a:off x="10557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38"/>
          <p:cNvSpPr txBox="1"/>
          <p:nvPr/>
        </p:nvSpPr>
        <p:spPr>
          <a:xfrm>
            <a:off x="10786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38"/>
          <p:cNvSpPr txBox="1"/>
          <p:nvPr/>
        </p:nvSpPr>
        <p:spPr>
          <a:xfrm>
            <a:off x="1642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18706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20992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38"/>
          <p:cNvSpPr txBox="1"/>
          <p:nvPr/>
        </p:nvSpPr>
        <p:spPr>
          <a:xfrm>
            <a:off x="23278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38"/>
          <p:cNvSpPr txBox="1"/>
          <p:nvPr/>
        </p:nvSpPr>
        <p:spPr>
          <a:xfrm>
            <a:off x="25564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38"/>
          <p:cNvSpPr txBox="1"/>
          <p:nvPr/>
        </p:nvSpPr>
        <p:spPr>
          <a:xfrm>
            <a:off x="2785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38"/>
          <p:cNvSpPr txBox="1"/>
          <p:nvPr/>
        </p:nvSpPr>
        <p:spPr>
          <a:xfrm>
            <a:off x="3013603" y="2551664"/>
            <a:ext cx="762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38"/>
          <p:cNvSpPr txBox="1"/>
          <p:nvPr/>
        </p:nvSpPr>
        <p:spPr>
          <a:xfrm>
            <a:off x="30898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38"/>
          <p:cNvSpPr txBox="1"/>
          <p:nvPr/>
        </p:nvSpPr>
        <p:spPr>
          <a:xfrm>
            <a:off x="33184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38"/>
          <p:cNvSpPr txBox="1"/>
          <p:nvPr/>
        </p:nvSpPr>
        <p:spPr>
          <a:xfrm>
            <a:off x="3547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38"/>
          <p:cNvSpPr txBox="1"/>
          <p:nvPr/>
        </p:nvSpPr>
        <p:spPr>
          <a:xfrm>
            <a:off x="3775603" y="2551664"/>
            <a:ext cx="762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4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00"/>
                            </p:stCondLst>
                            <p:childTnLst>
                              <p:par>
                                <p:cTn id="86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4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9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4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4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9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4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4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9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4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90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4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40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90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4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9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40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90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40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90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4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90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4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9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40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90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40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90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40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90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40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90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40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90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40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99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40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90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40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9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40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290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340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390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440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490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540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59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64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690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740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790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840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890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940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990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40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90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140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190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240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290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340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390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440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490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540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590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640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690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740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790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840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890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940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990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40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90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140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190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240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290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340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390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440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4900"/>
                            </p:stCondLst>
                            <p:childTnLst>
                              <p:par>
                                <p:cTn id="4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0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5400"/>
                            </p:stCondLst>
                            <p:childTnLst>
                              <p:par>
                                <p:cTn id="4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4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5900"/>
                            </p:stCondLst>
                            <p:childTnLst>
                              <p:par>
                                <p:cTn id="4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8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6400"/>
                            </p:stCondLst>
                            <p:childTnLst>
                              <p:par>
                                <p:cTn id="4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2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6900"/>
                            </p:stCondLst>
                            <p:childTnLst>
                              <p:par>
                                <p:cTn id="4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7400"/>
                            </p:stCondLst>
                            <p:childTnLst>
                              <p:par>
                                <p:cTn id="4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0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7900"/>
                            </p:stCondLst>
                            <p:childTnLst>
                              <p:par>
                                <p:cTn id="4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4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2" grpId="0"/>
      <p:bldP spid="19" grpId="0"/>
      <p:bldP spid="20" grpId="0"/>
      <p:bldP spid="21" grpId="0"/>
      <p:bldP spid="22" grpId="0"/>
      <p:bldP spid="23" grpId="0"/>
      <p:bldP spid="31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7556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前后端数据交换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3"/>
            <a:endCxn id="23" idx="1"/>
          </p:cNvCxnSpPr>
          <p:nvPr/>
        </p:nvCxnSpPr>
        <p:spPr>
          <a:xfrm flipV="1">
            <a:off x="3888415" y="4705442"/>
            <a:ext cx="1215061" cy="14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3"/>
            <a:endCxn id="38" idx="1"/>
          </p:cNvCxnSpPr>
          <p:nvPr/>
        </p:nvCxnSpPr>
        <p:spPr>
          <a:xfrm>
            <a:off x="7786762" y="4705442"/>
            <a:ext cx="865839" cy="1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879880" y="3397057"/>
            <a:ext cx="3008535" cy="2200391"/>
            <a:chOff x="830574" y="2159284"/>
            <a:chExt cx="2852693" cy="2086411"/>
          </a:xfrm>
        </p:grpSpPr>
        <p:sp>
          <p:nvSpPr>
            <p:cNvPr id="20" name="文本框 19"/>
            <p:cNvSpPr txBox="1"/>
            <p:nvPr/>
          </p:nvSpPr>
          <p:spPr>
            <a:xfrm>
              <a:off x="830574" y="2582243"/>
              <a:ext cx="2852693" cy="1663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var</a:t>
              </a:r>
              <a:r>
                <a:rPr lang="en-US" altLang="zh-CN" dirty="0"/>
                <a:t> teacher_1 = </a:t>
              </a: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/>
                <a:t>    name: ‘juhao’,</a:t>
              </a:r>
              <a:endParaRPr lang="en-US" altLang="zh-CN" dirty="0"/>
            </a:p>
            <a:p>
              <a:r>
                <a:rPr lang="en-US" altLang="zh-CN" dirty="0"/>
                <a:t>    age: 18,</a:t>
              </a:r>
              <a:endParaRPr lang="en-US" altLang="zh-CN" dirty="0"/>
            </a:p>
            <a:p>
              <a:r>
                <a:rPr lang="en-US" altLang="zh-CN" dirty="0"/>
                <a:t> feature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}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3986" y="2159284"/>
              <a:ext cx="783087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JS</a:t>
              </a:r>
              <a:r>
                <a:rPr lang="zh-CN" altLang="en-US" dirty="0">
                  <a:solidFill>
                    <a:srgbClr val="FF0000"/>
                  </a:solidFill>
                </a:rPr>
                <a:t>对象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03476" y="3487759"/>
            <a:ext cx="2683286" cy="2094845"/>
            <a:chOff x="4820460" y="2108125"/>
            <a:chExt cx="2544292" cy="1986333"/>
          </a:xfrm>
        </p:grpSpPr>
        <p:sp>
          <p:nvSpPr>
            <p:cNvPr id="23" name="文本框 22"/>
            <p:cNvSpPr txBox="1"/>
            <p:nvPr/>
          </p:nvSpPr>
          <p:spPr>
            <a:xfrm>
              <a:off x="4820460" y="2431006"/>
              <a:ext cx="2544292" cy="1663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/>
                <a:t>    “name”: “juhao”,</a:t>
              </a:r>
              <a:endParaRPr lang="en-US" altLang="zh-CN" dirty="0"/>
            </a:p>
            <a:p>
              <a:r>
                <a:rPr lang="en-US" altLang="zh-CN" dirty="0"/>
                <a:t>    “age”: 18,</a:t>
              </a:r>
              <a:endParaRPr lang="en-US" altLang="zh-CN" dirty="0"/>
            </a:p>
            <a:p>
              <a:r>
                <a:rPr lang="en-US" altLang="zh-CN" dirty="0"/>
                <a:t>“ feature “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}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90352" y="2108125"/>
              <a:ext cx="1287716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JSON</a:t>
              </a:r>
              <a:r>
                <a:rPr lang="zh-CN" altLang="en-US" dirty="0">
                  <a:solidFill>
                    <a:srgbClr val="FF0000"/>
                  </a:solidFill>
                </a:rPr>
                <a:t>字符串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652601" y="3397056"/>
            <a:ext cx="2986618" cy="2186959"/>
            <a:chOff x="8200670" y="2159284"/>
            <a:chExt cx="2831912" cy="2073675"/>
          </a:xfrm>
        </p:grpSpPr>
        <p:sp>
          <p:nvSpPr>
            <p:cNvPr id="38" name="文本框 37"/>
            <p:cNvSpPr txBox="1"/>
            <p:nvPr/>
          </p:nvSpPr>
          <p:spPr>
            <a:xfrm>
              <a:off x="8200670" y="2569506"/>
              <a:ext cx="2831912" cy="16634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</a:t>
              </a:r>
              <a:endParaRPr lang="en-US" altLang="zh-CN" dirty="0"/>
            </a:p>
            <a:p>
              <a:r>
                <a:rPr lang="en-US" altLang="zh-CN" dirty="0"/>
                <a:t>    ‘name’: ‘juhao’,</a:t>
              </a:r>
              <a:endParaRPr lang="en-US" altLang="zh-CN" dirty="0"/>
            </a:p>
            <a:p>
              <a:r>
                <a:rPr lang="en-US" altLang="zh-CN" dirty="0"/>
                <a:t>    ‘age’: 18</a:t>
              </a:r>
              <a:endParaRPr lang="en-US" altLang="zh-CN" dirty="0"/>
            </a:p>
            <a:p>
              <a:r>
                <a:rPr lang="en-US" altLang="zh-CN" dirty="0"/>
                <a:t> ‘feature’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866341" y="2159284"/>
              <a:ext cx="1246009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Python</a:t>
              </a:r>
              <a:r>
                <a:rPr lang="zh-CN" altLang="en-US" dirty="0">
                  <a:solidFill>
                    <a:srgbClr val="FF0000"/>
                  </a:solidFill>
                </a:rPr>
                <a:t>字典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H="1">
            <a:off x="7771018" y="4924859"/>
            <a:ext cx="86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888416" y="4900581"/>
            <a:ext cx="1199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65032" y="1996871"/>
            <a:ext cx="75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目前互联网开发前后端数据交互使用的基本都是</a:t>
            </a:r>
            <a:r>
              <a:rPr lang="en-US" altLang="zh-CN" sz="2400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400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语法规则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1103" y="232018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数据由键值对组成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1103" y="323253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键值对由逗号分隔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1103" y="426613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大括号里保存对象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81103" y="532769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中括号里保存数组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注意事项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809947" y="1816125"/>
            <a:ext cx="657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315" indent="-361315">
              <a:buAutoNum type="arabicPeriod"/>
            </a:pPr>
            <a:r>
              <a:rPr lang="zh-CN" altLang="en-US" dirty="0"/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双引号</a:t>
            </a:r>
            <a:r>
              <a:rPr lang="zh-CN" altLang="en-US" dirty="0"/>
              <a:t>（即：</a:t>
            </a:r>
            <a:r>
              <a:rPr lang="en-US" altLang="zh-CN" dirty="0"/>
              <a:t>””</a:t>
            </a:r>
            <a:r>
              <a:rPr lang="zh-CN" altLang="en-US" dirty="0"/>
              <a:t>）来包括</a:t>
            </a:r>
            <a:endParaRPr lang="en-US" altLang="zh-CN" dirty="0"/>
          </a:p>
          <a:p>
            <a:pPr marL="361315" indent="-361315">
              <a:buAutoNum type="arabicPeriod"/>
            </a:pPr>
            <a:endParaRPr lang="en-US" altLang="zh-CN" dirty="0"/>
          </a:p>
          <a:p>
            <a:pPr marL="361315" indent="-361315">
              <a:buAutoNum type="arabicPeriod"/>
            </a:pPr>
            <a:r>
              <a:rPr lang="zh-CN" altLang="en-US" dirty="0"/>
              <a:t>值可以是字符串、数字、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、列表，或字典。</a:t>
            </a:r>
            <a:endParaRPr lang="en-US" altLang="zh-CN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809947" y="3151663"/>
          <a:ext cx="8572030" cy="273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015"/>
                <a:gridCol w="4286015"/>
              </a:tblGrid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Python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JSON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85741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字典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列表或元组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数组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字符串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字符串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int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float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数字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True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False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true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false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None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null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197110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json.dumps(obj)   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json.loads(s)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json.dump(obj, fp)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json.load(fp)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0"/>
            </p:custDataLst>
          </p:nvPr>
        </p:nvSpPr>
        <p:spPr>
          <a:xfrm>
            <a:off x="4935351" y="2897837"/>
            <a:ext cx="496457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Indent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实现缩进，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ensure_ascii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是否用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ascii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解析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4932788" y="2365395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7324010" y="2358742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数据转化为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4932788" y="3378381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Text_1"/>
          <p:cNvSpPr/>
          <p:nvPr>
            <p:custDataLst>
              <p:tags r:id="rId12"/>
            </p:custDataLst>
          </p:nvPr>
        </p:nvSpPr>
        <p:spPr>
          <a:xfrm>
            <a:off x="7324010" y="3359291"/>
            <a:ext cx="397899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数据转换为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的数据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4927489" y="4382611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Text_1"/>
          <p:cNvSpPr/>
          <p:nvPr>
            <p:custDataLst>
              <p:tags r:id="rId13"/>
            </p:custDataLst>
          </p:nvPr>
        </p:nvSpPr>
        <p:spPr>
          <a:xfrm>
            <a:off x="7324010" y="4372275"/>
            <a:ext cx="397899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转换为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并保存到文件中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箭头: 右 31"/>
          <p:cNvSpPr/>
          <p:nvPr/>
        </p:nvSpPr>
        <p:spPr>
          <a:xfrm>
            <a:off x="4927489" y="5389375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MH_Text_1"/>
          <p:cNvSpPr/>
          <p:nvPr>
            <p:custDataLst>
              <p:tags r:id="rId14"/>
            </p:custDataLst>
          </p:nvPr>
        </p:nvSpPr>
        <p:spPr>
          <a:xfrm>
            <a:off x="7324010" y="5389373"/>
            <a:ext cx="428565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从文件中读取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，并转化为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2" grpId="0"/>
      <p:bldP spid="4" grpId="0" animBg="1"/>
      <p:bldP spid="19" grpId="0"/>
      <p:bldP spid="20" grpId="0" animBg="1"/>
      <p:bldP spid="21" grpId="0"/>
      <p:bldP spid="22" grpId="0" animBg="1"/>
      <p:bldP spid="23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5317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2306</Words>
  <Application>WPS 演示</Application>
  <PresentationFormat>自定义</PresentationFormat>
  <Paragraphs>1087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Broadway</vt:lpstr>
      <vt:lpstr>Gabriola</vt:lpstr>
      <vt:lpstr>方正正准黑简体</vt:lpstr>
      <vt:lpstr>黑体</vt:lpstr>
      <vt:lpstr>南宋书局体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新的一天</cp:lastModifiedBy>
  <cp:revision>6</cp:revision>
  <dcterms:created xsi:type="dcterms:W3CDTF">2016-10-17T14:00:00Z</dcterms:created>
  <dcterms:modified xsi:type="dcterms:W3CDTF">2019-05-06T11:36:30Z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