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465" r:id="rId3"/>
    <p:sldId id="3466" r:id="rId5"/>
    <p:sldId id="3467" r:id="rId6"/>
    <p:sldId id="3439" r:id="rId7"/>
    <p:sldId id="3440" r:id="rId8"/>
    <p:sldId id="3445" r:id="rId9"/>
    <p:sldId id="3447" r:id="rId10"/>
    <p:sldId id="3173" r:id="rId11"/>
    <p:sldId id="3463" r:id="rId12"/>
    <p:sldId id="3468" r:id="rId13"/>
    <p:sldId id="3449" r:id="rId14"/>
    <p:sldId id="3452" r:id="rId15"/>
    <p:sldId id="3451" r:id="rId16"/>
    <p:sldId id="3453" r:id="rId17"/>
    <p:sldId id="3461" r:id="rId18"/>
    <p:sldId id="3469" r:id="rId19"/>
    <p:sldId id="3455" r:id="rId20"/>
    <p:sldId id="3470" r:id="rId21"/>
    <p:sldId id="3474" r:id="rId22"/>
    <p:sldId id="3475" r:id="rId23"/>
    <p:sldId id="3464" r:id="rId24"/>
    <p:sldId id="3471" r:id="rId25"/>
    <p:sldId id="3473" r:id="rId2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357"/>
    <a:srgbClr val="00B369"/>
    <a:srgbClr val="1A8CE1"/>
    <a:srgbClr val="F3C5BE"/>
    <a:srgbClr val="00FF99"/>
    <a:srgbClr val="EE000A"/>
    <a:srgbClr val="60AEA9"/>
    <a:srgbClr val="1C254D"/>
    <a:srgbClr val="000000"/>
    <a:srgbClr val="003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78" d="100"/>
          <a:sy n="78" d="100"/>
        </p:scale>
        <p:origin x="144" y="84"/>
      </p:cViewPr>
      <p:guideLst>
        <p:guide orient="horz" pos="328"/>
        <p:guide pos="4081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84171" y="5166606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数据库（二）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：心蓝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1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2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40"/>
                                </p:stCondLst>
                                <p:childTnLst>
                                  <p:par>
                                    <p:cTn id="4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40"/>
                                </p:stCondLst>
                                <p:childTnLst>
                                  <p:par>
                                    <p:cTn id="4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66065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聚合与分组（重点和难点）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60095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常用聚合函数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9"/>
          <p:cNvGrpSpPr/>
          <p:nvPr/>
        </p:nvGrpSpPr>
        <p:grpSpPr>
          <a:xfrm>
            <a:off x="1679057" y="2449184"/>
            <a:ext cx="394935" cy="296392"/>
            <a:chOff x="789999" y="2242985"/>
            <a:chExt cx="504229" cy="378415"/>
          </a:xfrm>
        </p:grpSpPr>
        <p:sp>
          <p:nvSpPr>
            <p:cNvPr id="17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1679057" y="4930150"/>
            <a:ext cx="394935" cy="296392"/>
            <a:chOff x="789999" y="2242985"/>
            <a:chExt cx="504229" cy="378415"/>
          </a:xfrm>
        </p:grpSpPr>
        <p:sp>
          <p:nvSpPr>
            <p:cNvPr id="2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3"/>
          <p:cNvGrpSpPr/>
          <p:nvPr/>
        </p:nvGrpSpPr>
        <p:grpSpPr>
          <a:xfrm>
            <a:off x="6360910" y="3716161"/>
            <a:ext cx="394935" cy="296392"/>
            <a:chOff x="789999" y="2242985"/>
            <a:chExt cx="504229" cy="378415"/>
          </a:xfrm>
        </p:grpSpPr>
        <p:sp>
          <p:nvSpPr>
            <p:cNvPr id="33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Rectangle 25"/>
            <p:cNvSpPr/>
            <p:nvPr/>
          </p:nvSpPr>
          <p:spPr>
            <a:xfrm>
              <a:off x="789999" y="2242985"/>
              <a:ext cx="436098" cy="3219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23"/>
          <p:cNvGrpSpPr/>
          <p:nvPr/>
        </p:nvGrpSpPr>
        <p:grpSpPr>
          <a:xfrm>
            <a:off x="6370039" y="4929131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6342901" y="2494592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154796" y="2493424"/>
            <a:ext cx="360095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统计个数：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COUNT(column)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108895" y="3733907"/>
            <a:ext cx="2926371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MAX(column)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154796" y="4969464"/>
            <a:ext cx="288047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861031" y="2494592"/>
            <a:ext cx="293397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SUM(column)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861423" y="3733906"/>
            <a:ext cx="282107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AVG(column)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861031" y="4929131"/>
            <a:ext cx="491659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列出字段全部值：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GROUP_CONCAT(column)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1674106" y="3667547"/>
            <a:ext cx="394935" cy="296392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3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53959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分组查询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(group by)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20"/>
            <a:ext cx="10344654" cy="25921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64284" y="2312442"/>
            <a:ext cx="94922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>
                <a:solidFill>
                  <a:srgbClr val="1A8CE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aggregations</a:t>
            </a:r>
            <a:endParaRPr lang="en-US" altLang="zh-CN" sz="2800" b="1" dirty="0">
              <a:solidFill>
                <a:srgbClr val="1A8CE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2800" b="1" dirty="0" err="1">
                <a:solidFill>
                  <a:srgbClr val="00B369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280491" y="397887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2"/>
            </p:custDataLst>
          </p:nvPr>
        </p:nvSpPr>
        <p:spPr>
          <a:xfrm>
            <a:off x="2354916" y="5473082"/>
            <a:ext cx="8942826" cy="6144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在分组的情况下，只能够出现分组字段和聚合字段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其他的字段没有意义，会报错！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1265012" y="5294154"/>
            <a:ext cx="734554" cy="73455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530"/>
          </a:p>
        </p:txBody>
      </p:sp>
      <p:sp>
        <p:nvSpPr>
          <p:cNvPr id="14" name="任意多边形: 形状 13"/>
          <p:cNvSpPr/>
          <p:nvPr/>
        </p:nvSpPr>
        <p:spPr bwMode="auto">
          <a:xfrm>
            <a:off x="1461514" y="5420212"/>
            <a:ext cx="341552" cy="411417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53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80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80"/>
                            </p:stCondLst>
                            <p:childTnLst>
                              <p:par>
                                <p:cTn id="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8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8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5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聚合筛选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(having)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20"/>
            <a:ext cx="10344654" cy="25921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71562" y="2183616"/>
            <a:ext cx="9492200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aggregations </a:t>
            </a:r>
            <a:endParaRPr lang="en-US" altLang="zh-CN" sz="28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GROUP BY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group_column</a:t>
            </a:r>
            <a:endParaRPr lang="en-US" altLang="zh-CN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HAVING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sz="28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280491" y="397887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2"/>
            </p:custDataLst>
          </p:nvPr>
        </p:nvSpPr>
        <p:spPr>
          <a:xfrm>
            <a:off x="2454410" y="5746519"/>
            <a:ext cx="8942826" cy="2297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条件表达式，可以对输出的结果做出限制</a:t>
            </a:r>
            <a:endParaRPr lang="en-US" altLang="zh-CN" sz="2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4285" y="5379242"/>
            <a:ext cx="734554" cy="734554"/>
            <a:chOff x="4269135" y="4871310"/>
            <a:chExt cx="734554" cy="734554"/>
          </a:xfrm>
        </p:grpSpPr>
        <p:sp>
          <p:nvSpPr>
            <p:cNvPr id="20" name="任意多边形: 形状 19"/>
            <p:cNvSpPr/>
            <p:nvPr/>
          </p:nvSpPr>
          <p:spPr>
            <a:xfrm>
              <a:off x="4269135" y="4871310"/>
              <a:ext cx="734554" cy="734554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530"/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4430703" y="5032878"/>
              <a:ext cx="411417" cy="41141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53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9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9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9"/>
                            </p:stCondLst>
                            <p:childTnLst>
                              <p:par>
                                <p:cTn id="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9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聚合筛选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(having)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18"/>
            <a:ext cx="5092355" cy="37916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508506" y="2234877"/>
            <a:ext cx="484886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假如说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一个查询语句中同时包含了别名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，聚合函数，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where, having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那么他们的执行顺序是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6024374" y="518957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7631305" y="220617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631305" y="3417616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631305" y="461418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Text_1"/>
          <p:cNvSpPr/>
          <p:nvPr>
            <p:custDataLst>
              <p:tags r:id="rId5"/>
            </p:custDataLst>
          </p:nvPr>
        </p:nvSpPr>
        <p:spPr>
          <a:xfrm>
            <a:off x="8589615" y="2350687"/>
            <a:ext cx="439248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先是执行：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8589615" y="3539977"/>
            <a:ext cx="426913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然后执行：聚合函数和别名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8589615" y="4758689"/>
            <a:ext cx="475252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最后执行：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having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9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9"/>
                            </p:stCondLst>
                            <p:childTnLst>
                              <p:par>
                                <p:cTn id="1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9"/>
                            </p:stCondLst>
                            <p:childTnLst>
                              <p:par>
                                <p:cTn id="2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9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4" grpId="0" animBg="1"/>
      <p:bldP spid="17" grpId="0" animBg="1"/>
      <p:bldP spid="18" grpId="0" animBg="1"/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聚合与分组总结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832349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865070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9841" y="2558124"/>
            <a:ext cx="1014263" cy="1014264"/>
            <a:chOff x="4341368" y="2343128"/>
            <a:chExt cx="962021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412016" y="2624084"/>
              <a:ext cx="820724" cy="39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分组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0546" y="2558122"/>
            <a:ext cx="1276602" cy="1014263"/>
            <a:chOff x="1648936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48936" y="2512301"/>
              <a:ext cx="1210848" cy="42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聚合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486148" y="2558124"/>
            <a:ext cx="1778440" cy="1014264"/>
            <a:chOff x="9083009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083009" y="2502042"/>
              <a:ext cx="1686837" cy="703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110" dirty="0">
                  <a:solidFill>
                    <a:schemeClr val="tx1"/>
                  </a:solidFill>
                </a:rPr>
                <a:t>having</a:t>
              </a:r>
              <a:r>
                <a:rPr lang="zh-CN" altLang="en-US" sz="2110" dirty="0">
                  <a:solidFill>
                    <a:schemeClr val="tx1"/>
                  </a:solidFill>
                </a:rPr>
                <a:t>与</a:t>
              </a:r>
              <a:r>
                <a:rPr lang="en-US" altLang="zh-CN" sz="2110" dirty="0">
                  <a:solidFill>
                    <a:schemeClr val="tx1"/>
                  </a:solidFill>
                </a:rPr>
                <a:t>where</a:t>
              </a:r>
              <a:endParaRPr lang="zh-CN" altLang="en-US" sz="211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09226" y="2558124"/>
            <a:ext cx="1144541" cy="1014265"/>
            <a:chOff x="6848104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48104" y="2613996"/>
              <a:ext cx="1085589" cy="39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110" dirty="0"/>
                <a:t>having</a:t>
              </a:r>
              <a:endParaRPr lang="zh-CN" altLang="en-US" sz="211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796333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常用聚合函数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796333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group by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796333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对聚合出来的数据进行筛选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902440" y="4386948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pPr algn="ctr"/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796333"/>
            <a:ext cx="2041923" cy="12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Where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是在聚合分组之前对数据进行筛选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having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是在聚合之后再进行筛选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224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子查询（了解）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4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子查询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26"/>
          <p:cNvSpPr/>
          <p:nvPr/>
        </p:nvSpPr>
        <p:spPr>
          <a:xfrm>
            <a:off x="1529745" y="3616325"/>
            <a:ext cx="10363666" cy="334032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846823" y="4226846"/>
            <a:ext cx="9492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avg(age) from student;</a:t>
            </a:r>
            <a:endParaRPr lang="zh-CN" altLang="en-US" sz="2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469061" y="356585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549094" y="661013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2"/>
            </p:custDataLst>
          </p:nvPr>
        </p:nvSpPr>
        <p:spPr>
          <a:xfrm>
            <a:off x="2396039" y="1580377"/>
            <a:ext cx="8942826" cy="217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将一个查询的结果留下来用于下一次查询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select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中嵌套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9745" y="2139872"/>
            <a:ext cx="1089150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9745" y="2655597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1)</a:t>
            </a:r>
            <a:r>
              <a:rPr lang="zh-CN" altLang="en-US" b="1" dirty="0"/>
              <a:t>嵌套在查询内部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527924" y="3136891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2)</a:t>
            </a:r>
            <a:r>
              <a:rPr lang="zh-CN" altLang="en-US" b="1" dirty="0"/>
              <a:t>必须始终出现在圆括号内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792977" y="3893126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求出学生的平均年龄</a:t>
            </a:r>
            <a:endParaRPr lang="zh-CN" altLang="en-US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41289" y="4917157"/>
            <a:ext cx="339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查找出大于平均年龄的数据</a:t>
            </a:r>
            <a:endParaRPr lang="zh-CN" altLang="en-US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846823" y="5249399"/>
            <a:ext cx="9492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student where age &gt; 18.25;</a:t>
            </a:r>
            <a:endParaRPr lang="zh-CN" altLang="en-US" sz="2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67649" y="5913159"/>
            <a:ext cx="7719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将求出的平均年龄的</a:t>
            </a:r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语句用于查找大于平均年龄的语句中</a:t>
            </a:r>
            <a:endParaRPr lang="zh-CN" altLang="en-US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8"/>
          <p:cNvSpPr txBox="1"/>
          <p:nvPr/>
        </p:nvSpPr>
        <p:spPr>
          <a:xfrm>
            <a:off x="1850627" y="6244131"/>
            <a:ext cx="9492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from student where age &gt; (select avg(age) from student);</a:t>
            </a:r>
            <a:endParaRPr lang="zh-CN" altLang="en-US" sz="2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2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20"/>
                            </p:stCondLst>
                            <p:childTnLst>
                              <p:par>
                                <p:cTn id="1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/>
      <p:bldP spid="10" grpId="0" animBg="1"/>
      <p:bldP spid="11" grpId="0" animBg="1"/>
      <p:bldP spid="15" grpId="1"/>
      <p:bldP spid="17" grpId="0"/>
      <p:bldP spid="18" grpId="0"/>
      <p:bldP spid="19" grpId="0"/>
      <p:bldP spid="23" grpId="0"/>
      <p:bldP spid="25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04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625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连接查询（了解）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内连接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(inner join)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26"/>
          <p:cNvSpPr/>
          <p:nvPr/>
        </p:nvSpPr>
        <p:spPr>
          <a:xfrm>
            <a:off x="1347185" y="1639201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881583" y="1829446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无条件内连接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无条件内连接，又名交叉连接/笛卡尔连接</a:t>
            </a:r>
            <a:endParaRPr lang="zh-CN" altLang="en-US" dirty="0"/>
          </a:p>
          <a:p>
            <a:r>
              <a:rPr lang="zh-CN" altLang="en-US" dirty="0"/>
              <a:t>第一张表种的每一项会和另一张表的每一项依次组合</a:t>
            </a:r>
            <a:endParaRPr lang="zh-CN" altLang="en-US" dirty="0"/>
          </a:p>
        </p:txBody>
      </p:sp>
      <p:sp>
        <p:nvSpPr>
          <p:cNvPr id="11" name="矩形 93"/>
          <p:cNvSpPr/>
          <p:nvPr/>
        </p:nvSpPr>
        <p:spPr>
          <a:xfrm>
            <a:off x="1272459" y="157447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1248347" y="25136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/>
          <p:nvPr>
            <p:custDataLst>
              <p:tags r:id="rId2"/>
            </p:custDataLst>
          </p:nvPr>
        </p:nvSpPr>
        <p:spPr>
          <a:xfrm>
            <a:off x="1469061" y="3358102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student [inner] join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scoren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1"/>
          <p:cNvSpPr/>
          <p:nvPr>
            <p:custDataLst>
              <p:tags r:id="rId3"/>
            </p:custDataLst>
          </p:nvPr>
        </p:nvSpPr>
        <p:spPr>
          <a:xfrm>
            <a:off x="1529745" y="6001559"/>
            <a:ext cx="8955882" cy="391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student inner join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scoren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-&gt; on 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dept_id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id;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26"/>
          <p:cNvSpPr/>
          <p:nvPr/>
        </p:nvSpPr>
        <p:spPr>
          <a:xfrm>
            <a:off x="1347185" y="4166324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1881583" y="4356569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有条件内连接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在无条件内链接的基础上，加上一个</a:t>
            </a:r>
            <a:r>
              <a:rPr lang="en-US" altLang="zh-CN" dirty="0"/>
              <a:t>on</a:t>
            </a:r>
            <a:r>
              <a:rPr lang="zh-CN" altLang="en-US" dirty="0"/>
              <a:t>子句</a:t>
            </a:r>
            <a:endParaRPr lang="en-US" altLang="zh-CN" dirty="0"/>
          </a:p>
          <a:p>
            <a:r>
              <a:rPr lang="zh-CN" altLang="en-US" dirty="0"/>
              <a:t>当连接的时候，筛选出那些有实际意义的记录来进行组合</a:t>
            </a:r>
            <a:endParaRPr lang="zh-CN" altLang="en-US" dirty="0"/>
          </a:p>
        </p:txBody>
      </p:sp>
      <p:sp>
        <p:nvSpPr>
          <p:cNvPr id="22" name="矩形 93"/>
          <p:cNvSpPr/>
          <p:nvPr/>
        </p:nvSpPr>
        <p:spPr>
          <a:xfrm>
            <a:off x="1272459" y="4101597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1248347" y="504079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4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4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4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40"/>
                            </p:stCondLst>
                            <p:childTnLst>
                              <p:par>
                                <p:cTn id="3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1" grpId="0" animBg="1"/>
      <p:bldP spid="12" grpId="0" animBg="1"/>
      <p:bldP spid="13" grpId="0"/>
      <p:bldP spid="18" grpId="0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1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筛选条件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latin typeface="+mj-ea"/>
                <a:sym typeface="Arial" panose="020B0604020202020204" pitchFamily="34" charset="0"/>
              </a:rPr>
              <a:t>聚合与分组</a:t>
            </a:r>
            <a:endParaRPr lang="zh-CN" altLang="en-US" sz="1050" dirty="0">
              <a:solidFill>
                <a:srgbClr val="FF0000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+mj-ea"/>
                <a:sym typeface="Arial" panose="020B0604020202020204" pitchFamily="34" charset="0"/>
              </a:rPr>
              <a:t>子查询</a:t>
            </a:r>
            <a:endParaRPr lang="zh-CN" altLang="en-US" sz="1050" dirty="0">
              <a:solidFill>
                <a:schemeClr val="accent1"/>
              </a:solidFill>
              <a:latin typeface="+mj-ea"/>
              <a:sym typeface="Arial" panose="020B0604020202020204" pitchFamily="3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7057245" y="51461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latin typeface="+mj-ea"/>
                <a:sym typeface="Arial" panose="020B0604020202020204" pitchFamily="34" charset="0"/>
              </a:rPr>
              <a:t>连接查询</a:t>
            </a:r>
            <a:endParaRPr lang="en-US" altLang="zh-CN" sz="2000" dirty="0">
              <a:solidFill>
                <a:srgbClr val="FF0000"/>
              </a:solidFill>
              <a:latin typeface="+mj-ea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487" y="586016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4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5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6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7" name="MH_Number_4"/>
          <p:cNvSpPr/>
          <p:nvPr>
            <p:custDataLst>
              <p:tags r:id="rId7"/>
            </p:custDataLst>
          </p:nvPr>
        </p:nvSpPr>
        <p:spPr>
          <a:xfrm>
            <a:off x="6392169" y="5166621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24" grpId="0"/>
      <p:bldP spid="64" grpId="0" animBg="1"/>
      <p:bldP spid="65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外连接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( {left | right} join )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26"/>
          <p:cNvSpPr/>
          <p:nvPr/>
        </p:nvSpPr>
        <p:spPr>
          <a:xfrm>
            <a:off x="1347185" y="1639201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881583" y="1829446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左外连接： （以左表为基准）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两张表做连接的时候，在连接条件不匹配的时候</a:t>
            </a:r>
            <a:endParaRPr lang="zh-CN" altLang="en-US" dirty="0"/>
          </a:p>
          <a:p>
            <a:r>
              <a:rPr lang="zh-CN" altLang="en-US" dirty="0"/>
              <a:t>留下左表中的数据，而右表中的数据以</a:t>
            </a:r>
            <a:r>
              <a:rPr lang="en-US" altLang="zh-CN" dirty="0"/>
              <a:t>NULL</a:t>
            </a:r>
            <a:r>
              <a:rPr lang="zh-CN" altLang="en-US" dirty="0"/>
              <a:t>填充</a:t>
            </a:r>
            <a:endParaRPr lang="zh-CN" altLang="en-US" dirty="0"/>
          </a:p>
        </p:txBody>
      </p:sp>
      <p:sp>
        <p:nvSpPr>
          <p:cNvPr id="11" name="矩形 93"/>
          <p:cNvSpPr/>
          <p:nvPr/>
        </p:nvSpPr>
        <p:spPr>
          <a:xfrm>
            <a:off x="1272459" y="157447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1248347" y="25136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/>
          <p:nvPr>
            <p:custDataLst>
              <p:tags r:id="rId2"/>
            </p:custDataLst>
          </p:nvPr>
        </p:nvSpPr>
        <p:spPr>
          <a:xfrm>
            <a:off x="1469061" y="3180714"/>
            <a:ext cx="895588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 err="1">
                <a:solidFill>
                  <a:srgbClr val="784B23"/>
                </a:solidFill>
              </a:rPr>
              <a:t>mysql</a:t>
            </a:r>
            <a:r>
              <a:rPr lang="en-US" altLang="zh-CN" b="1" dirty="0">
                <a:solidFill>
                  <a:srgbClr val="784B23"/>
                </a:solidFill>
              </a:rPr>
              <a:t>&gt;  select * from  student  </a:t>
            </a:r>
            <a:r>
              <a:rPr lang="en-US" altLang="zh-CN" b="1" dirty="0">
                <a:solidFill>
                  <a:srgbClr val="FF0000"/>
                </a:solidFill>
              </a:rPr>
              <a:t>left join  </a:t>
            </a:r>
            <a:r>
              <a:rPr lang="en-US" altLang="zh-CN" b="1" dirty="0">
                <a:solidFill>
                  <a:srgbClr val="784B23"/>
                </a:solidFill>
              </a:rPr>
              <a:t>department</a:t>
            </a:r>
            <a:endParaRPr lang="en-US" altLang="zh-CN" b="1" dirty="0">
              <a:solidFill>
                <a:srgbClr val="784B23"/>
              </a:solidFill>
            </a:endParaRPr>
          </a:p>
          <a:p>
            <a:r>
              <a:rPr lang="en-US" altLang="zh-CN" b="1" dirty="0">
                <a:solidFill>
                  <a:srgbClr val="784B23"/>
                </a:solidFill>
              </a:rPr>
              <a:t>         -&gt; 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en-US" altLang="zh-CN" b="1" dirty="0">
                <a:solidFill>
                  <a:srgbClr val="784B23"/>
                </a:solidFill>
              </a:rPr>
              <a:t> </a:t>
            </a:r>
            <a:r>
              <a:rPr lang="en-US" altLang="zh-CN" b="1" dirty="0" err="1">
                <a:solidFill>
                  <a:srgbClr val="784B23"/>
                </a:solidFill>
              </a:rPr>
              <a:t>dept_id</a:t>
            </a:r>
            <a:r>
              <a:rPr lang="en-US" altLang="zh-CN" b="1" dirty="0">
                <a:solidFill>
                  <a:srgbClr val="784B23"/>
                </a:solidFill>
              </a:rPr>
              <a:t>= </a:t>
            </a:r>
            <a:r>
              <a:rPr lang="en-US" altLang="zh-CN" b="1" dirty="0" err="1">
                <a:solidFill>
                  <a:srgbClr val="784B23"/>
                </a:solidFill>
              </a:rPr>
              <a:t>d_id</a:t>
            </a:r>
            <a:r>
              <a:rPr lang="en-US" altLang="zh-CN" b="1" dirty="0">
                <a:solidFill>
                  <a:srgbClr val="784B23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MH_Text_1"/>
          <p:cNvSpPr/>
          <p:nvPr>
            <p:custDataLst>
              <p:tags r:id="rId3"/>
            </p:custDataLst>
          </p:nvPr>
        </p:nvSpPr>
        <p:spPr>
          <a:xfrm>
            <a:off x="1529745" y="5920351"/>
            <a:ext cx="8955882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 err="1">
                <a:solidFill>
                  <a:srgbClr val="784B23"/>
                </a:solidFill>
              </a:rPr>
              <a:t>mysql</a:t>
            </a:r>
            <a:r>
              <a:rPr lang="en-US" altLang="zh-CN" b="1" dirty="0">
                <a:solidFill>
                  <a:srgbClr val="784B23"/>
                </a:solidFill>
              </a:rPr>
              <a:t>&gt;   select * from  student </a:t>
            </a:r>
            <a:r>
              <a:rPr lang="en-US" altLang="zh-CN" b="1" dirty="0">
                <a:solidFill>
                  <a:srgbClr val="FF0000"/>
                </a:solidFill>
              </a:rPr>
              <a:t>right join </a:t>
            </a:r>
            <a:r>
              <a:rPr lang="en-US" altLang="zh-CN" b="1" dirty="0">
                <a:solidFill>
                  <a:srgbClr val="784B23"/>
                </a:solidFill>
              </a:rPr>
              <a:t>department</a:t>
            </a:r>
            <a:endParaRPr lang="en-US" altLang="zh-CN" b="1" dirty="0">
              <a:solidFill>
                <a:srgbClr val="784B23"/>
              </a:solidFill>
            </a:endParaRPr>
          </a:p>
          <a:p>
            <a:r>
              <a:rPr lang="en-US" altLang="zh-CN" b="1" dirty="0">
                <a:solidFill>
                  <a:srgbClr val="784B23"/>
                </a:solidFill>
              </a:rPr>
              <a:t>         -&gt;   </a:t>
            </a:r>
            <a:r>
              <a:rPr lang="en-US" altLang="zh-CN" b="1" dirty="0">
                <a:solidFill>
                  <a:srgbClr val="FF0000"/>
                </a:solidFill>
              </a:rPr>
              <a:t>on</a:t>
            </a:r>
            <a:r>
              <a:rPr lang="en-US" altLang="zh-CN" b="1" dirty="0">
                <a:solidFill>
                  <a:srgbClr val="784B23"/>
                </a:solidFill>
              </a:rPr>
              <a:t> </a:t>
            </a:r>
            <a:r>
              <a:rPr lang="en-US" altLang="zh-CN" b="1" dirty="0" err="1">
                <a:solidFill>
                  <a:srgbClr val="784B23"/>
                </a:solidFill>
              </a:rPr>
              <a:t>dept_id</a:t>
            </a:r>
            <a:r>
              <a:rPr lang="en-US" altLang="zh-CN" b="1" dirty="0">
                <a:solidFill>
                  <a:srgbClr val="784B23"/>
                </a:solidFill>
              </a:rPr>
              <a:t>= </a:t>
            </a:r>
            <a:r>
              <a:rPr lang="en-US" altLang="zh-CN" b="1" dirty="0" err="1">
                <a:solidFill>
                  <a:srgbClr val="784B23"/>
                </a:solidFill>
              </a:rPr>
              <a:t>d_id</a:t>
            </a:r>
            <a:r>
              <a:rPr lang="en-US" altLang="zh-CN" b="1" dirty="0">
                <a:solidFill>
                  <a:srgbClr val="784B23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圆角矩形 26"/>
          <p:cNvSpPr/>
          <p:nvPr/>
        </p:nvSpPr>
        <p:spPr>
          <a:xfrm>
            <a:off x="1347185" y="4166324"/>
            <a:ext cx="10262481" cy="12114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1881583" y="4356569"/>
            <a:ext cx="96407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右外连接： （以右表为基准）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对两张表做连接的时候，在连接条件不匹配的时候</a:t>
            </a:r>
            <a:endParaRPr lang="zh-CN" altLang="en-US" dirty="0"/>
          </a:p>
          <a:p>
            <a:r>
              <a:rPr lang="zh-CN" altLang="en-US" dirty="0"/>
              <a:t>留下右表中的数据，而左表中的数据以</a:t>
            </a:r>
            <a:r>
              <a:rPr lang="en-US" altLang="zh-CN" dirty="0"/>
              <a:t>NULL</a:t>
            </a:r>
            <a:r>
              <a:rPr lang="zh-CN" altLang="en-US" dirty="0"/>
              <a:t>填充</a:t>
            </a:r>
            <a:endParaRPr lang="zh-CN" altLang="en-US" dirty="0"/>
          </a:p>
        </p:txBody>
      </p:sp>
      <p:sp>
        <p:nvSpPr>
          <p:cNvPr id="22" name="矩形 93"/>
          <p:cNvSpPr/>
          <p:nvPr/>
        </p:nvSpPr>
        <p:spPr>
          <a:xfrm>
            <a:off x="1272459" y="4101597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93"/>
          <p:cNvSpPr/>
          <p:nvPr/>
        </p:nvSpPr>
        <p:spPr>
          <a:xfrm rot="10800000">
            <a:off x="11248347" y="5040796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1" grpId="0" animBg="1"/>
      <p:bldP spid="12" grpId="0" animBg="1"/>
      <p:bldP spid="13" grpId="0"/>
      <p:bldP spid="18" grpId="0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37209" y="2700568"/>
            <a:ext cx="3207254" cy="3207258"/>
            <a:chOff x="3243850" y="1410513"/>
            <a:chExt cx="2553424" cy="2553427"/>
          </a:xfrm>
        </p:grpSpPr>
        <p:sp>
          <p:nvSpPr>
            <p:cNvPr id="20" name="箭头1"/>
            <p:cNvSpPr>
              <a:spLocks noChangeAspect="1"/>
            </p:cNvSpPr>
            <p:nvPr/>
          </p:nvSpPr>
          <p:spPr bwMode="auto">
            <a:xfrm>
              <a:off x="4541393" y="1410513"/>
              <a:ext cx="1255881" cy="144634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中心文本"/>
            <p:cNvSpPr txBox="1">
              <a:spLocks noChangeArrowheads="1"/>
            </p:cNvSpPr>
            <p:nvPr/>
          </p:nvSpPr>
          <p:spPr bwMode="auto">
            <a:xfrm>
              <a:off x="3913457" y="2414156"/>
              <a:ext cx="1214216" cy="4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en-US" altLang="en-US" sz="3375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en-US" altLang="zh-CN" sz="3375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5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7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7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4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5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8" name="文本框 24"/>
          <p:cNvSpPr txBox="1"/>
          <p:nvPr/>
        </p:nvSpPr>
        <p:spPr>
          <a:xfrm>
            <a:off x="8334435" y="2320487"/>
            <a:ext cx="3536472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在多张表之间查询数据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8453632" y="4760715"/>
            <a:ext cx="3536472" cy="103002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聚合与分组</a:t>
            </a: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endParaRPr lang="en-US" altLang="zh-CN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6"/>
          <p:cNvSpPr txBox="1"/>
          <p:nvPr/>
        </p:nvSpPr>
        <p:spPr>
          <a:xfrm>
            <a:off x="1160499" y="2320487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1143055" y="4861926"/>
            <a:ext cx="3539599" cy="73674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筛选条件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405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一些语句的使用</a:t>
            </a:r>
            <a:endParaRPr lang="zh-CN" altLang="en-US" sz="1405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8" grpId="0"/>
      <p:bldP spid="49" grpId="0"/>
      <p:bldP spid="50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21" name="文本框 20"/>
          <p:cNvSpPr txBox="1"/>
          <p:nvPr/>
        </p:nvSpPr>
        <p:spPr>
          <a:xfrm>
            <a:off x="4341143" y="2888473"/>
            <a:ext cx="6884697" cy="203708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从课堂上演示的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student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表里面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统计出每个班级分别有多少人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统计出每个班级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age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大于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18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的人数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班的人数</a:t>
            </a:r>
            <a:endParaRPr lang="en-US" altLang="zh-CN" sz="252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marL="481965" indent="-481965">
              <a:buAutoNum type="arabicPeriod"/>
            </a:pP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统计出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班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age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大于</a:t>
            </a:r>
            <a:r>
              <a:rPr lang="en-US" altLang="zh-CN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18</a:t>
            </a:r>
            <a:r>
              <a:rPr lang="zh-CN" altLang="en-US" sz="252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的人数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筛选条件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数据准备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38" y="1799762"/>
            <a:ext cx="6948882" cy="4547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883405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比较运算符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9"/>
          <p:cNvGrpSpPr/>
          <p:nvPr/>
        </p:nvGrpSpPr>
        <p:grpSpPr>
          <a:xfrm>
            <a:off x="1810319" y="2475618"/>
            <a:ext cx="394935" cy="296392"/>
            <a:chOff x="789999" y="2242985"/>
            <a:chExt cx="504229" cy="378415"/>
          </a:xfrm>
        </p:grpSpPr>
        <p:sp>
          <p:nvSpPr>
            <p:cNvPr id="17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1810319" y="4956584"/>
            <a:ext cx="394935" cy="296392"/>
            <a:chOff x="789999" y="2242985"/>
            <a:chExt cx="504229" cy="378415"/>
          </a:xfrm>
        </p:grpSpPr>
        <p:sp>
          <p:nvSpPr>
            <p:cNvPr id="20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7"/>
          <p:cNvGrpSpPr/>
          <p:nvPr/>
        </p:nvGrpSpPr>
        <p:grpSpPr>
          <a:xfrm>
            <a:off x="9538486" y="3732469"/>
            <a:ext cx="394935" cy="296392"/>
            <a:chOff x="789999" y="2242985"/>
            <a:chExt cx="504229" cy="378415"/>
          </a:xfrm>
        </p:grpSpPr>
        <p:sp>
          <p:nvSpPr>
            <p:cNvPr id="23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EE0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3"/>
          <p:cNvGrpSpPr/>
          <p:nvPr/>
        </p:nvGrpSpPr>
        <p:grpSpPr>
          <a:xfrm>
            <a:off x="6235640" y="3738688"/>
            <a:ext cx="394935" cy="296392"/>
            <a:chOff x="789999" y="2242985"/>
            <a:chExt cx="504229" cy="378415"/>
          </a:xfrm>
        </p:grpSpPr>
        <p:sp>
          <p:nvSpPr>
            <p:cNvPr id="33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Rectangle 25"/>
            <p:cNvSpPr/>
            <p:nvPr/>
          </p:nvSpPr>
          <p:spPr>
            <a:xfrm>
              <a:off x="789999" y="2242985"/>
              <a:ext cx="436098" cy="3219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23"/>
          <p:cNvGrpSpPr/>
          <p:nvPr/>
        </p:nvGrpSpPr>
        <p:grpSpPr>
          <a:xfrm>
            <a:off x="6244769" y="4951658"/>
            <a:ext cx="394935" cy="296392"/>
            <a:chOff x="789999" y="2242985"/>
            <a:chExt cx="504229" cy="378415"/>
          </a:xfrm>
        </p:grpSpPr>
        <p:sp>
          <p:nvSpPr>
            <p:cNvPr id="3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6234367" y="2475618"/>
            <a:ext cx="394935" cy="296392"/>
            <a:chOff x="789999" y="2242985"/>
            <a:chExt cx="504229" cy="378415"/>
          </a:xfrm>
        </p:grpSpPr>
        <p:sp>
          <p:nvSpPr>
            <p:cNvPr id="3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23"/>
          <p:cNvGrpSpPr/>
          <p:nvPr/>
        </p:nvGrpSpPr>
        <p:grpSpPr>
          <a:xfrm>
            <a:off x="1810319" y="3735758"/>
            <a:ext cx="394935" cy="296392"/>
            <a:chOff x="789999" y="2242985"/>
            <a:chExt cx="504229" cy="378415"/>
          </a:xfrm>
        </p:grpSpPr>
        <p:sp>
          <p:nvSpPr>
            <p:cNvPr id="4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60A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286058" y="2519858"/>
            <a:ext cx="360095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注意！不是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240157" y="3760341"/>
            <a:ext cx="2416847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286058" y="4995898"/>
            <a:ext cx="1413455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6735761" y="2517119"/>
            <a:ext cx="186971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6717407" y="3760341"/>
            <a:ext cx="1311322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693067" y="4951658"/>
            <a:ext cx="1893289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小于等于：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9538486" y="2431378"/>
            <a:ext cx="394935" cy="296392"/>
            <a:chOff x="789999" y="2242985"/>
            <a:chExt cx="504229" cy="378415"/>
          </a:xfrm>
        </p:grpSpPr>
        <p:sp>
          <p:nvSpPr>
            <p:cNvPr id="51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3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0013955" y="2470837"/>
            <a:ext cx="186971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NULL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10013129" y="3760340"/>
            <a:ext cx="186971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4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4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4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4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4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4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4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4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4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4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4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84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34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84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34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84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  <p:bldP spid="45" grpId="0"/>
      <p:bldP spid="46" grpId="0"/>
      <p:bldP spid="47" grpId="0"/>
      <p:bldP spid="48" grpId="0"/>
      <p:bldP spid="49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逻辑运算符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6"/>
          <p:cNvSpPr txBox="1"/>
          <p:nvPr/>
        </p:nvSpPr>
        <p:spPr>
          <a:xfrm>
            <a:off x="2372721" y="5025987"/>
            <a:ext cx="2414448" cy="809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4400" b="1" dirty="0">
                <a:solidFill>
                  <a:srgbClr val="A78357"/>
                </a:solidFill>
                <a:cs typeface="+mn-ea"/>
                <a:sym typeface="+mn-lt"/>
              </a:rPr>
              <a:t>AND</a:t>
            </a:r>
            <a:endParaRPr lang="zh-CN" altLang="en-US" sz="4400" b="1" dirty="0">
              <a:solidFill>
                <a:srgbClr val="A78357"/>
              </a:solidFill>
              <a:cs typeface="+mn-ea"/>
              <a:sym typeface="+mn-lt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5262184" y="5070608"/>
            <a:ext cx="2414448" cy="809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4400" b="1" dirty="0">
                <a:solidFill>
                  <a:srgbClr val="A78357"/>
                </a:solidFill>
                <a:cs typeface="+mn-ea"/>
                <a:sym typeface="+mn-lt"/>
              </a:rPr>
              <a:t>OR</a:t>
            </a:r>
            <a:endParaRPr lang="zh-CN" altLang="en-US" sz="4400" b="1" dirty="0">
              <a:solidFill>
                <a:srgbClr val="A78357"/>
              </a:solidFill>
              <a:cs typeface="+mn-ea"/>
              <a:sym typeface="+mn-lt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8151647" y="5080692"/>
            <a:ext cx="2414448" cy="809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4400" b="1" dirty="0">
                <a:solidFill>
                  <a:srgbClr val="A78357"/>
                </a:solidFill>
                <a:cs typeface="+mn-ea"/>
                <a:sym typeface="+mn-lt"/>
              </a:rPr>
              <a:t>NOT</a:t>
            </a:r>
            <a:endParaRPr lang="zh-CN" altLang="en-US" sz="4400" b="1" dirty="0">
              <a:solidFill>
                <a:srgbClr val="A78357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62447" y="1918702"/>
            <a:ext cx="8638193" cy="2883535"/>
            <a:chOff x="2162447" y="1918702"/>
            <a:chExt cx="8638193" cy="2883535"/>
          </a:xfrm>
        </p:grpSpPr>
        <p:sp>
          <p:nvSpPr>
            <p:cNvPr id="25" name="Freeform 4"/>
            <p:cNvSpPr/>
            <p:nvPr/>
          </p:nvSpPr>
          <p:spPr bwMode="auto">
            <a:xfrm>
              <a:off x="2162447" y="1918702"/>
              <a:ext cx="5522488" cy="2883535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5540">
                <a:lnSpc>
                  <a:spcPct val="120000"/>
                </a:lnSpc>
                <a:defRPr/>
              </a:pPr>
              <a:endParaRPr lang="zh-CN" altLang="en-US" sz="1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5"/>
            <p:cNvSpPr/>
            <p:nvPr/>
          </p:nvSpPr>
          <p:spPr bwMode="auto">
            <a:xfrm flipH="1" flipV="1">
              <a:off x="5278152" y="1918702"/>
              <a:ext cx="5522488" cy="2883535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145540">
                <a:lnSpc>
                  <a:spcPct val="120000"/>
                </a:lnSpc>
                <a:defRPr/>
              </a:pP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859542" y="2595112"/>
              <a:ext cx="7202631" cy="1460384"/>
              <a:chOff x="2859542" y="2595112"/>
              <a:chExt cx="7202631" cy="1460384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 rot="18900000">
                <a:off x="2859542" y="2671648"/>
                <a:ext cx="1383849" cy="1383848"/>
              </a:xfrm>
              <a:prstGeom prst="rect">
                <a:avLst/>
              </a:prstGeom>
              <a:solidFill>
                <a:schemeClr val="accent1"/>
              </a:solidFill>
              <a:ln w="6350">
                <a:solidFill>
                  <a:schemeClr val="bg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 rot="18900000">
                <a:off x="5782380" y="2671648"/>
                <a:ext cx="1383848" cy="1383848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 rot="18900000">
                <a:off x="8678325" y="2671648"/>
                <a:ext cx="1383848" cy="1383848"/>
              </a:xfrm>
              <a:prstGeom prst="rect">
                <a:avLst/>
              </a:prstGeom>
              <a:solidFill>
                <a:srgbClr val="00B050"/>
              </a:solidFill>
              <a:ln w="6350">
                <a:solidFill>
                  <a:srgbClr val="00B050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 rot="18900000">
                <a:off x="3415978" y="2595112"/>
                <a:ext cx="260635" cy="260635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 rot="18900000">
                <a:off x="6338814" y="2595112"/>
                <a:ext cx="260635" cy="260635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 rot="18900000">
                <a:off x="9234760" y="2595112"/>
                <a:ext cx="260635" cy="260635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endParaRPr lang="zh-CN" altLang="en-US" sz="1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3484062" y="2607955"/>
                <a:ext cx="91371" cy="241156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defTabSz="1145540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6408962" y="2632525"/>
                <a:ext cx="91371" cy="241156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t" anchorCtr="0">
                <a:spAutoFit/>
              </a:bodyPr>
              <a:lstStyle>
                <a:defPPr>
                  <a:defRPr lang="zh-CN"/>
                </a:defPPr>
                <a:lvl1pPr marR="0" lv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300" b="1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9313186" y="2607955"/>
                <a:ext cx="91371" cy="241156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zh-CN"/>
                </a:defPPr>
                <a:lvl1pPr marR="0" lv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300" b="1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>
                  <a:defRPr sz="13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18307" y="3136390"/>
                <a:ext cx="1047168" cy="436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2530" b="1" dirty="0">
                    <a:solidFill>
                      <a:prstClr val="white"/>
                    </a:solidFill>
                    <a:cs typeface="+mn-ea"/>
                    <a:sym typeface="+mn-lt"/>
                  </a:rPr>
                  <a:t>与</a:t>
                </a:r>
                <a:endParaRPr lang="id-ID" altLang="zh-CN" sz="1400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975780" y="3158171"/>
                <a:ext cx="1042097" cy="436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2530" b="1" dirty="0">
                    <a:solidFill>
                      <a:prstClr val="white"/>
                    </a:solidFill>
                    <a:cs typeface="+mn-ea"/>
                    <a:sym typeface="+mn-lt"/>
                  </a:rPr>
                  <a:t>或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896314" y="3147540"/>
                <a:ext cx="1014623" cy="4362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zh-CN" altLang="en-US" sz="2530" b="1" dirty="0">
                    <a:solidFill>
                      <a:prstClr val="white"/>
                    </a:solidFill>
                    <a:cs typeface="+mn-ea"/>
                    <a:sym typeface="+mn-lt"/>
                  </a:rPr>
                  <a:t>非</a:t>
                </a:r>
                <a:endParaRPr lang="id-ID" altLang="zh-CN" sz="1400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4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4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4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4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其他操作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3"/>
          <p:cNvSpPr/>
          <p:nvPr/>
        </p:nvSpPr>
        <p:spPr>
          <a:xfrm>
            <a:off x="2717144" y="1884038"/>
            <a:ext cx="2488095" cy="691153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5"/>
          <p:cNvSpPr/>
          <p:nvPr/>
        </p:nvSpPr>
        <p:spPr>
          <a:xfrm>
            <a:off x="2700274" y="3733065"/>
            <a:ext cx="2488095" cy="691153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6"/>
          <p:cNvSpPr/>
          <p:nvPr/>
        </p:nvSpPr>
        <p:spPr>
          <a:xfrm>
            <a:off x="2717144" y="5720455"/>
            <a:ext cx="2488095" cy="689478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56578" y="1884038"/>
            <a:ext cx="2216140" cy="691153"/>
            <a:chOff x="914400" y="1619250"/>
            <a:chExt cx="1990726" cy="491729"/>
          </a:xfrm>
          <a:solidFill>
            <a:srgbClr val="8BBDE2"/>
          </a:solidFill>
        </p:grpSpPr>
        <p:sp>
          <p:nvSpPr>
            <p:cNvPr id="25" name="直角三角形 24"/>
            <p:cNvSpPr/>
            <p:nvPr/>
          </p:nvSpPr>
          <p:spPr>
            <a:xfrm flipV="1">
              <a:off x="2794001" y="2034779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2794001" y="1619250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" y="1619250"/>
              <a:ext cx="1879600" cy="49172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</a:t>
              </a: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(order by)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63830" y="3729591"/>
            <a:ext cx="2216140" cy="691153"/>
            <a:chOff x="914400" y="2314575"/>
            <a:chExt cx="1990726" cy="491729"/>
          </a:xfrm>
          <a:solidFill>
            <a:srgbClr val="076655"/>
          </a:solidFill>
        </p:grpSpPr>
        <p:sp>
          <p:nvSpPr>
            <p:cNvPr id="32" name="直角三角形 31"/>
            <p:cNvSpPr/>
            <p:nvPr/>
          </p:nvSpPr>
          <p:spPr>
            <a:xfrm flipV="1">
              <a:off x="2794001" y="2730104"/>
              <a:ext cx="111125" cy="76200"/>
            </a:xfrm>
            <a:prstGeom prst="rtTriangle">
              <a:avLst/>
            </a:prstGeom>
            <a:solidFill>
              <a:srgbClr val="8D86BA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2794001" y="2314575"/>
              <a:ext cx="111125" cy="76200"/>
            </a:xfrm>
            <a:prstGeom prst="rtTriangle">
              <a:avLst/>
            </a:prstGeom>
            <a:solidFill>
              <a:srgbClr val="8D86BA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400" y="2314575"/>
              <a:ext cx="1879600" cy="491729"/>
            </a:xfrm>
            <a:prstGeom prst="rect">
              <a:avLst/>
            </a:prstGeom>
            <a:solidFill>
              <a:srgbClr val="8D86BA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(limit)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56578" y="5720455"/>
            <a:ext cx="2216140" cy="689478"/>
            <a:chOff x="914400" y="3009900"/>
            <a:chExt cx="1990726" cy="490538"/>
          </a:xfrm>
          <a:solidFill>
            <a:srgbClr val="8D86BA"/>
          </a:solidFill>
        </p:grpSpPr>
        <p:sp>
          <p:nvSpPr>
            <p:cNvPr id="36" name="直角三角形 35"/>
            <p:cNvSpPr/>
            <p:nvPr/>
          </p:nvSpPr>
          <p:spPr>
            <a:xfrm flipV="1">
              <a:off x="2794001" y="3424238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直角三角形 36"/>
            <p:cNvSpPr/>
            <p:nvPr/>
          </p:nvSpPr>
          <p:spPr>
            <a:xfrm>
              <a:off x="2794001" y="3009900"/>
              <a:ext cx="111125" cy="7501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14400" y="3009900"/>
              <a:ext cx="1879600" cy="490538"/>
            </a:xfrm>
            <a:prstGeom prst="rect">
              <a:avLst/>
            </a:prstGeom>
            <a:solidFill>
              <a:srgbClr val="8BBDE2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去重</a:t>
              </a:r>
              <a:r>
                <a:rPr lang="en-US" altLang="zh-CN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(distinct)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17"/>
          <p:cNvSpPr txBox="1"/>
          <p:nvPr/>
        </p:nvSpPr>
        <p:spPr>
          <a:xfrm>
            <a:off x="5481505" y="1824916"/>
            <a:ext cx="7365479" cy="77147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just" defTabSz="1285240">
              <a:lnSpc>
                <a:spcPct val="130000"/>
              </a:lnSpc>
              <a:spcBef>
                <a:spcPts val="845"/>
              </a:spcBef>
              <a:spcAft>
                <a:spcPts val="1685"/>
              </a:spcAft>
              <a:defRPr/>
            </a:pP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columns FROM </a:t>
            </a:r>
            <a:r>
              <a:rPr lang="en-US" altLang="zh-CN" sz="19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col [</a:t>
            </a:r>
            <a:r>
              <a:rPr lang="en-US" altLang="zh-CN" sz="1900" b="1" dirty="0" err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9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desc]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en-US" altLang="zh-CN" sz="19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19"/>
          <p:cNvSpPr>
            <a:spLocks noChangeArrowheads="1"/>
          </p:cNvSpPr>
          <p:nvPr/>
        </p:nvSpPr>
        <p:spPr bwMode="auto">
          <a:xfrm>
            <a:off x="5481505" y="3713069"/>
            <a:ext cx="7068550" cy="78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columns FROM </a:t>
            </a:r>
            <a:r>
              <a:rPr lang="en-US" altLang="zh-CN" sz="19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900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zh-CN" altLang="en-US" sz="19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21"/>
          <p:cNvSpPr>
            <a:spLocks noChangeArrowheads="1"/>
          </p:cNvSpPr>
          <p:nvPr/>
        </p:nvSpPr>
        <p:spPr bwMode="auto">
          <a:xfrm>
            <a:off x="5349255" y="5777453"/>
            <a:ext cx="5663090" cy="6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9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900" b="1" dirty="0" err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19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900" b="1" dirty="0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27"/>
          <p:cNvGrpSpPr/>
          <p:nvPr/>
        </p:nvGrpSpPr>
        <p:grpSpPr>
          <a:xfrm>
            <a:off x="5646275" y="2705032"/>
            <a:ext cx="394935" cy="296392"/>
            <a:chOff x="789999" y="2242985"/>
            <a:chExt cx="504229" cy="378415"/>
          </a:xfrm>
        </p:grpSpPr>
        <p:sp>
          <p:nvSpPr>
            <p:cNvPr id="5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6147669" y="2746533"/>
            <a:ext cx="2160240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正序：</a:t>
            </a:r>
            <a:r>
              <a:rPr lang="en-US" altLang="zh-CN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Group 23"/>
          <p:cNvGrpSpPr/>
          <p:nvPr/>
        </p:nvGrpSpPr>
        <p:grpSpPr>
          <a:xfrm>
            <a:off x="5646275" y="3295821"/>
            <a:ext cx="394935" cy="296392"/>
            <a:chOff x="789999" y="2242985"/>
            <a:chExt cx="504229" cy="378415"/>
          </a:xfrm>
        </p:grpSpPr>
        <p:sp>
          <p:nvSpPr>
            <p:cNvPr id="71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142314" y="3329183"/>
            <a:ext cx="1413455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Group 19"/>
          <p:cNvGrpSpPr/>
          <p:nvPr/>
        </p:nvGrpSpPr>
        <p:grpSpPr>
          <a:xfrm>
            <a:off x="5689789" y="5098168"/>
            <a:ext cx="394935" cy="296392"/>
            <a:chOff x="789999" y="2242985"/>
            <a:chExt cx="504229" cy="378415"/>
          </a:xfrm>
        </p:grpSpPr>
        <p:sp>
          <p:nvSpPr>
            <p:cNvPr id="7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6165528" y="5142408"/>
            <a:ext cx="3600954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  </a:t>
            </a:r>
            <a:r>
              <a:rPr lang="en-US" altLang="zh-CN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27"/>
          <p:cNvGrpSpPr/>
          <p:nvPr/>
        </p:nvGrpSpPr>
        <p:grpSpPr>
          <a:xfrm>
            <a:off x="5666846" y="4475236"/>
            <a:ext cx="394935" cy="296392"/>
            <a:chOff x="789999" y="2242985"/>
            <a:chExt cx="504229" cy="378415"/>
          </a:xfrm>
        </p:grpSpPr>
        <p:sp>
          <p:nvSpPr>
            <p:cNvPr id="7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F3C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80"/>
                </a:lnSpc>
              </a:pPr>
              <a:endParaRPr lang="en-GB" sz="126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6142314" y="4514695"/>
            <a:ext cx="3167381" cy="3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8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LIMIT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8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8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" grpId="0" animBg="1"/>
      <p:bldP spid="22" grpId="0" animBg="1"/>
      <p:bldP spid="23" grpId="0" animBg="1"/>
      <p:bldP spid="39" grpId="0"/>
      <p:bldP spid="40" grpId="0"/>
      <p:bldP spid="57" grpId="0"/>
      <p:bldP spid="61" grpId="0"/>
      <p:bldP spid="73" grpId="0"/>
      <p:bldP spid="77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其他操作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66630" y="5646132"/>
            <a:ext cx="663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间隔返回：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8044" y="2441080"/>
            <a:ext cx="597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任意多个字符：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38044" y="2977532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任意一个字符：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6630" y="4771126"/>
            <a:ext cx="6054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连续范围：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368" y="5190564"/>
            <a:ext cx="5158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 &lt;= value &lt;= b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6357367" y="6158053"/>
            <a:ext cx="515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in (10, 20, 30 […])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4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心形 64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67" name="椭圆 6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77" name="组合 7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81" name="矩形 8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等腰三角形 7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84" name="组合 8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8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5228132" y="1745583"/>
            <a:ext cx="2098786" cy="405116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  </a:t>
            </a:r>
            <a:r>
              <a:rPr lang="en-US" altLang="zh-CN" sz="2000" dirty="0"/>
              <a:t>like ‘%’</a:t>
            </a:r>
            <a:endParaRPr lang="zh-CN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5256717" y="3874337"/>
            <a:ext cx="3588152" cy="823564"/>
          </a:xfrm>
          <a:prstGeom prst="rect">
            <a:avLst/>
          </a:prstGeom>
        </p:spPr>
        <p:txBody>
          <a:bodyPr wrap="squar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</a:t>
            </a:r>
            <a:endParaRPr lang="zh-CN" altLang="en-US" sz="2400" dirty="0"/>
          </a:p>
          <a:p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8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/>
      <p:bldP spid="12" grpId="0"/>
      <p:bldP spid="13" grpId="0"/>
      <p:bldP spid="24" grpId="0"/>
      <p:bldP spid="61" grpId="0" animBg="1"/>
      <p:bldP spid="62" grpId="0" animBg="1"/>
      <p:bldP spid="63" grpId="0" animBg="1"/>
      <p:bldP spid="64" grpId="0" animBg="1"/>
      <p:bldP spid="65" grpId="0" animBg="1"/>
      <p:bldP spid="89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筛选条件总结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3420" y="2630132"/>
            <a:ext cx="1087509" cy="1014264"/>
            <a:chOff x="4335277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35277" y="2640949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逻辑运算符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比较运算符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660489"/>
              <a:ext cx="1686837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tx1"/>
                  </a:solidFill>
                </a:rPr>
                <a:t>模糊</a:t>
              </a:r>
              <a:r>
                <a:rPr lang="en-US" altLang="zh-CN" sz="2110" baseline="-3000" dirty="0">
                  <a:solidFill>
                    <a:schemeClr val="tx1"/>
                  </a:solidFill>
                </a:rPr>
                <a:t>/</a:t>
              </a:r>
              <a:r>
                <a:rPr lang="zh-CN" altLang="en-US" sz="2110" baseline="-3000" dirty="0">
                  <a:solidFill>
                    <a:schemeClr val="tx1"/>
                  </a:solidFill>
                </a:rPr>
                <a:t>范围查询</a:t>
              </a:r>
              <a:endParaRPr lang="zh-CN" altLang="en-US" sz="2110" baseline="-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17454" y="2630132"/>
            <a:ext cx="1144541" cy="1014265"/>
            <a:chOff x="6855908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55908" y="2667652"/>
              <a:ext cx="1085589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其他操作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运算符的使用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and, or, not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的作用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274982" y="4853786"/>
            <a:ext cx="2988595" cy="95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排序：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order by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         限制：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limit </a:t>
            </a:r>
            <a:r>
              <a:rPr lang="en-US" altLang="zh-CN" sz="1475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start,count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去重：   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distinct                  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%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和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_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的区别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between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和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in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的区别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4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WPS 演示</Application>
  <PresentationFormat>自定义</PresentationFormat>
  <Paragraphs>299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方正正准黑简体</vt:lpstr>
      <vt:lpstr>黑体</vt:lpstr>
      <vt:lpstr>Stencil Std</vt:lpstr>
      <vt:lpstr>华康雅宋体W9(P)</vt:lpstr>
      <vt:lpstr>微软雅黑</vt:lpstr>
      <vt:lpstr>南宋书局体</vt:lpstr>
      <vt:lpstr>Times New Roman</vt:lpstr>
      <vt:lpstr>Arial Black</vt:lpstr>
      <vt:lpstr>Gabriola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新的一天</cp:lastModifiedBy>
  <cp:revision>5</cp:revision>
  <dcterms:created xsi:type="dcterms:W3CDTF">2016-10-17T14:00:00Z</dcterms:created>
  <dcterms:modified xsi:type="dcterms:W3CDTF">2019-04-28T05:35:09Z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