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3472" r:id="rId3"/>
    <p:sldId id="3473" r:id="rId5"/>
    <p:sldId id="3474" r:id="rId6"/>
    <p:sldId id="3181" r:id="rId7"/>
    <p:sldId id="3475" r:id="rId8"/>
    <p:sldId id="3460" r:id="rId9"/>
    <p:sldId id="3461" r:id="rId10"/>
    <p:sldId id="3462" r:id="rId11"/>
    <p:sldId id="3463" r:id="rId12"/>
    <p:sldId id="3464" r:id="rId13"/>
    <p:sldId id="3465" r:id="rId14"/>
    <p:sldId id="3466" r:id="rId15"/>
    <p:sldId id="3476" r:id="rId16"/>
    <p:sldId id="3468" r:id="rId17"/>
    <p:sldId id="3467" r:id="rId18"/>
    <p:sldId id="3469" r:id="rId19"/>
    <p:sldId id="3470" r:id="rId20"/>
    <p:sldId id="3471" r:id="rId21"/>
    <p:sldId id="3478" r:id="rId22"/>
    <p:sldId id="3436" r:id="rId23"/>
    <p:sldId id="3477" r:id="rId24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8357"/>
    <a:srgbClr val="00B369"/>
    <a:srgbClr val="EE000A"/>
    <a:srgbClr val="F3C5BE"/>
    <a:srgbClr val="00FF99"/>
    <a:srgbClr val="60AEA9"/>
    <a:srgbClr val="1A8CE1"/>
    <a:srgbClr val="1C254D"/>
    <a:srgbClr val="000000"/>
    <a:srgbClr val="003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92986" autoAdjust="0"/>
  </p:normalViewPr>
  <p:slideViewPr>
    <p:cSldViewPr>
      <p:cViewPr varScale="1">
        <p:scale>
          <a:sx n="93" d="100"/>
          <a:sy n="93" d="100"/>
        </p:scale>
        <p:origin x="120" y="276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F348-3565-4B4A-8E0C-5F84B1CB54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F348-3565-4B4A-8E0C-5F84B1CB54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出自【趣你的PPT】(微信:qunideppt)：最优质的PPT资源库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6657"/>
            <a:ext cx="12858750" cy="73093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image" Target="../media/image8.png"/><Relationship Id="rId12" Type="http://schemas.openxmlformats.org/officeDocument/2006/relationships/notesSlide" Target="../notesSlides/notesSlide14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33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39" y="761559"/>
            <a:ext cx="4860273" cy="458601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809284" y="1531807"/>
            <a:ext cx="3037671" cy="2852101"/>
          </a:xfrm>
          <a:prstGeom prst="rect">
            <a:avLst/>
          </a:prstGeom>
          <a:noFill/>
          <a:ln w="28575">
            <a:solidFill>
              <a:srgbClr val="1A55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784171" y="5166606"/>
            <a:ext cx="8439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MySQL</a:t>
            </a:r>
            <a:r>
              <a:rPr lang="zh-CN" altLang="en-US" sz="48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数据库（三）</a:t>
            </a:r>
            <a:endParaRPr lang="en-US" altLang="zh-CN" sz="4800" dirty="0">
              <a:solidFill>
                <a:schemeClr val="accent2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14306" y="2055028"/>
            <a:ext cx="2264336" cy="1853888"/>
          </a:xfrm>
          <a:prstGeom prst="rect">
            <a:avLst/>
          </a:prstGeom>
          <a:solidFill>
            <a:srgbClr val="1A557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237913" y="2525985"/>
            <a:ext cx="2566663" cy="957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625" spc="422" dirty="0">
                <a:solidFill>
                  <a:schemeClr val="bg1"/>
                </a:solidFill>
                <a:latin typeface="Stencil Std" panose="04020904080802020404" pitchFamily="82" charset="0"/>
                <a:ea typeface="华康雅宋体W9(P)" panose="02020900000000000000" pitchFamily="18" charset="-122"/>
                <a:sym typeface="微软雅黑" panose="020B0503020204020204" pitchFamily="34" charset="-122"/>
              </a:rPr>
              <a:t> 2019</a:t>
            </a:r>
            <a:endParaRPr lang="zh-CN" altLang="en-US" sz="5625" spc="422" dirty="0">
              <a:solidFill>
                <a:schemeClr val="bg1"/>
              </a:solidFill>
              <a:latin typeface="Stencil Std" panose="04020904080802020404" pitchFamily="82" charset="0"/>
              <a:ea typeface="华康雅宋体W9(P)" panose="02020900000000000000" pitchFamily="18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07440" y="2155697"/>
            <a:ext cx="2078069" cy="1652550"/>
          </a:xfrm>
          <a:prstGeom prst="rect">
            <a:avLst/>
          </a:prstGeom>
          <a:noFill/>
          <a:ln w="19050">
            <a:solidFill>
              <a:srgbClr val="F7F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894045" y="1616914"/>
            <a:ext cx="2868152" cy="2681891"/>
          </a:xfrm>
          <a:prstGeom prst="rect">
            <a:avLst/>
          </a:prstGeom>
          <a:noFill/>
          <a:ln w="28575">
            <a:solidFill>
              <a:srgbClr val="F7F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  <p:sp>
        <p:nvSpPr>
          <p:cNvPr id="22" name="TextBox 10"/>
          <p:cNvSpPr txBox="1"/>
          <p:nvPr/>
        </p:nvSpPr>
        <p:spPr>
          <a:xfrm>
            <a:off x="3978676" y="6026301"/>
            <a:ext cx="4929196" cy="313055"/>
          </a:xfrm>
          <a:prstGeom prst="rect">
            <a:avLst/>
          </a:prstGeom>
          <a:noFill/>
        </p:spPr>
        <p:txBody>
          <a:bodyPr wrap="square" lIns="68564" tIns="34282" rIns="68564" bIns="34282">
            <a:spAutoFit/>
          </a:bodyPr>
          <a:lstStyle/>
          <a:p>
            <a:pPr algn="ctr">
              <a:buNone/>
            </a:pPr>
            <a:r>
              <a:rPr lang="zh-CN" altLang="en-US" sz="1600" spc="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讲师</a:t>
            </a:r>
            <a:r>
              <a:rPr lang="zh-CN" altLang="en-US" sz="1600" spc="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：心蓝</a:t>
            </a:r>
            <a:r>
              <a:rPr lang="en-US" altLang="zh-CN" sz="1600" spc="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endParaRPr lang="en-US" altLang="zh-CN" sz="1600" spc="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6" presetClass="entr" presetSubtype="37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" presetClass="entr" presetSubtype="2" fill="hold" grpId="0" nodeType="after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45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46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4" grpId="0"/>
          <p:bldP spid="15" grpId="0" animBg="1"/>
          <p:bldP spid="16" grpId="0"/>
          <p:bldP spid="17" grpId="0" animBg="1"/>
          <p:bldP spid="18" grpId="0" animBg="1"/>
          <p:bldP spid="2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6" presetClass="entr" presetSubtype="37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4" grpId="0"/>
          <p:bldP spid="15" grpId="0" animBg="1"/>
          <p:bldP spid="16" grpId="0"/>
          <p:bldP spid="17" grpId="0" animBg="1"/>
          <p:bldP spid="18" grpId="0" animBg="1"/>
          <p:bldP spid="2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612376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主键约束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(primary key)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26"/>
          <p:cNvSpPr/>
          <p:nvPr/>
        </p:nvSpPr>
        <p:spPr>
          <a:xfrm>
            <a:off x="1585876" y="2157073"/>
            <a:ext cx="4759361" cy="344535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38"/>
          <p:cNvSpPr txBox="1"/>
          <p:nvPr/>
        </p:nvSpPr>
        <p:spPr>
          <a:xfrm>
            <a:off x="1829370" y="2647731"/>
            <a:ext cx="4848862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CREATE TABLE tb(</a:t>
            </a:r>
            <a:endParaRPr lang="en-US" altLang="zh-CN" sz="3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id int 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primary key</a:t>
            </a:r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,</a:t>
            </a:r>
            <a:endParaRPr lang="en-US" altLang="zh-CN" sz="3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name varchar(20)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);</a:t>
            </a:r>
            <a:endParaRPr lang="zh-CN" altLang="en-US" sz="3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532909" y="210960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5993203" y="5272391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MH_Text_3"/>
          <p:cNvSpPr/>
          <p:nvPr>
            <p:custDataLst>
              <p:tags r:id="rId2"/>
            </p:custDataLst>
          </p:nvPr>
        </p:nvSpPr>
        <p:spPr>
          <a:xfrm>
            <a:off x="6891776" y="2896245"/>
            <a:ext cx="5658279" cy="59612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2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通常每张表都需要一个主键来体现唯一性</a:t>
            </a: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2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每张表里面只能有一个主键</a:t>
            </a: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Text_3"/>
          <p:cNvSpPr/>
          <p:nvPr>
            <p:custDataLst>
              <p:tags r:id="rId3"/>
            </p:custDataLst>
          </p:nvPr>
        </p:nvSpPr>
        <p:spPr>
          <a:xfrm>
            <a:off x="6891776" y="4758019"/>
            <a:ext cx="5809511" cy="21140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  </a:t>
            </a:r>
            <a:r>
              <a:rPr lang="en-US" altLang="zh-CN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 </a:t>
            </a:r>
            <a:r>
              <a:rPr lang="zh-CN" alt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非空 </a:t>
            </a:r>
            <a:r>
              <a:rPr lang="en-US" altLang="zh-CN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</a:t>
            </a:r>
            <a:endParaRPr lang="en-US" altLang="zh-CN" sz="2200" b="1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6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6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6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8" grpId="0" animBg="1"/>
      <p:bldP spid="9" grpId="0"/>
      <p:bldP spid="10" grpId="0" animBg="1"/>
      <p:bldP spid="11" grpId="0" animBg="1"/>
      <p:bldP spid="16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6915854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自增长约束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(auto_increment)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26"/>
          <p:cNvSpPr/>
          <p:nvPr/>
        </p:nvSpPr>
        <p:spPr>
          <a:xfrm>
            <a:off x="1585876" y="2157073"/>
            <a:ext cx="5020419" cy="350435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38"/>
          <p:cNvSpPr txBox="1"/>
          <p:nvPr/>
        </p:nvSpPr>
        <p:spPr>
          <a:xfrm>
            <a:off x="1757433" y="2665433"/>
            <a:ext cx="4848862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CREATE TABLE tb(</a:t>
            </a:r>
            <a:endParaRPr lang="en-US" altLang="zh-CN" sz="3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id int 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auto_increment</a:t>
            </a:r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,</a:t>
            </a:r>
            <a:endParaRPr lang="en-US" altLang="zh-CN" sz="3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name varchar(20)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);</a:t>
            </a:r>
            <a:endParaRPr lang="zh-CN" altLang="en-US" sz="3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532909" y="210960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6260966" y="5303895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MH_Text_3"/>
          <p:cNvSpPr/>
          <p:nvPr>
            <p:custDataLst>
              <p:tags r:id="rId2"/>
            </p:custDataLst>
          </p:nvPr>
        </p:nvSpPr>
        <p:spPr>
          <a:xfrm>
            <a:off x="6891776" y="2896245"/>
            <a:ext cx="5658279" cy="59612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2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自动编号，和主键组合使用，</a:t>
            </a: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2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一个表里面只能有一个自增长</a:t>
            </a: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Text_3"/>
          <p:cNvSpPr/>
          <p:nvPr>
            <p:custDataLst>
              <p:tags r:id="rId3"/>
            </p:custDataLst>
          </p:nvPr>
        </p:nvSpPr>
        <p:spPr>
          <a:xfrm>
            <a:off x="6891655" y="4760278"/>
            <a:ext cx="5809615" cy="19177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auto_increment </a:t>
            </a:r>
            <a:r>
              <a:rPr lang="zh-CN" alt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要求用在主键上</a:t>
            </a:r>
            <a:endParaRPr lang="en-US" altLang="zh-CN" sz="2200" b="1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80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8" grpId="0" animBg="1"/>
      <p:bldP spid="9" grpId="0"/>
      <p:bldP spid="10" grpId="0" animBg="1"/>
      <p:bldP spid="11" grpId="0" animBg="1"/>
      <p:bldP spid="16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57637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外键约束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(foreign key)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26"/>
          <p:cNvSpPr/>
          <p:nvPr/>
        </p:nvSpPr>
        <p:spPr>
          <a:xfrm>
            <a:off x="551150" y="3328418"/>
            <a:ext cx="4006018" cy="259216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38"/>
          <p:cNvSpPr txBox="1"/>
          <p:nvPr/>
        </p:nvSpPr>
        <p:spPr>
          <a:xfrm>
            <a:off x="808304" y="3793142"/>
            <a:ext cx="4848862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CREATE TABLE a(</a:t>
            </a:r>
            <a:endParaRPr lang="en-US" altLang="zh-CN" sz="2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2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id_a int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primary key</a:t>
            </a:r>
            <a:r>
              <a:rPr lang="en-US" altLang="zh-CN" sz="2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,</a:t>
            </a:r>
            <a:endParaRPr lang="en-US" altLang="zh-CN" sz="2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2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name varchar(20)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2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);</a:t>
            </a:r>
            <a:endParaRPr lang="zh-CN" altLang="en-US" sz="2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498182" y="3280952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4211303" y="558981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MH_Text_3"/>
          <p:cNvSpPr/>
          <p:nvPr>
            <p:custDataLst>
              <p:tags r:id="rId2"/>
            </p:custDataLst>
          </p:nvPr>
        </p:nvSpPr>
        <p:spPr>
          <a:xfrm>
            <a:off x="3403622" y="1484412"/>
            <a:ext cx="7482901" cy="59612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2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保持数据的一致性</a:t>
            </a: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2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我有的你一定有， 你没有的， 我绝对没有</a:t>
            </a: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26"/>
          <p:cNvSpPr/>
          <p:nvPr/>
        </p:nvSpPr>
        <p:spPr>
          <a:xfrm>
            <a:off x="5395140" y="3328417"/>
            <a:ext cx="5626619" cy="259216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TextBox 38"/>
          <p:cNvSpPr txBox="1"/>
          <p:nvPr/>
        </p:nvSpPr>
        <p:spPr>
          <a:xfrm>
            <a:off x="5657166" y="3616325"/>
            <a:ext cx="5236705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CREATE TABLE b(</a:t>
            </a:r>
            <a:endParaRPr lang="en-US" altLang="zh-CN" sz="2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2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id_b int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primary key</a:t>
            </a:r>
            <a:r>
              <a:rPr lang="en-US" altLang="zh-CN" sz="2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,</a:t>
            </a:r>
            <a:endParaRPr lang="en-US" altLang="zh-CN" sz="2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2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name varchar(20),</a:t>
            </a:r>
            <a:endParaRPr lang="en-US" altLang="zh-CN" sz="2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2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foreign key (id_b) references a(id_a)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2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);</a:t>
            </a:r>
            <a:endParaRPr lang="zh-CN" altLang="en-US" sz="2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93"/>
          <p:cNvSpPr/>
          <p:nvPr/>
        </p:nvSpPr>
        <p:spPr>
          <a:xfrm rot="5400000">
            <a:off x="10694368" y="3250246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矩形 93"/>
          <p:cNvSpPr/>
          <p:nvPr/>
        </p:nvSpPr>
        <p:spPr>
          <a:xfrm rot="16200000">
            <a:off x="5317530" y="5585539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01963" y="2257354"/>
            <a:ext cx="54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 B</a:t>
            </a:r>
            <a:r>
              <a:rPr lang="zh-CN" altLang="en-US" sz="1600" dirty="0"/>
              <a:t>表中的</a:t>
            </a:r>
            <a:r>
              <a:rPr lang="en-US" altLang="zh-CN" sz="1600" dirty="0"/>
              <a:t>id_b</a:t>
            </a:r>
            <a:r>
              <a:rPr lang="zh-CN" altLang="en-US" sz="1600" dirty="0"/>
              <a:t>字段，只能添加 </a:t>
            </a:r>
            <a:r>
              <a:rPr lang="en-US" altLang="zh-CN" sz="1600" dirty="0"/>
              <a:t>id_a</a:t>
            </a:r>
            <a:r>
              <a:rPr lang="zh-CN" altLang="en-US" sz="1600" dirty="0"/>
              <a:t>中已有的数据。</a:t>
            </a:r>
            <a:endParaRPr lang="en-US" altLang="zh-CN" sz="1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401963" y="2604935"/>
            <a:ext cx="54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2. A</a:t>
            </a:r>
            <a:r>
              <a:rPr lang="zh-CN" altLang="en-US" sz="1600" dirty="0"/>
              <a:t>表中</a:t>
            </a:r>
            <a:r>
              <a:rPr lang="en-US" altLang="zh-CN" sz="1600" dirty="0"/>
              <a:t>id_a  </a:t>
            </a:r>
            <a:r>
              <a:rPr lang="zh-CN" altLang="en-US" sz="1600" dirty="0"/>
              <a:t>被参照的数据， 不能被修改和删除</a:t>
            </a:r>
            <a:endParaRPr lang="en-US" altLang="zh-CN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6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6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6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60"/>
                            </p:stCondLst>
                            <p:childTnLst>
                              <p:par>
                                <p:cTn id="3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6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6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8" grpId="0" animBg="1"/>
      <p:bldP spid="9" grpId="0"/>
      <p:bldP spid="10" grpId="0" animBg="1"/>
      <p:bldP spid="11" grpId="0" animBg="1"/>
      <p:bldP spid="16" grpId="0"/>
      <p:bldP spid="19" grpId="0" animBg="1"/>
      <p:bldP spid="21" grpId="0"/>
      <p:bldP spid="22" grpId="0" animBg="1"/>
      <p:bldP spid="23" grpId="0" animBg="1"/>
      <p:bldP spid="24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915635" cy="95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0" dirty="0">
                <a:solidFill>
                  <a:srgbClr val="8D86BA"/>
                </a:solidFill>
                <a:ea typeface="南宋书局体" panose="02000000000000000000" pitchFamily="2" charset="-122"/>
              </a:rPr>
              <a:t>03</a:t>
            </a:r>
            <a:endParaRPr lang="zh-CN" altLang="en-US" sz="562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191590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表关系</a:t>
            </a:r>
            <a:endParaRPr lang="zh-CN" altLang="en-US" sz="4500" b="1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1" animBg="1"/>
      <p:bldP spid="63" grpId="0" animBg="1"/>
      <p:bldP spid="63" grpId="1" animBg="1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0955" y="1513238"/>
            <a:ext cx="4199841" cy="4220696"/>
          </a:xfrm>
          <a:prstGeom prst="rect">
            <a:avLst/>
          </a:prstGeom>
        </p:spPr>
      </p:pic>
      <p:sp>
        <p:nvSpPr>
          <p:cNvPr id="69" name="MH_Others_1"/>
          <p:cNvSpPr txBox="1"/>
          <p:nvPr>
            <p:custDataLst>
              <p:tags r:id="rId3"/>
            </p:custDataLst>
          </p:nvPr>
        </p:nvSpPr>
        <p:spPr>
          <a:xfrm>
            <a:off x="3410453" y="2525547"/>
            <a:ext cx="1230978" cy="2097727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accent5"/>
                </a:solidFill>
                <a:latin typeface="+mj-ea"/>
                <a:ea typeface="+mj-ea"/>
                <a:sym typeface="Arial" panose="020B0604020202020204" pitchFamily="34" charset="0"/>
              </a:rPr>
              <a:t>目录</a:t>
            </a:r>
            <a:endParaRPr lang="zh-CN" altLang="en-US" sz="8000" dirty="0">
              <a:solidFill>
                <a:schemeClr val="accent5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70" name="MH_Others_2"/>
          <p:cNvSpPr txBox="1"/>
          <p:nvPr>
            <p:custDataLst>
              <p:tags r:id="rId4"/>
            </p:custDataLst>
          </p:nvPr>
        </p:nvSpPr>
        <p:spPr>
          <a:xfrm rot="5400000">
            <a:off x="2200813" y="3358968"/>
            <a:ext cx="2152014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Other_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6642820" y="2247680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_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6642820" y="3459118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Other_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6642820" y="4655683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Text_1"/>
          <p:cNvSpPr/>
          <p:nvPr>
            <p:custDataLst>
              <p:tags r:id="rId8"/>
            </p:custDataLst>
          </p:nvPr>
        </p:nvSpPr>
        <p:spPr>
          <a:xfrm>
            <a:off x="7601130" y="2392189"/>
            <a:ext cx="4392488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一对一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Text_2"/>
          <p:cNvSpPr/>
          <p:nvPr>
            <p:custDataLst>
              <p:tags r:id="rId9"/>
            </p:custDataLst>
          </p:nvPr>
        </p:nvSpPr>
        <p:spPr>
          <a:xfrm>
            <a:off x="7601130" y="3581479"/>
            <a:ext cx="4269135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一对多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Text_3"/>
          <p:cNvSpPr/>
          <p:nvPr>
            <p:custDataLst>
              <p:tags r:id="rId10"/>
            </p:custDataLst>
          </p:nvPr>
        </p:nvSpPr>
        <p:spPr>
          <a:xfrm>
            <a:off x="7601130" y="4800191"/>
            <a:ext cx="475252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多对多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699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199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699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199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699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199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选课系统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(E-R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图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)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991" y="1909773"/>
            <a:ext cx="6612331" cy="39869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4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5187662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一对一关系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(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学生详情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)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039409" y="1447212"/>
            <a:ext cx="8499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/>
              <a:t>举例，学生表中有学号、姓名、学院，但学生还有些比如电话，家庭住址等比较私密的信息，这些信息不会放在学生表当中，会新建一个学生的详细信息表来存放。</a:t>
            </a:r>
            <a:endParaRPr lang="zh-CN" altLang="en-US" dirty="0"/>
          </a:p>
          <a:p>
            <a:r>
              <a:rPr lang="en-US" altLang="zh-CN" dirty="0"/>
              <a:t>    </a:t>
            </a:r>
            <a:r>
              <a:rPr lang="zh-CN" altLang="en-US" dirty="0"/>
              <a:t>这时的学生表和学生的详细信息表两者的关系就是一对一的关系，因为一个学生只有一条详细信息。</a:t>
            </a:r>
            <a:r>
              <a:rPr lang="zh-CN" altLang="en-US" dirty="0">
                <a:solidFill>
                  <a:srgbClr val="FF0000"/>
                </a:solidFill>
              </a:rPr>
              <a:t>用主键加主键的方式来实现</a:t>
            </a:r>
            <a:r>
              <a:rPr lang="zh-CN" altLang="en-US" dirty="0"/>
              <a:t>这种关系。</a:t>
            </a:r>
            <a:endParaRPr lang="zh-CN" altLang="en-US" dirty="0"/>
          </a:p>
        </p:txBody>
      </p:sp>
      <p:sp>
        <p:nvSpPr>
          <p:cNvPr id="8" name="圆角矩形 26"/>
          <p:cNvSpPr/>
          <p:nvPr/>
        </p:nvSpPr>
        <p:spPr>
          <a:xfrm>
            <a:off x="2180903" y="2971110"/>
            <a:ext cx="4608512" cy="31073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38"/>
          <p:cNvSpPr txBox="1"/>
          <p:nvPr/>
        </p:nvSpPr>
        <p:spPr>
          <a:xfrm>
            <a:off x="2424397" y="3143427"/>
            <a:ext cx="4848862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#建立详细学生表：</a:t>
            </a:r>
            <a:endParaRPr lang="zh-CN" altLang="en-US" dirty="0"/>
          </a:p>
          <a:p>
            <a:r>
              <a:rPr lang="zh-CN" altLang="en-US" dirty="0"/>
              <a:t>create table student_details(</a:t>
            </a:r>
            <a:endParaRPr lang="zh-CN" altLang="en-US" dirty="0"/>
          </a:p>
          <a:p>
            <a:r>
              <a:rPr lang="zh-CN" altLang="en-US" dirty="0"/>
              <a:t>    id </a:t>
            </a:r>
            <a:r>
              <a:rPr lang="en-US" altLang="zh-CN" dirty="0"/>
              <a:t>int</a:t>
            </a:r>
            <a:r>
              <a:rPr lang="zh-CN" altLang="en-US" dirty="0"/>
              <a:t> </a:t>
            </a:r>
            <a:r>
              <a:rPr lang="en-US" altLang="zh-CN" dirty="0"/>
              <a:t>primary key</a:t>
            </a:r>
            <a:r>
              <a:rPr lang="zh-CN" altLang="en-US" dirty="0"/>
              <a:t>,</a:t>
            </a:r>
            <a:endParaRPr lang="zh-CN" altLang="en-US" dirty="0"/>
          </a:p>
          <a:p>
            <a:r>
              <a:rPr lang="zh-CN" altLang="en-US" dirty="0"/>
              <a:t>    sex </a:t>
            </a:r>
            <a:r>
              <a:rPr lang="en-US" altLang="zh-CN" dirty="0"/>
              <a:t>varchar(20)</a:t>
            </a:r>
            <a:r>
              <a:rPr lang="zh-CN" altLang="en-US" dirty="0"/>
              <a:t> not null,</a:t>
            </a:r>
            <a:endParaRPr lang="zh-CN" altLang="en-US" dirty="0"/>
          </a:p>
          <a:p>
            <a:r>
              <a:rPr lang="zh-CN" altLang="en-US" dirty="0"/>
              <a:t>    age  </a:t>
            </a:r>
            <a:r>
              <a:rPr lang="en-US" altLang="zh-CN" dirty="0"/>
              <a:t>int</a:t>
            </a:r>
            <a:r>
              <a:rPr lang="zh-CN" altLang="en-US" dirty="0"/>
              <a:t>,</a:t>
            </a:r>
            <a:endParaRPr lang="zh-CN" altLang="en-US" dirty="0"/>
          </a:p>
          <a:p>
            <a:r>
              <a:rPr lang="zh-CN" altLang="en-US" dirty="0"/>
              <a:t>    address </a:t>
            </a:r>
            <a:r>
              <a:rPr lang="en-US" altLang="zh-CN" dirty="0"/>
              <a:t>varchar(20)</a:t>
            </a:r>
            <a:r>
              <a:rPr lang="zh-CN" altLang="en-US" dirty="0"/>
              <a:t> comment '家庭住址',</a:t>
            </a:r>
            <a:endParaRPr lang="zh-CN" altLang="en-US" dirty="0"/>
          </a:p>
          <a:p>
            <a:r>
              <a:rPr lang="zh-CN" altLang="en-US" dirty="0"/>
              <a:t>    parents </a:t>
            </a:r>
            <a:r>
              <a:rPr lang="en-US" altLang="zh-CN" dirty="0"/>
              <a:t>varchar(20)</a:t>
            </a:r>
            <a:r>
              <a:rPr lang="zh-CN" altLang="en-US" dirty="0"/>
              <a:t>,</a:t>
            </a:r>
            <a:endParaRPr lang="zh-CN" altLang="en-US" dirty="0"/>
          </a:p>
          <a:p>
            <a:r>
              <a:rPr lang="zh-CN" altLang="en-US" dirty="0"/>
              <a:t>    home_num </a:t>
            </a:r>
            <a:r>
              <a:rPr lang="en-US" altLang="zh-CN" dirty="0"/>
              <a:t>varchar</a:t>
            </a:r>
            <a:r>
              <a:rPr lang="zh-CN" altLang="en-US" dirty="0"/>
              <a:t>(20),</a:t>
            </a:r>
            <a:endParaRPr lang="zh-CN" altLang="en-US" dirty="0"/>
          </a:p>
          <a:p>
            <a:r>
              <a:rPr lang="zh-CN" altLang="en-US" dirty="0"/>
              <a:t>    foreign key (id) references student(s_id)</a:t>
            </a:r>
            <a:endParaRPr lang="zh-CN" altLang="en-US" dirty="0"/>
          </a:p>
          <a:p>
            <a:r>
              <a:rPr lang="zh-CN" altLang="en-US" dirty="0"/>
              <a:t>);</a:t>
            </a:r>
            <a:endParaRPr lang="zh-CN" altLang="en-US" dirty="0"/>
          </a:p>
        </p:txBody>
      </p:sp>
      <p:sp>
        <p:nvSpPr>
          <p:cNvPr id="10" name="矩形 93"/>
          <p:cNvSpPr/>
          <p:nvPr/>
        </p:nvSpPr>
        <p:spPr>
          <a:xfrm>
            <a:off x="2127936" y="2923645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6442898" y="574079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01583" y="3154660"/>
            <a:ext cx="2546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一对一 ：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用外键的方式，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把两个表的主键关联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7" grpId="0"/>
      <p:bldP spid="8" grpId="0" animBg="1"/>
      <p:bldP spid="9" grpId="0"/>
      <p:bldP spid="10" grpId="0" animBg="1"/>
      <p:bldP spid="11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633979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一对多关系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(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学生所在学院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)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930136" y="1293928"/>
            <a:ext cx="8998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举例，通常情况下，学校中一个学院可以有很多的学生，而一个学生只属于某一个学院。</a:t>
            </a:r>
            <a:endParaRPr lang="en-US" altLang="zh-CN" dirty="0"/>
          </a:p>
          <a:p>
            <a:r>
              <a:rPr lang="zh-CN" altLang="en-US" dirty="0"/>
              <a:t>    学院与学生之间的关系就是一对多的关系，通过</a:t>
            </a:r>
            <a:r>
              <a:rPr lang="zh-CN" altLang="en-US" dirty="0">
                <a:solidFill>
                  <a:srgbClr val="FF0000"/>
                </a:solidFill>
              </a:rPr>
              <a:t>外键关联</a:t>
            </a:r>
            <a:r>
              <a:rPr lang="zh-CN" altLang="en-US" dirty="0"/>
              <a:t>来实现这种关系。</a:t>
            </a:r>
            <a:endParaRPr lang="zh-CN" altLang="en-US" dirty="0"/>
          </a:p>
        </p:txBody>
      </p:sp>
      <p:sp>
        <p:nvSpPr>
          <p:cNvPr id="8" name="圆角矩形 26"/>
          <p:cNvSpPr/>
          <p:nvPr/>
        </p:nvSpPr>
        <p:spPr>
          <a:xfrm>
            <a:off x="2252911" y="2300494"/>
            <a:ext cx="6840760" cy="138783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38"/>
          <p:cNvSpPr txBox="1"/>
          <p:nvPr/>
        </p:nvSpPr>
        <p:spPr>
          <a:xfrm>
            <a:off x="2576947" y="2385219"/>
            <a:ext cx="484886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/>
              <a:t>##创建学院表</a:t>
            </a:r>
            <a:endParaRPr lang="zh-CN" altLang="en-US" sz="1600" dirty="0"/>
          </a:p>
          <a:p>
            <a:r>
              <a:rPr lang="zh-CN" altLang="en-US" sz="1600" dirty="0"/>
              <a:t>create table department( </a:t>
            </a:r>
            <a:endParaRPr lang="zh-CN" altLang="en-US" sz="1600" dirty="0"/>
          </a:p>
          <a:p>
            <a:r>
              <a:rPr lang="zh-CN" altLang="en-US" sz="1600" dirty="0"/>
              <a:t>   d_id int primary key </a:t>
            </a:r>
            <a:r>
              <a:rPr lang="en-US" altLang="zh-CN" sz="1600" dirty="0" err="1"/>
              <a:t>auto_increment</a:t>
            </a:r>
            <a:r>
              <a:rPr lang="zh-CN" altLang="en-US" sz="1600" dirty="0"/>
              <a:t>,      # 学院id</a:t>
            </a:r>
            <a:endParaRPr lang="zh-CN" altLang="en-US" sz="1600" dirty="0"/>
          </a:p>
          <a:p>
            <a:r>
              <a:rPr lang="zh-CN" altLang="en-US" sz="1600" dirty="0"/>
              <a:t>   d_name varchar(20) not null    	                # 学院名</a:t>
            </a:r>
            <a:endParaRPr lang="zh-CN" altLang="en-US" sz="1600" dirty="0"/>
          </a:p>
          <a:p>
            <a:r>
              <a:rPr lang="zh-CN" altLang="en-US" sz="1600" dirty="0"/>
              <a:t>);</a:t>
            </a:r>
            <a:endParaRPr lang="zh-CN" altLang="en-US" sz="1600" dirty="0"/>
          </a:p>
        </p:txBody>
      </p:sp>
      <p:sp>
        <p:nvSpPr>
          <p:cNvPr id="10" name="矩形 93"/>
          <p:cNvSpPr/>
          <p:nvPr/>
        </p:nvSpPr>
        <p:spPr>
          <a:xfrm>
            <a:off x="2171946" y="224433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8758816" y="3339492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圆角矩形 26"/>
          <p:cNvSpPr/>
          <p:nvPr/>
        </p:nvSpPr>
        <p:spPr>
          <a:xfrm>
            <a:off x="2274108" y="3899352"/>
            <a:ext cx="6840760" cy="187721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38"/>
          <p:cNvSpPr txBox="1"/>
          <p:nvPr/>
        </p:nvSpPr>
        <p:spPr>
          <a:xfrm>
            <a:off x="2576947" y="3976183"/>
            <a:ext cx="6435759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/>
              <a:t>##创建学生表</a:t>
            </a:r>
            <a:endParaRPr lang="zh-CN" altLang="en-US" sz="1600" dirty="0"/>
          </a:p>
          <a:p>
            <a:r>
              <a:rPr lang="zh-CN" altLang="en-US" sz="1600" dirty="0"/>
              <a:t>create table student(</a:t>
            </a:r>
            <a:endParaRPr lang="zh-CN" altLang="en-US" sz="1600" dirty="0"/>
          </a:p>
          <a:p>
            <a:r>
              <a:rPr lang="zh-CN" altLang="en-US" sz="1600" dirty="0"/>
              <a:t>   s_id int primary key </a:t>
            </a:r>
            <a:r>
              <a:rPr lang="en-US" altLang="zh-CN" sz="1600" dirty="0"/>
              <a:t>auto_increment</a:t>
            </a:r>
            <a:r>
              <a:rPr lang="zh-CN" altLang="en-US" sz="1600" dirty="0"/>
              <a:t>,      </a:t>
            </a:r>
            <a:r>
              <a:rPr lang="zh-CN" altLang="en-US" sz="1600" dirty="0">
                <a:solidFill>
                  <a:schemeClr val="accent6"/>
                </a:solidFill>
              </a:rPr>
              <a:t># 学生id</a:t>
            </a:r>
            <a:endParaRPr lang="zh-CN" altLang="en-US" sz="1600" dirty="0">
              <a:solidFill>
                <a:schemeClr val="accent6"/>
              </a:solidFill>
            </a:endParaRPr>
          </a:p>
          <a:p>
            <a:r>
              <a:rPr lang="zh-CN" altLang="en-US" sz="1600" dirty="0"/>
              <a:t>   s_name varchar(20) not null,                     </a:t>
            </a:r>
            <a:r>
              <a:rPr lang="zh-CN" altLang="en-US" sz="1600" dirty="0">
                <a:solidFill>
                  <a:schemeClr val="accent6"/>
                </a:solidFill>
              </a:rPr>
              <a:t># 学生名字</a:t>
            </a:r>
            <a:endParaRPr lang="zh-CN" altLang="en-US" sz="1600" dirty="0">
              <a:solidFill>
                <a:schemeClr val="accent6"/>
              </a:solidFill>
            </a:endParaRPr>
          </a:p>
          <a:p>
            <a:r>
              <a:rPr lang="zh-CN" altLang="en-US" sz="1600" dirty="0"/>
              <a:t>   dept_id int not null,		               </a:t>
            </a:r>
            <a:r>
              <a:rPr lang="zh-CN" altLang="en-US" sz="1600" dirty="0">
                <a:solidFill>
                  <a:schemeClr val="accent6"/>
                </a:solidFill>
              </a:rPr>
              <a:t>#  所属学院 id</a:t>
            </a:r>
            <a:endParaRPr lang="zh-CN" altLang="en-US" sz="1600" dirty="0">
              <a:solidFill>
                <a:schemeClr val="accent6"/>
              </a:solidFill>
            </a:endParaRPr>
          </a:p>
          <a:p>
            <a:r>
              <a:rPr lang="zh-CN" altLang="en-US" sz="1600" dirty="0"/>
              <a:t>    foreign key(dept_id) references department(d_id)   </a:t>
            </a:r>
            <a:r>
              <a:rPr lang="zh-CN" altLang="en-US" sz="1600" dirty="0">
                <a:solidFill>
                  <a:schemeClr val="accent6"/>
                </a:solidFill>
              </a:rPr>
              <a:t>#外键</a:t>
            </a:r>
            <a:endParaRPr lang="zh-CN" altLang="en-US" sz="1600" dirty="0">
              <a:solidFill>
                <a:schemeClr val="accent6"/>
              </a:solidFill>
            </a:endParaRPr>
          </a:p>
          <a:p>
            <a:r>
              <a:rPr lang="zh-CN" altLang="en-US" sz="1600" dirty="0"/>
              <a:t>);</a:t>
            </a:r>
            <a:endParaRPr lang="zh-CN" altLang="en-US" sz="1600" dirty="0"/>
          </a:p>
        </p:txBody>
      </p:sp>
      <p:sp>
        <p:nvSpPr>
          <p:cNvPr id="15" name="矩形 93"/>
          <p:cNvSpPr/>
          <p:nvPr/>
        </p:nvSpPr>
        <p:spPr>
          <a:xfrm>
            <a:off x="2217394" y="382734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8766581" y="5458930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60769" y="6242475"/>
            <a:ext cx="6429022" cy="646331"/>
          </a:xfrm>
          <a:prstGeom prst="rect">
            <a:avLst/>
          </a:prstGeom>
          <a:ln>
            <a:solidFill>
              <a:srgbClr val="DF7A60"/>
            </a:solidFill>
          </a:ln>
        </p:spPr>
        <p:txBody>
          <a:bodyPr>
            <a:spAutoFit/>
          </a:bodyPr>
          <a:lstStyle/>
          <a:p>
            <a:r>
              <a:rPr lang="zh-CN" altLang="en-US" dirty="0"/>
              <a:t>insert into department value</a:t>
            </a:r>
            <a:r>
              <a:rPr lang="en-US" altLang="zh-CN" dirty="0"/>
              <a:t>s</a:t>
            </a:r>
            <a:r>
              <a:rPr lang="zh-CN" altLang="en-US" dirty="0"/>
              <a:t>(1,'外语学院'),(2,'计算机学院');</a:t>
            </a:r>
            <a:endParaRPr lang="zh-CN" altLang="en-US" dirty="0"/>
          </a:p>
          <a:p>
            <a:r>
              <a:rPr lang="zh-CN" altLang="en-US" dirty="0"/>
              <a:t>insert into student values(1,'佳能',2),(2,'lucky',1);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4" grpId="0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633979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多对多关系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(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学生选课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)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930136" y="1281942"/>
            <a:ext cx="8998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举例，学生要报名选修课，一个学生可以报名多门课程，一个课程有很多的学生报名，那么学生表和课程表两者就形成了多对多关系。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    对于多对多关系，需要创建中间表实现。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圆角矩形 26"/>
          <p:cNvSpPr/>
          <p:nvPr/>
        </p:nvSpPr>
        <p:spPr>
          <a:xfrm>
            <a:off x="2252911" y="2300494"/>
            <a:ext cx="6840760" cy="138783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38"/>
          <p:cNvSpPr txBox="1"/>
          <p:nvPr/>
        </p:nvSpPr>
        <p:spPr>
          <a:xfrm>
            <a:off x="2576947" y="2385219"/>
            <a:ext cx="484886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rgbClr val="DF7A60"/>
                </a:solidFill>
              </a:rPr>
              <a:t>#建立课程表：</a:t>
            </a:r>
            <a:endParaRPr lang="zh-CN" altLang="en-US" sz="1600" dirty="0">
              <a:solidFill>
                <a:srgbClr val="DF7A60"/>
              </a:solidFill>
            </a:endParaRPr>
          </a:p>
          <a:p>
            <a:r>
              <a:rPr lang="zh-CN" altLang="en-US" sz="1600" dirty="0"/>
              <a:t>create table cours(</a:t>
            </a:r>
            <a:endParaRPr lang="zh-CN" altLang="en-US" sz="1600" dirty="0"/>
          </a:p>
          <a:p>
            <a:r>
              <a:rPr lang="zh-CN" altLang="en-US" sz="1600" dirty="0"/>
              <a:t>    cours_id int primary key auto_increment,</a:t>
            </a:r>
            <a:endParaRPr lang="zh-CN" altLang="en-US" sz="1600" dirty="0"/>
          </a:p>
          <a:p>
            <a:r>
              <a:rPr lang="zh-CN" altLang="en-US" sz="1600" dirty="0"/>
              <a:t>    cours_name varchar(20) not null </a:t>
            </a:r>
            <a:endParaRPr lang="zh-CN" altLang="en-US" sz="1600" dirty="0"/>
          </a:p>
          <a:p>
            <a:r>
              <a:rPr lang="zh-CN" altLang="en-US" sz="1600" dirty="0"/>
              <a:t>);</a:t>
            </a:r>
            <a:endParaRPr lang="zh-CN" altLang="en-US" sz="1600" dirty="0"/>
          </a:p>
        </p:txBody>
      </p:sp>
      <p:sp>
        <p:nvSpPr>
          <p:cNvPr id="10" name="矩形 93"/>
          <p:cNvSpPr/>
          <p:nvPr/>
        </p:nvSpPr>
        <p:spPr>
          <a:xfrm>
            <a:off x="2171946" y="224433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8758816" y="3339492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圆角矩形 26"/>
          <p:cNvSpPr/>
          <p:nvPr/>
        </p:nvSpPr>
        <p:spPr>
          <a:xfrm>
            <a:off x="2274107" y="3899352"/>
            <a:ext cx="6963579" cy="204660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38"/>
          <p:cNvSpPr txBox="1"/>
          <p:nvPr/>
        </p:nvSpPr>
        <p:spPr>
          <a:xfrm>
            <a:off x="2576947" y="3954293"/>
            <a:ext cx="6435759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DF7A60"/>
                </a:solidFill>
              </a:rPr>
              <a:t># </a:t>
            </a:r>
            <a:r>
              <a:rPr lang="zh-CN" altLang="en-US" sz="1600" dirty="0">
                <a:solidFill>
                  <a:srgbClr val="DF7A60"/>
                </a:solidFill>
              </a:rPr>
              <a:t>选课表  </a:t>
            </a:r>
            <a:r>
              <a:rPr lang="en-US" altLang="zh-CN" sz="1600" dirty="0">
                <a:solidFill>
                  <a:srgbClr val="DF7A60"/>
                </a:solidFill>
              </a:rPr>
              <a:t>(</a:t>
            </a:r>
            <a:r>
              <a:rPr lang="zh-CN" altLang="en-US" sz="1600" dirty="0">
                <a:solidFill>
                  <a:srgbClr val="DF7A60"/>
                </a:solidFill>
              </a:rPr>
              <a:t>中间表</a:t>
            </a:r>
            <a:r>
              <a:rPr lang="en-US" altLang="zh-CN" sz="1600" dirty="0">
                <a:solidFill>
                  <a:srgbClr val="DF7A60"/>
                </a:solidFill>
              </a:rPr>
              <a:t>)</a:t>
            </a:r>
            <a:endParaRPr lang="en-US" altLang="zh-CN" sz="1600" dirty="0">
              <a:solidFill>
                <a:srgbClr val="DF7A60"/>
              </a:solidFill>
            </a:endParaRPr>
          </a:p>
          <a:p>
            <a:r>
              <a:rPr lang="zh-CN" altLang="en-US" sz="1600" dirty="0"/>
              <a:t>create table sel(</a:t>
            </a:r>
            <a:endParaRPr lang="zh-CN" altLang="en-US" sz="1600" dirty="0"/>
          </a:p>
          <a:p>
            <a:r>
              <a:rPr lang="zh-CN" altLang="en-US" sz="1600" dirty="0"/>
              <a:t>    s_id int,       </a:t>
            </a:r>
            <a:r>
              <a:rPr lang="en-US" altLang="zh-CN" sz="1600" dirty="0"/>
              <a:t>	 </a:t>
            </a:r>
            <a:r>
              <a:rPr lang="en-US" altLang="zh-CN" sz="1600" dirty="0">
                <a:solidFill>
                  <a:srgbClr val="DF7A60"/>
                </a:solidFill>
              </a:rPr>
              <a:t>#</a:t>
            </a:r>
            <a:r>
              <a:rPr lang="zh-CN" altLang="en-US" sz="1600" dirty="0">
                <a:solidFill>
                  <a:srgbClr val="DF7A60"/>
                </a:solidFill>
              </a:rPr>
              <a:t>用来记录学生</a:t>
            </a:r>
            <a:r>
              <a:rPr lang="en-US" altLang="zh-CN" sz="1600" dirty="0">
                <a:solidFill>
                  <a:srgbClr val="DF7A60"/>
                </a:solidFill>
              </a:rPr>
              <a:t>id</a:t>
            </a:r>
            <a:endParaRPr lang="zh-CN" altLang="en-US" sz="1600" dirty="0">
              <a:solidFill>
                <a:srgbClr val="DF7A60"/>
              </a:solidFill>
            </a:endParaRPr>
          </a:p>
          <a:p>
            <a:r>
              <a:rPr lang="zh-CN" altLang="en-US" sz="1600" dirty="0"/>
              <a:t>    cours_id int,  </a:t>
            </a:r>
            <a:r>
              <a:rPr lang="en-US" altLang="zh-CN" sz="1600" dirty="0"/>
              <a:t>	 </a:t>
            </a:r>
            <a:r>
              <a:rPr lang="en-US" altLang="zh-CN" sz="1600" dirty="0">
                <a:solidFill>
                  <a:srgbClr val="DF7A60"/>
                </a:solidFill>
              </a:rPr>
              <a:t>#</a:t>
            </a:r>
            <a:r>
              <a:rPr lang="zh-CN" altLang="en-US" sz="1600" dirty="0">
                <a:solidFill>
                  <a:srgbClr val="DF7A60"/>
                </a:solidFill>
              </a:rPr>
              <a:t>用来记录 课程</a:t>
            </a:r>
            <a:r>
              <a:rPr lang="en-US" altLang="zh-CN" sz="1600" dirty="0">
                <a:solidFill>
                  <a:srgbClr val="DF7A60"/>
                </a:solidFill>
              </a:rPr>
              <a:t>id</a:t>
            </a:r>
            <a:endParaRPr lang="zh-CN" altLang="en-US" sz="1600" dirty="0">
              <a:solidFill>
                <a:srgbClr val="DF7A60"/>
              </a:solidFill>
            </a:endParaRPr>
          </a:p>
          <a:p>
            <a:r>
              <a:rPr lang="zh-CN" altLang="en-US" sz="1600" dirty="0"/>
              <a:t>    primary key(s_id,cours_id),                </a:t>
            </a:r>
            <a:r>
              <a:rPr lang="en-US" altLang="zh-CN" sz="1600" dirty="0">
                <a:solidFill>
                  <a:srgbClr val="DF7A60"/>
                </a:solidFill>
              </a:rPr>
              <a:t># </a:t>
            </a:r>
            <a:r>
              <a:rPr lang="zh-CN" altLang="en-US" sz="1600" dirty="0">
                <a:solidFill>
                  <a:srgbClr val="DF7A60"/>
                </a:solidFill>
              </a:rPr>
              <a:t>联合主键 </a:t>
            </a:r>
            <a:endParaRPr lang="zh-CN" altLang="en-US" sz="1600" dirty="0">
              <a:solidFill>
                <a:srgbClr val="DF7A60"/>
              </a:solidFill>
            </a:endParaRPr>
          </a:p>
          <a:p>
            <a:r>
              <a:rPr lang="zh-CN" altLang="en-US" sz="1600" dirty="0"/>
              <a:t>    foreign key(s_id) references student(s_id),       </a:t>
            </a:r>
            <a:r>
              <a:rPr lang="en-US" altLang="zh-CN" sz="1600" dirty="0">
                <a:solidFill>
                  <a:srgbClr val="DF7A60"/>
                </a:solidFill>
              </a:rPr>
              <a:t>#  </a:t>
            </a:r>
            <a:r>
              <a:rPr lang="zh-CN" altLang="en-US" sz="1600" dirty="0">
                <a:solidFill>
                  <a:srgbClr val="DF7A60"/>
                </a:solidFill>
              </a:rPr>
              <a:t>关联学生</a:t>
            </a:r>
            <a:r>
              <a:rPr lang="en-US" altLang="zh-CN" sz="1600" dirty="0">
                <a:solidFill>
                  <a:srgbClr val="DF7A60"/>
                </a:solidFill>
              </a:rPr>
              <a:t>id</a:t>
            </a:r>
            <a:endParaRPr lang="zh-CN" altLang="en-US" sz="1600" dirty="0">
              <a:solidFill>
                <a:srgbClr val="DF7A60"/>
              </a:solidFill>
            </a:endParaRPr>
          </a:p>
          <a:p>
            <a:r>
              <a:rPr lang="zh-CN" altLang="en-US" sz="1600" dirty="0"/>
              <a:t>    foreign key(cours_id) references cours(cours_id)  </a:t>
            </a:r>
            <a:r>
              <a:rPr lang="en-US" altLang="zh-CN" sz="1600" dirty="0">
                <a:solidFill>
                  <a:srgbClr val="DF7A60"/>
                </a:solidFill>
              </a:rPr>
              <a:t># </a:t>
            </a:r>
            <a:r>
              <a:rPr lang="zh-CN" altLang="en-US" sz="1600" dirty="0">
                <a:solidFill>
                  <a:srgbClr val="DF7A60"/>
                </a:solidFill>
              </a:rPr>
              <a:t>关联 课程</a:t>
            </a:r>
            <a:r>
              <a:rPr lang="en-US" altLang="zh-CN" sz="1600" dirty="0">
                <a:solidFill>
                  <a:srgbClr val="DF7A60"/>
                </a:solidFill>
              </a:rPr>
              <a:t>id</a:t>
            </a:r>
            <a:endParaRPr lang="zh-CN" altLang="en-US" sz="1600" dirty="0">
              <a:solidFill>
                <a:srgbClr val="DF7A60"/>
              </a:solidFill>
            </a:endParaRPr>
          </a:p>
          <a:p>
            <a:r>
              <a:rPr lang="zh-CN" altLang="en-US" sz="1600" dirty="0"/>
              <a:t>);</a:t>
            </a:r>
            <a:endParaRPr lang="zh-CN" altLang="en-US" sz="1600" dirty="0"/>
          </a:p>
        </p:txBody>
      </p:sp>
      <p:sp>
        <p:nvSpPr>
          <p:cNvPr id="15" name="矩形 93"/>
          <p:cNvSpPr/>
          <p:nvPr/>
        </p:nvSpPr>
        <p:spPr>
          <a:xfrm>
            <a:off x="2217394" y="382734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8922696" y="5616306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74107" y="6197350"/>
            <a:ext cx="7389178" cy="369332"/>
          </a:xfrm>
          <a:prstGeom prst="rect">
            <a:avLst/>
          </a:prstGeom>
          <a:ln>
            <a:solidFill>
              <a:srgbClr val="DF7A6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insert into cours values (1, </a:t>
            </a:r>
            <a:r>
              <a:rPr lang="en-US" altLang="zh-CN" dirty="0"/>
              <a:t>’</a:t>
            </a:r>
            <a:r>
              <a:rPr lang="zh-CN" altLang="en-US" dirty="0"/>
              <a:t>python编程</a:t>
            </a:r>
            <a:r>
              <a:rPr lang="en-US" altLang="zh-CN" dirty="0"/>
              <a:t>’</a:t>
            </a:r>
            <a:r>
              <a:rPr lang="zh-CN" altLang="en-US" dirty="0"/>
              <a:t>),  (2, </a:t>
            </a:r>
            <a:r>
              <a:rPr lang="en-US" altLang="zh-CN" dirty="0"/>
              <a:t>’</a:t>
            </a:r>
            <a:r>
              <a:rPr lang="zh-CN" altLang="en-US" dirty="0"/>
              <a:t>大学英语</a:t>
            </a:r>
            <a:r>
              <a:rPr lang="en-US" altLang="zh-CN" dirty="0"/>
              <a:t>’</a:t>
            </a:r>
            <a:r>
              <a:rPr lang="zh-CN" altLang="en-US" dirty="0"/>
              <a:t>),  (3, </a:t>
            </a:r>
            <a:r>
              <a:rPr lang="en-US" altLang="zh-CN" dirty="0"/>
              <a:t>‘</a:t>
            </a:r>
            <a:r>
              <a:rPr lang="zh-CN" altLang="en-US" dirty="0"/>
              <a:t>音乐鉴赏</a:t>
            </a:r>
            <a:r>
              <a:rPr lang="en-US" altLang="zh-CN" dirty="0"/>
              <a:t>’</a:t>
            </a:r>
            <a:r>
              <a:rPr lang="zh-CN" altLang="en-US" dirty="0"/>
              <a:t>);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274107" y="6658027"/>
            <a:ext cx="7794378" cy="369332"/>
          </a:xfrm>
          <a:prstGeom prst="rect">
            <a:avLst/>
          </a:prstGeom>
          <a:ln>
            <a:solidFill>
              <a:srgbClr val="DF7A6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insert into `select` values(1,3);</a:t>
            </a:r>
            <a:r>
              <a:rPr lang="zh-CN" altLang="en-US" dirty="0">
                <a:solidFill>
                  <a:srgbClr val="DF7A60"/>
                </a:solidFill>
              </a:rPr>
              <a:t>   表示学号为一的同学选择了音乐鉴赏这门课程</a:t>
            </a:r>
            <a:endParaRPr lang="en-US" altLang="zh-CN" dirty="0">
              <a:solidFill>
                <a:srgbClr val="DF7A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4" grpId="0"/>
      <p:bldP spid="15" grpId="0" animBg="1"/>
      <p:bldP spid="16" grpId="0" animBg="1"/>
      <p:bldP spid="19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总结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837209" y="2700568"/>
            <a:ext cx="3207254" cy="3207258"/>
            <a:chOff x="3243850" y="1410513"/>
            <a:chExt cx="2553424" cy="2553427"/>
          </a:xfrm>
        </p:grpSpPr>
        <p:sp>
          <p:nvSpPr>
            <p:cNvPr id="20" name="箭头1"/>
            <p:cNvSpPr>
              <a:spLocks noChangeAspect="1"/>
            </p:cNvSpPr>
            <p:nvPr/>
          </p:nvSpPr>
          <p:spPr bwMode="auto">
            <a:xfrm>
              <a:off x="4541393" y="1410513"/>
              <a:ext cx="1255881" cy="1446348"/>
            </a:xfrm>
            <a:custGeom>
              <a:avLst/>
              <a:gdLst>
                <a:gd name="T0" fmla="*/ 35 w 1260"/>
                <a:gd name="T1" fmla="*/ 1 h 1451"/>
                <a:gd name="T2" fmla="*/ 100 w 1260"/>
                <a:gd name="T3" fmla="*/ 6 h 1451"/>
                <a:gd name="T4" fmla="*/ 162 w 1260"/>
                <a:gd name="T5" fmla="*/ 13 h 1451"/>
                <a:gd name="T6" fmla="*/ 225 w 1260"/>
                <a:gd name="T7" fmla="*/ 23 h 1451"/>
                <a:gd name="T8" fmla="*/ 285 w 1260"/>
                <a:gd name="T9" fmla="*/ 37 h 1451"/>
                <a:gd name="T10" fmla="*/ 345 w 1260"/>
                <a:gd name="T11" fmla="*/ 53 h 1451"/>
                <a:gd name="T12" fmla="*/ 404 w 1260"/>
                <a:gd name="T13" fmla="*/ 72 h 1451"/>
                <a:gd name="T14" fmla="*/ 461 w 1260"/>
                <a:gd name="T15" fmla="*/ 94 h 1451"/>
                <a:gd name="T16" fmla="*/ 517 w 1260"/>
                <a:gd name="T17" fmla="*/ 119 h 1451"/>
                <a:gd name="T18" fmla="*/ 572 w 1260"/>
                <a:gd name="T19" fmla="*/ 145 h 1451"/>
                <a:gd name="T20" fmla="*/ 625 w 1260"/>
                <a:gd name="T21" fmla="*/ 175 h 1451"/>
                <a:gd name="T22" fmla="*/ 676 w 1260"/>
                <a:gd name="T23" fmla="*/ 206 h 1451"/>
                <a:gd name="T24" fmla="*/ 726 w 1260"/>
                <a:gd name="T25" fmla="*/ 240 h 1451"/>
                <a:gd name="T26" fmla="*/ 774 w 1260"/>
                <a:gd name="T27" fmla="*/ 277 h 1451"/>
                <a:gd name="T28" fmla="*/ 820 w 1260"/>
                <a:gd name="T29" fmla="*/ 316 h 1451"/>
                <a:gd name="T30" fmla="*/ 866 w 1260"/>
                <a:gd name="T31" fmla="*/ 356 h 1451"/>
                <a:gd name="T32" fmla="*/ 908 w 1260"/>
                <a:gd name="T33" fmla="*/ 398 h 1451"/>
                <a:gd name="T34" fmla="*/ 948 w 1260"/>
                <a:gd name="T35" fmla="*/ 444 h 1451"/>
                <a:gd name="T36" fmla="*/ 986 w 1260"/>
                <a:gd name="T37" fmla="*/ 490 h 1451"/>
                <a:gd name="T38" fmla="*/ 1023 w 1260"/>
                <a:gd name="T39" fmla="*/ 538 h 1451"/>
                <a:gd name="T40" fmla="*/ 1057 w 1260"/>
                <a:gd name="T41" fmla="*/ 589 h 1451"/>
                <a:gd name="T42" fmla="*/ 1088 w 1260"/>
                <a:gd name="T43" fmla="*/ 640 h 1451"/>
                <a:gd name="T44" fmla="*/ 1117 w 1260"/>
                <a:gd name="T45" fmla="*/ 693 h 1451"/>
                <a:gd name="T46" fmla="*/ 1144 w 1260"/>
                <a:gd name="T47" fmla="*/ 748 h 1451"/>
                <a:gd name="T48" fmla="*/ 1168 w 1260"/>
                <a:gd name="T49" fmla="*/ 804 h 1451"/>
                <a:gd name="T50" fmla="*/ 1190 w 1260"/>
                <a:gd name="T51" fmla="*/ 861 h 1451"/>
                <a:gd name="T52" fmla="*/ 1209 w 1260"/>
                <a:gd name="T53" fmla="*/ 921 h 1451"/>
                <a:gd name="T54" fmla="*/ 1224 w 1260"/>
                <a:gd name="T55" fmla="*/ 980 h 1451"/>
                <a:gd name="T56" fmla="*/ 1237 w 1260"/>
                <a:gd name="T57" fmla="*/ 1042 h 1451"/>
                <a:gd name="T58" fmla="*/ 1248 w 1260"/>
                <a:gd name="T59" fmla="*/ 1104 h 1451"/>
                <a:gd name="T60" fmla="*/ 1255 w 1260"/>
                <a:gd name="T61" fmla="*/ 1166 h 1451"/>
                <a:gd name="T62" fmla="*/ 1259 w 1260"/>
                <a:gd name="T63" fmla="*/ 1231 h 1451"/>
                <a:gd name="T64" fmla="*/ 921 w 1260"/>
                <a:gd name="T65" fmla="*/ 1451 h 1451"/>
                <a:gd name="T66" fmla="*/ 622 w 1260"/>
                <a:gd name="T67" fmla="*/ 1231 h 1451"/>
                <a:gd name="T68" fmla="*/ 616 w 1260"/>
                <a:gd name="T69" fmla="*/ 1184 h 1451"/>
                <a:gd name="T70" fmla="*/ 608 w 1260"/>
                <a:gd name="T71" fmla="*/ 1139 h 1451"/>
                <a:gd name="T72" fmla="*/ 597 w 1260"/>
                <a:gd name="T73" fmla="*/ 1096 h 1451"/>
                <a:gd name="T74" fmla="*/ 588 w 1260"/>
                <a:gd name="T75" fmla="*/ 1067 h 1451"/>
                <a:gd name="T76" fmla="*/ 572 w 1260"/>
                <a:gd name="T77" fmla="*/ 1025 h 1451"/>
                <a:gd name="T78" fmla="*/ 559 w 1260"/>
                <a:gd name="T79" fmla="*/ 998 h 1451"/>
                <a:gd name="T80" fmla="*/ 539 w 1260"/>
                <a:gd name="T81" fmla="*/ 959 h 1451"/>
                <a:gd name="T82" fmla="*/ 523 w 1260"/>
                <a:gd name="T83" fmla="*/ 934 h 1451"/>
                <a:gd name="T84" fmla="*/ 498 w 1260"/>
                <a:gd name="T85" fmla="*/ 898 h 1451"/>
                <a:gd name="T86" fmla="*/ 480 w 1260"/>
                <a:gd name="T87" fmla="*/ 874 h 1451"/>
                <a:gd name="T88" fmla="*/ 461 w 1260"/>
                <a:gd name="T89" fmla="*/ 852 h 1451"/>
                <a:gd name="T90" fmla="*/ 431 w 1260"/>
                <a:gd name="T91" fmla="*/ 821 h 1451"/>
                <a:gd name="T92" fmla="*/ 399 w 1260"/>
                <a:gd name="T93" fmla="*/ 791 h 1451"/>
                <a:gd name="T94" fmla="*/ 375 w 1260"/>
                <a:gd name="T95" fmla="*/ 773 h 1451"/>
                <a:gd name="T96" fmla="*/ 352 w 1260"/>
                <a:gd name="T97" fmla="*/ 755 h 1451"/>
                <a:gd name="T98" fmla="*/ 328 w 1260"/>
                <a:gd name="T99" fmla="*/ 739 h 1451"/>
                <a:gd name="T100" fmla="*/ 290 w 1260"/>
                <a:gd name="T101" fmla="*/ 716 h 1451"/>
                <a:gd name="T102" fmla="*/ 264 w 1260"/>
                <a:gd name="T103" fmla="*/ 702 h 1451"/>
                <a:gd name="T104" fmla="*/ 223 w 1260"/>
                <a:gd name="T105" fmla="*/ 684 h 1451"/>
                <a:gd name="T106" fmla="*/ 181 w 1260"/>
                <a:gd name="T107" fmla="*/ 669 h 1451"/>
                <a:gd name="T108" fmla="*/ 137 w 1260"/>
                <a:gd name="T109" fmla="*/ 656 h 1451"/>
                <a:gd name="T110" fmla="*/ 108 w 1260"/>
                <a:gd name="T111" fmla="*/ 649 h 1451"/>
                <a:gd name="T112" fmla="*/ 63 w 1260"/>
                <a:gd name="T113" fmla="*/ 642 h 1451"/>
                <a:gd name="T114" fmla="*/ 31 w 1260"/>
                <a:gd name="T115" fmla="*/ 639 h 1451"/>
                <a:gd name="T116" fmla="*/ 0 w 1260"/>
                <a:gd name="T117" fmla="*/ 637 h 1451"/>
                <a:gd name="T118" fmla="*/ 3 w 1260"/>
                <a:gd name="T119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0" h="1451">
                  <a:moveTo>
                    <a:pt x="3" y="0"/>
                  </a:moveTo>
                  <a:lnTo>
                    <a:pt x="35" y="1"/>
                  </a:lnTo>
                  <a:lnTo>
                    <a:pt x="68" y="3"/>
                  </a:lnTo>
                  <a:lnTo>
                    <a:pt x="100" y="6"/>
                  </a:lnTo>
                  <a:lnTo>
                    <a:pt x="131" y="9"/>
                  </a:lnTo>
                  <a:lnTo>
                    <a:pt x="162" y="13"/>
                  </a:lnTo>
                  <a:lnTo>
                    <a:pt x="193" y="18"/>
                  </a:lnTo>
                  <a:lnTo>
                    <a:pt x="225" y="23"/>
                  </a:lnTo>
                  <a:lnTo>
                    <a:pt x="255" y="30"/>
                  </a:lnTo>
                  <a:lnTo>
                    <a:pt x="285" y="37"/>
                  </a:lnTo>
                  <a:lnTo>
                    <a:pt x="315" y="44"/>
                  </a:lnTo>
                  <a:lnTo>
                    <a:pt x="345" y="53"/>
                  </a:lnTo>
                  <a:lnTo>
                    <a:pt x="374" y="62"/>
                  </a:lnTo>
                  <a:lnTo>
                    <a:pt x="404" y="72"/>
                  </a:lnTo>
                  <a:lnTo>
                    <a:pt x="433" y="83"/>
                  </a:lnTo>
                  <a:lnTo>
                    <a:pt x="461" y="94"/>
                  </a:lnTo>
                  <a:lnTo>
                    <a:pt x="489" y="106"/>
                  </a:lnTo>
                  <a:lnTo>
                    <a:pt x="517" y="119"/>
                  </a:lnTo>
                  <a:lnTo>
                    <a:pt x="545" y="132"/>
                  </a:lnTo>
                  <a:lnTo>
                    <a:pt x="572" y="145"/>
                  </a:lnTo>
                  <a:lnTo>
                    <a:pt x="599" y="160"/>
                  </a:lnTo>
                  <a:lnTo>
                    <a:pt x="625" y="175"/>
                  </a:lnTo>
                  <a:lnTo>
                    <a:pt x="651" y="190"/>
                  </a:lnTo>
                  <a:lnTo>
                    <a:pt x="676" y="206"/>
                  </a:lnTo>
                  <a:lnTo>
                    <a:pt x="702" y="223"/>
                  </a:lnTo>
                  <a:lnTo>
                    <a:pt x="726" y="240"/>
                  </a:lnTo>
                  <a:lnTo>
                    <a:pt x="751" y="259"/>
                  </a:lnTo>
                  <a:lnTo>
                    <a:pt x="774" y="277"/>
                  </a:lnTo>
                  <a:lnTo>
                    <a:pt x="798" y="296"/>
                  </a:lnTo>
                  <a:lnTo>
                    <a:pt x="820" y="316"/>
                  </a:lnTo>
                  <a:lnTo>
                    <a:pt x="843" y="336"/>
                  </a:lnTo>
                  <a:lnTo>
                    <a:pt x="866" y="356"/>
                  </a:lnTo>
                  <a:lnTo>
                    <a:pt x="887" y="377"/>
                  </a:lnTo>
                  <a:lnTo>
                    <a:pt x="908" y="398"/>
                  </a:lnTo>
                  <a:lnTo>
                    <a:pt x="928" y="421"/>
                  </a:lnTo>
                  <a:lnTo>
                    <a:pt x="948" y="444"/>
                  </a:lnTo>
                  <a:lnTo>
                    <a:pt x="967" y="467"/>
                  </a:lnTo>
                  <a:lnTo>
                    <a:pt x="986" y="490"/>
                  </a:lnTo>
                  <a:lnTo>
                    <a:pt x="1004" y="514"/>
                  </a:lnTo>
                  <a:lnTo>
                    <a:pt x="1023" y="538"/>
                  </a:lnTo>
                  <a:lnTo>
                    <a:pt x="1040" y="564"/>
                  </a:lnTo>
                  <a:lnTo>
                    <a:pt x="1057" y="589"/>
                  </a:lnTo>
                  <a:lnTo>
                    <a:pt x="1073" y="614"/>
                  </a:lnTo>
                  <a:lnTo>
                    <a:pt x="1088" y="640"/>
                  </a:lnTo>
                  <a:lnTo>
                    <a:pt x="1103" y="666"/>
                  </a:lnTo>
                  <a:lnTo>
                    <a:pt x="1117" y="693"/>
                  </a:lnTo>
                  <a:lnTo>
                    <a:pt x="1131" y="720"/>
                  </a:lnTo>
                  <a:lnTo>
                    <a:pt x="1144" y="748"/>
                  </a:lnTo>
                  <a:lnTo>
                    <a:pt x="1156" y="776"/>
                  </a:lnTo>
                  <a:lnTo>
                    <a:pt x="1168" y="804"/>
                  </a:lnTo>
                  <a:lnTo>
                    <a:pt x="1180" y="833"/>
                  </a:lnTo>
                  <a:lnTo>
                    <a:pt x="1190" y="861"/>
                  </a:lnTo>
                  <a:lnTo>
                    <a:pt x="1200" y="891"/>
                  </a:lnTo>
                  <a:lnTo>
                    <a:pt x="1209" y="921"/>
                  </a:lnTo>
                  <a:lnTo>
                    <a:pt x="1217" y="950"/>
                  </a:lnTo>
                  <a:lnTo>
                    <a:pt x="1224" y="980"/>
                  </a:lnTo>
                  <a:lnTo>
                    <a:pt x="1231" y="1010"/>
                  </a:lnTo>
                  <a:lnTo>
                    <a:pt x="1237" y="1042"/>
                  </a:lnTo>
                  <a:lnTo>
                    <a:pt x="1243" y="1073"/>
                  </a:lnTo>
                  <a:lnTo>
                    <a:pt x="1248" y="1104"/>
                  </a:lnTo>
                  <a:lnTo>
                    <a:pt x="1252" y="1135"/>
                  </a:lnTo>
                  <a:lnTo>
                    <a:pt x="1255" y="1166"/>
                  </a:lnTo>
                  <a:lnTo>
                    <a:pt x="1257" y="1198"/>
                  </a:lnTo>
                  <a:lnTo>
                    <a:pt x="1259" y="1231"/>
                  </a:lnTo>
                  <a:lnTo>
                    <a:pt x="1260" y="1263"/>
                  </a:lnTo>
                  <a:lnTo>
                    <a:pt x="921" y="1451"/>
                  </a:lnTo>
                  <a:lnTo>
                    <a:pt x="622" y="1246"/>
                  </a:lnTo>
                  <a:lnTo>
                    <a:pt x="622" y="1231"/>
                  </a:lnTo>
                  <a:lnTo>
                    <a:pt x="620" y="1215"/>
                  </a:lnTo>
                  <a:lnTo>
                    <a:pt x="616" y="1184"/>
                  </a:lnTo>
                  <a:lnTo>
                    <a:pt x="611" y="1154"/>
                  </a:lnTo>
                  <a:lnTo>
                    <a:pt x="608" y="1139"/>
                  </a:lnTo>
                  <a:lnTo>
                    <a:pt x="605" y="1125"/>
                  </a:lnTo>
                  <a:lnTo>
                    <a:pt x="597" y="1096"/>
                  </a:lnTo>
                  <a:lnTo>
                    <a:pt x="593" y="1082"/>
                  </a:lnTo>
                  <a:lnTo>
                    <a:pt x="588" y="1067"/>
                  </a:lnTo>
                  <a:lnTo>
                    <a:pt x="577" y="1039"/>
                  </a:lnTo>
                  <a:lnTo>
                    <a:pt x="572" y="1025"/>
                  </a:lnTo>
                  <a:lnTo>
                    <a:pt x="566" y="1012"/>
                  </a:lnTo>
                  <a:lnTo>
                    <a:pt x="559" y="998"/>
                  </a:lnTo>
                  <a:lnTo>
                    <a:pt x="553" y="985"/>
                  </a:lnTo>
                  <a:lnTo>
                    <a:pt x="539" y="959"/>
                  </a:lnTo>
                  <a:lnTo>
                    <a:pt x="530" y="947"/>
                  </a:lnTo>
                  <a:lnTo>
                    <a:pt x="523" y="934"/>
                  </a:lnTo>
                  <a:lnTo>
                    <a:pt x="506" y="910"/>
                  </a:lnTo>
                  <a:lnTo>
                    <a:pt x="498" y="898"/>
                  </a:lnTo>
                  <a:lnTo>
                    <a:pt x="489" y="887"/>
                  </a:lnTo>
                  <a:lnTo>
                    <a:pt x="480" y="874"/>
                  </a:lnTo>
                  <a:lnTo>
                    <a:pt x="471" y="863"/>
                  </a:lnTo>
                  <a:lnTo>
                    <a:pt x="461" y="852"/>
                  </a:lnTo>
                  <a:lnTo>
                    <a:pt x="451" y="841"/>
                  </a:lnTo>
                  <a:lnTo>
                    <a:pt x="431" y="821"/>
                  </a:lnTo>
                  <a:lnTo>
                    <a:pt x="410" y="801"/>
                  </a:lnTo>
                  <a:lnTo>
                    <a:pt x="399" y="791"/>
                  </a:lnTo>
                  <a:lnTo>
                    <a:pt x="388" y="782"/>
                  </a:lnTo>
                  <a:lnTo>
                    <a:pt x="375" y="773"/>
                  </a:lnTo>
                  <a:lnTo>
                    <a:pt x="364" y="764"/>
                  </a:lnTo>
                  <a:lnTo>
                    <a:pt x="352" y="755"/>
                  </a:lnTo>
                  <a:lnTo>
                    <a:pt x="340" y="747"/>
                  </a:lnTo>
                  <a:lnTo>
                    <a:pt x="328" y="739"/>
                  </a:lnTo>
                  <a:lnTo>
                    <a:pt x="315" y="731"/>
                  </a:lnTo>
                  <a:lnTo>
                    <a:pt x="290" y="716"/>
                  </a:lnTo>
                  <a:lnTo>
                    <a:pt x="277" y="709"/>
                  </a:lnTo>
                  <a:lnTo>
                    <a:pt x="264" y="702"/>
                  </a:lnTo>
                  <a:lnTo>
                    <a:pt x="237" y="690"/>
                  </a:lnTo>
                  <a:lnTo>
                    <a:pt x="223" y="684"/>
                  </a:lnTo>
                  <a:lnTo>
                    <a:pt x="209" y="678"/>
                  </a:lnTo>
                  <a:lnTo>
                    <a:pt x="181" y="669"/>
                  </a:lnTo>
                  <a:lnTo>
                    <a:pt x="152" y="660"/>
                  </a:lnTo>
                  <a:lnTo>
                    <a:pt x="137" y="656"/>
                  </a:lnTo>
                  <a:lnTo>
                    <a:pt x="123" y="653"/>
                  </a:lnTo>
                  <a:lnTo>
                    <a:pt x="108" y="649"/>
                  </a:lnTo>
                  <a:lnTo>
                    <a:pt x="93" y="647"/>
                  </a:lnTo>
                  <a:lnTo>
                    <a:pt x="63" y="642"/>
                  </a:lnTo>
                  <a:lnTo>
                    <a:pt x="47" y="640"/>
                  </a:lnTo>
                  <a:lnTo>
                    <a:pt x="31" y="639"/>
                  </a:lnTo>
                  <a:lnTo>
                    <a:pt x="16" y="638"/>
                  </a:lnTo>
                  <a:lnTo>
                    <a:pt x="0" y="637"/>
                  </a:lnTo>
                  <a:lnTo>
                    <a:pt x="197" y="3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D86BA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48197" rIns="0" bIns="48197" anchor="ctr"/>
            <a:lstStyle/>
            <a:p>
              <a:pPr algn="ctr" defTabSz="1285240">
                <a:lnSpc>
                  <a:spcPct val="120000"/>
                </a:lnSpc>
                <a:spcBef>
                  <a:spcPts val="475"/>
                </a:spcBef>
                <a:spcAft>
                  <a:spcPts val="475"/>
                </a:spcAft>
                <a:defRPr/>
              </a:pPr>
              <a:endParaRPr lang="en-US" sz="2250" kern="0">
                <a:solidFill>
                  <a:srgbClr val="080808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箭头4"/>
            <p:cNvSpPr>
              <a:spLocks noChangeAspect="1"/>
            </p:cNvSpPr>
            <p:nvPr/>
          </p:nvSpPr>
          <p:spPr bwMode="auto">
            <a:xfrm>
              <a:off x="3243850" y="1412001"/>
              <a:ext cx="1425514" cy="1319866"/>
            </a:xfrm>
            <a:custGeom>
              <a:avLst/>
              <a:gdLst>
                <a:gd name="T0" fmla="*/ 637 w 1431"/>
                <a:gd name="T1" fmla="*/ 1302 h 1325"/>
                <a:gd name="T2" fmla="*/ 637 w 1431"/>
                <a:gd name="T3" fmla="*/ 1248 h 1325"/>
                <a:gd name="T4" fmla="*/ 640 w 1431"/>
                <a:gd name="T5" fmla="*/ 1217 h 1325"/>
                <a:gd name="T6" fmla="*/ 646 w 1431"/>
                <a:gd name="T7" fmla="*/ 1170 h 1325"/>
                <a:gd name="T8" fmla="*/ 655 w 1431"/>
                <a:gd name="T9" fmla="*/ 1125 h 1325"/>
                <a:gd name="T10" fmla="*/ 663 w 1431"/>
                <a:gd name="T11" fmla="*/ 1095 h 1325"/>
                <a:gd name="T12" fmla="*/ 678 w 1431"/>
                <a:gd name="T13" fmla="*/ 1052 h 1325"/>
                <a:gd name="T14" fmla="*/ 689 w 1431"/>
                <a:gd name="T15" fmla="*/ 1024 h 1325"/>
                <a:gd name="T16" fmla="*/ 708 w 1431"/>
                <a:gd name="T17" fmla="*/ 983 h 1325"/>
                <a:gd name="T18" fmla="*/ 724 w 1431"/>
                <a:gd name="T19" fmla="*/ 957 h 1325"/>
                <a:gd name="T20" fmla="*/ 739 w 1431"/>
                <a:gd name="T21" fmla="*/ 932 h 1325"/>
                <a:gd name="T22" fmla="*/ 756 w 1431"/>
                <a:gd name="T23" fmla="*/ 907 h 1325"/>
                <a:gd name="T24" fmla="*/ 773 w 1431"/>
                <a:gd name="T25" fmla="*/ 884 h 1325"/>
                <a:gd name="T26" fmla="*/ 792 w 1431"/>
                <a:gd name="T27" fmla="*/ 860 h 1325"/>
                <a:gd name="T28" fmla="*/ 822 w 1431"/>
                <a:gd name="T29" fmla="*/ 827 h 1325"/>
                <a:gd name="T30" fmla="*/ 843 w 1431"/>
                <a:gd name="T31" fmla="*/ 807 h 1325"/>
                <a:gd name="T32" fmla="*/ 877 w 1431"/>
                <a:gd name="T33" fmla="*/ 778 h 1325"/>
                <a:gd name="T34" fmla="*/ 901 w 1431"/>
                <a:gd name="T35" fmla="*/ 760 h 1325"/>
                <a:gd name="T36" fmla="*/ 938 w 1431"/>
                <a:gd name="T37" fmla="*/ 735 h 1325"/>
                <a:gd name="T38" fmla="*/ 976 w 1431"/>
                <a:gd name="T39" fmla="*/ 711 h 1325"/>
                <a:gd name="T40" fmla="*/ 1003 w 1431"/>
                <a:gd name="T41" fmla="*/ 698 h 1325"/>
                <a:gd name="T42" fmla="*/ 1030 w 1431"/>
                <a:gd name="T43" fmla="*/ 686 h 1325"/>
                <a:gd name="T44" fmla="*/ 1059 w 1431"/>
                <a:gd name="T45" fmla="*/ 675 h 1325"/>
                <a:gd name="T46" fmla="*/ 1117 w 1431"/>
                <a:gd name="T47" fmla="*/ 657 h 1325"/>
                <a:gd name="T48" fmla="*/ 1147 w 1431"/>
                <a:gd name="T49" fmla="*/ 649 h 1325"/>
                <a:gd name="T50" fmla="*/ 1192 w 1431"/>
                <a:gd name="T51" fmla="*/ 642 h 1325"/>
                <a:gd name="T52" fmla="*/ 1224 w 1431"/>
                <a:gd name="T53" fmla="*/ 638 h 1325"/>
                <a:gd name="T54" fmla="*/ 1431 w 1431"/>
                <a:gd name="T55" fmla="*/ 334 h 1325"/>
                <a:gd name="T56" fmla="*/ 1207 w 1431"/>
                <a:gd name="T57" fmla="*/ 1 h 1325"/>
                <a:gd name="T58" fmla="*/ 1142 w 1431"/>
                <a:gd name="T59" fmla="*/ 6 h 1325"/>
                <a:gd name="T60" fmla="*/ 1080 w 1431"/>
                <a:gd name="T61" fmla="*/ 15 h 1325"/>
                <a:gd name="T62" fmla="*/ 1018 w 1431"/>
                <a:gd name="T63" fmla="*/ 26 h 1325"/>
                <a:gd name="T64" fmla="*/ 957 w 1431"/>
                <a:gd name="T65" fmla="*/ 40 h 1325"/>
                <a:gd name="T66" fmla="*/ 898 w 1431"/>
                <a:gd name="T67" fmla="*/ 57 h 1325"/>
                <a:gd name="T68" fmla="*/ 839 w 1431"/>
                <a:gd name="T69" fmla="*/ 76 h 1325"/>
                <a:gd name="T70" fmla="*/ 783 w 1431"/>
                <a:gd name="T71" fmla="*/ 100 h 1325"/>
                <a:gd name="T72" fmla="*/ 728 w 1431"/>
                <a:gd name="T73" fmla="*/ 125 h 1325"/>
                <a:gd name="T74" fmla="*/ 673 w 1431"/>
                <a:gd name="T75" fmla="*/ 152 h 1325"/>
                <a:gd name="T76" fmla="*/ 620 w 1431"/>
                <a:gd name="T77" fmla="*/ 182 h 1325"/>
                <a:gd name="T78" fmla="*/ 570 w 1431"/>
                <a:gd name="T79" fmla="*/ 214 h 1325"/>
                <a:gd name="T80" fmla="*/ 520 w 1431"/>
                <a:gd name="T81" fmla="*/ 250 h 1325"/>
                <a:gd name="T82" fmla="*/ 472 w 1431"/>
                <a:gd name="T83" fmla="*/ 287 h 1325"/>
                <a:gd name="T84" fmla="*/ 427 w 1431"/>
                <a:gd name="T85" fmla="*/ 325 h 1325"/>
                <a:gd name="T86" fmla="*/ 382 w 1431"/>
                <a:gd name="T87" fmla="*/ 366 h 1325"/>
                <a:gd name="T88" fmla="*/ 341 w 1431"/>
                <a:gd name="T89" fmla="*/ 410 h 1325"/>
                <a:gd name="T90" fmla="*/ 301 w 1431"/>
                <a:gd name="T91" fmla="*/ 455 h 1325"/>
                <a:gd name="T92" fmla="*/ 263 w 1431"/>
                <a:gd name="T93" fmla="*/ 502 h 1325"/>
                <a:gd name="T94" fmla="*/ 227 w 1431"/>
                <a:gd name="T95" fmla="*/ 550 h 1325"/>
                <a:gd name="T96" fmla="*/ 194 w 1431"/>
                <a:gd name="T97" fmla="*/ 602 h 1325"/>
                <a:gd name="T98" fmla="*/ 163 w 1431"/>
                <a:gd name="T99" fmla="*/ 653 h 1325"/>
                <a:gd name="T100" fmla="*/ 135 w 1431"/>
                <a:gd name="T101" fmla="*/ 707 h 1325"/>
                <a:gd name="T102" fmla="*/ 109 w 1431"/>
                <a:gd name="T103" fmla="*/ 762 h 1325"/>
                <a:gd name="T104" fmla="*/ 86 w 1431"/>
                <a:gd name="T105" fmla="*/ 819 h 1325"/>
                <a:gd name="T106" fmla="*/ 64 w 1431"/>
                <a:gd name="T107" fmla="*/ 876 h 1325"/>
                <a:gd name="T108" fmla="*/ 47 w 1431"/>
                <a:gd name="T109" fmla="*/ 936 h 1325"/>
                <a:gd name="T110" fmla="*/ 31 w 1431"/>
                <a:gd name="T111" fmla="*/ 996 h 1325"/>
                <a:gd name="T112" fmla="*/ 19 w 1431"/>
                <a:gd name="T113" fmla="*/ 1058 h 1325"/>
                <a:gd name="T114" fmla="*/ 10 w 1431"/>
                <a:gd name="T115" fmla="*/ 1120 h 1325"/>
                <a:gd name="T116" fmla="*/ 4 w 1431"/>
                <a:gd name="T117" fmla="*/ 1183 h 1325"/>
                <a:gd name="T118" fmla="*/ 1 w 1431"/>
                <a:gd name="T119" fmla="*/ 1247 h 1325"/>
                <a:gd name="T120" fmla="*/ 1 w 1431"/>
                <a:gd name="T121" fmla="*/ 1302 h 1325"/>
                <a:gd name="T122" fmla="*/ 335 w 1431"/>
                <a:gd name="T123" fmla="*/ 1129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1" h="1325">
                  <a:moveTo>
                    <a:pt x="638" y="1324"/>
                  </a:moveTo>
                  <a:lnTo>
                    <a:pt x="637" y="1302"/>
                  </a:lnTo>
                  <a:lnTo>
                    <a:pt x="637" y="1280"/>
                  </a:lnTo>
                  <a:lnTo>
                    <a:pt x="637" y="1248"/>
                  </a:lnTo>
                  <a:lnTo>
                    <a:pt x="638" y="1232"/>
                  </a:lnTo>
                  <a:lnTo>
                    <a:pt x="640" y="1217"/>
                  </a:lnTo>
                  <a:lnTo>
                    <a:pt x="644" y="1185"/>
                  </a:lnTo>
                  <a:lnTo>
                    <a:pt x="646" y="1170"/>
                  </a:lnTo>
                  <a:lnTo>
                    <a:pt x="649" y="1154"/>
                  </a:lnTo>
                  <a:lnTo>
                    <a:pt x="655" y="1125"/>
                  </a:lnTo>
                  <a:lnTo>
                    <a:pt x="659" y="1110"/>
                  </a:lnTo>
                  <a:lnTo>
                    <a:pt x="663" y="1095"/>
                  </a:lnTo>
                  <a:lnTo>
                    <a:pt x="673" y="1067"/>
                  </a:lnTo>
                  <a:lnTo>
                    <a:pt x="678" y="1052"/>
                  </a:lnTo>
                  <a:lnTo>
                    <a:pt x="683" y="1038"/>
                  </a:lnTo>
                  <a:lnTo>
                    <a:pt x="689" y="1024"/>
                  </a:lnTo>
                  <a:lnTo>
                    <a:pt x="695" y="1010"/>
                  </a:lnTo>
                  <a:lnTo>
                    <a:pt x="708" y="983"/>
                  </a:lnTo>
                  <a:lnTo>
                    <a:pt x="715" y="970"/>
                  </a:lnTo>
                  <a:lnTo>
                    <a:pt x="724" y="957"/>
                  </a:lnTo>
                  <a:lnTo>
                    <a:pt x="731" y="944"/>
                  </a:lnTo>
                  <a:lnTo>
                    <a:pt x="739" y="932"/>
                  </a:lnTo>
                  <a:lnTo>
                    <a:pt x="747" y="920"/>
                  </a:lnTo>
                  <a:lnTo>
                    <a:pt x="756" y="907"/>
                  </a:lnTo>
                  <a:lnTo>
                    <a:pt x="764" y="895"/>
                  </a:lnTo>
                  <a:lnTo>
                    <a:pt x="773" y="884"/>
                  </a:lnTo>
                  <a:lnTo>
                    <a:pt x="783" y="871"/>
                  </a:lnTo>
                  <a:lnTo>
                    <a:pt x="792" y="860"/>
                  </a:lnTo>
                  <a:lnTo>
                    <a:pt x="812" y="838"/>
                  </a:lnTo>
                  <a:lnTo>
                    <a:pt x="822" y="827"/>
                  </a:lnTo>
                  <a:lnTo>
                    <a:pt x="832" y="817"/>
                  </a:lnTo>
                  <a:lnTo>
                    <a:pt x="843" y="807"/>
                  </a:lnTo>
                  <a:lnTo>
                    <a:pt x="854" y="797"/>
                  </a:lnTo>
                  <a:lnTo>
                    <a:pt x="877" y="778"/>
                  </a:lnTo>
                  <a:lnTo>
                    <a:pt x="889" y="769"/>
                  </a:lnTo>
                  <a:lnTo>
                    <a:pt x="901" y="760"/>
                  </a:lnTo>
                  <a:lnTo>
                    <a:pt x="925" y="743"/>
                  </a:lnTo>
                  <a:lnTo>
                    <a:pt x="938" y="735"/>
                  </a:lnTo>
                  <a:lnTo>
                    <a:pt x="951" y="727"/>
                  </a:lnTo>
                  <a:lnTo>
                    <a:pt x="976" y="711"/>
                  </a:lnTo>
                  <a:lnTo>
                    <a:pt x="990" y="705"/>
                  </a:lnTo>
                  <a:lnTo>
                    <a:pt x="1003" y="698"/>
                  </a:lnTo>
                  <a:lnTo>
                    <a:pt x="1017" y="692"/>
                  </a:lnTo>
                  <a:lnTo>
                    <a:pt x="1030" y="686"/>
                  </a:lnTo>
                  <a:lnTo>
                    <a:pt x="1045" y="680"/>
                  </a:lnTo>
                  <a:lnTo>
                    <a:pt x="1059" y="675"/>
                  </a:lnTo>
                  <a:lnTo>
                    <a:pt x="1088" y="665"/>
                  </a:lnTo>
                  <a:lnTo>
                    <a:pt x="1117" y="657"/>
                  </a:lnTo>
                  <a:lnTo>
                    <a:pt x="1132" y="653"/>
                  </a:lnTo>
                  <a:lnTo>
                    <a:pt x="1147" y="649"/>
                  </a:lnTo>
                  <a:lnTo>
                    <a:pt x="1177" y="644"/>
                  </a:lnTo>
                  <a:lnTo>
                    <a:pt x="1192" y="642"/>
                  </a:lnTo>
                  <a:lnTo>
                    <a:pt x="1209" y="640"/>
                  </a:lnTo>
                  <a:lnTo>
                    <a:pt x="1224" y="638"/>
                  </a:lnTo>
                  <a:lnTo>
                    <a:pt x="1240" y="637"/>
                  </a:lnTo>
                  <a:lnTo>
                    <a:pt x="1431" y="334"/>
                  </a:lnTo>
                  <a:lnTo>
                    <a:pt x="1239" y="0"/>
                  </a:lnTo>
                  <a:lnTo>
                    <a:pt x="1207" y="1"/>
                  </a:lnTo>
                  <a:lnTo>
                    <a:pt x="1174" y="3"/>
                  </a:lnTo>
                  <a:lnTo>
                    <a:pt x="1142" y="6"/>
                  </a:lnTo>
                  <a:lnTo>
                    <a:pt x="1111" y="10"/>
                  </a:lnTo>
                  <a:lnTo>
                    <a:pt x="1080" y="15"/>
                  </a:lnTo>
                  <a:lnTo>
                    <a:pt x="1049" y="20"/>
                  </a:lnTo>
                  <a:lnTo>
                    <a:pt x="1018" y="26"/>
                  </a:lnTo>
                  <a:lnTo>
                    <a:pt x="987" y="32"/>
                  </a:lnTo>
                  <a:lnTo>
                    <a:pt x="957" y="40"/>
                  </a:lnTo>
                  <a:lnTo>
                    <a:pt x="928" y="48"/>
                  </a:lnTo>
                  <a:lnTo>
                    <a:pt x="898" y="57"/>
                  </a:lnTo>
                  <a:lnTo>
                    <a:pt x="868" y="66"/>
                  </a:lnTo>
                  <a:lnTo>
                    <a:pt x="839" y="76"/>
                  </a:lnTo>
                  <a:lnTo>
                    <a:pt x="811" y="88"/>
                  </a:lnTo>
                  <a:lnTo>
                    <a:pt x="783" y="100"/>
                  </a:lnTo>
                  <a:lnTo>
                    <a:pt x="755" y="112"/>
                  </a:lnTo>
                  <a:lnTo>
                    <a:pt x="728" y="125"/>
                  </a:lnTo>
                  <a:lnTo>
                    <a:pt x="699" y="138"/>
                  </a:lnTo>
                  <a:lnTo>
                    <a:pt x="673" y="152"/>
                  </a:lnTo>
                  <a:lnTo>
                    <a:pt x="646" y="167"/>
                  </a:lnTo>
                  <a:lnTo>
                    <a:pt x="620" y="182"/>
                  </a:lnTo>
                  <a:lnTo>
                    <a:pt x="595" y="198"/>
                  </a:lnTo>
                  <a:lnTo>
                    <a:pt x="570" y="214"/>
                  </a:lnTo>
                  <a:lnTo>
                    <a:pt x="544" y="231"/>
                  </a:lnTo>
                  <a:lnTo>
                    <a:pt x="520" y="250"/>
                  </a:lnTo>
                  <a:lnTo>
                    <a:pt x="496" y="268"/>
                  </a:lnTo>
                  <a:lnTo>
                    <a:pt x="472" y="287"/>
                  </a:lnTo>
                  <a:lnTo>
                    <a:pt x="449" y="306"/>
                  </a:lnTo>
                  <a:lnTo>
                    <a:pt x="427" y="325"/>
                  </a:lnTo>
                  <a:lnTo>
                    <a:pt x="405" y="346"/>
                  </a:lnTo>
                  <a:lnTo>
                    <a:pt x="382" y="366"/>
                  </a:lnTo>
                  <a:lnTo>
                    <a:pt x="361" y="388"/>
                  </a:lnTo>
                  <a:lnTo>
                    <a:pt x="341" y="410"/>
                  </a:lnTo>
                  <a:lnTo>
                    <a:pt x="320" y="433"/>
                  </a:lnTo>
                  <a:lnTo>
                    <a:pt x="301" y="455"/>
                  </a:lnTo>
                  <a:lnTo>
                    <a:pt x="282" y="478"/>
                  </a:lnTo>
                  <a:lnTo>
                    <a:pt x="263" y="502"/>
                  </a:lnTo>
                  <a:lnTo>
                    <a:pt x="245" y="526"/>
                  </a:lnTo>
                  <a:lnTo>
                    <a:pt x="227" y="550"/>
                  </a:lnTo>
                  <a:lnTo>
                    <a:pt x="210" y="576"/>
                  </a:lnTo>
                  <a:lnTo>
                    <a:pt x="194" y="602"/>
                  </a:lnTo>
                  <a:lnTo>
                    <a:pt x="178" y="627"/>
                  </a:lnTo>
                  <a:lnTo>
                    <a:pt x="163" y="653"/>
                  </a:lnTo>
                  <a:lnTo>
                    <a:pt x="149" y="680"/>
                  </a:lnTo>
                  <a:lnTo>
                    <a:pt x="135" y="707"/>
                  </a:lnTo>
                  <a:lnTo>
                    <a:pt x="122" y="735"/>
                  </a:lnTo>
                  <a:lnTo>
                    <a:pt x="109" y="762"/>
                  </a:lnTo>
                  <a:lnTo>
                    <a:pt x="97" y="790"/>
                  </a:lnTo>
                  <a:lnTo>
                    <a:pt x="86" y="819"/>
                  </a:lnTo>
                  <a:lnTo>
                    <a:pt x="74" y="847"/>
                  </a:lnTo>
                  <a:lnTo>
                    <a:pt x="64" y="876"/>
                  </a:lnTo>
                  <a:lnTo>
                    <a:pt x="55" y="906"/>
                  </a:lnTo>
                  <a:lnTo>
                    <a:pt x="47" y="936"/>
                  </a:lnTo>
                  <a:lnTo>
                    <a:pt x="39" y="966"/>
                  </a:lnTo>
                  <a:lnTo>
                    <a:pt x="31" y="996"/>
                  </a:lnTo>
                  <a:lnTo>
                    <a:pt x="25" y="1026"/>
                  </a:lnTo>
                  <a:lnTo>
                    <a:pt x="19" y="1058"/>
                  </a:lnTo>
                  <a:lnTo>
                    <a:pt x="14" y="1089"/>
                  </a:lnTo>
                  <a:lnTo>
                    <a:pt x="10" y="1120"/>
                  </a:lnTo>
                  <a:lnTo>
                    <a:pt x="6" y="1151"/>
                  </a:lnTo>
                  <a:lnTo>
                    <a:pt x="4" y="1183"/>
                  </a:lnTo>
                  <a:lnTo>
                    <a:pt x="2" y="1215"/>
                  </a:lnTo>
                  <a:lnTo>
                    <a:pt x="1" y="1247"/>
                  </a:lnTo>
                  <a:lnTo>
                    <a:pt x="0" y="1280"/>
                  </a:lnTo>
                  <a:lnTo>
                    <a:pt x="1" y="1302"/>
                  </a:lnTo>
                  <a:lnTo>
                    <a:pt x="2" y="1325"/>
                  </a:lnTo>
                  <a:lnTo>
                    <a:pt x="335" y="1129"/>
                  </a:lnTo>
                  <a:lnTo>
                    <a:pt x="638" y="1324"/>
                  </a:lnTo>
                  <a:close/>
                </a:path>
              </a:pathLst>
            </a:custGeom>
            <a:solidFill>
              <a:srgbClr val="8BBDE2"/>
            </a:solidFill>
            <a:ln w="3175" cap="flat" cmpd="sng" algn="ctr">
              <a:noFill/>
              <a:prstDash val="solid"/>
            </a:ln>
            <a:effectLst/>
          </p:spPr>
          <p:txBody>
            <a:bodyPr lIns="96393" tIns="48197" rIns="96393" bIns="48197" anchor="ctr"/>
            <a:lstStyle/>
            <a:p>
              <a:pPr defTabSz="1285240">
                <a:lnSpc>
                  <a:spcPct val="120000"/>
                </a:lnSpc>
                <a:defRPr/>
              </a:pPr>
              <a:endParaRPr lang="en-US" sz="985" kern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4" name="箭头3"/>
            <p:cNvSpPr>
              <a:spLocks noChangeAspect="1"/>
            </p:cNvSpPr>
            <p:nvPr/>
          </p:nvSpPr>
          <p:spPr bwMode="auto">
            <a:xfrm>
              <a:off x="3248314" y="2603898"/>
              <a:ext cx="1291593" cy="1360042"/>
            </a:xfrm>
            <a:custGeom>
              <a:avLst/>
              <a:gdLst>
                <a:gd name="T0" fmla="*/ 1096 w 1295"/>
                <a:gd name="T1" fmla="*/ 1023 h 1364"/>
                <a:gd name="T2" fmla="*/ 1276 w 1295"/>
                <a:gd name="T3" fmla="*/ 728 h 1364"/>
                <a:gd name="T4" fmla="*/ 1232 w 1295"/>
                <a:gd name="T5" fmla="*/ 726 h 1364"/>
                <a:gd name="T6" fmla="*/ 1187 w 1295"/>
                <a:gd name="T7" fmla="*/ 722 h 1364"/>
                <a:gd name="T8" fmla="*/ 1131 w 1295"/>
                <a:gd name="T9" fmla="*/ 711 h 1364"/>
                <a:gd name="T10" fmla="*/ 1103 w 1295"/>
                <a:gd name="T11" fmla="*/ 704 h 1364"/>
                <a:gd name="T12" fmla="*/ 1050 w 1295"/>
                <a:gd name="T13" fmla="*/ 687 h 1364"/>
                <a:gd name="T14" fmla="*/ 1023 w 1295"/>
                <a:gd name="T15" fmla="*/ 677 h 1364"/>
                <a:gd name="T16" fmla="*/ 973 w 1295"/>
                <a:gd name="T17" fmla="*/ 653 h 1364"/>
                <a:gd name="T18" fmla="*/ 949 w 1295"/>
                <a:gd name="T19" fmla="*/ 638 h 1364"/>
                <a:gd name="T20" fmla="*/ 902 w 1295"/>
                <a:gd name="T21" fmla="*/ 608 h 1364"/>
                <a:gd name="T22" fmla="*/ 880 w 1295"/>
                <a:gd name="T23" fmla="*/ 591 h 1364"/>
                <a:gd name="T24" fmla="*/ 837 w 1295"/>
                <a:gd name="T25" fmla="*/ 556 h 1364"/>
                <a:gd name="T26" fmla="*/ 799 w 1295"/>
                <a:gd name="T27" fmla="*/ 517 h 1364"/>
                <a:gd name="T28" fmla="*/ 781 w 1295"/>
                <a:gd name="T29" fmla="*/ 496 h 1364"/>
                <a:gd name="T30" fmla="*/ 747 w 1295"/>
                <a:gd name="T31" fmla="*/ 451 h 1364"/>
                <a:gd name="T32" fmla="*/ 725 w 1295"/>
                <a:gd name="T33" fmla="*/ 417 h 1364"/>
                <a:gd name="T34" fmla="*/ 703 w 1295"/>
                <a:gd name="T35" fmla="*/ 380 h 1364"/>
                <a:gd name="T36" fmla="*/ 680 w 1295"/>
                <a:gd name="T37" fmla="*/ 330 h 1364"/>
                <a:gd name="T38" fmla="*/ 670 w 1295"/>
                <a:gd name="T39" fmla="*/ 303 h 1364"/>
                <a:gd name="T40" fmla="*/ 657 w 1295"/>
                <a:gd name="T41" fmla="*/ 263 h 1364"/>
                <a:gd name="T42" fmla="*/ 646 w 1295"/>
                <a:gd name="T43" fmla="*/ 221 h 1364"/>
                <a:gd name="T44" fmla="*/ 322 w 1295"/>
                <a:gd name="T45" fmla="*/ 0 h 1364"/>
                <a:gd name="T46" fmla="*/ 2 w 1295"/>
                <a:gd name="T47" fmla="*/ 222 h 1364"/>
                <a:gd name="T48" fmla="*/ 10 w 1295"/>
                <a:gd name="T49" fmla="*/ 282 h 1364"/>
                <a:gd name="T50" fmla="*/ 21 w 1295"/>
                <a:gd name="T51" fmla="*/ 343 h 1364"/>
                <a:gd name="T52" fmla="*/ 35 w 1295"/>
                <a:gd name="T53" fmla="*/ 401 h 1364"/>
                <a:gd name="T54" fmla="*/ 51 w 1295"/>
                <a:gd name="T55" fmla="*/ 458 h 1364"/>
                <a:gd name="T56" fmla="*/ 69 w 1295"/>
                <a:gd name="T57" fmla="*/ 516 h 1364"/>
                <a:gd name="T58" fmla="*/ 91 w 1295"/>
                <a:gd name="T59" fmla="*/ 571 h 1364"/>
                <a:gd name="T60" fmla="*/ 115 w 1295"/>
                <a:gd name="T61" fmla="*/ 624 h 1364"/>
                <a:gd name="T62" fmla="*/ 141 w 1295"/>
                <a:gd name="T63" fmla="*/ 678 h 1364"/>
                <a:gd name="T64" fmla="*/ 169 w 1295"/>
                <a:gd name="T65" fmla="*/ 729 h 1364"/>
                <a:gd name="T66" fmla="*/ 200 w 1295"/>
                <a:gd name="T67" fmla="*/ 779 h 1364"/>
                <a:gd name="T68" fmla="*/ 233 w 1295"/>
                <a:gd name="T69" fmla="*/ 828 h 1364"/>
                <a:gd name="T70" fmla="*/ 268 w 1295"/>
                <a:gd name="T71" fmla="*/ 874 h 1364"/>
                <a:gd name="T72" fmla="*/ 305 w 1295"/>
                <a:gd name="T73" fmla="*/ 919 h 1364"/>
                <a:gd name="T74" fmla="*/ 344 w 1295"/>
                <a:gd name="T75" fmla="*/ 962 h 1364"/>
                <a:gd name="T76" fmla="*/ 385 w 1295"/>
                <a:gd name="T77" fmla="*/ 1004 h 1364"/>
                <a:gd name="T78" fmla="*/ 428 w 1295"/>
                <a:gd name="T79" fmla="*/ 1043 h 1364"/>
                <a:gd name="T80" fmla="*/ 473 w 1295"/>
                <a:gd name="T81" fmla="*/ 1081 h 1364"/>
                <a:gd name="T82" fmla="*/ 519 w 1295"/>
                <a:gd name="T83" fmla="*/ 1116 h 1364"/>
                <a:gd name="T84" fmla="*/ 567 w 1295"/>
                <a:gd name="T85" fmla="*/ 1151 h 1364"/>
                <a:gd name="T86" fmla="*/ 616 w 1295"/>
                <a:gd name="T87" fmla="*/ 1182 h 1364"/>
                <a:gd name="T88" fmla="*/ 667 w 1295"/>
                <a:gd name="T89" fmla="*/ 1211 h 1364"/>
                <a:gd name="T90" fmla="*/ 720 w 1295"/>
                <a:gd name="T91" fmla="*/ 1237 h 1364"/>
                <a:gd name="T92" fmla="*/ 774 w 1295"/>
                <a:gd name="T93" fmla="*/ 1262 h 1364"/>
                <a:gd name="T94" fmla="*/ 828 w 1295"/>
                <a:gd name="T95" fmla="*/ 1283 h 1364"/>
                <a:gd name="T96" fmla="*/ 885 w 1295"/>
                <a:gd name="T97" fmla="*/ 1304 h 1364"/>
                <a:gd name="T98" fmla="*/ 942 w 1295"/>
                <a:gd name="T99" fmla="*/ 1321 h 1364"/>
                <a:gd name="T100" fmla="*/ 1001 w 1295"/>
                <a:gd name="T101" fmla="*/ 1335 h 1364"/>
                <a:gd name="T102" fmla="*/ 1061 w 1295"/>
                <a:gd name="T103" fmla="*/ 1346 h 1364"/>
                <a:gd name="T104" fmla="*/ 1121 w 1295"/>
                <a:gd name="T105" fmla="*/ 1355 h 1364"/>
                <a:gd name="T106" fmla="*/ 1182 w 1295"/>
                <a:gd name="T107" fmla="*/ 1361 h 1364"/>
                <a:gd name="T108" fmla="*/ 1245 w 1295"/>
                <a:gd name="T109" fmla="*/ 1364 h 1364"/>
                <a:gd name="T110" fmla="*/ 1281 w 1295"/>
                <a:gd name="T111" fmla="*/ 1364 h 1364"/>
                <a:gd name="T112" fmla="*/ 1290 w 1295"/>
                <a:gd name="T113" fmla="*/ 136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5" h="1364">
                  <a:moveTo>
                    <a:pt x="1295" y="1362"/>
                  </a:moveTo>
                  <a:lnTo>
                    <a:pt x="1096" y="1023"/>
                  </a:lnTo>
                  <a:lnTo>
                    <a:pt x="1295" y="727"/>
                  </a:lnTo>
                  <a:lnTo>
                    <a:pt x="1276" y="728"/>
                  </a:lnTo>
                  <a:lnTo>
                    <a:pt x="1246" y="727"/>
                  </a:lnTo>
                  <a:lnTo>
                    <a:pt x="1232" y="726"/>
                  </a:lnTo>
                  <a:lnTo>
                    <a:pt x="1217" y="725"/>
                  </a:lnTo>
                  <a:lnTo>
                    <a:pt x="1187" y="722"/>
                  </a:lnTo>
                  <a:lnTo>
                    <a:pt x="1159" y="717"/>
                  </a:lnTo>
                  <a:lnTo>
                    <a:pt x="1131" y="711"/>
                  </a:lnTo>
                  <a:lnTo>
                    <a:pt x="1117" y="708"/>
                  </a:lnTo>
                  <a:lnTo>
                    <a:pt x="1103" y="704"/>
                  </a:lnTo>
                  <a:lnTo>
                    <a:pt x="1076" y="696"/>
                  </a:lnTo>
                  <a:lnTo>
                    <a:pt x="1050" y="687"/>
                  </a:lnTo>
                  <a:lnTo>
                    <a:pt x="1037" y="682"/>
                  </a:lnTo>
                  <a:lnTo>
                    <a:pt x="1023" y="677"/>
                  </a:lnTo>
                  <a:lnTo>
                    <a:pt x="998" y="665"/>
                  </a:lnTo>
                  <a:lnTo>
                    <a:pt x="973" y="653"/>
                  </a:lnTo>
                  <a:lnTo>
                    <a:pt x="961" y="646"/>
                  </a:lnTo>
                  <a:lnTo>
                    <a:pt x="949" y="638"/>
                  </a:lnTo>
                  <a:lnTo>
                    <a:pt x="925" y="623"/>
                  </a:lnTo>
                  <a:lnTo>
                    <a:pt x="902" y="608"/>
                  </a:lnTo>
                  <a:lnTo>
                    <a:pt x="891" y="600"/>
                  </a:lnTo>
                  <a:lnTo>
                    <a:pt x="880" y="591"/>
                  </a:lnTo>
                  <a:lnTo>
                    <a:pt x="858" y="574"/>
                  </a:lnTo>
                  <a:lnTo>
                    <a:pt x="837" y="556"/>
                  </a:lnTo>
                  <a:lnTo>
                    <a:pt x="818" y="537"/>
                  </a:lnTo>
                  <a:lnTo>
                    <a:pt x="799" y="517"/>
                  </a:lnTo>
                  <a:lnTo>
                    <a:pt x="790" y="506"/>
                  </a:lnTo>
                  <a:lnTo>
                    <a:pt x="781" y="496"/>
                  </a:lnTo>
                  <a:lnTo>
                    <a:pt x="764" y="473"/>
                  </a:lnTo>
                  <a:lnTo>
                    <a:pt x="747" y="451"/>
                  </a:lnTo>
                  <a:lnTo>
                    <a:pt x="732" y="428"/>
                  </a:lnTo>
                  <a:lnTo>
                    <a:pt x="725" y="417"/>
                  </a:lnTo>
                  <a:lnTo>
                    <a:pt x="718" y="405"/>
                  </a:lnTo>
                  <a:lnTo>
                    <a:pt x="703" y="380"/>
                  </a:lnTo>
                  <a:lnTo>
                    <a:pt x="691" y="355"/>
                  </a:lnTo>
                  <a:lnTo>
                    <a:pt x="680" y="330"/>
                  </a:lnTo>
                  <a:lnTo>
                    <a:pt x="675" y="316"/>
                  </a:lnTo>
                  <a:lnTo>
                    <a:pt x="670" y="303"/>
                  </a:lnTo>
                  <a:lnTo>
                    <a:pt x="661" y="276"/>
                  </a:lnTo>
                  <a:lnTo>
                    <a:pt x="657" y="263"/>
                  </a:lnTo>
                  <a:lnTo>
                    <a:pt x="653" y="249"/>
                  </a:lnTo>
                  <a:lnTo>
                    <a:pt x="646" y="221"/>
                  </a:lnTo>
                  <a:lnTo>
                    <a:pt x="641" y="193"/>
                  </a:lnTo>
                  <a:lnTo>
                    <a:pt x="322" y="0"/>
                  </a:lnTo>
                  <a:lnTo>
                    <a:pt x="0" y="191"/>
                  </a:lnTo>
                  <a:lnTo>
                    <a:pt x="2" y="222"/>
                  </a:lnTo>
                  <a:lnTo>
                    <a:pt x="6" y="252"/>
                  </a:lnTo>
                  <a:lnTo>
                    <a:pt x="10" y="282"/>
                  </a:lnTo>
                  <a:lnTo>
                    <a:pt x="15" y="312"/>
                  </a:lnTo>
                  <a:lnTo>
                    <a:pt x="21" y="343"/>
                  </a:lnTo>
                  <a:lnTo>
                    <a:pt x="27" y="372"/>
                  </a:lnTo>
                  <a:lnTo>
                    <a:pt x="35" y="401"/>
                  </a:lnTo>
                  <a:lnTo>
                    <a:pt x="42" y="430"/>
                  </a:lnTo>
                  <a:lnTo>
                    <a:pt x="51" y="458"/>
                  </a:lnTo>
                  <a:lnTo>
                    <a:pt x="60" y="488"/>
                  </a:lnTo>
                  <a:lnTo>
                    <a:pt x="69" y="516"/>
                  </a:lnTo>
                  <a:lnTo>
                    <a:pt x="81" y="543"/>
                  </a:lnTo>
                  <a:lnTo>
                    <a:pt x="91" y="571"/>
                  </a:lnTo>
                  <a:lnTo>
                    <a:pt x="103" y="598"/>
                  </a:lnTo>
                  <a:lnTo>
                    <a:pt x="115" y="624"/>
                  </a:lnTo>
                  <a:lnTo>
                    <a:pt x="128" y="652"/>
                  </a:lnTo>
                  <a:lnTo>
                    <a:pt x="141" y="678"/>
                  </a:lnTo>
                  <a:lnTo>
                    <a:pt x="155" y="704"/>
                  </a:lnTo>
                  <a:lnTo>
                    <a:pt x="169" y="729"/>
                  </a:lnTo>
                  <a:lnTo>
                    <a:pt x="184" y="754"/>
                  </a:lnTo>
                  <a:lnTo>
                    <a:pt x="200" y="779"/>
                  </a:lnTo>
                  <a:lnTo>
                    <a:pt x="216" y="803"/>
                  </a:lnTo>
                  <a:lnTo>
                    <a:pt x="233" y="828"/>
                  </a:lnTo>
                  <a:lnTo>
                    <a:pt x="251" y="851"/>
                  </a:lnTo>
                  <a:lnTo>
                    <a:pt x="268" y="874"/>
                  </a:lnTo>
                  <a:lnTo>
                    <a:pt x="287" y="897"/>
                  </a:lnTo>
                  <a:lnTo>
                    <a:pt x="305" y="919"/>
                  </a:lnTo>
                  <a:lnTo>
                    <a:pt x="324" y="941"/>
                  </a:lnTo>
                  <a:lnTo>
                    <a:pt x="344" y="962"/>
                  </a:lnTo>
                  <a:lnTo>
                    <a:pt x="364" y="984"/>
                  </a:lnTo>
                  <a:lnTo>
                    <a:pt x="385" y="1004"/>
                  </a:lnTo>
                  <a:lnTo>
                    <a:pt x="407" y="1024"/>
                  </a:lnTo>
                  <a:lnTo>
                    <a:pt x="428" y="1043"/>
                  </a:lnTo>
                  <a:lnTo>
                    <a:pt x="450" y="1062"/>
                  </a:lnTo>
                  <a:lnTo>
                    <a:pt x="473" y="1081"/>
                  </a:lnTo>
                  <a:lnTo>
                    <a:pt x="495" y="1099"/>
                  </a:lnTo>
                  <a:lnTo>
                    <a:pt x="519" y="1116"/>
                  </a:lnTo>
                  <a:lnTo>
                    <a:pt x="542" y="1134"/>
                  </a:lnTo>
                  <a:lnTo>
                    <a:pt x="567" y="1151"/>
                  </a:lnTo>
                  <a:lnTo>
                    <a:pt x="592" y="1166"/>
                  </a:lnTo>
                  <a:lnTo>
                    <a:pt x="616" y="1182"/>
                  </a:lnTo>
                  <a:lnTo>
                    <a:pt x="642" y="1196"/>
                  </a:lnTo>
                  <a:lnTo>
                    <a:pt x="667" y="1211"/>
                  </a:lnTo>
                  <a:lnTo>
                    <a:pt x="693" y="1224"/>
                  </a:lnTo>
                  <a:lnTo>
                    <a:pt x="720" y="1237"/>
                  </a:lnTo>
                  <a:lnTo>
                    <a:pt x="747" y="1250"/>
                  </a:lnTo>
                  <a:lnTo>
                    <a:pt x="774" y="1262"/>
                  </a:lnTo>
                  <a:lnTo>
                    <a:pt x="801" y="1273"/>
                  </a:lnTo>
                  <a:lnTo>
                    <a:pt x="828" y="1283"/>
                  </a:lnTo>
                  <a:lnTo>
                    <a:pt x="856" y="1294"/>
                  </a:lnTo>
                  <a:lnTo>
                    <a:pt x="885" y="1304"/>
                  </a:lnTo>
                  <a:lnTo>
                    <a:pt x="914" y="1312"/>
                  </a:lnTo>
                  <a:lnTo>
                    <a:pt x="942" y="1321"/>
                  </a:lnTo>
                  <a:lnTo>
                    <a:pt x="971" y="1328"/>
                  </a:lnTo>
                  <a:lnTo>
                    <a:pt x="1001" y="1335"/>
                  </a:lnTo>
                  <a:lnTo>
                    <a:pt x="1030" y="1341"/>
                  </a:lnTo>
                  <a:lnTo>
                    <a:pt x="1061" y="1346"/>
                  </a:lnTo>
                  <a:lnTo>
                    <a:pt x="1091" y="1351"/>
                  </a:lnTo>
                  <a:lnTo>
                    <a:pt x="1121" y="1355"/>
                  </a:lnTo>
                  <a:lnTo>
                    <a:pt x="1151" y="1358"/>
                  </a:lnTo>
                  <a:lnTo>
                    <a:pt x="1182" y="1361"/>
                  </a:lnTo>
                  <a:lnTo>
                    <a:pt x="1214" y="1363"/>
                  </a:lnTo>
                  <a:lnTo>
                    <a:pt x="1245" y="1364"/>
                  </a:lnTo>
                  <a:lnTo>
                    <a:pt x="1276" y="1364"/>
                  </a:lnTo>
                  <a:lnTo>
                    <a:pt x="1281" y="1364"/>
                  </a:lnTo>
                  <a:lnTo>
                    <a:pt x="1285" y="1363"/>
                  </a:lnTo>
                  <a:lnTo>
                    <a:pt x="1290" y="1362"/>
                  </a:lnTo>
                  <a:lnTo>
                    <a:pt x="1295" y="1362"/>
                  </a:lnTo>
                  <a:close/>
                </a:path>
              </a:pathLst>
            </a:custGeom>
            <a:solidFill>
              <a:srgbClr val="8D86BA"/>
            </a:solidFill>
            <a:ln w="3175" cap="flat" cmpd="sng" algn="ctr">
              <a:noFill/>
              <a:prstDash val="solid"/>
            </a:ln>
            <a:effectLst/>
          </p:spPr>
          <p:txBody>
            <a:bodyPr lIns="96393" tIns="48197" rIns="96393" bIns="48197" anchor="ctr"/>
            <a:lstStyle/>
            <a:p>
              <a:pPr defTabSz="1285240">
                <a:lnSpc>
                  <a:spcPct val="120000"/>
                </a:lnSpc>
                <a:defRPr/>
              </a:pPr>
              <a:endParaRPr lang="en-US" sz="985" kern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5" name="箭头2"/>
            <p:cNvSpPr>
              <a:spLocks noChangeAspect="1"/>
            </p:cNvSpPr>
            <p:nvPr/>
          </p:nvSpPr>
          <p:spPr bwMode="auto">
            <a:xfrm>
              <a:off x="4414914" y="2731867"/>
              <a:ext cx="1380874" cy="1229097"/>
            </a:xfrm>
            <a:custGeom>
              <a:avLst/>
              <a:gdLst>
                <a:gd name="T0" fmla="*/ 0 w 1385"/>
                <a:gd name="T1" fmla="*/ 903 h 1233"/>
                <a:gd name="T2" fmla="*/ 221 w 1385"/>
                <a:gd name="T3" fmla="*/ 588 h 1233"/>
                <a:gd name="T4" fmla="*/ 262 w 1385"/>
                <a:gd name="T5" fmla="*/ 579 h 1233"/>
                <a:gd name="T6" fmla="*/ 302 w 1385"/>
                <a:gd name="T7" fmla="*/ 567 h 1233"/>
                <a:gd name="T8" fmla="*/ 354 w 1385"/>
                <a:gd name="T9" fmla="*/ 548 h 1233"/>
                <a:gd name="T10" fmla="*/ 391 w 1385"/>
                <a:gd name="T11" fmla="*/ 531 h 1233"/>
                <a:gd name="T12" fmla="*/ 427 w 1385"/>
                <a:gd name="T13" fmla="*/ 511 h 1233"/>
                <a:gd name="T14" fmla="*/ 472 w 1385"/>
                <a:gd name="T15" fmla="*/ 482 h 1233"/>
                <a:gd name="T16" fmla="*/ 506 w 1385"/>
                <a:gd name="T17" fmla="*/ 458 h 1233"/>
                <a:gd name="T18" fmla="*/ 526 w 1385"/>
                <a:gd name="T19" fmla="*/ 441 h 1233"/>
                <a:gd name="T20" fmla="*/ 546 w 1385"/>
                <a:gd name="T21" fmla="*/ 423 h 1233"/>
                <a:gd name="T22" fmla="*/ 565 w 1385"/>
                <a:gd name="T23" fmla="*/ 405 h 1233"/>
                <a:gd name="T24" fmla="*/ 584 w 1385"/>
                <a:gd name="T25" fmla="*/ 385 h 1233"/>
                <a:gd name="T26" fmla="*/ 610 w 1385"/>
                <a:gd name="T27" fmla="*/ 353 h 1233"/>
                <a:gd name="T28" fmla="*/ 642 w 1385"/>
                <a:gd name="T29" fmla="*/ 310 h 1233"/>
                <a:gd name="T30" fmla="*/ 671 w 1385"/>
                <a:gd name="T31" fmla="*/ 264 h 1233"/>
                <a:gd name="T32" fmla="*/ 689 w 1385"/>
                <a:gd name="T33" fmla="*/ 228 h 1233"/>
                <a:gd name="T34" fmla="*/ 705 w 1385"/>
                <a:gd name="T35" fmla="*/ 189 h 1233"/>
                <a:gd name="T36" fmla="*/ 723 w 1385"/>
                <a:gd name="T37" fmla="*/ 138 h 1233"/>
                <a:gd name="T38" fmla="*/ 737 w 1385"/>
                <a:gd name="T39" fmla="*/ 84 h 1233"/>
                <a:gd name="T40" fmla="*/ 746 w 1385"/>
                <a:gd name="T41" fmla="*/ 28 h 1233"/>
                <a:gd name="T42" fmla="*/ 748 w 1385"/>
                <a:gd name="T43" fmla="*/ 0 h 1233"/>
                <a:gd name="T44" fmla="*/ 1385 w 1385"/>
                <a:gd name="T45" fmla="*/ 4 h 1233"/>
                <a:gd name="T46" fmla="*/ 1382 w 1385"/>
                <a:gd name="T47" fmla="*/ 66 h 1233"/>
                <a:gd name="T48" fmla="*/ 1375 w 1385"/>
                <a:gd name="T49" fmla="*/ 126 h 1233"/>
                <a:gd name="T50" fmla="*/ 1366 w 1385"/>
                <a:gd name="T51" fmla="*/ 185 h 1233"/>
                <a:gd name="T52" fmla="*/ 1354 w 1385"/>
                <a:gd name="T53" fmla="*/ 245 h 1233"/>
                <a:gd name="T54" fmla="*/ 1339 w 1385"/>
                <a:gd name="T55" fmla="*/ 302 h 1233"/>
                <a:gd name="T56" fmla="*/ 1322 w 1385"/>
                <a:gd name="T57" fmla="*/ 359 h 1233"/>
                <a:gd name="T58" fmla="*/ 1301 w 1385"/>
                <a:gd name="T59" fmla="*/ 414 h 1233"/>
                <a:gd name="T60" fmla="*/ 1279 w 1385"/>
                <a:gd name="T61" fmla="*/ 468 h 1233"/>
                <a:gd name="T62" fmla="*/ 1255 w 1385"/>
                <a:gd name="T63" fmla="*/ 522 h 1233"/>
                <a:gd name="T64" fmla="*/ 1228 w 1385"/>
                <a:gd name="T65" fmla="*/ 573 h 1233"/>
                <a:gd name="T66" fmla="*/ 1200 w 1385"/>
                <a:gd name="T67" fmla="*/ 623 h 1233"/>
                <a:gd name="T68" fmla="*/ 1169 w 1385"/>
                <a:gd name="T69" fmla="*/ 671 h 1233"/>
                <a:gd name="T70" fmla="*/ 1135 w 1385"/>
                <a:gd name="T71" fmla="*/ 719 h 1233"/>
                <a:gd name="T72" fmla="*/ 1099 w 1385"/>
                <a:gd name="T73" fmla="*/ 764 h 1233"/>
                <a:gd name="T74" fmla="*/ 1062 w 1385"/>
                <a:gd name="T75" fmla="*/ 808 h 1233"/>
                <a:gd name="T76" fmla="*/ 1023 w 1385"/>
                <a:gd name="T77" fmla="*/ 851 h 1233"/>
                <a:gd name="T78" fmla="*/ 982 w 1385"/>
                <a:gd name="T79" fmla="*/ 891 h 1233"/>
                <a:gd name="T80" fmla="*/ 939 w 1385"/>
                <a:gd name="T81" fmla="*/ 929 h 1233"/>
                <a:gd name="T82" fmla="*/ 895 w 1385"/>
                <a:gd name="T83" fmla="*/ 965 h 1233"/>
                <a:gd name="T84" fmla="*/ 849 w 1385"/>
                <a:gd name="T85" fmla="*/ 1000 h 1233"/>
                <a:gd name="T86" fmla="*/ 801 w 1385"/>
                <a:gd name="T87" fmla="*/ 1032 h 1233"/>
                <a:gd name="T88" fmla="*/ 752 w 1385"/>
                <a:gd name="T89" fmla="*/ 1063 h 1233"/>
                <a:gd name="T90" fmla="*/ 701 w 1385"/>
                <a:gd name="T91" fmla="*/ 1090 h 1233"/>
                <a:gd name="T92" fmla="*/ 649 w 1385"/>
                <a:gd name="T93" fmla="*/ 1116 h 1233"/>
                <a:gd name="T94" fmla="*/ 595 w 1385"/>
                <a:gd name="T95" fmla="*/ 1139 h 1233"/>
                <a:gd name="T96" fmla="*/ 541 w 1385"/>
                <a:gd name="T97" fmla="*/ 1161 h 1233"/>
                <a:gd name="T98" fmla="*/ 485 w 1385"/>
                <a:gd name="T99" fmla="*/ 1180 h 1233"/>
                <a:gd name="T100" fmla="*/ 428 w 1385"/>
                <a:gd name="T101" fmla="*/ 1196 h 1233"/>
                <a:gd name="T102" fmla="*/ 370 w 1385"/>
                <a:gd name="T103" fmla="*/ 1209 h 1233"/>
                <a:gd name="T104" fmla="*/ 311 w 1385"/>
                <a:gd name="T105" fmla="*/ 1220 h 1233"/>
                <a:gd name="T106" fmla="*/ 251 w 1385"/>
                <a:gd name="T107" fmla="*/ 1228 h 1233"/>
                <a:gd name="T108" fmla="*/ 191 w 1385"/>
                <a:gd name="T109" fmla="*/ 123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5" h="1233">
                  <a:moveTo>
                    <a:pt x="191" y="1233"/>
                  </a:moveTo>
                  <a:lnTo>
                    <a:pt x="0" y="903"/>
                  </a:lnTo>
                  <a:lnTo>
                    <a:pt x="194" y="592"/>
                  </a:lnTo>
                  <a:lnTo>
                    <a:pt x="221" y="588"/>
                  </a:lnTo>
                  <a:lnTo>
                    <a:pt x="248" y="582"/>
                  </a:lnTo>
                  <a:lnTo>
                    <a:pt x="262" y="579"/>
                  </a:lnTo>
                  <a:lnTo>
                    <a:pt x="275" y="575"/>
                  </a:lnTo>
                  <a:lnTo>
                    <a:pt x="302" y="567"/>
                  </a:lnTo>
                  <a:lnTo>
                    <a:pt x="327" y="558"/>
                  </a:lnTo>
                  <a:lnTo>
                    <a:pt x="354" y="548"/>
                  </a:lnTo>
                  <a:lnTo>
                    <a:pt x="379" y="537"/>
                  </a:lnTo>
                  <a:lnTo>
                    <a:pt x="391" y="531"/>
                  </a:lnTo>
                  <a:lnTo>
                    <a:pt x="403" y="525"/>
                  </a:lnTo>
                  <a:lnTo>
                    <a:pt x="427" y="511"/>
                  </a:lnTo>
                  <a:lnTo>
                    <a:pt x="450" y="497"/>
                  </a:lnTo>
                  <a:lnTo>
                    <a:pt x="472" y="482"/>
                  </a:lnTo>
                  <a:lnTo>
                    <a:pt x="494" y="467"/>
                  </a:lnTo>
                  <a:lnTo>
                    <a:pt x="506" y="458"/>
                  </a:lnTo>
                  <a:lnTo>
                    <a:pt x="516" y="450"/>
                  </a:lnTo>
                  <a:lnTo>
                    <a:pt x="526" y="441"/>
                  </a:lnTo>
                  <a:lnTo>
                    <a:pt x="536" y="432"/>
                  </a:lnTo>
                  <a:lnTo>
                    <a:pt x="546" y="423"/>
                  </a:lnTo>
                  <a:lnTo>
                    <a:pt x="556" y="414"/>
                  </a:lnTo>
                  <a:lnTo>
                    <a:pt x="565" y="405"/>
                  </a:lnTo>
                  <a:lnTo>
                    <a:pt x="575" y="395"/>
                  </a:lnTo>
                  <a:lnTo>
                    <a:pt x="584" y="385"/>
                  </a:lnTo>
                  <a:lnTo>
                    <a:pt x="593" y="375"/>
                  </a:lnTo>
                  <a:lnTo>
                    <a:pt x="610" y="353"/>
                  </a:lnTo>
                  <a:lnTo>
                    <a:pt x="626" y="332"/>
                  </a:lnTo>
                  <a:lnTo>
                    <a:pt x="642" y="310"/>
                  </a:lnTo>
                  <a:lnTo>
                    <a:pt x="656" y="287"/>
                  </a:lnTo>
                  <a:lnTo>
                    <a:pt x="671" y="264"/>
                  </a:lnTo>
                  <a:lnTo>
                    <a:pt x="683" y="240"/>
                  </a:lnTo>
                  <a:lnTo>
                    <a:pt x="689" y="228"/>
                  </a:lnTo>
                  <a:lnTo>
                    <a:pt x="695" y="215"/>
                  </a:lnTo>
                  <a:lnTo>
                    <a:pt x="705" y="189"/>
                  </a:lnTo>
                  <a:lnTo>
                    <a:pt x="715" y="164"/>
                  </a:lnTo>
                  <a:lnTo>
                    <a:pt x="723" y="138"/>
                  </a:lnTo>
                  <a:lnTo>
                    <a:pt x="731" y="111"/>
                  </a:lnTo>
                  <a:lnTo>
                    <a:pt x="737" y="84"/>
                  </a:lnTo>
                  <a:lnTo>
                    <a:pt x="742" y="57"/>
                  </a:lnTo>
                  <a:lnTo>
                    <a:pt x="746" y="28"/>
                  </a:lnTo>
                  <a:lnTo>
                    <a:pt x="747" y="14"/>
                  </a:lnTo>
                  <a:lnTo>
                    <a:pt x="748" y="0"/>
                  </a:lnTo>
                  <a:lnTo>
                    <a:pt x="1032" y="202"/>
                  </a:lnTo>
                  <a:lnTo>
                    <a:pt x="1385" y="4"/>
                  </a:lnTo>
                  <a:lnTo>
                    <a:pt x="1384" y="36"/>
                  </a:lnTo>
                  <a:lnTo>
                    <a:pt x="1382" y="66"/>
                  </a:lnTo>
                  <a:lnTo>
                    <a:pt x="1379" y="96"/>
                  </a:lnTo>
                  <a:lnTo>
                    <a:pt x="1375" y="126"/>
                  </a:lnTo>
                  <a:lnTo>
                    <a:pt x="1371" y="156"/>
                  </a:lnTo>
                  <a:lnTo>
                    <a:pt x="1366" y="185"/>
                  </a:lnTo>
                  <a:lnTo>
                    <a:pt x="1360" y="216"/>
                  </a:lnTo>
                  <a:lnTo>
                    <a:pt x="1354" y="245"/>
                  </a:lnTo>
                  <a:lnTo>
                    <a:pt x="1347" y="273"/>
                  </a:lnTo>
                  <a:lnTo>
                    <a:pt x="1339" y="302"/>
                  </a:lnTo>
                  <a:lnTo>
                    <a:pt x="1331" y="330"/>
                  </a:lnTo>
                  <a:lnTo>
                    <a:pt x="1322" y="359"/>
                  </a:lnTo>
                  <a:lnTo>
                    <a:pt x="1313" y="387"/>
                  </a:lnTo>
                  <a:lnTo>
                    <a:pt x="1301" y="414"/>
                  </a:lnTo>
                  <a:lnTo>
                    <a:pt x="1291" y="441"/>
                  </a:lnTo>
                  <a:lnTo>
                    <a:pt x="1279" y="468"/>
                  </a:lnTo>
                  <a:lnTo>
                    <a:pt x="1268" y="494"/>
                  </a:lnTo>
                  <a:lnTo>
                    <a:pt x="1255" y="522"/>
                  </a:lnTo>
                  <a:lnTo>
                    <a:pt x="1242" y="547"/>
                  </a:lnTo>
                  <a:lnTo>
                    <a:pt x="1228" y="573"/>
                  </a:lnTo>
                  <a:lnTo>
                    <a:pt x="1214" y="598"/>
                  </a:lnTo>
                  <a:lnTo>
                    <a:pt x="1200" y="623"/>
                  </a:lnTo>
                  <a:lnTo>
                    <a:pt x="1184" y="647"/>
                  </a:lnTo>
                  <a:lnTo>
                    <a:pt x="1169" y="671"/>
                  </a:lnTo>
                  <a:lnTo>
                    <a:pt x="1152" y="696"/>
                  </a:lnTo>
                  <a:lnTo>
                    <a:pt x="1135" y="719"/>
                  </a:lnTo>
                  <a:lnTo>
                    <a:pt x="1117" y="742"/>
                  </a:lnTo>
                  <a:lnTo>
                    <a:pt x="1099" y="764"/>
                  </a:lnTo>
                  <a:lnTo>
                    <a:pt x="1081" y="786"/>
                  </a:lnTo>
                  <a:lnTo>
                    <a:pt x="1062" y="808"/>
                  </a:lnTo>
                  <a:lnTo>
                    <a:pt x="1043" y="829"/>
                  </a:lnTo>
                  <a:lnTo>
                    <a:pt x="1023" y="851"/>
                  </a:lnTo>
                  <a:lnTo>
                    <a:pt x="1003" y="871"/>
                  </a:lnTo>
                  <a:lnTo>
                    <a:pt x="982" y="891"/>
                  </a:lnTo>
                  <a:lnTo>
                    <a:pt x="961" y="910"/>
                  </a:lnTo>
                  <a:lnTo>
                    <a:pt x="939" y="929"/>
                  </a:lnTo>
                  <a:lnTo>
                    <a:pt x="917" y="947"/>
                  </a:lnTo>
                  <a:lnTo>
                    <a:pt x="895" y="965"/>
                  </a:lnTo>
                  <a:lnTo>
                    <a:pt x="872" y="982"/>
                  </a:lnTo>
                  <a:lnTo>
                    <a:pt x="849" y="1000"/>
                  </a:lnTo>
                  <a:lnTo>
                    <a:pt x="826" y="1017"/>
                  </a:lnTo>
                  <a:lnTo>
                    <a:pt x="801" y="1032"/>
                  </a:lnTo>
                  <a:lnTo>
                    <a:pt x="776" y="1048"/>
                  </a:lnTo>
                  <a:lnTo>
                    <a:pt x="752" y="1063"/>
                  </a:lnTo>
                  <a:lnTo>
                    <a:pt x="727" y="1077"/>
                  </a:lnTo>
                  <a:lnTo>
                    <a:pt x="701" y="1090"/>
                  </a:lnTo>
                  <a:lnTo>
                    <a:pt x="676" y="1104"/>
                  </a:lnTo>
                  <a:lnTo>
                    <a:pt x="649" y="1116"/>
                  </a:lnTo>
                  <a:lnTo>
                    <a:pt x="622" y="1128"/>
                  </a:lnTo>
                  <a:lnTo>
                    <a:pt x="595" y="1139"/>
                  </a:lnTo>
                  <a:lnTo>
                    <a:pt x="568" y="1150"/>
                  </a:lnTo>
                  <a:lnTo>
                    <a:pt x="541" y="1161"/>
                  </a:lnTo>
                  <a:lnTo>
                    <a:pt x="514" y="1171"/>
                  </a:lnTo>
                  <a:lnTo>
                    <a:pt x="485" y="1180"/>
                  </a:lnTo>
                  <a:lnTo>
                    <a:pt x="456" y="1188"/>
                  </a:lnTo>
                  <a:lnTo>
                    <a:pt x="428" y="1196"/>
                  </a:lnTo>
                  <a:lnTo>
                    <a:pt x="399" y="1203"/>
                  </a:lnTo>
                  <a:lnTo>
                    <a:pt x="370" y="1209"/>
                  </a:lnTo>
                  <a:lnTo>
                    <a:pt x="340" y="1215"/>
                  </a:lnTo>
                  <a:lnTo>
                    <a:pt x="311" y="1220"/>
                  </a:lnTo>
                  <a:lnTo>
                    <a:pt x="281" y="1224"/>
                  </a:lnTo>
                  <a:lnTo>
                    <a:pt x="251" y="1228"/>
                  </a:lnTo>
                  <a:lnTo>
                    <a:pt x="221" y="1231"/>
                  </a:lnTo>
                  <a:lnTo>
                    <a:pt x="191" y="1233"/>
                  </a:lnTo>
                  <a:close/>
                </a:path>
              </a:pathLst>
            </a:custGeom>
            <a:solidFill>
              <a:srgbClr val="8BBDE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5425" rIns="0" bIns="35425" anchor="ctr"/>
            <a:lstStyle/>
            <a:p>
              <a:pPr marL="144145" indent="-144145" defTabSz="1285240">
                <a:lnSpc>
                  <a:spcPct val="120000"/>
                </a:lnSpc>
                <a:spcBef>
                  <a:spcPts val="475"/>
                </a:spcBef>
                <a:spcAft>
                  <a:spcPts val="475"/>
                </a:spcAft>
                <a:buFont typeface="Arial" panose="020B0604020202020204" pitchFamily="34" charset="0"/>
                <a:buChar char="•"/>
                <a:defRPr/>
              </a:pPr>
              <a:endParaRPr lang="en-US" sz="1125" kern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6" name="中心文本"/>
            <p:cNvSpPr txBox="1">
              <a:spLocks noChangeArrowheads="1"/>
            </p:cNvSpPr>
            <p:nvPr/>
          </p:nvSpPr>
          <p:spPr bwMode="auto">
            <a:xfrm>
              <a:off x="3913457" y="2414156"/>
              <a:ext cx="1214216" cy="4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294" tIns="36149" rIns="72294" bIns="3614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1285240">
                <a:spcBef>
                  <a:spcPct val="0"/>
                </a:spcBef>
                <a:buNone/>
                <a:defRPr/>
              </a:pPr>
              <a:r>
                <a:rPr lang="en-US" altLang="en-US" sz="3375" kern="0" dirty="0">
                  <a:solidFill>
                    <a:srgbClr val="076655"/>
                  </a:solidFill>
                  <a:latin typeface="微软雅黑" panose="020B0503020204020204" pitchFamily="34" charset="-122"/>
                </a:rPr>
                <a:t>总结</a:t>
              </a:r>
              <a:endParaRPr lang="en-US" altLang="zh-CN" sz="3375" kern="0" dirty="0">
                <a:solidFill>
                  <a:srgbClr val="076655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0" name="Freeform 54"/>
            <p:cNvSpPr>
              <a:spLocks noEditPoints="1"/>
            </p:cNvSpPr>
            <p:nvPr/>
          </p:nvSpPr>
          <p:spPr bwMode="auto">
            <a:xfrm>
              <a:off x="5007967" y="3245835"/>
              <a:ext cx="194768" cy="360184"/>
            </a:xfrm>
            <a:custGeom>
              <a:avLst/>
              <a:gdLst>
                <a:gd name="T0" fmla="*/ 23 w 144"/>
                <a:gd name="T1" fmla="*/ 0 h 270"/>
                <a:gd name="T2" fmla="*/ 19 w 144"/>
                <a:gd name="T3" fmla="*/ 0 h 270"/>
                <a:gd name="T4" fmla="*/ 11 w 144"/>
                <a:gd name="T5" fmla="*/ 3 h 270"/>
                <a:gd name="T6" fmla="*/ 4 w 144"/>
                <a:gd name="T7" fmla="*/ 9 h 270"/>
                <a:gd name="T8" fmla="*/ 1 w 144"/>
                <a:gd name="T9" fmla="*/ 18 h 270"/>
                <a:gd name="T10" fmla="*/ 0 w 144"/>
                <a:gd name="T11" fmla="*/ 248 h 270"/>
                <a:gd name="T12" fmla="*/ 1 w 144"/>
                <a:gd name="T13" fmla="*/ 252 h 270"/>
                <a:gd name="T14" fmla="*/ 4 w 144"/>
                <a:gd name="T15" fmla="*/ 260 h 270"/>
                <a:gd name="T16" fmla="*/ 11 w 144"/>
                <a:gd name="T17" fmla="*/ 266 h 270"/>
                <a:gd name="T18" fmla="*/ 19 w 144"/>
                <a:gd name="T19" fmla="*/ 270 h 270"/>
                <a:gd name="T20" fmla="*/ 122 w 144"/>
                <a:gd name="T21" fmla="*/ 270 h 270"/>
                <a:gd name="T22" fmla="*/ 127 w 144"/>
                <a:gd name="T23" fmla="*/ 270 h 270"/>
                <a:gd name="T24" fmla="*/ 135 w 144"/>
                <a:gd name="T25" fmla="*/ 266 h 270"/>
                <a:gd name="T26" fmla="*/ 140 w 144"/>
                <a:gd name="T27" fmla="*/ 260 h 270"/>
                <a:gd name="T28" fmla="*/ 144 w 144"/>
                <a:gd name="T29" fmla="*/ 252 h 270"/>
                <a:gd name="T30" fmla="*/ 144 w 144"/>
                <a:gd name="T31" fmla="*/ 22 h 270"/>
                <a:gd name="T32" fmla="*/ 144 w 144"/>
                <a:gd name="T33" fmla="*/ 18 h 270"/>
                <a:gd name="T34" fmla="*/ 140 w 144"/>
                <a:gd name="T35" fmla="*/ 9 h 270"/>
                <a:gd name="T36" fmla="*/ 135 w 144"/>
                <a:gd name="T37" fmla="*/ 3 h 270"/>
                <a:gd name="T38" fmla="*/ 127 w 144"/>
                <a:gd name="T39" fmla="*/ 0 h 270"/>
                <a:gd name="T40" fmla="*/ 122 w 144"/>
                <a:gd name="T41" fmla="*/ 0 h 270"/>
                <a:gd name="T42" fmla="*/ 86 w 144"/>
                <a:gd name="T43" fmla="*/ 18 h 270"/>
                <a:gd name="T44" fmla="*/ 90 w 144"/>
                <a:gd name="T45" fmla="*/ 19 h 270"/>
                <a:gd name="T46" fmla="*/ 90 w 144"/>
                <a:gd name="T47" fmla="*/ 22 h 270"/>
                <a:gd name="T48" fmla="*/ 86 w 144"/>
                <a:gd name="T49" fmla="*/ 26 h 270"/>
                <a:gd name="T50" fmla="*/ 58 w 144"/>
                <a:gd name="T51" fmla="*/ 26 h 270"/>
                <a:gd name="T52" fmla="*/ 54 w 144"/>
                <a:gd name="T53" fmla="*/ 22 h 270"/>
                <a:gd name="T54" fmla="*/ 56 w 144"/>
                <a:gd name="T55" fmla="*/ 19 h 270"/>
                <a:gd name="T56" fmla="*/ 58 w 144"/>
                <a:gd name="T57" fmla="*/ 18 h 270"/>
                <a:gd name="T58" fmla="*/ 72 w 144"/>
                <a:gd name="T59" fmla="*/ 262 h 270"/>
                <a:gd name="T60" fmla="*/ 62 w 144"/>
                <a:gd name="T61" fmla="*/ 258 h 270"/>
                <a:gd name="T62" fmla="*/ 58 w 144"/>
                <a:gd name="T63" fmla="*/ 248 h 270"/>
                <a:gd name="T64" fmla="*/ 60 w 144"/>
                <a:gd name="T65" fmla="*/ 243 h 270"/>
                <a:gd name="T66" fmla="*/ 66 w 144"/>
                <a:gd name="T67" fmla="*/ 234 h 270"/>
                <a:gd name="T68" fmla="*/ 72 w 144"/>
                <a:gd name="T69" fmla="*/ 234 h 270"/>
                <a:gd name="T70" fmla="*/ 81 w 144"/>
                <a:gd name="T71" fmla="*/ 239 h 270"/>
                <a:gd name="T72" fmla="*/ 86 w 144"/>
                <a:gd name="T73" fmla="*/ 248 h 270"/>
                <a:gd name="T74" fmla="*/ 84 w 144"/>
                <a:gd name="T75" fmla="*/ 252 h 270"/>
                <a:gd name="T76" fmla="*/ 77 w 144"/>
                <a:gd name="T77" fmla="*/ 260 h 270"/>
                <a:gd name="T78" fmla="*/ 72 w 144"/>
                <a:gd name="T79" fmla="*/ 262 h 270"/>
                <a:gd name="T80" fmla="*/ 9 w 144"/>
                <a:gd name="T81" fmla="*/ 225 h 270"/>
                <a:gd name="T82" fmla="*/ 136 w 144"/>
                <a:gd name="T83" fmla="*/ 4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270">
                  <a:moveTo>
                    <a:pt x="122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11" y="3"/>
                  </a:lnTo>
                  <a:lnTo>
                    <a:pt x="6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4" y="260"/>
                  </a:lnTo>
                  <a:lnTo>
                    <a:pt x="6" y="263"/>
                  </a:lnTo>
                  <a:lnTo>
                    <a:pt x="11" y="266"/>
                  </a:lnTo>
                  <a:lnTo>
                    <a:pt x="13" y="269"/>
                  </a:lnTo>
                  <a:lnTo>
                    <a:pt x="19" y="270"/>
                  </a:lnTo>
                  <a:lnTo>
                    <a:pt x="23" y="270"/>
                  </a:lnTo>
                  <a:lnTo>
                    <a:pt x="122" y="270"/>
                  </a:lnTo>
                  <a:lnTo>
                    <a:pt x="122" y="270"/>
                  </a:lnTo>
                  <a:lnTo>
                    <a:pt x="127" y="270"/>
                  </a:lnTo>
                  <a:lnTo>
                    <a:pt x="131" y="269"/>
                  </a:lnTo>
                  <a:lnTo>
                    <a:pt x="135" y="266"/>
                  </a:lnTo>
                  <a:lnTo>
                    <a:pt x="137" y="263"/>
                  </a:lnTo>
                  <a:lnTo>
                    <a:pt x="140" y="260"/>
                  </a:lnTo>
                  <a:lnTo>
                    <a:pt x="143" y="256"/>
                  </a:lnTo>
                  <a:lnTo>
                    <a:pt x="144" y="252"/>
                  </a:lnTo>
                  <a:lnTo>
                    <a:pt x="144" y="248"/>
                  </a:lnTo>
                  <a:lnTo>
                    <a:pt x="144" y="22"/>
                  </a:lnTo>
                  <a:lnTo>
                    <a:pt x="144" y="22"/>
                  </a:lnTo>
                  <a:lnTo>
                    <a:pt x="144" y="18"/>
                  </a:lnTo>
                  <a:lnTo>
                    <a:pt x="143" y="13"/>
                  </a:lnTo>
                  <a:lnTo>
                    <a:pt x="140" y="9"/>
                  </a:lnTo>
                  <a:lnTo>
                    <a:pt x="137" y="5"/>
                  </a:lnTo>
                  <a:lnTo>
                    <a:pt x="135" y="3"/>
                  </a:lnTo>
                  <a:lnTo>
                    <a:pt x="131" y="1"/>
                  </a:lnTo>
                  <a:lnTo>
                    <a:pt x="127" y="0"/>
                  </a:lnTo>
                  <a:lnTo>
                    <a:pt x="122" y="0"/>
                  </a:lnTo>
                  <a:lnTo>
                    <a:pt x="122" y="0"/>
                  </a:lnTo>
                  <a:close/>
                  <a:moveTo>
                    <a:pt x="58" y="18"/>
                  </a:moveTo>
                  <a:lnTo>
                    <a:pt x="86" y="18"/>
                  </a:lnTo>
                  <a:lnTo>
                    <a:pt x="86" y="18"/>
                  </a:lnTo>
                  <a:lnTo>
                    <a:pt x="90" y="19"/>
                  </a:lnTo>
                  <a:lnTo>
                    <a:pt x="90" y="22"/>
                  </a:lnTo>
                  <a:lnTo>
                    <a:pt x="90" y="22"/>
                  </a:lnTo>
                  <a:lnTo>
                    <a:pt x="90" y="24"/>
                  </a:lnTo>
                  <a:lnTo>
                    <a:pt x="86" y="26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6" y="19"/>
                  </a:lnTo>
                  <a:lnTo>
                    <a:pt x="58" y="18"/>
                  </a:lnTo>
                  <a:lnTo>
                    <a:pt x="58" y="18"/>
                  </a:lnTo>
                  <a:close/>
                  <a:moveTo>
                    <a:pt x="72" y="262"/>
                  </a:moveTo>
                  <a:lnTo>
                    <a:pt x="72" y="262"/>
                  </a:lnTo>
                  <a:lnTo>
                    <a:pt x="66" y="260"/>
                  </a:lnTo>
                  <a:lnTo>
                    <a:pt x="62" y="258"/>
                  </a:lnTo>
                  <a:lnTo>
                    <a:pt x="60" y="252"/>
                  </a:lnTo>
                  <a:lnTo>
                    <a:pt x="58" y="248"/>
                  </a:lnTo>
                  <a:lnTo>
                    <a:pt x="58" y="248"/>
                  </a:lnTo>
                  <a:lnTo>
                    <a:pt x="60" y="243"/>
                  </a:lnTo>
                  <a:lnTo>
                    <a:pt x="62" y="239"/>
                  </a:lnTo>
                  <a:lnTo>
                    <a:pt x="66" y="234"/>
                  </a:lnTo>
                  <a:lnTo>
                    <a:pt x="72" y="234"/>
                  </a:lnTo>
                  <a:lnTo>
                    <a:pt x="72" y="234"/>
                  </a:lnTo>
                  <a:lnTo>
                    <a:pt x="77" y="234"/>
                  </a:lnTo>
                  <a:lnTo>
                    <a:pt x="81" y="239"/>
                  </a:lnTo>
                  <a:lnTo>
                    <a:pt x="84" y="243"/>
                  </a:lnTo>
                  <a:lnTo>
                    <a:pt x="86" y="248"/>
                  </a:lnTo>
                  <a:lnTo>
                    <a:pt x="86" y="248"/>
                  </a:lnTo>
                  <a:lnTo>
                    <a:pt x="84" y="252"/>
                  </a:lnTo>
                  <a:lnTo>
                    <a:pt x="81" y="258"/>
                  </a:lnTo>
                  <a:lnTo>
                    <a:pt x="77" y="260"/>
                  </a:lnTo>
                  <a:lnTo>
                    <a:pt x="72" y="262"/>
                  </a:lnTo>
                  <a:lnTo>
                    <a:pt x="72" y="262"/>
                  </a:lnTo>
                  <a:close/>
                  <a:moveTo>
                    <a:pt x="136" y="225"/>
                  </a:moveTo>
                  <a:lnTo>
                    <a:pt x="9" y="225"/>
                  </a:lnTo>
                  <a:lnTo>
                    <a:pt x="9" y="45"/>
                  </a:lnTo>
                  <a:lnTo>
                    <a:pt x="136" y="45"/>
                  </a:lnTo>
                  <a:lnTo>
                    <a:pt x="136" y="2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6393" tIns="48197" rIns="96393" bIns="48197" numCol="1" anchor="t" anchorCtr="0" compatLnSpc="1"/>
            <a:lstStyle/>
            <a:p>
              <a:pPr defTabSz="1285240">
                <a:defRPr/>
              </a:pPr>
              <a:endParaRPr lang="zh-CN" altLang="en-US" sz="3375" kern="0">
                <a:solidFill>
                  <a:srgbClr val="080808"/>
                </a:solidFill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5105351" y="1925813"/>
              <a:ext cx="362855" cy="293487"/>
              <a:chOff x="5337176" y="1504950"/>
              <a:chExt cx="215900" cy="174626"/>
            </a:xfrm>
            <a:solidFill>
              <a:srgbClr val="FFFFFF"/>
            </a:solidFill>
          </p:grpSpPr>
          <p:sp>
            <p:nvSpPr>
              <p:cNvPr id="45" name="Freeform 90"/>
              <p:cNvSpPr>
                <a:spLocks noEditPoints="1"/>
              </p:cNvSpPr>
              <p:nvPr/>
            </p:nvSpPr>
            <p:spPr bwMode="auto">
              <a:xfrm>
                <a:off x="5337176" y="1617663"/>
                <a:ext cx="215900" cy="61913"/>
              </a:xfrm>
              <a:custGeom>
                <a:avLst/>
                <a:gdLst>
                  <a:gd name="T0" fmla="*/ 272 w 273"/>
                  <a:gd name="T1" fmla="*/ 66 h 79"/>
                  <a:gd name="T2" fmla="*/ 272 w 273"/>
                  <a:gd name="T3" fmla="*/ 66 h 79"/>
                  <a:gd name="T4" fmla="*/ 266 w 273"/>
                  <a:gd name="T5" fmla="*/ 55 h 79"/>
                  <a:gd name="T6" fmla="*/ 255 w 273"/>
                  <a:gd name="T7" fmla="*/ 36 h 79"/>
                  <a:gd name="T8" fmla="*/ 233 w 273"/>
                  <a:gd name="T9" fmla="*/ 2 h 79"/>
                  <a:gd name="T10" fmla="*/ 233 w 273"/>
                  <a:gd name="T11" fmla="*/ 2 h 79"/>
                  <a:gd name="T12" fmla="*/ 232 w 273"/>
                  <a:gd name="T13" fmla="*/ 0 h 79"/>
                  <a:gd name="T14" fmla="*/ 231 w 273"/>
                  <a:gd name="T15" fmla="*/ 0 h 79"/>
                  <a:gd name="T16" fmla="*/ 44 w 273"/>
                  <a:gd name="T17" fmla="*/ 0 h 79"/>
                  <a:gd name="T18" fmla="*/ 44 w 273"/>
                  <a:gd name="T19" fmla="*/ 0 h 79"/>
                  <a:gd name="T20" fmla="*/ 41 w 273"/>
                  <a:gd name="T21" fmla="*/ 0 h 79"/>
                  <a:gd name="T22" fmla="*/ 39 w 273"/>
                  <a:gd name="T23" fmla="*/ 2 h 79"/>
                  <a:gd name="T24" fmla="*/ 39 w 273"/>
                  <a:gd name="T25" fmla="*/ 2 h 79"/>
                  <a:gd name="T26" fmla="*/ 18 w 273"/>
                  <a:gd name="T27" fmla="*/ 36 h 79"/>
                  <a:gd name="T28" fmla="*/ 7 w 273"/>
                  <a:gd name="T29" fmla="*/ 55 h 79"/>
                  <a:gd name="T30" fmla="*/ 1 w 273"/>
                  <a:gd name="T31" fmla="*/ 66 h 79"/>
                  <a:gd name="T32" fmla="*/ 1 w 273"/>
                  <a:gd name="T33" fmla="*/ 66 h 79"/>
                  <a:gd name="T34" fmla="*/ 0 w 273"/>
                  <a:gd name="T35" fmla="*/ 71 h 79"/>
                  <a:gd name="T36" fmla="*/ 1 w 273"/>
                  <a:gd name="T37" fmla="*/ 74 h 79"/>
                  <a:gd name="T38" fmla="*/ 1 w 273"/>
                  <a:gd name="T39" fmla="*/ 74 h 79"/>
                  <a:gd name="T40" fmla="*/ 4 w 273"/>
                  <a:gd name="T41" fmla="*/ 77 h 79"/>
                  <a:gd name="T42" fmla="*/ 8 w 273"/>
                  <a:gd name="T43" fmla="*/ 78 h 79"/>
                  <a:gd name="T44" fmla="*/ 19 w 273"/>
                  <a:gd name="T45" fmla="*/ 79 h 79"/>
                  <a:gd name="T46" fmla="*/ 255 w 273"/>
                  <a:gd name="T47" fmla="*/ 79 h 79"/>
                  <a:gd name="T48" fmla="*/ 255 w 273"/>
                  <a:gd name="T49" fmla="*/ 79 h 79"/>
                  <a:gd name="T50" fmla="*/ 266 w 273"/>
                  <a:gd name="T51" fmla="*/ 78 h 79"/>
                  <a:gd name="T52" fmla="*/ 269 w 273"/>
                  <a:gd name="T53" fmla="*/ 77 h 79"/>
                  <a:gd name="T54" fmla="*/ 272 w 273"/>
                  <a:gd name="T55" fmla="*/ 74 h 79"/>
                  <a:gd name="T56" fmla="*/ 272 w 273"/>
                  <a:gd name="T57" fmla="*/ 74 h 79"/>
                  <a:gd name="T58" fmla="*/ 273 w 273"/>
                  <a:gd name="T59" fmla="*/ 71 h 79"/>
                  <a:gd name="T60" fmla="*/ 272 w 273"/>
                  <a:gd name="T61" fmla="*/ 66 h 79"/>
                  <a:gd name="T62" fmla="*/ 272 w 273"/>
                  <a:gd name="T63" fmla="*/ 66 h 79"/>
                  <a:gd name="T64" fmla="*/ 266 w 273"/>
                  <a:gd name="T65" fmla="*/ 70 h 79"/>
                  <a:gd name="T66" fmla="*/ 266 w 273"/>
                  <a:gd name="T67" fmla="*/ 70 h 79"/>
                  <a:gd name="T68" fmla="*/ 263 w 273"/>
                  <a:gd name="T69" fmla="*/ 71 h 79"/>
                  <a:gd name="T70" fmla="*/ 255 w 273"/>
                  <a:gd name="T71" fmla="*/ 71 h 79"/>
                  <a:gd name="T72" fmla="*/ 19 w 273"/>
                  <a:gd name="T73" fmla="*/ 71 h 79"/>
                  <a:gd name="T74" fmla="*/ 19 w 273"/>
                  <a:gd name="T75" fmla="*/ 71 h 79"/>
                  <a:gd name="T76" fmla="*/ 9 w 273"/>
                  <a:gd name="T77" fmla="*/ 71 h 79"/>
                  <a:gd name="T78" fmla="*/ 8 w 273"/>
                  <a:gd name="T79" fmla="*/ 70 h 79"/>
                  <a:gd name="T80" fmla="*/ 8 w 273"/>
                  <a:gd name="T81" fmla="*/ 70 h 79"/>
                  <a:gd name="T82" fmla="*/ 8 w 273"/>
                  <a:gd name="T83" fmla="*/ 68 h 79"/>
                  <a:gd name="T84" fmla="*/ 8 w 273"/>
                  <a:gd name="T85" fmla="*/ 68 h 79"/>
                  <a:gd name="T86" fmla="*/ 8 w 273"/>
                  <a:gd name="T87" fmla="*/ 68 h 79"/>
                  <a:gd name="T88" fmla="*/ 8 w 273"/>
                  <a:gd name="T89" fmla="*/ 68 h 79"/>
                  <a:gd name="T90" fmla="*/ 15 w 273"/>
                  <a:gd name="T91" fmla="*/ 53 h 79"/>
                  <a:gd name="T92" fmla="*/ 31 w 273"/>
                  <a:gd name="T93" fmla="*/ 29 h 79"/>
                  <a:gd name="T94" fmla="*/ 241 w 273"/>
                  <a:gd name="T95" fmla="*/ 29 h 79"/>
                  <a:gd name="T96" fmla="*/ 241 w 273"/>
                  <a:gd name="T97" fmla="*/ 29 h 79"/>
                  <a:gd name="T98" fmla="*/ 258 w 273"/>
                  <a:gd name="T99" fmla="*/ 53 h 79"/>
                  <a:gd name="T100" fmla="*/ 265 w 273"/>
                  <a:gd name="T101" fmla="*/ 68 h 79"/>
                  <a:gd name="T102" fmla="*/ 265 w 273"/>
                  <a:gd name="T103" fmla="*/ 68 h 79"/>
                  <a:gd name="T104" fmla="*/ 265 w 273"/>
                  <a:gd name="T105" fmla="*/ 68 h 79"/>
                  <a:gd name="T106" fmla="*/ 265 w 273"/>
                  <a:gd name="T107" fmla="*/ 68 h 79"/>
                  <a:gd name="T108" fmla="*/ 266 w 273"/>
                  <a:gd name="T109" fmla="*/ 70 h 79"/>
                  <a:gd name="T110" fmla="*/ 266 w 273"/>
                  <a:gd name="T111" fmla="*/ 7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3" h="79">
                    <a:moveTo>
                      <a:pt x="272" y="66"/>
                    </a:moveTo>
                    <a:lnTo>
                      <a:pt x="272" y="66"/>
                    </a:lnTo>
                    <a:lnTo>
                      <a:pt x="266" y="55"/>
                    </a:lnTo>
                    <a:lnTo>
                      <a:pt x="255" y="36"/>
                    </a:lnTo>
                    <a:lnTo>
                      <a:pt x="233" y="2"/>
                    </a:lnTo>
                    <a:lnTo>
                      <a:pt x="233" y="2"/>
                    </a:lnTo>
                    <a:lnTo>
                      <a:pt x="232" y="0"/>
                    </a:lnTo>
                    <a:lnTo>
                      <a:pt x="231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1" y="0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18" y="36"/>
                    </a:lnTo>
                    <a:lnTo>
                      <a:pt x="7" y="55"/>
                    </a:lnTo>
                    <a:lnTo>
                      <a:pt x="1" y="66"/>
                    </a:lnTo>
                    <a:lnTo>
                      <a:pt x="1" y="66"/>
                    </a:lnTo>
                    <a:lnTo>
                      <a:pt x="0" y="71"/>
                    </a:lnTo>
                    <a:lnTo>
                      <a:pt x="1" y="74"/>
                    </a:lnTo>
                    <a:lnTo>
                      <a:pt x="1" y="74"/>
                    </a:lnTo>
                    <a:lnTo>
                      <a:pt x="4" y="77"/>
                    </a:lnTo>
                    <a:lnTo>
                      <a:pt x="8" y="78"/>
                    </a:lnTo>
                    <a:lnTo>
                      <a:pt x="19" y="79"/>
                    </a:lnTo>
                    <a:lnTo>
                      <a:pt x="255" y="79"/>
                    </a:lnTo>
                    <a:lnTo>
                      <a:pt x="255" y="79"/>
                    </a:lnTo>
                    <a:lnTo>
                      <a:pt x="266" y="78"/>
                    </a:lnTo>
                    <a:lnTo>
                      <a:pt x="269" y="77"/>
                    </a:lnTo>
                    <a:lnTo>
                      <a:pt x="272" y="74"/>
                    </a:lnTo>
                    <a:lnTo>
                      <a:pt x="272" y="74"/>
                    </a:lnTo>
                    <a:lnTo>
                      <a:pt x="273" y="71"/>
                    </a:lnTo>
                    <a:lnTo>
                      <a:pt x="272" y="66"/>
                    </a:lnTo>
                    <a:lnTo>
                      <a:pt x="272" y="66"/>
                    </a:lnTo>
                    <a:close/>
                    <a:moveTo>
                      <a:pt x="266" y="70"/>
                    </a:moveTo>
                    <a:lnTo>
                      <a:pt x="266" y="70"/>
                    </a:lnTo>
                    <a:lnTo>
                      <a:pt x="263" y="71"/>
                    </a:lnTo>
                    <a:lnTo>
                      <a:pt x="255" y="71"/>
                    </a:lnTo>
                    <a:lnTo>
                      <a:pt x="19" y="71"/>
                    </a:lnTo>
                    <a:lnTo>
                      <a:pt x="19" y="71"/>
                    </a:lnTo>
                    <a:lnTo>
                      <a:pt x="9" y="71"/>
                    </a:lnTo>
                    <a:lnTo>
                      <a:pt x="8" y="70"/>
                    </a:lnTo>
                    <a:lnTo>
                      <a:pt x="8" y="70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15" y="53"/>
                    </a:lnTo>
                    <a:lnTo>
                      <a:pt x="31" y="29"/>
                    </a:lnTo>
                    <a:lnTo>
                      <a:pt x="241" y="29"/>
                    </a:lnTo>
                    <a:lnTo>
                      <a:pt x="241" y="29"/>
                    </a:lnTo>
                    <a:lnTo>
                      <a:pt x="258" y="53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6" y="70"/>
                    </a:lnTo>
                    <a:lnTo>
                      <a:pt x="266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6" name="Freeform 91"/>
              <p:cNvSpPr/>
              <p:nvPr/>
            </p:nvSpPr>
            <p:spPr bwMode="auto">
              <a:xfrm>
                <a:off x="5434013" y="1646238"/>
                <a:ext cx="23813" cy="15875"/>
              </a:xfrm>
              <a:custGeom>
                <a:avLst/>
                <a:gdLst>
                  <a:gd name="T0" fmla="*/ 29 w 32"/>
                  <a:gd name="T1" fmla="*/ 0 h 21"/>
                  <a:gd name="T2" fmla="*/ 3 w 32"/>
                  <a:gd name="T3" fmla="*/ 0 h 21"/>
                  <a:gd name="T4" fmla="*/ 3 w 32"/>
                  <a:gd name="T5" fmla="*/ 0 h 21"/>
                  <a:gd name="T6" fmla="*/ 0 w 32"/>
                  <a:gd name="T7" fmla="*/ 1 h 21"/>
                  <a:gd name="T8" fmla="*/ 0 w 32"/>
                  <a:gd name="T9" fmla="*/ 3 h 21"/>
                  <a:gd name="T10" fmla="*/ 0 w 32"/>
                  <a:gd name="T11" fmla="*/ 19 h 21"/>
                  <a:gd name="T12" fmla="*/ 0 w 32"/>
                  <a:gd name="T13" fmla="*/ 19 h 21"/>
                  <a:gd name="T14" fmla="*/ 0 w 32"/>
                  <a:gd name="T15" fmla="*/ 21 h 21"/>
                  <a:gd name="T16" fmla="*/ 3 w 32"/>
                  <a:gd name="T17" fmla="*/ 21 h 21"/>
                  <a:gd name="T18" fmla="*/ 29 w 32"/>
                  <a:gd name="T19" fmla="*/ 21 h 21"/>
                  <a:gd name="T20" fmla="*/ 29 w 32"/>
                  <a:gd name="T21" fmla="*/ 21 h 21"/>
                  <a:gd name="T22" fmla="*/ 32 w 32"/>
                  <a:gd name="T23" fmla="*/ 21 h 21"/>
                  <a:gd name="T24" fmla="*/ 32 w 32"/>
                  <a:gd name="T25" fmla="*/ 19 h 21"/>
                  <a:gd name="T26" fmla="*/ 32 w 32"/>
                  <a:gd name="T27" fmla="*/ 3 h 21"/>
                  <a:gd name="T28" fmla="*/ 32 w 32"/>
                  <a:gd name="T29" fmla="*/ 3 h 21"/>
                  <a:gd name="T30" fmla="*/ 32 w 32"/>
                  <a:gd name="T31" fmla="*/ 1 h 21"/>
                  <a:gd name="T32" fmla="*/ 29 w 32"/>
                  <a:gd name="T33" fmla="*/ 0 h 21"/>
                  <a:gd name="T34" fmla="*/ 29 w 32"/>
                  <a:gd name="T3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1">
                    <a:moveTo>
                      <a:pt x="29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3" y="21"/>
                    </a:lnTo>
                    <a:lnTo>
                      <a:pt x="29" y="21"/>
                    </a:lnTo>
                    <a:lnTo>
                      <a:pt x="29" y="21"/>
                    </a:lnTo>
                    <a:lnTo>
                      <a:pt x="32" y="21"/>
                    </a:lnTo>
                    <a:lnTo>
                      <a:pt x="32" y="19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2" y="1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7" name="Freeform 92"/>
              <p:cNvSpPr>
                <a:spLocks noEditPoints="1"/>
              </p:cNvSpPr>
              <p:nvPr/>
            </p:nvSpPr>
            <p:spPr bwMode="auto">
              <a:xfrm>
                <a:off x="5370513" y="1504950"/>
                <a:ext cx="149225" cy="106363"/>
              </a:xfrm>
              <a:custGeom>
                <a:avLst/>
                <a:gdLst>
                  <a:gd name="T0" fmla="*/ 176 w 189"/>
                  <a:gd name="T1" fmla="*/ 132 h 132"/>
                  <a:gd name="T2" fmla="*/ 189 w 189"/>
                  <a:gd name="T3" fmla="*/ 132 h 132"/>
                  <a:gd name="T4" fmla="*/ 189 w 189"/>
                  <a:gd name="T5" fmla="*/ 118 h 132"/>
                  <a:gd name="T6" fmla="*/ 189 w 189"/>
                  <a:gd name="T7" fmla="*/ 118 h 132"/>
                  <a:gd name="T8" fmla="*/ 189 w 189"/>
                  <a:gd name="T9" fmla="*/ 12 h 132"/>
                  <a:gd name="T10" fmla="*/ 189 w 189"/>
                  <a:gd name="T11" fmla="*/ 12 h 132"/>
                  <a:gd name="T12" fmla="*/ 189 w 189"/>
                  <a:gd name="T13" fmla="*/ 8 h 132"/>
                  <a:gd name="T14" fmla="*/ 186 w 189"/>
                  <a:gd name="T15" fmla="*/ 2 h 132"/>
                  <a:gd name="T16" fmla="*/ 180 w 189"/>
                  <a:gd name="T17" fmla="*/ 0 h 132"/>
                  <a:gd name="T18" fmla="*/ 176 w 189"/>
                  <a:gd name="T19" fmla="*/ 0 h 132"/>
                  <a:gd name="T20" fmla="*/ 12 w 189"/>
                  <a:gd name="T21" fmla="*/ 0 h 132"/>
                  <a:gd name="T22" fmla="*/ 12 w 189"/>
                  <a:gd name="T23" fmla="*/ 0 h 132"/>
                  <a:gd name="T24" fmla="*/ 8 w 189"/>
                  <a:gd name="T25" fmla="*/ 0 h 132"/>
                  <a:gd name="T26" fmla="*/ 3 w 189"/>
                  <a:gd name="T27" fmla="*/ 2 h 132"/>
                  <a:gd name="T28" fmla="*/ 0 w 189"/>
                  <a:gd name="T29" fmla="*/ 8 h 132"/>
                  <a:gd name="T30" fmla="*/ 0 w 189"/>
                  <a:gd name="T31" fmla="*/ 12 h 132"/>
                  <a:gd name="T32" fmla="*/ 0 w 189"/>
                  <a:gd name="T33" fmla="*/ 118 h 132"/>
                  <a:gd name="T34" fmla="*/ 0 w 189"/>
                  <a:gd name="T35" fmla="*/ 118 h 132"/>
                  <a:gd name="T36" fmla="*/ 0 w 189"/>
                  <a:gd name="T37" fmla="*/ 118 h 132"/>
                  <a:gd name="T38" fmla="*/ 0 w 189"/>
                  <a:gd name="T39" fmla="*/ 132 h 132"/>
                  <a:gd name="T40" fmla="*/ 12 w 189"/>
                  <a:gd name="T41" fmla="*/ 132 h 132"/>
                  <a:gd name="T42" fmla="*/ 176 w 189"/>
                  <a:gd name="T43" fmla="*/ 132 h 132"/>
                  <a:gd name="T44" fmla="*/ 10 w 189"/>
                  <a:gd name="T45" fmla="*/ 8 h 132"/>
                  <a:gd name="T46" fmla="*/ 179 w 189"/>
                  <a:gd name="T47" fmla="*/ 8 h 132"/>
                  <a:gd name="T48" fmla="*/ 179 w 189"/>
                  <a:gd name="T49" fmla="*/ 118 h 132"/>
                  <a:gd name="T50" fmla="*/ 10 w 189"/>
                  <a:gd name="T51" fmla="*/ 118 h 132"/>
                  <a:gd name="T52" fmla="*/ 10 w 189"/>
                  <a:gd name="T53" fmla="*/ 8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9" h="132">
                    <a:moveTo>
                      <a:pt x="176" y="132"/>
                    </a:moveTo>
                    <a:lnTo>
                      <a:pt x="189" y="132"/>
                    </a:lnTo>
                    <a:lnTo>
                      <a:pt x="189" y="118"/>
                    </a:lnTo>
                    <a:lnTo>
                      <a:pt x="189" y="118"/>
                    </a:lnTo>
                    <a:lnTo>
                      <a:pt x="189" y="12"/>
                    </a:lnTo>
                    <a:lnTo>
                      <a:pt x="189" y="12"/>
                    </a:lnTo>
                    <a:lnTo>
                      <a:pt x="189" y="8"/>
                    </a:lnTo>
                    <a:lnTo>
                      <a:pt x="186" y="2"/>
                    </a:lnTo>
                    <a:lnTo>
                      <a:pt x="180" y="0"/>
                    </a:lnTo>
                    <a:lnTo>
                      <a:pt x="17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0" y="132"/>
                    </a:lnTo>
                    <a:lnTo>
                      <a:pt x="12" y="132"/>
                    </a:lnTo>
                    <a:lnTo>
                      <a:pt x="176" y="132"/>
                    </a:lnTo>
                    <a:close/>
                    <a:moveTo>
                      <a:pt x="10" y="8"/>
                    </a:moveTo>
                    <a:lnTo>
                      <a:pt x="179" y="8"/>
                    </a:lnTo>
                    <a:lnTo>
                      <a:pt x="179" y="118"/>
                    </a:lnTo>
                    <a:lnTo>
                      <a:pt x="10" y="118"/>
                    </a:lnTo>
                    <a:lnTo>
                      <a:pt x="1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593752" y="3142499"/>
              <a:ext cx="362855" cy="317498"/>
              <a:chOff x="4902201" y="1906588"/>
              <a:chExt cx="215900" cy="188913"/>
            </a:xfrm>
            <a:solidFill>
              <a:srgbClr val="FFFFFF"/>
            </a:solidFill>
          </p:grpSpPr>
          <p:sp>
            <p:nvSpPr>
              <p:cNvPr id="37" name="Freeform 132"/>
              <p:cNvSpPr/>
              <p:nvPr/>
            </p:nvSpPr>
            <p:spPr bwMode="auto">
              <a:xfrm>
                <a:off x="4989513" y="1982788"/>
                <a:ext cx="46038" cy="15875"/>
              </a:xfrm>
              <a:custGeom>
                <a:avLst/>
                <a:gdLst>
                  <a:gd name="T0" fmla="*/ 57 w 57"/>
                  <a:gd name="T1" fmla="*/ 14 h 20"/>
                  <a:gd name="T2" fmla="*/ 57 w 57"/>
                  <a:gd name="T3" fmla="*/ 14 h 20"/>
                  <a:gd name="T4" fmla="*/ 57 w 57"/>
                  <a:gd name="T5" fmla="*/ 12 h 20"/>
                  <a:gd name="T6" fmla="*/ 57 w 57"/>
                  <a:gd name="T7" fmla="*/ 12 h 20"/>
                  <a:gd name="T8" fmla="*/ 56 w 57"/>
                  <a:gd name="T9" fmla="*/ 7 h 20"/>
                  <a:gd name="T10" fmla="*/ 54 w 57"/>
                  <a:gd name="T11" fmla="*/ 5 h 20"/>
                  <a:gd name="T12" fmla="*/ 53 w 57"/>
                  <a:gd name="T13" fmla="*/ 4 h 20"/>
                  <a:gd name="T14" fmla="*/ 53 w 57"/>
                  <a:gd name="T15" fmla="*/ 4 h 20"/>
                  <a:gd name="T16" fmla="*/ 41 w 57"/>
                  <a:gd name="T17" fmla="*/ 1 h 20"/>
                  <a:gd name="T18" fmla="*/ 28 w 57"/>
                  <a:gd name="T19" fmla="*/ 0 h 20"/>
                  <a:gd name="T20" fmla="*/ 28 w 57"/>
                  <a:gd name="T21" fmla="*/ 0 h 20"/>
                  <a:gd name="T22" fmla="*/ 16 w 57"/>
                  <a:gd name="T23" fmla="*/ 1 h 20"/>
                  <a:gd name="T24" fmla="*/ 5 w 57"/>
                  <a:gd name="T25" fmla="*/ 4 h 20"/>
                  <a:gd name="T26" fmla="*/ 5 w 57"/>
                  <a:gd name="T27" fmla="*/ 4 h 20"/>
                  <a:gd name="T28" fmla="*/ 2 w 57"/>
                  <a:gd name="T29" fmla="*/ 5 h 20"/>
                  <a:gd name="T30" fmla="*/ 1 w 57"/>
                  <a:gd name="T31" fmla="*/ 8 h 20"/>
                  <a:gd name="T32" fmla="*/ 0 w 57"/>
                  <a:gd name="T33" fmla="*/ 11 h 20"/>
                  <a:gd name="T34" fmla="*/ 1 w 57"/>
                  <a:gd name="T35" fmla="*/ 14 h 20"/>
                  <a:gd name="T36" fmla="*/ 1 w 57"/>
                  <a:gd name="T37" fmla="*/ 14 h 20"/>
                  <a:gd name="T38" fmla="*/ 1 w 57"/>
                  <a:gd name="T39" fmla="*/ 18 h 20"/>
                  <a:gd name="T40" fmla="*/ 2 w 57"/>
                  <a:gd name="T41" fmla="*/ 19 h 20"/>
                  <a:gd name="T42" fmla="*/ 5 w 57"/>
                  <a:gd name="T43" fmla="*/ 20 h 20"/>
                  <a:gd name="T44" fmla="*/ 8 w 57"/>
                  <a:gd name="T45" fmla="*/ 20 h 20"/>
                  <a:gd name="T46" fmla="*/ 8 w 57"/>
                  <a:gd name="T47" fmla="*/ 20 h 20"/>
                  <a:gd name="T48" fmla="*/ 8 w 57"/>
                  <a:gd name="T49" fmla="*/ 20 h 20"/>
                  <a:gd name="T50" fmla="*/ 17 w 57"/>
                  <a:gd name="T51" fmla="*/ 18 h 20"/>
                  <a:gd name="T52" fmla="*/ 28 w 57"/>
                  <a:gd name="T53" fmla="*/ 16 h 20"/>
                  <a:gd name="T54" fmla="*/ 28 w 57"/>
                  <a:gd name="T55" fmla="*/ 16 h 20"/>
                  <a:gd name="T56" fmla="*/ 39 w 57"/>
                  <a:gd name="T57" fmla="*/ 18 h 20"/>
                  <a:gd name="T58" fmla="*/ 50 w 57"/>
                  <a:gd name="T59" fmla="*/ 20 h 20"/>
                  <a:gd name="T60" fmla="*/ 50 w 57"/>
                  <a:gd name="T61" fmla="*/ 20 h 20"/>
                  <a:gd name="T62" fmla="*/ 53 w 57"/>
                  <a:gd name="T63" fmla="*/ 20 h 20"/>
                  <a:gd name="T64" fmla="*/ 54 w 57"/>
                  <a:gd name="T65" fmla="*/ 19 h 20"/>
                  <a:gd name="T66" fmla="*/ 56 w 57"/>
                  <a:gd name="T67" fmla="*/ 18 h 20"/>
                  <a:gd name="T68" fmla="*/ 57 w 57"/>
                  <a:gd name="T69" fmla="*/ 14 h 20"/>
                  <a:gd name="T70" fmla="*/ 57 w 57"/>
                  <a:gd name="T71" fmla="*/ 1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20">
                    <a:moveTo>
                      <a:pt x="57" y="14"/>
                    </a:moveTo>
                    <a:lnTo>
                      <a:pt x="57" y="14"/>
                    </a:lnTo>
                    <a:lnTo>
                      <a:pt x="57" y="12"/>
                    </a:lnTo>
                    <a:lnTo>
                      <a:pt x="57" y="12"/>
                    </a:lnTo>
                    <a:lnTo>
                      <a:pt x="56" y="7"/>
                    </a:lnTo>
                    <a:lnTo>
                      <a:pt x="54" y="5"/>
                    </a:lnTo>
                    <a:lnTo>
                      <a:pt x="53" y="4"/>
                    </a:lnTo>
                    <a:lnTo>
                      <a:pt x="53" y="4"/>
                    </a:lnTo>
                    <a:lnTo>
                      <a:pt x="41" y="1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6" y="1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5"/>
                    </a:lnTo>
                    <a:lnTo>
                      <a:pt x="1" y="8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1" y="14"/>
                    </a:lnTo>
                    <a:lnTo>
                      <a:pt x="1" y="18"/>
                    </a:lnTo>
                    <a:lnTo>
                      <a:pt x="2" y="19"/>
                    </a:lnTo>
                    <a:lnTo>
                      <a:pt x="5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7" y="18"/>
                    </a:lnTo>
                    <a:lnTo>
                      <a:pt x="28" y="16"/>
                    </a:lnTo>
                    <a:lnTo>
                      <a:pt x="28" y="16"/>
                    </a:lnTo>
                    <a:lnTo>
                      <a:pt x="39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3" y="20"/>
                    </a:lnTo>
                    <a:lnTo>
                      <a:pt x="54" y="19"/>
                    </a:lnTo>
                    <a:lnTo>
                      <a:pt x="56" y="18"/>
                    </a:lnTo>
                    <a:lnTo>
                      <a:pt x="57" y="14"/>
                    </a:lnTo>
                    <a:lnTo>
                      <a:pt x="5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8" name="Freeform 133"/>
              <p:cNvSpPr/>
              <p:nvPr/>
            </p:nvSpPr>
            <p:spPr bwMode="auto">
              <a:xfrm>
                <a:off x="4948238" y="1906588"/>
                <a:ext cx="127000" cy="34925"/>
              </a:xfrm>
              <a:custGeom>
                <a:avLst/>
                <a:gdLst>
                  <a:gd name="T0" fmla="*/ 8 w 161"/>
                  <a:gd name="T1" fmla="*/ 41 h 42"/>
                  <a:gd name="T2" fmla="*/ 8 w 161"/>
                  <a:gd name="T3" fmla="*/ 41 h 42"/>
                  <a:gd name="T4" fmla="*/ 8 w 161"/>
                  <a:gd name="T5" fmla="*/ 41 h 42"/>
                  <a:gd name="T6" fmla="*/ 26 w 161"/>
                  <a:gd name="T7" fmla="*/ 30 h 42"/>
                  <a:gd name="T8" fmla="*/ 44 w 161"/>
                  <a:gd name="T9" fmla="*/ 23 h 42"/>
                  <a:gd name="T10" fmla="*/ 63 w 161"/>
                  <a:gd name="T11" fmla="*/ 19 h 42"/>
                  <a:gd name="T12" fmla="*/ 80 w 161"/>
                  <a:gd name="T13" fmla="*/ 18 h 42"/>
                  <a:gd name="T14" fmla="*/ 80 w 161"/>
                  <a:gd name="T15" fmla="*/ 18 h 42"/>
                  <a:gd name="T16" fmla="*/ 100 w 161"/>
                  <a:gd name="T17" fmla="*/ 19 h 42"/>
                  <a:gd name="T18" fmla="*/ 117 w 161"/>
                  <a:gd name="T19" fmla="*/ 23 h 42"/>
                  <a:gd name="T20" fmla="*/ 135 w 161"/>
                  <a:gd name="T21" fmla="*/ 30 h 42"/>
                  <a:gd name="T22" fmla="*/ 153 w 161"/>
                  <a:gd name="T23" fmla="*/ 41 h 42"/>
                  <a:gd name="T24" fmla="*/ 153 w 161"/>
                  <a:gd name="T25" fmla="*/ 41 h 42"/>
                  <a:gd name="T26" fmla="*/ 155 w 161"/>
                  <a:gd name="T27" fmla="*/ 42 h 42"/>
                  <a:gd name="T28" fmla="*/ 157 w 161"/>
                  <a:gd name="T29" fmla="*/ 41 h 42"/>
                  <a:gd name="T30" fmla="*/ 160 w 161"/>
                  <a:gd name="T31" fmla="*/ 39 h 42"/>
                  <a:gd name="T32" fmla="*/ 161 w 161"/>
                  <a:gd name="T33" fmla="*/ 37 h 42"/>
                  <a:gd name="T34" fmla="*/ 161 w 161"/>
                  <a:gd name="T35" fmla="*/ 37 h 42"/>
                  <a:gd name="T36" fmla="*/ 161 w 161"/>
                  <a:gd name="T37" fmla="*/ 34 h 42"/>
                  <a:gd name="T38" fmla="*/ 161 w 161"/>
                  <a:gd name="T39" fmla="*/ 34 h 42"/>
                  <a:gd name="T40" fmla="*/ 161 w 161"/>
                  <a:gd name="T41" fmla="*/ 29 h 42"/>
                  <a:gd name="T42" fmla="*/ 158 w 161"/>
                  <a:gd name="T43" fmla="*/ 26 h 42"/>
                  <a:gd name="T44" fmla="*/ 158 w 161"/>
                  <a:gd name="T45" fmla="*/ 26 h 42"/>
                  <a:gd name="T46" fmla="*/ 139 w 161"/>
                  <a:gd name="T47" fmla="*/ 15 h 42"/>
                  <a:gd name="T48" fmla="*/ 120 w 161"/>
                  <a:gd name="T49" fmla="*/ 7 h 42"/>
                  <a:gd name="T50" fmla="*/ 101 w 161"/>
                  <a:gd name="T51" fmla="*/ 1 h 42"/>
                  <a:gd name="T52" fmla="*/ 80 w 161"/>
                  <a:gd name="T53" fmla="*/ 0 h 42"/>
                  <a:gd name="T54" fmla="*/ 80 w 161"/>
                  <a:gd name="T55" fmla="*/ 0 h 42"/>
                  <a:gd name="T56" fmla="*/ 61 w 161"/>
                  <a:gd name="T57" fmla="*/ 1 h 42"/>
                  <a:gd name="T58" fmla="*/ 42 w 161"/>
                  <a:gd name="T59" fmla="*/ 7 h 42"/>
                  <a:gd name="T60" fmla="*/ 23 w 161"/>
                  <a:gd name="T61" fmla="*/ 15 h 42"/>
                  <a:gd name="T62" fmla="*/ 4 w 161"/>
                  <a:gd name="T63" fmla="*/ 26 h 42"/>
                  <a:gd name="T64" fmla="*/ 4 w 161"/>
                  <a:gd name="T65" fmla="*/ 26 h 42"/>
                  <a:gd name="T66" fmla="*/ 3 w 161"/>
                  <a:gd name="T67" fmla="*/ 27 h 42"/>
                  <a:gd name="T68" fmla="*/ 1 w 161"/>
                  <a:gd name="T69" fmla="*/ 30 h 42"/>
                  <a:gd name="T70" fmla="*/ 0 w 161"/>
                  <a:gd name="T71" fmla="*/ 34 h 42"/>
                  <a:gd name="T72" fmla="*/ 1 w 161"/>
                  <a:gd name="T73" fmla="*/ 37 h 42"/>
                  <a:gd name="T74" fmla="*/ 1 w 161"/>
                  <a:gd name="T75" fmla="*/ 37 h 42"/>
                  <a:gd name="T76" fmla="*/ 3 w 161"/>
                  <a:gd name="T77" fmla="*/ 39 h 42"/>
                  <a:gd name="T78" fmla="*/ 4 w 161"/>
                  <a:gd name="T79" fmla="*/ 41 h 42"/>
                  <a:gd name="T80" fmla="*/ 7 w 161"/>
                  <a:gd name="T81" fmla="*/ 42 h 42"/>
                  <a:gd name="T82" fmla="*/ 8 w 161"/>
                  <a:gd name="T83" fmla="*/ 41 h 42"/>
                  <a:gd name="T84" fmla="*/ 8 w 161"/>
                  <a:gd name="T85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1" h="42">
                    <a:moveTo>
                      <a:pt x="8" y="41"/>
                    </a:moveTo>
                    <a:lnTo>
                      <a:pt x="8" y="41"/>
                    </a:lnTo>
                    <a:lnTo>
                      <a:pt x="8" y="41"/>
                    </a:lnTo>
                    <a:lnTo>
                      <a:pt x="26" y="30"/>
                    </a:lnTo>
                    <a:lnTo>
                      <a:pt x="44" y="23"/>
                    </a:lnTo>
                    <a:lnTo>
                      <a:pt x="63" y="19"/>
                    </a:lnTo>
                    <a:lnTo>
                      <a:pt x="80" y="18"/>
                    </a:lnTo>
                    <a:lnTo>
                      <a:pt x="80" y="18"/>
                    </a:lnTo>
                    <a:lnTo>
                      <a:pt x="100" y="19"/>
                    </a:lnTo>
                    <a:lnTo>
                      <a:pt x="117" y="23"/>
                    </a:lnTo>
                    <a:lnTo>
                      <a:pt x="135" y="30"/>
                    </a:lnTo>
                    <a:lnTo>
                      <a:pt x="153" y="41"/>
                    </a:lnTo>
                    <a:lnTo>
                      <a:pt x="153" y="41"/>
                    </a:lnTo>
                    <a:lnTo>
                      <a:pt x="155" y="42"/>
                    </a:lnTo>
                    <a:lnTo>
                      <a:pt x="157" y="41"/>
                    </a:lnTo>
                    <a:lnTo>
                      <a:pt x="160" y="39"/>
                    </a:lnTo>
                    <a:lnTo>
                      <a:pt x="161" y="37"/>
                    </a:lnTo>
                    <a:lnTo>
                      <a:pt x="161" y="37"/>
                    </a:lnTo>
                    <a:lnTo>
                      <a:pt x="161" y="34"/>
                    </a:lnTo>
                    <a:lnTo>
                      <a:pt x="161" y="34"/>
                    </a:lnTo>
                    <a:lnTo>
                      <a:pt x="161" y="29"/>
                    </a:lnTo>
                    <a:lnTo>
                      <a:pt x="158" y="26"/>
                    </a:lnTo>
                    <a:lnTo>
                      <a:pt x="158" y="26"/>
                    </a:lnTo>
                    <a:lnTo>
                      <a:pt x="139" y="15"/>
                    </a:lnTo>
                    <a:lnTo>
                      <a:pt x="120" y="7"/>
                    </a:lnTo>
                    <a:lnTo>
                      <a:pt x="101" y="1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1" y="1"/>
                    </a:lnTo>
                    <a:lnTo>
                      <a:pt x="42" y="7"/>
                    </a:lnTo>
                    <a:lnTo>
                      <a:pt x="23" y="15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3" y="27"/>
                    </a:lnTo>
                    <a:lnTo>
                      <a:pt x="1" y="30"/>
                    </a:lnTo>
                    <a:lnTo>
                      <a:pt x="0" y="34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3" y="39"/>
                    </a:lnTo>
                    <a:lnTo>
                      <a:pt x="4" y="41"/>
                    </a:lnTo>
                    <a:lnTo>
                      <a:pt x="7" y="42"/>
                    </a:lnTo>
                    <a:lnTo>
                      <a:pt x="8" y="41"/>
                    </a:lnTo>
                    <a:lnTo>
                      <a:pt x="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9" name="Freeform 134"/>
              <p:cNvSpPr/>
              <p:nvPr/>
            </p:nvSpPr>
            <p:spPr bwMode="auto">
              <a:xfrm>
                <a:off x="4973638" y="1944688"/>
                <a:ext cx="77788" cy="22225"/>
              </a:xfrm>
              <a:custGeom>
                <a:avLst/>
                <a:gdLst>
                  <a:gd name="T0" fmla="*/ 96 w 100"/>
                  <a:gd name="T1" fmla="*/ 11 h 27"/>
                  <a:gd name="T2" fmla="*/ 96 w 100"/>
                  <a:gd name="T3" fmla="*/ 11 h 27"/>
                  <a:gd name="T4" fmla="*/ 85 w 100"/>
                  <a:gd name="T5" fmla="*/ 6 h 27"/>
                  <a:gd name="T6" fmla="*/ 73 w 100"/>
                  <a:gd name="T7" fmla="*/ 2 h 27"/>
                  <a:gd name="T8" fmla="*/ 62 w 100"/>
                  <a:gd name="T9" fmla="*/ 0 h 27"/>
                  <a:gd name="T10" fmla="*/ 49 w 100"/>
                  <a:gd name="T11" fmla="*/ 0 h 27"/>
                  <a:gd name="T12" fmla="*/ 49 w 100"/>
                  <a:gd name="T13" fmla="*/ 0 h 27"/>
                  <a:gd name="T14" fmla="*/ 38 w 100"/>
                  <a:gd name="T15" fmla="*/ 0 h 27"/>
                  <a:gd name="T16" fmla="*/ 26 w 100"/>
                  <a:gd name="T17" fmla="*/ 2 h 27"/>
                  <a:gd name="T18" fmla="*/ 15 w 100"/>
                  <a:gd name="T19" fmla="*/ 6 h 27"/>
                  <a:gd name="T20" fmla="*/ 4 w 100"/>
                  <a:gd name="T21" fmla="*/ 11 h 27"/>
                  <a:gd name="T22" fmla="*/ 4 w 100"/>
                  <a:gd name="T23" fmla="*/ 11 h 27"/>
                  <a:gd name="T24" fmla="*/ 2 w 100"/>
                  <a:gd name="T25" fmla="*/ 12 h 27"/>
                  <a:gd name="T26" fmla="*/ 0 w 100"/>
                  <a:gd name="T27" fmla="*/ 15 h 27"/>
                  <a:gd name="T28" fmla="*/ 0 w 100"/>
                  <a:gd name="T29" fmla="*/ 19 h 27"/>
                  <a:gd name="T30" fmla="*/ 0 w 100"/>
                  <a:gd name="T31" fmla="*/ 21 h 27"/>
                  <a:gd name="T32" fmla="*/ 0 w 100"/>
                  <a:gd name="T33" fmla="*/ 21 h 27"/>
                  <a:gd name="T34" fmla="*/ 2 w 100"/>
                  <a:gd name="T35" fmla="*/ 24 h 27"/>
                  <a:gd name="T36" fmla="*/ 3 w 100"/>
                  <a:gd name="T37" fmla="*/ 27 h 27"/>
                  <a:gd name="T38" fmla="*/ 6 w 100"/>
                  <a:gd name="T39" fmla="*/ 27 h 27"/>
                  <a:gd name="T40" fmla="*/ 7 w 100"/>
                  <a:gd name="T41" fmla="*/ 27 h 27"/>
                  <a:gd name="T42" fmla="*/ 7 w 100"/>
                  <a:gd name="T43" fmla="*/ 27 h 27"/>
                  <a:gd name="T44" fmla="*/ 18 w 100"/>
                  <a:gd name="T45" fmla="*/ 23 h 27"/>
                  <a:gd name="T46" fmla="*/ 29 w 100"/>
                  <a:gd name="T47" fmla="*/ 19 h 27"/>
                  <a:gd name="T48" fmla="*/ 38 w 100"/>
                  <a:gd name="T49" fmla="*/ 17 h 27"/>
                  <a:gd name="T50" fmla="*/ 49 w 100"/>
                  <a:gd name="T51" fmla="*/ 16 h 27"/>
                  <a:gd name="T52" fmla="*/ 49 w 100"/>
                  <a:gd name="T53" fmla="*/ 16 h 27"/>
                  <a:gd name="T54" fmla="*/ 60 w 100"/>
                  <a:gd name="T55" fmla="*/ 17 h 27"/>
                  <a:gd name="T56" fmla="*/ 71 w 100"/>
                  <a:gd name="T57" fmla="*/ 19 h 27"/>
                  <a:gd name="T58" fmla="*/ 82 w 100"/>
                  <a:gd name="T59" fmla="*/ 23 h 27"/>
                  <a:gd name="T60" fmla="*/ 92 w 100"/>
                  <a:gd name="T61" fmla="*/ 27 h 27"/>
                  <a:gd name="T62" fmla="*/ 92 w 100"/>
                  <a:gd name="T63" fmla="*/ 27 h 27"/>
                  <a:gd name="T64" fmla="*/ 94 w 100"/>
                  <a:gd name="T65" fmla="*/ 27 h 27"/>
                  <a:gd name="T66" fmla="*/ 97 w 100"/>
                  <a:gd name="T67" fmla="*/ 27 h 27"/>
                  <a:gd name="T68" fmla="*/ 99 w 100"/>
                  <a:gd name="T69" fmla="*/ 24 h 27"/>
                  <a:gd name="T70" fmla="*/ 100 w 100"/>
                  <a:gd name="T71" fmla="*/ 21 h 27"/>
                  <a:gd name="T72" fmla="*/ 100 w 100"/>
                  <a:gd name="T73" fmla="*/ 21 h 27"/>
                  <a:gd name="T74" fmla="*/ 100 w 100"/>
                  <a:gd name="T75" fmla="*/ 19 h 27"/>
                  <a:gd name="T76" fmla="*/ 100 w 100"/>
                  <a:gd name="T77" fmla="*/ 19 h 27"/>
                  <a:gd name="T78" fmla="*/ 99 w 100"/>
                  <a:gd name="T79" fmla="*/ 15 h 27"/>
                  <a:gd name="T80" fmla="*/ 96 w 100"/>
                  <a:gd name="T81" fmla="*/ 11 h 27"/>
                  <a:gd name="T82" fmla="*/ 96 w 100"/>
                  <a:gd name="T8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0" h="27">
                    <a:moveTo>
                      <a:pt x="96" y="11"/>
                    </a:moveTo>
                    <a:lnTo>
                      <a:pt x="96" y="11"/>
                    </a:lnTo>
                    <a:lnTo>
                      <a:pt x="85" y="6"/>
                    </a:lnTo>
                    <a:lnTo>
                      <a:pt x="73" y="2"/>
                    </a:lnTo>
                    <a:lnTo>
                      <a:pt x="62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38" y="0"/>
                    </a:lnTo>
                    <a:lnTo>
                      <a:pt x="26" y="2"/>
                    </a:lnTo>
                    <a:lnTo>
                      <a:pt x="15" y="6"/>
                    </a:lnTo>
                    <a:lnTo>
                      <a:pt x="4" y="11"/>
                    </a:lnTo>
                    <a:lnTo>
                      <a:pt x="4" y="11"/>
                    </a:lnTo>
                    <a:lnTo>
                      <a:pt x="2" y="12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2" y="24"/>
                    </a:lnTo>
                    <a:lnTo>
                      <a:pt x="3" y="27"/>
                    </a:lnTo>
                    <a:lnTo>
                      <a:pt x="6" y="27"/>
                    </a:lnTo>
                    <a:lnTo>
                      <a:pt x="7" y="27"/>
                    </a:lnTo>
                    <a:lnTo>
                      <a:pt x="7" y="27"/>
                    </a:lnTo>
                    <a:lnTo>
                      <a:pt x="18" y="23"/>
                    </a:lnTo>
                    <a:lnTo>
                      <a:pt x="29" y="19"/>
                    </a:lnTo>
                    <a:lnTo>
                      <a:pt x="38" y="17"/>
                    </a:lnTo>
                    <a:lnTo>
                      <a:pt x="49" y="16"/>
                    </a:lnTo>
                    <a:lnTo>
                      <a:pt x="49" y="16"/>
                    </a:lnTo>
                    <a:lnTo>
                      <a:pt x="60" y="17"/>
                    </a:lnTo>
                    <a:lnTo>
                      <a:pt x="71" y="19"/>
                    </a:lnTo>
                    <a:lnTo>
                      <a:pt x="82" y="23"/>
                    </a:lnTo>
                    <a:lnTo>
                      <a:pt x="92" y="27"/>
                    </a:lnTo>
                    <a:lnTo>
                      <a:pt x="92" y="27"/>
                    </a:lnTo>
                    <a:lnTo>
                      <a:pt x="94" y="27"/>
                    </a:lnTo>
                    <a:lnTo>
                      <a:pt x="97" y="27"/>
                    </a:lnTo>
                    <a:lnTo>
                      <a:pt x="99" y="24"/>
                    </a:lnTo>
                    <a:lnTo>
                      <a:pt x="100" y="21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0" y="19"/>
                    </a:lnTo>
                    <a:lnTo>
                      <a:pt x="99" y="15"/>
                    </a:lnTo>
                    <a:lnTo>
                      <a:pt x="96" y="11"/>
                    </a:lnTo>
                    <a:lnTo>
                      <a:pt x="96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0" name="Freeform 135"/>
              <p:cNvSpPr/>
              <p:nvPr/>
            </p:nvSpPr>
            <p:spPr bwMode="auto">
              <a:xfrm>
                <a:off x="4902201" y="2030413"/>
                <a:ext cx="85725" cy="65088"/>
              </a:xfrm>
              <a:custGeom>
                <a:avLst/>
                <a:gdLst>
                  <a:gd name="T0" fmla="*/ 76 w 107"/>
                  <a:gd name="T1" fmla="*/ 57 h 83"/>
                  <a:gd name="T2" fmla="*/ 76 w 107"/>
                  <a:gd name="T3" fmla="*/ 57 h 83"/>
                  <a:gd name="T4" fmla="*/ 62 w 107"/>
                  <a:gd name="T5" fmla="*/ 0 h 83"/>
                  <a:gd name="T6" fmla="*/ 45 w 107"/>
                  <a:gd name="T7" fmla="*/ 0 h 83"/>
                  <a:gd name="T8" fmla="*/ 31 w 107"/>
                  <a:gd name="T9" fmla="*/ 56 h 83"/>
                  <a:gd name="T10" fmla="*/ 31 w 107"/>
                  <a:gd name="T11" fmla="*/ 56 h 83"/>
                  <a:gd name="T12" fmla="*/ 17 w 107"/>
                  <a:gd name="T13" fmla="*/ 0 h 83"/>
                  <a:gd name="T14" fmla="*/ 0 w 107"/>
                  <a:gd name="T15" fmla="*/ 0 h 83"/>
                  <a:gd name="T16" fmla="*/ 21 w 107"/>
                  <a:gd name="T17" fmla="*/ 83 h 83"/>
                  <a:gd name="T18" fmla="*/ 39 w 107"/>
                  <a:gd name="T19" fmla="*/ 83 h 83"/>
                  <a:gd name="T20" fmla="*/ 53 w 107"/>
                  <a:gd name="T21" fmla="*/ 27 h 83"/>
                  <a:gd name="T22" fmla="*/ 53 w 107"/>
                  <a:gd name="T23" fmla="*/ 27 h 83"/>
                  <a:gd name="T24" fmla="*/ 68 w 107"/>
                  <a:gd name="T25" fmla="*/ 83 h 83"/>
                  <a:gd name="T26" fmla="*/ 86 w 107"/>
                  <a:gd name="T27" fmla="*/ 83 h 83"/>
                  <a:gd name="T28" fmla="*/ 107 w 107"/>
                  <a:gd name="T29" fmla="*/ 0 h 83"/>
                  <a:gd name="T30" fmla="*/ 90 w 107"/>
                  <a:gd name="T31" fmla="*/ 0 h 83"/>
                  <a:gd name="T32" fmla="*/ 76 w 107"/>
                  <a:gd name="T33" fmla="*/ 5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" h="83">
                    <a:moveTo>
                      <a:pt x="76" y="57"/>
                    </a:moveTo>
                    <a:lnTo>
                      <a:pt x="76" y="57"/>
                    </a:lnTo>
                    <a:lnTo>
                      <a:pt x="62" y="0"/>
                    </a:lnTo>
                    <a:lnTo>
                      <a:pt x="45" y="0"/>
                    </a:lnTo>
                    <a:lnTo>
                      <a:pt x="31" y="56"/>
                    </a:lnTo>
                    <a:lnTo>
                      <a:pt x="31" y="5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21" y="83"/>
                    </a:lnTo>
                    <a:lnTo>
                      <a:pt x="39" y="83"/>
                    </a:lnTo>
                    <a:lnTo>
                      <a:pt x="53" y="27"/>
                    </a:lnTo>
                    <a:lnTo>
                      <a:pt x="53" y="27"/>
                    </a:lnTo>
                    <a:lnTo>
                      <a:pt x="68" y="83"/>
                    </a:lnTo>
                    <a:lnTo>
                      <a:pt x="86" y="83"/>
                    </a:lnTo>
                    <a:lnTo>
                      <a:pt x="107" y="0"/>
                    </a:lnTo>
                    <a:lnTo>
                      <a:pt x="90" y="0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1" name="Rectangle 136"/>
              <p:cNvSpPr>
                <a:spLocks noChangeArrowheads="1"/>
              </p:cNvSpPr>
              <p:nvPr/>
            </p:nvSpPr>
            <p:spPr bwMode="auto">
              <a:xfrm>
                <a:off x="4992688" y="2030413"/>
                <a:ext cx="14288" cy="65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2" name="Rectangle 137"/>
              <p:cNvSpPr>
                <a:spLocks noChangeArrowheads="1"/>
              </p:cNvSpPr>
              <p:nvPr/>
            </p:nvSpPr>
            <p:spPr bwMode="auto">
              <a:xfrm>
                <a:off x="5014913" y="2063750"/>
                <a:ext cx="28575" cy="1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3" name="Freeform 138"/>
              <p:cNvSpPr/>
              <p:nvPr/>
            </p:nvSpPr>
            <p:spPr bwMode="auto">
              <a:xfrm>
                <a:off x="5051426" y="2030413"/>
                <a:ext cx="46038" cy="65088"/>
              </a:xfrm>
              <a:custGeom>
                <a:avLst/>
                <a:gdLst>
                  <a:gd name="T0" fmla="*/ 0 w 57"/>
                  <a:gd name="T1" fmla="*/ 83 h 83"/>
                  <a:gd name="T2" fmla="*/ 18 w 57"/>
                  <a:gd name="T3" fmla="*/ 83 h 83"/>
                  <a:gd name="T4" fmla="*/ 18 w 57"/>
                  <a:gd name="T5" fmla="*/ 49 h 83"/>
                  <a:gd name="T6" fmla="*/ 52 w 57"/>
                  <a:gd name="T7" fmla="*/ 49 h 83"/>
                  <a:gd name="T8" fmla="*/ 52 w 57"/>
                  <a:gd name="T9" fmla="*/ 34 h 83"/>
                  <a:gd name="T10" fmla="*/ 18 w 57"/>
                  <a:gd name="T11" fmla="*/ 34 h 83"/>
                  <a:gd name="T12" fmla="*/ 18 w 57"/>
                  <a:gd name="T13" fmla="*/ 15 h 83"/>
                  <a:gd name="T14" fmla="*/ 57 w 57"/>
                  <a:gd name="T15" fmla="*/ 15 h 83"/>
                  <a:gd name="T16" fmla="*/ 57 w 57"/>
                  <a:gd name="T17" fmla="*/ 0 h 83"/>
                  <a:gd name="T18" fmla="*/ 0 w 57"/>
                  <a:gd name="T19" fmla="*/ 0 h 83"/>
                  <a:gd name="T20" fmla="*/ 0 w 57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83">
                    <a:moveTo>
                      <a:pt x="0" y="83"/>
                    </a:moveTo>
                    <a:lnTo>
                      <a:pt x="18" y="83"/>
                    </a:lnTo>
                    <a:lnTo>
                      <a:pt x="18" y="49"/>
                    </a:lnTo>
                    <a:lnTo>
                      <a:pt x="52" y="49"/>
                    </a:lnTo>
                    <a:lnTo>
                      <a:pt x="52" y="34"/>
                    </a:lnTo>
                    <a:lnTo>
                      <a:pt x="18" y="34"/>
                    </a:lnTo>
                    <a:lnTo>
                      <a:pt x="18" y="15"/>
                    </a:lnTo>
                    <a:lnTo>
                      <a:pt x="57" y="15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4" name="Rectangle 139"/>
              <p:cNvSpPr>
                <a:spLocks noChangeArrowheads="1"/>
              </p:cNvSpPr>
              <p:nvPr/>
            </p:nvSpPr>
            <p:spPr bwMode="auto">
              <a:xfrm>
                <a:off x="5103813" y="2030413"/>
                <a:ext cx="14288" cy="65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683887" y="1829702"/>
              <a:ext cx="362855" cy="349515"/>
              <a:chOff x="4903788" y="1471613"/>
              <a:chExt cx="215900" cy="207963"/>
            </a:xfrm>
            <a:solidFill>
              <a:srgbClr val="FFFFFF"/>
            </a:solidFill>
          </p:grpSpPr>
          <p:sp>
            <p:nvSpPr>
              <p:cNvPr id="35" name="Freeform 226"/>
              <p:cNvSpPr>
                <a:spLocks noEditPoints="1"/>
              </p:cNvSpPr>
              <p:nvPr/>
            </p:nvSpPr>
            <p:spPr bwMode="auto">
              <a:xfrm>
                <a:off x="4926013" y="1471613"/>
                <a:ext cx="171450" cy="146050"/>
              </a:xfrm>
              <a:custGeom>
                <a:avLst/>
                <a:gdLst>
                  <a:gd name="T0" fmla="*/ 15 w 215"/>
                  <a:gd name="T1" fmla="*/ 164 h 183"/>
                  <a:gd name="T2" fmla="*/ 83 w 215"/>
                  <a:gd name="T3" fmla="*/ 164 h 183"/>
                  <a:gd name="T4" fmla="*/ 80 w 215"/>
                  <a:gd name="T5" fmla="*/ 183 h 183"/>
                  <a:gd name="T6" fmla="*/ 135 w 215"/>
                  <a:gd name="T7" fmla="*/ 183 h 183"/>
                  <a:gd name="T8" fmla="*/ 132 w 215"/>
                  <a:gd name="T9" fmla="*/ 164 h 183"/>
                  <a:gd name="T10" fmla="*/ 200 w 215"/>
                  <a:gd name="T11" fmla="*/ 164 h 183"/>
                  <a:gd name="T12" fmla="*/ 200 w 215"/>
                  <a:gd name="T13" fmla="*/ 164 h 183"/>
                  <a:gd name="T14" fmla="*/ 206 w 215"/>
                  <a:gd name="T15" fmla="*/ 163 h 183"/>
                  <a:gd name="T16" fmla="*/ 211 w 215"/>
                  <a:gd name="T17" fmla="*/ 160 h 183"/>
                  <a:gd name="T18" fmla="*/ 214 w 215"/>
                  <a:gd name="T19" fmla="*/ 155 h 183"/>
                  <a:gd name="T20" fmla="*/ 215 w 215"/>
                  <a:gd name="T21" fmla="*/ 149 h 183"/>
                  <a:gd name="T22" fmla="*/ 215 w 215"/>
                  <a:gd name="T23" fmla="*/ 15 h 183"/>
                  <a:gd name="T24" fmla="*/ 215 w 215"/>
                  <a:gd name="T25" fmla="*/ 15 h 183"/>
                  <a:gd name="T26" fmla="*/ 214 w 215"/>
                  <a:gd name="T27" fmla="*/ 10 h 183"/>
                  <a:gd name="T28" fmla="*/ 211 w 215"/>
                  <a:gd name="T29" fmla="*/ 4 h 183"/>
                  <a:gd name="T30" fmla="*/ 206 w 215"/>
                  <a:gd name="T31" fmla="*/ 2 h 183"/>
                  <a:gd name="T32" fmla="*/ 200 w 215"/>
                  <a:gd name="T33" fmla="*/ 0 h 183"/>
                  <a:gd name="T34" fmla="*/ 15 w 215"/>
                  <a:gd name="T35" fmla="*/ 0 h 183"/>
                  <a:gd name="T36" fmla="*/ 15 w 215"/>
                  <a:gd name="T37" fmla="*/ 0 h 183"/>
                  <a:gd name="T38" fmla="*/ 9 w 215"/>
                  <a:gd name="T39" fmla="*/ 2 h 183"/>
                  <a:gd name="T40" fmla="*/ 4 w 215"/>
                  <a:gd name="T41" fmla="*/ 4 h 183"/>
                  <a:gd name="T42" fmla="*/ 1 w 215"/>
                  <a:gd name="T43" fmla="*/ 10 h 183"/>
                  <a:gd name="T44" fmla="*/ 0 w 215"/>
                  <a:gd name="T45" fmla="*/ 15 h 183"/>
                  <a:gd name="T46" fmla="*/ 0 w 215"/>
                  <a:gd name="T47" fmla="*/ 149 h 183"/>
                  <a:gd name="T48" fmla="*/ 0 w 215"/>
                  <a:gd name="T49" fmla="*/ 149 h 183"/>
                  <a:gd name="T50" fmla="*/ 1 w 215"/>
                  <a:gd name="T51" fmla="*/ 155 h 183"/>
                  <a:gd name="T52" fmla="*/ 4 w 215"/>
                  <a:gd name="T53" fmla="*/ 160 h 183"/>
                  <a:gd name="T54" fmla="*/ 9 w 215"/>
                  <a:gd name="T55" fmla="*/ 163 h 183"/>
                  <a:gd name="T56" fmla="*/ 15 w 215"/>
                  <a:gd name="T57" fmla="*/ 164 h 183"/>
                  <a:gd name="T58" fmla="*/ 15 w 215"/>
                  <a:gd name="T59" fmla="*/ 164 h 183"/>
                  <a:gd name="T60" fmla="*/ 11 w 215"/>
                  <a:gd name="T61" fmla="*/ 10 h 183"/>
                  <a:gd name="T62" fmla="*/ 203 w 215"/>
                  <a:gd name="T63" fmla="*/ 10 h 183"/>
                  <a:gd name="T64" fmla="*/ 203 w 215"/>
                  <a:gd name="T65" fmla="*/ 149 h 183"/>
                  <a:gd name="T66" fmla="*/ 11 w 215"/>
                  <a:gd name="T67" fmla="*/ 149 h 183"/>
                  <a:gd name="T68" fmla="*/ 11 w 215"/>
                  <a:gd name="T69" fmla="*/ 1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5" h="183">
                    <a:moveTo>
                      <a:pt x="15" y="164"/>
                    </a:moveTo>
                    <a:lnTo>
                      <a:pt x="83" y="164"/>
                    </a:lnTo>
                    <a:lnTo>
                      <a:pt x="80" y="183"/>
                    </a:lnTo>
                    <a:lnTo>
                      <a:pt x="135" y="183"/>
                    </a:lnTo>
                    <a:lnTo>
                      <a:pt x="132" y="164"/>
                    </a:lnTo>
                    <a:lnTo>
                      <a:pt x="200" y="164"/>
                    </a:lnTo>
                    <a:lnTo>
                      <a:pt x="200" y="164"/>
                    </a:lnTo>
                    <a:lnTo>
                      <a:pt x="206" y="163"/>
                    </a:lnTo>
                    <a:lnTo>
                      <a:pt x="211" y="160"/>
                    </a:lnTo>
                    <a:lnTo>
                      <a:pt x="214" y="155"/>
                    </a:lnTo>
                    <a:lnTo>
                      <a:pt x="215" y="149"/>
                    </a:lnTo>
                    <a:lnTo>
                      <a:pt x="215" y="15"/>
                    </a:lnTo>
                    <a:lnTo>
                      <a:pt x="215" y="15"/>
                    </a:lnTo>
                    <a:lnTo>
                      <a:pt x="214" y="10"/>
                    </a:lnTo>
                    <a:lnTo>
                      <a:pt x="211" y="4"/>
                    </a:lnTo>
                    <a:lnTo>
                      <a:pt x="206" y="2"/>
                    </a:lnTo>
                    <a:lnTo>
                      <a:pt x="200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155"/>
                    </a:lnTo>
                    <a:lnTo>
                      <a:pt x="4" y="160"/>
                    </a:lnTo>
                    <a:lnTo>
                      <a:pt x="9" y="163"/>
                    </a:lnTo>
                    <a:lnTo>
                      <a:pt x="15" y="164"/>
                    </a:lnTo>
                    <a:lnTo>
                      <a:pt x="15" y="164"/>
                    </a:lnTo>
                    <a:close/>
                    <a:moveTo>
                      <a:pt x="11" y="10"/>
                    </a:moveTo>
                    <a:lnTo>
                      <a:pt x="203" y="10"/>
                    </a:lnTo>
                    <a:lnTo>
                      <a:pt x="203" y="149"/>
                    </a:lnTo>
                    <a:lnTo>
                      <a:pt x="11" y="149"/>
                    </a:lnTo>
                    <a:lnTo>
                      <a:pt x="1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6" name="Freeform 227"/>
              <p:cNvSpPr>
                <a:spLocks noEditPoints="1"/>
              </p:cNvSpPr>
              <p:nvPr/>
            </p:nvSpPr>
            <p:spPr bwMode="auto">
              <a:xfrm>
                <a:off x="4903788" y="1625601"/>
                <a:ext cx="215900" cy="53975"/>
              </a:xfrm>
              <a:custGeom>
                <a:avLst/>
                <a:gdLst>
                  <a:gd name="T0" fmla="*/ 272 w 273"/>
                  <a:gd name="T1" fmla="*/ 56 h 68"/>
                  <a:gd name="T2" fmla="*/ 272 w 273"/>
                  <a:gd name="T3" fmla="*/ 56 h 68"/>
                  <a:gd name="T4" fmla="*/ 270 w 273"/>
                  <a:gd name="T5" fmla="*/ 51 h 68"/>
                  <a:gd name="T6" fmla="*/ 266 w 273"/>
                  <a:gd name="T7" fmla="*/ 45 h 68"/>
                  <a:gd name="T8" fmla="*/ 255 w 273"/>
                  <a:gd name="T9" fmla="*/ 30 h 68"/>
                  <a:gd name="T10" fmla="*/ 233 w 273"/>
                  <a:gd name="T11" fmla="*/ 1 h 68"/>
                  <a:gd name="T12" fmla="*/ 233 w 273"/>
                  <a:gd name="T13" fmla="*/ 1 h 68"/>
                  <a:gd name="T14" fmla="*/ 232 w 273"/>
                  <a:gd name="T15" fmla="*/ 1 h 68"/>
                  <a:gd name="T16" fmla="*/ 229 w 273"/>
                  <a:gd name="T17" fmla="*/ 0 h 68"/>
                  <a:gd name="T18" fmla="*/ 44 w 273"/>
                  <a:gd name="T19" fmla="*/ 0 h 68"/>
                  <a:gd name="T20" fmla="*/ 44 w 273"/>
                  <a:gd name="T21" fmla="*/ 0 h 68"/>
                  <a:gd name="T22" fmla="*/ 41 w 273"/>
                  <a:gd name="T23" fmla="*/ 1 h 68"/>
                  <a:gd name="T24" fmla="*/ 40 w 273"/>
                  <a:gd name="T25" fmla="*/ 1 h 68"/>
                  <a:gd name="T26" fmla="*/ 40 w 273"/>
                  <a:gd name="T27" fmla="*/ 1 h 68"/>
                  <a:gd name="T28" fmla="*/ 30 w 273"/>
                  <a:gd name="T29" fmla="*/ 15 h 68"/>
                  <a:gd name="T30" fmla="*/ 18 w 273"/>
                  <a:gd name="T31" fmla="*/ 30 h 68"/>
                  <a:gd name="T32" fmla="*/ 7 w 273"/>
                  <a:gd name="T33" fmla="*/ 45 h 68"/>
                  <a:gd name="T34" fmla="*/ 3 w 273"/>
                  <a:gd name="T35" fmla="*/ 51 h 68"/>
                  <a:gd name="T36" fmla="*/ 1 w 273"/>
                  <a:gd name="T37" fmla="*/ 56 h 68"/>
                  <a:gd name="T38" fmla="*/ 1 w 273"/>
                  <a:gd name="T39" fmla="*/ 56 h 68"/>
                  <a:gd name="T40" fmla="*/ 0 w 273"/>
                  <a:gd name="T41" fmla="*/ 60 h 68"/>
                  <a:gd name="T42" fmla="*/ 1 w 273"/>
                  <a:gd name="T43" fmla="*/ 63 h 68"/>
                  <a:gd name="T44" fmla="*/ 1 w 273"/>
                  <a:gd name="T45" fmla="*/ 63 h 68"/>
                  <a:gd name="T46" fmla="*/ 4 w 273"/>
                  <a:gd name="T47" fmla="*/ 66 h 68"/>
                  <a:gd name="T48" fmla="*/ 8 w 273"/>
                  <a:gd name="T49" fmla="*/ 67 h 68"/>
                  <a:gd name="T50" fmla="*/ 19 w 273"/>
                  <a:gd name="T51" fmla="*/ 68 h 68"/>
                  <a:gd name="T52" fmla="*/ 255 w 273"/>
                  <a:gd name="T53" fmla="*/ 68 h 68"/>
                  <a:gd name="T54" fmla="*/ 255 w 273"/>
                  <a:gd name="T55" fmla="*/ 68 h 68"/>
                  <a:gd name="T56" fmla="*/ 265 w 273"/>
                  <a:gd name="T57" fmla="*/ 67 h 68"/>
                  <a:gd name="T58" fmla="*/ 269 w 273"/>
                  <a:gd name="T59" fmla="*/ 66 h 68"/>
                  <a:gd name="T60" fmla="*/ 272 w 273"/>
                  <a:gd name="T61" fmla="*/ 63 h 68"/>
                  <a:gd name="T62" fmla="*/ 272 w 273"/>
                  <a:gd name="T63" fmla="*/ 63 h 68"/>
                  <a:gd name="T64" fmla="*/ 273 w 273"/>
                  <a:gd name="T65" fmla="*/ 60 h 68"/>
                  <a:gd name="T66" fmla="*/ 272 w 273"/>
                  <a:gd name="T67" fmla="*/ 56 h 68"/>
                  <a:gd name="T68" fmla="*/ 272 w 273"/>
                  <a:gd name="T69" fmla="*/ 56 h 68"/>
                  <a:gd name="T70" fmla="*/ 265 w 273"/>
                  <a:gd name="T71" fmla="*/ 59 h 68"/>
                  <a:gd name="T72" fmla="*/ 265 w 273"/>
                  <a:gd name="T73" fmla="*/ 59 h 68"/>
                  <a:gd name="T74" fmla="*/ 263 w 273"/>
                  <a:gd name="T75" fmla="*/ 60 h 68"/>
                  <a:gd name="T76" fmla="*/ 255 w 273"/>
                  <a:gd name="T77" fmla="*/ 60 h 68"/>
                  <a:gd name="T78" fmla="*/ 19 w 273"/>
                  <a:gd name="T79" fmla="*/ 60 h 68"/>
                  <a:gd name="T80" fmla="*/ 19 w 273"/>
                  <a:gd name="T81" fmla="*/ 60 h 68"/>
                  <a:gd name="T82" fmla="*/ 11 w 273"/>
                  <a:gd name="T83" fmla="*/ 60 h 68"/>
                  <a:gd name="T84" fmla="*/ 8 w 273"/>
                  <a:gd name="T85" fmla="*/ 60 h 68"/>
                  <a:gd name="T86" fmla="*/ 8 w 273"/>
                  <a:gd name="T87" fmla="*/ 60 h 68"/>
                  <a:gd name="T88" fmla="*/ 8 w 273"/>
                  <a:gd name="T89" fmla="*/ 57 h 68"/>
                  <a:gd name="T90" fmla="*/ 8 w 273"/>
                  <a:gd name="T91" fmla="*/ 57 h 68"/>
                  <a:gd name="T92" fmla="*/ 8 w 273"/>
                  <a:gd name="T93" fmla="*/ 57 h 68"/>
                  <a:gd name="T94" fmla="*/ 8 w 273"/>
                  <a:gd name="T95" fmla="*/ 57 h 68"/>
                  <a:gd name="T96" fmla="*/ 12 w 273"/>
                  <a:gd name="T97" fmla="*/ 49 h 68"/>
                  <a:gd name="T98" fmla="*/ 22 w 273"/>
                  <a:gd name="T99" fmla="*/ 36 h 68"/>
                  <a:gd name="T100" fmla="*/ 251 w 273"/>
                  <a:gd name="T101" fmla="*/ 36 h 68"/>
                  <a:gd name="T102" fmla="*/ 251 w 273"/>
                  <a:gd name="T103" fmla="*/ 36 h 68"/>
                  <a:gd name="T104" fmla="*/ 261 w 273"/>
                  <a:gd name="T105" fmla="*/ 49 h 68"/>
                  <a:gd name="T106" fmla="*/ 265 w 273"/>
                  <a:gd name="T107" fmla="*/ 57 h 68"/>
                  <a:gd name="T108" fmla="*/ 265 w 273"/>
                  <a:gd name="T109" fmla="*/ 57 h 68"/>
                  <a:gd name="T110" fmla="*/ 265 w 273"/>
                  <a:gd name="T111" fmla="*/ 57 h 68"/>
                  <a:gd name="T112" fmla="*/ 265 w 273"/>
                  <a:gd name="T113" fmla="*/ 57 h 68"/>
                  <a:gd name="T114" fmla="*/ 265 w 273"/>
                  <a:gd name="T115" fmla="*/ 59 h 68"/>
                  <a:gd name="T116" fmla="*/ 265 w 273"/>
                  <a:gd name="T117" fmla="*/ 5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3" h="68">
                    <a:moveTo>
                      <a:pt x="272" y="56"/>
                    </a:moveTo>
                    <a:lnTo>
                      <a:pt x="272" y="56"/>
                    </a:lnTo>
                    <a:lnTo>
                      <a:pt x="270" y="51"/>
                    </a:lnTo>
                    <a:lnTo>
                      <a:pt x="266" y="45"/>
                    </a:lnTo>
                    <a:lnTo>
                      <a:pt x="255" y="30"/>
                    </a:lnTo>
                    <a:lnTo>
                      <a:pt x="233" y="1"/>
                    </a:lnTo>
                    <a:lnTo>
                      <a:pt x="233" y="1"/>
                    </a:lnTo>
                    <a:lnTo>
                      <a:pt x="232" y="1"/>
                    </a:lnTo>
                    <a:lnTo>
                      <a:pt x="229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1" y="1"/>
                    </a:lnTo>
                    <a:lnTo>
                      <a:pt x="40" y="1"/>
                    </a:lnTo>
                    <a:lnTo>
                      <a:pt x="40" y="1"/>
                    </a:lnTo>
                    <a:lnTo>
                      <a:pt x="30" y="15"/>
                    </a:lnTo>
                    <a:lnTo>
                      <a:pt x="18" y="30"/>
                    </a:lnTo>
                    <a:lnTo>
                      <a:pt x="7" y="45"/>
                    </a:lnTo>
                    <a:lnTo>
                      <a:pt x="3" y="51"/>
                    </a:lnTo>
                    <a:lnTo>
                      <a:pt x="1" y="56"/>
                    </a:lnTo>
                    <a:lnTo>
                      <a:pt x="1" y="56"/>
                    </a:lnTo>
                    <a:lnTo>
                      <a:pt x="0" y="60"/>
                    </a:lnTo>
                    <a:lnTo>
                      <a:pt x="1" y="63"/>
                    </a:lnTo>
                    <a:lnTo>
                      <a:pt x="1" y="63"/>
                    </a:lnTo>
                    <a:lnTo>
                      <a:pt x="4" y="66"/>
                    </a:lnTo>
                    <a:lnTo>
                      <a:pt x="8" y="67"/>
                    </a:lnTo>
                    <a:lnTo>
                      <a:pt x="19" y="68"/>
                    </a:lnTo>
                    <a:lnTo>
                      <a:pt x="255" y="68"/>
                    </a:lnTo>
                    <a:lnTo>
                      <a:pt x="255" y="68"/>
                    </a:lnTo>
                    <a:lnTo>
                      <a:pt x="265" y="67"/>
                    </a:lnTo>
                    <a:lnTo>
                      <a:pt x="269" y="66"/>
                    </a:lnTo>
                    <a:lnTo>
                      <a:pt x="272" y="63"/>
                    </a:lnTo>
                    <a:lnTo>
                      <a:pt x="272" y="63"/>
                    </a:lnTo>
                    <a:lnTo>
                      <a:pt x="273" y="60"/>
                    </a:lnTo>
                    <a:lnTo>
                      <a:pt x="272" y="56"/>
                    </a:lnTo>
                    <a:lnTo>
                      <a:pt x="272" y="56"/>
                    </a:lnTo>
                    <a:close/>
                    <a:moveTo>
                      <a:pt x="265" y="59"/>
                    </a:moveTo>
                    <a:lnTo>
                      <a:pt x="265" y="59"/>
                    </a:lnTo>
                    <a:lnTo>
                      <a:pt x="263" y="60"/>
                    </a:lnTo>
                    <a:lnTo>
                      <a:pt x="255" y="60"/>
                    </a:lnTo>
                    <a:lnTo>
                      <a:pt x="19" y="60"/>
                    </a:lnTo>
                    <a:lnTo>
                      <a:pt x="19" y="60"/>
                    </a:lnTo>
                    <a:lnTo>
                      <a:pt x="11" y="60"/>
                    </a:lnTo>
                    <a:lnTo>
                      <a:pt x="8" y="60"/>
                    </a:lnTo>
                    <a:lnTo>
                      <a:pt x="8" y="60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12" y="49"/>
                    </a:lnTo>
                    <a:lnTo>
                      <a:pt x="22" y="36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61" y="49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9"/>
                    </a:lnTo>
                    <a:lnTo>
                      <a:pt x="26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</p:grpSp>
      <p:sp>
        <p:nvSpPr>
          <p:cNvPr id="48" name="文本框 24"/>
          <p:cNvSpPr txBox="1"/>
          <p:nvPr/>
        </p:nvSpPr>
        <p:spPr>
          <a:xfrm>
            <a:off x="8334435" y="2320487"/>
            <a:ext cx="3536472" cy="1323312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defTabSz="1285240">
              <a:spcBef>
                <a:spcPts val="635"/>
              </a:spcBef>
            </a:pPr>
            <a:r>
              <a:rPr lang="zh-CN" altLang="en-US" sz="2250" dirty="0">
                <a:solidFill>
                  <a:srgbClr val="8D86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约束条件</a:t>
            </a:r>
            <a:endParaRPr lang="en-US" altLang="zh-CN" sz="2250" dirty="0">
              <a:solidFill>
                <a:srgbClr val="8D86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en-US" altLang="zh-CN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default,  not null,  unique key</a:t>
            </a:r>
            <a:endParaRPr lang="en-US" altLang="zh-CN" sz="1405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en-US" altLang="zh-CN" sz="1405" b="1" dirty="0" err="1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auto_increment</a:t>
            </a:r>
            <a:r>
              <a:rPr lang="en-US" altLang="zh-CN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primary key</a:t>
            </a:r>
            <a:endParaRPr lang="en-US" altLang="zh-CN" sz="1405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en-US" altLang="zh-CN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foreign key</a:t>
            </a:r>
            <a:endParaRPr lang="zh-CN" altLang="en-US" sz="1405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25"/>
          <p:cNvSpPr txBox="1"/>
          <p:nvPr/>
        </p:nvSpPr>
        <p:spPr>
          <a:xfrm>
            <a:off x="8453632" y="4760715"/>
            <a:ext cx="3536472" cy="736741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defTabSz="1285240">
              <a:spcBef>
                <a:spcPts val="635"/>
              </a:spcBef>
            </a:pPr>
            <a:r>
              <a:rPr lang="zh-CN" altLang="en-US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表关系</a:t>
            </a:r>
            <a:endParaRPr lang="en-US" altLang="zh-CN" sz="2250" dirty="0">
              <a:solidFill>
                <a:srgbClr val="8BBD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zh-CN" altLang="en-US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一对一， 一对多， 多对多</a:t>
            </a:r>
            <a:endParaRPr lang="en-US" altLang="zh-CN" sz="1405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26"/>
          <p:cNvSpPr txBox="1"/>
          <p:nvPr/>
        </p:nvSpPr>
        <p:spPr>
          <a:xfrm>
            <a:off x="1160499" y="2320487"/>
            <a:ext cx="3539599" cy="736741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algn="r" defTabSz="1285240">
              <a:spcBef>
                <a:spcPts val="635"/>
              </a:spcBef>
            </a:pPr>
            <a:r>
              <a:rPr lang="en-US" altLang="zh-CN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</a:t>
            </a:r>
            <a:r>
              <a:rPr lang="zh-CN" altLang="en-US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250" dirty="0">
              <a:solidFill>
                <a:srgbClr val="8BBD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1285240">
              <a:spcBef>
                <a:spcPts val="635"/>
              </a:spcBef>
            </a:pPr>
            <a:r>
              <a:rPr lang="zh-CN" altLang="en-US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对表的结构进行修改</a:t>
            </a:r>
            <a:endParaRPr lang="zh-CN" altLang="en-US" sz="1405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27"/>
          <p:cNvSpPr txBox="1"/>
          <p:nvPr/>
        </p:nvSpPr>
        <p:spPr>
          <a:xfrm>
            <a:off x="1143055" y="4861926"/>
            <a:ext cx="3539599" cy="736741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algn="r" defTabSz="1285240">
              <a:spcBef>
                <a:spcPts val="635"/>
              </a:spcBef>
            </a:pPr>
            <a:r>
              <a:rPr lang="zh-CN" altLang="en-US" sz="2250" dirty="0">
                <a:solidFill>
                  <a:srgbClr val="8D86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lang="en-US" altLang="zh-CN" sz="2250" dirty="0">
              <a:solidFill>
                <a:srgbClr val="8D86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1285240">
              <a:spcBef>
                <a:spcPts val="635"/>
              </a:spcBef>
            </a:pPr>
            <a:r>
              <a:rPr lang="zh-CN" altLang="en-US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这节课的命令，学会基本的用法就行</a:t>
            </a:r>
            <a:endParaRPr lang="zh-CN" altLang="en-US" sz="1405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48" grpId="0"/>
      <p:bldP spid="49" grpId="0"/>
      <p:bldP spid="50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>
            <a:blip r:embed="rId1"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19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20" name="TextBox 93"/>
          <p:cNvSpPr txBox="1"/>
          <p:nvPr/>
        </p:nvSpPr>
        <p:spPr>
          <a:xfrm>
            <a:off x="2919282" y="3177069"/>
            <a:ext cx="1194558" cy="69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940" dirty="0">
                <a:solidFill>
                  <a:srgbClr val="8D86BA"/>
                </a:solidFill>
                <a:ea typeface="南宋书局体" panose="02000000000000000000" pitchFamily="2" charset="-122"/>
              </a:rPr>
              <a:t>目录</a:t>
            </a:r>
            <a:endParaRPr lang="zh-CN" altLang="en-US" sz="394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21" name="TextBox 5"/>
          <p:cNvSpPr txBox="1"/>
          <p:nvPr/>
        </p:nvSpPr>
        <p:spPr>
          <a:xfrm>
            <a:off x="7057245" y="2313789"/>
            <a:ext cx="1467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+mj-ea"/>
                <a:sym typeface="Arial" panose="020B0604020202020204" pitchFamily="34" charset="0"/>
              </a:rPr>
              <a:t>表结构修改</a:t>
            </a:r>
            <a:endParaRPr lang="zh-CN" altLang="en-US" sz="1050" dirty="0">
              <a:solidFill>
                <a:schemeClr val="accent1"/>
              </a:solidFill>
              <a:latin typeface="+mj-ea"/>
              <a:sym typeface="Arial" panose="020B0604020202020204" pitchFamily="34" charset="0"/>
            </a:endParaRPr>
          </a:p>
        </p:txBody>
      </p:sp>
      <p:sp>
        <p:nvSpPr>
          <p:cNvPr id="22" name="TextBox 39"/>
          <p:cNvSpPr txBox="1"/>
          <p:nvPr/>
        </p:nvSpPr>
        <p:spPr>
          <a:xfrm>
            <a:off x="7057245" y="3273523"/>
            <a:ext cx="1467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>
                <a:solidFill>
                  <a:srgbClr val="FF0000"/>
                </a:solidFill>
                <a:latin typeface="+mj-ea"/>
                <a:sym typeface="Arial" panose="020B0604020202020204" pitchFamily="34" charset="0"/>
              </a:rPr>
              <a:t>约束条件</a:t>
            </a:r>
            <a:endParaRPr lang="zh-CN" altLang="en-US" sz="1050" dirty="0">
              <a:solidFill>
                <a:srgbClr val="FF0000"/>
              </a:solidFill>
              <a:latin typeface="+mj-ea"/>
              <a:sym typeface="Arial" panose="020B0604020202020204" pitchFamily="34" charset="0"/>
            </a:endParaRPr>
          </a:p>
        </p:txBody>
      </p:sp>
      <p:sp>
        <p:nvSpPr>
          <p:cNvPr id="23" name="TextBox 43"/>
          <p:cNvSpPr txBox="1"/>
          <p:nvPr/>
        </p:nvSpPr>
        <p:spPr>
          <a:xfrm>
            <a:off x="7057245" y="4221019"/>
            <a:ext cx="146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>
                <a:solidFill>
                  <a:schemeClr val="accent1"/>
                </a:solidFill>
                <a:latin typeface="+mj-ea"/>
                <a:sym typeface="Arial" panose="020B0604020202020204" pitchFamily="34" charset="0"/>
              </a:rPr>
              <a:t>表关系</a:t>
            </a:r>
            <a:endParaRPr lang="zh-CN" altLang="en-US" sz="1050" dirty="0">
              <a:solidFill>
                <a:schemeClr val="accent1"/>
              </a:solidFill>
              <a:latin typeface="+mj-ea"/>
              <a:sym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7158487" y="3049559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158487" y="3987530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158487" y="4971992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  <p:sp>
        <p:nvSpPr>
          <p:cNvPr id="64" name="MH_Number_1"/>
          <p:cNvSpPr/>
          <p:nvPr>
            <p:custDataLst>
              <p:tags r:id="rId4"/>
            </p:custDataLst>
          </p:nvPr>
        </p:nvSpPr>
        <p:spPr>
          <a:xfrm>
            <a:off x="6392169" y="2300166"/>
            <a:ext cx="379647" cy="37964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955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955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5" name="MH_Number_2"/>
          <p:cNvSpPr/>
          <p:nvPr>
            <p:custDataLst>
              <p:tags r:id="rId5"/>
            </p:custDataLst>
          </p:nvPr>
        </p:nvSpPr>
        <p:spPr>
          <a:xfrm>
            <a:off x="6375057" y="3236796"/>
            <a:ext cx="379647" cy="37964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955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955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6" name="MH_Number_3"/>
          <p:cNvSpPr/>
          <p:nvPr>
            <p:custDataLst>
              <p:tags r:id="rId6"/>
            </p:custDataLst>
          </p:nvPr>
        </p:nvSpPr>
        <p:spPr>
          <a:xfrm>
            <a:off x="6375056" y="4221019"/>
            <a:ext cx="379647" cy="37964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955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955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06 -0.4741 C -0.47185 -0.46576 -0.46889 -0.45962 -0.46568 -0.45193 C -0.46099 -0.4414 -0.45939 -0.43328 -0.45309 -0.42603 C -0.45185 -0.41923 -0.44445 -0.40628 -0.44062 -0.40365 C -0.43457 -0.39289 -0.42605 -0.37972 -0.41766 -0.37599 C -0.41148 -0.36765 -0.40445 -0.36392 -0.39692 -0.36107 C -0.37914 -0.34548 -0.3526 -0.34175 -0.33309 -0.34065 C -0.27556 -0.3389 -0.21741 -0.33824 -0.15939 -0.33714 C -0.14482 -0.33341 -0.12988 -0.33056 -0.11568 -0.32419 C -0.11111 -0.31892 -0.10519 -0.31607 -0.1 -0.313 C -0.09482 -0.30378 -0.08963 -0.29456 -0.08432 -0.28512 C -0.08087 -0.27898 -0.07963 -0.27107 -0.07605 -0.26493 C -0.07593 -0.26229 -0.07593 -0.25966 -0.07494 -0.25747 C -0.07408 -0.2533 -0.07087 -0.24627 -0.07087 -0.24605 C -0.06976 -0.23881 -0.07 -0.23837 -0.06766 -0.23157 C -0.06667 -0.22783 -0.06358 -0.22037 -0.06358 -0.22015 C -0.0621 -0.21071 -0.05939 -0.20084 -0.0563 -0.1925 C -0.05432 -0.18767 -0.05013 -0.17779 -0.05013 -0.17757 C -0.0463 -0.15891 -0.03939 -0.14135 -0.03544 -0.12226 C -0.03161 -0.10426 -0.02852 -0.08495 -0.02494 -0.06673 C -0.02408 -0.06234 -0.0221 -0.05948 -0.02087 -0.05553 C -0.0179 -0.045 -0.01408 -0.03578 -0.01037 -0.0259 C -0.00741 -0.01734 -0.00506 -0.009 2.96296E-6 2.68657E-6 " pathEditMode="relative" rAng="0" ptsTypes="AAAAAAAAAAAAAAAAAAAAAAA">
                                      <p:cBhvr>
                                        <p:cTn id="1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3" y="2370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19" grpId="2" animBg="1"/>
      <p:bldP spid="20" grpId="0"/>
      <p:bldP spid="21" grpId="0"/>
      <p:bldP spid="22" grpId="0"/>
      <p:bldP spid="23" grpId="0"/>
      <p:bldP spid="64" grpId="0" animBg="1"/>
      <p:bldP spid="65" grpId="0" animBg="1"/>
      <p:bldP spid="6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作业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54"/>
          <p:cNvGrpSpPr/>
          <p:nvPr/>
        </p:nvGrpSpPr>
        <p:grpSpPr>
          <a:xfrm>
            <a:off x="1293507" y="3908304"/>
            <a:ext cx="1180887" cy="2538123"/>
            <a:chOff x="3802063" y="2776538"/>
            <a:chExt cx="839788" cy="1804987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4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en-US" sz="2530" dirty="0"/>
            </a:p>
          </p:txBody>
        </p:sp>
        <p:sp>
          <p:nvSpPr>
            <p:cNvPr id="15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en-US" sz="2530" dirty="0"/>
            </a:p>
          </p:txBody>
        </p:sp>
      </p:grpSp>
      <p:sp>
        <p:nvSpPr>
          <p:cNvPr id="16" name="Freeform 33"/>
          <p:cNvSpPr>
            <a:spLocks noEditPoints="1"/>
          </p:cNvSpPr>
          <p:nvPr/>
        </p:nvSpPr>
        <p:spPr bwMode="auto">
          <a:xfrm>
            <a:off x="998843" y="4644962"/>
            <a:ext cx="926405" cy="1812627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17" name="Freeform 34"/>
          <p:cNvSpPr>
            <a:spLocks noEditPoints="1"/>
          </p:cNvSpPr>
          <p:nvPr/>
        </p:nvSpPr>
        <p:spPr bwMode="auto">
          <a:xfrm>
            <a:off x="2157407" y="5182946"/>
            <a:ext cx="1515732" cy="1209906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18" name="Freeform 35"/>
          <p:cNvSpPr>
            <a:spLocks noEditPoints="1"/>
          </p:cNvSpPr>
          <p:nvPr/>
        </p:nvSpPr>
        <p:spPr bwMode="auto">
          <a:xfrm>
            <a:off x="2545828" y="4316813"/>
            <a:ext cx="1049180" cy="8281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19" name="Freeform 39"/>
          <p:cNvSpPr>
            <a:spLocks noEditPoints="1"/>
          </p:cNvSpPr>
          <p:nvPr/>
        </p:nvSpPr>
        <p:spPr bwMode="auto">
          <a:xfrm>
            <a:off x="1439822" y="1757955"/>
            <a:ext cx="1779143" cy="1781375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21" name="文本框 20"/>
          <p:cNvSpPr txBox="1"/>
          <p:nvPr/>
        </p:nvSpPr>
        <p:spPr>
          <a:xfrm>
            <a:off x="4222152" y="2840082"/>
            <a:ext cx="6743728" cy="1384995"/>
          </a:xfrm>
          <a:prstGeom prst="rect">
            <a:avLst/>
          </a:prstGeom>
          <a:noFill/>
          <a:ln>
            <a:solidFill>
              <a:srgbClr val="65C4C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建立选课系统中的</a:t>
            </a:r>
            <a:r>
              <a:rPr lang="en-US" altLang="zh-CN" sz="2800" dirty="0"/>
              <a:t>4</a:t>
            </a:r>
            <a:r>
              <a:rPr lang="zh-CN" altLang="en-US" sz="2800" dirty="0"/>
              <a:t>张表</a:t>
            </a:r>
            <a:r>
              <a:rPr lang="en-US" altLang="zh-CN" sz="2800" dirty="0">
                <a:sym typeface="Wingdings" panose="05000000000000000000" pitchFamily="2" charset="2"/>
              </a:rPr>
              <a:t>:</a:t>
            </a:r>
            <a:r>
              <a:rPr lang="zh-CN" altLang="en-US" sz="2800" dirty="0">
                <a:sym typeface="Wingdings" panose="05000000000000000000" pitchFamily="2" charset="2"/>
              </a:rPr>
              <a:t> </a:t>
            </a:r>
            <a:r>
              <a:rPr lang="en-US" altLang="zh-CN" sz="2800" dirty="0">
                <a:sym typeface="Wingdings" panose="05000000000000000000" pitchFamily="2" charset="2"/>
              </a:rPr>
              <a:t>(</a:t>
            </a:r>
            <a:r>
              <a:rPr lang="zh-CN" altLang="en-US" sz="2800" dirty="0">
                <a:sym typeface="Wingdings" panose="05000000000000000000" pitchFamily="2" charset="2"/>
              </a:rPr>
              <a:t>学院表，学生表，课程表，选课表</a:t>
            </a:r>
            <a:r>
              <a:rPr lang="en-US" altLang="zh-CN" sz="2800" dirty="0">
                <a:sym typeface="Wingdings" panose="05000000000000000000" pitchFamily="2" charset="2"/>
              </a:rPr>
              <a:t>) , </a:t>
            </a:r>
            <a:r>
              <a:rPr lang="zh-CN" altLang="en-US" sz="2800" dirty="0">
                <a:sym typeface="Wingdings" panose="05000000000000000000" pitchFamily="2" charset="2"/>
              </a:rPr>
              <a:t>并每张表插入</a:t>
            </a:r>
            <a:r>
              <a:rPr lang="en-US" altLang="zh-CN" sz="2800" dirty="0">
                <a:sym typeface="Wingdings" panose="05000000000000000000" pitchFamily="2" charset="2"/>
              </a:rPr>
              <a:t>4</a:t>
            </a:r>
            <a:r>
              <a:rPr lang="zh-CN" altLang="en-US" sz="2800" dirty="0">
                <a:sym typeface="Wingdings" panose="05000000000000000000" pitchFamily="2" charset="2"/>
              </a:rPr>
              <a:t>条数据。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6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60"/>
                            </p:stCondLst>
                            <p:childTnLst>
                              <p:par>
                                <p:cTn id="1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6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6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6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6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39" y="1323316"/>
            <a:ext cx="4860273" cy="45860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09284" y="2093564"/>
            <a:ext cx="3037671" cy="2852101"/>
          </a:xfrm>
          <a:prstGeom prst="rect">
            <a:avLst/>
          </a:prstGeom>
          <a:noFill/>
          <a:ln w="28575">
            <a:solidFill>
              <a:srgbClr val="1A55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14306" y="2616785"/>
            <a:ext cx="2264336" cy="1853888"/>
          </a:xfrm>
          <a:prstGeom prst="rect">
            <a:avLst/>
          </a:prstGeom>
          <a:solidFill>
            <a:srgbClr val="1A557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07440" y="2717454"/>
            <a:ext cx="2078069" cy="1652550"/>
          </a:xfrm>
          <a:prstGeom prst="rect">
            <a:avLst/>
          </a:prstGeom>
          <a:noFill/>
          <a:ln w="19050">
            <a:solidFill>
              <a:srgbClr val="F7F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94045" y="2178670"/>
            <a:ext cx="2868152" cy="2681891"/>
          </a:xfrm>
          <a:prstGeom prst="rect">
            <a:avLst/>
          </a:prstGeom>
          <a:noFill/>
          <a:ln w="28575">
            <a:solidFill>
              <a:srgbClr val="F7F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70309" y="3076301"/>
            <a:ext cx="2752330" cy="933450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en-US" altLang="zh-CN" sz="5625" spc="422" dirty="0">
                <a:solidFill>
                  <a:schemeClr val="bg1"/>
                </a:solidFill>
                <a:latin typeface="Stencil Std" panose="04020904080802020404" pitchFamily="82" charset="0"/>
                <a:ea typeface="华康雅宋体W9(P)" panose="02020900000000000000" pitchFamily="18" charset="-122"/>
              </a:rPr>
              <a:t>2019</a:t>
            </a:r>
            <a:endParaRPr lang="en-US" altLang="zh-CN" sz="5625" spc="422" dirty="0">
              <a:solidFill>
                <a:schemeClr val="bg1"/>
              </a:solidFill>
              <a:latin typeface="Stencil Std" panose="04020904080802020404" pitchFamily="82" charset="0"/>
              <a:ea typeface="华康雅宋体W9(P)" panose="02020900000000000000" pitchFamily="18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995346" y="5843296"/>
            <a:ext cx="3508212" cy="761731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spc="422" dirty="0">
                <a:solidFill>
                  <a:srgbClr val="8D86BA"/>
                </a:solidFill>
                <a:latin typeface="华康雅宋体W9(P)" panose="02020900000000000000" pitchFamily="18" charset="-122"/>
                <a:ea typeface="华康雅宋体W9(P)" panose="02020900000000000000" pitchFamily="18" charset="-122"/>
                <a:sym typeface="微软雅黑" panose="020B0503020204020204" pitchFamily="34" charset="-122"/>
              </a:rPr>
              <a:t>谢谢欣赏</a:t>
            </a:r>
            <a:endParaRPr lang="zh-CN" altLang="en-US" sz="4500" spc="422" dirty="0">
              <a:solidFill>
                <a:srgbClr val="8D86BA"/>
              </a:solidFill>
              <a:latin typeface="华康雅宋体W9(P)" panose="02020900000000000000" pitchFamily="18" charset="-122"/>
              <a:ea typeface="华康雅宋体W9(P)" panose="02020900000000000000" pitchFamily="18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 tmFilter="0,0; .5, 1; 1, 1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6" presetClass="entr" presetSubtype="37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92"/>
                                </p:stCondLst>
                                <p:childTnLst>
                                  <p:par>
                                    <p:cTn id="29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92"/>
                                </p:stCondLst>
                                <p:childTnLst>
                                  <p:par>
                                    <p:cTn id="33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242"/>
                                </p:stCondLst>
                                <p:childTnLst>
                                  <p:par>
                                    <p:cTn id="3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11" grpId="0" animBg="1"/>
          <p:bldP spid="14" grpId="0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 tmFilter="0,0; .5, 1; 1, 1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6" presetClass="entr" presetSubtype="37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92"/>
                                </p:stCondLst>
                                <p:childTnLst>
                                  <p:par>
                                    <p:cTn id="29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92"/>
                                </p:stCondLst>
                                <p:childTnLst>
                                  <p:par>
                                    <p:cTn id="3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242"/>
                                </p:stCondLst>
                                <p:childTnLst>
                                  <p:par>
                                    <p:cTn id="3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11" grpId="0" animBg="1"/>
          <p:bldP spid="14" grpId="0"/>
          <p:bldP spid="1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915635" cy="95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0" dirty="0">
                <a:solidFill>
                  <a:srgbClr val="8D86BA"/>
                </a:solidFill>
                <a:ea typeface="南宋书局体" panose="02000000000000000000" pitchFamily="2" charset="-122"/>
              </a:rPr>
              <a:t>01</a:t>
            </a:r>
            <a:endParaRPr lang="zh-CN" altLang="en-US" sz="562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307007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表结构修改</a:t>
            </a:r>
            <a:endParaRPr lang="zh-CN" altLang="en-US" sz="4500" b="1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50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4107542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表结构修改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(alter)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84688" y="1937850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84688" y="2882386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84688" y="3826922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Other_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92010" y="4826666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Text_2"/>
          <p:cNvSpPr/>
          <p:nvPr>
            <p:custDataLst>
              <p:tags r:id="rId6"/>
            </p:custDataLst>
          </p:nvPr>
        </p:nvSpPr>
        <p:spPr>
          <a:xfrm>
            <a:off x="2542998" y="3071841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修改字段名：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name 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new_name </a:t>
            </a:r>
            <a:r>
              <a:rPr lang="en-US" altLang="zh-CN" b="1" dirty="0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data_type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zh-CN" altLang="en-US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Text_2"/>
          <p:cNvSpPr/>
          <p:nvPr>
            <p:custDataLst>
              <p:tags r:id="rId7"/>
            </p:custDataLst>
          </p:nvPr>
        </p:nvSpPr>
        <p:spPr>
          <a:xfrm>
            <a:off x="2542998" y="2180197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修改表名：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rename to 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Text_2"/>
          <p:cNvSpPr/>
          <p:nvPr>
            <p:custDataLst>
              <p:tags r:id="rId8"/>
            </p:custDataLst>
          </p:nvPr>
        </p:nvSpPr>
        <p:spPr>
          <a:xfrm>
            <a:off x="2542998" y="4048373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修改字段类型：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ALTER TABLE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tb_name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MODIFY 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field_name </a:t>
            </a:r>
            <a:r>
              <a:rPr lang="en-US" altLang="zh-CN" b="1" dirty="0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data_type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endParaRPr lang="zh-CN" altLang="en-US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Text_2"/>
          <p:cNvSpPr/>
          <p:nvPr>
            <p:custDataLst>
              <p:tags r:id="rId9"/>
            </p:custDataLst>
          </p:nvPr>
        </p:nvSpPr>
        <p:spPr>
          <a:xfrm>
            <a:off x="2542998" y="5048117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添加字段：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en-US" altLang="zh-CN" b="1" dirty="0">
                <a:solidFill>
                  <a:srgbClr val="EE00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[COLUMN] 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field_name </a:t>
            </a:r>
            <a:r>
              <a:rPr lang="en-US" altLang="zh-CN" b="1" dirty="0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data_type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Other_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58690" y="5769116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MH_Text_2"/>
          <p:cNvSpPr/>
          <p:nvPr>
            <p:custDataLst>
              <p:tags r:id="rId11"/>
            </p:custDataLst>
          </p:nvPr>
        </p:nvSpPr>
        <p:spPr>
          <a:xfrm>
            <a:off x="2542998" y="5997909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删除字段：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[COLUMN] 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5" grpId="0" animBg="1"/>
      <p:bldP spid="26" grpId="0" animBg="1"/>
      <p:bldP spid="30" grpId="0" animBg="1"/>
      <p:bldP spid="37" grpId="0"/>
      <p:bldP spid="15" grpId="0"/>
      <p:bldP spid="16" grpId="0"/>
      <p:bldP spid="17" grpId="0"/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915635" cy="95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0" dirty="0">
                <a:solidFill>
                  <a:srgbClr val="8D86BA"/>
                </a:solidFill>
                <a:ea typeface="南宋书局体" panose="02000000000000000000" pitchFamily="2" charset="-122"/>
              </a:rPr>
              <a:t>02</a:t>
            </a:r>
            <a:endParaRPr lang="zh-CN" altLang="en-US" sz="562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255871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约束条件</a:t>
            </a:r>
            <a:endParaRPr lang="zh-CN" altLang="en-US" sz="4500" b="1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99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99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约束条件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MH_Text_2"/>
          <p:cNvSpPr/>
          <p:nvPr>
            <p:custDataLst>
              <p:tags r:id="rId2"/>
            </p:custDataLst>
          </p:nvPr>
        </p:nvSpPr>
        <p:spPr>
          <a:xfrm>
            <a:off x="1789095" y="2289762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约束是一种限制，通过对表中的数据做出限制，来确保表中数据的完整性，唯一性</a:t>
            </a:r>
            <a:endParaRPr lang="zh-CN" altLang="en-US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799" y="3672704"/>
            <a:ext cx="10044474" cy="2178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8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504364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默认约束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(default)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26"/>
          <p:cNvSpPr/>
          <p:nvPr/>
        </p:nvSpPr>
        <p:spPr>
          <a:xfrm>
            <a:off x="1585876" y="2157073"/>
            <a:ext cx="4759361" cy="344535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38"/>
          <p:cNvSpPr txBox="1"/>
          <p:nvPr/>
        </p:nvSpPr>
        <p:spPr>
          <a:xfrm>
            <a:off x="1829370" y="2647731"/>
            <a:ext cx="4848862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CREATE TABLE tb(</a:t>
            </a:r>
            <a:endParaRPr lang="en-US" altLang="zh-CN" sz="3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id int default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‘a’</a:t>
            </a:r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,</a:t>
            </a:r>
            <a:endParaRPr lang="en-US" altLang="zh-CN" sz="3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name varchar(20)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);</a:t>
            </a:r>
            <a:endParaRPr lang="zh-CN" altLang="en-US" sz="3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532909" y="210960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5993203" y="5272391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MH_Text_3"/>
          <p:cNvSpPr/>
          <p:nvPr>
            <p:custDataLst>
              <p:tags r:id="rId2"/>
            </p:custDataLst>
          </p:nvPr>
        </p:nvSpPr>
        <p:spPr>
          <a:xfrm>
            <a:off x="6891776" y="2896245"/>
            <a:ext cx="5658279" cy="59612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2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插入数据的时候，如果没有明确为字段赋值，</a:t>
            </a: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2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则自动赋予默认值</a:t>
            </a: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Text_3"/>
          <p:cNvSpPr/>
          <p:nvPr>
            <p:custDataLst>
              <p:tags r:id="rId3"/>
            </p:custDataLst>
          </p:nvPr>
        </p:nvSpPr>
        <p:spPr>
          <a:xfrm>
            <a:off x="6891776" y="4758019"/>
            <a:ext cx="5809511" cy="21140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在没有设置默认值的情况下，默认值为</a:t>
            </a:r>
            <a:r>
              <a:rPr lang="en-US" altLang="zh-CN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en-US" altLang="zh-CN" sz="2200" b="1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2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2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8" grpId="0" animBg="1"/>
      <p:bldP spid="9" grpId="0"/>
      <p:bldP spid="10" grpId="0" animBg="1"/>
      <p:bldP spid="11" grpId="0" animBg="1"/>
      <p:bldP spid="16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4" y="429586"/>
            <a:ext cx="4868459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非空约束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(not null)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26"/>
          <p:cNvSpPr/>
          <p:nvPr/>
        </p:nvSpPr>
        <p:spPr>
          <a:xfrm>
            <a:off x="1585876" y="2157073"/>
            <a:ext cx="4759361" cy="344535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38"/>
          <p:cNvSpPr txBox="1"/>
          <p:nvPr/>
        </p:nvSpPr>
        <p:spPr>
          <a:xfrm>
            <a:off x="1829370" y="2647731"/>
            <a:ext cx="4848862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CREATE TABLE tb(</a:t>
            </a:r>
            <a:endParaRPr lang="en-US" altLang="zh-CN" sz="3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id int 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not null</a:t>
            </a:r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,</a:t>
            </a:r>
            <a:endParaRPr lang="en-US" altLang="zh-CN" sz="3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name varchar(20)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);</a:t>
            </a:r>
            <a:endParaRPr lang="zh-CN" altLang="en-US" sz="3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532909" y="210960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5993203" y="5272391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MH_Text_3"/>
          <p:cNvSpPr/>
          <p:nvPr>
            <p:custDataLst>
              <p:tags r:id="rId2"/>
            </p:custDataLst>
          </p:nvPr>
        </p:nvSpPr>
        <p:spPr>
          <a:xfrm>
            <a:off x="6891776" y="2896245"/>
            <a:ext cx="5658279" cy="59612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2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限制一个字段的值不能为空，</a:t>
            </a: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2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的时候必须为该字段赋值</a:t>
            </a: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Text_3"/>
          <p:cNvSpPr/>
          <p:nvPr>
            <p:custDataLst>
              <p:tags r:id="rId3"/>
            </p:custDataLst>
          </p:nvPr>
        </p:nvSpPr>
        <p:spPr>
          <a:xfrm>
            <a:off x="6891776" y="4758019"/>
            <a:ext cx="5809511" cy="21140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空字符不等于</a:t>
            </a:r>
            <a:r>
              <a:rPr lang="en-US" altLang="zh-CN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en-US" altLang="zh-CN" sz="2200" b="1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8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8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8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8" grpId="0" animBg="1"/>
      <p:bldP spid="9" grpId="0"/>
      <p:bldP spid="10" grpId="0" animBg="1"/>
      <p:bldP spid="11" grpId="0" animBg="1"/>
      <p:bldP spid="16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4" y="429586"/>
            <a:ext cx="536203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唯一约束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(unique key)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26"/>
          <p:cNvSpPr/>
          <p:nvPr/>
        </p:nvSpPr>
        <p:spPr>
          <a:xfrm>
            <a:off x="1585876" y="2157073"/>
            <a:ext cx="4759361" cy="344535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38"/>
          <p:cNvSpPr txBox="1"/>
          <p:nvPr/>
        </p:nvSpPr>
        <p:spPr>
          <a:xfrm>
            <a:off x="1829370" y="2647731"/>
            <a:ext cx="4848862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CREATE TABLE tb(</a:t>
            </a:r>
            <a:endParaRPr lang="en-US" altLang="zh-CN" sz="3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id int 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unique key</a:t>
            </a:r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,</a:t>
            </a:r>
            <a:endParaRPr lang="en-US" altLang="zh-CN" sz="3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name varchar(20)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);</a:t>
            </a:r>
            <a:endParaRPr lang="zh-CN" altLang="en-US" sz="3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532909" y="210960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5993203" y="5272391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MH_Text_3"/>
          <p:cNvSpPr/>
          <p:nvPr>
            <p:custDataLst>
              <p:tags r:id="rId2"/>
            </p:custDataLst>
          </p:nvPr>
        </p:nvSpPr>
        <p:spPr>
          <a:xfrm>
            <a:off x="6891776" y="2896245"/>
            <a:ext cx="5658279" cy="59612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2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限制一个字段的值不重复，</a:t>
            </a: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2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该字段的数据不能出现重复的</a:t>
            </a: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Text_3"/>
          <p:cNvSpPr/>
          <p:nvPr>
            <p:custDataLst>
              <p:tags r:id="rId3"/>
            </p:custDataLst>
          </p:nvPr>
        </p:nvSpPr>
        <p:spPr>
          <a:xfrm>
            <a:off x="6891776" y="4758019"/>
            <a:ext cx="5809511" cy="21140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确保字段中值的唯一</a:t>
            </a:r>
            <a:endParaRPr lang="en-US" altLang="zh-CN" sz="2200" b="1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8" grpId="0" animBg="1"/>
      <p:bldP spid="9" grpId="0"/>
      <p:bldP spid="10" grpId="0" animBg="1"/>
      <p:bldP spid="11" grpId="0" animBg="1"/>
      <p:bldP spid="16" grpId="0"/>
      <p:bldP spid="20" grpId="0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0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1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2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13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4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5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16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17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18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19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20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21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22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23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24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25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26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7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8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29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30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31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32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33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4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5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6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7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8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9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heme/theme1.xml><?xml version="1.0" encoding="utf-8"?>
<a:theme xmlns:a="http://schemas.openxmlformats.org/drawingml/2006/main" name="1_自定义设计方案">
  <a:themeElements>
    <a:clrScheme name="自定义 88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9D90"/>
      </a:accent1>
      <a:accent2>
        <a:srgbClr val="7F7F7F"/>
      </a:accent2>
      <a:accent3>
        <a:srgbClr val="209D90"/>
      </a:accent3>
      <a:accent4>
        <a:srgbClr val="7F7F7F"/>
      </a:accent4>
      <a:accent5>
        <a:srgbClr val="209D90"/>
      </a:accent5>
      <a:accent6>
        <a:srgbClr val="7F7F7F"/>
      </a:accent6>
      <a:hlink>
        <a:srgbClr val="209D90"/>
      </a:hlink>
      <a:folHlink>
        <a:srgbClr val="7F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3065</Words>
  <Application>WPS 演示</Application>
  <PresentationFormat>自定义</PresentationFormat>
  <Paragraphs>255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方正正准黑简体</vt:lpstr>
      <vt:lpstr>黑体</vt:lpstr>
      <vt:lpstr>Stencil Std</vt:lpstr>
      <vt:lpstr>华康雅宋体W9(P)</vt:lpstr>
      <vt:lpstr>微软雅黑</vt:lpstr>
      <vt:lpstr>南宋书局体</vt:lpstr>
      <vt:lpstr>Times New Roman</vt:lpstr>
      <vt:lpstr>Gabriola</vt:lpstr>
      <vt:lpstr>Arial Unicode MS</vt:lpstr>
      <vt:lpstr>Calibri Light</vt:lpstr>
      <vt:lpstr>Impact</vt:lpstr>
      <vt:lpstr>Arial Narrow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唯美简约清新教育教学课程设计教师说课PPT模板</dc:title>
  <dc:creator/>
  <cp:lastModifiedBy>新的一天</cp:lastModifiedBy>
  <cp:revision>6</cp:revision>
  <dcterms:created xsi:type="dcterms:W3CDTF">2016-10-17T14:00:00Z</dcterms:created>
  <dcterms:modified xsi:type="dcterms:W3CDTF">2019-05-13T11:22:07Z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