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a48c831b10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a48c831b10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b2e1fa9f4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b2e1fa9f4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a48c831b10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a48c831b10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a492dd0a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a492dd0a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b2e1fa9f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b2e1fa9f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b2e1fa9f4f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b2e1fa9f4f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a48c831b10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a48c831b10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7fc19da3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7fc19da3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b2e1fa9f4f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b2e1fa9f4f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a48c831b10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a48c831b10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2e1fa9f4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2e1fa9f4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b2c16334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b2c16334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b2e1fa9f4f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b2e1fa9f4f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a48c831b10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a48c831b10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b2e1fa9f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b2e1fa9f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b2e1fa9f4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b2e1fa9f4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b2e1fa9f4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b2e1fa9f4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48c831b10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a48c831b10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2e1fa9f4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b2e1fa9f4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48c831b10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a48c831b10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b2c1633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b2c1633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b2e1fa9f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b2e1fa9f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b2e1fa9f4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b2e1fa9f4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eiu.com/n/campaigns/consumer-in-2023/" TargetMode="External"/><Relationship Id="rId4" Type="http://schemas.openxmlformats.org/officeDocument/2006/relationships/hyperlink" Target="https://doi.org/10.2307/2346830" TargetMode="External"/><Relationship Id="rId5" Type="http://schemas.openxmlformats.org/officeDocument/2006/relationships/hyperlink" Target="https://www.ibisworld.com/#:~:text=What%20is%20the%20market%20size,is%20%24135.9bn%20in%202022" TargetMode="External"/><Relationship Id="rId6" Type="http://schemas.openxmlformats.org/officeDocument/2006/relationships/hyperlink" Target="https://en.wikipedia.org/wiki/Dillard's" TargetMode="External"/><Relationship Id="rId7" Type="http://schemas.openxmlformats.org/officeDocument/2006/relationships/hyperlink" Target="https://doi.org/10.1007/978-3-642-29807-3_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Dillard’s Vendor Performance Analysis</a:t>
            </a:r>
            <a:endParaRPr/>
          </a:p>
        </p:txBody>
      </p:sp>
      <p:sp>
        <p:nvSpPr>
          <p:cNvPr id="278" name="Google Shape;278;p13"/>
          <p:cNvSpPr txBox="1"/>
          <p:nvPr>
            <p:ph idx="1" type="subTitle"/>
          </p:nvPr>
        </p:nvSpPr>
        <p:spPr>
          <a:xfrm>
            <a:off x="824000" y="3596300"/>
            <a:ext cx="5123700" cy="695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1500"/>
              <a:t>Yaasir Ahmed, Michelle Liu, Shirley Wang, and Yifei Wang</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Definition</a:t>
            </a:r>
            <a:endParaRPr/>
          </a:p>
        </p:txBody>
      </p:sp>
      <p:sp>
        <p:nvSpPr>
          <p:cNvPr id="332" name="Google Shape;332;p22"/>
          <p:cNvSpPr txBox="1"/>
          <p:nvPr>
            <p:ph idx="1" type="body"/>
          </p:nvPr>
        </p:nvSpPr>
        <p:spPr>
          <a:xfrm>
            <a:off x="1303800" y="1990050"/>
            <a:ext cx="7030500" cy="1723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Cost</a:t>
            </a:r>
            <a:r>
              <a:rPr lang="en" sz="1500"/>
              <a:t>: sum(COST * QUANTITY)/count(SKU)</a:t>
            </a:r>
            <a:endParaRPr sz="1500"/>
          </a:p>
          <a:p>
            <a:pPr indent="-323850" lvl="0" marL="457200" rtl="0" algn="l">
              <a:spcBef>
                <a:spcPts val="0"/>
              </a:spcBef>
              <a:spcAft>
                <a:spcPts val="0"/>
              </a:spcAft>
              <a:buSzPts val="1500"/>
              <a:buChar char="●"/>
            </a:pPr>
            <a:r>
              <a:rPr b="1" lang="en" sz="1500"/>
              <a:t>Frequency</a:t>
            </a:r>
            <a:r>
              <a:rPr lang="en" sz="1500"/>
              <a:t>: count(SKU) where STYPE = P</a:t>
            </a:r>
            <a:endParaRPr sz="1500"/>
          </a:p>
          <a:p>
            <a:pPr indent="-323850" lvl="0" marL="457200" rtl="0" algn="l">
              <a:spcBef>
                <a:spcPts val="0"/>
              </a:spcBef>
              <a:spcAft>
                <a:spcPts val="0"/>
              </a:spcAft>
              <a:buSzPts val="1500"/>
              <a:buChar char="●"/>
            </a:pPr>
            <a:r>
              <a:rPr b="1" lang="en" sz="1500"/>
              <a:t>Recency</a:t>
            </a:r>
            <a:r>
              <a:rPr lang="en" sz="1500"/>
              <a:t>: max(SALEDATE) - UNIX time</a:t>
            </a:r>
            <a:endParaRPr sz="1500"/>
          </a:p>
          <a:p>
            <a:pPr indent="-323850" lvl="0" marL="457200" rtl="0" algn="l">
              <a:spcBef>
                <a:spcPts val="0"/>
              </a:spcBef>
              <a:spcAft>
                <a:spcPts val="0"/>
              </a:spcAft>
              <a:buSzPts val="1500"/>
              <a:buChar char="●"/>
            </a:pPr>
            <a:r>
              <a:rPr b="1" lang="en" sz="1500"/>
              <a:t>Profit</a:t>
            </a:r>
            <a:r>
              <a:rPr lang="en" sz="1500"/>
              <a:t>: (AMOUNT * QUANTITY when STYPE = P) - (AMOUNT * QUANTITY when STYPE = R) - sum(COST * QUANTITY)</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K-Means 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K-Means</a:t>
            </a:r>
            <a:endParaRPr sz="3000"/>
          </a:p>
        </p:txBody>
      </p:sp>
      <p:sp>
        <p:nvSpPr>
          <p:cNvPr id="343" name="Google Shape;343;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Definition</a:t>
            </a:r>
            <a:r>
              <a:rPr lang="en" sz="1500"/>
              <a:t>: Unsupervised learning technique that can divide the dataset into various (k) clusters</a:t>
            </a:r>
            <a:endParaRPr sz="1500"/>
          </a:p>
          <a:p>
            <a:pPr indent="-323850" lvl="0" marL="457200" rtl="0" algn="l">
              <a:spcBef>
                <a:spcPts val="0"/>
              </a:spcBef>
              <a:spcAft>
                <a:spcPts val="0"/>
              </a:spcAft>
              <a:buSzPts val="1500"/>
              <a:buChar char="●"/>
            </a:pPr>
            <a:r>
              <a:rPr b="1" lang="en" sz="1500"/>
              <a:t>Objective</a:t>
            </a:r>
            <a:r>
              <a:rPr lang="en" sz="1500"/>
              <a:t>: </a:t>
            </a:r>
            <a:endParaRPr sz="1500"/>
          </a:p>
          <a:p>
            <a:pPr indent="-323850" lvl="1" marL="914400" rtl="0" algn="l">
              <a:spcBef>
                <a:spcPts val="0"/>
              </a:spcBef>
              <a:spcAft>
                <a:spcPts val="0"/>
              </a:spcAft>
              <a:buSzPts val="1500"/>
              <a:buChar char="○"/>
            </a:pPr>
            <a:r>
              <a:rPr lang="en" sz="1500"/>
              <a:t>I</a:t>
            </a:r>
            <a:r>
              <a:rPr lang="en" sz="1500"/>
              <a:t>dentify</a:t>
            </a:r>
            <a:r>
              <a:rPr lang="en" sz="1500"/>
              <a:t> the best and worst vendors</a:t>
            </a:r>
            <a:endParaRPr sz="1500"/>
          </a:p>
          <a:p>
            <a:pPr indent="-323850" lvl="1" marL="914400" rtl="0" algn="l">
              <a:spcBef>
                <a:spcPts val="0"/>
              </a:spcBef>
              <a:spcAft>
                <a:spcPts val="0"/>
              </a:spcAft>
              <a:buSzPts val="1500"/>
              <a:buChar char="○"/>
            </a:pPr>
            <a:r>
              <a:rPr lang="en" sz="1500"/>
              <a:t>A</a:t>
            </a:r>
            <a:r>
              <a:rPr lang="en" sz="1500"/>
              <a:t>nalyze the characteristics of each cluster</a:t>
            </a:r>
            <a:endParaRPr sz="1500"/>
          </a:p>
          <a:p>
            <a:pPr indent="-323850" lvl="0" marL="457200" rtl="0" algn="l">
              <a:spcBef>
                <a:spcPts val="0"/>
              </a:spcBef>
              <a:spcAft>
                <a:spcPts val="0"/>
              </a:spcAft>
              <a:buSzPts val="1500"/>
              <a:buChar char="●"/>
            </a:pPr>
            <a:r>
              <a:rPr b="1" lang="en" sz="1500"/>
              <a:t>Why</a:t>
            </a:r>
            <a:r>
              <a:rPr lang="en" sz="1500"/>
              <a:t> </a:t>
            </a:r>
            <a:r>
              <a:rPr b="1" lang="en" sz="1500"/>
              <a:t>K-Means</a:t>
            </a:r>
            <a:r>
              <a:rPr lang="en" sz="1500"/>
              <a:t>:</a:t>
            </a:r>
            <a:endParaRPr sz="1500"/>
          </a:p>
          <a:p>
            <a:pPr indent="-323850" lvl="1" marL="914400" rtl="0" algn="l">
              <a:spcBef>
                <a:spcPts val="0"/>
              </a:spcBef>
              <a:spcAft>
                <a:spcPts val="0"/>
              </a:spcAft>
              <a:buSzPts val="1500"/>
              <a:buChar char="○"/>
            </a:pPr>
            <a:r>
              <a:rPr lang="en" sz="1500"/>
              <a:t>Fast Algorithm</a:t>
            </a:r>
            <a:endParaRPr sz="1500"/>
          </a:p>
          <a:p>
            <a:pPr indent="-323850" lvl="1" marL="914400" rtl="0" algn="l">
              <a:spcBef>
                <a:spcPts val="0"/>
              </a:spcBef>
              <a:spcAft>
                <a:spcPts val="0"/>
              </a:spcAft>
              <a:buSzPts val="1500"/>
              <a:buChar char="○"/>
            </a:pPr>
            <a:r>
              <a:rPr lang="en" sz="1500"/>
              <a:t>Computationally Efficient</a:t>
            </a:r>
            <a:endParaRPr sz="1500"/>
          </a:p>
          <a:p>
            <a:pPr indent="-323850" lvl="1" marL="914400" rtl="0" algn="l">
              <a:spcBef>
                <a:spcPts val="0"/>
              </a:spcBef>
              <a:spcAft>
                <a:spcPts val="0"/>
              </a:spcAft>
              <a:buSzPts val="1500"/>
              <a:buChar char="○"/>
            </a:pPr>
            <a:r>
              <a:rPr lang="en" sz="1500"/>
              <a:t>Works well with large dataset</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K-Means </a:t>
            </a:r>
            <a:r>
              <a:rPr lang="en" sz="3000"/>
              <a:t>(</a:t>
            </a:r>
            <a:r>
              <a:rPr lang="en" sz="3000"/>
              <a:t>Continued)</a:t>
            </a:r>
            <a:endParaRPr sz="3000"/>
          </a:p>
        </p:txBody>
      </p:sp>
      <p:sp>
        <p:nvSpPr>
          <p:cNvPr id="349" name="Google Shape;349;p25"/>
          <p:cNvSpPr txBox="1"/>
          <p:nvPr>
            <p:ph idx="1" type="body"/>
          </p:nvPr>
        </p:nvSpPr>
        <p:spPr>
          <a:xfrm>
            <a:off x="1303800" y="15124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Number of Clusters (k = 4): </a:t>
            </a:r>
            <a:r>
              <a:rPr lang="en" sz="1500"/>
              <a:t>Determined by both t-SNE plot and Elbow plot</a:t>
            </a:r>
            <a:endParaRPr sz="1500"/>
          </a:p>
          <a:p>
            <a:pPr indent="0" lvl="0" marL="0" rtl="0" algn="l">
              <a:spcBef>
                <a:spcPts val="1200"/>
              </a:spcBef>
              <a:spcAft>
                <a:spcPts val="1200"/>
              </a:spcAft>
              <a:buNone/>
            </a:pPr>
            <a:r>
              <a:t/>
            </a:r>
            <a:endParaRPr sz="1500"/>
          </a:p>
        </p:txBody>
      </p:sp>
      <p:pic>
        <p:nvPicPr>
          <p:cNvPr id="350" name="Google Shape;350;p25"/>
          <p:cNvPicPr preferRelativeResize="0"/>
          <p:nvPr/>
        </p:nvPicPr>
        <p:blipFill rotWithShape="1">
          <a:blip r:embed="rId3">
            <a:alphaModFix/>
          </a:blip>
          <a:srcRect b="2315" l="0" r="0" t="0"/>
          <a:stretch/>
        </p:blipFill>
        <p:spPr>
          <a:xfrm>
            <a:off x="1363850" y="1917675"/>
            <a:ext cx="2710975" cy="1869325"/>
          </a:xfrm>
          <a:prstGeom prst="rect">
            <a:avLst/>
          </a:prstGeom>
          <a:noFill/>
          <a:ln>
            <a:noFill/>
          </a:ln>
        </p:spPr>
      </p:pic>
      <p:sp>
        <p:nvSpPr>
          <p:cNvPr id="351" name="Google Shape;351;p25"/>
          <p:cNvSpPr txBox="1"/>
          <p:nvPr/>
        </p:nvSpPr>
        <p:spPr>
          <a:xfrm>
            <a:off x="1398450" y="3870075"/>
            <a:ext cx="2949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The t-SNE plot suggests that:</a:t>
            </a:r>
            <a:endParaRPr sz="11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There are roughly 4 clusters</a:t>
            </a:r>
            <a:endParaRPr sz="11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The clusters are well-separated</a:t>
            </a:r>
            <a:endParaRPr sz="11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The clusters are non-spherical</a:t>
            </a:r>
            <a:endParaRPr sz="1100">
              <a:latin typeface="Nunito"/>
              <a:ea typeface="Nunito"/>
              <a:cs typeface="Nunito"/>
              <a:sym typeface="Nunito"/>
            </a:endParaRPr>
          </a:p>
        </p:txBody>
      </p:sp>
      <p:pic>
        <p:nvPicPr>
          <p:cNvPr id="352" name="Google Shape;352;p25"/>
          <p:cNvPicPr preferRelativeResize="0"/>
          <p:nvPr/>
        </p:nvPicPr>
        <p:blipFill rotWithShape="1">
          <a:blip r:embed="rId4">
            <a:alphaModFix/>
          </a:blip>
          <a:srcRect b="2714" l="1386" r="1657" t="0"/>
          <a:stretch/>
        </p:blipFill>
        <p:spPr>
          <a:xfrm>
            <a:off x="4659125" y="1917675"/>
            <a:ext cx="2710975" cy="1887491"/>
          </a:xfrm>
          <a:prstGeom prst="rect">
            <a:avLst/>
          </a:prstGeom>
          <a:noFill/>
          <a:ln>
            <a:noFill/>
          </a:ln>
        </p:spPr>
      </p:pic>
      <p:sp>
        <p:nvSpPr>
          <p:cNvPr id="353" name="Google Shape;353;p25"/>
          <p:cNvSpPr txBox="1"/>
          <p:nvPr/>
        </p:nvSpPr>
        <p:spPr>
          <a:xfrm>
            <a:off x="4866675" y="3918525"/>
            <a:ext cx="2464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The Elbow Plot suggest that: </a:t>
            </a:r>
            <a:endParaRPr sz="11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There are 4 clusters due to a dramatic elbow at k=4</a:t>
            </a:r>
            <a:endParaRPr sz="1100">
              <a:latin typeface="Nunito"/>
              <a:ea typeface="Nunito"/>
              <a:cs typeface="Nunito"/>
              <a:sym typeface="Nunito"/>
            </a:endParaRPr>
          </a:p>
        </p:txBody>
      </p:sp>
      <p:sp>
        <p:nvSpPr>
          <p:cNvPr id="354" name="Google Shape;354;p25"/>
          <p:cNvSpPr/>
          <p:nvPr/>
        </p:nvSpPr>
        <p:spPr>
          <a:xfrm>
            <a:off x="5337400" y="3101700"/>
            <a:ext cx="283800" cy="2631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Clustering Result Visualization</a:t>
            </a:r>
            <a:endParaRPr/>
          </a:p>
        </p:txBody>
      </p:sp>
      <p:sp>
        <p:nvSpPr>
          <p:cNvPr id="360" name="Google Shape;360;p26"/>
          <p:cNvSpPr txBox="1"/>
          <p:nvPr>
            <p:ph idx="1" type="body"/>
          </p:nvPr>
        </p:nvSpPr>
        <p:spPr>
          <a:xfrm>
            <a:off x="512924" y="3352425"/>
            <a:ext cx="1821600" cy="13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t>Frequency vs. Cluster #:</a:t>
            </a:r>
            <a:endParaRPr b="1" sz="1000"/>
          </a:p>
          <a:p>
            <a:pPr indent="0" lvl="0" marL="0" rtl="0" algn="l">
              <a:lnSpc>
                <a:spcPct val="100000"/>
              </a:lnSpc>
              <a:spcBef>
                <a:spcPts val="1200"/>
              </a:spcBef>
              <a:spcAft>
                <a:spcPts val="0"/>
              </a:spcAft>
              <a:buNone/>
            </a:pPr>
            <a:r>
              <a:rPr lang="en" sz="1000"/>
              <a:t>Cluster 1 → highest </a:t>
            </a:r>
            <a:r>
              <a:rPr lang="en" sz="1000"/>
              <a:t>purchase</a:t>
            </a:r>
            <a:r>
              <a:rPr lang="en" sz="1000"/>
              <a:t> frequency</a:t>
            </a:r>
            <a:endParaRPr sz="1000"/>
          </a:p>
          <a:p>
            <a:pPr indent="0" lvl="0" marL="0" rtl="0" algn="l">
              <a:lnSpc>
                <a:spcPct val="100000"/>
              </a:lnSpc>
              <a:spcBef>
                <a:spcPts val="1200"/>
              </a:spcBef>
              <a:spcAft>
                <a:spcPts val="1200"/>
              </a:spcAft>
              <a:buNone/>
            </a:pPr>
            <a:r>
              <a:rPr lang="en" sz="1000"/>
              <a:t>Cluster 0, 2, 3 → low purchase frequency</a:t>
            </a:r>
            <a:endParaRPr sz="1000"/>
          </a:p>
        </p:txBody>
      </p:sp>
      <p:pic>
        <p:nvPicPr>
          <p:cNvPr id="361" name="Google Shape;361;p26"/>
          <p:cNvPicPr preferRelativeResize="0"/>
          <p:nvPr/>
        </p:nvPicPr>
        <p:blipFill rotWithShape="1">
          <a:blip r:embed="rId3">
            <a:alphaModFix/>
          </a:blip>
          <a:srcRect b="0" l="0" r="0" t="0"/>
          <a:stretch/>
        </p:blipFill>
        <p:spPr>
          <a:xfrm>
            <a:off x="202075" y="1764101"/>
            <a:ext cx="2070600" cy="1327613"/>
          </a:xfrm>
          <a:prstGeom prst="rect">
            <a:avLst/>
          </a:prstGeom>
          <a:noFill/>
          <a:ln>
            <a:noFill/>
          </a:ln>
        </p:spPr>
      </p:pic>
      <p:pic>
        <p:nvPicPr>
          <p:cNvPr id="362" name="Google Shape;362;p26"/>
          <p:cNvPicPr preferRelativeResize="0"/>
          <p:nvPr/>
        </p:nvPicPr>
        <p:blipFill>
          <a:blip r:embed="rId4">
            <a:alphaModFix/>
          </a:blip>
          <a:stretch>
            <a:fillRect/>
          </a:stretch>
        </p:blipFill>
        <p:spPr>
          <a:xfrm>
            <a:off x="4669875" y="1747676"/>
            <a:ext cx="2034050" cy="1360473"/>
          </a:xfrm>
          <a:prstGeom prst="rect">
            <a:avLst/>
          </a:prstGeom>
          <a:noFill/>
          <a:ln>
            <a:noFill/>
          </a:ln>
        </p:spPr>
      </p:pic>
      <p:pic>
        <p:nvPicPr>
          <p:cNvPr id="363" name="Google Shape;363;p26"/>
          <p:cNvPicPr preferRelativeResize="0"/>
          <p:nvPr/>
        </p:nvPicPr>
        <p:blipFill>
          <a:blip r:embed="rId5">
            <a:alphaModFix/>
          </a:blip>
          <a:stretch>
            <a:fillRect/>
          </a:stretch>
        </p:blipFill>
        <p:spPr>
          <a:xfrm>
            <a:off x="2435450" y="1686490"/>
            <a:ext cx="2070600" cy="1438085"/>
          </a:xfrm>
          <a:prstGeom prst="rect">
            <a:avLst/>
          </a:prstGeom>
          <a:noFill/>
          <a:ln>
            <a:noFill/>
          </a:ln>
        </p:spPr>
      </p:pic>
      <p:pic>
        <p:nvPicPr>
          <p:cNvPr id="364" name="Google Shape;364;p26"/>
          <p:cNvPicPr preferRelativeResize="0"/>
          <p:nvPr/>
        </p:nvPicPr>
        <p:blipFill>
          <a:blip r:embed="rId6">
            <a:alphaModFix/>
          </a:blip>
          <a:stretch>
            <a:fillRect/>
          </a:stretch>
        </p:blipFill>
        <p:spPr>
          <a:xfrm>
            <a:off x="6858400" y="1685575"/>
            <a:ext cx="2116525" cy="1444033"/>
          </a:xfrm>
          <a:prstGeom prst="rect">
            <a:avLst/>
          </a:prstGeom>
          <a:noFill/>
          <a:ln>
            <a:noFill/>
          </a:ln>
        </p:spPr>
      </p:pic>
      <p:sp>
        <p:nvSpPr>
          <p:cNvPr id="365" name="Google Shape;365;p26"/>
          <p:cNvSpPr txBox="1"/>
          <p:nvPr/>
        </p:nvSpPr>
        <p:spPr>
          <a:xfrm>
            <a:off x="2715800" y="3352425"/>
            <a:ext cx="1821600" cy="97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2"/>
                </a:solidFill>
                <a:latin typeface="Nunito"/>
                <a:ea typeface="Nunito"/>
                <a:cs typeface="Nunito"/>
                <a:sym typeface="Nunito"/>
              </a:rPr>
              <a:t>Profit</a:t>
            </a:r>
            <a:r>
              <a:rPr b="1" lang="en" sz="1000">
                <a:solidFill>
                  <a:schemeClr val="dk2"/>
                </a:solidFill>
                <a:latin typeface="Nunito"/>
                <a:ea typeface="Nunito"/>
                <a:cs typeface="Nunito"/>
                <a:sym typeface="Nunito"/>
              </a:rPr>
              <a:t> vs. Cluster #:</a:t>
            </a:r>
            <a:endParaRPr b="1" sz="1000">
              <a:solidFill>
                <a:schemeClr val="dk2"/>
              </a:solidFill>
              <a:latin typeface="Nunito"/>
              <a:ea typeface="Nunito"/>
              <a:cs typeface="Nunito"/>
              <a:sym typeface="Nunito"/>
            </a:endParaRPr>
          </a:p>
          <a:p>
            <a:pPr indent="0" lvl="0" marL="0" rtl="0" algn="l">
              <a:lnSpc>
                <a:spcPct val="100000"/>
              </a:lnSpc>
              <a:spcBef>
                <a:spcPts val="1200"/>
              </a:spcBef>
              <a:spcAft>
                <a:spcPts val="0"/>
              </a:spcAft>
              <a:buNone/>
            </a:pPr>
            <a:r>
              <a:rPr lang="en" sz="1000">
                <a:solidFill>
                  <a:schemeClr val="dk2"/>
                </a:solidFill>
                <a:latin typeface="Nunito"/>
                <a:ea typeface="Nunito"/>
                <a:cs typeface="Nunito"/>
                <a:sym typeface="Nunito"/>
              </a:rPr>
              <a:t>Cluster 1 → highest profit</a:t>
            </a:r>
            <a:endParaRPr sz="1000">
              <a:solidFill>
                <a:schemeClr val="dk2"/>
              </a:solidFill>
              <a:latin typeface="Nunito"/>
              <a:ea typeface="Nunito"/>
              <a:cs typeface="Nunito"/>
              <a:sym typeface="Nunito"/>
            </a:endParaRPr>
          </a:p>
          <a:p>
            <a:pPr indent="0" lvl="0" marL="0" rtl="0" algn="l">
              <a:lnSpc>
                <a:spcPct val="100000"/>
              </a:lnSpc>
              <a:spcBef>
                <a:spcPts val="1200"/>
              </a:spcBef>
              <a:spcAft>
                <a:spcPts val="1200"/>
              </a:spcAft>
              <a:buNone/>
            </a:pPr>
            <a:r>
              <a:rPr lang="en" sz="1000">
                <a:solidFill>
                  <a:schemeClr val="dk2"/>
                </a:solidFill>
                <a:latin typeface="Nunito"/>
                <a:ea typeface="Nunito"/>
                <a:cs typeface="Nunito"/>
                <a:sym typeface="Nunito"/>
              </a:rPr>
              <a:t>Cluster 0, 2, 3 → low profit</a:t>
            </a:r>
            <a:endParaRPr/>
          </a:p>
        </p:txBody>
      </p:sp>
      <p:sp>
        <p:nvSpPr>
          <p:cNvPr id="366" name="Google Shape;366;p26"/>
          <p:cNvSpPr txBox="1"/>
          <p:nvPr/>
        </p:nvSpPr>
        <p:spPr>
          <a:xfrm>
            <a:off x="4958800" y="3355275"/>
            <a:ext cx="1899600" cy="1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2"/>
                </a:solidFill>
                <a:latin typeface="Nunito"/>
                <a:ea typeface="Nunito"/>
                <a:cs typeface="Nunito"/>
                <a:sym typeface="Nunito"/>
              </a:rPr>
              <a:t>Frequency vs. Cluster #:</a:t>
            </a:r>
            <a:endParaRPr b="1" sz="1000">
              <a:solidFill>
                <a:schemeClr val="dk2"/>
              </a:solidFill>
              <a:latin typeface="Nunito"/>
              <a:ea typeface="Nunito"/>
              <a:cs typeface="Nunito"/>
              <a:sym typeface="Nunito"/>
            </a:endParaRPr>
          </a:p>
          <a:p>
            <a:pPr indent="0" lvl="0" marL="0" rtl="0" algn="l">
              <a:lnSpc>
                <a:spcPct val="100000"/>
              </a:lnSpc>
              <a:spcBef>
                <a:spcPts val="1200"/>
              </a:spcBef>
              <a:spcAft>
                <a:spcPts val="0"/>
              </a:spcAft>
              <a:buNone/>
            </a:pPr>
            <a:r>
              <a:rPr lang="en" sz="1000">
                <a:solidFill>
                  <a:schemeClr val="dk2"/>
                </a:solidFill>
                <a:latin typeface="Nunito"/>
                <a:ea typeface="Nunito"/>
                <a:cs typeface="Nunito"/>
                <a:sym typeface="Nunito"/>
              </a:rPr>
              <a:t>Cluster 0 → highest average cost</a:t>
            </a:r>
            <a:endParaRPr sz="1000">
              <a:solidFill>
                <a:schemeClr val="dk2"/>
              </a:solidFill>
              <a:latin typeface="Nunito"/>
              <a:ea typeface="Nunito"/>
              <a:cs typeface="Nunito"/>
              <a:sym typeface="Nunito"/>
            </a:endParaRPr>
          </a:p>
          <a:p>
            <a:pPr indent="0" lvl="0" marL="0" rtl="0" algn="l">
              <a:lnSpc>
                <a:spcPct val="100000"/>
              </a:lnSpc>
              <a:spcBef>
                <a:spcPts val="1200"/>
              </a:spcBef>
              <a:spcAft>
                <a:spcPts val="1200"/>
              </a:spcAft>
              <a:buNone/>
            </a:pPr>
            <a:r>
              <a:rPr lang="en" sz="1000">
                <a:solidFill>
                  <a:schemeClr val="dk2"/>
                </a:solidFill>
                <a:latin typeface="Nunito"/>
                <a:ea typeface="Nunito"/>
                <a:cs typeface="Nunito"/>
                <a:sym typeface="Nunito"/>
              </a:rPr>
              <a:t>Cluster 1, 2, 3 → relatively low average cost</a:t>
            </a:r>
            <a:endParaRPr/>
          </a:p>
        </p:txBody>
      </p:sp>
      <p:sp>
        <p:nvSpPr>
          <p:cNvPr id="367" name="Google Shape;367;p26"/>
          <p:cNvSpPr txBox="1"/>
          <p:nvPr/>
        </p:nvSpPr>
        <p:spPr>
          <a:xfrm>
            <a:off x="7200400" y="3355275"/>
            <a:ext cx="1731900" cy="190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2"/>
                </a:solidFill>
                <a:latin typeface="Nunito"/>
                <a:ea typeface="Nunito"/>
                <a:cs typeface="Nunito"/>
                <a:sym typeface="Nunito"/>
              </a:rPr>
              <a:t>Recency</a:t>
            </a:r>
            <a:r>
              <a:rPr b="1" lang="en" sz="1000">
                <a:solidFill>
                  <a:schemeClr val="dk2"/>
                </a:solidFill>
                <a:latin typeface="Nunito"/>
                <a:ea typeface="Nunito"/>
                <a:cs typeface="Nunito"/>
                <a:sym typeface="Nunito"/>
              </a:rPr>
              <a:t> vs. Cluster #:</a:t>
            </a:r>
            <a:endParaRPr b="1" sz="1000">
              <a:solidFill>
                <a:schemeClr val="dk2"/>
              </a:solidFill>
              <a:latin typeface="Nunito"/>
              <a:ea typeface="Nunito"/>
              <a:cs typeface="Nunito"/>
              <a:sym typeface="Nunito"/>
            </a:endParaRPr>
          </a:p>
          <a:p>
            <a:pPr indent="0" lvl="0" marL="0" rtl="0" algn="l">
              <a:lnSpc>
                <a:spcPct val="100000"/>
              </a:lnSpc>
              <a:spcBef>
                <a:spcPts val="1200"/>
              </a:spcBef>
              <a:spcAft>
                <a:spcPts val="0"/>
              </a:spcAft>
              <a:buNone/>
            </a:pPr>
            <a:r>
              <a:rPr lang="en" sz="1000">
                <a:solidFill>
                  <a:schemeClr val="dk2"/>
                </a:solidFill>
                <a:latin typeface="Nunito"/>
                <a:ea typeface="Nunito"/>
                <a:cs typeface="Nunito"/>
                <a:sym typeface="Nunito"/>
              </a:rPr>
              <a:t>Cluster 0, 1, 2 → high purchase recency</a:t>
            </a:r>
            <a:endParaRPr sz="1000">
              <a:solidFill>
                <a:schemeClr val="dk2"/>
              </a:solidFill>
              <a:latin typeface="Nunito"/>
              <a:ea typeface="Nunito"/>
              <a:cs typeface="Nunito"/>
              <a:sym typeface="Nunito"/>
            </a:endParaRPr>
          </a:p>
          <a:p>
            <a:pPr indent="0" lvl="0" marL="0" rtl="0" algn="l">
              <a:lnSpc>
                <a:spcPct val="100000"/>
              </a:lnSpc>
              <a:spcBef>
                <a:spcPts val="1200"/>
              </a:spcBef>
              <a:spcAft>
                <a:spcPts val="0"/>
              </a:spcAft>
              <a:buNone/>
            </a:pPr>
            <a:r>
              <a:rPr lang="en" sz="1000">
                <a:solidFill>
                  <a:schemeClr val="dk2"/>
                </a:solidFill>
                <a:latin typeface="Nunito"/>
                <a:ea typeface="Nunito"/>
                <a:cs typeface="Nunito"/>
                <a:sym typeface="Nunito"/>
              </a:rPr>
              <a:t>Cluster 3 → low purchase recency</a:t>
            </a:r>
            <a:endParaRPr sz="1000">
              <a:solidFill>
                <a:schemeClr val="dk2"/>
              </a:solidFill>
              <a:latin typeface="Nunito"/>
              <a:ea typeface="Nunito"/>
              <a:cs typeface="Nunito"/>
              <a:sym typeface="Nunito"/>
            </a:endParaRPr>
          </a:p>
          <a:p>
            <a:pPr indent="0" lvl="0" marL="0" rtl="0" algn="l">
              <a:lnSpc>
                <a:spcPct val="100000"/>
              </a:lnSpc>
              <a:spcBef>
                <a:spcPts val="1200"/>
              </a:spcBef>
              <a:spcAft>
                <a:spcPts val="0"/>
              </a:spcAft>
              <a:buNone/>
            </a:pPr>
            <a:r>
              <a:rPr lang="en" sz="1000">
                <a:solidFill>
                  <a:schemeClr val="dk2"/>
                </a:solidFill>
                <a:latin typeface="Nunito"/>
                <a:ea typeface="Nunito"/>
                <a:cs typeface="Nunito"/>
                <a:sym typeface="Nunito"/>
              </a:rPr>
              <a:t>Cluster 2 → many outliers</a:t>
            </a:r>
            <a:endParaRPr sz="1000">
              <a:solidFill>
                <a:schemeClr val="dk2"/>
              </a:solidFill>
              <a:latin typeface="Nunito"/>
              <a:ea typeface="Nunito"/>
              <a:cs typeface="Nunito"/>
              <a:sym typeface="Nunito"/>
            </a:endParaRPr>
          </a:p>
          <a:p>
            <a:pPr indent="0" lvl="0" marL="0" rtl="0" algn="l">
              <a:lnSpc>
                <a:spcPct val="115000"/>
              </a:lnSpc>
              <a:spcBef>
                <a:spcPts val="1200"/>
              </a:spcBef>
              <a:spcAft>
                <a:spcPts val="1200"/>
              </a:spcAft>
              <a:buNone/>
            </a:pPr>
            <a:r>
              <a:t/>
            </a:r>
            <a:endParaRPr sz="10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Cluster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Cluster Analysis</a:t>
            </a:r>
            <a:endParaRPr sz="3000"/>
          </a:p>
        </p:txBody>
      </p:sp>
      <p:sp>
        <p:nvSpPr>
          <p:cNvPr id="378" name="Google Shape;378;p28"/>
          <p:cNvSpPr txBox="1"/>
          <p:nvPr>
            <p:ph idx="1" type="body"/>
          </p:nvPr>
        </p:nvSpPr>
        <p:spPr>
          <a:xfrm>
            <a:off x="1370100" y="1429663"/>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t>Monetary traits of vendor clusters:</a:t>
            </a:r>
            <a:endParaRPr b="1" sz="1500"/>
          </a:p>
        </p:txBody>
      </p:sp>
      <p:sp>
        <p:nvSpPr>
          <p:cNvPr id="379" name="Google Shape;379;p28"/>
          <p:cNvSpPr txBox="1"/>
          <p:nvPr/>
        </p:nvSpPr>
        <p:spPr>
          <a:xfrm>
            <a:off x="1303800" y="3000275"/>
            <a:ext cx="71265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Nunito"/>
              <a:buChar char="●"/>
            </a:pPr>
            <a:r>
              <a:rPr lang="en" sz="1200">
                <a:latin typeface="Nunito"/>
                <a:ea typeface="Nunito"/>
                <a:cs typeface="Nunito"/>
                <a:sym typeface="Nunito"/>
              </a:rPr>
              <a:t>Best performing vendors: highest frequency, lowest average cost, highest profit, highest purchase count, and highest return count</a:t>
            </a:r>
            <a:endParaRPr sz="1200">
              <a:latin typeface="Nunito"/>
              <a:ea typeface="Nunito"/>
              <a:cs typeface="Nunito"/>
              <a:sym typeface="Nunito"/>
            </a:endParaRPr>
          </a:p>
          <a:p>
            <a:pPr indent="-304800" lvl="1" marL="914400" rtl="0" algn="l">
              <a:spcBef>
                <a:spcPts val="0"/>
              </a:spcBef>
              <a:spcAft>
                <a:spcPts val="0"/>
              </a:spcAft>
              <a:buSzPts val="1200"/>
              <a:buFont typeface="Nunito"/>
              <a:buChar char="○"/>
            </a:pPr>
            <a:r>
              <a:rPr lang="en" sz="1200">
                <a:latin typeface="Nunito"/>
                <a:ea typeface="Nunito"/>
                <a:cs typeface="Nunito"/>
                <a:sym typeface="Nunito"/>
              </a:rPr>
              <a:t>For features not used in k-means, </a:t>
            </a:r>
            <a:r>
              <a:rPr lang="en" sz="1200">
                <a:latin typeface="Nunito"/>
                <a:ea typeface="Nunito"/>
                <a:cs typeface="Nunito"/>
                <a:sym typeface="Nunito"/>
              </a:rPr>
              <a:t>highest quantity and lowest return ratio</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W</a:t>
            </a:r>
            <a:r>
              <a:rPr lang="en" sz="1200">
                <a:latin typeface="Nunito"/>
                <a:ea typeface="Nunito"/>
                <a:cs typeface="Nunito"/>
                <a:sym typeface="Nunito"/>
              </a:rPr>
              <a:t>orst performing vendors: </a:t>
            </a:r>
            <a:r>
              <a:rPr lang="en" sz="1200">
                <a:latin typeface="Nunito"/>
                <a:ea typeface="Nunito"/>
                <a:cs typeface="Nunito"/>
                <a:sym typeface="Nunito"/>
              </a:rPr>
              <a:t>lowest frequency, highest average costs, medium profits lowest purchase count, and lowest return count</a:t>
            </a:r>
            <a:endParaRPr sz="1200">
              <a:latin typeface="Nunito"/>
              <a:ea typeface="Nunito"/>
              <a:cs typeface="Nunito"/>
              <a:sym typeface="Nunito"/>
            </a:endParaRPr>
          </a:p>
          <a:p>
            <a:pPr indent="-304800" lvl="1" marL="914400" rtl="0" algn="l">
              <a:spcBef>
                <a:spcPts val="0"/>
              </a:spcBef>
              <a:spcAft>
                <a:spcPts val="0"/>
              </a:spcAft>
              <a:buSzPts val="1200"/>
              <a:buFont typeface="Nunito"/>
              <a:buChar char="○"/>
            </a:pPr>
            <a:r>
              <a:rPr lang="en" sz="1200">
                <a:latin typeface="Nunito"/>
                <a:ea typeface="Nunito"/>
                <a:cs typeface="Nunito"/>
                <a:sym typeface="Nunito"/>
              </a:rPr>
              <a:t>For features not used in k-means, medium quantity and medium return ratio</a:t>
            </a:r>
            <a:endParaRPr sz="1200">
              <a:latin typeface="Nunito"/>
              <a:ea typeface="Nunito"/>
              <a:cs typeface="Nunito"/>
              <a:sym typeface="Nunito"/>
            </a:endParaRPr>
          </a:p>
        </p:txBody>
      </p:sp>
      <p:pic>
        <p:nvPicPr>
          <p:cNvPr id="380" name="Google Shape;380;p28"/>
          <p:cNvPicPr preferRelativeResize="0"/>
          <p:nvPr/>
        </p:nvPicPr>
        <p:blipFill rotWithShape="1">
          <a:blip r:embed="rId3">
            <a:alphaModFix/>
          </a:blip>
          <a:srcRect b="0" l="2820" r="-2820" t="0"/>
          <a:stretch/>
        </p:blipFill>
        <p:spPr>
          <a:xfrm>
            <a:off x="1491125" y="1969775"/>
            <a:ext cx="6984750" cy="86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Cluster Analysis (Continued)</a:t>
            </a:r>
            <a:endParaRPr sz="3000"/>
          </a:p>
        </p:txBody>
      </p:sp>
      <p:sp>
        <p:nvSpPr>
          <p:cNvPr id="386" name="Google Shape;386;p29"/>
          <p:cNvSpPr txBox="1"/>
          <p:nvPr>
            <p:ph idx="1" type="body"/>
          </p:nvPr>
        </p:nvSpPr>
        <p:spPr>
          <a:xfrm>
            <a:off x="1111375" y="1422950"/>
            <a:ext cx="7380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t>Merchandise</a:t>
            </a:r>
            <a:r>
              <a:rPr b="1" lang="en" sz="1400"/>
              <a:t> categories of best vendors and worst vendors: </a:t>
            </a:r>
            <a:endParaRPr b="1" sz="1400"/>
          </a:p>
        </p:txBody>
      </p:sp>
      <p:pic>
        <p:nvPicPr>
          <p:cNvPr id="387" name="Google Shape;387;p29"/>
          <p:cNvPicPr preferRelativeResize="0"/>
          <p:nvPr/>
        </p:nvPicPr>
        <p:blipFill rotWithShape="1">
          <a:blip r:embed="rId3">
            <a:alphaModFix/>
          </a:blip>
          <a:srcRect b="0" l="6680" r="-6680" t="0"/>
          <a:stretch/>
        </p:blipFill>
        <p:spPr>
          <a:xfrm>
            <a:off x="1581650" y="1848376"/>
            <a:ext cx="2639625" cy="1314725"/>
          </a:xfrm>
          <a:prstGeom prst="rect">
            <a:avLst/>
          </a:prstGeom>
          <a:noFill/>
          <a:ln>
            <a:noFill/>
          </a:ln>
        </p:spPr>
      </p:pic>
      <p:pic>
        <p:nvPicPr>
          <p:cNvPr id="388" name="Google Shape;388;p29"/>
          <p:cNvPicPr preferRelativeResize="0"/>
          <p:nvPr/>
        </p:nvPicPr>
        <p:blipFill rotWithShape="1">
          <a:blip r:embed="rId4">
            <a:alphaModFix/>
          </a:blip>
          <a:srcRect b="0" l="8370" r="-8370" t="0"/>
          <a:stretch/>
        </p:blipFill>
        <p:spPr>
          <a:xfrm>
            <a:off x="5465075" y="1862150"/>
            <a:ext cx="2585625" cy="1287175"/>
          </a:xfrm>
          <a:prstGeom prst="rect">
            <a:avLst/>
          </a:prstGeom>
          <a:noFill/>
          <a:ln>
            <a:noFill/>
          </a:ln>
        </p:spPr>
      </p:pic>
      <p:sp>
        <p:nvSpPr>
          <p:cNvPr id="389" name="Google Shape;389;p29"/>
          <p:cNvSpPr txBox="1"/>
          <p:nvPr/>
        </p:nvSpPr>
        <p:spPr>
          <a:xfrm>
            <a:off x="1079838" y="3252800"/>
            <a:ext cx="3792300" cy="180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Best Vendors Merchandise Category suggests that:</a:t>
            </a:r>
            <a:endParaRPr sz="1100">
              <a:latin typeface="Nunito"/>
              <a:ea typeface="Nunito"/>
              <a:cs typeface="Nunito"/>
              <a:sym typeface="Nunito"/>
            </a:endParaRPr>
          </a:p>
          <a:p>
            <a:pPr indent="0" lvl="0" marL="0" rtl="0" algn="l">
              <a:spcBef>
                <a:spcPts val="0"/>
              </a:spcBef>
              <a:spcAft>
                <a:spcPts val="0"/>
              </a:spcAft>
              <a:buNone/>
            </a:pPr>
            <a:r>
              <a:t/>
            </a:r>
            <a:endParaRPr sz="4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V</a:t>
            </a:r>
            <a:r>
              <a:rPr lang="en" sz="1100">
                <a:latin typeface="Nunito"/>
                <a:ea typeface="Nunito"/>
                <a:cs typeface="Nunito"/>
                <a:sym typeface="Nunito"/>
              </a:rPr>
              <a:t>endors selling Clothes, Beauty, and Shoes dominate the best performing vendor cluster</a:t>
            </a:r>
            <a:endParaRPr sz="1100">
              <a:latin typeface="Nunito"/>
              <a:ea typeface="Nunito"/>
              <a:cs typeface="Nunito"/>
              <a:sym typeface="Nunito"/>
            </a:endParaRPr>
          </a:p>
          <a:p>
            <a:pPr indent="0" lvl="0" marL="0" rtl="0" algn="l">
              <a:spcBef>
                <a:spcPts val="0"/>
              </a:spcBef>
              <a:spcAft>
                <a:spcPts val="0"/>
              </a:spcAft>
              <a:buNone/>
            </a:pPr>
            <a:r>
              <a:t/>
            </a:r>
            <a:endParaRPr sz="2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Target vendors who sell beauty and cosmetic products in trend to increase revenues</a:t>
            </a:r>
            <a:endParaRPr sz="11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M</a:t>
            </a:r>
            <a:r>
              <a:rPr lang="en" sz="1100">
                <a:latin typeface="Nunito"/>
                <a:ea typeface="Nunito"/>
                <a:cs typeface="Nunito"/>
                <a:sym typeface="Nunito"/>
              </a:rPr>
              <a:t>ore market research on most and least popular clothes brands to further identify the vendors selling those popular clothing products</a:t>
            </a:r>
            <a:endParaRPr sz="1100">
              <a:latin typeface="Nunito"/>
              <a:ea typeface="Nunito"/>
              <a:cs typeface="Nunito"/>
              <a:sym typeface="Nunito"/>
            </a:endParaRPr>
          </a:p>
          <a:p>
            <a:pPr indent="0" lvl="0" marL="0" rtl="0" algn="l">
              <a:spcBef>
                <a:spcPts val="0"/>
              </a:spcBef>
              <a:spcAft>
                <a:spcPts val="0"/>
              </a:spcAft>
              <a:buNone/>
            </a:pPr>
            <a:r>
              <a:t/>
            </a:r>
            <a:endParaRPr sz="1100">
              <a:latin typeface="Nunito"/>
              <a:ea typeface="Nunito"/>
              <a:cs typeface="Nunito"/>
              <a:sym typeface="Nunito"/>
            </a:endParaRPr>
          </a:p>
        </p:txBody>
      </p:sp>
      <p:sp>
        <p:nvSpPr>
          <p:cNvPr id="390" name="Google Shape;390;p29"/>
          <p:cNvSpPr txBox="1"/>
          <p:nvPr/>
        </p:nvSpPr>
        <p:spPr>
          <a:xfrm>
            <a:off x="4756925" y="3252800"/>
            <a:ext cx="3792300" cy="180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Worst</a:t>
            </a:r>
            <a:r>
              <a:rPr lang="en" sz="1100">
                <a:latin typeface="Nunito"/>
                <a:ea typeface="Nunito"/>
                <a:cs typeface="Nunito"/>
                <a:sym typeface="Nunito"/>
              </a:rPr>
              <a:t> Vendors Merchandise Category suggests that:</a:t>
            </a:r>
            <a:endParaRPr sz="1100">
              <a:latin typeface="Nunito"/>
              <a:ea typeface="Nunito"/>
              <a:cs typeface="Nunito"/>
              <a:sym typeface="Nunito"/>
            </a:endParaRPr>
          </a:p>
          <a:p>
            <a:pPr indent="0" lvl="0" marL="0" rtl="0" algn="l">
              <a:spcBef>
                <a:spcPts val="0"/>
              </a:spcBef>
              <a:spcAft>
                <a:spcPts val="0"/>
              </a:spcAft>
              <a:buNone/>
            </a:pPr>
            <a:r>
              <a:t/>
            </a:r>
            <a:endParaRPr sz="4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Clothes vendors dominate the worst performing vendor cluster</a:t>
            </a:r>
            <a:endParaRPr sz="1100">
              <a:latin typeface="Nunito"/>
              <a:ea typeface="Nunito"/>
              <a:cs typeface="Nunito"/>
              <a:sym typeface="Nunito"/>
            </a:endParaRPr>
          </a:p>
          <a:p>
            <a:pPr indent="0" lvl="0" marL="0" rtl="0" algn="l">
              <a:spcBef>
                <a:spcPts val="0"/>
              </a:spcBef>
              <a:spcAft>
                <a:spcPts val="0"/>
              </a:spcAft>
              <a:buNone/>
            </a:pPr>
            <a:r>
              <a:t/>
            </a:r>
            <a:endParaRPr sz="2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Before Dillard’s decides to allocate more resources to vendors who provide bags, furniture, luggage, and shoes, more considerations would need to be made, as these categories are also likely to be poorly received by customers</a:t>
            </a:r>
            <a:endParaRPr sz="1100">
              <a:latin typeface="Nunito"/>
              <a:ea typeface="Nunito"/>
              <a:cs typeface="Nunito"/>
              <a:sym typeface="Nunito"/>
            </a:endParaRPr>
          </a:p>
          <a:p>
            <a:pPr indent="0" lvl="0" marL="0" rtl="0" algn="l">
              <a:spcBef>
                <a:spcPts val="0"/>
              </a:spcBef>
              <a:spcAft>
                <a:spcPts val="0"/>
              </a:spcAft>
              <a:buNone/>
            </a:pPr>
            <a:r>
              <a:t/>
            </a:r>
            <a:endParaRPr sz="11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ROI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ROI</a:t>
            </a:r>
            <a:endParaRPr sz="3000"/>
          </a:p>
        </p:txBody>
      </p:sp>
      <p:sp>
        <p:nvSpPr>
          <p:cNvPr id="401" name="Google Shape;401;p31"/>
          <p:cNvSpPr txBox="1"/>
          <p:nvPr>
            <p:ph idx="1" type="body"/>
          </p:nvPr>
        </p:nvSpPr>
        <p:spPr>
          <a:xfrm>
            <a:off x="1303800" y="1755575"/>
            <a:ext cx="7030500" cy="2725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Total department store revenue in the US = $117 billion</a:t>
            </a:r>
            <a:endParaRPr sz="1500"/>
          </a:p>
          <a:p>
            <a:pPr indent="-323850" lvl="0" marL="457200" rtl="0" algn="l">
              <a:spcBef>
                <a:spcPts val="0"/>
              </a:spcBef>
              <a:spcAft>
                <a:spcPts val="0"/>
              </a:spcAft>
              <a:buSzPts val="1500"/>
              <a:buChar char="●"/>
            </a:pPr>
            <a:r>
              <a:rPr lang="en" sz="1500"/>
              <a:t>Total revenue of our subset of data = 0.25% * $117 billion = $292.38 million</a:t>
            </a:r>
            <a:endParaRPr sz="1500"/>
          </a:p>
          <a:p>
            <a:pPr indent="-323850" lvl="0" marL="457200" rtl="0" algn="l">
              <a:spcBef>
                <a:spcPts val="0"/>
              </a:spcBef>
              <a:spcAft>
                <a:spcPts val="0"/>
              </a:spcAft>
              <a:buSzPts val="1500"/>
              <a:buChar char="●"/>
            </a:pPr>
            <a:r>
              <a:rPr lang="en" sz="1500"/>
              <a:t>Total costs of our data =  $198.91 million </a:t>
            </a:r>
            <a:endParaRPr sz="1500"/>
          </a:p>
          <a:p>
            <a:pPr indent="-323850" lvl="0" marL="457200" rtl="0" algn="l">
              <a:spcBef>
                <a:spcPts val="0"/>
              </a:spcBef>
              <a:spcAft>
                <a:spcPts val="0"/>
              </a:spcAft>
              <a:buSzPts val="1500"/>
              <a:buChar char="●"/>
            </a:pPr>
            <a:r>
              <a:rPr lang="en" sz="1500"/>
              <a:t>Total profits of our data = </a:t>
            </a:r>
            <a:r>
              <a:rPr lang="en" sz="1500"/>
              <a:t>$292.38 - $198.91 million</a:t>
            </a:r>
            <a:r>
              <a:rPr lang="en" sz="1500"/>
              <a:t> =  $93.46 million</a:t>
            </a:r>
            <a:endParaRPr sz="1500"/>
          </a:p>
          <a:p>
            <a:pPr indent="-323850" lvl="0" marL="457200" rtl="0" algn="l">
              <a:spcBef>
                <a:spcPts val="0"/>
              </a:spcBef>
              <a:spcAft>
                <a:spcPts val="0"/>
              </a:spcAft>
              <a:buSzPts val="1500"/>
              <a:buChar char="●"/>
            </a:pPr>
            <a:r>
              <a:rPr lang="en" sz="1500"/>
              <a:t>Best vendors based on our model make up 57% of total revenue, 55% of cost, and 60% of profit</a:t>
            </a:r>
            <a:endParaRPr sz="1500"/>
          </a:p>
          <a:p>
            <a:pPr indent="-323850" lvl="0" marL="457200" rtl="0" algn="l">
              <a:spcBef>
                <a:spcPts val="0"/>
              </a:spcBef>
              <a:spcAft>
                <a:spcPts val="0"/>
              </a:spcAft>
              <a:buSzPts val="1500"/>
              <a:buChar char="●"/>
            </a:pPr>
            <a:r>
              <a:rPr lang="en" sz="1500"/>
              <a:t>Worst vendors based on our model make up 2% of total revenue, 2% of cost, and roughly 0% of profit.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Content</a:t>
            </a:r>
            <a:endParaRPr sz="3000"/>
          </a:p>
        </p:txBody>
      </p:sp>
      <p:sp>
        <p:nvSpPr>
          <p:cNvPr id="284" name="Google Shape;284;p14"/>
          <p:cNvSpPr txBox="1"/>
          <p:nvPr>
            <p:ph idx="1" type="body"/>
          </p:nvPr>
        </p:nvSpPr>
        <p:spPr>
          <a:xfrm>
            <a:off x="1303800" y="1661300"/>
            <a:ext cx="7030500" cy="287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Introduction</a:t>
            </a:r>
            <a:endParaRPr sz="1800"/>
          </a:p>
          <a:p>
            <a:pPr indent="-342900" lvl="0" marL="457200" rtl="0" algn="l">
              <a:spcBef>
                <a:spcPts val="0"/>
              </a:spcBef>
              <a:spcAft>
                <a:spcPts val="0"/>
              </a:spcAft>
              <a:buSzPts val="1800"/>
              <a:buChar char="●"/>
            </a:pPr>
            <a:r>
              <a:rPr lang="en" sz="1800"/>
              <a:t>Preprocessing and EDA</a:t>
            </a:r>
            <a:endParaRPr sz="1800"/>
          </a:p>
          <a:p>
            <a:pPr indent="-342900" lvl="0" marL="457200" rtl="0" algn="l">
              <a:spcBef>
                <a:spcPts val="0"/>
              </a:spcBef>
              <a:spcAft>
                <a:spcPts val="0"/>
              </a:spcAft>
              <a:buSzPts val="1800"/>
              <a:buChar char="●"/>
            </a:pPr>
            <a:r>
              <a:rPr lang="en" sz="1800"/>
              <a:t>Feature Definition</a:t>
            </a:r>
            <a:endParaRPr sz="1800"/>
          </a:p>
          <a:p>
            <a:pPr indent="-342900" lvl="0" marL="457200" rtl="0" algn="l">
              <a:spcBef>
                <a:spcPts val="0"/>
              </a:spcBef>
              <a:spcAft>
                <a:spcPts val="0"/>
              </a:spcAft>
              <a:buSzPts val="1800"/>
              <a:buChar char="●"/>
            </a:pPr>
            <a:r>
              <a:rPr lang="en" sz="1800"/>
              <a:t>K-Means Algorithm</a:t>
            </a:r>
            <a:endParaRPr sz="1800"/>
          </a:p>
          <a:p>
            <a:pPr indent="-342900" lvl="0" marL="457200" rtl="0" algn="l">
              <a:spcBef>
                <a:spcPts val="0"/>
              </a:spcBef>
              <a:spcAft>
                <a:spcPts val="0"/>
              </a:spcAft>
              <a:buSzPts val="1800"/>
              <a:buChar char="●"/>
            </a:pPr>
            <a:r>
              <a:rPr lang="en" sz="1800"/>
              <a:t>Cluster Analysis</a:t>
            </a:r>
            <a:endParaRPr sz="1800"/>
          </a:p>
          <a:p>
            <a:pPr indent="-342900" lvl="0" marL="457200" rtl="0" algn="l">
              <a:spcBef>
                <a:spcPts val="0"/>
              </a:spcBef>
              <a:spcAft>
                <a:spcPts val="0"/>
              </a:spcAft>
              <a:buSzPts val="1800"/>
              <a:buChar char="●"/>
            </a:pPr>
            <a:r>
              <a:rPr lang="en" sz="1800"/>
              <a:t>ROI Analysis</a:t>
            </a:r>
            <a:endParaRPr sz="1800"/>
          </a:p>
          <a:p>
            <a:pPr indent="-342900" lvl="0" marL="457200" rtl="0" algn="l">
              <a:spcBef>
                <a:spcPts val="0"/>
              </a:spcBef>
              <a:spcAft>
                <a:spcPts val="0"/>
              </a:spcAft>
              <a:buSzPts val="1800"/>
              <a:buChar char="●"/>
            </a:pPr>
            <a:r>
              <a:rPr lang="en" sz="1800"/>
              <a:t>Conclusion</a:t>
            </a:r>
            <a:endParaRPr sz="1800"/>
          </a:p>
        </p:txBody>
      </p:sp>
      <p:sp>
        <p:nvSpPr>
          <p:cNvPr id="285" name="Google Shape;285;p14"/>
          <p:cNvSpPr txBox="1"/>
          <p:nvPr/>
        </p:nvSpPr>
        <p:spPr>
          <a:xfrm>
            <a:off x="0" y="4942800"/>
            <a:ext cx="3048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ROI (Continued)</a:t>
            </a:r>
            <a:endParaRPr sz="3000"/>
          </a:p>
        </p:txBody>
      </p:sp>
      <p:sp>
        <p:nvSpPr>
          <p:cNvPr id="407" name="Google Shape;407;p32"/>
          <p:cNvSpPr txBox="1"/>
          <p:nvPr>
            <p:ph idx="1" type="body"/>
          </p:nvPr>
        </p:nvSpPr>
        <p:spPr>
          <a:xfrm>
            <a:off x="1303800" y="1846475"/>
            <a:ext cx="7030500" cy="2556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a:t>
            </a:r>
            <a:r>
              <a:rPr lang="en" sz="1500"/>
              <a:t>ecommendation: Dillard’s dropping the worst vendors to cut costs by 2%, or $4 million</a:t>
            </a:r>
            <a:endParaRPr sz="1500"/>
          </a:p>
          <a:p>
            <a:pPr indent="-323850" lvl="1" marL="914400" rtl="0" algn="l">
              <a:spcBef>
                <a:spcPts val="0"/>
              </a:spcBef>
              <a:spcAft>
                <a:spcPts val="0"/>
              </a:spcAft>
              <a:buSzPts val="1500"/>
              <a:buChar char="○"/>
            </a:pPr>
            <a:r>
              <a:rPr lang="en" sz="1500"/>
              <a:t>Will also lose 2% of revenue initially</a:t>
            </a:r>
            <a:endParaRPr sz="1500"/>
          </a:p>
          <a:p>
            <a:pPr indent="-323850" lvl="1" marL="914400" rtl="0" algn="l">
              <a:spcBef>
                <a:spcPts val="0"/>
              </a:spcBef>
              <a:spcAft>
                <a:spcPts val="0"/>
              </a:spcAft>
              <a:buSzPts val="1500"/>
              <a:buChar char="○"/>
            </a:pPr>
            <a:r>
              <a:rPr lang="en" sz="1500"/>
              <a:t>But </a:t>
            </a:r>
            <a:r>
              <a:rPr lang="en" sz="1500"/>
              <a:t>department stores revenues expected to increase by 6% in the next fiscal year</a:t>
            </a:r>
            <a:endParaRPr sz="1500"/>
          </a:p>
          <a:p>
            <a:pPr indent="-323850" lvl="0" marL="457200" rtl="0" algn="l">
              <a:spcBef>
                <a:spcPts val="0"/>
              </a:spcBef>
              <a:spcAft>
                <a:spcPts val="0"/>
              </a:spcAft>
              <a:buSzPts val="1500"/>
              <a:buChar char="●"/>
            </a:pPr>
            <a:r>
              <a:rPr lang="en" sz="1500"/>
              <a:t>Total cost for our consulting and computing costs = 10 hr/week * 12 week * $40/hr + $0.10/hr * 8760 hr = $20,000</a:t>
            </a:r>
            <a:endParaRPr sz="1500"/>
          </a:p>
          <a:p>
            <a:pPr indent="-323850" lvl="0" marL="457200" rtl="0" algn="l">
              <a:spcBef>
                <a:spcPts val="0"/>
              </a:spcBef>
              <a:spcAft>
                <a:spcPts val="0"/>
              </a:spcAft>
              <a:buSzPts val="1500"/>
              <a:buChar char="●"/>
            </a:pPr>
            <a:r>
              <a:rPr lang="en" sz="1500"/>
              <a:t>Final ROI = </a:t>
            </a:r>
            <a:r>
              <a:rPr lang="en" sz="1500"/>
              <a:t>$4 million + $20,000 =</a:t>
            </a:r>
            <a:r>
              <a:rPr lang="en" sz="1500"/>
              <a:t> </a:t>
            </a:r>
            <a:r>
              <a:rPr b="1" lang="en" sz="1500"/>
              <a:t>$4.25 million</a:t>
            </a:r>
            <a:endParaRPr b="1"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18" name="Google Shape;418;p34"/>
          <p:cNvSpPr txBox="1"/>
          <p:nvPr>
            <p:ph idx="1" type="body"/>
          </p:nvPr>
        </p:nvSpPr>
        <p:spPr>
          <a:xfrm>
            <a:off x="1222525" y="1490700"/>
            <a:ext cx="7030500" cy="2541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We recommend Dillard’s to target vendors who sell trending beauty and clothes products to increase revenue</a:t>
            </a:r>
            <a:endParaRPr sz="1400"/>
          </a:p>
          <a:p>
            <a:pPr indent="-317500" lvl="0" marL="457200" rtl="0" algn="l">
              <a:lnSpc>
                <a:spcPct val="115000"/>
              </a:lnSpc>
              <a:spcBef>
                <a:spcPts val="0"/>
              </a:spcBef>
              <a:spcAft>
                <a:spcPts val="0"/>
              </a:spcAft>
              <a:buSzPts val="1400"/>
              <a:buChar char="●"/>
            </a:pPr>
            <a:r>
              <a:rPr lang="en" sz="1400"/>
              <a:t>It would be necessary for Dillard's to take additional considerations regarding vendors who provide bags, furniture, luggage, and shoes, since these categories are also likely to be poorly received by customers</a:t>
            </a:r>
            <a:endParaRPr sz="1400"/>
          </a:p>
          <a:p>
            <a:pPr indent="-317500" lvl="0" marL="457200" rtl="0" algn="l">
              <a:lnSpc>
                <a:spcPct val="115000"/>
              </a:lnSpc>
              <a:spcBef>
                <a:spcPts val="0"/>
              </a:spcBef>
              <a:spcAft>
                <a:spcPts val="0"/>
              </a:spcAft>
              <a:buSzPts val="1400"/>
              <a:buChar char="●"/>
            </a:pPr>
            <a:r>
              <a:rPr lang="en" sz="1400">
                <a:solidFill>
                  <a:srgbClr val="000000"/>
                </a:solidFill>
              </a:rPr>
              <a:t>More market research on most and least popular clothes brands to further identify the vendors selling those popular clothing products</a:t>
            </a:r>
            <a:endParaRPr sz="1400"/>
          </a:p>
          <a:p>
            <a:pPr indent="-317500" lvl="0" marL="457200" rtl="0" algn="l">
              <a:lnSpc>
                <a:spcPct val="115000"/>
              </a:lnSpc>
              <a:spcBef>
                <a:spcPts val="0"/>
              </a:spcBef>
              <a:spcAft>
                <a:spcPts val="0"/>
              </a:spcAft>
              <a:buSzPts val="1400"/>
              <a:buChar char="●"/>
            </a:pPr>
            <a:r>
              <a:rPr lang="en" sz="1400"/>
              <a:t>By investing more in the vendors we labeled as best and cutting costs on vendors we do not recommend, Dillard’s could expect department stores revenue to increase by 6% in the next fiscal year</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References</a:t>
            </a:r>
            <a:endParaRPr sz="3000"/>
          </a:p>
        </p:txBody>
      </p:sp>
      <p:sp>
        <p:nvSpPr>
          <p:cNvPr id="424" name="Google Shape;424;p35"/>
          <p:cNvSpPr txBox="1"/>
          <p:nvPr>
            <p:ph idx="1" type="body"/>
          </p:nvPr>
        </p:nvSpPr>
        <p:spPr>
          <a:xfrm>
            <a:off x="1303800" y="1370275"/>
            <a:ext cx="6832500" cy="3161400"/>
          </a:xfrm>
          <a:prstGeom prst="rect">
            <a:avLst/>
          </a:prstGeom>
        </p:spPr>
        <p:txBody>
          <a:bodyPr anchorCtr="0" anchor="t" bIns="91425" lIns="91425" spcFirstLastPara="1" rIns="91425" wrap="square" tIns="91425">
            <a:normAutofit fontScale="85000" lnSpcReduction="10000"/>
          </a:bodyPr>
          <a:lstStyle/>
          <a:p>
            <a:pPr indent="-309562" lvl="0" marL="457200" rtl="0" algn="l">
              <a:lnSpc>
                <a:spcPct val="115000"/>
              </a:lnSpc>
              <a:spcBef>
                <a:spcPts val="0"/>
              </a:spcBef>
              <a:spcAft>
                <a:spcPts val="0"/>
              </a:spcAft>
              <a:buClr>
                <a:srgbClr val="333333"/>
              </a:buClr>
              <a:buSzPct val="100000"/>
              <a:buChar char="●"/>
            </a:pPr>
            <a:r>
              <a:rPr lang="en" sz="1500">
                <a:solidFill>
                  <a:srgbClr val="333333"/>
                </a:solidFill>
              </a:rPr>
              <a:t>Consumer Goods and retail outlook 2023. Economist Intelligence Unit. (2022, November 30). Retrieved from </a:t>
            </a:r>
            <a:r>
              <a:rPr lang="en" sz="1500" u="sng">
                <a:solidFill>
                  <a:schemeClr val="hlink"/>
                </a:solidFill>
                <a:hlinkClick r:id="rId3"/>
              </a:rPr>
              <a:t>https://www.eiu.com/n/campaigns/consumer-in-2023/ </a:t>
            </a:r>
            <a:endParaRPr sz="1500">
              <a:solidFill>
                <a:srgbClr val="333333"/>
              </a:solidFill>
            </a:endParaRPr>
          </a:p>
          <a:p>
            <a:pPr indent="-309562" lvl="0" marL="457200" rtl="0" algn="l">
              <a:lnSpc>
                <a:spcPct val="115000"/>
              </a:lnSpc>
              <a:spcBef>
                <a:spcPts val="0"/>
              </a:spcBef>
              <a:spcAft>
                <a:spcPts val="0"/>
              </a:spcAft>
              <a:buClr>
                <a:srgbClr val="333333"/>
              </a:buClr>
              <a:buSzPct val="100000"/>
              <a:buChar char="●"/>
            </a:pPr>
            <a:r>
              <a:rPr lang="en" sz="1500">
                <a:solidFill>
                  <a:srgbClr val="333333"/>
                </a:solidFill>
              </a:rPr>
              <a:t>Hartigan, J. A., &amp; Wong, M. A. (1979). Algorithm AS 136: A K-Means Clustering Algorithm. Journal of the Royal Statistical Society. Series C (Applied Statistics), 28(1), 100–108. </a:t>
            </a:r>
            <a:r>
              <a:rPr lang="en" sz="1500" u="sng">
                <a:solidFill>
                  <a:schemeClr val="hlink"/>
                </a:solidFill>
                <a:hlinkClick r:id="rId4"/>
              </a:rPr>
              <a:t>https://doi.org/10.2307/2346830</a:t>
            </a:r>
            <a:endParaRPr sz="1500">
              <a:solidFill>
                <a:srgbClr val="333333"/>
              </a:solidFill>
            </a:endParaRPr>
          </a:p>
          <a:p>
            <a:pPr indent="-309562" lvl="0" marL="457200" rtl="0" algn="l">
              <a:lnSpc>
                <a:spcPct val="115000"/>
              </a:lnSpc>
              <a:spcBef>
                <a:spcPts val="0"/>
              </a:spcBef>
              <a:spcAft>
                <a:spcPts val="0"/>
              </a:spcAft>
              <a:buClr>
                <a:srgbClr val="333333"/>
              </a:buClr>
              <a:buSzPct val="100000"/>
              <a:buChar char="●"/>
            </a:pPr>
            <a:r>
              <a:rPr lang="en" sz="1500">
                <a:solidFill>
                  <a:srgbClr val="333333"/>
                </a:solidFill>
              </a:rPr>
              <a:t>Industry market research, reports, and Statistics. IBISWorld. (n.d.). Retrieved from </a:t>
            </a:r>
            <a:r>
              <a:rPr lang="en" sz="1500" u="sng">
                <a:solidFill>
                  <a:schemeClr val="hlink"/>
                </a:solidFill>
                <a:hlinkClick r:id="rId5"/>
              </a:rPr>
              <a:t>https://www.ibisworld.com/#:~:text=What%20is%20the%20market%20size,is%20%24135.9bn%20in%202022</a:t>
            </a:r>
            <a:r>
              <a:rPr lang="en" sz="1500">
                <a:solidFill>
                  <a:srgbClr val="333333"/>
                </a:solidFill>
              </a:rPr>
              <a:t> </a:t>
            </a:r>
            <a:endParaRPr sz="1500">
              <a:solidFill>
                <a:srgbClr val="333333"/>
              </a:solidFill>
            </a:endParaRPr>
          </a:p>
          <a:p>
            <a:pPr indent="-309562" lvl="0" marL="457200" rtl="0" algn="l">
              <a:lnSpc>
                <a:spcPct val="115000"/>
              </a:lnSpc>
              <a:spcBef>
                <a:spcPts val="0"/>
              </a:spcBef>
              <a:spcAft>
                <a:spcPts val="0"/>
              </a:spcAft>
              <a:buClr>
                <a:srgbClr val="333333"/>
              </a:buClr>
              <a:buSzPct val="100000"/>
              <a:buChar char="●"/>
            </a:pPr>
            <a:r>
              <a:rPr lang="en" sz="1500">
                <a:solidFill>
                  <a:srgbClr val="333333"/>
                </a:solidFill>
              </a:rPr>
              <a:t>Wikipedia contributors. Dillard’s. Wikipedia </a:t>
            </a:r>
            <a:r>
              <a:rPr lang="en" sz="1500" u="sng">
                <a:solidFill>
                  <a:schemeClr val="hlink"/>
                </a:solidFill>
                <a:hlinkClick r:id="rId6"/>
              </a:rPr>
              <a:t>https://en.wikipedia.org/wiki/Dillard's</a:t>
            </a:r>
            <a:endParaRPr sz="1500">
              <a:solidFill>
                <a:srgbClr val="333333"/>
              </a:solidFill>
            </a:endParaRPr>
          </a:p>
          <a:p>
            <a:pPr indent="-309562" lvl="0" marL="457200" rtl="0" algn="l">
              <a:lnSpc>
                <a:spcPct val="115000"/>
              </a:lnSpc>
              <a:spcBef>
                <a:spcPts val="0"/>
              </a:spcBef>
              <a:spcAft>
                <a:spcPts val="0"/>
              </a:spcAft>
              <a:buClr>
                <a:srgbClr val="333333"/>
              </a:buClr>
              <a:buSzPct val="100000"/>
              <a:buChar char="●"/>
            </a:pPr>
            <a:r>
              <a:rPr lang="en" sz="1500">
                <a:solidFill>
                  <a:srgbClr val="333333"/>
                </a:solidFill>
              </a:rPr>
              <a:t>Wu, J. (2012). Cluster Analysis and K-means Clustering: An Introduction. In: Advances in K-means Clustering. Springer Theses. Springer, Berlin, Heidelberg. </a:t>
            </a:r>
            <a:r>
              <a:rPr lang="en" sz="1500" u="sng">
                <a:solidFill>
                  <a:schemeClr val="hlink"/>
                </a:solidFill>
                <a:hlinkClick r:id="rId7"/>
              </a:rPr>
              <a:t>https://doi.org/10.1007/978-3-642-29807-3_1</a:t>
            </a:r>
            <a:endParaRPr sz="1500">
              <a:solidFill>
                <a:srgbClr val="333333"/>
              </a:solidFill>
            </a:endParaRPr>
          </a:p>
          <a:p>
            <a:pPr indent="0" lvl="0" marL="457200" rtl="0" algn="l">
              <a:spcBef>
                <a:spcPts val="1200"/>
              </a:spcBef>
              <a:spcAft>
                <a:spcPts val="1200"/>
              </a:spcAft>
              <a:buNone/>
            </a:pPr>
            <a:r>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6"/>
          <p:cNvSpPr txBox="1"/>
          <p:nvPr>
            <p:ph type="title"/>
          </p:nvPr>
        </p:nvSpPr>
        <p:spPr>
          <a:xfrm>
            <a:off x="1643100" y="12381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300"/>
              <a:t>Thank You!</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Introduction</a:t>
            </a:r>
            <a:endParaRPr sz="3000"/>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2351 distinct vendors</a:t>
            </a:r>
            <a:endParaRPr sz="1500"/>
          </a:p>
          <a:p>
            <a:pPr indent="-323850" lvl="0" marL="457200" rtl="0" algn="l">
              <a:spcBef>
                <a:spcPts val="0"/>
              </a:spcBef>
              <a:spcAft>
                <a:spcPts val="0"/>
              </a:spcAft>
              <a:buSzPts val="1500"/>
              <a:buChar char="●"/>
            </a:pPr>
            <a:r>
              <a:rPr lang="en" sz="1500"/>
              <a:t>How to measure vendor performance?</a:t>
            </a:r>
            <a:endParaRPr sz="1500"/>
          </a:p>
          <a:p>
            <a:pPr indent="-323850" lvl="1" marL="914400" rtl="0" algn="l">
              <a:spcBef>
                <a:spcPts val="0"/>
              </a:spcBef>
              <a:spcAft>
                <a:spcPts val="0"/>
              </a:spcAft>
              <a:buSzPts val="1500"/>
              <a:buChar char="○"/>
            </a:pPr>
            <a:r>
              <a:rPr lang="en" sz="1500"/>
              <a:t>Cost</a:t>
            </a:r>
            <a:endParaRPr sz="1500"/>
          </a:p>
          <a:p>
            <a:pPr indent="-323850" lvl="1" marL="914400" rtl="0" algn="l">
              <a:spcBef>
                <a:spcPts val="0"/>
              </a:spcBef>
              <a:spcAft>
                <a:spcPts val="0"/>
              </a:spcAft>
              <a:buSzPts val="1500"/>
              <a:buChar char="○"/>
            </a:pPr>
            <a:r>
              <a:rPr lang="en" sz="1500"/>
              <a:t>Frequency of customers’ purchase</a:t>
            </a:r>
            <a:endParaRPr sz="1500"/>
          </a:p>
          <a:p>
            <a:pPr indent="-323850" lvl="1" marL="914400" rtl="0" algn="l">
              <a:spcBef>
                <a:spcPts val="0"/>
              </a:spcBef>
              <a:spcAft>
                <a:spcPts val="0"/>
              </a:spcAft>
              <a:buSzPts val="1500"/>
              <a:buChar char="○"/>
            </a:pPr>
            <a:r>
              <a:rPr lang="en" sz="1500"/>
              <a:t>Recency of customers’ purchase</a:t>
            </a:r>
            <a:endParaRPr sz="1500"/>
          </a:p>
          <a:p>
            <a:pPr indent="-323850" lvl="1" marL="914400" rtl="0" algn="l">
              <a:spcBef>
                <a:spcPts val="0"/>
              </a:spcBef>
              <a:spcAft>
                <a:spcPts val="0"/>
              </a:spcAft>
              <a:buSzPts val="1500"/>
              <a:buChar char="○"/>
            </a:pPr>
            <a:r>
              <a:rPr lang="en" sz="1500"/>
              <a:t>Profit</a:t>
            </a:r>
            <a:endParaRPr sz="1500"/>
          </a:p>
        </p:txBody>
      </p:sp>
      <p:pic>
        <p:nvPicPr>
          <p:cNvPr id="297" name="Google Shape;297;p16"/>
          <p:cNvPicPr preferRelativeResize="0"/>
          <p:nvPr/>
        </p:nvPicPr>
        <p:blipFill>
          <a:blip r:embed="rId3">
            <a:alphaModFix/>
          </a:blip>
          <a:stretch>
            <a:fillRect/>
          </a:stretch>
        </p:blipFill>
        <p:spPr>
          <a:xfrm>
            <a:off x="6955725" y="4228600"/>
            <a:ext cx="1978776" cy="783275"/>
          </a:xfrm>
          <a:prstGeom prst="rect">
            <a:avLst/>
          </a:prstGeom>
          <a:noFill/>
          <a:ln>
            <a:noFill/>
          </a:ln>
        </p:spPr>
      </p:pic>
      <p:sp>
        <p:nvSpPr>
          <p:cNvPr id="298" name="Google Shape;298;p16"/>
          <p:cNvSpPr txBox="1"/>
          <p:nvPr/>
        </p:nvSpPr>
        <p:spPr>
          <a:xfrm>
            <a:off x="0" y="4942800"/>
            <a:ext cx="3048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Nunito"/>
                <a:ea typeface="Nunito"/>
                <a:cs typeface="Nunito"/>
                <a:sym typeface="Nunito"/>
              </a:rPr>
              <a:t>Image from https://en.wikipedia.org/wiki/Dillard%27s#/media/File:Dillard's_Logo.svg</a:t>
            </a:r>
            <a:endParaRPr sz="6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Preprocessing and EDA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Preprocessing and EDA</a:t>
            </a:r>
            <a:endParaRPr sz="3000"/>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Relevant data sets: </a:t>
            </a:r>
            <a:r>
              <a:rPr lang="en" sz="1500"/>
              <a:t>Trnsact, Skstinfo, and Skuinfo</a:t>
            </a:r>
            <a:endParaRPr sz="1500"/>
          </a:p>
          <a:p>
            <a:pPr indent="-323850" lvl="0" marL="457200" rtl="0" algn="l">
              <a:spcBef>
                <a:spcPts val="0"/>
              </a:spcBef>
              <a:spcAft>
                <a:spcPts val="0"/>
              </a:spcAft>
              <a:buSzPts val="1500"/>
              <a:buChar char="●"/>
            </a:pPr>
            <a:r>
              <a:rPr lang="en" sz="1500"/>
              <a:t>Transact</a:t>
            </a:r>
            <a:endParaRPr sz="1500"/>
          </a:p>
          <a:p>
            <a:pPr indent="-323850" lvl="1" marL="914400" rtl="0" algn="l">
              <a:spcBef>
                <a:spcPts val="0"/>
              </a:spcBef>
              <a:spcAft>
                <a:spcPts val="0"/>
              </a:spcAft>
              <a:buSzPts val="1500"/>
              <a:buChar char="○"/>
            </a:pPr>
            <a:r>
              <a:rPr lang="en" sz="1500"/>
              <a:t>Most common transaction: 1 and 2-item</a:t>
            </a:r>
            <a:endParaRPr sz="1500"/>
          </a:p>
          <a:p>
            <a:pPr indent="-323850" lvl="1" marL="914400" rtl="0" algn="l">
              <a:spcBef>
                <a:spcPts val="0"/>
              </a:spcBef>
              <a:spcAft>
                <a:spcPts val="0"/>
              </a:spcAft>
              <a:buSzPts val="1500"/>
              <a:buChar char="○"/>
            </a:pPr>
            <a:r>
              <a:rPr lang="en" sz="1500"/>
              <a:t>Range of price: $6-39</a:t>
            </a:r>
            <a:endParaRPr sz="1500"/>
          </a:p>
          <a:p>
            <a:pPr indent="-323850" lvl="1" marL="914400" rtl="0" algn="l">
              <a:spcBef>
                <a:spcPts val="0"/>
              </a:spcBef>
              <a:spcAft>
                <a:spcPts val="0"/>
              </a:spcAft>
              <a:buSzPts val="1500"/>
              <a:buChar char="○"/>
            </a:pPr>
            <a:r>
              <a:rPr lang="en" sz="1500"/>
              <a:t>Range of return rates for each vendor: 7-9%</a:t>
            </a:r>
            <a:endParaRPr sz="1500"/>
          </a:p>
          <a:p>
            <a:pPr indent="-323850" lvl="1" marL="914400" rtl="0" algn="l">
              <a:spcBef>
                <a:spcPts val="0"/>
              </a:spcBef>
              <a:spcAft>
                <a:spcPts val="0"/>
              </a:spcAft>
              <a:buSzPts val="1500"/>
              <a:buChar char="○"/>
            </a:pPr>
            <a:r>
              <a:rPr lang="en" sz="1500"/>
              <a:t>State with highest return rate: Illinois</a:t>
            </a:r>
            <a:endParaRPr sz="1500"/>
          </a:p>
          <a:p>
            <a:pPr indent="-323850" lvl="1" marL="914400" rtl="0" algn="l">
              <a:spcBef>
                <a:spcPts val="0"/>
              </a:spcBef>
              <a:spcAft>
                <a:spcPts val="0"/>
              </a:spcAft>
              <a:buSzPts val="1500"/>
              <a:buChar char="○"/>
            </a:pPr>
            <a:r>
              <a:rPr lang="en" sz="1500"/>
              <a:t>State with lowest return rate: Wyoming</a:t>
            </a:r>
            <a:endParaRPr sz="1500"/>
          </a:p>
          <a:p>
            <a:pPr indent="-323850" lvl="1" marL="914400" rtl="0" algn="l">
              <a:spcBef>
                <a:spcPts val="0"/>
              </a:spcBef>
              <a:spcAft>
                <a:spcPts val="0"/>
              </a:spcAft>
              <a:buSzPts val="1500"/>
              <a:buChar char="○"/>
            </a:pPr>
            <a:r>
              <a:rPr lang="en" sz="1500"/>
              <a:t>City with highest return rate: Chesterfield</a:t>
            </a:r>
            <a:endParaRPr sz="1500"/>
          </a:p>
          <a:p>
            <a:pPr indent="-323850" lvl="1" marL="914400" rtl="0" algn="l">
              <a:spcBef>
                <a:spcPts val="0"/>
              </a:spcBef>
              <a:spcAft>
                <a:spcPts val="0"/>
              </a:spcAft>
              <a:buSzPts val="1500"/>
              <a:buChar char="○"/>
            </a:pPr>
            <a:r>
              <a:rPr lang="en" sz="1500"/>
              <a:t>City with lowest return rate: Jackson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Preprocessing and EDA (Continued)</a:t>
            </a:r>
            <a:endParaRPr sz="3000"/>
          </a:p>
        </p:txBody>
      </p:sp>
      <p:sp>
        <p:nvSpPr>
          <p:cNvPr id="315" name="Google Shape;315;p19"/>
          <p:cNvSpPr txBox="1"/>
          <p:nvPr>
            <p:ph idx="1" type="body"/>
          </p:nvPr>
        </p:nvSpPr>
        <p:spPr>
          <a:xfrm>
            <a:off x="1303800" y="1597875"/>
            <a:ext cx="7030500" cy="31773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Skstinfo </a:t>
            </a:r>
            <a:endParaRPr sz="1500"/>
          </a:p>
          <a:p>
            <a:pPr indent="-323850" lvl="1" marL="914400" rtl="0" algn="l">
              <a:spcBef>
                <a:spcPts val="0"/>
              </a:spcBef>
              <a:spcAft>
                <a:spcPts val="0"/>
              </a:spcAft>
              <a:buSzPts val="1500"/>
              <a:buChar char="○"/>
            </a:pPr>
            <a:r>
              <a:rPr lang="en" sz="1500"/>
              <a:t>Cost ranges from $0-250, and retail price ranges range from $0-$500</a:t>
            </a:r>
            <a:endParaRPr sz="1500"/>
          </a:p>
          <a:p>
            <a:pPr indent="-323850" lvl="2" marL="1371600" rtl="0" algn="l">
              <a:spcBef>
                <a:spcPts val="0"/>
              </a:spcBef>
              <a:spcAft>
                <a:spcPts val="0"/>
              </a:spcAft>
              <a:buSzPts val="1500"/>
              <a:buChar char="■"/>
            </a:pPr>
            <a:r>
              <a:rPr lang="en" sz="1500"/>
              <a:t>Decent profit margins for the products being sold</a:t>
            </a:r>
            <a:endParaRPr sz="1500"/>
          </a:p>
          <a:p>
            <a:pPr indent="-323850" lvl="1" marL="914400" rtl="0" algn="l">
              <a:spcBef>
                <a:spcPts val="0"/>
              </a:spcBef>
              <a:spcAft>
                <a:spcPts val="0"/>
              </a:spcAft>
              <a:buSzPts val="1500"/>
              <a:buChar char="○"/>
            </a:pPr>
            <a:r>
              <a:rPr lang="en" sz="1500"/>
              <a:t>Most and least popular products have an </a:t>
            </a:r>
            <a:r>
              <a:rPr lang="en" sz="1500"/>
              <a:t>uneven</a:t>
            </a:r>
            <a:r>
              <a:rPr lang="en" sz="1500"/>
              <a:t> price distribution, but the average price for same products are similar</a:t>
            </a:r>
            <a:endParaRPr sz="1500"/>
          </a:p>
          <a:p>
            <a:pPr indent="-323850" lvl="2" marL="1371600" rtl="0" algn="l">
              <a:spcBef>
                <a:spcPts val="0"/>
              </a:spcBef>
              <a:spcAft>
                <a:spcPts val="0"/>
              </a:spcAft>
              <a:buSzPts val="1500"/>
              <a:buChar char="■"/>
            </a:pPr>
            <a:r>
              <a:rPr lang="en" sz="1500"/>
              <a:t>Retail price may not be a good indicator of the popularity of a product</a:t>
            </a:r>
            <a:endParaRPr sz="1500"/>
          </a:p>
          <a:p>
            <a:pPr indent="-323850" lvl="0" marL="457200" rtl="0" algn="l">
              <a:spcBef>
                <a:spcPts val="0"/>
              </a:spcBef>
              <a:spcAft>
                <a:spcPts val="0"/>
              </a:spcAft>
              <a:buSzPts val="1500"/>
              <a:buChar char="●"/>
            </a:pPr>
            <a:r>
              <a:rPr lang="en" sz="1500"/>
              <a:t>Skuinfo</a:t>
            </a:r>
            <a:endParaRPr sz="1500"/>
          </a:p>
          <a:p>
            <a:pPr indent="-323850" lvl="1" marL="914400" rtl="0" algn="l">
              <a:spcBef>
                <a:spcPts val="0"/>
              </a:spcBef>
              <a:spcAft>
                <a:spcPts val="0"/>
              </a:spcAft>
              <a:buSzPts val="1500"/>
              <a:buChar char="○"/>
            </a:pPr>
            <a:r>
              <a:rPr lang="en" sz="1500"/>
              <a:t>Most </a:t>
            </a:r>
            <a:r>
              <a:rPr lang="en" sz="1500"/>
              <a:t>popular</a:t>
            </a:r>
            <a:r>
              <a:rPr lang="en" sz="1500"/>
              <a:t> brand: POLO FAS</a:t>
            </a:r>
            <a:endParaRPr sz="1500"/>
          </a:p>
          <a:p>
            <a:pPr indent="-323850" lvl="1" marL="914400" rtl="0" algn="l">
              <a:spcBef>
                <a:spcPts val="0"/>
              </a:spcBef>
              <a:spcAft>
                <a:spcPts val="0"/>
              </a:spcAft>
              <a:buSzPts val="1500"/>
              <a:buChar char="○"/>
            </a:pPr>
            <a:r>
              <a:rPr lang="en" sz="1500"/>
              <a:t>Least popular brand: a 159-way tie</a:t>
            </a:r>
            <a:endParaRPr sz="1500"/>
          </a:p>
          <a:p>
            <a:pPr indent="-323850" lvl="1" marL="914400" rtl="0" algn="l">
              <a:spcBef>
                <a:spcPts val="0"/>
              </a:spcBef>
              <a:spcAft>
                <a:spcPts val="0"/>
              </a:spcAft>
              <a:buSzPts val="1500"/>
              <a:buChar char="○"/>
            </a:pPr>
            <a:r>
              <a:rPr lang="en" sz="1500"/>
              <a:t>Most popular product: clothing</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Preprocessing and EDA (Continued)</a:t>
            </a:r>
            <a:endParaRPr sz="3000"/>
          </a:p>
        </p:txBody>
      </p:sp>
      <p:sp>
        <p:nvSpPr>
          <p:cNvPr id="321" name="Google Shape;321;p20"/>
          <p:cNvSpPr txBox="1"/>
          <p:nvPr>
            <p:ph idx="1" type="body"/>
          </p:nvPr>
        </p:nvSpPr>
        <p:spPr>
          <a:xfrm>
            <a:off x="1303800" y="2044725"/>
            <a:ext cx="7030500" cy="2225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Final dataset</a:t>
            </a:r>
            <a:endParaRPr sz="1500"/>
          </a:p>
          <a:p>
            <a:pPr indent="-323850" lvl="1" marL="914400" rtl="0" algn="l">
              <a:spcBef>
                <a:spcPts val="0"/>
              </a:spcBef>
              <a:spcAft>
                <a:spcPts val="0"/>
              </a:spcAft>
              <a:buSzPts val="1500"/>
              <a:buChar char="○"/>
            </a:pPr>
            <a:r>
              <a:rPr lang="en" sz="1500"/>
              <a:t>A random 10% subset from Trnsact, Skstinfo, and Skuinfo</a:t>
            </a:r>
            <a:endParaRPr sz="1500"/>
          </a:p>
          <a:p>
            <a:pPr indent="-323850" lvl="1" marL="914400" rtl="0" algn="l">
              <a:spcBef>
                <a:spcPts val="0"/>
              </a:spcBef>
              <a:spcAft>
                <a:spcPts val="0"/>
              </a:spcAft>
              <a:buSzPts val="1500"/>
              <a:buChar char="○"/>
            </a:pPr>
            <a:r>
              <a:rPr lang="en" sz="1500"/>
              <a:t>Inner joined based on the SKU number</a:t>
            </a:r>
            <a:endParaRPr sz="1500"/>
          </a:p>
          <a:p>
            <a:pPr indent="-323850" lvl="1" marL="914400" rtl="0" algn="l">
              <a:spcBef>
                <a:spcPts val="0"/>
              </a:spcBef>
              <a:spcAft>
                <a:spcPts val="0"/>
              </a:spcAft>
              <a:buSzPts val="1500"/>
              <a:buChar char="○"/>
            </a:pPr>
            <a:r>
              <a:rPr lang="en" sz="1500"/>
              <a:t>Aggregated columns </a:t>
            </a:r>
            <a:r>
              <a:rPr i="1" lang="en" sz="1500"/>
              <a:t>SKU, VENDOR, COST, RETAIL, TRANNUM, SALEDATE, STYPE, QUANTITY, </a:t>
            </a:r>
            <a:r>
              <a:rPr lang="en" sz="1500"/>
              <a:t>and</a:t>
            </a:r>
            <a:r>
              <a:rPr i="1" lang="en" sz="1500"/>
              <a:t> AMOUNT</a:t>
            </a:r>
            <a:r>
              <a:rPr lang="en" sz="1500"/>
              <a:t> by VENDOR id</a:t>
            </a:r>
            <a:endParaRPr sz="1500"/>
          </a:p>
          <a:p>
            <a:pPr indent="-323850" lvl="1" marL="914400" rtl="0" algn="l">
              <a:spcBef>
                <a:spcPts val="0"/>
              </a:spcBef>
              <a:spcAft>
                <a:spcPts val="0"/>
              </a:spcAft>
              <a:buSzPts val="1500"/>
              <a:buChar char="○"/>
            </a:pPr>
            <a:r>
              <a:rPr lang="en" sz="1500"/>
              <a:t>Split</a:t>
            </a:r>
            <a:r>
              <a:rPr lang="en" sz="1500"/>
              <a:t> </a:t>
            </a:r>
            <a:r>
              <a:rPr i="1" lang="en" sz="1500"/>
              <a:t>STYPE</a:t>
            </a:r>
            <a:r>
              <a:rPr lang="en" sz="1500"/>
              <a:t> into two columns–</a:t>
            </a:r>
            <a:r>
              <a:rPr i="1" lang="en" sz="1500"/>
              <a:t>PURCHASES</a:t>
            </a:r>
            <a:r>
              <a:rPr lang="en" sz="1500"/>
              <a:t> and </a:t>
            </a:r>
            <a:r>
              <a:rPr i="1" lang="en" sz="1500"/>
              <a:t>RETURNS</a:t>
            </a:r>
            <a:endParaRPr i="1" sz="1500"/>
          </a:p>
          <a:p>
            <a:pPr indent="-323850" lvl="1" marL="914400" rtl="0" algn="l">
              <a:spcBef>
                <a:spcPts val="0"/>
              </a:spcBef>
              <a:spcAft>
                <a:spcPts val="0"/>
              </a:spcAft>
              <a:buSzPts val="1500"/>
              <a:buChar char="○"/>
            </a:pPr>
            <a:r>
              <a:rPr lang="en" sz="1500"/>
              <a:t>Result: 891 rows; 11 columns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Definition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