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layfair Display"/>
      <p:regular r:id="rId26"/>
      <p:bold r:id="rId27"/>
      <p:italic r:id="rId28"/>
      <p:boldItalic r:id="rId29"/>
    </p:embeddedFont>
    <p:embeddedFont>
      <p:font typeface="Old Standard TT"/>
      <p:regular r:id="rId30"/>
      <p:bold r:id="rId31"/>
      <p: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regular.fntdata"/><Relationship Id="rId25" Type="http://schemas.openxmlformats.org/officeDocument/2006/relationships/slide" Target="slides/slide20.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bold.fntdata"/><Relationship Id="rId30" Type="http://schemas.openxmlformats.org/officeDocument/2006/relationships/font" Target="fonts/OldStandardTT-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17bf78c8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17bf78c8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17bf78c8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17bf78c8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17bf78c8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17bf78c8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17bf78c8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17bf78c8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6d24e37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6d24e37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17bf78c8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17bf78c8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6d24e37a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6d24e37a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6d24e37a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6d24e37a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17bf78c8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17bf78c8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17bf78c8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17bf78c8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6d24e37a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6d24e37a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6d24e37a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6d24e37a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6d24e37a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6d24e37a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17bf78c8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17bf78c8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6d24e37a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6d24e37a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17bf78c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17bf78c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17bf78c8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17bf78c8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1849442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1849442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1849442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1849442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rive.google.com/file/d/1EFMxjNwkrQ3ZRiNF9jBEXUkS2S8wZXwJ/view?usp=share_lin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EFMxjNwkrQ3ZRiNF9jBEXUkS2S8wZXwJ/view" TargetMode="Externa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rive.google.com/file/d/1KblcNNQecpHU_Ib7OjZ3pPDcFJtqpclV/view?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KblcNNQecpHU_Ib7OjZ3pPDcFJtqpclV/view" TargetMode="Externa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4620"/>
              <a:t>Spotify Recommender System</a:t>
            </a:r>
            <a:endParaRPr sz="462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688"/>
              <a:buNone/>
            </a:pPr>
            <a:r>
              <a:rPr lang="en" sz="1300">
                <a:solidFill>
                  <a:schemeClr val="lt1"/>
                </a:solidFill>
              </a:rPr>
              <a:t>Yi (Betty) Chen, Yuexin (Cindy) Chen, Yiyang (Jade) Cao, Ruoxuan (Michelle) Liu</a:t>
            </a:r>
            <a:endParaRPr sz="13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PCA</a:t>
            </a:r>
            <a:endParaRPr b="1"/>
          </a:p>
        </p:txBody>
      </p:sp>
      <p:pic>
        <p:nvPicPr>
          <p:cNvPr id="118" name="Google Shape;118;p22"/>
          <p:cNvPicPr preferRelativeResize="0"/>
          <p:nvPr/>
        </p:nvPicPr>
        <p:blipFill>
          <a:blip r:embed="rId3">
            <a:alphaModFix/>
          </a:blip>
          <a:stretch>
            <a:fillRect/>
          </a:stretch>
        </p:blipFill>
        <p:spPr>
          <a:xfrm>
            <a:off x="311700" y="1221124"/>
            <a:ext cx="6126825" cy="3171426"/>
          </a:xfrm>
          <a:prstGeom prst="rect">
            <a:avLst/>
          </a:prstGeom>
          <a:noFill/>
          <a:ln>
            <a:noFill/>
          </a:ln>
        </p:spPr>
      </p:pic>
      <p:sp>
        <p:nvSpPr>
          <p:cNvPr id="119" name="Google Shape;119;p22"/>
          <p:cNvSpPr txBox="1"/>
          <p:nvPr/>
        </p:nvSpPr>
        <p:spPr>
          <a:xfrm>
            <a:off x="6540375" y="1332125"/>
            <a:ext cx="2292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Explain 95% </a:t>
            </a:r>
            <a:r>
              <a:rPr lang="en">
                <a:latin typeface="Playfair Display"/>
                <a:ea typeface="Playfair Display"/>
                <a:cs typeface="Playfair Display"/>
                <a:sym typeface="Playfair Display"/>
              </a:rPr>
              <a:t>variances</a:t>
            </a:r>
            <a:r>
              <a:rPr lang="en">
                <a:latin typeface="Playfair Display"/>
                <a:ea typeface="Playfair Display"/>
                <a:cs typeface="Playfair Display"/>
                <a:sym typeface="Playfair Display"/>
              </a:rPr>
              <a:t> of data.</a:t>
            </a:r>
            <a:endParaRPr>
              <a:latin typeface="Playfair Display"/>
              <a:ea typeface="Playfair Display"/>
              <a:cs typeface="Playfair Display"/>
              <a:sym typeface="Playfair Display"/>
            </a:endParaRPr>
          </a:p>
          <a:p>
            <a:pPr indent="0" lvl="0" marL="457200" rtl="0" algn="l">
              <a:spcBef>
                <a:spcPts val="0"/>
              </a:spcBef>
              <a:spcAft>
                <a:spcPts val="0"/>
              </a:spcAft>
              <a:buNone/>
            </a:pPr>
            <a:r>
              <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Dimension </a:t>
            </a:r>
            <a:r>
              <a:rPr lang="en">
                <a:latin typeface="Playfair Display"/>
                <a:ea typeface="Playfair Display"/>
                <a:cs typeface="Playfair Display"/>
                <a:sym typeface="Playfair Display"/>
              </a:rPr>
              <a:t> reduced from 11 to 6.</a:t>
            </a:r>
            <a:endParaRPr>
              <a:latin typeface="Playfair Display"/>
              <a:ea typeface="Playfair Display"/>
              <a:cs typeface="Playfair Display"/>
              <a:sym typeface="Playfair Display"/>
            </a:endParaRPr>
          </a:p>
          <a:p>
            <a:pPr indent="0" lvl="0" marL="457200" rtl="0" algn="l">
              <a:spcBef>
                <a:spcPts val="0"/>
              </a:spcBef>
              <a:spcAft>
                <a:spcPts val="0"/>
              </a:spcAft>
              <a:buNone/>
            </a:pPr>
            <a:r>
              <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Use the 6 PCs to clustering analysis.</a:t>
            </a:r>
            <a:endParaRPr>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Clustering - K-Means</a:t>
            </a:r>
            <a:endParaRPr b="1"/>
          </a:p>
        </p:txBody>
      </p:sp>
      <p:pic>
        <p:nvPicPr>
          <p:cNvPr id="125" name="Google Shape;125;p23"/>
          <p:cNvPicPr preferRelativeResize="0"/>
          <p:nvPr/>
        </p:nvPicPr>
        <p:blipFill>
          <a:blip r:embed="rId3">
            <a:alphaModFix/>
          </a:blip>
          <a:stretch>
            <a:fillRect/>
          </a:stretch>
        </p:blipFill>
        <p:spPr>
          <a:xfrm>
            <a:off x="311700" y="1150200"/>
            <a:ext cx="6216851" cy="3254600"/>
          </a:xfrm>
          <a:prstGeom prst="rect">
            <a:avLst/>
          </a:prstGeom>
          <a:noFill/>
          <a:ln>
            <a:noFill/>
          </a:ln>
        </p:spPr>
      </p:pic>
      <p:sp>
        <p:nvSpPr>
          <p:cNvPr id="126" name="Google Shape;126;p23"/>
          <p:cNvSpPr txBox="1"/>
          <p:nvPr/>
        </p:nvSpPr>
        <p:spPr>
          <a:xfrm>
            <a:off x="6374650" y="1430050"/>
            <a:ext cx="23118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Although the elbow point is around 4, due to the large number of tracks, we decided to choose 8 as the number of clusters</a:t>
            </a:r>
            <a:endParaRPr>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b="1" lang="en"/>
              <a:t>Clustering - K-Modes</a:t>
            </a:r>
            <a:endParaRPr b="1"/>
          </a:p>
          <a:p>
            <a:pPr indent="0" lvl="0" marL="0" rtl="0" algn="l">
              <a:spcBef>
                <a:spcPts val="0"/>
              </a:spcBef>
              <a:spcAft>
                <a:spcPts val="0"/>
              </a:spcAft>
              <a:buNone/>
            </a:pPr>
            <a:r>
              <a:t/>
            </a:r>
            <a:endParaRPr/>
          </a:p>
        </p:txBody>
      </p:sp>
      <p:pic>
        <p:nvPicPr>
          <p:cNvPr id="132" name="Google Shape;132;p24"/>
          <p:cNvPicPr preferRelativeResize="0"/>
          <p:nvPr/>
        </p:nvPicPr>
        <p:blipFill>
          <a:blip r:embed="rId3">
            <a:alphaModFix/>
          </a:blip>
          <a:stretch>
            <a:fillRect/>
          </a:stretch>
        </p:blipFill>
        <p:spPr>
          <a:xfrm>
            <a:off x="311700" y="1331475"/>
            <a:ext cx="5296901" cy="3401651"/>
          </a:xfrm>
          <a:prstGeom prst="rect">
            <a:avLst/>
          </a:prstGeom>
          <a:noFill/>
          <a:ln>
            <a:noFill/>
          </a:ln>
        </p:spPr>
      </p:pic>
      <p:sp>
        <p:nvSpPr>
          <p:cNvPr id="133" name="Google Shape;133;p24"/>
          <p:cNvSpPr txBox="1"/>
          <p:nvPr/>
        </p:nvSpPr>
        <p:spPr>
          <a:xfrm>
            <a:off x="5882200" y="1331475"/>
            <a:ext cx="28500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Based on the elbow plot, number of clusters is 9</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Since the optimal number of clusters selected is really similar to the number from K-Means, we decided to use K-Means</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K-Modes is also extremely computationally expensive</a:t>
            </a:r>
            <a:endParaRPr>
              <a:latin typeface="Playfair Display"/>
              <a:ea typeface="Playfair Display"/>
              <a:cs typeface="Playfair Display"/>
              <a:sym typeface="Playfair Dis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Recommender System - Popularity Based</a:t>
            </a:r>
            <a:endParaRPr b="1"/>
          </a:p>
        </p:txBody>
      </p:sp>
      <p:sp>
        <p:nvSpPr>
          <p:cNvPr id="139" name="Google Shape;139;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prompt users to type in their favorite track name and album. </a:t>
            </a:r>
            <a:r>
              <a:rPr lang="en"/>
              <a:t>Our algorithm will </a:t>
            </a:r>
            <a:r>
              <a:rPr lang="en"/>
              <a:t>find the cluster </a:t>
            </a:r>
            <a:r>
              <a:rPr lang="en"/>
              <a:t>(K-means result)</a:t>
            </a:r>
            <a:r>
              <a:rPr lang="en"/>
              <a:t> that the user’s input song belongs to, and then return the most popular song within the same cluster. </a:t>
            </a:r>
            <a:endParaRPr/>
          </a:p>
          <a:p>
            <a:pPr indent="0" lvl="0" marL="0" rtl="0" algn="just">
              <a:spcBef>
                <a:spcPts val="1200"/>
              </a:spcBef>
              <a:spcAft>
                <a:spcPts val="0"/>
              </a:spcAft>
              <a:buNone/>
            </a:pPr>
            <a:r>
              <a:rPr lang="en"/>
              <a:t>Benefits:</a:t>
            </a:r>
            <a:endParaRPr/>
          </a:p>
          <a:p>
            <a:pPr indent="-342900" lvl="0" marL="457200" rtl="0" algn="just">
              <a:spcBef>
                <a:spcPts val="1200"/>
              </a:spcBef>
              <a:spcAft>
                <a:spcPts val="0"/>
              </a:spcAft>
              <a:buSzPts val="1800"/>
              <a:buChar char="●"/>
            </a:pPr>
            <a:r>
              <a:rPr lang="en"/>
              <a:t>Simple to implement</a:t>
            </a:r>
            <a:endParaRPr/>
          </a:p>
          <a:p>
            <a:pPr indent="-342900" lvl="0" marL="457200" rtl="0" algn="just">
              <a:spcBef>
                <a:spcPts val="0"/>
              </a:spcBef>
              <a:spcAft>
                <a:spcPts val="0"/>
              </a:spcAft>
              <a:buSzPts val="1800"/>
              <a:buChar char="●"/>
            </a:pPr>
            <a:r>
              <a:rPr lang="en"/>
              <a:t>Still include some extend of </a:t>
            </a:r>
            <a:r>
              <a:rPr lang="en"/>
              <a:t>personalized recommendations to users based on their previous preferences</a:t>
            </a:r>
            <a:endParaRPr/>
          </a:p>
          <a:p>
            <a:pPr indent="0" lvl="0" marL="0" rtl="0" algn="just">
              <a:spcBef>
                <a:spcPts val="1200"/>
              </a:spcBef>
              <a:spcAft>
                <a:spcPts val="1200"/>
              </a:spcAft>
              <a:buNone/>
            </a:pPr>
            <a:r>
              <a:rPr lang="en" u="sng">
                <a:solidFill>
                  <a:schemeClr val="hlink"/>
                </a:solidFill>
                <a:hlinkClick r:id="rId3"/>
              </a:rPr>
              <a:t>Demo video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title="popu_demo.mp4">
            <a:hlinkClick r:id="rId3"/>
          </p:cNvPr>
          <p:cNvPicPr preferRelativeResize="0"/>
          <p:nvPr/>
        </p:nvPicPr>
        <p:blipFill>
          <a:blip r:embed="rId4">
            <a:alphaModFix/>
          </a:blip>
          <a:stretch>
            <a:fillRect/>
          </a:stretch>
        </p:blipFill>
        <p:spPr>
          <a:xfrm>
            <a:off x="709563" y="157725"/>
            <a:ext cx="7724874" cy="4828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Recommender System - Content Based</a:t>
            </a:r>
            <a:endParaRPr b="1"/>
          </a:p>
        </p:txBody>
      </p:sp>
      <p:sp>
        <p:nvSpPr>
          <p:cNvPr id="150" name="Google Shape;150;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We prompt users to type in their favorite track name and album. Our algorithm will analyze the attributes of users’ favorite songs, including dancibility, energy, loudness, the sentiments contained in the songs’ name (e.g. Polarity) and so on. And then recommend the most similar song based on these attributes.</a:t>
            </a:r>
            <a:endParaRPr/>
          </a:p>
          <a:p>
            <a:pPr indent="0" lvl="0" marL="0" rtl="0" algn="l">
              <a:lnSpc>
                <a:spcPct val="100000"/>
              </a:lnSpc>
              <a:spcBef>
                <a:spcPts val="1200"/>
              </a:spcBef>
              <a:spcAft>
                <a:spcPts val="0"/>
              </a:spcAft>
              <a:buClr>
                <a:schemeClr val="dk1"/>
              </a:buClr>
              <a:buSzPts val="1100"/>
              <a:buFont typeface="Arial"/>
              <a:buNone/>
            </a:pPr>
            <a:r>
              <a:rPr lang="en"/>
              <a:t>Benefits:</a:t>
            </a:r>
            <a:endParaRPr/>
          </a:p>
          <a:p>
            <a:pPr indent="-342900" lvl="0" marL="457200" rtl="0" algn="l">
              <a:lnSpc>
                <a:spcPct val="100000"/>
              </a:lnSpc>
              <a:spcBef>
                <a:spcPts val="1200"/>
              </a:spcBef>
              <a:spcAft>
                <a:spcPts val="0"/>
              </a:spcAft>
              <a:buSzPts val="1800"/>
              <a:buChar char="●"/>
            </a:pPr>
            <a:r>
              <a:rPr lang="en"/>
              <a:t>Simple to implement</a:t>
            </a:r>
            <a:endParaRPr/>
          </a:p>
          <a:p>
            <a:pPr indent="-342900" lvl="0" marL="457200" rtl="0" algn="l">
              <a:lnSpc>
                <a:spcPct val="100000"/>
              </a:lnSpc>
              <a:spcBef>
                <a:spcPts val="0"/>
              </a:spcBef>
              <a:spcAft>
                <a:spcPts val="0"/>
              </a:spcAft>
              <a:buSzPts val="1800"/>
              <a:buChar char="●"/>
            </a:pPr>
            <a:r>
              <a:rPr lang="en"/>
              <a:t>Easy to understand</a:t>
            </a:r>
            <a:endParaRPr/>
          </a:p>
          <a:p>
            <a:pPr indent="-342900" lvl="0" marL="457200" rtl="0" algn="l">
              <a:lnSpc>
                <a:spcPct val="100000"/>
              </a:lnSpc>
              <a:spcBef>
                <a:spcPts val="0"/>
              </a:spcBef>
              <a:spcAft>
                <a:spcPts val="0"/>
              </a:spcAft>
              <a:buSzPts val="1800"/>
              <a:buChar char="●"/>
            </a:pPr>
            <a:r>
              <a:rPr lang="en"/>
              <a:t>No data of users is required</a:t>
            </a:r>
            <a:endParaRPr/>
          </a:p>
          <a:p>
            <a:pPr indent="0" lvl="0" marL="0" rtl="0" algn="l">
              <a:lnSpc>
                <a:spcPct val="100000"/>
              </a:lnSpc>
              <a:spcBef>
                <a:spcPts val="1200"/>
              </a:spcBef>
              <a:spcAft>
                <a:spcPts val="0"/>
              </a:spcAft>
              <a:buNone/>
            </a:pPr>
            <a:r>
              <a:rPr lang="en" u="sng">
                <a:solidFill>
                  <a:schemeClr val="hlink"/>
                </a:solidFill>
                <a:hlinkClick r:id="rId3"/>
              </a:rPr>
              <a:t>Demo video</a:t>
            </a:r>
            <a:endParaRPr/>
          </a:p>
          <a:p>
            <a:pPr indent="0" lvl="0" marL="0" rtl="0" algn="l">
              <a:lnSpc>
                <a:spcPct val="100000"/>
              </a:lnSpc>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8" title="Content-based Recommender System.mov">
            <a:hlinkClick r:id="rId3"/>
          </p:cNvPr>
          <p:cNvPicPr preferRelativeResize="0"/>
          <p:nvPr/>
        </p:nvPicPr>
        <p:blipFill>
          <a:blip r:embed="rId4">
            <a:alphaModFix/>
          </a:blip>
          <a:stretch>
            <a:fillRect/>
          </a:stretch>
        </p:blipFill>
        <p:spPr>
          <a:xfrm>
            <a:off x="140975" y="509075"/>
            <a:ext cx="8862051" cy="41253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Future Steps</a:t>
            </a:r>
            <a:endParaRPr b="1"/>
          </a:p>
        </p:txBody>
      </p:sp>
      <p:sp>
        <p:nvSpPr>
          <p:cNvPr id="161" name="Google Shape;161;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ratings for songs</a:t>
            </a:r>
            <a:endParaRPr/>
          </a:p>
          <a:p>
            <a:pPr indent="-317500" lvl="1" marL="914400" rtl="0" algn="l">
              <a:spcBef>
                <a:spcPts val="0"/>
              </a:spcBef>
              <a:spcAft>
                <a:spcPts val="0"/>
              </a:spcAft>
              <a:buSzPts val="1400"/>
              <a:buChar char="○"/>
            </a:pPr>
            <a:r>
              <a:rPr lang="en"/>
              <a:t>Collaborative Filtering recommender system</a:t>
            </a:r>
            <a:endParaRPr/>
          </a:p>
          <a:p>
            <a:pPr indent="-342900" lvl="0" marL="457200" rtl="0" algn="l">
              <a:spcBef>
                <a:spcPts val="0"/>
              </a:spcBef>
              <a:spcAft>
                <a:spcPts val="0"/>
              </a:spcAft>
              <a:buSzPts val="1800"/>
              <a:buChar char="●"/>
            </a:pPr>
            <a:r>
              <a:rPr lang="en"/>
              <a:t>User demographic information</a:t>
            </a:r>
            <a:endParaRPr/>
          </a:p>
          <a:p>
            <a:pPr indent="-317500" lvl="1" marL="914400" rtl="0" algn="l">
              <a:spcBef>
                <a:spcPts val="0"/>
              </a:spcBef>
              <a:spcAft>
                <a:spcPts val="0"/>
              </a:spcAft>
              <a:buSzPts val="1400"/>
              <a:buChar char="○"/>
            </a:pPr>
            <a:r>
              <a:rPr lang="en"/>
              <a:t>“Music Recommendation System Based on Emotion, Age and Ethnicity” by Mammadli, Ramiz, et al.</a:t>
            </a:r>
            <a:endParaRPr/>
          </a:p>
          <a:p>
            <a:pPr indent="-317500" lvl="1" marL="914400" rtl="0" algn="l">
              <a:spcBef>
                <a:spcPts val="0"/>
              </a:spcBef>
              <a:spcAft>
                <a:spcPts val="0"/>
              </a:spcAft>
              <a:buSzPts val="1400"/>
              <a:buChar char="○"/>
            </a:pPr>
            <a:r>
              <a:rPr lang="en"/>
              <a:t>Emotion, age, and ethnicity are extracted from face data with convolutional neural networks</a:t>
            </a:r>
            <a:endParaRPr/>
          </a:p>
          <a:p>
            <a:pPr indent="-317500" lvl="1" marL="914400" rtl="0" algn="l">
              <a:spcBef>
                <a:spcPts val="0"/>
              </a:spcBef>
              <a:spcAft>
                <a:spcPts val="0"/>
              </a:spcAft>
              <a:buSzPts val="1400"/>
              <a:buChar char="○"/>
            </a:pPr>
            <a:r>
              <a:rPr lang="en"/>
              <a:t>Enters a web site → an image of the user is captured → songs are recommended</a:t>
            </a:r>
            <a:endParaRPr/>
          </a:p>
          <a:p>
            <a:pPr indent="-317500" lvl="1" marL="914400" rtl="0" algn="l">
              <a:spcBef>
                <a:spcPts val="0"/>
              </a:spcBef>
              <a:spcAft>
                <a:spcPts val="0"/>
              </a:spcAft>
              <a:buSzPts val="1400"/>
              <a:buChar char="○"/>
            </a:pPr>
            <a:r>
              <a:rPr lang="en"/>
              <a:t>Practical and ethical concerns, but worth investigating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Reference</a:t>
            </a:r>
            <a:endParaRPr b="1"/>
          </a:p>
        </p:txBody>
      </p:sp>
      <p:sp>
        <p:nvSpPr>
          <p:cNvPr id="167" name="Google Shape;167;p30"/>
          <p:cNvSpPr txBox="1"/>
          <p:nvPr>
            <p:ph idx="1" type="body"/>
          </p:nvPr>
        </p:nvSpPr>
        <p:spPr>
          <a:xfrm>
            <a:off x="311700" y="1017725"/>
            <a:ext cx="8520600" cy="26373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Char char="●"/>
            </a:pPr>
            <a:r>
              <a:rPr lang="en"/>
              <a:t>Data source: www.kaggle.com/datasets/maharshipandya/-spotify-tracks-dataset</a:t>
            </a:r>
            <a:endParaRPr/>
          </a:p>
          <a:p>
            <a:pPr indent="-325755" lvl="0" marL="457200" rtl="0" algn="l">
              <a:lnSpc>
                <a:spcPct val="115000"/>
              </a:lnSpc>
              <a:spcBef>
                <a:spcPts val="0"/>
              </a:spcBef>
              <a:spcAft>
                <a:spcPts val="0"/>
              </a:spcAft>
              <a:buSzPct val="100000"/>
              <a:buChar char="●"/>
            </a:pPr>
            <a:r>
              <a:rPr lang="en"/>
              <a:t>Ahuja, Rishabh, et al. “Movie Recommender System Using K-Means Clustering and K-Nearest Neighbor.” </a:t>
            </a:r>
            <a:r>
              <a:rPr i="1" lang="en"/>
              <a:t>2019 9th International Conference on Cloud Computing, Data Science &amp;amp; Engineering (Confluence)</a:t>
            </a:r>
            <a:r>
              <a:rPr lang="en"/>
              <a:t>, 2019, https://doi.org/10.1109/confluence.2019.8776969. </a:t>
            </a:r>
            <a:endParaRPr/>
          </a:p>
          <a:p>
            <a:pPr indent="-325755" lvl="0" marL="457200" rtl="0" algn="l">
              <a:lnSpc>
                <a:spcPct val="115000"/>
              </a:lnSpc>
              <a:spcBef>
                <a:spcPts val="0"/>
              </a:spcBef>
              <a:spcAft>
                <a:spcPts val="0"/>
              </a:spcAft>
              <a:buSzPct val="100000"/>
              <a:buChar char="●"/>
            </a:pPr>
            <a:r>
              <a:rPr lang="en"/>
              <a:t>Chang, Eric. “Building a Song Recommendation System with Spotify.” </a:t>
            </a:r>
            <a:r>
              <a:rPr i="1" lang="en"/>
              <a:t>Medium</a:t>
            </a:r>
            <a:r>
              <a:rPr lang="en"/>
              <a:t>, Towards Data Science, 17 Dec. 2021, towardsdatascience.com/part-iii-building-a-song- recommendation-system-with-spotify-cf76b52705e7. </a:t>
            </a:r>
            <a:endParaRPr/>
          </a:p>
          <a:p>
            <a:pPr indent="-325755" lvl="0" marL="457200" rtl="0" algn="l">
              <a:lnSpc>
                <a:spcPct val="115000"/>
              </a:lnSpc>
              <a:spcBef>
                <a:spcPts val="0"/>
              </a:spcBef>
              <a:spcAft>
                <a:spcPts val="0"/>
              </a:spcAft>
              <a:buSzPct val="100000"/>
              <a:buChar char="●"/>
            </a:pPr>
            <a:r>
              <a:rPr lang="en"/>
              <a:t>Deldjoo, Schedl, and Knees. "Content-driven music recommendation: Evolution, state of the art, and challenges." </a:t>
            </a:r>
            <a:r>
              <a:rPr i="1" lang="en"/>
              <a:t>arXiv preprint arXiv</a:t>
            </a:r>
            <a:r>
              <a:rPr lang="en"/>
              <a:t>:2107.11803, 2021.</a:t>
            </a:r>
            <a:endParaRPr/>
          </a:p>
          <a:p>
            <a:pPr indent="-325755" lvl="0" marL="457200" rtl="0" algn="just">
              <a:lnSpc>
                <a:spcPct val="115000"/>
              </a:lnSpc>
              <a:spcBef>
                <a:spcPts val="0"/>
              </a:spcBef>
              <a:spcAft>
                <a:spcPts val="0"/>
              </a:spcAft>
              <a:buSzPct val="100000"/>
              <a:buChar char="●"/>
            </a:pPr>
            <a:r>
              <a:rPr lang="en"/>
              <a:t>Mammadli, Ramiz, et al. “Music Recommendation System Based on Emotion, Age and Ethnicity.” </a:t>
            </a:r>
            <a:r>
              <a:rPr i="1" lang="en"/>
              <a:t>arXiv.org</a:t>
            </a:r>
            <a:r>
              <a:rPr lang="en"/>
              <a:t>, 2022.</a:t>
            </a:r>
            <a:endParaRPr/>
          </a:p>
        </p:txBody>
      </p:sp>
      <p:sp>
        <p:nvSpPr>
          <p:cNvPr id="168" name="Google Shape;168;p30"/>
          <p:cNvSpPr txBox="1"/>
          <p:nvPr>
            <p:ph type="title"/>
          </p:nvPr>
        </p:nvSpPr>
        <p:spPr>
          <a:xfrm>
            <a:off x="311700" y="3654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Appendix</a:t>
            </a:r>
            <a:endParaRPr b="1"/>
          </a:p>
        </p:txBody>
      </p:sp>
      <p:sp>
        <p:nvSpPr>
          <p:cNvPr id="169" name="Google Shape;169;p30"/>
          <p:cNvSpPr txBox="1"/>
          <p:nvPr>
            <p:ph idx="1" type="body"/>
          </p:nvPr>
        </p:nvSpPr>
        <p:spPr>
          <a:xfrm>
            <a:off x="436750" y="4227675"/>
            <a:ext cx="8520600" cy="697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https://colab.research.google.com/drive/187P_uPlTCkleVASo8ZvGQYkyy_L9Z5SA?usp=sharing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Agenda</a:t>
            </a:r>
            <a:endParaRPr b="1"/>
          </a:p>
        </p:txBody>
      </p:sp>
      <p:sp>
        <p:nvSpPr>
          <p:cNvPr id="66" name="Google Shape;66;p14"/>
          <p:cNvSpPr txBox="1"/>
          <p:nvPr>
            <p:ph idx="1" type="body"/>
          </p:nvPr>
        </p:nvSpPr>
        <p:spPr>
          <a:xfrm>
            <a:off x="311700" y="1171600"/>
            <a:ext cx="8520600" cy="33972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en"/>
              <a:t>Abstract</a:t>
            </a:r>
            <a:endParaRPr/>
          </a:p>
          <a:p>
            <a:pPr indent="-342900" lvl="0" marL="457200" rtl="0" algn="l">
              <a:spcBef>
                <a:spcPts val="0"/>
              </a:spcBef>
              <a:spcAft>
                <a:spcPts val="0"/>
              </a:spcAft>
              <a:buSzPts val="1800"/>
              <a:buAutoNum type="arabicPeriod"/>
            </a:pPr>
            <a:r>
              <a:rPr lang="en"/>
              <a:t>Business Objective &amp; Significance</a:t>
            </a:r>
            <a:endParaRPr/>
          </a:p>
          <a:p>
            <a:pPr indent="-342900" lvl="0" marL="457200" rtl="0" algn="l">
              <a:spcBef>
                <a:spcPts val="0"/>
              </a:spcBef>
              <a:spcAft>
                <a:spcPts val="0"/>
              </a:spcAft>
              <a:buSzPts val="1800"/>
              <a:buAutoNum type="arabicPeriod"/>
            </a:pPr>
            <a:r>
              <a:rPr lang="en"/>
              <a:t>Paper review and Model approach</a:t>
            </a:r>
            <a:endParaRPr/>
          </a:p>
          <a:p>
            <a:pPr indent="-342900" lvl="0" marL="457200" rtl="0" algn="l">
              <a:spcBef>
                <a:spcPts val="0"/>
              </a:spcBef>
              <a:spcAft>
                <a:spcPts val="0"/>
              </a:spcAft>
              <a:buSzPts val="1800"/>
              <a:buAutoNum type="arabicPeriod"/>
            </a:pPr>
            <a:r>
              <a:rPr lang="en"/>
              <a:t>Data Analysis and Model Building</a:t>
            </a:r>
            <a:endParaRPr/>
          </a:p>
          <a:p>
            <a:pPr indent="-317500" lvl="1" marL="914400" rtl="0" algn="l">
              <a:spcBef>
                <a:spcPts val="0"/>
              </a:spcBef>
              <a:spcAft>
                <a:spcPts val="0"/>
              </a:spcAft>
              <a:buSzPts val="1400"/>
              <a:buAutoNum type="alphaLcPeriod"/>
            </a:pPr>
            <a:r>
              <a:rPr lang="en"/>
              <a:t>EDA</a:t>
            </a:r>
            <a:endParaRPr/>
          </a:p>
          <a:p>
            <a:pPr indent="-317500" lvl="1" marL="914400" rtl="0" algn="l">
              <a:spcBef>
                <a:spcPts val="0"/>
              </a:spcBef>
              <a:spcAft>
                <a:spcPts val="0"/>
              </a:spcAft>
              <a:buSzPts val="1400"/>
              <a:buAutoNum type="alphaLcPeriod"/>
            </a:pPr>
            <a:r>
              <a:rPr lang="en"/>
              <a:t>PCA</a:t>
            </a:r>
            <a:endParaRPr/>
          </a:p>
          <a:p>
            <a:pPr indent="-317500" lvl="1" marL="914400" rtl="0" algn="l">
              <a:spcBef>
                <a:spcPts val="0"/>
              </a:spcBef>
              <a:spcAft>
                <a:spcPts val="0"/>
              </a:spcAft>
              <a:buSzPts val="1400"/>
              <a:buAutoNum type="alphaLcPeriod"/>
            </a:pPr>
            <a:r>
              <a:rPr lang="en"/>
              <a:t>Clustering Analysis</a:t>
            </a:r>
            <a:endParaRPr/>
          </a:p>
          <a:p>
            <a:pPr indent="-317500" lvl="1" marL="914400" rtl="0" algn="l">
              <a:spcBef>
                <a:spcPts val="0"/>
              </a:spcBef>
              <a:spcAft>
                <a:spcPts val="0"/>
              </a:spcAft>
              <a:buSzPts val="1400"/>
              <a:buAutoNum type="alphaLcPeriod"/>
            </a:pPr>
            <a:r>
              <a:rPr lang="en"/>
              <a:t>Recommender Systems</a:t>
            </a:r>
            <a:endParaRPr/>
          </a:p>
          <a:p>
            <a:pPr indent="-342900" lvl="0" marL="457200" rtl="0" algn="l">
              <a:spcBef>
                <a:spcPts val="0"/>
              </a:spcBef>
              <a:spcAft>
                <a:spcPts val="0"/>
              </a:spcAft>
              <a:buSzPts val="1800"/>
              <a:buAutoNum type="arabicPeriod"/>
            </a:pPr>
            <a:r>
              <a:rPr lang="en"/>
              <a:t>Result and Application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Abstract</a:t>
            </a:r>
            <a:endParaRPr b="1"/>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S</a:t>
            </a:r>
            <a:r>
              <a:rPr lang="en"/>
              <a:t>potify’s dataset contains diverse information about songs such as their artists, popularity, and genres. Significant business values can be generated if the dataset is used to encourage users to explore new songs similar to their current interest.</a:t>
            </a:r>
            <a:endParaRPr/>
          </a:p>
          <a:p>
            <a:pPr indent="0" lvl="0" marL="0" rtl="0" algn="just">
              <a:spcBef>
                <a:spcPts val="1200"/>
              </a:spcBef>
              <a:spcAft>
                <a:spcPts val="1200"/>
              </a:spcAft>
              <a:buNone/>
            </a:pPr>
            <a:r>
              <a:rPr lang="en"/>
              <a:t>To achieve this, we first performed PCA and Clustering Analysis to identify groups of similar songs. Then we built recommender systems to recommend songs in the same cluster. In application, the song recommended would be enjoyed by the user.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Business Significance</a:t>
            </a:r>
            <a:endParaRPr b="1"/>
          </a:p>
        </p:txBody>
      </p:sp>
      <p:sp>
        <p:nvSpPr>
          <p:cNvPr id="78" name="Google Shape;78;p16"/>
          <p:cNvSpPr txBox="1"/>
          <p:nvPr>
            <p:ph idx="1" type="body"/>
          </p:nvPr>
        </p:nvSpPr>
        <p:spPr>
          <a:xfrm>
            <a:off x="311700" y="1171600"/>
            <a:ext cx="8520600" cy="3715800"/>
          </a:xfrm>
          <a:prstGeom prst="rect">
            <a:avLst/>
          </a:prstGeom>
        </p:spPr>
        <p:txBody>
          <a:bodyPr anchorCtr="0" anchor="t" bIns="91425" lIns="91425" spcFirstLastPara="1" rIns="91425" wrap="square" tIns="91425">
            <a:normAutofit/>
          </a:bodyPr>
          <a:lstStyle/>
          <a:p>
            <a:pPr indent="-342900" lvl="0" marL="457200" rtl="0" algn="l">
              <a:lnSpc>
                <a:spcPct val="120000"/>
              </a:lnSpc>
              <a:spcBef>
                <a:spcPts val="0"/>
              </a:spcBef>
              <a:spcAft>
                <a:spcPts val="0"/>
              </a:spcAft>
              <a:buSzPts val="1800"/>
              <a:buChar char="●"/>
            </a:pPr>
            <a:r>
              <a:rPr lang="en"/>
              <a:t>With a recommender system, Spotify can</a:t>
            </a:r>
            <a:endParaRPr/>
          </a:p>
          <a:p>
            <a:pPr indent="-317500" lvl="1" marL="914400" rtl="0" algn="l">
              <a:lnSpc>
                <a:spcPct val="120000"/>
              </a:lnSpc>
              <a:spcBef>
                <a:spcPts val="0"/>
              </a:spcBef>
              <a:spcAft>
                <a:spcPts val="0"/>
              </a:spcAft>
              <a:buSzPts val="1400"/>
              <a:buChar char="○"/>
            </a:pPr>
            <a:r>
              <a:rPr lang="en"/>
              <a:t>Increase the level of user engagement in terms of time spent in App</a:t>
            </a:r>
            <a:endParaRPr/>
          </a:p>
          <a:p>
            <a:pPr indent="-317500" lvl="1" marL="914400" rtl="0" algn="l">
              <a:lnSpc>
                <a:spcPct val="120000"/>
              </a:lnSpc>
              <a:spcBef>
                <a:spcPts val="0"/>
              </a:spcBef>
              <a:spcAft>
                <a:spcPts val="0"/>
              </a:spcAft>
              <a:buSzPts val="1400"/>
              <a:buChar char="○"/>
            </a:pPr>
            <a:r>
              <a:rPr lang="en"/>
              <a:t>Increase the level of user satisfaction</a:t>
            </a:r>
            <a:endParaRPr/>
          </a:p>
          <a:p>
            <a:pPr indent="-317500" lvl="1" marL="914400" rtl="0" algn="l">
              <a:lnSpc>
                <a:spcPct val="120000"/>
              </a:lnSpc>
              <a:spcBef>
                <a:spcPts val="0"/>
              </a:spcBef>
              <a:spcAft>
                <a:spcPts val="0"/>
              </a:spcAft>
              <a:buSzPts val="1400"/>
              <a:buChar char="○"/>
            </a:pPr>
            <a:r>
              <a:rPr lang="en"/>
              <a:t>Create an unique experience for user to increase the level of user </a:t>
            </a:r>
            <a:r>
              <a:rPr lang="en"/>
              <a:t>loyalty</a:t>
            </a:r>
            <a:endParaRPr/>
          </a:p>
          <a:p>
            <a:pPr indent="-317500" lvl="1" marL="914400" rtl="0" algn="l">
              <a:lnSpc>
                <a:spcPct val="120000"/>
              </a:lnSpc>
              <a:spcBef>
                <a:spcPts val="0"/>
              </a:spcBef>
              <a:spcAft>
                <a:spcPts val="0"/>
              </a:spcAft>
              <a:buSzPts val="1400"/>
              <a:buChar char="○"/>
            </a:pPr>
            <a:r>
              <a:rPr lang="en"/>
              <a:t>Further promote the most popular tracks (with popularity based recom. system) to increase revenue</a:t>
            </a:r>
            <a:endParaRPr/>
          </a:p>
          <a:p>
            <a:pPr indent="-317500" lvl="1" marL="914400" rtl="0" algn="l">
              <a:lnSpc>
                <a:spcPct val="120000"/>
              </a:lnSpc>
              <a:spcBef>
                <a:spcPts val="0"/>
              </a:spcBef>
              <a:spcAft>
                <a:spcPts val="0"/>
              </a:spcAft>
              <a:buSzPts val="1400"/>
              <a:buChar char="○"/>
            </a:pPr>
            <a:r>
              <a:rPr lang="en"/>
              <a:t>Introduce additional musical niches (with content based recom. system) to increase </a:t>
            </a:r>
            <a:r>
              <a:rPr lang="en"/>
              <a:t>retention</a:t>
            </a:r>
            <a:r>
              <a:rPr lang="en"/>
              <a:t> rate</a:t>
            </a:r>
            <a:endParaRPr/>
          </a:p>
          <a:p>
            <a:pPr indent="-342900" lvl="0" marL="457200" rtl="0" algn="l">
              <a:lnSpc>
                <a:spcPct val="120000"/>
              </a:lnSpc>
              <a:spcBef>
                <a:spcPts val="0"/>
              </a:spcBef>
              <a:spcAft>
                <a:spcPts val="0"/>
              </a:spcAft>
              <a:buSzPts val="1800"/>
              <a:buChar char="●"/>
            </a:pPr>
            <a:r>
              <a:rPr lang="en"/>
              <a:t>With a combination of two recommender systems, Spotify can</a:t>
            </a:r>
            <a:endParaRPr/>
          </a:p>
          <a:p>
            <a:pPr indent="-317500" lvl="1" marL="914400" rtl="0" algn="l">
              <a:lnSpc>
                <a:spcPct val="120000"/>
              </a:lnSpc>
              <a:spcBef>
                <a:spcPts val="0"/>
              </a:spcBef>
              <a:spcAft>
                <a:spcPts val="0"/>
              </a:spcAft>
              <a:buSzPts val="1400"/>
              <a:buChar char="○"/>
            </a:pPr>
            <a:r>
              <a:rPr lang="en"/>
              <a:t>Distinguish the experience between </a:t>
            </a:r>
            <a:r>
              <a:rPr lang="en"/>
              <a:t>premium</a:t>
            </a:r>
            <a:r>
              <a:rPr lang="en"/>
              <a:t> and non-premium users</a:t>
            </a:r>
            <a:endParaRPr/>
          </a:p>
          <a:p>
            <a:pPr indent="-317500" lvl="2" marL="1371600" rtl="0" algn="l">
              <a:lnSpc>
                <a:spcPct val="120000"/>
              </a:lnSpc>
              <a:spcBef>
                <a:spcPts val="0"/>
              </a:spcBef>
              <a:spcAft>
                <a:spcPts val="0"/>
              </a:spcAft>
              <a:buSzPts val="1400"/>
              <a:buChar char="■"/>
            </a:pPr>
            <a:r>
              <a:rPr lang="en"/>
              <a:t>Premium: with the option to choose either popularity based or content based recom. </a:t>
            </a:r>
            <a:r>
              <a:rPr lang="en"/>
              <a:t>s</a:t>
            </a:r>
            <a:r>
              <a:rPr lang="en"/>
              <a:t>ystem based on their preference</a:t>
            </a:r>
            <a:endParaRPr/>
          </a:p>
          <a:p>
            <a:pPr indent="-317500" lvl="2" marL="1371600" rtl="0" algn="l">
              <a:lnSpc>
                <a:spcPct val="120000"/>
              </a:lnSpc>
              <a:spcBef>
                <a:spcPts val="0"/>
              </a:spcBef>
              <a:spcAft>
                <a:spcPts val="0"/>
              </a:spcAft>
              <a:buSzPts val="1400"/>
              <a:buChar char="■"/>
            </a:pPr>
            <a:r>
              <a:rPr lang="en"/>
              <a:t>Non-premium: </a:t>
            </a:r>
            <a:r>
              <a:rPr lang="en"/>
              <a:t>only</a:t>
            </a:r>
            <a:r>
              <a:rPr lang="en"/>
              <a:t> popularity based </a:t>
            </a:r>
            <a:r>
              <a:rPr lang="en"/>
              <a:t>recom.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Paper</a:t>
            </a:r>
            <a:r>
              <a:rPr b="1" lang="en"/>
              <a:t> Review &amp; Inspiration</a:t>
            </a:r>
            <a:endParaRPr b="1"/>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lnSpc>
                <a:spcPct val="120000"/>
              </a:lnSpc>
              <a:spcBef>
                <a:spcPts val="0"/>
              </a:spcBef>
              <a:spcAft>
                <a:spcPts val="0"/>
              </a:spcAft>
              <a:buSzPts val="1800"/>
              <a:buChar char="●"/>
            </a:pPr>
            <a:r>
              <a:rPr lang="en"/>
              <a:t>"Content-driven Music Recommendation: Evolution, State of the Art, and Challenges" by </a:t>
            </a:r>
            <a:r>
              <a:rPr lang="en"/>
              <a:t>Deldjoo, Schedl, and Knees</a:t>
            </a:r>
            <a:endParaRPr/>
          </a:p>
          <a:p>
            <a:pPr indent="-317500" lvl="1" marL="914400" rtl="0" algn="l">
              <a:lnSpc>
                <a:spcPct val="120000"/>
              </a:lnSpc>
              <a:spcBef>
                <a:spcPts val="0"/>
              </a:spcBef>
              <a:spcAft>
                <a:spcPts val="0"/>
              </a:spcAft>
              <a:buSzPts val="1400"/>
              <a:buChar char="○"/>
            </a:pPr>
            <a:r>
              <a:rPr lang="en"/>
              <a:t>Define music recommendation and explaining its importance in the current digital age</a:t>
            </a:r>
            <a:endParaRPr/>
          </a:p>
          <a:p>
            <a:pPr indent="-317500" lvl="1" marL="914400" rtl="0" algn="l">
              <a:lnSpc>
                <a:spcPct val="120000"/>
              </a:lnSpc>
              <a:spcBef>
                <a:spcPts val="0"/>
              </a:spcBef>
              <a:spcAft>
                <a:spcPts val="0"/>
              </a:spcAft>
              <a:buSzPts val="1400"/>
              <a:buChar char="○"/>
            </a:pPr>
            <a:r>
              <a:rPr lang="en"/>
              <a:t>Provides an overview of the different types of audio features used in content-based music recommendation systems</a:t>
            </a:r>
            <a:endParaRPr/>
          </a:p>
          <a:p>
            <a:pPr indent="-317500" lvl="1" marL="914400" rtl="0" algn="l">
              <a:lnSpc>
                <a:spcPct val="120000"/>
              </a:lnSpc>
              <a:spcBef>
                <a:spcPts val="0"/>
              </a:spcBef>
              <a:spcAft>
                <a:spcPts val="0"/>
              </a:spcAft>
              <a:buSzPts val="1400"/>
              <a:buChar char="○"/>
            </a:pPr>
            <a:r>
              <a:rPr lang="en"/>
              <a:t>Review the different approaches to modeling and representing music in content-based recommendation systems</a:t>
            </a:r>
            <a:endParaRPr/>
          </a:p>
          <a:p>
            <a:pPr indent="-342900" lvl="0" marL="457200" rtl="0" algn="l">
              <a:lnSpc>
                <a:spcPct val="120000"/>
              </a:lnSpc>
              <a:spcBef>
                <a:spcPts val="0"/>
              </a:spcBef>
              <a:spcAft>
                <a:spcPts val="0"/>
              </a:spcAft>
              <a:buSzPts val="1800"/>
              <a:buChar char="●"/>
            </a:pPr>
            <a:r>
              <a:rPr lang="en"/>
              <a:t>“Movie Recommender System Using K-Means Clustering AND K-Nearest Neighbor” by Ahuja, Rishabh, et al.</a:t>
            </a:r>
            <a:endParaRPr/>
          </a:p>
          <a:p>
            <a:pPr indent="-317500" lvl="1" marL="914400" rtl="0" algn="l">
              <a:lnSpc>
                <a:spcPct val="120000"/>
              </a:lnSpc>
              <a:spcBef>
                <a:spcPts val="0"/>
              </a:spcBef>
              <a:spcAft>
                <a:spcPts val="0"/>
              </a:spcAft>
              <a:buSzPts val="1400"/>
              <a:buChar char="○"/>
            </a:pPr>
            <a:r>
              <a:rPr lang="en"/>
              <a:t>Inspire</a:t>
            </a:r>
            <a:r>
              <a:rPr lang="en"/>
              <a:t> us to use K-means result to implement popularity based recommender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Source and Data Cleaning</a:t>
            </a:r>
            <a:endParaRPr b="1"/>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Spotify Tracks Dataset on Kaggle</a:t>
            </a:r>
            <a:endParaRPr/>
          </a:p>
          <a:p>
            <a:pPr indent="-317500" lvl="1" marL="914400" rtl="0" algn="l">
              <a:spcBef>
                <a:spcPts val="0"/>
              </a:spcBef>
              <a:spcAft>
                <a:spcPts val="0"/>
              </a:spcAft>
              <a:buSzPts val="1400"/>
              <a:buChar char="○"/>
            </a:pPr>
            <a:r>
              <a:rPr lang="en"/>
              <a:t>114000 rows</a:t>
            </a:r>
            <a:endParaRPr/>
          </a:p>
          <a:p>
            <a:pPr indent="-317500" lvl="1" marL="914400" rtl="0" algn="l">
              <a:spcBef>
                <a:spcPts val="0"/>
              </a:spcBef>
              <a:spcAft>
                <a:spcPts val="0"/>
              </a:spcAft>
              <a:buSzPts val="1400"/>
              <a:buChar char="○"/>
            </a:pPr>
            <a:r>
              <a:rPr lang="en"/>
              <a:t>21 columns</a:t>
            </a:r>
            <a:endParaRPr/>
          </a:p>
          <a:p>
            <a:pPr indent="-342900" lvl="0" marL="457200" rtl="0" algn="l">
              <a:spcBef>
                <a:spcPts val="0"/>
              </a:spcBef>
              <a:spcAft>
                <a:spcPts val="0"/>
              </a:spcAft>
              <a:buSzPts val="1800"/>
              <a:buChar char="●"/>
            </a:pPr>
            <a:r>
              <a:rPr lang="en"/>
              <a:t>Columns kept</a:t>
            </a:r>
            <a:endParaRPr/>
          </a:p>
          <a:p>
            <a:pPr indent="-317500" lvl="1" marL="914400" rtl="0" algn="l">
              <a:spcBef>
                <a:spcPts val="0"/>
              </a:spcBef>
              <a:spcAft>
                <a:spcPts val="0"/>
              </a:spcAft>
              <a:buSzPts val="1400"/>
              <a:buChar char="○"/>
            </a:pPr>
            <a:r>
              <a:rPr lang="en">
                <a:solidFill>
                  <a:srgbClr val="6AA84F"/>
                </a:solidFill>
              </a:rPr>
              <a:t>Artists, album_name, track_name,</a:t>
            </a:r>
            <a:r>
              <a:rPr lang="en">
                <a:solidFill>
                  <a:srgbClr val="6AA84F"/>
                </a:solidFill>
              </a:rPr>
              <a:t> track_genre,</a:t>
            </a:r>
            <a:r>
              <a:rPr lang="en"/>
              <a:t> </a:t>
            </a:r>
            <a:r>
              <a:rPr lang="en">
                <a:solidFill>
                  <a:srgbClr val="3C78D8"/>
                </a:solidFill>
              </a:rPr>
              <a:t>popularity, duration_ms, danceability, energy, loudness, speechiness, acousticness, instrumentalness, liveness, valence, tempo</a:t>
            </a:r>
            <a:endParaRPr>
              <a:solidFill>
                <a:srgbClr val="BF9000"/>
              </a:solidFill>
            </a:endParaRPr>
          </a:p>
          <a:p>
            <a:pPr indent="-304800" lvl="2" marL="1371600" rtl="0" algn="l">
              <a:spcBef>
                <a:spcPts val="0"/>
              </a:spcBef>
              <a:spcAft>
                <a:spcPts val="0"/>
              </a:spcAft>
              <a:buSzPts val="1200"/>
              <a:buChar char="■"/>
            </a:pPr>
            <a:r>
              <a:rPr lang="en" sz="1200"/>
              <a:t>Categorical variables are in </a:t>
            </a:r>
            <a:r>
              <a:rPr lang="en" sz="1200">
                <a:solidFill>
                  <a:srgbClr val="6AA84F"/>
                </a:solidFill>
              </a:rPr>
              <a:t>green</a:t>
            </a:r>
            <a:endParaRPr sz="1200">
              <a:solidFill>
                <a:srgbClr val="6AA84F"/>
              </a:solidFill>
            </a:endParaRPr>
          </a:p>
          <a:p>
            <a:pPr indent="-304800" lvl="2" marL="1371600" rtl="0" algn="l">
              <a:spcBef>
                <a:spcPts val="0"/>
              </a:spcBef>
              <a:spcAft>
                <a:spcPts val="0"/>
              </a:spcAft>
              <a:buSzPts val="1200"/>
              <a:buChar char="■"/>
            </a:pPr>
            <a:r>
              <a:rPr lang="en" sz="1200"/>
              <a:t>Numeric variables are in </a:t>
            </a:r>
            <a:r>
              <a:rPr lang="en" sz="1200">
                <a:solidFill>
                  <a:srgbClr val="3C78D8"/>
                </a:solidFill>
              </a:rPr>
              <a:t>blue</a:t>
            </a:r>
            <a:endParaRPr sz="1200">
              <a:solidFill>
                <a:srgbClr val="3C78D8"/>
              </a:solidFill>
            </a:endParaRPr>
          </a:p>
          <a:p>
            <a:pPr indent="-342900" lvl="0" marL="457200" rtl="0" algn="l">
              <a:spcBef>
                <a:spcPts val="0"/>
              </a:spcBef>
              <a:spcAft>
                <a:spcPts val="0"/>
              </a:spcAft>
              <a:buSzPts val="1800"/>
              <a:buChar char="●"/>
            </a:pPr>
            <a:r>
              <a:rPr lang="en"/>
              <a:t>Rows kept</a:t>
            </a:r>
            <a:endParaRPr/>
          </a:p>
          <a:p>
            <a:pPr indent="-317500" lvl="1" marL="914400" rtl="0" algn="l">
              <a:spcBef>
                <a:spcPts val="0"/>
              </a:spcBef>
              <a:spcAft>
                <a:spcPts val="0"/>
              </a:spcAft>
              <a:buSzPts val="1400"/>
              <a:buChar char="○"/>
            </a:pPr>
            <a:r>
              <a:rPr lang="en"/>
              <a:t>If two rows have the same values for all columns other than track_genre, then they are considered duplicates</a:t>
            </a:r>
            <a:endParaRPr/>
          </a:p>
          <a:p>
            <a:pPr indent="-317500" lvl="1" marL="914400" rtl="0" algn="l">
              <a:spcBef>
                <a:spcPts val="0"/>
              </a:spcBef>
              <a:spcAft>
                <a:spcPts val="0"/>
              </a:spcAft>
              <a:buSzPts val="1400"/>
              <a:buChar char="○"/>
            </a:pPr>
            <a:r>
              <a:rPr lang="en"/>
              <a:t>Duplicates are removed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EDA: Correlation Plot</a:t>
            </a:r>
            <a:endParaRPr b="1"/>
          </a:p>
        </p:txBody>
      </p:sp>
      <p:pic>
        <p:nvPicPr>
          <p:cNvPr id="96" name="Google Shape;96;p19"/>
          <p:cNvPicPr preferRelativeResize="0"/>
          <p:nvPr/>
        </p:nvPicPr>
        <p:blipFill>
          <a:blip r:embed="rId3">
            <a:alphaModFix/>
          </a:blip>
          <a:stretch>
            <a:fillRect/>
          </a:stretch>
        </p:blipFill>
        <p:spPr>
          <a:xfrm>
            <a:off x="3027725" y="1379600"/>
            <a:ext cx="5804575" cy="3210200"/>
          </a:xfrm>
          <a:prstGeom prst="rect">
            <a:avLst/>
          </a:prstGeom>
          <a:noFill/>
          <a:ln>
            <a:noFill/>
          </a:ln>
        </p:spPr>
      </p:pic>
      <p:sp>
        <p:nvSpPr>
          <p:cNvPr id="97" name="Google Shape;97;p19"/>
          <p:cNvSpPr txBox="1"/>
          <p:nvPr/>
        </p:nvSpPr>
        <p:spPr>
          <a:xfrm>
            <a:off x="388550" y="1341375"/>
            <a:ext cx="24486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Most of the features are not highly correlated.</a:t>
            </a:r>
            <a:endParaRPr>
              <a:latin typeface="Playfair Display"/>
              <a:ea typeface="Playfair Display"/>
              <a:cs typeface="Playfair Display"/>
              <a:sym typeface="Playfair Display"/>
            </a:endParaRPr>
          </a:p>
          <a:p>
            <a:pPr indent="0" lvl="0" marL="457200" rtl="0" algn="l">
              <a:spcBef>
                <a:spcPts val="0"/>
              </a:spcBef>
              <a:spcAft>
                <a:spcPts val="0"/>
              </a:spcAft>
              <a:buNone/>
            </a:pPr>
            <a:r>
              <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Loudness and energy is highly correlated.</a:t>
            </a:r>
            <a:endParaRPr>
              <a:latin typeface="Playfair Display"/>
              <a:ea typeface="Playfair Display"/>
              <a:cs typeface="Playfair Display"/>
              <a:sym typeface="Playfair Display"/>
            </a:endParaRPr>
          </a:p>
          <a:p>
            <a:pPr indent="0" lvl="0" marL="457200" rtl="0" algn="l">
              <a:spcBef>
                <a:spcPts val="0"/>
              </a:spcBef>
              <a:spcAft>
                <a:spcPts val="0"/>
              </a:spcAft>
              <a:buNone/>
            </a:pPr>
            <a:r>
              <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Acousticness is negatively correlated with loudness and energy.</a:t>
            </a:r>
            <a:endParaRPr>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EDA: Distribution Plot</a:t>
            </a:r>
            <a:endParaRPr b="1"/>
          </a:p>
        </p:txBody>
      </p:sp>
      <p:pic>
        <p:nvPicPr>
          <p:cNvPr id="103" name="Google Shape;103;p20"/>
          <p:cNvPicPr preferRelativeResize="0"/>
          <p:nvPr/>
        </p:nvPicPr>
        <p:blipFill>
          <a:blip r:embed="rId3">
            <a:alphaModFix/>
          </a:blip>
          <a:stretch>
            <a:fillRect/>
          </a:stretch>
        </p:blipFill>
        <p:spPr>
          <a:xfrm>
            <a:off x="311700" y="1101125"/>
            <a:ext cx="8327849" cy="2460150"/>
          </a:xfrm>
          <a:prstGeom prst="rect">
            <a:avLst/>
          </a:prstGeom>
          <a:noFill/>
          <a:ln>
            <a:noFill/>
          </a:ln>
        </p:spPr>
      </p:pic>
      <p:sp>
        <p:nvSpPr>
          <p:cNvPr id="104" name="Google Shape;104;p20"/>
          <p:cNvSpPr txBox="1"/>
          <p:nvPr/>
        </p:nvSpPr>
        <p:spPr>
          <a:xfrm>
            <a:off x="534300" y="3866875"/>
            <a:ext cx="8075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Most of the features is not </a:t>
            </a:r>
            <a:r>
              <a:rPr lang="en">
                <a:latin typeface="Playfair Display"/>
                <a:ea typeface="Playfair Display"/>
                <a:cs typeface="Playfair Display"/>
                <a:sym typeface="Playfair Display"/>
              </a:rPr>
              <a:t>normally</a:t>
            </a:r>
            <a:r>
              <a:rPr lang="en">
                <a:latin typeface="Playfair Display"/>
                <a:ea typeface="Playfair Display"/>
                <a:cs typeface="Playfair Display"/>
                <a:sym typeface="Playfair Display"/>
              </a:rPr>
              <a:t> distributed.</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We choose to normalize data (min max scale).</a:t>
            </a:r>
            <a:endParaRPr>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EDA: </a:t>
            </a:r>
            <a:r>
              <a:rPr b="1" lang="en"/>
              <a:t>Characteristics</a:t>
            </a:r>
            <a:r>
              <a:rPr b="1" lang="en"/>
              <a:t> of Different Genre</a:t>
            </a:r>
            <a:endParaRPr b="1"/>
          </a:p>
        </p:txBody>
      </p:sp>
      <p:sp>
        <p:nvSpPr>
          <p:cNvPr id="110" name="Google Shape;110;p21"/>
          <p:cNvSpPr txBox="1"/>
          <p:nvPr/>
        </p:nvSpPr>
        <p:spPr>
          <a:xfrm>
            <a:off x="6374650" y="1183825"/>
            <a:ext cx="23118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Dance and Pop have similar characteristics, having relatively high danceability and energy.</a:t>
            </a:r>
            <a:endParaRPr>
              <a:latin typeface="Playfair Display"/>
              <a:ea typeface="Playfair Display"/>
              <a:cs typeface="Playfair Display"/>
              <a:sym typeface="Playfair Display"/>
            </a:endParaRPr>
          </a:p>
          <a:p>
            <a:pPr indent="0" lvl="0" marL="457200" rtl="0" algn="l">
              <a:spcBef>
                <a:spcPts val="0"/>
              </a:spcBef>
              <a:spcAft>
                <a:spcPts val="0"/>
              </a:spcAft>
              <a:buNone/>
            </a:pPr>
            <a:r>
              <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Latin have relatively high acousticness.</a:t>
            </a:r>
            <a:endParaRPr>
              <a:latin typeface="Playfair Display"/>
              <a:ea typeface="Playfair Display"/>
              <a:cs typeface="Playfair Display"/>
              <a:sym typeface="Playfair Display"/>
            </a:endParaRPr>
          </a:p>
          <a:p>
            <a:pPr indent="0" lvl="0" marL="457200" rtl="0" algn="l">
              <a:spcBef>
                <a:spcPts val="0"/>
              </a:spcBef>
              <a:spcAft>
                <a:spcPts val="0"/>
              </a:spcAft>
              <a:buNone/>
            </a:pPr>
            <a:r>
              <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Dance, pop, hip-hop, and EDM have similar valence.</a:t>
            </a:r>
            <a:endParaRPr>
              <a:latin typeface="Playfair Display"/>
              <a:ea typeface="Playfair Display"/>
              <a:cs typeface="Playfair Display"/>
              <a:sym typeface="Playfair Display"/>
            </a:endParaRPr>
          </a:p>
        </p:txBody>
      </p:sp>
      <p:pic>
        <p:nvPicPr>
          <p:cNvPr id="111" name="Google Shape;111;p21"/>
          <p:cNvPicPr preferRelativeResize="0"/>
          <p:nvPr/>
        </p:nvPicPr>
        <p:blipFill>
          <a:blip r:embed="rId3">
            <a:alphaModFix/>
          </a:blip>
          <a:stretch>
            <a:fillRect/>
          </a:stretch>
        </p:blipFill>
        <p:spPr>
          <a:xfrm>
            <a:off x="311700" y="1119073"/>
            <a:ext cx="5754774" cy="3562475"/>
          </a:xfrm>
          <a:prstGeom prst="rect">
            <a:avLst/>
          </a:prstGeom>
          <a:noFill/>
          <a:ln>
            <a:noFill/>
          </a:ln>
        </p:spPr>
      </p:pic>
      <p:pic>
        <p:nvPicPr>
          <p:cNvPr id="112" name="Google Shape;112;p21"/>
          <p:cNvPicPr preferRelativeResize="0"/>
          <p:nvPr/>
        </p:nvPicPr>
        <p:blipFill>
          <a:blip r:embed="rId4">
            <a:alphaModFix/>
          </a:blip>
          <a:stretch>
            <a:fillRect/>
          </a:stretch>
        </p:blipFill>
        <p:spPr>
          <a:xfrm>
            <a:off x="4732425" y="1183825"/>
            <a:ext cx="1334050" cy="1296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