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7" r:id="rId9"/>
    <p:sldId id="266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55EA"/>
    <a:srgbClr val="771CCA"/>
    <a:srgbClr val="212322"/>
    <a:srgbClr val="6618AC"/>
    <a:srgbClr val="49117E"/>
    <a:srgbClr val="6D19B9"/>
    <a:srgbClr val="54138F"/>
    <a:srgbClr val="5B1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27" autoAdjust="0"/>
    <p:restoredTop sz="94660"/>
  </p:normalViewPr>
  <p:slideViewPr>
    <p:cSldViewPr snapToGrid="0">
      <p:cViewPr varScale="1">
        <p:scale>
          <a:sx n="57" d="100"/>
          <a:sy n="57" d="100"/>
        </p:scale>
        <p:origin x="6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B056-6909-45E9-8334-56264F371496}" type="datetimeFigureOut">
              <a:rPr lang="es-MX" smtClean="0"/>
              <a:t>27/05/2015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5E4BE-9F2D-4D49-B14D-ACCEEA020A2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625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5E4BE-9F2D-4D49-B14D-ACCEEA020A20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216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5E4BE-9F2D-4D49-B14D-ACCEEA020A20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79746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effectLst>
                  <a:outerShdw blurRad="50800" dist="76200" dir="2700000" algn="tl" rotWithShape="0">
                    <a:srgbClr val="212322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CEF4-8478-4758-9B15-06BC0CAF0C95}" type="datetime2">
              <a:rPr lang="es-MX" smtClean="0"/>
              <a:t>miércoles, 27 de mayo de 2015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VidaIngles.com</a:t>
            </a:r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B9CD-FF53-4DC2-9871-CEDBA5DA2564}" type="slidenum">
              <a:rPr lang="es-MX" smtClean="0"/>
              <a:t>‹Nº›</a:t>
            </a:fld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5" y="4191794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67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5A2B-EAAC-42C0-9648-275B27080BB9}" type="datetime2">
              <a:rPr lang="es-MX" smtClean="0"/>
              <a:t>miércoles, 27 de mayo de 2015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VidaIngles.com</a:t>
            </a:r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B9CD-FF53-4DC2-9871-CEDBA5DA2564}" type="slidenum">
              <a:rPr lang="es-MX" smtClean="0"/>
              <a:t>‹Nº›</a:t>
            </a:fld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550" y="365125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8B91-9DE1-4253-AC2E-4B3BAC04E132}" type="datetime2">
              <a:rPr lang="es-MX" smtClean="0"/>
              <a:t>miércoles, 27 de mayo de 2015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VidaIngles.com</a:t>
            </a:r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B9CD-FF53-4DC2-9871-CEDBA5DA2564}" type="slidenum">
              <a:rPr lang="es-MX" smtClean="0"/>
              <a:t>‹Nº›</a:t>
            </a:fld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550" y="365125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6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effectLst>
                  <a:outerShdw blurRad="50800" dist="101600" dir="5400000" algn="t" rotWithShape="0">
                    <a:srgbClr val="212322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spcAft>
                <a:spcPts val="600"/>
              </a:spcAft>
              <a:defRPr sz="2200">
                <a:solidFill>
                  <a:schemeClr val="bg1">
                    <a:lumMod val="95000"/>
                  </a:schemeClr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spcAft>
                <a:spcPts val="600"/>
              </a:spcAft>
              <a:defRPr>
                <a:solidFill>
                  <a:schemeClr val="bg1">
                    <a:lumMod val="95000"/>
                  </a:schemeClr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</a:defRPr>
            </a:lvl3pPr>
            <a:lvl4pPr>
              <a:spcAft>
                <a:spcPts val="600"/>
              </a:spcAft>
              <a:defRPr>
                <a:solidFill>
                  <a:schemeClr val="bg1">
                    <a:lumMod val="95000"/>
                  </a:schemeClr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</a:defRPr>
            </a:lvl4pPr>
            <a:lvl5pPr>
              <a:spcAft>
                <a:spcPts val="600"/>
              </a:spcAft>
              <a:defRPr>
                <a:solidFill>
                  <a:schemeClr val="bg1">
                    <a:lumMod val="95000"/>
                  </a:schemeClr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52D7-1953-46C2-B180-AE606A1C75C4}" type="datetime2">
              <a:rPr lang="es-MX" smtClean="0"/>
              <a:t>miércoles, 27 de mayo de 2015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VidaIngles.com</a:t>
            </a:r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B9CD-FF53-4DC2-9871-CEDBA5DA2564}" type="slidenum">
              <a:rPr lang="es-MX" smtClean="0"/>
              <a:t>‹Nº›</a:t>
            </a:fld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550" y="365125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5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5A33-087D-46AD-AF87-BCE8A6CF0880}" type="datetime2">
              <a:rPr lang="es-MX" smtClean="0"/>
              <a:t>miércoles, 27 de mayo de 2015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VidaIngles.com</a:t>
            </a:r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B9CD-FF53-4DC2-9871-CEDBA5DA2564}" type="slidenum">
              <a:rPr lang="es-MX" smtClean="0"/>
              <a:t>‹Nº›</a:t>
            </a:fld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550" y="365125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0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C402-F55E-4C5C-A422-A8E0390BC79A}" type="datetime2">
              <a:rPr lang="es-MX" smtClean="0"/>
              <a:t>miércoles, 27 de mayo de 2015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VidaIngles.com</a:t>
            </a:r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B9CD-FF53-4DC2-9871-CEDBA5DA2564}" type="slidenum">
              <a:rPr lang="es-MX" smtClean="0"/>
              <a:t>‹Nº›</a:t>
            </a:fld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550" y="365125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1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2966-1A38-4A2C-A551-DCE6FF6CC973}" type="datetime2">
              <a:rPr lang="es-MX" smtClean="0"/>
              <a:t>miércoles, 27 de mayo de 2015</a:t>
            </a:fld>
            <a:endParaRPr lang="es-MX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VidaIngles.com</a:t>
            </a:r>
            <a:endParaRPr lang="es-MX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B9CD-FF53-4DC2-9871-CEDBA5DA2564}" type="slidenum">
              <a:rPr lang="es-MX" smtClean="0"/>
              <a:t>‹Nº›</a:t>
            </a:fld>
            <a:endParaRPr lang="es-MX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550" y="365125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1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8B0A-CDD6-4D51-B618-EABDCEBB866E}" type="datetime2">
              <a:rPr lang="es-MX" smtClean="0"/>
              <a:t>miércoles, 27 de mayo de 2015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VidaIngles.com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B9CD-FF53-4DC2-9871-CEDBA5DA2564}" type="slidenum">
              <a:rPr lang="es-MX" smtClean="0"/>
              <a:t>‹Nº›</a:t>
            </a:fld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550" y="365125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9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F731-4873-46C8-A57F-1BA19DB2F316}" type="datetime2">
              <a:rPr lang="es-MX" smtClean="0"/>
              <a:t>miércoles, 27 de mayo de 2015</a:t>
            </a:fld>
            <a:endParaRPr lang="es-MX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VidaIngles.com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B9CD-FF53-4DC2-9871-CEDBA5DA2564}" type="slidenum">
              <a:rPr lang="es-MX" smtClean="0"/>
              <a:t>‹Nº›</a:t>
            </a:fld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550" y="365125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7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88E9-533C-4DE9-95A8-8CE2FC489F0E}" type="datetime2">
              <a:rPr lang="es-MX" smtClean="0"/>
              <a:t>miércoles, 27 de mayo de 2015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VidaIngles.com</a:t>
            </a:r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B9CD-FF53-4DC2-9871-CEDBA5DA2564}" type="slidenum">
              <a:rPr lang="es-MX" smtClean="0"/>
              <a:t>‹Nº›</a:t>
            </a:fld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550" y="365125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7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6499-7562-4A9C-833D-540C1B0DA541}" type="datetime2">
              <a:rPr lang="es-MX" smtClean="0"/>
              <a:t>miércoles, 27 de mayo de 2015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VidaIngles.com</a:t>
            </a:r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B9CD-FF53-4DC2-9871-CEDBA5DA2564}" type="slidenum">
              <a:rPr lang="es-MX" smtClean="0"/>
              <a:t>‹Nº›</a:t>
            </a:fld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550" y="365125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9117E"/>
            </a:gs>
            <a:gs pos="50000">
              <a:srgbClr val="6618AC"/>
            </a:gs>
            <a:gs pos="100000">
              <a:srgbClr val="21232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38447-B95C-44DA-AF24-20073B731336}" type="datetime2">
              <a:rPr lang="es-MX" smtClean="0"/>
              <a:t>miércoles, 27 de mayo de 2015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VidaIngles.com</a:t>
            </a:r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EB9CD-FF53-4DC2-9871-CEDBA5DA256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006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Vida Inglés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Preparate para tus exámenes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685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Cursos disponibles</a:t>
            </a:r>
            <a:endParaRPr lang="es-MX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 smtClean="0"/>
              <a:t>Inglés</a:t>
            </a:r>
            <a:endParaRPr lang="es-MX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 smtClean="0">
                <a:hlinkClick r:id="rId2" action="ppaction://hlinksldjump"/>
              </a:rPr>
              <a:t>Computación</a:t>
            </a:r>
            <a:endParaRPr lang="es-MX" dirty="0">
              <a:hlinkClick r:id="rId2" action="ppaction://hlinksldjump"/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C402-F55E-4C5C-A422-A8E0390BC79A}" type="datetime2">
              <a:rPr lang="es-MX" smtClean="0"/>
              <a:t>miércoles, 27 de mayo de 2015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VidaIngles.com</a:t>
            </a:r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B9CD-FF53-4DC2-9871-CEDBA5DA2564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3557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Cursos de Inglés</a:t>
            </a:r>
            <a:endParaRPr lang="es-MX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8637"/>
          </a:xfrm>
          <a:ln>
            <a:solidFill>
              <a:srgbClr val="771CCA"/>
            </a:solidFill>
          </a:ln>
        </p:spPr>
        <p:txBody>
          <a:bodyPr/>
          <a:lstStyle/>
          <a:p>
            <a:r>
              <a:rPr lang="es-MX" dirty="0" smtClean="0"/>
              <a:t>Niños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838200" y="2252663"/>
            <a:ext cx="5157787" cy="2092325"/>
          </a:xfrm>
          <a:ln>
            <a:solidFill>
              <a:srgbClr val="771CCA"/>
            </a:solidFill>
          </a:ln>
        </p:spPr>
        <p:txBody>
          <a:bodyPr>
            <a:normAutofit/>
          </a:bodyPr>
          <a:lstStyle/>
          <a:p>
            <a:r>
              <a:rPr lang="es-MX" dirty="0" smtClean="0"/>
              <a:t>Grammar Gym 1</a:t>
            </a:r>
          </a:p>
          <a:p>
            <a:r>
              <a:rPr lang="es-MX" dirty="0" smtClean="0"/>
              <a:t>Grammar Gym 2</a:t>
            </a:r>
          </a:p>
          <a:p>
            <a:r>
              <a:rPr lang="es-MX" dirty="0" smtClean="0"/>
              <a:t>Grammar Gym 3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8637"/>
          </a:xfrm>
          <a:ln>
            <a:solidFill>
              <a:srgbClr val="771CCA"/>
            </a:solidFill>
          </a:ln>
        </p:spPr>
        <p:txBody>
          <a:bodyPr/>
          <a:lstStyle/>
          <a:p>
            <a:r>
              <a:rPr lang="es-MX" dirty="0" smtClean="0"/>
              <a:t>Adolecentes - Adultos</a:t>
            </a:r>
            <a:endParaRPr lang="es-MX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170612" y="2252663"/>
            <a:ext cx="5183188" cy="2092325"/>
          </a:xfrm>
          <a:ln>
            <a:solidFill>
              <a:srgbClr val="771CCA"/>
            </a:solidFill>
          </a:ln>
        </p:spPr>
        <p:txBody>
          <a:bodyPr/>
          <a:lstStyle/>
          <a:p>
            <a:r>
              <a:rPr lang="es-MX" dirty="0" smtClean="0"/>
              <a:t>Elemental </a:t>
            </a:r>
            <a:r>
              <a:rPr lang="es-MX" dirty="0" smtClean="0"/>
              <a:t>A-B</a:t>
            </a:r>
            <a:endParaRPr lang="es-MX" dirty="0" smtClean="0"/>
          </a:p>
          <a:p>
            <a:r>
              <a:rPr lang="es-MX" dirty="0" smtClean="0"/>
              <a:t>Pre-Intermedio </a:t>
            </a:r>
            <a:r>
              <a:rPr lang="es-MX" dirty="0" smtClean="0"/>
              <a:t>A-B</a:t>
            </a:r>
            <a:endParaRPr lang="es-MX" dirty="0" smtClean="0"/>
          </a:p>
          <a:p>
            <a:r>
              <a:rPr lang="es-MX" smtClean="0"/>
              <a:t>Intermedio </a:t>
            </a:r>
            <a:r>
              <a:rPr lang="es-MX" smtClean="0"/>
              <a:t>A-B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1F43-E424-4F78-BC9F-BBC262EE7194}" type="datetime2">
              <a:rPr lang="es-MX" smtClean="0"/>
              <a:t>miércoles, 27 de mayo de 2015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VidaIngles.com</a:t>
            </a:r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B9CD-FF53-4DC2-9871-CEDBA5DA2564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5423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Elemental </a:t>
            </a:r>
            <a:r>
              <a:rPr lang="es-MX" dirty="0" smtClean="0"/>
              <a:t>A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sz="1800" i="1" dirty="0" smtClean="0"/>
              <a:t>Usuario </a:t>
            </a:r>
            <a:r>
              <a:rPr lang="es-MX" sz="1800" i="1" dirty="0"/>
              <a:t>básico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sz="1400" dirty="0" smtClean="0"/>
              <a:t>18 semanas</a:t>
            </a:r>
            <a:endParaRPr lang="es-MX" sz="1400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Nivel </a:t>
            </a:r>
            <a:r>
              <a:rPr lang="es-MX" dirty="0" smtClean="0"/>
              <a:t>A1 - </a:t>
            </a:r>
            <a:r>
              <a:rPr lang="es-MX" i="1" dirty="0" smtClean="0"/>
              <a:t>Acceso</a:t>
            </a:r>
          </a:p>
          <a:p>
            <a:pPr lvl="1"/>
            <a:r>
              <a:rPr lang="es-MX" dirty="0"/>
              <a:t>Es capaz de comprender y utilizar expresiones cotidianas de uso muy frecuente así como frases sencillas destinadas a satisfacer necesidades de tipo inmediato</a:t>
            </a:r>
            <a:r>
              <a:rPr lang="es-MX" dirty="0" smtClean="0"/>
              <a:t>.</a:t>
            </a:r>
          </a:p>
          <a:p>
            <a:pPr lvl="1"/>
            <a:r>
              <a:rPr lang="es-MX" dirty="0"/>
              <a:t>Puede presentarse a sí mismo y a otros, pedir y dar información personal básica sobre su domicilio, sus pertenencias y las personas que conoce</a:t>
            </a:r>
            <a:r>
              <a:rPr lang="es-MX" dirty="0" smtClean="0"/>
              <a:t>.</a:t>
            </a:r>
          </a:p>
          <a:p>
            <a:pPr lvl="1"/>
            <a:r>
              <a:rPr lang="es-MX" dirty="0"/>
              <a:t>Puede relacionarse de forma elemental siempre que su interlocutor hable despacio y con claridad y esté dispuesto a cooperar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0F5D-879E-43FA-BCA3-3122ABB3A26D}" type="datetime2">
              <a:rPr lang="es-MX" smtClean="0"/>
              <a:t>miércoles, 27 de mayo de 2015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VidaIngles.com</a:t>
            </a:r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B9CD-FF53-4DC2-9871-CEDBA5DA2564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1335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Elemental B</a:t>
            </a:r>
            <a:br>
              <a:rPr lang="es-MX" dirty="0" smtClean="0"/>
            </a:br>
            <a:r>
              <a:rPr lang="es-MX" sz="1800" i="1" dirty="0" smtClean="0"/>
              <a:t>Usuario </a:t>
            </a:r>
            <a:r>
              <a:rPr lang="es-MX" sz="1800" i="1" dirty="0"/>
              <a:t>básico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sz="1400" dirty="0" smtClean="0"/>
              <a:t>18 semanas</a:t>
            </a:r>
            <a:endParaRPr lang="es-MX" sz="1400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Nivel A2 - </a:t>
            </a:r>
            <a:r>
              <a:rPr lang="es-MX" i="1" dirty="0" smtClean="0"/>
              <a:t>Plataforma</a:t>
            </a:r>
          </a:p>
          <a:p>
            <a:pPr lvl="1"/>
            <a:r>
              <a:rPr lang="es-MX" dirty="0"/>
              <a:t>Es capaz de comprender frases y expresiones de uso frecuente relacionadas con áreas de experiencia que le son especialmente relevantes (información básica sobre sí mismo y su familia, compras, lugares de interés, ocupaciones, etc</a:t>
            </a:r>
            <a:r>
              <a:rPr lang="es-MX" dirty="0" smtClean="0"/>
              <a:t>.).</a:t>
            </a:r>
          </a:p>
          <a:p>
            <a:pPr lvl="1"/>
            <a:r>
              <a:rPr lang="es-MX" dirty="0"/>
              <a:t>Sabe comunicarse para llevar a cabo tareas simples y cotidianas que no requieran más que intercambios sencillos y directos de información sobre cuestiones que le son conocidas o habituales</a:t>
            </a:r>
            <a:r>
              <a:rPr lang="es-MX" dirty="0" smtClean="0"/>
              <a:t>.</a:t>
            </a:r>
          </a:p>
          <a:p>
            <a:pPr lvl="1"/>
            <a:r>
              <a:rPr lang="es-MX" dirty="0"/>
              <a:t>Sabe describir en términos sencillos aspectos de su pasado y su entorno, así como cuestiones relacionadas con sus necesidades inmediatas.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A4-D1BC-44D5-AB05-A0AE454B17DD}" type="datetime2">
              <a:rPr lang="es-MX" smtClean="0"/>
              <a:t>miércoles, 27 de mayo de 2015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VidaIngles.com</a:t>
            </a:r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B9CD-FF53-4DC2-9871-CEDBA5DA2564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7854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Pre-Intermedio </a:t>
            </a:r>
            <a:r>
              <a:rPr lang="es-MX" dirty="0" smtClean="0"/>
              <a:t>A y B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sz="1800" i="1" dirty="0"/>
              <a:t>U</a:t>
            </a:r>
            <a:r>
              <a:rPr lang="es-MX" sz="1800" i="1" dirty="0" smtClean="0"/>
              <a:t>suario </a:t>
            </a:r>
            <a:r>
              <a:rPr lang="es-MX" sz="1800" i="1" dirty="0"/>
              <a:t>independiente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sz="1400" dirty="0" smtClean="0"/>
              <a:t>4</a:t>
            </a:r>
            <a:r>
              <a:rPr lang="es-MX" sz="1400" dirty="0" smtClean="0"/>
              <a:t>0 </a:t>
            </a:r>
            <a:r>
              <a:rPr lang="es-MX" sz="1400" dirty="0" smtClean="0"/>
              <a:t>semanas</a:t>
            </a:r>
            <a:endParaRPr lang="es-MX" sz="1400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Nivel B1 - </a:t>
            </a:r>
            <a:r>
              <a:rPr lang="es-MX" i="1" dirty="0" smtClean="0"/>
              <a:t>Umbral</a:t>
            </a:r>
          </a:p>
          <a:p>
            <a:pPr lvl="1">
              <a:spcAft>
                <a:spcPts val="600"/>
              </a:spcAft>
            </a:pPr>
            <a:r>
              <a:rPr lang="es-MX" dirty="0"/>
              <a:t>Es capaz de comprender los puntos principales de textos claros y en lengua estándar si tratan sobre cuestiones que le son conocidas, ya sea en situaciones de trabajo, de estudio o de entretenimiento</a:t>
            </a:r>
            <a:r>
              <a:rPr lang="es-MX" dirty="0" smtClean="0"/>
              <a:t>.</a:t>
            </a:r>
          </a:p>
          <a:p>
            <a:pPr lvl="1">
              <a:spcAft>
                <a:spcPts val="600"/>
              </a:spcAft>
            </a:pPr>
            <a:r>
              <a:rPr lang="es-MX" dirty="0"/>
              <a:t>Sabe desenvolverse en la mayor parte de las situaciones que pueden surgir durante un viaje por zonas donde se utiliza la lengua</a:t>
            </a:r>
            <a:r>
              <a:rPr lang="es-MX" dirty="0" smtClean="0"/>
              <a:t>.</a:t>
            </a:r>
          </a:p>
          <a:p>
            <a:pPr lvl="1"/>
            <a:r>
              <a:rPr lang="es-MX" dirty="0"/>
              <a:t>Es capaz de producir textos sencillos y coherentes sobre temas que le son familiares o en los que tiene un interés personal.</a:t>
            </a:r>
          </a:p>
          <a:p>
            <a:pPr lvl="1"/>
            <a:r>
              <a:rPr lang="es-MX" dirty="0"/>
              <a:t>Puede describir experiencias, acontecimientos, deseos y aspiraciones, así como justificar brevemente sus opiniones o explicar sus planes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55ED-AF20-4385-872C-34FC14415766}" type="datetime2">
              <a:rPr lang="es-MX" smtClean="0"/>
              <a:t>miércoles, 27 de mayo de 2015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VidaIngles.com</a:t>
            </a:r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B9CD-FF53-4DC2-9871-CEDBA5DA2564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7510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Intermedio </a:t>
            </a:r>
            <a:r>
              <a:rPr lang="es-MX" dirty="0" smtClean="0"/>
              <a:t>A y B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sz="1800" i="1" dirty="0"/>
              <a:t>U</a:t>
            </a:r>
            <a:r>
              <a:rPr lang="es-MX" sz="1800" i="1" dirty="0" smtClean="0"/>
              <a:t>suario independiente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sz="1400" dirty="0" smtClean="0"/>
              <a:t>30</a:t>
            </a:r>
            <a:r>
              <a:rPr lang="es-MX" sz="1400" dirty="0" smtClean="0"/>
              <a:t> </a:t>
            </a:r>
            <a:r>
              <a:rPr lang="es-MX" sz="1400" dirty="0" smtClean="0"/>
              <a:t>semanas</a:t>
            </a:r>
            <a:endParaRPr lang="es-MX" sz="1400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Nivel B2 - </a:t>
            </a:r>
            <a:r>
              <a:rPr lang="es-MX" i="1" dirty="0" smtClean="0"/>
              <a:t>Avanzado</a:t>
            </a:r>
          </a:p>
          <a:p>
            <a:pPr lvl="1">
              <a:spcAft>
                <a:spcPts val="600"/>
              </a:spcAft>
            </a:pPr>
            <a:r>
              <a:rPr lang="es-MX" dirty="0"/>
              <a:t>Es capaz de entender las ideas principales de textos complejos que traten de temas tanto concretos como abstractos, incluso si son de carácter </a:t>
            </a:r>
            <a:r>
              <a:rPr lang="es-MX" dirty="0" smtClean="0"/>
              <a:t>técnico</a:t>
            </a:r>
            <a:r>
              <a:rPr lang="es-MX" dirty="0"/>
              <a:t>, siempre que estén dentro de su campo de especialización</a:t>
            </a:r>
            <a:r>
              <a:rPr lang="es-MX" dirty="0" smtClean="0"/>
              <a:t>.</a:t>
            </a:r>
          </a:p>
          <a:p>
            <a:pPr lvl="1">
              <a:spcAft>
                <a:spcPts val="600"/>
              </a:spcAft>
            </a:pPr>
            <a:r>
              <a:rPr lang="es-MX" dirty="0"/>
              <a:t>Puede relacionarse con hablantes nativos con un grado suficiente de fluidez y naturalidad de modo que la comunicación se realice sin esfuerzo por parte de ninguno de los interlocutores</a:t>
            </a:r>
            <a:r>
              <a:rPr lang="es-MX" dirty="0" smtClean="0"/>
              <a:t>.</a:t>
            </a:r>
          </a:p>
          <a:p>
            <a:pPr lvl="1"/>
            <a:r>
              <a:rPr lang="es-MX" dirty="0"/>
              <a:t>Puede producir textos claros y detallados sobre temas diversos así como defender un punto de vista sobre temas generales indicando los pros y los contras de las distintas opciones</a:t>
            </a:r>
            <a:r>
              <a:rPr lang="es-MX" dirty="0" smtClean="0"/>
              <a:t>.</a:t>
            </a:r>
            <a:endParaRPr lang="es-MX" dirty="0" smtClean="0"/>
          </a:p>
          <a:p>
            <a:pPr lvl="1">
              <a:spcAft>
                <a:spcPts val="600"/>
              </a:spcAft>
            </a:pP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D9E0-135D-4352-9974-421984689FE9}" type="datetime2">
              <a:rPr lang="es-MX" smtClean="0"/>
              <a:t>miércoles, 27 de mayo de 2015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VidaIngles.com</a:t>
            </a:r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B9CD-FF53-4DC2-9871-CEDBA5DA2564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2846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Cursos de computación</a:t>
            </a:r>
            <a:endParaRPr lang="es-MX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>
          <a:xfrm>
            <a:off x="3722689" y="1681163"/>
            <a:ext cx="2133599" cy="528637"/>
          </a:xfrm>
          <a:ln>
            <a:solidFill>
              <a:srgbClr val="771CCA"/>
            </a:solidFill>
          </a:ln>
        </p:spPr>
        <p:txBody>
          <a:bodyPr/>
          <a:lstStyle/>
          <a:p>
            <a:r>
              <a:rPr lang="es-MX" dirty="0" smtClean="0"/>
              <a:t>Office 2013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3721101" y="2252663"/>
            <a:ext cx="2133599" cy="3584575"/>
          </a:xfrm>
          <a:ln>
            <a:solidFill>
              <a:srgbClr val="771CCA"/>
            </a:solidFill>
          </a:ln>
        </p:spPr>
        <p:txBody>
          <a:bodyPr>
            <a:normAutofit/>
          </a:bodyPr>
          <a:lstStyle/>
          <a:p>
            <a:r>
              <a:rPr lang="es-MX" sz="1800" dirty="0" smtClean="0"/>
              <a:t>Word 2013</a:t>
            </a:r>
          </a:p>
          <a:p>
            <a:r>
              <a:rPr lang="es-MX" sz="1800" dirty="0" smtClean="0"/>
              <a:t>PowerPoint 2013</a:t>
            </a:r>
          </a:p>
          <a:p>
            <a:r>
              <a:rPr lang="es-MX" sz="1800" dirty="0" smtClean="0"/>
              <a:t>Excel 2013</a:t>
            </a:r>
          </a:p>
          <a:p>
            <a:r>
              <a:rPr lang="es-MX" sz="1800" dirty="0" smtClean="0"/>
              <a:t>Access 2013</a:t>
            </a:r>
          </a:p>
          <a:p>
            <a:r>
              <a:rPr lang="es-MX" sz="1800" dirty="0" smtClean="0"/>
              <a:t>Publisher 2013</a:t>
            </a:r>
          </a:p>
          <a:p>
            <a:r>
              <a:rPr lang="es-MX" sz="1800" dirty="0" smtClean="0"/>
              <a:t>Outlook 2013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3"/>
          </p:nvPr>
        </p:nvSpPr>
        <p:spPr>
          <a:xfrm>
            <a:off x="1410692" y="1676401"/>
            <a:ext cx="2180738" cy="528637"/>
          </a:xfrm>
          <a:ln>
            <a:solidFill>
              <a:srgbClr val="771CCA"/>
            </a:solidFill>
          </a:ln>
        </p:spPr>
        <p:txBody>
          <a:bodyPr/>
          <a:lstStyle/>
          <a:p>
            <a:r>
              <a:rPr lang="es-MX" dirty="0" smtClean="0"/>
              <a:t>Computación</a:t>
            </a:r>
            <a:endParaRPr lang="es-MX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1409104" y="2247901"/>
            <a:ext cx="2180738" cy="3584575"/>
          </a:xfrm>
          <a:ln>
            <a:solidFill>
              <a:srgbClr val="771CCA"/>
            </a:solidFill>
          </a:ln>
        </p:spPr>
        <p:txBody>
          <a:bodyPr/>
          <a:lstStyle/>
          <a:p>
            <a:r>
              <a:rPr lang="es-MX" sz="1800" dirty="0" smtClean="0"/>
              <a:t>Windows 8.1</a:t>
            </a:r>
          </a:p>
          <a:p>
            <a:r>
              <a:rPr lang="es-MX" sz="1800" dirty="0" smtClean="0"/>
              <a:t>Internet</a:t>
            </a:r>
          </a:p>
          <a:p>
            <a:r>
              <a:rPr lang="es-MX" sz="1800" dirty="0" smtClean="0"/>
              <a:t>Email</a:t>
            </a:r>
          </a:p>
          <a:p>
            <a:r>
              <a:rPr lang="es-MX" sz="1800" dirty="0" smtClean="0"/>
              <a:t>Google Apps</a:t>
            </a:r>
          </a:p>
          <a:p>
            <a:r>
              <a:rPr lang="es-MX" sz="1800" dirty="0" smtClean="0"/>
              <a:t>Facebook</a:t>
            </a:r>
          </a:p>
          <a:p>
            <a:r>
              <a:rPr lang="es-MX" sz="1800" dirty="0" smtClean="0"/>
              <a:t>Twitter</a:t>
            </a:r>
          </a:p>
          <a:p>
            <a:endParaRPr lang="es-MX" sz="1800" dirty="0" smtClean="0"/>
          </a:p>
          <a:p>
            <a:endParaRPr lang="es-MX" sz="18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1F43-E424-4F78-BC9F-BBC262EE7194}" type="datetime2">
              <a:rPr lang="es-MX" smtClean="0"/>
              <a:t>miércoles, 27 de mayo de 2015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VidaIngles.com</a:t>
            </a:r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B9CD-FF53-4DC2-9871-CEDBA5DA2564}" type="slidenum">
              <a:rPr lang="es-MX" smtClean="0"/>
              <a:t>8</a:t>
            </a:fld>
            <a:endParaRPr lang="es-MX" dirty="0"/>
          </a:p>
        </p:txBody>
      </p:sp>
      <p:sp>
        <p:nvSpPr>
          <p:cNvPr id="10" name="Marcador de texto 8"/>
          <p:cNvSpPr txBox="1">
            <a:spLocks/>
          </p:cNvSpPr>
          <p:nvPr/>
        </p:nvSpPr>
        <p:spPr>
          <a:xfrm>
            <a:off x="8294687" y="1690688"/>
            <a:ext cx="2049079" cy="528637"/>
          </a:xfrm>
          <a:prstGeom prst="rect">
            <a:avLst/>
          </a:prstGeom>
          <a:ln>
            <a:solidFill>
              <a:srgbClr val="771CCA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>
                    <a:lumMod val="95000"/>
                  </a:schemeClr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>
                    <a:lumMod val="95000"/>
                  </a:schemeClr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>
                    <a:lumMod val="95000"/>
                  </a:schemeClr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>
                    <a:lumMod val="95000"/>
                  </a:schemeClr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Programación</a:t>
            </a:r>
            <a:endParaRPr lang="es-MX" dirty="0"/>
          </a:p>
        </p:txBody>
      </p:sp>
      <p:sp>
        <p:nvSpPr>
          <p:cNvPr id="11" name="Marcador de contenido 6"/>
          <p:cNvSpPr txBox="1">
            <a:spLocks/>
          </p:cNvSpPr>
          <p:nvPr/>
        </p:nvSpPr>
        <p:spPr>
          <a:xfrm>
            <a:off x="8293099" y="2262188"/>
            <a:ext cx="2049079" cy="3584575"/>
          </a:xfrm>
          <a:prstGeom prst="rect">
            <a:avLst/>
          </a:prstGeom>
          <a:ln>
            <a:solidFill>
              <a:srgbClr val="771CCA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 smtClean="0"/>
              <a:t>HTML5 – CSS3</a:t>
            </a:r>
          </a:p>
          <a:p>
            <a:r>
              <a:rPr lang="es-MX" sz="1800" dirty="0" smtClean="0"/>
              <a:t>PHP - MYSQL</a:t>
            </a:r>
          </a:p>
          <a:p>
            <a:r>
              <a:rPr lang="es-MX" sz="1800" dirty="0" smtClean="0"/>
              <a:t>jQuery - Ajax</a:t>
            </a:r>
            <a:endParaRPr lang="es-MX" sz="1800" dirty="0"/>
          </a:p>
          <a:p>
            <a:endParaRPr lang="es-MX" sz="1800" dirty="0" smtClean="0"/>
          </a:p>
          <a:p>
            <a:endParaRPr lang="es-MX" sz="1800" dirty="0"/>
          </a:p>
        </p:txBody>
      </p:sp>
      <p:sp>
        <p:nvSpPr>
          <p:cNvPr id="15" name="Marcador de texto 8"/>
          <p:cNvSpPr txBox="1">
            <a:spLocks/>
          </p:cNvSpPr>
          <p:nvPr/>
        </p:nvSpPr>
        <p:spPr>
          <a:xfrm>
            <a:off x="6001273" y="1681163"/>
            <a:ext cx="2180738" cy="528637"/>
          </a:xfrm>
          <a:prstGeom prst="rect">
            <a:avLst/>
          </a:prstGeom>
          <a:ln>
            <a:solidFill>
              <a:srgbClr val="771CCA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>
                    <a:lumMod val="95000"/>
                  </a:schemeClr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>
                    <a:lumMod val="95000"/>
                  </a:schemeClr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>
                    <a:lumMod val="95000"/>
                  </a:schemeClr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>
                    <a:lumMod val="95000"/>
                  </a:schemeClr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mtClean="0"/>
              <a:t>Adobe CS6</a:t>
            </a:r>
            <a:endParaRPr lang="es-MX" dirty="0"/>
          </a:p>
        </p:txBody>
      </p:sp>
      <p:sp>
        <p:nvSpPr>
          <p:cNvPr id="16" name="Marcador de contenido 6"/>
          <p:cNvSpPr txBox="1">
            <a:spLocks/>
          </p:cNvSpPr>
          <p:nvPr/>
        </p:nvSpPr>
        <p:spPr>
          <a:xfrm>
            <a:off x="5999685" y="2252663"/>
            <a:ext cx="2180738" cy="3584575"/>
          </a:xfrm>
          <a:prstGeom prst="rect">
            <a:avLst/>
          </a:prstGeom>
          <a:ln>
            <a:solidFill>
              <a:srgbClr val="771CCA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effectLst>
                  <a:outerShdw blurRad="508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smtClean="0"/>
              <a:t>Photoshop CS6</a:t>
            </a:r>
          </a:p>
          <a:p>
            <a:r>
              <a:rPr lang="es-MX" sz="1800" smtClean="0"/>
              <a:t>CorelDraw</a:t>
            </a:r>
          </a:p>
          <a:p>
            <a:r>
              <a:rPr lang="es-MX" sz="1800" smtClean="0"/>
              <a:t>Dreamweaver CS6</a:t>
            </a:r>
          </a:p>
          <a:p>
            <a:r>
              <a:rPr lang="es-MX" sz="1800" smtClean="0"/>
              <a:t>Fireworks CS6</a:t>
            </a:r>
          </a:p>
          <a:p>
            <a:r>
              <a:rPr lang="es-MX" sz="1800" smtClean="0"/>
              <a:t>Flash CS6</a:t>
            </a:r>
          </a:p>
          <a:p>
            <a:endParaRPr lang="es-MX" sz="1800" dirty="0"/>
          </a:p>
        </p:txBody>
      </p:sp>
      <p:sp>
        <p:nvSpPr>
          <p:cNvPr id="17" name="Flecha izquierda 16">
            <a:hlinkClick r:id="" action="ppaction://hlinkshowjump?jump=lastslideviewed"/>
          </p:cNvPr>
          <p:cNvSpPr/>
          <p:nvPr/>
        </p:nvSpPr>
        <p:spPr>
          <a:xfrm>
            <a:off x="838200" y="365125"/>
            <a:ext cx="342900" cy="346075"/>
          </a:xfrm>
          <a:prstGeom prst="leftArrow">
            <a:avLst/>
          </a:prstGeom>
          <a:solidFill>
            <a:srgbClr val="B455E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0689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52D7-1953-46C2-B180-AE606A1C75C4}" type="datetime2">
              <a:rPr lang="es-MX" smtClean="0"/>
              <a:t>miércoles, 27 de mayo de 2015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VidaIngles.com</a:t>
            </a:r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B9CD-FF53-4DC2-9871-CEDBA5DA2564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803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VidainglesTemplate" id="{6EBDF8EC-9AE7-4E66-9C39-FF21CB707CAD}" vid="{450F0245-115D-4D8D-9674-F782F75E681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ppVidainglesTemplate2</Template>
  <TotalTime>219</TotalTime>
  <Words>495</Words>
  <Application>Microsoft Office PowerPoint</Application>
  <PresentationFormat>Panorámica</PresentationFormat>
  <Paragraphs>86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Vida Inglés</vt:lpstr>
      <vt:lpstr>Cursos disponibles</vt:lpstr>
      <vt:lpstr>Cursos de Inglés</vt:lpstr>
      <vt:lpstr>Elemental A Usuario básico 18 semanas</vt:lpstr>
      <vt:lpstr>Elemental B Usuario básico 18 semanas</vt:lpstr>
      <vt:lpstr>Pre-Intermedio A y B Usuario independiente 40 semanas</vt:lpstr>
      <vt:lpstr>Intermedio A y B Usuario independiente 30 semanas</vt:lpstr>
      <vt:lpstr>Cursos de computación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Vida Inglés</dc:title>
  <dc:creator>Ricardo Maldonado</dc:creator>
  <cp:lastModifiedBy>Ricardo Maldonado</cp:lastModifiedBy>
  <cp:revision>36</cp:revision>
  <dcterms:created xsi:type="dcterms:W3CDTF">2015-05-27T16:41:59Z</dcterms:created>
  <dcterms:modified xsi:type="dcterms:W3CDTF">2015-05-28T03:54:33Z</dcterms:modified>
</cp:coreProperties>
</file>