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87" r:id="rId2"/>
    <p:sldId id="715" r:id="rId3"/>
    <p:sldId id="714" r:id="rId4"/>
    <p:sldId id="716" r:id="rId5"/>
    <p:sldId id="717" r:id="rId6"/>
    <p:sldId id="718" r:id="rId7"/>
    <p:sldId id="7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98FAE-7DFF-FA4A-1F1A-76B6DF41912C}" v="91" dt="2023-11-28T07:00:15.806"/>
    <p1510:client id="{1CFDAEFD-B1D9-8CD1-EF53-E0B2E02C3FD0}" v="79" dt="2023-11-28T02:02:49.502"/>
    <p1510:client id="{3426EBDC-2363-1DEB-BEA0-F5834CCB0273}" v="392" dt="2023-11-28T05:55:15.701"/>
    <p1510:client id="{37BBDC96-700C-A31E-D876-54892859DF39}" v="313" dt="2023-11-29T04:04:40.401"/>
    <p1510:client id="{57686843-2901-022C-761A-F4C5E8A655B1}" v="177" dt="2023-11-28T21:17:37.137"/>
    <p1510:client id="{7E072065-3344-0403-34B5-B52A4D43DA5B}" v="1" dt="2024-01-15T19:31:11.348"/>
    <p1510:client id="{80DCF674-9DBF-E56E-9027-0C44D6FEC10E}" v="108" dt="2023-11-28T17:18:23.710"/>
    <p1510:client id="{9F932174-14C4-A9AD-7B7E-325F74E9FCAB}" v="33" dt="2023-11-29T18:09:38.727"/>
    <p1510:client id="{A2D86820-AC14-CA42-98B5-529649CFC73E}" v="166" dt="2024-01-15T03:43:51.297"/>
    <p1510:client id="{BD3AEF7E-02EB-7D02-EBBB-A5A581C23326}" v="490" dt="2024-01-15T07:40:23.928"/>
    <p1510:client id="{C8B05AB7-8DB4-4A84-B4D4-541DA41036F0}" v="66" dt="2023-09-01T21:11:55.504"/>
    <p1510:client id="{C8CBB030-AA36-EDC6-D039-42CF2EEC4E39}" v="60" dt="2024-01-15T19:17:37.797"/>
    <p1510:client id="{E59CBFB5-03B8-9D9B-3B96-B4EBB5EC0F73}" v="498" dt="2024-01-15T21:50:58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3" autoAdjust="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C285-68A3-35B7-4054-52646813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BFD9B-A14A-8217-764D-08071C102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5FEAB-11DF-BF44-1B74-AC44A270C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EBCF-2336-1875-A96E-01FF52B4D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50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2C72-27CE-CAC3-C0A0-A07C03BA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2DE63-A3E1-C889-21E8-F7F7A003B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92F93-9A59-37C8-524F-177A4AD3F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F0E0-F994-ED23-CF7E-002EF944B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49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9D47F-76C3-DA10-CEB5-8C1FD7325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A1E55-0EFC-9297-CB42-5E55412BF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26AAB-EF5D-0FE5-1366-71FEA0649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97752-53AB-1E7E-7E40-00BFE2788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47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56082-0889-E6A0-B1A6-89C29B98F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A7FDC-FE21-1303-1DB6-03CA242D9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A76FD-16A4-FAD9-1619-F54AE605E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40DB-B516-7155-DD4C-9BDC831C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9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48CC-8B75-789F-D45E-956F0B44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25EF8-9077-E116-FD52-5973E1676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2532A-D1A7-FF25-0F8C-49101E52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5D009-D697-6153-09D8-AF7696AA5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60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1FE6A-13AA-5CAF-B56C-C9857305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9D0EA-42DC-6AE2-2175-C68F35080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C91E8-4A21-491D-4BCB-893A1A3F2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D429-D70E-0FB4-F71B-BC43BF75B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46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 dirty="0">
                <a:ea typeface="+mj-lt"/>
                <a:cs typeface="+mj-lt"/>
              </a:rPr>
            </a:br>
            <a:br>
              <a:rPr lang="en-CA" sz="4000" b="1" dirty="0">
                <a:ea typeface="+mj-lt"/>
                <a:cs typeface="+mj-lt"/>
              </a:rPr>
            </a:b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9561E-E2C4-CFAC-AC11-05A1B7B2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922-8D6E-3BB6-BA36-37E0AD17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Recursion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0896-604D-2A03-E20C-9C3FDC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programming concept where a function calls itself to solve a problem.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Continues until a base case is reached, returning a result without further recursive calls.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Factorial:</a:t>
            </a:r>
            <a:endParaRPr lang="en-US" sz="2400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Definition:</a:t>
            </a:r>
          </a:p>
          <a:p>
            <a:pPr marL="914400" lvl="2" indent="0">
              <a:buNone/>
            </a:pPr>
            <a:r>
              <a:rPr lang="en-US" sz="1600" dirty="0">
                <a:ea typeface="+mn-lt"/>
                <a:cs typeface="+mn-lt"/>
              </a:rPr>
              <a:t>n! = n × (n-1) × … × 2 × 1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Recursive relation:</a:t>
            </a:r>
            <a:endParaRPr lang="en-US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US" sz="1600" dirty="0">
                <a:ea typeface="+mn-lt"/>
                <a:cs typeface="+mn-lt"/>
              </a:rPr>
              <a:t>f(n) = f(n-1) × n</a:t>
            </a:r>
          </a:p>
          <a:p>
            <a:pPr marL="914400" lvl="2" indent="0">
              <a:buNone/>
            </a:pPr>
            <a:r>
              <a:rPr lang="en-US" sz="1600" dirty="0">
                <a:ea typeface="Calibri"/>
                <a:cs typeface="Calibri"/>
              </a:rPr>
              <a:t>f(0)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3377C-134F-1E05-4080-935E2704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1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A981-BC29-E1F8-9D5F-AC74C354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C9E-AF2D-AB0F-A27F-543CD2E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Matrix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3743-CCFC-9F7B-DFAE-92635A61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matrix is a two-dimensional array of numbers, symbols, or expressions  arranged in rows and columns. </a:t>
            </a:r>
          </a:p>
          <a:p>
            <a:r>
              <a:rPr lang="en-US" sz="2400" dirty="0">
                <a:ea typeface="+mn-lt"/>
                <a:cs typeface="+mn-lt"/>
              </a:rPr>
              <a:t>Denoted by an uppercase letter, such as A. 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Matrix Elements: </a:t>
            </a:r>
            <a:r>
              <a:rPr lang="en-US" sz="2400" dirty="0" err="1">
                <a:ea typeface="+mn-lt"/>
                <a:cs typeface="+mn-lt"/>
              </a:rPr>
              <a:t>a</a:t>
            </a:r>
            <a:r>
              <a:rPr lang="en-US" sz="2400" baseline="-25000" dirty="0" err="1">
                <a:ea typeface="+mn-lt"/>
                <a:cs typeface="+mn-lt"/>
              </a:rPr>
              <a:t>ij</a:t>
            </a:r>
            <a:r>
              <a:rPr lang="en-US" sz="2400" dirty="0">
                <a:ea typeface="+mn-lt"/>
                <a:cs typeface="+mn-lt"/>
              </a:rPr>
              <a:t> represents the element in the </a:t>
            </a:r>
            <a:r>
              <a:rPr lang="en-US" sz="2400" dirty="0" err="1">
                <a:ea typeface="+mn-lt"/>
                <a:cs typeface="+mn-lt"/>
              </a:rPr>
              <a:t>i-th</a:t>
            </a:r>
            <a:r>
              <a:rPr lang="en-US" sz="2400" dirty="0">
                <a:ea typeface="+mn-lt"/>
                <a:cs typeface="+mn-lt"/>
              </a:rPr>
              <a:t> row and j-</a:t>
            </a:r>
            <a:r>
              <a:rPr lang="en-US" sz="2400" dirty="0" err="1">
                <a:ea typeface="+mn-lt"/>
                <a:cs typeface="+mn-lt"/>
              </a:rPr>
              <a:t>th</a:t>
            </a:r>
            <a:r>
              <a:rPr lang="en-US" sz="2400" dirty="0">
                <a:ea typeface="+mn-lt"/>
                <a:cs typeface="+mn-lt"/>
              </a:rPr>
              <a:t> column of matrix A. 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Matrix Size: </a:t>
            </a:r>
            <a:r>
              <a:rPr lang="en-US" sz="2400" dirty="0" err="1">
                <a:ea typeface="+mn-lt"/>
                <a:cs typeface="+mn-lt"/>
              </a:rPr>
              <a:t>m×n</a:t>
            </a:r>
            <a:r>
              <a:rPr lang="en-US" sz="2400" dirty="0">
                <a:ea typeface="+mn-lt"/>
                <a:cs typeface="+mn-lt"/>
              </a:rPr>
              <a:t> indicates a matrix with m rows and n columns.</a:t>
            </a: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5F63-9384-7117-8F8D-F23884CC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  <p:pic>
        <p:nvPicPr>
          <p:cNvPr id="6" name="Graphic 5" descr="{\displaystyle \mathbf {A} ={\begin{bmatrix}-1.3&amp;0.6\\20.4&amp;5.5\\9.7&amp;-6.2\end{bmatrix}}.}">
            <a:extLst>
              <a:ext uri="{FF2B5EF4-FFF2-40B4-BE49-F238E27FC236}">
                <a16:creationId xmlns:a16="http://schemas.microsoft.com/office/drawing/2014/main" id="{1B2B41A2-1F02-1BB0-4EDD-AB404373D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7637" y="4600751"/>
            <a:ext cx="4271080" cy="18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DDD5F-24E2-2654-5649-91FADB09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2C2E-0AA8-1DBB-97E6-2B7D1C5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Matrix Operations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9DD6-D272-70EB-6664-5366C532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768"/>
            <a:ext cx="10515600" cy="46729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Calibri"/>
                <a:ea typeface="+mn-lt"/>
                <a:cs typeface="Arial"/>
              </a:rPr>
              <a:t>Addition:</a:t>
            </a:r>
          </a:p>
          <a:p>
            <a:pPr marL="457200" lvl="1" indent="0">
              <a:buNone/>
            </a:pPr>
            <a:r>
              <a:rPr lang="en-US" sz="1700" dirty="0">
                <a:ea typeface="+mn-lt"/>
                <a:cs typeface="+mn-lt"/>
              </a:rPr>
              <a:t>C = A + B for matrices A, B, and C of the same size.</a:t>
            </a:r>
          </a:p>
          <a:p>
            <a:pPr marL="457200" lvl="1" indent="0">
              <a:buNone/>
            </a:pPr>
            <a:r>
              <a:rPr lang="en-US" sz="1700" dirty="0" err="1">
                <a:ea typeface="+mn-lt"/>
                <a:cs typeface="+mn-lt"/>
              </a:rPr>
              <a:t>c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r>
              <a:rPr lang="en-US" sz="1700" dirty="0">
                <a:ea typeface="+mn-lt"/>
                <a:cs typeface="+mn-lt"/>
              </a:rPr>
              <a:t> = </a:t>
            </a:r>
            <a:r>
              <a:rPr lang="en-US" sz="1700" dirty="0" err="1">
                <a:ea typeface="+mn-lt"/>
                <a:cs typeface="+mn-lt"/>
              </a:rPr>
              <a:t>a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r>
              <a:rPr lang="en-US" sz="1700" dirty="0">
                <a:ea typeface="+mn-lt"/>
                <a:cs typeface="+mn-lt"/>
              </a:rPr>
              <a:t> + </a:t>
            </a:r>
            <a:r>
              <a:rPr lang="en-US" sz="1700" dirty="0" err="1">
                <a:ea typeface="+mn-lt"/>
                <a:cs typeface="+mn-lt"/>
              </a:rPr>
              <a:t>b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endParaRPr lang="en-US" sz="1700" dirty="0" err="1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ea typeface="+mn-lt"/>
                <a:cs typeface="Arial"/>
              </a:rPr>
              <a:t>Subtraction:</a:t>
            </a:r>
          </a:p>
          <a:p>
            <a:pPr marL="457200" lvl="1" indent="0">
              <a:buNone/>
            </a:pPr>
            <a:r>
              <a:rPr lang="en-US" sz="1700" dirty="0">
                <a:ea typeface="+mn-lt"/>
                <a:cs typeface="+mn-lt"/>
              </a:rPr>
              <a:t>C = A - B for matrices A, B, and C of the same size.</a:t>
            </a:r>
          </a:p>
          <a:p>
            <a:pPr marL="457200" lvl="1" indent="0">
              <a:buNone/>
            </a:pPr>
            <a:r>
              <a:rPr lang="en-US" sz="1700" dirty="0" err="1">
                <a:ea typeface="+mn-lt"/>
                <a:cs typeface="+mn-lt"/>
              </a:rPr>
              <a:t>c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r>
              <a:rPr lang="en-US" sz="1700" dirty="0">
                <a:ea typeface="+mn-lt"/>
                <a:cs typeface="+mn-lt"/>
              </a:rPr>
              <a:t> = </a:t>
            </a:r>
            <a:r>
              <a:rPr lang="en-US" sz="1700" dirty="0" err="1">
                <a:ea typeface="+mn-lt"/>
                <a:cs typeface="+mn-lt"/>
              </a:rPr>
              <a:t>a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r>
              <a:rPr lang="en-US" sz="1700" dirty="0">
                <a:ea typeface="+mn-lt"/>
                <a:cs typeface="+mn-lt"/>
              </a:rPr>
              <a:t> - </a:t>
            </a:r>
            <a:r>
              <a:rPr lang="en-US" sz="1700" dirty="0" err="1">
                <a:ea typeface="+mn-lt"/>
                <a:cs typeface="+mn-lt"/>
              </a:rPr>
              <a:t>b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endParaRPr lang="en-US" sz="1700" dirty="0" err="1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ea typeface="+mn-lt"/>
                <a:cs typeface="Arial"/>
              </a:rPr>
              <a:t>Scalar Multiplication:</a:t>
            </a:r>
          </a:p>
          <a:p>
            <a:pPr marL="457200" lvl="1" indent="0">
              <a:buNone/>
            </a:pPr>
            <a:r>
              <a:rPr lang="en-US" sz="1700" dirty="0">
                <a:ea typeface="+mn-lt"/>
                <a:cs typeface="+mn-lt"/>
              </a:rPr>
              <a:t>C = k ⋅ A for a scalar k and matrix A.</a:t>
            </a:r>
          </a:p>
          <a:p>
            <a:pPr marL="457200" lvl="1" indent="0">
              <a:buNone/>
            </a:pPr>
            <a:r>
              <a:rPr lang="en-US" sz="1700" dirty="0" err="1">
                <a:ea typeface="+mn-lt"/>
                <a:cs typeface="+mn-lt"/>
              </a:rPr>
              <a:t>c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r>
              <a:rPr lang="en-US" sz="1700" dirty="0">
                <a:ea typeface="+mn-lt"/>
                <a:cs typeface="+mn-lt"/>
              </a:rPr>
              <a:t> = k ⋅ </a:t>
            </a:r>
            <a:r>
              <a:rPr lang="en-US" sz="1700" dirty="0" err="1">
                <a:ea typeface="+mn-lt"/>
                <a:cs typeface="+mn-lt"/>
              </a:rPr>
              <a:t>a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endParaRPr lang="en-US" sz="1700" dirty="0" err="1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ea typeface="+mn-lt"/>
                <a:cs typeface="Arial"/>
              </a:rPr>
              <a:t>Matrix Multiplication:</a:t>
            </a:r>
          </a:p>
          <a:p>
            <a:pPr marL="457200" lvl="1" indent="0">
              <a:buNone/>
            </a:pPr>
            <a:r>
              <a:rPr lang="en-US" sz="1700" dirty="0">
                <a:ea typeface="+mn-lt"/>
                <a:cs typeface="+mn-lt"/>
              </a:rPr>
              <a:t>C = A × B for matrices A, B, and C with appropriate dimensions.</a:t>
            </a:r>
          </a:p>
          <a:p>
            <a:pPr marL="457200" lvl="1" indent="0">
              <a:buNone/>
            </a:pPr>
            <a:r>
              <a:rPr lang="en-US" sz="1700" dirty="0" err="1">
                <a:ea typeface="+mn-lt"/>
                <a:cs typeface="+mn-lt"/>
              </a:rPr>
              <a:t>c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r>
              <a:rPr lang="en-US" sz="1700" dirty="0">
                <a:ea typeface="+mn-lt"/>
                <a:cs typeface="+mn-lt"/>
              </a:rPr>
              <a:t> = ∑</a:t>
            </a:r>
            <a:r>
              <a:rPr lang="en-US" sz="1700" baseline="-25000" dirty="0">
                <a:ea typeface="+mn-lt"/>
                <a:cs typeface="+mn-lt"/>
              </a:rPr>
              <a:t>k=1</a:t>
            </a:r>
            <a:r>
              <a:rPr lang="en-US" sz="1700" baseline="30000" dirty="0">
                <a:ea typeface="+mn-lt"/>
                <a:cs typeface="+mn-lt"/>
              </a:rPr>
              <a:t>n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a</a:t>
            </a:r>
            <a:r>
              <a:rPr lang="en-US" sz="1700" baseline="-25000" dirty="0" err="1">
                <a:ea typeface="+mn-lt"/>
                <a:cs typeface="+mn-lt"/>
              </a:rPr>
              <a:t>ik</a:t>
            </a:r>
            <a:r>
              <a:rPr lang="en-US" sz="1700" dirty="0">
                <a:ea typeface="+mn-lt"/>
                <a:cs typeface="+mn-lt"/>
              </a:rPr>
              <a:t> ⋅ </a:t>
            </a:r>
            <a:r>
              <a:rPr lang="en-US" sz="1700" dirty="0" err="1">
                <a:ea typeface="+mn-lt"/>
                <a:cs typeface="+mn-lt"/>
              </a:rPr>
              <a:t>b</a:t>
            </a:r>
            <a:r>
              <a:rPr lang="en-US" sz="1700" baseline="-25000" dirty="0" err="1">
                <a:ea typeface="+mn-lt"/>
                <a:cs typeface="+mn-lt"/>
              </a:rPr>
              <a:t>kj</a:t>
            </a:r>
            <a:endParaRPr lang="en-US" sz="1700" dirty="0" err="1"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ea typeface="+mn-lt"/>
                <a:cs typeface="Arial"/>
              </a:rPr>
              <a:t>Transpose:</a:t>
            </a:r>
          </a:p>
          <a:p>
            <a:pPr marL="457200" lvl="1" indent="0">
              <a:buNone/>
            </a:pPr>
            <a:r>
              <a:rPr lang="en-US" sz="1700" dirty="0">
                <a:ea typeface="+mn-lt"/>
                <a:cs typeface="+mn-lt"/>
              </a:rPr>
              <a:t>B = A</a:t>
            </a:r>
            <a:r>
              <a:rPr lang="en-US" sz="1700" baseline="30000" dirty="0">
                <a:ea typeface="+mn-lt"/>
                <a:cs typeface="+mn-lt"/>
              </a:rPr>
              <a:t>T</a:t>
            </a:r>
            <a:r>
              <a:rPr lang="en-US" sz="1700" dirty="0">
                <a:ea typeface="+mn-lt"/>
                <a:cs typeface="+mn-lt"/>
              </a:rPr>
              <a:t> where B is the transpose of A.</a:t>
            </a:r>
          </a:p>
          <a:p>
            <a:pPr marL="457200" lvl="1" indent="0">
              <a:buNone/>
            </a:pPr>
            <a:r>
              <a:rPr lang="en-US" sz="1700" dirty="0" err="1">
                <a:ea typeface="+mn-lt"/>
                <a:cs typeface="+mn-lt"/>
              </a:rPr>
              <a:t>b</a:t>
            </a:r>
            <a:r>
              <a:rPr lang="en-US" sz="1700" baseline="-25000" dirty="0" err="1">
                <a:ea typeface="+mn-lt"/>
                <a:cs typeface="+mn-lt"/>
              </a:rPr>
              <a:t>ij</a:t>
            </a:r>
            <a:r>
              <a:rPr lang="en-US" sz="1700" dirty="0">
                <a:ea typeface="+mn-lt"/>
                <a:cs typeface="+mn-lt"/>
              </a:rPr>
              <a:t> = a</a:t>
            </a:r>
            <a:r>
              <a:rPr lang="en-US" sz="1700" baseline="-25000" dirty="0">
                <a:ea typeface="+mn-lt"/>
                <a:cs typeface="+mn-lt"/>
              </a:rPr>
              <a:t>ji</a:t>
            </a:r>
            <a:endParaRPr lang="en-US" sz="17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47B39-E82D-A48B-BDD6-24293EC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78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90550-9673-F983-56B1-4440DB42C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46DD-54A0-3221-EFCC-8C0B905F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Exponentiation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3E24-A1B9-5F61-10DB-18B1691A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Exponentiation is the process of raising a number (base) to a certain power (exponent).</a:t>
            </a:r>
          </a:p>
          <a:p>
            <a:r>
              <a:rPr lang="en-US" dirty="0">
                <a:ea typeface="+mn-lt"/>
                <a:cs typeface="+mn-lt"/>
              </a:rPr>
              <a:t>Definition: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</a:t>
            </a:r>
            <a:r>
              <a:rPr lang="en-US" baseline="30000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= n × n × … × n (m times)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Recursive relation 1: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f(n, m) = f(n, m-1) × n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f(n, 1) = n</a:t>
            </a:r>
          </a:p>
          <a:p>
            <a:r>
              <a:rPr lang="en-US" dirty="0">
                <a:ea typeface="+mn-lt"/>
                <a:cs typeface="+mn-lt"/>
              </a:rPr>
              <a:t>Recursive relation 2: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If m is odd:</a:t>
            </a:r>
          </a:p>
          <a:p>
            <a:pPr marL="914400" lvl="2">
              <a:buNone/>
            </a:pPr>
            <a:r>
              <a:rPr lang="en-US" dirty="0">
                <a:ea typeface="+mn-lt"/>
                <a:cs typeface="+mn-lt"/>
              </a:rPr>
              <a:t>f(n, m) = f(n, m/2) × f(n, m/2) × n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If m is even:</a:t>
            </a:r>
          </a:p>
          <a:p>
            <a:pPr marL="914400" lvl="2">
              <a:buNone/>
            </a:pPr>
            <a:r>
              <a:rPr lang="en-US" dirty="0">
                <a:ea typeface="+mn-lt"/>
                <a:cs typeface="+mn-lt"/>
              </a:rPr>
              <a:t>f(n, m) = f(n, m/2) × f(n, m/2)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f(n, 1) = n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D822B-5D77-8EA1-920C-59822581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00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B1C0-146D-792E-3DFB-9BF5D9FA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51BE-5594-38E7-9C25-CD02700F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err="1">
                <a:solidFill>
                  <a:srgbClr val="000099"/>
                </a:solidFill>
                <a:ea typeface="+mj-lt"/>
                <a:cs typeface="+mj-lt"/>
              </a:rPr>
              <a:t>System.nanoTime</a:t>
            </a: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()</a:t>
            </a:r>
            <a:endParaRPr lang="en-CA" sz="4000" b="1" dirty="0">
              <a:solidFill>
                <a:srgbClr val="000099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83AE-667C-5FF9-8807-560603D5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Precision: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Provides nanosecond precision.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Suitable for measuring short durations or intervals.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Origin: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The origin (zero point) is arbitrary and may change between runs or system restarts.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Not tied to the system clock; it measures elapsed time from an unspecified point in the past.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Use Cases: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Measuring short intervals or time spans.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Profiling and performance monitoring.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Benchmarking code execution time.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2B36-437B-7DAA-6DC4-E8FB85DB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97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1077A-C924-7349-4343-73839E9A6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D20A-29F7-C40F-1282-A361E1E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err="1">
                <a:solidFill>
                  <a:srgbClr val="000099"/>
                </a:solidFill>
                <a:ea typeface="+mj-lt"/>
                <a:cs typeface="+mj-lt"/>
              </a:rPr>
              <a:t>System.currentTimeMillis</a:t>
            </a:r>
            <a:r>
              <a:rPr lang="en-CA" sz="4000" b="1" dirty="0">
                <a:solidFill>
                  <a:srgbClr val="000099"/>
                </a:solidFill>
                <a:ea typeface="+mj-lt"/>
                <a:cs typeface="+mj-lt"/>
              </a:rPr>
              <a:t>()</a:t>
            </a:r>
            <a:endParaRPr lang="en-US" sz="4000" b="1" dirty="0">
              <a:solidFill>
                <a:srgbClr val="000099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9822-BBDB-434C-EE5E-F5300D54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Precision: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Provides millisecond precision.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Suitable for measuring longer durations.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Origin: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The origin is the standard Unix epoch (January 1, 1970, UTC).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Tied to the system clock and reflects wall-clock time.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Use Cases: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Dealing with real-world time, such as timestamps.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Calculating date differences.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Scheduling tasks based on absolute time.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2EED-12AA-B53D-A2E5-89C76EBD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8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1064</Words>
  <Application>Microsoft Office PowerPoint</Application>
  <PresentationFormat>Widescreen</PresentationFormat>
  <Paragraphs>179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CPSC 319 Data Structures, Algorithms, and Their Applications  Winter 2024</vt:lpstr>
      <vt:lpstr>Recursion</vt:lpstr>
      <vt:lpstr>Matrix</vt:lpstr>
      <vt:lpstr>Matrix Operations</vt:lpstr>
      <vt:lpstr>Exponentiation</vt:lpstr>
      <vt:lpstr>System.nanoTime()</vt:lpstr>
      <vt:lpstr>System.currentTimeMillis()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lastModifiedBy>Mario Costa Sousa</cp:lastModifiedBy>
  <cp:revision>1087</cp:revision>
  <cp:lastPrinted>2019-01-11T02:37:37Z</cp:lastPrinted>
  <dcterms:created xsi:type="dcterms:W3CDTF">2018-09-22T15:58:16Z</dcterms:created>
  <dcterms:modified xsi:type="dcterms:W3CDTF">2024-01-16T01:36:35Z</dcterms:modified>
</cp:coreProperties>
</file>