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87" r:id="rId2"/>
    <p:sldId id="715" r:id="rId3"/>
    <p:sldId id="714" r:id="rId4"/>
    <p:sldId id="716" r:id="rId5"/>
    <p:sldId id="717" r:id="rId6"/>
    <p:sldId id="727" r:id="rId7"/>
    <p:sldId id="718" r:id="rId8"/>
    <p:sldId id="730" r:id="rId9"/>
    <p:sldId id="733" r:id="rId10"/>
    <p:sldId id="734" r:id="rId11"/>
    <p:sldId id="735" r:id="rId12"/>
    <p:sldId id="736" r:id="rId13"/>
    <p:sldId id="7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AB8BB-4613-1124-942F-461FFF5F8D4C}" v="257" dt="2024-01-16T18:04:55.888"/>
    <p1510:client id="{51D210DF-D2D6-C34E-EEC0-093408793E01}" v="109" dt="2024-01-17T03:48:42.027"/>
    <p1510:client id="{8495D8F5-9CD1-A17F-F797-BDD84D7CBD10}" v="20" dt="2024-01-16T02:48:09.077"/>
    <p1510:client id="{9D1B4158-729B-0AAF-AEAF-058B957A3AC9}" v="141" dt="2024-01-16T07:03:01.025"/>
    <p1510:client id="{BD3AEF7E-02EB-7D02-EBBB-A5A581C23326}" v="490" dt="2024-01-15T07:40:23.928"/>
    <p1510:client id="{C8CBB030-AA36-EDC6-D039-42CF2EEC4E39}" v="60" dt="2024-01-15T19:17:37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B3F36-7999-ECD9-F686-48FF1E69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84E3D-2FEE-6BB4-96FB-427FB99D8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6829-7FFC-D08A-9505-397E4CA90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B694C-A794-F452-843E-E4B1AC937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B1F5B-EDB6-2E33-1717-D8D2638A6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3C85C-EBB4-B00C-5780-254C169A7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D9900-6DD9-A78B-FB8D-DE69C6A21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07EB6-C8CA-DFD1-37B5-7772DA1F7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17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CC68E-C099-7E56-89CE-885793B27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DA928-F7F0-C6D5-747F-58E825BA0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FFBA0-02C8-6923-D464-7A01203D7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A2966-DB14-5E34-14E5-28DA1E6D8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4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BB25-863C-9702-FE41-20BBD3F39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3CA3C-DD4B-4A09-E4E4-7E893DA4B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5E5D9-460E-B52D-2AD4-520378D3C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8CAB1-1269-E18E-6F8B-CDD118A3D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56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C285-68A3-35B7-4054-52646813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BFD9B-A14A-8217-764D-08071C10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5FEAB-11DF-BF44-1B74-AC44A270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BCF-2336-1875-A96E-01FF52B4D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50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2C72-27CE-CAC3-C0A0-A07C03BA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2DE63-A3E1-C889-21E8-F7F7A003B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92F93-9A59-37C8-524F-177A4AD3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F0E0-F994-ED23-CF7E-002EF944B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49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D47F-76C3-DA10-CEB5-8C1FD7325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A1E55-0EFC-9297-CB42-5E55412BF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26AAB-EF5D-0FE5-1366-71FEA0649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97752-53AB-1E7E-7E40-00BFE2788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47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C22B-D0AF-6C81-23B4-C8D98E9D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3213C-831F-4AEB-AD90-DDFDE8653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2B9EE-12BC-1BDA-DA9E-7C2B85EE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77CFE-0ECD-14AC-A71A-50A172753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18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C4EA3-19EB-1AA5-6497-72184386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16DCC-52C9-73C7-F0E2-B0071D1C2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4FBFE-E6AA-5DD5-B6D5-DB31EBBAF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B82E0-CC50-F4DB-C7FC-E408F7C1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83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D7881-725D-1F94-A37B-AE5C43C8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BE6E-EF6E-3566-0651-7128751B5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FA1EF-37F0-E43C-E3A0-78EB21CA4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9EDA-85CC-DA99-480A-CB5C9D504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00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35A5F-072E-E615-7DF0-ED1EC909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C1698-6A98-B58D-7889-81B4A599A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E1820-5209-10AE-BE77-16F6E5AB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9A8C-2829-A388-03DA-070581BA0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7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1CA5-6D0E-637E-B58D-829B9D07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F2C50-8D8A-FE68-155E-6E582E868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DDF051-035A-6883-79EF-975E61F9D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DB594-4FE9-3133-C951-90D12111A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24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C00B2-CBB1-97CC-3FA0-2D79EF24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5F7F-D1B5-DBF7-76D5-77A61D8A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Defining a Class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B38DE-84D2-61F1-013C-E904F50C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10</a:t>
            </a:fld>
            <a:endParaRPr lang="en-CA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45215F-A99B-7D2A-48FC-444274CD1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8308" y="1943894"/>
            <a:ext cx="4215384" cy="4114800"/>
          </a:xfrm>
        </p:spPr>
      </p:pic>
    </p:spTree>
    <p:extLst>
      <p:ext uri="{BB962C8B-B14F-4D97-AF65-F5344CB8AC3E}">
        <p14:creationId xmlns:p14="http://schemas.microsoft.com/office/powerpoint/2010/main" val="245049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19DE-4B20-9E41-0D1E-907EE1E3A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BF40-59D0-9A90-A751-37A9870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Constructor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E634-4002-DA38-4F62-8DFA5DF4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constructor in Java is a special method within a class that is automatically invoked when an object of that class is created.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primary purpose of a constructor is to initialize the state of an object, ensuring that it starts with a valid and known state.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69CF-7C9A-F253-48F4-0DF57789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51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68B9-8110-BECC-6B02-D2BE2F58C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7FD8-DF66-8EBF-203C-08F4D72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Defining a Class</a:t>
            </a:r>
            <a:endParaRPr lang="en-US" b="1" dirty="0">
              <a:cs typeface="Calibri Light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8D6E32-5C89-85CB-497D-6148E8F11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8033" y="1688346"/>
            <a:ext cx="3935933" cy="46537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3F4C-A879-3550-1176-9EFD7288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5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2E7CF-E843-79C7-2F3E-AE67470D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7465-F8F4-B77A-F37C-28A4141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Arrays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3202-4280-272C-55B1-3BFB44AB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 array in Java is a data structure that allows you to store multiple values of the same data type under a single name.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Arrays are objects, and their elements are accessed using an index.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3DD7-7B3C-427E-727C-30753DA3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561E-E2C4-CFAC-AC11-05A1B7B2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922-8D6E-3BB6-BA36-37E0AD17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896-604D-2A03-E20C-9C3FDC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Java is designed as an object-oriented programming language.</a:t>
            </a:r>
          </a:p>
          <a:p>
            <a:r>
              <a:rPr lang="en-US" dirty="0">
                <a:ea typeface="+mn-lt"/>
                <a:cs typeface="+mn-lt"/>
              </a:rPr>
              <a:t>Object-oriented programming involves organizing code into objects, which are instances of classes.</a:t>
            </a:r>
          </a:p>
          <a:p>
            <a:r>
              <a:rPr lang="en-US" dirty="0">
                <a:ea typeface="+mn-lt"/>
                <a:cs typeface="+mn-lt"/>
              </a:rPr>
              <a:t>Objects in Java communicate through method calls, allowing them to collaborate and work together seamlessly.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3377C-134F-1E05-4080-935E270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1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A981-BC29-E1F8-9D5F-AC74C354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C9E-AF2D-AB0F-A27F-543CD2E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000099"/>
                </a:solidFill>
                <a:ea typeface="+mj-lt"/>
                <a:cs typeface="+mj-lt"/>
              </a:rPr>
              <a:t>Basic Terminologies in Java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3743-CCFC-9F7B-DFAE-92635A61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b="1" dirty="0">
                <a:ea typeface="+mn-lt"/>
                <a:cs typeface="+mn-lt"/>
              </a:rPr>
              <a:t>Class:</a:t>
            </a:r>
            <a:r>
              <a:rPr lang="en-US" sz="2300" dirty="0">
                <a:ea typeface="+mn-lt"/>
                <a:cs typeface="+mn-lt"/>
              </a:rPr>
              <a:t> The class is a blueprint (plan) of the instance of a class (object). It can be defined as a logical template that share common properties and methods.</a:t>
            </a:r>
          </a:p>
          <a:p>
            <a:pPr lvl="1"/>
            <a:r>
              <a:rPr lang="en-US" sz="2300" dirty="0">
                <a:ea typeface="+mn-lt"/>
                <a:cs typeface="+mn-lt"/>
              </a:rPr>
              <a:t>Example: Blueprint of the house is class.</a:t>
            </a:r>
          </a:p>
          <a:p>
            <a:r>
              <a:rPr lang="en-US" sz="2300" b="1" dirty="0">
                <a:ea typeface="+mn-lt"/>
                <a:cs typeface="+mn-lt"/>
              </a:rPr>
              <a:t>Object:</a:t>
            </a:r>
            <a:r>
              <a:rPr lang="en-US" sz="2300" dirty="0">
                <a:ea typeface="+mn-lt"/>
                <a:cs typeface="+mn-lt"/>
              </a:rPr>
              <a:t> The object is an instance of a class. It is an entity that has behavior and state.</a:t>
            </a:r>
          </a:p>
          <a:p>
            <a:pPr lvl="1"/>
            <a:r>
              <a:rPr lang="en-US" sz="2300" dirty="0">
                <a:ea typeface="+mn-lt"/>
                <a:cs typeface="+mn-lt"/>
              </a:rPr>
              <a:t>Example: Dog, Cat, Monkey etc. are the object of “Animal” class.</a:t>
            </a:r>
          </a:p>
          <a:p>
            <a:r>
              <a:rPr lang="en-US" sz="2300" b="1" dirty="0">
                <a:ea typeface="+mn-lt"/>
                <a:cs typeface="+mn-lt"/>
              </a:rPr>
              <a:t>Method:</a:t>
            </a:r>
            <a:r>
              <a:rPr lang="en-US" sz="2300" dirty="0">
                <a:ea typeface="+mn-lt"/>
                <a:cs typeface="+mn-lt"/>
              </a:rPr>
              <a:t> The behavior of an object is the method.</a:t>
            </a:r>
          </a:p>
          <a:p>
            <a:pPr lvl="1"/>
            <a:r>
              <a:rPr lang="en-US" sz="2300" dirty="0">
                <a:ea typeface="+mn-lt"/>
                <a:cs typeface="+mn-lt"/>
              </a:rPr>
              <a:t>Example: Barking of the dogs.</a:t>
            </a:r>
          </a:p>
          <a:p>
            <a:r>
              <a:rPr lang="en-US" sz="2300" b="1" dirty="0">
                <a:ea typeface="+mn-lt"/>
                <a:cs typeface="+mn-lt"/>
              </a:rPr>
              <a:t>Fields:</a:t>
            </a:r>
            <a:r>
              <a:rPr lang="en-US" sz="2300" dirty="0">
                <a:ea typeface="+mn-lt"/>
                <a:cs typeface="+mn-lt"/>
              </a:rPr>
              <a:t> Every object has its own set of instance variables. The state of an object is generally created by the values that are assigned to these fields.</a:t>
            </a:r>
          </a:p>
          <a:p>
            <a:pPr lvl="1"/>
            <a:r>
              <a:rPr lang="en-US" sz="2300" dirty="0">
                <a:cs typeface="Calibri" panose="020F0502020204030204"/>
              </a:rPr>
              <a:t>Example: Breed, color, and age of a dog.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5F63-9384-7117-8F8D-F23884C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DDD5F-24E2-2654-5649-91FADB09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2C2E-0AA8-1DBB-97E6-2B7D1C5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HelloWorld.java</a:t>
            </a:r>
            <a:endParaRPr lang="en-US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087CEA6-964D-1F9F-514E-95B88CFD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512" y="1797086"/>
            <a:ext cx="9682974" cy="41389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47B39-E82D-A48B-BDD6-24293EC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7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EC35-A1BC-6E34-7E7D-00CB180C0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ACC5-55CE-F04F-B450-301B5363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Primitive Data Types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674C-7872-3B68-8855-0FDADBB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Basic building blocks of data in Java.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Directly manipulate values.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Fixed size.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Stored in memory for quick access.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, byte, char, short, int, long, float, double</a:t>
            </a:r>
          </a:p>
          <a:p>
            <a:r>
              <a:rPr lang="en-US" dirty="0">
                <a:ea typeface="+mn-lt"/>
                <a:cs typeface="+mn-lt"/>
              </a:rPr>
              <a:t>Ideal for simple, atomic values.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598F-5BC4-F3C8-EBAE-2B20ACF1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18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C5405-A30B-3009-717A-B511FA1DA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D96C-017F-F604-98E6-3CC9F393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Primitive Data Types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7081-099C-C241-A472-0E88A79B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F9D874-6CC4-4EEE-0712-29B7C2E9A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813306"/>
              </p:ext>
            </p:extLst>
          </p:nvPr>
        </p:nvGraphicFramePr>
        <p:xfrm>
          <a:off x="838200" y="1825625"/>
          <a:ext cx="10515590" cy="360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853">
                  <a:extLst>
                    <a:ext uri="{9D8B030D-6E8A-4147-A177-3AD203B41FA5}">
                      <a16:colId xmlns:a16="http://schemas.microsoft.com/office/drawing/2014/main" val="1564196479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1228220838"/>
                    </a:ext>
                  </a:extLst>
                </a:gridCol>
                <a:gridCol w="7467591">
                  <a:extLst>
                    <a:ext uri="{9D8B030D-6E8A-4147-A177-3AD203B41FA5}">
                      <a16:colId xmlns:a16="http://schemas.microsoft.com/office/drawing/2014/main" val="41791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0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whole numbers from -128 to 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8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whole numbers from -32,768 to 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11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whole numbers from -2,147,483,648 to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0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whole numbers from -9,223,372,036,854,775,808 to 9,223,372,036,854,775,807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0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fractional numbers. Sufficient for storing 6 to 7 decimal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fractional numbers. Sufficient for storing 15 decimal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5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boolean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true or false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9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Stores a single character/letter or ASCII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1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D024D-BF03-0B37-8110-446A9264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2B87-A178-D4FC-5B83-74DDDA39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Non-Primitive Data Types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5F8B-832F-373D-99AC-C2AAF997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Derived from primitive types and include more complex structures.</a:t>
            </a:r>
          </a:p>
          <a:p>
            <a:r>
              <a:rPr lang="en-US" dirty="0">
                <a:ea typeface="+mn-lt"/>
                <a:cs typeface="+mn-lt"/>
              </a:rPr>
              <a:t>Can have methods and perform operations.</a:t>
            </a:r>
          </a:p>
          <a:p>
            <a:r>
              <a:rPr lang="en-US" dirty="0">
                <a:ea typeface="+mn-lt"/>
                <a:cs typeface="+mn-lt"/>
              </a:rPr>
              <a:t>Dynamic size.</a:t>
            </a:r>
          </a:p>
          <a:p>
            <a:r>
              <a:rPr lang="en-US" dirty="0">
                <a:ea typeface="+mn-lt"/>
                <a:cs typeface="+mn-lt"/>
              </a:rPr>
              <a:t>Stored by reference.</a:t>
            </a:r>
          </a:p>
          <a:p>
            <a:r>
              <a:rPr lang="en-US" dirty="0">
                <a:ea typeface="+mn-lt"/>
                <a:cs typeface="+mn-lt"/>
              </a:rPr>
              <a:t>Arrays, Strings, Objects, Classes</a:t>
            </a:r>
          </a:p>
          <a:p>
            <a:r>
              <a:rPr lang="en-US" dirty="0">
                <a:ea typeface="+mn-lt"/>
                <a:cs typeface="+mn-lt"/>
              </a:rPr>
              <a:t>Suited for more complex and structured data.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B9D8A-4EDD-4F5C-08F2-60707A71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5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8F991-473F-1D94-591D-18E4AAAA3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6765-5D13-7F6B-8550-A1910CB0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Defining a Class</a:t>
            </a:r>
            <a:endParaRPr lang="en-US" b="1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3BB12-9630-AB31-6CCA-F39D0543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8</a:t>
            </a:fld>
            <a:endParaRPr lang="en-CA"/>
          </a:p>
        </p:txBody>
      </p:sp>
      <p:pic>
        <p:nvPicPr>
          <p:cNvPr id="8" name="Content Placeholder 7" descr="A black rectangular with colorful text&#10;&#10;Description automatically generated">
            <a:extLst>
              <a:ext uri="{FF2B5EF4-FFF2-40B4-BE49-F238E27FC236}">
                <a16:creationId xmlns:a16="http://schemas.microsoft.com/office/drawing/2014/main" id="{08477931-A116-846C-6DC3-448EE506E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9552" y="1688345"/>
            <a:ext cx="5292896" cy="4114800"/>
          </a:xfrm>
        </p:spPr>
      </p:pic>
    </p:spTree>
    <p:extLst>
      <p:ext uri="{BB962C8B-B14F-4D97-AF65-F5344CB8AC3E}">
        <p14:creationId xmlns:p14="http://schemas.microsoft.com/office/powerpoint/2010/main" val="197126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F775-7625-42EC-60CC-C43499E6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1B7B-E562-8C40-057C-6C21B718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Defining a Class</a:t>
            </a:r>
            <a:endParaRPr lang="en-US" b="1" dirty="0">
              <a:cs typeface="Calibri Light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7737B6-A18D-F664-7C39-4DAA4F7E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4278" y="1688345"/>
            <a:ext cx="5343445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C62EC-70A9-81D5-D694-AC2B2B9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1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CPSC 319 Data Structures, Algorithms, and Their Applications  Winter 2024</vt:lpstr>
      <vt:lpstr>Java</vt:lpstr>
      <vt:lpstr>Basic Terminologies in Java</vt:lpstr>
      <vt:lpstr>HelloWorld.java</vt:lpstr>
      <vt:lpstr>Primitive Data Types</vt:lpstr>
      <vt:lpstr>Primitive Data Types</vt:lpstr>
      <vt:lpstr>Non-Primitive Data Types</vt:lpstr>
      <vt:lpstr>Defining a Class</vt:lpstr>
      <vt:lpstr>Defining a Class</vt:lpstr>
      <vt:lpstr>Defining a Class</vt:lpstr>
      <vt:lpstr>Constructor</vt:lpstr>
      <vt:lpstr>Defining a Class</vt:lpstr>
      <vt:lpstr>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1107</cp:revision>
  <cp:lastPrinted>2019-01-11T02:37:37Z</cp:lastPrinted>
  <dcterms:created xsi:type="dcterms:W3CDTF">2018-09-22T15:58:16Z</dcterms:created>
  <dcterms:modified xsi:type="dcterms:W3CDTF">2024-01-17T03:49:05Z</dcterms:modified>
</cp:coreProperties>
</file>