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687" r:id="rId2"/>
    <p:sldId id="707" r:id="rId3"/>
    <p:sldId id="708" r:id="rId4"/>
    <p:sldId id="709" r:id="rId5"/>
    <p:sldId id="711" r:id="rId6"/>
    <p:sldId id="712" r:id="rId7"/>
    <p:sldId id="7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98FAE-7DFF-FA4A-1F1A-76B6DF41912C}" v="91" dt="2023-11-28T07:00:15.806"/>
    <p1510:client id="{1CFDAEFD-B1D9-8CD1-EF53-E0B2E02C3FD0}" v="79" dt="2023-11-28T02:02:49.502"/>
    <p1510:client id="{3426EBDC-2363-1DEB-BEA0-F5834CCB0273}" v="392" dt="2023-11-28T05:55:15.701"/>
    <p1510:client id="{37BBDC96-700C-A31E-D876-54892859DF39}" v="313" dt="2023-11-29T04:04:40.401"/>
    <p1510:client id="{57686843-2901-022C-761A-F4C5E8A655B1}" v="177" dt="2023-11-28T21:17:37.137"/>
    <p1510:client id="{80DCF674-9DBF-E56E-9027-0C44D6FEC10E}" v="108" dt="2023-11-28T17:18:23.710"/>
    <p1510:client id="{9F932174-14C4-A9AD-7B7E-325F74E9FCAB}" v="33" dt="2023-11-29T18:09:38.727"/>
    <p1510:client id="{A2D86820-AC14-CA42-98B5-529649CFC73E}" v="166" dt="2024-01-15T03:43:51.297"/>
    <p1510:client id="{BD3AEF7E-02EB-7D02-EBBB-A5A581C23326}" v="490" dt="2024-01-15T07:40:23.928"/>
    <p1510:client id="{C8B05AB7-8DB4-4A84-B4D4-541DA41036F0}" v="66" dt="2023-09-01T21:11:55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82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FE49-9D0C-2FB1-5B68-A7E39BA9D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67125-C9F9-55E5-10D7-CB33B6210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416A5-D5E6-2621-FCF1-6CCCC5BB1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919C4-53B4-875C-A7B2-0325B269A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89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1EC60-B529-AF57-0C4D-993620CC3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FC8A69-9CC3-50F4-3FA3-3C56F09B5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53B34-438A-2BBA-AE9E-F46AC4645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6AE2-F29A-7014-AA90-CAF141C8C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54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02999-0D87-E407-2123-FB8E06B4D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5B40F-A0C6-677F-50C6-E21EA14DB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BE09AB-5CDA-E0D9-2301-EF93326A6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66B4F-B772-1EC0-31EC-4875D033A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17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78C2A-DD1E-27DB-AE7C-49C5347B9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7E3A1-268B-7D7A-64E1-677649572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EF400-8660-CCAF-414B-A3FD84D86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CCD6B-5AEF-F72C-CB62-78ED92E00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03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86194-B7DB-F334-BD1D-9F8BD4316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57E1B-E1D8-3784-CC66-68946F07A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C05FF-7D09-460F-EC8D-18891D4B6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B68A1-F5F7-8C86-48AB-9D3DC73EB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27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ima.vahidiferdowsi@ucalgary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829D-A026-1422-BDD7-8276732A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Introduction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5C36-C1D7-4DF6-8CD1-83B132D1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Nima Vahidi Ferdowsi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MSc student under the supervision of Dr. Mario Costa Sousa and Dr. Usman Alim</a:t>
            </a:r>
          </a:p>
          <a:p>
            <a:pPr lvl="1">
              <a:buNone/>
            </a:pPr>
            <a:r>
              <a:rPr lang="en-US" sz="2000" i="1" dirty="0">
                <a:ea typeface="+mn-lt"/>
                <a:cs typeface="+mn-lt"/>
              </a:rPr>
              <a:t>Deep Neural Networks for Style Transfer in Computer Graphics and Visualization</a:t>
            </a:r>
            <a:endParaRPr lang="en-US" sz="2000" i="1" dirty="0">
              <a:cs typeface="Calibri"/>
            </a:endParaRPr>
          </a:p>
          <a:p>
            <a:pPr lvl="1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Email: </a:t>
            </a:r>
            <a:r>
              <a:rPr lang="en-US" dirty="0">
                <a:ea typeface="+mn-lt"/>
                <a:cs typeface="+mn-lt"/>
                <a:hlinkClick r:id="rId3"/>
              </a:rPr>
              <a:t>nima.vahidiferdowsi@ucalgary.ca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Please start your subject with "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CPSC 319 - </a:t>
            </a:r>
            <a:r>
              <a:rPr lang="en-US" dirty="0">
                <a:ea typeface="+mn-lt"/>
                <a:cs typeface="+mn-lt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40D38-20DF-6CB2-9B12-980B2ED0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3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16151-353B-316A-434A-0C5C2E91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180D-A541-8129-3C17-3812231A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Outline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2A8-CDC2-84FC-3CDC-4980AAB4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Java Primer (Chapter 1)</a:t>
            </a:r>
          </a:p>
          <a:p>
            <a:r>
              <a:rPr lang="en-US" sz="2400" dirty="0">
                <a:ea typeface="+mn-lt"/>
                <a:cs typeface="+mn-lt"/>
              </a:rPr>
              <a:t>Fundamental Data Structures (Chapter 3)</a:t>
            </a:r>
          </a:p>
          <a:p>
            <a:r>
              <a:rPr lang="en-US" sz="2400" dirty="0">
                <a:ea typeface="+mn-lt"/>
                <a:cs typeface="+mn-lt"/>
              </a:rPr>
              <a:t>Specifics about the Programming Assignments</a:t>
            </a:r>
          </a:p>
          <a:p>
            <a:r>
              <a:rPr lang="en-US" sz="2400" dirty="0">
                <a:ea typeface="+mn-lt"/>
                <a:cs typeface="+mn-lt"/>
              </a:rPr>
              <a:t>Any specific data structures/algorithms covered in class throughout the term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391A5-8873-80E0-C21D-86343F66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73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9B762-902B-2044-881C-6BC5378E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C1AA-D488-4CDC-119A-1005D19C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Recursion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E554-B231-E92C-7C82-DE0E9215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 programming concept where a function calls itself to solve a problem.</a:t>
            </a:r>
          </a:p>
          <a:p>
            <a:r>
              <a:rPr lang="en-US" sz="2400" dirty="0">
                <a:ea typeface="+mn-lt"/>
                <a:cs typeface="+mn-lt"/>
              </a:rPr>
              <a:t>Continues until a base case is reached, returning a result without further recursive calls.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Factorial: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n! = n × (n-1) × … × 2 × 1</a:t>
            </a:r>
            <a:endParaRPr lang="en-US" dirty="0">
              <a:cs typeface="Calibri" panose="020F0502020204030204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7D445-29A3-8A16-D063-2C52E442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10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C52E-94E4-C646-1DC0-3F695D1B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CBCA-67C8-3B9E-80F2-4DDDA179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Matrix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7A9-0C0E-150A-15E2-2444625B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 matrix is a two-dimensional array of numbers, symbols, or  expressions arranged in rows and columns.</a:t>
            </a:r>
          </a:p>
          <a:p>
            <a:r>
              <a:rPr lang="en-US" sz="2400" dirty="0">
                <a:ea typeface="+mn-lt"/>
                <a:cs typeface="+mn-lt"/>
              </a:rPr>
              <a:t>Denoted by an uppercase letter, such as A.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Matrix Elements: </a:t>
            </a:r>
            <a:r>
              <a:rPr lang="en-US" sz="2400" dirty="0" err="1">
                <a:ea typeface="+mn-lt"/>
                <a:cs typeface="+mn-lt"/>
              </a:rPr>
              <a:t>a</a:t>
            </a:r>
            <a:r>
              <a:rPr lang="en-US" sz="2400" baseline="-25000" dirty="0" err="1">
                <a:ea typeface="+mn-lt"/>
                <a:cs typeface="+mn-lt"/>
              </a:rPr>
              <a:t>ij</a:t>
            </a:r>
            <a:r>
              <a:rPr lang="en-US" sz="2400" dirty="0">
                <a:ea typeface="+mn-lt"/>
                <a:cs typeface="+mn-lt"/>
              </a:rPr>
              <a:t> represents the element in the </a:t>
            </a:r>
            <a:r>
              <a:rPr lang="en-US" sz="2400" dirty="0" err="1">
                <a:ea typeface="+mn-lt"/>
                <a:cs typeface="+mn-lt"/>
              </a:rPr>
              <a:t>i-th</a:t>
            </a:r>
            <a:r>
              <a:rPr lang="en-US" sz="2400" dirty="0">
                <a:ea typeface="+mn-lt"/>
                <a:cs typeface="+mn-lt"/>
              </a:rPr>
              <a:t> row and j-</a:t>
            </a:r>
            <a:r>
              <a:rPr lang="en-US" sz="2400" dirty="0" err="1">
                <a:ea typeface="+mn-lt"/>
                <a:cs typeface="+mn-lt"/>
              </a:rPr>
              <a:t>th</a:t>
            </a:r>
            <a:r>
              <a:rPr lang="en-US" sz="2400" dirty="0">
                <a:ea typeface="+mn-lt"/>
                <a:cs typeface="+mn-lt"/>
              </a:rPr>
              <a:t> column of matrix A.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Matrix Size: </a:t>
            </a:r>
            <a:r>
              <a:rPr lang="en-US" sz="2400" dirty="0" err="1">
                <a:ea typeface="+mn-lt"/>
                <a:cs typeface="+mn-lt"/>
              </a:rPr>
              <a:t>m×n</a:t>
            </a:r>
            <a:r>
              <a:rPr lang="en-US" sz="2400" dirty="0">
                <a:ea typeface="+mn-lt"/>
                <a:cs typeface="+mn-lt"/>
              </a:rPr>
              <a:t> indicates a matrix with m rows and n columns.</a:t>
            </a:r>
          </a:p>
          <a:p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E6C67-95E0-60C9-0300-DE6477D4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  <p:pic>
        <p:nvPicPr>
          <p:cNvPr id="5" name="Graphic 4" descr="{\displaystyle \mathbf {A} ={\begin{bmatrix}-1.3&amp;0.6\\20.4&amp;5.5\\9.7&amp;-6.2\end{bmatrix}}.}">
            <a:extLst>
              <a:ext uri="{FF2B5EF4-FFF2-40B4-BE49-F238E27FC236}">
                <a16:creationId xmlns:a16="http://schemas.microsoft.com/office/drawing/2014/main" id="{CB858FB3-09A5-225F-70BD-23C4DD8CA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9468" y="4681165"/>
            <a:ext cx="3682958" cy="15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5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5A97C-F365-6BD0-FA24-7AF9E8B8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82DD-8B8F-8CA6-B4BB-1E58D406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Matrix Operations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9677-56EA-E390-8B0A-59558307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Addition: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C = A + B for matrices A, B, and C of the same size.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c</a:t>
            </a:r>
            <a:r>
              <a:rPr lang="en-US" sz="2000" baseline="-25000" dirty="0">
                <a:ea typeface="+mn-lt"/>
                <a:cs typeface="+mn-lt"/>
              </a:rPr>
              <a:t>ij</a:t>
            </a:r>
            <a:r>
              <a:rPr lang="en-US" sz="2000" dirty="0">
                <a:ea typeface="+mn-lt"/>
                <a:cs typeface="+mn-lt"/>
              </a:rPr>
              <a:t> = </a:t>
            </a:r>
            <a:r>
              <a:rPr lang="en-US" sz="2000" dirty="0" err="1">
                <a:ea typeface="+mn-lt"/>
                <a:cs typeface="+mn-lt"/>
              </a:rPr>
              <a:t>a</a:t>
            </a:r>
            <a:r>
              <a:rPr lang="en-US" sz="2000" baseline="-25000" dirty="0" err="1">
                <a:ea typeface="+mn-lt"/>
                <a:cs typeface="+mn-lt"/>
              </a:rPr>
              <a:t>ij</a:t>
            </a:r>
            <a:r>
              <a:rPr lang="en-US" sz="2000" dirty="0">
                <a:ea typeface="+mn-lt"/>
                <a:cs typeface="+mn-lt"/>
              </a:rPr>
              <a:t> - </a:t>
            </a:r>
            <a:r>
              <a:rPr lang="en-US" sz="2000" dirty="0" err="1">
                <a:ea typeface="+mn-lt"/>
                <a:cs typeface="+mn-lt"/>
              </a:rPr>
              <a:t>b</a:t>
            </a:r>
            <a:r>
              <a:rPr lang="en-US" sz="2000" baseline="-25000" dirty="0" err="1">
                <a:ea typeface="+mn-lt"/>
                <a:cs typeface="+mn-lt"/>
              </a:rPr>
              <a:t>ij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Subtraction: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C = A - B for matrices A, B, and C of the same size.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c</a:t>
            </a:r>
            <a:r>
              <a:rPr lang="en-US" sz="2000" baseline="-25000" dirty="0">
                <a:ea typeface="+mn-lt"/>
                <a:cs typeface="+mn-lt"/>
              </a:rPr>
              <a:t>ij</a:t>
            </a:r>
            <a:r>
              <a:rPr lang="en-US" sz="2000" dirty="0">
                <a:ea typeface="+mn-lt"/>
                <a:cs typeface="+mn-lt"/>
              </a:rPr>
              <a:t> = </a:t>
            </a:r>
            <a:r>
              <a:rPr lang="en-US" sz="2000" dirty="0" err="1">
                <a:ea typeface="+mn-lt"/>
                <a:cs typeface="+mn-lt"/>
              </a:rPr>
              <a:t>a</a:t>
            </a:r>
            <a:r>
              <a:rPr lang="en-US" sz="2000" baseline="-25000" dirty="0" err="1">
                <a:ea typeface="+mn-lt"/>
                <a:cs typeface="+mn-lt"/>
              </a:rPr>
              <a:t>ij</a:t>
            </a:r>
            <a:r>
              <a:rPr lang="en-US" sz="2000" dirty="0">
                <a:ea typeface="+mn-lt"/>
                <a:cs typeface="+mn-lt"/>
              </a:rPr>
              <a:t> - </a:t>
            </a:r>
            <a:r>
              <a:rPr lang="en-US" sz="2000" dirty="0" err="1">
                <a:ea typeface="+mn-lt"/>
                <a:cs typeface="+mn-lt"/>
              </a:rPr>
              <a:t>b</a:t>
            </a:r>
            <a:r>
              <a:rPr lang="en-US" sz="2000" baseline="-25000" dirty="0" err="1">
                <a:ea typeface="+mn-lt"/>
                <a:cs typeface="+mn-lt"/>
              </a:rPr>
              <a:t>ij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Scalar Multiplication:</a:t>
            </a:r>
            <a:endParaRPr lang="en-US" sz="2400" dirty="0"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C = k ⋅ A for a scalar k and matrix A.</a:t>
            </a:r>
          </a:p>
          <a:p>
            <a:pPr marL="457200" lvl="1" indent="0">
              <a:buNone/>
            </a:pPr>
            <a:r>
              <a:rPr lang="en-US" sz="2000" dirty="0" err="1">
                <a:ea typeface="+mn-lt"/>
                <a:cs typeface="+mn-lt"/>
              </a:rPr>
              <a:t>c</a:t>
            </a:r>
            <a:r>
              <a:rPr lang="en-US" sz="2000" baseline="-25000" dirty="0" err="1">
                <a:ea typeface="+mn-lt"/>
                <a:cs typeface="+mn-lt"/>
              </a:rPr>
              <a:t>ij</a:t>
            </a:r>
            <a:r>
              <a:rPr lang="en-US" sz="2000" dirty="0">
                <a:ea typeface="+mn-lt"/>
                <a:cs typeface="+mn-lt"/>
              </a:rPr>
              <a:t> = k ⋅ </a:t>
            </a:r>
            <a:r>
              <a:rPr lang="en-US" sz="2000" dirty="0" err="1">
                <a:ea typeface="+mn-lt"/>
                <a:cs typeface="+mn-lt"/>
              </a:rPr>
              <a:t>a</a:t>
            </a:r>
            <a:r>
              <a:rPr lang="en-US" sz="2000" baseline="-25000" dirty="0" err="1">
                <a:ea typeface="+mn-lt"/>
                <a:cs typeface="+mn-lt"/>
              </a:rPr>
              <a:t>ij</a:t>
            </a:r>
            <a:endParaRPr lang="en-US" sz="2000" baseline="-250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Matrix Multiplication:</a:t>
            </a:r>
            <a:endParaRPr lang="en-US" sz="2400" dirty="0"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C = A × B for matrices A, B, and C with appropriate dimensions.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c</a:t>
            </a:r>
            <a:r>
              <a:rPr lang="en-US" sz="2000" baseline="-25000" dirty="0">
                <a:ea typeface="+mn-lt"/>
                <a:cs typeface="+mn-lt"/>
              </a:rPr>
              <a:t>ij</a:t>
            </a:r>
            <a:r>
              <a:rPr lang="en-US" sz="2000" dirty="0">
                <a:ea typeface="+mn-lt"/>
                <a:cs typeface="+mn-lt"/>
              </a:rPr>
              <a:t> = ∑</a:t>
            </a:r>
            <a:r>
              <a:rPr lang="en-US" sz="2000" baseline="-25000" dirty="0">
                <a:ea typeface="+mn-lt"/>
                <a:cs typeface="+mn-lt"/>
              </a:rPr>
              <a:t>k=1</a:t>
            </a:r>
            <a:r>
              <a:rPr lang="en-US" sz="2000" baseline="30000" dirty="0">
                <a:ea typeface="+mn-lt"/>
                <a:cs typeface="+mn-lt"/>
              </a:rPr>
              <a:t>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</a:t>
            </a:r>
            <a:r>
              <a:rPr lang="en-US" sz="2000" baseline="-25000" dirty="0" err="1">
                <a:ea typeface="+mn-lt"/>
                <a:cs typeface="+mn-lt"/>
              </a:rPr>
              <a:t>ik</a:t>
            </a:r>
            <a:r>
              <a:rPr lang="en-US" sz="2000" dirty="0">
                <a:ea typeface="+mn-lt"/>
                <a:cs typeface="+mn-lt"/>
              </a:rPr>
              <a:t> ⋅ </a:t>
            </a:r>
            <a:r>
              <a:rPr lang="en-US" sz="2000" dirty="0" err="1">
                <a:ea typeface="+mn-lt"/>
                <a:cs typeface="+mn-lt"/>
              </a:rPr>
              <a:t>b</a:t>
            </a:r>
            <a:r>
              <a:rPr lang="en-US" sz="2000" baseline="-25000" dirty="0" err="1">
                <a:ea typeface="+mn-lt"/>
                <a:cs typeface="+mn-lt"/>
              </a:rPr>
              <a:t>kj</a:t>
            </a:r>
            <a:endParaRPr lang="en-US" sz="2000" dirty="0" err="1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Transpose: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B = A</a:t>
            </a:r>
            <a:r>
              <a:rPr lang="en-US" sz="2000" baseline="30000" dirty="0">
                <a:ea typeface="+mn-lt"/>
                <a:cs typeface="+mn-lt"/>
              </a:rPr>
              <a:t>T</a:t>
            </a:r>
            <a:r>
              <a:rPr lang="en-US" sz="2000" dirty="0">
                <a:ea typeface="+mn-lt"/>
                <a:cs typeface="+mn-lt"/>
              </a:rPr>
              <a:t> where B is the transpose of A.</a:t>
            </a:r>
          </a:p>
          <a:p>
            <a:pPr marL="457200" lvl="1" indent="0">
              <a:buNone/>
            </a:pPr>
            <a:r>
              <a:rPr lang="en-US" sz="2000" dirty="0" err="1">
                <a:ea typeface="+mn-lt"/>
                <a:cs typeface="+mn-lt"/>
              </a:rPr>
              <a:t>b</a:t>
            </a:r>
            <a:r>
              <a:rPr lang="en-US" sz="2000" baseline="-25000" dirty="0" err="1">
                <a:ea typeface="+mn-lt"/>
                <a:cs typeface="+mn-lt"/>
              </a:rPr>
              <a:t>ij</a:t>
            </a:r>
            <a:r>
              <a:rPr lang="en-US" sz="2000" dirty="0">
                <a:ea typeface="+mn-lt"/>
                <a:cs typeface="+mn-lt"/>
              </a:rPr>
              <a:t> = a</a:t>
            </a:r>
            <a:r>
              <a:rPr lang="en-US" sz="2000" baseline="-25000" dirty="0">
                <a:ea typeface="+mn-lt"/>
                <a:cs typeface="+mn-lt"/>
              </a:rPr>
              <a:t>ji</a:t>
            </a: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34E2-66D4-16D9-E6FE-2EB13DE2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2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04406-8B88-08DF-D71C-F47DDCC52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77F4-94D0-770A-61EE-38D9385C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Exponentiation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EDD6-D62B-D7BF-7F88-D440C145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Exponentiation is the process of raising a number (base) to a certain power (exponent).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cs typeface="Calibri"/>
              </a:rPr>
              <a:t>n</a:t>
            </a:r>
            <a:r>
              <a:rPr lang="en-US" sz="2400" baseline="30000" dirty="0">
                <a:cs typeface="Calibri"/>
              </a:rPr>
              <a:t>m</a:t>
            </a:r>
            <a:r>
              <a:rPr lang="en-US" sz="2400" dirty="0">
                <a:cs typeface="Calibri"/>
              </a:rPr>
              <a:t> = n </a:t>
            </a:r>
            <a:r>
              <a:rPr lang="en-US" sz="2400" dirty="0">
                <a:ea typeface="+mn-lt"/>
                <a:cs typeface="+mn-lt"/>
              </a:rPr>
              <a:t>× n</a:t>
            </a:r>
            <a:r>
              <a:rPr lang="en-US" sz="2400" baseline="30000" dirty="0">
                <a:ea typeface="+mn-lt"/>
                <a:cs typeface="+mn-lt"/>
              </a:rPr>
              <a:t>m-1</a:t>
            </a:r>
            <a:endParaRPr lang="en-US" sz="2400" baseline="30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n</a:t>
            </a:r>
            <a:r>
              <a:rPr lang="en-US" sz="2400" baseline="30000" dirty="0">
                <a:ea typeface="+mn-lt"/>
                <a:cs typeface="+mn-lt"/>
              </a:rPr>
              <a:t>m</a:t>
            </a:r>
            <a:r>
              <a:rPr lang="en-US" sz="2400" dirty="0">
                <a:ea typeface="+mn-lt"/>
                <a:cs typeface="+mn-lt"/>
              </a:rPr>
              <a:t> = n</a:t>
            </a:r>
            <a:r>
              <a:rPr lang="en-US" sz="2400" baseline="30000" dirty="0">
                <a:ea typeface="+mn-lt"/>
                <a:cs typeface="+mn-lt"/>
              </a:rPr>
              <a:t>m/2</a:t>
            </a:r>
            <a:r>
              <a:rPr lang="en-US" sz="2400" dirty="0">
                <a:ea typeface="+mn-lt"/>
                <a:cs typeface="+mn-lt"/>
              </a:rPr>
              <a:t> × n</a:t>
            </a:r>
            <a:r>
              <a:rPr lang="en-US" sz="2400" baseline="30000" dirty="0">
                <a:ea typeface="+mn-lt"/>
                <a:cs typeface="+mn-lt"/>
              </a:rPr>
              <a:t>m/2</a:t>
            </a:r>
            <a:r>
              <a:rPr lang="en-US" sz="2400" dirty="0">
                <a:ea typeface="+mn-lt"/>
                <a:cs typeface="+mn-lt"/>
              </a:rPr>
              <a:t> × n (m is odd) 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n</a:t>
            </a:r>
            <a:r>
              <a:rPr lang="en-US" sz="2400" baseline="30000" dirty="0">
                <a:ea typeface="+mn-lt"/>
                <a:cs typeface="+mn-lt"/>
              </a:rPr>
              <a:t>m</a:t>
            </a:r>
            <a:r>
              <a:rPr lang="en-US" sz="2400" dirty="0">
                <a:ea typeface="+mn-lt"/>
                <a:cs typeface="+mn-lt"/>
              </a:rPr>
              <a:t> = n</a:t>
            </a:r>
            <a:r>
              <a:rPr lang="en-US" sz="2400" baseline="30000" dirty="0">
                <a:ea typeface="+mn-lt"/>
                <a:cs typeface="+mn-lt"/>
              </a:rPr>
              <a:t>m/2</a:t>
            </a:r>
            <a:r>
              <a:rPr lang="en-US" sz="2400" dirty="0">
                <a:ea typeface="+mn-lt"/>
                <a:cs typeface="+mn-lt"/>
              </a:rPr>
              <a:t> × n</a:t>
            </a:r>
            <a:r>
              <a:rPr lang="en-US" sz="2400" baseline="30000" dirty="0">
                <a:ea typeface="+mn-lt"/>
                <a:cs typeface="+mn-lt"/>
              </a:rPr>
              <a:t>m/2</a:t>
            </a:r>
            <a:r>
              <a:rPr lang="en-US" sz="2400" dirty="0">
                <a:ea typeface="+mn-lt"/>
                <a:cs typeface="+mn-lt"/>
              </a:rPr>
              <a:t>  (m is even)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2178-7D78-C9D4-3214-6B076D6D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62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CPSC 319 Data Structures, Algorithms, and Their Applications  Winter 2024</vt:lpstr>
      <vt:lpstr>Introduction</vt:lpstr>
      <vt:lpstr>Outline</vt:lpstr>
      <vt:lpstr>Recursion</vt:lpstr>
      <vt:lpstr>Matrix</vt:lpstr>
      <vt:lpstr>Matrix Operations</vt:lpstr>
      <vt:lpstr>Exponentiation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859</cp:revision>
  <cp:lastPrinted>2019-01-11T02:37:37Z</cp:lastPrinted>
  <dcterms:created xsi:type="dcterms:W3CDTF">2018-09-22T15:58:16Z</dcterms:created>
  <dcterms:modified xsi:type="dcterms:W3CDTF">2024-01-15T08:21:53Z</dcterms:modified>
</cp:coreProperties>
</file>