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687" r:id="rId2"/>
    <p:sldId id="747" r:id="rId3"/>
    <p:sldId id="748" r:id="rId4"/>
    <p:sldId id="749" r:id="rId5"/>
    <p:sldId id="756" r:id="rId6"/>
    <p:sldId id="757" r:id="rId7"/>
    <p:sldId id="758" r:id="rId8"/>
    <p:sldId id="759" r:id="rId9"/>
    <p:sldId id="760" r:id="rId10"/>
    <p:sldId id="751" r:id="rId11"/>
    <p:sldId id="752" r:id="rId12"/>
    <p:sldId id="75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99"/>
    <a:srgbClr val="FFFFCC"/>
    <a:srgbClr val="003300"/>
    <a:srgbClr val="000066"/>
    <a:srgbClr val="A50021"/>
    <a:srgbClr val="FBFBFB"/>
    <a:srgbClr val="FFFFFF"/>
    <a:srgbClr val="F9F9F9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C244EF-67F1-ED3D-048A-8D57E1802AB8}" v="327" dt="2024-03-04T06:19:40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2288C-1FB4-47CD-A1DB-4825540B4A77}" type="datetimeFigureOut">
              <a:rPr lang="en-CA" smtClean="0"/>
              <a:t>2024-03-03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30EF2-A0A2-4DC0-A4E8-CF96DDA7E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03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006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6440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3066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171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319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8319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0549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656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97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7556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064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DD14-1B47-06E5-8333-D89F45A1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F0FE4-2589-8B2F-C61F-D8FD7CE3A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00709-B74D-AE5B-D9C7-8C23E1B1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613D3-FFF6-6250-2490-D8FCA235B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0EF2-A0A2-4DC0-A4E8-CF96DDA7E6F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751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B670-A14F-41A7-AEF6-7F602C8C7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19E1-CF27-48A5-955F-355572C1F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B8308-05F0-41CB-A072-195A765B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57D2B-A750-43CA-A62E-F1BB3A3642CE}" type="datetime1">
              <a:rPr lang="en-CA" smtClean="0"/>
              <a:t>2024-03-03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DF59-0C6D-47EB-9826-D890A9AD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4A6E-95BD-4220-9BA4-C3306300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21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AD64-9443-4AE8-BBA9-6F3C2755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6DAFF-B45C-4BC0-A348-1B06D99A1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C60E-E099-43BE-98B5-88210667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B0A3-BE75-441D-A495-E605ACE43E45}" type="datetime1">
              <a:rPr lang="en-CA" smtClean="0"/>
              <a:t>2024-03-03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465E9-BDE6-4813-942F-29CBD6D0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068F4A1-23EC-4E92-BF6A-33AC7E2F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9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25CA2-038D-49B7-9CB2-0AD25784F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123B7-83CC-4E38-8F59-2778E6886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CA83C-1C0A-481E-B087-B055C1D6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A405-F1EF-4D41-91FC-83236D7CED74}" type="datetime1">
              <a:rPr lang="en-CA" smtClean="0"/>
              <a:t>2024-03-03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AFF9-66FC-4B62-B4EB-A5D19F33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00C46A-FC94-4C93-B1C6-3E101461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47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E9EA-DBEC-44DB-BACA-7004CA56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9831-4FAA-4AF3-8C82-D77E11D95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BED8D-77C1-4C31-A74D-EC06ED1B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32A4-287C-423A-AEE5-34BE67B60F60}" type="datetime1">
              <a:rPr lang="en-CA" smtClean="0"/>
              <a:t>2024-03-03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D06C-98B3-46BD-B00A-8E86BB0B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FDB5C7-272A-428D-89EA-45504563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53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91A8-9A18-4EDF-82D6-BB6ECE03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3E27-9919-4DE8-AC72-856FE134C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69FA-FF1E-4C1E-9CE4-053DEDC8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58CA-569F-4F45-A1BE-6E6C6139E39B}" type="datetime1">
              <a:rPr lang="en-CA" smtClean="0"/>
              <a:t>2024-03-03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6A9B1-E588-4896-9C5A-F4A7E9FA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9214A1-3CD5-41DE-B707-3289C24C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65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FFE0-7EAD-466F-A896-3827F3BD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D888-3DDA-43CB-8E1A-ECEC8712F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D9E6A-74BA-424A-B0C3-C4EC2DC8F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6B7FE-E952-4AD7-ADA8-BBD05458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E1B-EEF8-429B-9E17-9018C61D7DFD}" type="datetime1">
              <a:rPr lang="en-CA" smtClean="0"/>
              <a:t>2024-03-03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2C616-9B53-468E-85AC-ECB08952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49054A3-227C-4BB5-8E27-78C892A8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A647-99D2-4CA0-99E8-CBB3197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DC9F-B697-449D-BF78-D08F8DAC4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EE1F8-DE43-456C-878D-FE457CDDE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655D0-B25E-4B33-B9B7-63EFE2BE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5A4F1-DE7B-4AAD-95F3-7BB7371B8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F1909-1922-45F4-83CF-6B48D9C7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B91C-28E7-4224-8F69-18E0D61AF547}" type="datetime1">
              <a:rPr lang="en-CA" smtClean="0"/>
              <a:t>2024-03-03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3999E-B9B0-4E91-BFE3-D36A1987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159436D-C76A-4746-85A8-75DBA243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00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B742-C1A1-4572-BE5F-A4B661F7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DB525-D2E0-422D-982C-638A211B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AE70-E79C-466E-914E-D8B34DABA0C6}" type="datetime1">
              <a:rPr lang="en-CA" smtClean="0"/>
              <a:t>2024-03-03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4BD93-15BD-46BB-9EE3-4B1DB472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8AB856-4DD6-4CF1-A2A0-DD8279E8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33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1C3B5-5B92-490B-8719-E5DFE0FE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6BA4-6817-4AC3-9130-C6FF3D9D052F}" type="datetime1">
              <a:rPr lang="en-CA" smtClean="0"/>
              <a:t>2024-03-03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EAFF-9F18-4465-BEAD-E2435E0A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F903BC-9F6B-41FF-9766-C9EEBB36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80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1EBB-86F8-4C78-8438-38AA2CF9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68CD-11B5-4973-8DA6-DFAB95E54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8C693-7A12-4552-B906-5340E8E15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DD660-84FE-4C78-9094-AACA6CA8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6754-0BCB-4828-842D-7223084CAE08}" type="datetime1">
              <a:rPr lang="en-CA" smtClean="0"/>
              <a:t>2024-03-03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64A90-59CB-40AE-907B-945F7FFD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DB7296-70F6-4E56-A83D-1E7D1F19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29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E210-9710-4E34-873E-08C9E063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F98D8-2F74-4872-92B4-933DC424E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7F2B3-AFC5-4A7C-85A4-334F48F8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B1C00-8932-4247-B9F3-D409D350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7965-E3EC-42A7-B156-773B6FC9BF9D}" type="datetime1">
              <a:rPr lang="en-CA" smtClean="0"/>
              <a:t>2024-03-03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850D3-D651-4CA5-B0B2-2251B6F5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52DB82-8F96-4A91-8615-8192B4B4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463" y="6425925"/>
            <a:ext cx="2743200" cy="365125"/>
          </a:xfrm>
          <a:prstGeom prst="rect">
            <a:avLst/>
          </a:prstGeom>
        </p:spPr>
        <p:txBody>
          <a:bodyPr/>
          <a:lstStyle/>
          <a:p>
            <a:fld id="{F2C31776-AFA6-4BF2-9E9F-9D921F29A7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85C8F-B93D-4EDE-ACA8-2C8F4DB2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794E4-AA08-4409-93E5-554A04859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5FFB6-B623-4814-AA2B-5EFA4268D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B8B2-812A-427A-B018-A9C7D160EE11}" type="datetime1">
              <a:rPr lang="en-CA" smtClean="0"/>
              <a:t>2024-03-03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82504-0134-4E1C-BF3B-73FCB2063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1342-B03E-4530-82B1-144F03C88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9410" y="6418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rgbClr val="000099"/>
                </a:solidFill>
              </a:defRPr>
            </a:lvl1pPr>
          </a:lstStyle>
          <a:p>
            <a:fld id="{F2C31776-AFA6-4BF2-9E9F-9D921F29A7E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66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A219C2B-0319-45F2-9569-9030AA6B97C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227" y="172454"/>
            <a:ext cx="2722067" cy="110584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96D50CA-479A-C8F2-4BC3-994B3389A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93" y="2381052"/>
            <a:ext cx="10588338" cy="2096997"/>
          </a:xfrm>
        </p:spPr>
        <p:txBody>
          <a:bodyPr>
            <a:normAutofit fontScale="90000"/>
          </a:bodyPr>
          <a:lstStyle/>
          <a:p>
            <a:r>
              <a:rPr lang="en-CA" sz="4000" b="1">
                <a:solidFill>
                  <a:srgbClr val="000099"/>
                </a:solidFill>
                <a:ea typeface="+mj-lt"/>
                <a:cs typeface="+mj-lt"/>
              </a:rPr>
              <a:t>CPSC 319</a:t>
            </a:r>
            <a:br>
              <a:rPr lang="en-CA" sz="4000" b="1">
                <a:ea typeface="+mj-lt"/>
                <a:cs typeface="+mj-lt"/>
              </a:rPr>
            </a:br>
            <a:r>
              <a:rPr lang="en-CA" sz="4000" b="1">
                <a:solidFill>
                  <a:srgbClr val="000099"/>
                </a:solidFill>
                <a:ea typeface="+mj-lt"/>
                <a:cs typeface="+mj-lt"/>
              </a:rPr>
              <a:t>Data Structures, Algorithms, and Their Applications</a:t>
            </a:r>
            <a:br>
              <a:rPr lang="en-CA" sz="4000" b="1">
                <a:ea typeface="+mj-lt"/>
                <a:cs typeface="+mj-lt"/>
              </a:rPr>
            </a:br>
            <a:br>
              <a:rPr lang="en-CA" sz="4000" b="1">
                <a:ea typeface="+mj-lt"/>
                <a:cs typeface="+mj-lt"/>
              </a:rPr>
            </a:br>
            <a:r>
              <a:rPr lang="en-CA" sz="4000" b="1">
                <a:solidFill>
                  <a:srgbClr val="000099"/>
                </a:solidFill>
                <a:ea typeface="+mj-lt"/>
                <a:cs typeface="+mj-lt"/>
              </a:rPr>
              <a:t>Winter 2024</a:t>
            </a:r>
            <a:endParaRPr lang="en-US" sz="4000" b="1">
              <a:cs typeface="Calibri Light" panose="020F030202020403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1B287-D89C-4377-A6B1-A1D09E96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558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Searching in BST</a:t>
            </a:r>
            <a:endParaRPr lang="en-US" b="1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ea typeface="+mn-lt"/>
                <a:cs typeface="+mn-lt"/>
              </a:rPr>
              <a:t>Start at the root.</a:t>
            </a:r>
          </a:p>
          <a:p>
            <a:pPr marL="514350" indent="-514350">
              <a:buAutoNum type="arabicPeriod"/>
            </a:pPr>
            <a:r>
              <a:rPr lang="en-US" sz="3200" dirty="0">
                <a:ea typeface="+mn-lt"/>
                <a:cs typeface="+mn-lt"/>
              </a:rPr>
              <a:t>Compare the target key with the current node's key.</a:t>
            </a:r>
          </a:p>
          <a:p>
            <a:pPr marL="514350" indent="-514350">
              <a:buAutoNum type="arabicPeriod"/>
            </a:pPr>
            <a:r>
              <a:rPr lang="en-US" sz="3200" dirty="0">
                <a:ea typeface="+mn-lt"/>
                <a:cs typeface="+mn-lt"/>
              </a:rPr>
              <a:t>If equal, the element is found. If smaller, move to the left subtree; if larger, move to the right subtree.</a:t>
            </a:r>
          </a:p>
          <a:p>
            <a:pPr marL="514350" indent="-514350">
              <a:buAutoNum type="arabicPeriod"/>
            </a:pPr>
            <a:r>
              <a:rPr lang="en-US" sz="3200" dirty="0">
                <a:ea typeface="+mn-lt"/>
                <a:cs typeface="+mn-lt"/>
              </a:rPr>
              <a:t>Repeat until the element is found or the end of the tree is reached.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08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Time Complexity of Operations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Insertion and Search: O(log n) on average, where n is the number of nodes.</a:t>
            </a:r>
            <a:endParaRPr lang="en-US" dirty="0">
              <a:ea typeface="+mn-lt"/>
              <a:cs typeface="+mn-lt"/>
            </a:endParaRP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Best Case: O(1) for operations in a well-balanced tree.</a:t>
            </a:r>
            <a:endParaRPr lang="en-US" dirty="0">
              <a:ea typeface="+mn-lt"/>
              <a:cs typeface="+mn-lt"/>
            </a:endParaRPr>
          </a:p>
          <a:p>
            <a:endParaRPr lang="en-US" sz="3200" dirty="0">
              <a:ea typeface="Calibri"/>
              <a:cs typeface="Calibri"/>
            </a:endParaRPr>
          </a:p>
          <a:p>
            <a:r>
              <a:rPr lang="en-US" sz="3200" dirty="0">
                <a:ea typeface="+mn-lt"/>
                <a:cs typeface="+mn-lt"/>
              </a:rPr>
              <a:t>Worst Case: O(n) for a skewed tree.</a:t>
            </a:r>
            <a:endParaRPr lang="en-US" dirty="0">
              <a:ea typeface="Calibri"/>
              <a:cs typeface="Calibri"/>
            </a:endParaRPr>
          </a:p>
          <a:p>
            <a:endParaRPr lang="en-US" sz="32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5134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Advantages of Binary Search Trees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Efficient Search: Logarithmic time complexity for balanced trees.</a:t>
            </a:r>
            <a:endParaRPr lang="en-US" dirty="0">
              <a:ea typeface="+mn-lt"/>
              <a:cs typeface="+mn-lt"/>
            </a:endParaRP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Ordered Structure: Useful for tasks requiring ordered data.</a:t>
            </a:r>
            <a:endParaRPr lang="en-US" dirty="0"/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Space Efficiency: Compact representation compared to other data structures.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85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Binary Search Trees</a:t>
            </a:r>
            <a:endParaRPr lang="en-US" b="1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A Binary Search Tree is a hierarchical data structure that organizes elements in a tree-like structure.</a:t>
            </a:r>
            <a:endParaRPr lang="en-US"/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Each node has at most two children – a left child and a right child.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The key in each node must be greater than all keys in its left subtree and less than all keys in its right subtree.</a:t>
            </a:r>
          </a:p>
          <a:p>
            <a:endParaRPr lang="en-US" sz="32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39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Basic Structure of a Binary Search Tree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Nodes: Each element in the tree is represented by a node.</a:t>
            </a: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Root Node: The topmost node in the tree.</a:t>
            </a:r>
            <a:endParaRPr lang="en-US" dirty="0"/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Parent and Child Nodes: Relationship between nodes, where a node can be a parent, left child, or right child.</a:t>
            </a:r>
            <a:endParaRPr lang="en-US"/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Leaf Nodes: Nodes with no children.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48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Insertion Operation in BST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3200">
                <a:ea typeface="+mn-lt"/>
                <a:cs typeface="+mn-lt"/>
              </a:rPr>
              <a:t>Start at the root.</a:t>
            </a:r>
          </a:p>
          <a:p>
            <a:pPr marL="514350" indent="-514350">
              <a:buAutoNum type="arabicPeriod"/>
            </a:pPr>
            <a:r>
              <a:rPr lang="en-US" sz="3200" dirty="0">
                <a:ea typeface="+mn-lt"/>
                <a:cs typeface="+mn-lt"/>
              </a:rPr>
              <a:t>Compare the new key with the current node's key.</a:t>
            </a:r>
          </a:p>
          <a:p>
            <a:pPr marL="514350" indent="-514350">
              <a:buAutoNum type="arabicPeriod"/>
            </a:pPr>
            <a:r>
              <a:rPr lang="en-US" sz="3200" dirty="0">
                <a:ea typeface="+mn-lt"/>
                <a:cs typeface="+mn-lt"/>
              </a:rPr>
              <a:t>If smaller, move to the left subtree; if larger, move to the right subtree.</a:t>
            </a:r>
          </a:p>
          <a:p>
            <a:pPr marL="514350" indent="-514350">
              <a:buAutoNum type="arabicPeriod"/>
            </a:pPr>
            <a:r>
              <a:rPr lang="en-US" sz="3200" dirty="0">
                <a:ea typeface="+mn-lt"/>
                <a:cs typeface="+mn-lt"/>
              </a:rPr>
              <a:t>Repeat until an empty spot is found, then insert the new node.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882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Insertion Operation in BST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ea typeface="+mn-lt"/>
                <a:cs typeface="+mn-lt"/>
              </a:rPr>
              <a:t>Word 1 = "Java"</a:t>
            </a:r>
            <a:endParaRPr lang="en-US" b="1" dirty="0"/>
          </a:p>
          <a:p>
            <a:r>
              <a:rPr lang="en-US" sz="3200" dirty="0">
                <a:ea typeface="+mn-lt"/>
                <a:cs typeface="+mn-lt"/>
              </a:rPr>
              <a:t>Word 2 = "Tree"</a:t>
            </a:r>
            <a:endParaRPr lang="en-US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Word 3 = "Binary"</a:t>
            </a:r>
            <a:endParaRPr lang="en-US" dirty="0"/>
          </a:p>
          <a:p>
            <a:r>
              <a:rPr lang="en-US" sz="3200" dirty="0">
                <a:ea typeface="+mn-lt"/>
                <a:cs typeface="+mn-lt"/>
              </a:rPr>
              <a:t>Word 4 = "Search"</a:t>
            </a:r>
            <a:endParaRPr lang="en-US" dirty="0"/>
          </a:p>
          <a:p>
            <a:r>
              <a:rPr lang="en-US" sz="3200" dirty="0">
                <a:ea typeface="+mn-lt"/>
                <a:cs typeface="+mn-lt"/>
              </a:rPr>
              <a:t>Word 5 = "CPSC"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5</a:t>
            </a:fld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FF5025-4431-7DD5-4364-43B4B70F35F2}"/>
              </a:ext>
            </a:extLst>
          </p:cNvPr>
          <p:cNvSpPr/>
          <p:nvPr/>
        </p:nvSpPr>
        <p:spPr>
          <a:xfrm>
            <a:off x="8371702" y="1827769"/>
            <a:ext cx="916459" cy="916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ea typeface="Calibri"/>
                <a:cs typeface="Calibri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37823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Insertion Operation in BST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Word 1 = "Java"</a:t>
            </a:r>
            <a:endParaRPr lang="en-US" dirty="0"/>
          </a:p>
          <a:p>
            <a:r>
              <a:rPr lang="en-US" sz="3200" b="1" dirty="0">
                <a:ea typeface="+mn-lt"/>
                <a:cs typeface="+mn-lt"/>
              </a:rPr>
              <a:t>Word 2 = "Tree"</a:t>
            </a:r>
            <a:endParaRPr lang="en-US" b="1" dirty="0"/>
          </a:p>
          <a:p>
            <a:r>
              <a:rPr lang="en-US" sz="3200" dirty="0">
                <a:ea typeface="+mn-lt"/>
                <a:cs typeface="+mn-lt"/>
              </a:rPr>
              <a:t>Word 3 = "Binary"</a:t>
            </a:r>
            <a:endParaRPr lang="en-US" dirty="0"/>
          </a:p>
          <a:p>
            <a:r>
              <a:rPr lang="en-US" sz="3200" dirty="0">
                <a:ea typeface="+mn-lt"/>
                <a:cs typeface="+mn-lt"/>
              </a:rPr>
              <a:t>Word 4 = "Search"</a:t>
            </a:r>
            <a:endParaRPr lang="en-US" dirty="0"/>
          </a:p>
          <a:p>
            <a:r>
              <a:rPr lang="en-US" sz="3200" dirty="0">
                <a:ea typeface="+mn-lt"/>
                <a:cs typeface="+mn-lt"/>
              </a:rPr>
              <a:t>Word 5 = "CPSC"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6</a:t>
            </a:fld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FF5025-4431-7DD5-4364-43B4B70F35F2}"/>
              </a:ext>
            </a:extLst>
          </p:cNvPr>
          <p:cNvSpPr/>
          <p:nvPr/>
        </p:nvSpPr>
        <p:spPr>
          <a:xfrm>
            <a:off x="8371702" y="1827769"/>
            <a:ext cx="916459" cy="916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ea typeface="Calibri"/>
                <a:cs typeface="Calibri"/>
              </a:rPr>
              <a:t>Java</a:t>
            </a:r>
            <a:endParaRPr lang="en-US" sz="1400">
              <a:ea typeface="Calibri"/>
              <a:cs typeface="Calibri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ECB8B-B502-293D-A734-2E6CE942CD15}"/>
              </a:ext>
            </a:extLst>
          </p:cNvPr>
          <p:cNvSpPr/>
          <p:nvPr/>
        </p:nvSpPr>
        <p:spPr>
          <a:xfrm>
            <a:off x="9288162" y="2903837"/>
            <a:ext cx="916459" cy="916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ea typeface="Calibri"/>
                <a:cs typeface="Calibri"/>
              </a:rPr>
              <a:t>Tree</a:t>
            </a:r>
            <a:endParaRPr lang="en-US" sz="1400">
              <a:ea typeface="Calibri"/>
              <a:cs typeface="Calibri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648156-6991-A2FB-EEDF-94C4D9CF23BB}"/>
              </a:ext>
            </a:extLst>
          </p:cNvPr>
          <p:cNvCxnSpPr/>
          <p:nvPr/>
        </p:nvCxnSpPr>
        <p:spPr>
          <a:xfrm>
            <a:off x="9134732" y="2683475"/>
            <a:ext cx="306860" cy="30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76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Insertion Operation in BST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Word 1 = "Java"</a:t>
            </a:r>
          </a:p>
          <a:p>
            <a:r>
              <a:rPr lang="en-US" sz="3200" dirty="0">
                <a:ea typeface="+mn-lt"/>
                <a:cs typeface="+mn-lt"/>
              </a:rPr>
              <a:t>Word 2 = "Tree"</a:t>
            </a:r>
          </a:p>
          <a:p>
            <a:r>
              <a:rPr lang="en-US" sz="3200" b="1" dirty="0">
                <a:ea typeface="+mn-lt"/>
                <a:cs typeface="+mn-lt"/>
              </a:rPr>
              <a:t>Word 3 = "Binary"</a:t>
            </a:r>
          </a:p>
          <a:p>
            <a:r>
              <a:rPr lang="en-US" sz="3200" dirty="0">
                <a:ea typeface="+mn-lt"/>
                <a:cs typeface="+mn-lt"/>
              </a:rPr>
              <a:t>Word 4 = "Search"</a:t>
            </a:r>
          </a:p>
          <a:p>
            <a:r>
              <a:rPr lang="en-US" sz="3200" dirty="0">
                <a:ea typeface="+mn-lt"/>
                <a:cs typeface="+mn-lt"/>
              </a:rPr>
              <a:t>Word 5 = "CPSC"</a:t>
            </a:r>
            <a:endParaRPr lang="en-US" sz="3200" dirty="0">
              <a:latin typeface="Times New Roman"/>
              <a:ea typeface="+mn-lt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7</a:t>
            </a:fld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FF5025-4431-7DD5-4364-43B4B70F35F2}"/>
              </a:ext>
            </a:extLst>
          </p:cNvPr>
          <p:cNvSpPr/>
          <p:nvPr/>
        </p:nvSpPr>
        <p:spPr>
          <a:xfrm>
            <a:off x="8371702" y="1827769"/>
            <a:ext cx="916459" cy="916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ea typeface="Calibri"/>
                <a:cs typeface="Calibri"/>
              </a:rPr>
              <a:t>Java</a:t>
            </a:r>
            <a:endParaRPr lang="en-US" sz="1400">
              <a:ea typeface="Calibri"/>
              <a:cs typeface="Calibri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ECB8B-B502-293D-A734-2E6CE942CD15}"/>
              </a:ext>
            </a:extLst>
          </p:cNvPr>
          <p:cNvSpPr/>
          <p:nvPr/>
        </p:nvSpPr>
        <p:spPr>
          <a:xfrm>
            <a:off x="9288162" y="2903837"/>
            <a:ext cx="916459" cy="916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ea typeface="Calibri"/>
                <a:cs typeface="Calibri"/>
              </a:rPr>
              <a:t>Tree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648156-6991-A2FB-EEDF-94C4D9CF23BB}"/>
              </a:ext>
            </a:extLst>
          </p:cNvPr>
          <p:cNvCxnSpPr/>
          <p:nvPr/>
        </p:nvCxnSpPr>
        <p:spPr>
          <a:xfrm>
            <a:off x="9134732" y="2683475"/>
            <a:ext cx="306860" cy="30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AE812C9-F828-2580-951F-4802B4236069}"/>
              </a:ext>
            </a:extLst>
          </p:cNvPr>
          <p:cNvSpPr/>
          <p:nvPr/>
        </p:nvSpPr>
        <p:spPr>
          <a:xfrm>
            <a:off x="7455242" y="2903837"/>
            <a:ext cx="916459" cy="916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ea typeface="Calibri"/>
                <a:cs typeface="Calibri"/>
              </a:rPr>
              <a:t>Binary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CC6204-F048-ED28-2B5C-1A5AE1CD80FC}"/>
              </a:ext>
            </a:extLst>
          </p:cNvPr>
          <p:cNvCxnSpPr/>
          <p:nvPr/>
        </p:nvCxnSpPr>
        <p:spPr>
          <a:xfrm flipH="1">
            <a:off x="8216213" y="2683475"/>
            <a:ext cx="310979" cy="33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07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Insertion Operation in BST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Word 1 = "Java"</a:t>
            </a:r>
          </a:p>
          <a:p>
            <a:r>
              <a:rPr lang="en-US" sz="3200" dirty="0">
                <a:ea typeface="+mn-lt"/>
                <a:cs typeface="+mn-lt"/>
              </a:rPr>
              <a:t>Word 2 = "Tree"</a:t>
            </a:r>
          </a:p>
          <a:p>
            <a:r>
              <a:rPr lang="en-US" sz="3200" dirty="0">
                <a:ea typeface="+mn-lt"/>
                <a:cs typeface="+mn-lt"/>
              </a:rPr>
              <a:t>Word 3 = "Binary"</a:t>
            </a:r>
          </a:p>
          <a:p>
            <a:r>
              <a:rPr lang="en-US" sz="3200" b="1" dirty="0">
                <a:ea typeface="+mn-lt"/>
                <a:cs typeface="+mn-lt"/>
              </a:rPr>
              <a:t>Word 4 = "Search"</a:t>
            </a:r>
          </a:p>
          <a:p>
            <a:r>
              <a:rPr lang="en-US" sz="3200" dirty="0">
                <a:ea typeface="+mn-lt"/>
                <a:cs typeface="+mn-lt"/>
              </a:rPr>
              <a:t>Word 5 = "CPSC"</a:t>
            </a:r>
            <a:endParaRPr lang="en-US" sz="3200" dirty="0">
              <a:latin typeface="Times New Roman"/>
              <a:ea typeface="+mn-lt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8</a:t>
            </a:fld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FF5025-4431-7DD5-4364-43B4B70F35F2}"/>
              </a:ext>
            </a:extLst>
          </p:cNvPr>
          <p:cNvSpPr/>
          <p:nvPr/>
        </p:nvSpPr>
        <p:spPr>
          <a:xfrm>
            <a:off x="8371702" y="1827769"/>
            <a:ext cx="916459" cy="916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ea typeface="Calibri"/>
                <a:cs typeface="Calibri"/>
              </a:rPr>
              <a:t>Java</a:t>
            </a:r>
            <a:endParaRPr lang="en-US" sz="1400">
              <a:ea typeface="Calibri"/>
              <a:cs typeface="Calibri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ECB8B-B502-293D-A734-2E6CE942CD15}"/>
              </a:ext>
            </a:extLst>
          </p:cNvPr>
          <p:cNvSpPr/>
          <p:nvPr/>
        </p:nvSpPr>
        <p:spPr>
          <a:xfrm>
            <a:off x="9288162" y="2903837"/>
            <a:ext cx="916459" cy="916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ea typeface="Calibri"/>
                <a:cs typeface="Calibri"/>
              </a:rPr>
              <a:t>Tree</a:t>
            </a:r>
            <a:endParaRPr lang="en-US" sz="1400">
              <a:ea typeface="Calibri"/>
              <a:cs typeface="Calibri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648156-6991-A2FB-EEDF-94C4D9CF23BB}"/>
              </a:ext>
            </a:extLst>
          </p:cNvPr>
          <p:cNvCxnSpPr/>
          <p:nvPr/>
        </p:nvCxnSpPr>
        <p:spPr>
          <a:xfrm>
            <a:off x="9134732" y="2683475"/>
            <a:ext cx="306860" cy="30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AE812C9-F828-2580-951F-4802B4236069}"/>
              </a:ext>
            </a:extLst>
          </p:cNvPr>
          <p:cNvSpPr/>
          <p:nvPr/>
        </p:nvSpPr>
        <p:spPr>
          <a:xfrm>
            <a:off x="7455242" y="2903837"/>
            <a:ext cx="916459" cy="916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ea typeface="Calibri"/>
                <a:cs typeface="Calibri"/>
              </a:rPr>
              <a:t>Binary</a:t>
            </a:r>
            <a:endParaRPr lang="en-US" sz="1400">
              <a:ea typeface="Calibri"/>
              <a:cs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CC6204-F048-ED28-2B5C-1A5AE1CD80FC}"/>
              </a:ext>
            </a:extLst>
          </p:cNvPr>
          <p:cNvCxnSpPr/>
          <p:nvPr/>
        </p:nvCxnSpPr>
        <p:spPr>
          <a:xfrm flipH="1">
            <a:off x="8216213" y="2683475"/>
            <a:ext cx="310979" cy="33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789AE03-84B4-5637-D5BB-79B6446A3D99}"/>
              </a:ext>
            </a:extLst>
          </p:cNvPr>
          <p:cNvSpPr/>
          <p:nvPr/>
        </p:nvSpPr>
        <p:spPr>
          <a:xfrm>
            <a:off x="8871121" y="4278526"/>
            <a:ext cx="916459" cy="916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a typeface="Calibri"/>
                <a:cs typeface="Calibri"/>
              </a:rPr>
              <a:t>Search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34E003-7C66-B905-0EAA-D8C324E8C7A4}"/>
              </a:ext>
            </a:extLst>
          </p:cNvPr>
          <p:cNvCxnSpPr/>
          <p:nvPr/>
        </p:nvCxnSpPr>
        <p:spPr>
          <a:xfrm flipH="1">
            <a:off x="9307727" y="3785285"/>
            <a:ext cx="249195" cy="48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77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D0AE-A8AB-ACA9-778A-7C5B6092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37C-AADB-380A-10C1-53D8E7B2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0099"/>
                </a:solidFill>
                <a:ea typeface="+mj-lt"/>
                <a:cs typeface="+mj-lt"/>
              </a:rPr>
              <a:t>Insertion Operation in BST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17BA-345E-A0F7-BEEA-AA0BC8B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Word 1 = "Java"</a:t>
            </a:r>
          </a:p>
          <a:p>
            <a:r>
              <a:rPr lang="en-US" sz="3200" dirty="0">
                <a:ea typeface="+mn-lt"/>
                <a:cs typeface="+mn-lt"/>
              </a:rPr>
              <a:t>Word 2 = "Tree"</a:t>
            </a:r>
          </a:p>
          <a:p>
            <a:r>
              <a:rPr lang="en-US" sz="3200" dirty="0">
                <a:ea typeface="+mn-lt"/>
                <a:cs typeface="+mn-lt"/>
              </a:rPr>
              <a:t>Word 3 = "Binary"</a:t>
            </a:r>
          </a:p>
          <a:p>
            <a:r>
              <a:rPr lang="en-US" sz="3200" dirty="0">
                <a:ea typeface="+mn-lt"/>
                <a:cs typeface="+mn-lt"/>
              </a:rPr>
              <a:t>Word 4 = "Search"</a:t>
            </a:r>
          </a:p>
          <a:p>
            <a:r>
              <a:rPr lang="en-US" sz="3200" b="1" dirty="0">
                <a:ea typeface="+mn-lt"/>
                <a:cs typeface="+mn-lt"/>
              </a:rPr>
              <a:t>Word 5 = "CPSC"</a:t>
            </a:r>
            <a:endParaRPr lang="en-US" sz="3200" b="1" dirty="0">
              <a:latin typeface="Times New Roman"/>
              <a:ea typeface="+mn-lt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A97-5FBD-4F71-65F5-25719AA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1776-AFA6-4BF2-9E9F-9D921F29A7E3}" type="slidenum">
              <a:rPr lang="en-CA" smtClean="0"/>
              <a:t>9</a:t>
            </a:fld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FF5025-4431-7DD5-4364-43B4B70F35F2}"/>
              </a:ext>
            </a:extLst>
          </p:cNvPr>
          <p:cNvSpPr/>
          <p:nvPr/>
        </p:nvSpPr>
        <p:spPr>
          <a:xfrm>
            <a:off x="8371702" y="1827769"/>
            <a:ext cx="916459" cy="916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ea typeface="Calibri"/>
                <a:cs typeface="Calibri"/>
              </a:rPr>
              <a:t>Java</a:t>
            </a:r>
            <a:endParaRPr lang="en-US" sz="1400">
              <a:ea typeface="Calibri"/>
              <a:cs typeface="Calibri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ECB8B-B502-293D-A734-2E6CE942CD15}"/>
              </a:ext>
            </a:extLst>
          </p:cNvPr>
          <p:cNvSpPr/>
          <p:nvPr/>
        </p:nvSpPr>
        <p:spPr>
          <a:xfrm>
            <a:off x="9288162" y="2903837"/>
            <a:ext cx="916459" cy="916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ea typeface="Calibri"/>
                <a:cs typeface="Calibri"/>
              </a:rPr>
              <a:t>Tree</a:t>
            </a:r>
            <a:endParaRPr lang="en-US" sz="1400">
              <a:ea typeface="Calibri"/>
              <a:cs typeface="Calibri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648156-6991-A2FB-EEDF-94C4D9CF23BB}"/>
              </a:ext>
            </a:extLst>
          </p:cNvPr>
          <p:cNvCxnSpPr/>
          <p:nvPr/>
        </p:nvCxnSpPr>
        <p:spPr>
          <a:xfrm>
            <a:off x="9134732" y="2683475"/>
            <a:ext cx="306860" cy="30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AE812C9-F828-2580-951F-4802B4236069}"/>
              </a:ext>
            </a:extLst>
          </p:cNvPr>
          <p:cNvSpPr/>
          <p:nvPr/>
        </p:nvSpPr>
        <p:spPr>
          <a:xfrm>
            <a:off x="7455242" y="2903837"/>
            <a:ext cx="916459" cy="916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ea typeface="Calibri"/>
                <a:cs typeface="Calibri"/>
              </a:rPr>
              <a:t>Binary</a:t>
            </a:r>
            <a:endParaRPr lang="en-US" sz="1400">
              <a:ea typeface="Calibri"/>
              <a:cs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CC6204-F048-ED28-2B5C-1A5AE1CD80FC}"/>
              </a:ext>
            </a:extLst>
          </p:cNvPr>
          <p:cNvCxnSpPr/>
          <p:nvPr/>
        </p:nvCxnSpPr>
        <p:spPr>
          <a:xfrm flipH="1">
            <a:off x="8216213" y="2683475"/>
            <a:ext cx="310979" cy="33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789AE03-84B4-5637-D5BB-79B6446A3D99}"/>
              </a:ext>
            </a:extLst>
          </p:cNvPr>
          <p:cNvSpPr/>
          <p:nvPr/>
        </p:nvSpPr>
        <p:spPr>
          <a:xfrm>
            <a:off x="9004986" y="4278526"/>
            <a:ext cx="916459" cy="916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a typeface="Calibri"/>
                <a:cs typeface="Calibri"/>
              </a:rPr>
              <a:t>Search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34E003-7C66-B905-0EAA-D8C324E8C7A4}"/>
              </a:ext>
            </a:extLst>
          </p:cNvPr>
          <p:cNvCxnSpPr/>
          <p:nvPr/>
        </p:nvCxnSpPr>
        <p:spPr>
          <a:xfrm flipH="1">
            <a:off x="9400402" y="3785285"/>
            <a:ext cx="156520" cy="48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DAB1217-6CB1-F047-1DCD-2F02D7B75564}"/>
              </a:ext>
            </a:extLst>
          </p:cNvPr>
          <p:cNvSpPr/>
          <p:nvPr/>
        </p:nvSpPr>
        <p:spPr>
          <a:xfrm>
            <a:off x="7913472" y="4278526"/>
            <a:ext cx="916459" cy="916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ea typeface="Calibri"/>
                <a:cs typeface="Calibri"/>
              </a:rPr>
              <a:t>CPSC</a:t>
            </a:r>
            <a:endParaRPr lang="en-US" sz="1400">
              <a:ea typeface="Calibri"/>
              <a:cs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5423EE-6943-DB4B-D1C2-A0D4F93067CC}"/>
              </a:ext>
            </a:extLst>
          </p:cNvPr>
          <p:cNvCxnSpPr/>
          <p:nvPr/>
        </p:nvCxnSpPr>
        <p:spPr>
          <a:xfrm>
            <a:off x="8053516" y="3836772"/>
            <a:ext cx="296562" cy="43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34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CPSC 319 Data Structures, Algorithms, and Their Applications  Winter 2024</vt:lpstr>
      <vt:lpstr>Binary Search Trees</vt:lpstr>
      <vt:lpstr>Basic Structure of a Binary Search Tree</vt:lpstr>
      <vt:lpstr>Insertion Operation in BST</vt:lpstr>
      <vt:lpstr>Insertion Operation in BST</vt:lpstr>
      <vt:lpstr>Insertion Operation in BST</vt:lpstr>
      <vt:lpstr>Insertion Operation in BST</vt:lpstr>
      <vt:lpstr>Insertion Operation in BST</vt:lpstr>
      <vt:lpstr>Insertion Operation in BST</vt:lpstr>
      <vt:lpstr>Searching in BST</vt:lpstr>
      <vt:lpstr>Time Complexity of Operations</vt:lpstr>
      <vt:lpstr>Advantages of Binary Search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Costa Sousa</dc:creator>
  <cp:revision>289</cp:revision>
  <cp:lastPrinted>2019-01-11T02:37:37Z</cp:lastPrinted>
  <dcterms:created xsi:type="dcterms:W3CDTF">2018-09-22T15:58:16Z</dcterms:created>
  <dcterms:modified xsi:type="dcterms:W3CDTF">2024-03-04T06:20:03Z</dcterms:modified>
</cp:coreProperties>
</file>