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687" r:id="rId2"/>
    <p:sldId id="755" r:id="rId3"/>
    <p:sldId id="756" r:id="rId4"/>
    <p:sldId id="7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FF99"/>
    <a:srgbClr val="FFFFCC"/>
    <a:srgbClr val="003300"/>
    <a:srgbClr val="000066"/>
    <a:srgbClr val="A50021"/>
    <a:srgbClr val="FBFBFB"/>
    <a:srgbClr val="FFFFFF"/>
    <a:srgbClr val="F9F9F9"/>
    <a:srgbClr val="FFFF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FD2BF1-B296-CD6F-5CDC-ACA6E738FB7B}" v="71" dt="2024-03-25T11:30:31.4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2288C-1FB4-47CD-A1DB-4825540B4A77}" type="datetimeFigureOut">
              <a:rPr lang="en-CA" smtClean="0"/>
              <a:t>2024-03-25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30EF2-A0A2-4DC0-A4E8-CF96DDA7E6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3039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1006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7DD14-1B47-06E5-8333-D89F45A1F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CF0FE4-2589-8B2F-C61F-D8FD7CE3A3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F00709-B74D-AE5B-D9C7-8C23E1B10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613D3-FFF6-6250-2490-D8FCA235B0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8127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7DD14-1B47-06E5-8333-D89F45A1F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CF0FE4-2589-8B2F-C61F-D8FD7CE3A3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F00709-B74D-AE5B-D9C7-8C23E1B10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613D3-FFF6-6250-2490-D8FCA235B0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421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7DD14-1B47-06E5-8333-D89F45A1F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CF0FE4-2589-8B2F-C61F-D8FD7CE3A3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F00709-B74D-AE5B-D9C7-8C23E1B10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613D3-FFF6-6250-2490-D8FCA235B0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4541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FB670-A14F-41A7-AEF6-7F602C8C7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C19E1-CF27-48A5-955F-355572C1F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B8308-05F0-41CB-A072-195A765BE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7D2B-A750-43CA-A62E-F1BB3A3642CE}" type="datetime1">
              <a:rPr lang="en-CA" smtClean="0"/>
              <a:t>2024-03-25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CDF59-0C6D-47EB-9826-D890A9AD7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44A6E-95BD-4220-9BA4-C3306300F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0216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6AD64-9443-4AE8-BBA9-6F3C2755D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6DAFF-B45C-4BC0-A348-1B06D99A1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5C60E-E099-43BE-98B5-882106671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B0A3-BE75-441D-A495-E605ACE43E45}" type="datetime1">
              <a:rPr lang="en-CA" smtClean="0"/>
              <a:t>2024-03-25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465E9-BDE6-4813-942F-29CBD6D01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068F4A1-23EC-4E92-BF6A-33AC7E2F6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99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925CA2-038D-49B7-9CB2-0AD25784F5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123B7-83CC-4E38-8F59-2778E6886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CA83C-1C0A-481E-B087-B055C1D64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A405-F1EF-4D41-91FC-83236D7CED74}" type="datetime1">
              <a:rPr lang="en-CA" smtClean="0"/>
              <a:t>2024-03-25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3AFF9-66FC-4B62-B4EB-A5D19F33C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300C46A-FC94-4C93-B1C6-3E1014615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347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4E9EA-DBEC-44DB-BACA-7004CA568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D9831-4FAA-4AF3-8C82-D77E11D95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BED8D-77C1-4C31-A74D-EC06ED1B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32A4-287C-423A-AEE5-34BE67B60F60}" type="datetime1">
              <a:rPr lang="en-CA" smtClean="0"/>
              <a:t>2024-03-25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8D06C-98B3-46BD-B00A-8E86BB0B4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CFDB5C7-272A-428D-89EA-45504563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6532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A91A8-9A18-4EDF-82D6-BB6ECE039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A3E27-9919-4DE8-AC72-856FE134C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A69FA-FF1E-4C1E-9CE4-053DEDC8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758CA-569F-4F45-A1BE-6E6C6139E39B}" type="datetime1">
              <a:rPr lang="en-CA" smtClean="0"/>
              <a:t>2024-03-25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6A9B1-E588-4896-9C5A-F4A7E9FA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99214A1-3CD5-41DE-B707-3289C24C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065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5FFE0-7EAD-466F-A896-3827F3BDC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1D888-3DDA-43CB-8E1A-ECEC8712F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D9E6A-74BA-424A-B0C3-C4EC2DC8F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6B7FE-E952-4AD7-ADA8-BBD05458D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4E1B-EEF8-429B-9E17-9018C61D7DFD}" type="datetime1">
              <a:rPr lang="en-CA" smtClean="0"/>
              <a:t>2024-03-25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2C616-9B53-468E-85AC-ECB089522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49054A3-227C-4BB5-8E27-78C892A8F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51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7A647-99D2-4CA0-99E8-CBB31971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5DC9F-B697-449D-BF78-D08F8DAC4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DEE1F8-DE43-456C-878D-FE457CDDE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9655D0-B25E-4B33-B9B7-63EFE2BEE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45A4F1-DE7B-4AAD-95F3-7BB7371B88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AF1909-1922-45F4-83CF-6B48D9C76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B91C-28E7-4224-8F69-18E0D61AF547}" type="datetime1">
              <a:rPr lang="en-CA" smtClean="0"/>
              <a:t>2024-03-25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23999E-B9B0-4E91-BFE3-D36A19879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159436D-C76A-4746-85A8-75DBA243B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7001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EB742-C1A1-4572-BE5F-A4B661F79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BDB525-D2E0-422D-982C-638A211B8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AE70-E79C-466E-914E-D8B34DABA0C6}" type="datetime1">
              <a:rPr lang="en-CA" smtClean="0"/>
              <a:t>2024-03-25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4BD93-15BD-46BB-9EE3-4B1DB4722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78AB856-4DD6-4CF1-A2A0-DD8279E8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833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C1C3B5-5B92-490B-8719-E5DFE0FE5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56BA4-6817-4AC3-9130-C6FF3D9D052F}" type="datetime1">
              <a:rPr lang="en-CA" smtClean="0"/>
              <a:t>2024-03-25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97EAFF-9F18-4465-BEAD-E2435E0A8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1F903BC-9F6B-41FF-9766-C9EEBB364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0802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1EBB-86F8-4C78-8438-38AA2CF9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D68CD-11B5-4973-8DA6-DFAB95E54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8C693-7A12-4552-B906-5340E8E15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DD660-84FE-4C78-9094-AACA6CA82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6754-0BCB-4828-842D-7223084CAE08}" type="datetime1">
              <a:rPr lang="en-CA" smtClean="0"/>
              <a:t>2024-03-25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64A90-59CB-40AE-907B-945F7FFD3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3DB7296-70F6-4E56-A83D-1E7D1F197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fld id="{F2C31776-AFA6-4BF2-9E9F-9D921F29A7E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029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E210-9710-4E34-873E-08C9E0637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8F98D8-2F74-4872-92B4-933DC424E8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7F2B3-AFC5-4A7C-85A4-334F48F85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B1C00-8932-4247-B9F3-D409D3502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7965-E3EC-42A7-B156-773B6FC9BF9D}" type="datetime1">
              <a:rPr lang="en-CA" smtClean="0"/>
              <a:t>2024-03-25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850D3-D651-4CA5-B0B2-2251B6F5F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52DB82-8F96-4A91-8615-8192B4B4B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6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A85C8F-B93D-4EDE-ACA8-2C8F4DB2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794E4-AA08-4409-93E5-554A04859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5FFB6-B623-4814-AA2B-5EFA4268DD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2B8B2-812A-427A-B018-A9C7D160EE11}" type="datetime1">
              <a:rPr lang="en-CA" smtClean="0"/>
              <a:t>2024-03-25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82504-0134-4E1C-BF3B-73FCB20630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71342-B03E-4530-82B1-144F03C88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49410" y="64186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1">
                <a:solidFill>
                  <a:srgbClr val="000099"/>
                </a:solidFill>
              </a:defRPr>
            </a:lvl1pPr>
          </a:lstStyle>
          <a:p>
            <a:fld id="{F2C31776-AFA6-4BF2-9E9F-9D921F29A7E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366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AA219C2B-0319-45F2-9569-9030AA6B97C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227" y="172454"/>
            <a:ext cx="2722067" cy="110584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96D50CA-479A-C8F2-4BC3-994B3389A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593" y="2381052"/>
            <a:ext cx="10588338" cy="2096997"/>
          </a:xfrm>
        </p:spPr>
        <p:txBody>
          <a:bodyPr>
            <a:normAutofit fontScale="90000"/>
          </a:bodyPr>
          <a:lstStyle/>
          <a:p>
            <a:r>
              <a:rPr lang="en-CA" sz="4000" b="1">
                <a:solidFill>
                  <a:srgbClr val="000099"/>
                </a:solidFill>
                <a:ea typeface="+mj-lt"/>
                <a:cs typeface="+mj-lt"/>
              </a:rPr>
              <a:t>CPSC 319</a:t>
            </a:r>
            <a:br>
              <a:rPr lang="en-CA" sz="4000" b="1">
                <a:ea typeface="+mj-lt"/>
                <a:cs typeface="+mj-lt"/>
              </a:rPr>
            </a:br>
            <a:r>
              <a:rPr lang="en-CA" sz="4000" b="1">
                <a:solidFill>
                  <a:srgbClr val="000099"/>
                </a:solidFill>
                <a:ea typeface="+mj-lt"/>
                <a:cs typeface="+mj-lt"/>
              </a:rPr>
              <a:t>Data Structures, Algorithms, and Their Applications</a:t>
            </a:r>
            <a:br>
              <a:rPr lang="en-CA" sz="4000" b="1">
                <a:ea typeface="+mj-lt"/>
                <a:cs typeface="+mj-lt"/>
              </a:rPr>
            </a:br>
            <a:br>
              <a:rPr lang="en-CA" sz="4000" b="1">
                <a:ea typeface="+mj-lt"/>
                <a:cs typeface="+mj-lt"/>
              </a:rPr>
            </a:br>
            <a:r>
              <a:rPr lang="en-CA" sz="4000" b="1">
                <a:solidFill>
                  <a:srgbClr val="000099"/>
                </a:solidFill>
                <a:ea typeface="+mj-lt"/>
                <a:cs typeface="+mj-lt"/>
              </a:rPr>
              <a:t>Winter 2024</a:t>
            </a:r>
            <a:endParaRPr lang="en-US" sz="4000" b="1">
              <a:cs typeface="Calibri Light" panose="020F0302020204030204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11B287-D89C-4377-A6B1-A1D09E96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1558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1D0AE-A8AB-ACA9-778A-7C5B60929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9B37C-AADB-380A-10C1-53D8E7B2D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00099"/>
                </a:solidFill>
                <a:ea typeface="+mj-lt"/>
                <a:cs typeface="+mj-lt"/>
              </a:rPr>
              <a:t>Introduction to Graphs</a:t>
            </a:r>
            <a:endParaRPr lang="en-US" b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D17BA-345E-A0F7-BEEA-AA0BC8B3C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577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3200" dirty="0">
              <a:ea typeface="+mn-lt"/>
              <a:cs typeface="+mn-lt"/>
            </a:endParaRPr>
          </a:p>
          <a:p>
            <a:r>
              <a:rPr lang="en-US" sz="3200" dirty="0">
                <a:ea typeface="+mn-lt"/>
                <a:cs typeface="+mn-lt"/>
              </a:rPr>
              <a:t>Graphs are fundamental data structures used to represent connections between pairs of objects.</a:t>
            </a:r>
          </a:p>
          <a:p>
            <a:endParaRPr lang="en-US" sz="3200" dirty="0">
              <a:ea typeface="+mn-lt"/>
              <a:cs typeface="+mn-lt"/>
            </a:endParaRPr>
          </a:p>
          <a:p>
            <a:r>
              <a:rPr lang="en-US" sz="3200" dirty="0">
                <a:ea typeface="+mn-lt"/>
                <a:cs typeface="+mn-lt"/>
              </a:rPr>
              <a:t>They consist of vertices (nodes) and edges (connections between vertices).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3EA97-5FBD-4F71-65F5-25719AA5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7956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1D0AE-A8AB-ACA9-778A-7C5B60929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9B37C-AADB-380A-10C1-53D8E7B2D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00099"/>
                </a:solidFill>
                <a:ea typeface="+mj-lt"/>
                <a:cs typeface="+mj-lt"/>
              </a:rPr>
              <a:t>Graph Representation</a:t>
            </a:r>
            <a:endParaRPr lang="en-US" b="1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D17BA-345E-A0F7-BEEA-AA0BC8B3C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577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3200" dirty="0">
              <a:ea typeface="+mn-lt"/>
              <a:cs typeface="+mn-lt"/>
            </a:endParaRPr>
          </a:p>
          <a:p>
            <a:r>
              <a:rPr lang="en-US" sz="3200" dirty="0">
                <a:ea typeface="+mn-lt"/>
                <a:cs typeface="+mn-lt"/>
              </a:rPr>
              <a:t>Adjacency Matrix:</a:t>
            </a:r>
          </a:p>
          <a:p>
            <a:pPr marL="457200" lvl="1" indent="0">
              <a:buNone/>
            </a:pPr>
            <a:r>
              <a:rPr lang="en-US" sz="2800" dirty="0">
                <a:ea typeface="+mn-lt"/>
                <a:cs typeface="+mn-lt"/>
              </a:rPr>
              <a:t>A 2D array where the presence of an edge between two vertices is indicated by a value.</a:t>
            </a:r>
            <a:endParaRPr lang="en-US" dirty="0"/>
          </a:p>
          <a:p>
            <a:endParaRPr lang="en-US" sz="3200" dirty="0">
              <a:ea typeface="+mn-lt"/>
              <a:cs typeface="+mn-lt"/>
            </a:endParaRPr>
          </a:p>
          <a:p>
            <a:r>
              <a:rPr lang="en-US" sz="3200" dirty="0">
                <a:ea typeface="+mn-lt"/>
                <a:cs typeface="+mn-lt"/>
              </a:rPr>
              <a:t>Adjacency List:</a:t>
            </a:r>
          </a:p>
          <a:p>
            <a:pPr marL="457200" lvl="1" indent="0">
              <a:buNone/>
            </a:pPr>
            <a:r>
              <a:rPr lang="en-US" sz="2800" dirty="0">
                <a:ea typeface="+mn-lt"/>
                <a:cs typeface="+mn-lt"/>
              </a:rPr>
              <a:t>Each vertex has a list of adjacent vertices, representing connections.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3EA97-5FBD-4F71-65F5-25719AA5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4556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1D0AE-A8AB-ACA9-778A-7C5B60929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9B37C-AADB-380A-10C1-53D8E7B2D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00099"/>
                </a:solidFill>
                <a:ea typeface="+mj-lt"/>
                <a:cs typeface="+mj-lt"/>
              </a:rPr>
              <a:t>Graph Traversal Algorithms</a:t>
            </a:r>
            <a:endParaRPr lang="en-US" b="1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D17BA-345E-A0F7-BEEA-AA0BC8B3C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577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3200" dirty="0">
              <a:ea typeface="+mn-lt"/>
              <a:cs typeface="+mn-lt"/>
            </a:endParaRPr>
          </a:p>
          <a:p>
            <a:r>
              <a:rPr lang="en-US" sz="3200" dirty="0">
                <a:ea typeface="+mn-lt"/>
                <a:cs typeface="+mn-lt"/>
              </a:rPr>
              <a:t>Breadth-First Search (BFS):</a:t>
            </a:r>
          </a:p>
          <a:p>
            <a:pPr marL="457200" lvl="1" indent="0">
              <a:buNone/>
            </a:pPr>
            <a:r>
              <a:rPr lang="en-US" sz="2800" dirty="0">
                <a:ea typeface="+mn-lt"/>
                <a:cs typeface="+mn-lt"/>
              </a:rPr>
              <a:t>Explores all vertices at the current depth level before moving to the next level.</a:t>
            </a:r>
          </a:p>
          <a:p>
            <a:endParaRPr lang="en-US" sz="3200" dirty="0">
              <a:ea typeface="+mn-lt"/>
              <a:cs typeface="+mn-lt"/>
            </a:endParaRPr>
          </a:p>
          <a:p>
            <a:r>
              <a:rPr lang="en-US" sz="3200" dirty="0">
                <a:ea typeface="+mn-lt"/>
                <a:cs typeface="+mn-lt"/>
              </a:rPr>
              <a:t>Depth-First Search (DFS):</a:t>
            </a:r>
          </a:p>
          <a:p>
            <a:pPr marL="457200" lvl="1" indent="0">
              <a:buNone/>
            </a:pPr>
            <a:r>
              <a:rPr lang="en-US" sz="2800" dirty="0">
                <a:ea typeface="+mn-lt"/>
                <a:cs typeface="+mn-lt"/>
              </a:rPr>
              <a:t>Goes as deep as possible along each branch before backtracking.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3EA97-5FBD-4F71-65F5-25719AA5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6329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4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CPSC 319 Data Structures, Algorithms, and Their Applications  Winter 2024</vt:lpstr>
      <vt:lpstr>Introduction to Graphs</vt:lpstr>
      <vt:lpstr>Graph Representation</vt:lpstr>
      <vt:lpstr>Graph Traversal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Costa Sousa</dc:creator>
  <cp:revision>301</cp:revision>
  <cp:lastPrinted>2019-01-11T02:37:37Z</cp:lastPrinted>
  <dcterms:created xsi:type="dcterms:W3CDTF">2018-09-22T15:58:16Z</dcterms:created>
  <dcterms:modified xsi:type="dcterms:W3CDTF">2024-03-25T11:30:42Z</dcterms:modified>
</cp:coreProperties>
</file>