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687" r:id="rId2"/>
    <p:sldId id="728" r:id="rId3"/>
    <p:sldId id="729" r:id="rId4"/>
    <p:sldId id="730" r:id="rId5"/>
    <p:sldId id="733" r:id="rId6"/>
    <p:sldId id="734" r:id="rId7"/>
    <p:sldId id="735" r:id="rId8"/>
    <p:sldId id="736" r:id="rId9"/>
    <p:sldId id="737" r:id="rId10"/>
    <p:sldId id="738" r:id="rId11"/>
    <p:sldId id="73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99"/>
    <a:srgbClr val="FFFFCC"/>
    <a:srgbClr val="003300"/>
    <a:srgbClr val="000066"/>
    <a:srgbClr val="A50021"/>
    <a:srgbClr val="FBFBFB"/>
    <a:srgbClr val="FFFFFF"/>
    <a:srgbClr val="F9F9F9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39E5E6-B9B7-FE87-46B6-506BF19D4521}" v="19" dt="2024-01-22T02:01:10.9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43" autoAdjust="0"/>
  </p:normalViewPr>
  <p:slideViewPr>
    <p:cSldViewPr snapToGrid="0">
      <p:cViewPr varScale="1">
        <p:scale>
          <a:sx n="74" d="100"/>
          <a:sy n="74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2288C-1FB4-47CD-A1DB-4825540B4A77}" type="datetimeFigureOut">
              <a:rPr lang="en-CA" smtClean="0"/>
              <a:t>2024-01-21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30EF2-A0A2-4DC0-A4E8-CF96DDA7E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03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006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05339-6BFA-0261-4613-F70B07D00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C1C03A-C396-5076-6168-29CE5686A1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6ABE4B-3C60-B932-792E-6AFC10D05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65DBD-B915-A96B-B184-5DF74887C8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103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A70D2-705B-23A5-A1CC-4C8B5F06B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AE6D2C-5468-7B64-30FD-1F7D1F97E1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58E676-BAE5-D074-4C9A-0DB0C6D45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528A6-54DC-79A9-F844-3011047265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5295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0BB25-863C-9702-FE41-20BBD3F39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03CA3C-DD4B-4A09-E4E4-7E893DA4B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D5E5D9-460E-B52D-2AD4-520378D3C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8CAB1-1269-E18E-6F8B-CDD118A3DF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560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46690-FE68-3F47-C928-6E7A92607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B0DAD6-46B5-9E91-A7AD-34A5B1C9FB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86FB3A-F492-B416-9CE8-CCE540D85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1BFEC-364E-02DE-5D3A-AA083A474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439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8EB32-F932-42E5-D0E3-E95E757E1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1C1F07-858B-F6FF-A4A6-35ACA3FEC8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DC0245-C2E1-66B3-3F31-6FD6056AC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4AF74-68A1-F0A1-4476-7AB312A304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5326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AB090-89D5-22E6-F4B7-CF821C18D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0B8713-3755-D7C7-42CE-BCFD3F68B0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9F998F-9E6E-65EA-077F-739D76D8F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E6EBA-2487-46E4-E30D-948A7B3B1E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789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693D3-C60C-3296-F1E3-CE76D99B4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F5E746-4805-FE36-23CC-5A4390815D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845702-9E31-D7F4-4263-7F0B9D65D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B037E-959F-6E30-E51C-40A51D4235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276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4FC0A-58F3-2D85-B79D-C14DD2ED9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AEA613-E190-F2AC-A31E-75DAA285AA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8C7260-A021-40E3-725B-3C0D2D968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8A6FB-D57B-9292-4E97-CFB3E17A9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6186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76B05-AFDD-4DB4-BD78-437122B63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8D0B47-DE3A-F27F-6F1D-C43DB7AFB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B22B6-F5F7-FCEF-A0D6-65481E20A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4FB01-87B3-FBFE-8AE6-A7894EBBD8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8525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89F33-B615-1A7C-B8A0-FDE547993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309450-1CFD-15A7-2EE5-C958725B02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93D92D-1DB6-D37C-7A26-019D0F1C3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5207F-EF14-420D-E6CC-228FABF842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798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B670-A14F-41A7-AEF6-7F602C8C7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19E1-CF27-48A5-955F-355572C1F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B8308-05F0-41CB-A072-195A765B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7D2B-A750-43CA-A62E-F1BB3A3642CE}" type="datetime1">
              <a:rPr lang="en-CA" smtClean="0"/>
              <a:t>2024-01-21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DF59-0C6D-47EB-9826-D890A9AD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4A6E-95BD-4220-9BA4-C3306300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21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AD64-9443-4AE8-BBA9-6F3C2755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6DAFF-B45C-4BC0-A348-1B06D99A1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C60E-E099-43BE-98B5-88210667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B0A3-BE75-441D-A495-E605ACE43E45}" type="datetime1">
              <a:rPr lang="en-CA" smtClean="0"/>
              <a:t>2024-01-21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465E9-BDE6-4813-942F-29CBD6D0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068F4A1-23EC-4E92-BF6A-33AC7E2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9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25CA2-038D-49B7-9CB2-0AD25784F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123B7-83CC-4E38-8F59-2778E6886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CA83C-1C0A-481E-B087-B055C1D6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A405-F1EF-4D41-91FC-83236D7CED74}" type="datetime1">
              <a:rPr lang="en-CA" smtClean="0"/>
              <a:t>2024-01-21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AFF9-66FC-4B62-B4EB-A5D19F33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00C46A-FC94-4C93-B1C6-3E101461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47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E9EA-DBEC-44DB-BACA-7004CA56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9831-4FAA-4AF3-8C82-D77E11D9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BED8D-77C1-4C31-A74D-EC06ED1B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32A4-287C-423A-AEE5-34BE67B60F60}" type="datetime1">
              <a:rPr lang="en-CA" smtClean="0"/>
              <a:t>2024-01-21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D06C-98B3-46BD-B00A-8E86BB0B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FDB5C7-272A-428D-89EA-45504563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53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91A8-9A18-4EDF-82D6-BB6ECE03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3E27-9919-4DE8-AC72-856FE134C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69FA-FF1E-4C1E-9CE4-053DEDC8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58CA-569F-4F45-A1BE-6E6C6139E39B}" type="datetime1">
              <a:rPr lang="en-CA" smtClean="0"/>
              <a:t>2024-01-21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6A9B1-E588-4896-9C5A-F4A7E9FA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9214A1-3CD5-41DE-B707-3289C24C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65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FFE0-7EAD-466F-A896-3827F3BD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D888-3DDA-43CB-8E1A-ECEC8712F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D9E6A-74BA-424A-B0C3-C4EC2DC8F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B7FE-E952-4AD7-ADA8-BBD05458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E1B-EEF8-429B-9E17-9018C61D7DFD}" type="datetime1">
              <a:rPr lang="en-CA" smtClean="0"/>
              <a:t>2024-01-21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C616-9B53-468E-85AC-ECB08952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49054A3-227C-4BB5-8E27-78C892A8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A647-99D2-4CA0-99E8-CBB3197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DC9F-B697-449D-BF78-D08F8DAC4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EE1F8-DE43-456C-878D-FE457CDDE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655D0-B25E-4B33-B9B7-63EFE2BE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5A4F1-DE7B-4AAD-95F3-7BB7371B8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F1909-1922-45F4-83CF-6B48D9C7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B91C-28E7-4224-8F69-18E0D61AF547}" type="datetime1">
              <a:rPr lang="en-CA" smtClean="0"/>
              <a:t>2024-01-21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3999E-B9B0-4E91-BFE3-D36A1987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159436D-C76A-4746-85A8-75DBA243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00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B742-C1A1-4572-BE5F-A4B661F7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DB525-D2E0-422D-982C-638A211B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AE70-E79C-466E-914E-D8B34DABA0C6}" type="datetime1">
              <a:rPr lang="en-CA" smtClean="0"/>
              <a:t>2024-01-21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4BD93-15BD-46BB-9EE3-4B1DB472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8AB856-4DD6-4CF1-A2A0-DD8279E8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33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1C3B5-5B92-490B-8719-E5DFE0FE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6BA4-6817-4AC3-9130-C6FF3D9D052F}" type="datetime1">
              <a:rPr lang="en-CA" smtClean="0"/>
              <a:t>2024-01-21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EAFF-9F18-4465-BEAD-E2435E0A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F903BC-9F6B-41FF-9766-C9EEBB36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80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1EBB-86F8-4C78-8438-38AA2CF9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68CD-11B5-4973-8DA6-DFAB95E54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C693-7A12-4552-B906-5340E8E15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DD660-84FE-4C78-9094-AACA6CA8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6754-0BCB-4828-842D-7223084CAE08}" type="datetime1">
              <a:rPr lang="en-CA" smtClean="0"/>
              <a:t>2024-01-21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64A90-59CB-40AE-907B-945F7FFD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DB7296-70F6-4E56-A83D-1E7D1F19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29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E210-9710-4E34-873E-08C9E063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F98D8-2F74-4872-92B4-933DC424E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7F2B3-AFC5-4A7C-85A4-334F48F8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B1C00-8932-4247-B9F3-D409D350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7965-E3EC-42A7-B156-773B6FC9BF9D}" type="datetime1">
              <a:rPr lang="en-CA" smtClean="0"/>
              <a:t>2024-01-21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850D3-D651-4CA5-B0B2-2251B6F5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52DB82-8F96-4A91-8615-8192B4B4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85C8F-B93D-4EDE-ACA8-2C8F4DB2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794E4-AA08-4409-93E5-554A04859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5FFB6-B623-4814-AA2B-5EFA4268D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B8B2-812A-427A-B018-A9C7D160EE11}" type="datetime1">
              <a:rPr lang="en-CA" smtClean="0"/>
              <a:t>2024-01-21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2504-0134-4E1C-BF3B-73FCB2063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1342-B03E-4530-82B1-144F03C88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9410" y="6418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rgbClr val="000099"/>
                </a:solidFill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66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A219C2B-0319-45F2-9569-9030AA6B97C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227" y="172454"/>
            <a:ext cx="2722067" cy="110584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96D50CA-479A-C8F2-4BC3-994B3389A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93" y="2381052"/>
            <a:ext cx="10588338" cy="2096997"/>
          </a:xfrm>
        </p:spPr>
        <p:txBody>
          <a:bodyPr>
            <a:normAutofit fontScale="90000"/>
          </a:bodyPr>
          <a:lstStyle/>
          <a:p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CPSC 319</a:t>
            </a:r>
            <a:br>
              <a:rPr lang="en-CA" sz="4000" b="1" dirty="0">
                <a:ea typeface="+mj-lt"/>
                <a:cs typeface="+mj-lt"/>
              </a:rPr>
            </a:br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Data Structures, Algorithms, and Their Applications</a:t>
            </a:r>
            <a:br>
              <a:rPr lang="en-CA" sz="4000" b="1" dirty="0">
                <a:ea typeface="+mj-lt"/>
                <a:cs typeface="+mj-lt"/>
              </a:rPr>
            </a:br>
            <a:br>
              <a:rPr lang="en-CA" sz="4000" b="1" dirty="0">
                <a:ea typeface="+mj-lt"/>
                <a:cs typeface="+mj-lt"/>
              </a:rPr>
            </a:br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Winter 2024</a:t>
            </a:r>
            <a:endParaRPr lang="en-US" sz="4000" b="1">
              <a:cs typeface="Calibri Light" panose="020F030202020403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1B287-D89C-4377-A6B1-A1D09E96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1558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8B05D-F963-BB98-D9CF-5A08E2964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C90C-C633-BF13-E3B9-94B87F12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Exception Handling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B7F88-FC3C-1C18-F41C-CB30C70A9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try-catch</a:t>
            </a:r>
            <a:r>
              <a:rPr lang="en-US" dirty="0">
                <a:ea typeface="+mn-lt"/>
                <a:cs typeface="+mn-lt"/>
              </a:rPr>
              <a:t> Block</a:t>
            </a:r>
            <a:endParaRPr lang="en-US"/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Used for handling exceptions to prevent program termination.</a:t>
            </a:r>
          </a:p>
          <a:p>
            <a:endParaRPr lang="en-US" b="1" dirty="0">
              <a:ea typeface="+mn-lt"/>
              <a:cs typeface="+mn-lt"/>
            </a:endParaRPr>
          </a:p>
          <a:p>
            <a:endParaRPr lang="en-US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finally</a:t>
            </a:r>
            <a:r>
              <a:rPr lang="en-US" dirty="0">
                <a:ea typeface="+mn-lt"/>
                <a:cs typeface="+mn-lt"/>
              </a:rPr>
              <a:t> Block</a:t>
            </a:r>
            <a:endParaRPr lang="en-US"/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Executes regardless of whether an exception occurred or not.</a:t>
            </a: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87D13-4844-FF11-8884-20A96F03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70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D5A90-2E52-C091-F306-26BE2B115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58B5-50F1-1A0D-5390-5215CDB7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Input and Output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858-F265-57E1-2D39-4A27DC0B7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Java provides the </a:t>
            </a:r>
            <a:r>
              <a:rPr lang="en-US" b="1" dirty="0">
                <a:ea typeface="+mn-lt"/>
                <a:cs typeface="+mn-lt"/>
              </a:rPr>
              <a:t>Scanner</a:t>
            </a:r>
            <a:r>
              <a:rPr lang="en-US" dirty="0">
                <a:ea typeface="+mn-lt"/>
                <a:cs typeface="+mn-lt"/>
              </a:rPr>
              <a:t> class for handling various types of input.</a:t>
            </a:r>
          </a:p>
          <a:p>
            <a:r>
              <a:rPr lang="en-US" dirty="0">
                <a:ea typeface="+mn-lt"/>
                <a:cs typeface="+mn-lt"/>
              </a:rPr>
              <a:t>Instantiate a </a:t>
            </a:r>
            <a:r>
              <a:rPr lang="en-US" b="1" dirty="0">
                <a:ea typeface="+mn-lt"/>
                <a:cs typeface="+mn-lt"/>
              </a:rPr>
              <a:t>Scanner</a:t>
            </a:r>
            <a:r>
              <a:rPr lang="en-US" dirty="0">
                <a:ea typeface="+mn-lt"/>
                <a:cs typeface="+mn-lt"/>
              </a:rPr>
              <a:t> object associated with a specific input source (e.g., </a:t>
            </a:r>
            <a:r>
              <a:rPr lang="en-US" b="1" dirty="0">
                <a:ea typeface="+mn-lt"/>
                <a:cs typeface="+mn-lt"/>
              </a:rPr>
              <a:t>System.in</a:t>
            </a:r>
            <a:r>
              <a:rPr lang="en-US" dirty="0">
                <a:ea typeface="+mn-lt"/>
                <a:cs typeface="+mn-lt"/>
              </a:rPr>
              <a:t>).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Java uses </a:t>
            </a:r>
            <a:r>
              <a:rPr lang="en-US" b="1" err="1">
                <a:ea typeface="+mn-lt"/>
                <a:cs typeface="+mn-lt"/>
              </a:rPr>
              <a:t>System.out.println</a:t>
            </a:r>
            <a:r>
              <a:rPr lang="en-US" b="1" dirty="0">
                <a:ea typeface="+mn-lt"/>
                <a:cs typeface="+mn-lt"/>
              </a:rPr>
              <a:t>()</a:t>
            </a:r>
            <a:r>
              <a:rPr lang="en-US" dirty="0">
                <a:ea typeface="+mn-lt"/>
                <a:cs typeface="+mn-lt"/>
              </a:rPr>
              <a:t> for console output.</a:t>
            </a: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ECE4F-1E2E-63A8-C5E8-3A10FC6F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81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2E7CF-E843-79C7-2F3E-AE67470D0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7465-F8F4-B77A-F37C-28A41419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>
                <a:solidFill>
                  <a:srgbClr val="000099"/>
                </a:solidFill>
                <a:ea typeface="+mj-lt"/>
                <a:cs typeface="+mj-lt"/>
              </a:rPr>
              <a:t>Strings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13202-4280-272C-55B1-3BFB44AB5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 Java, a String is a sequence of characters.</a:t>
            </a:r>
          </a:p>
          <a:p>
            <a:r>
              <a:rPr lang="en-US" dirty="0">
                <a:ea typeface="+mn-lt"/>
                <a:cs typeface="+mn-lt"/>
              </a:rPr>
              <a:t>Strings are widely used for representing text and are considered </a:t>
            </a:r>
            <a:r>
              <a:rPr lang="en-US">
                <a:ea typeface="+mn-lt"/>
                <a:cs typeface="+mn-lt"/>
              </a:rPr>
              <a:t>objects.</a:t>
            </a:r>
          </a:p>
          <a:p>
            <a:r>
              <a:rPr lang="en-US" dirty="0">
                <a:ea typeface="+mn-lt"/>
                <a:cs typeface="+mn-lt"/>
              </a:rPr>
              <a:t>Strings in Java are immutable, meaning their values cannot be changed once they are created.</a:t>
            </a:r>
          </a:p>
          <a:p>
            <a:r>
              <a:rPr lang="en-US" dirty="0">
                <a:ea typeface="+mn-lt"/>
                <a:cs typeface="+mn-lt"/>
              </a:rPr>
              <a:t>Operations on strings create new strings rather than modifying the existing ones.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3DD7-7B3C-427E-727C-30753DA3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2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6BF29-8431-4ADC-AA84-40244E39E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9CFE-4BC4-0BCF-A26B-B2800998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Enumerations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6F975-DFA6-FB23-081C-2B9B1F522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Enum Types, short for enumerations, are a special data type in Java.</a:t>
            </a:r>
          </a:p>
          <a:p>
            <a:r>
              <a:rPr lang="en-US" dirty="0">
                <a:ea typeface="+mn-lt"/>
                <a:cs typeface="+mn-lt"/>
              </a:rPr>
              <a:t>They provide a way to represent a fixed set of named constants.</a:t>
            </a:r>
          </a:p>
          <a:p>
            <a:r>
              <a:rPr lang="en-US" dirty="0">
                <a:ea typeface="+mn-lt"/>
                <a:cs typeface="+mn-lt"/>
              </a:rPr>
              <a:t>Enums are used to model a collection of related constants or options.</a:t>
            </a:r>
          </a:p>
          <a:p>
            <a:r>
              <a:rPr lang="en-US" dirty="0">
                <a:ea typeface="+mn-lt"/>
                <a:cs typeface="+mn-lt"/>
              </a:rPr>
              <a:t>They offer a cleaner and more readable alternative to using integers </a:t>
            </a:r>
            <a:r>
              <a:rPr lang="en-US">
                <a:ea typeface="+mn-lt"/>
                <a:cs typeface="+mn-lt"/>
              </a:rPr>
              <a:t>or strings for representing fixed values.</a:t>
            </a: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C6F8B-FC37-4B30-2FE9-B3CAA6AF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581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D8DC6-4FD6-C34B-5B51-C29C3FB25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988C-3562-8850-E373-11D627952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Wrappers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FA540-1F63-EAB8-8001-51EFB8F9C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Wrappers, short for wrapper classes, are classes in Java that encapsulate primitive data types.</a:t>
            </a:r>
          </a:p>
          <a:p>
            <a:r>
              <a:rPr lang="en-US" dirty="0">
                <a:ea typeface="+mn-lt"/>
                <a:cs typeface="+mn-lt"/>
              </a:rPr>
              <a:t>They provide a way to treat primitive types as objects.</a:t>
            </a:r>
          </a:p>
          <a:p>
            <a:r>
              <a:rPr lang="en-US" dirty="0">
                <a:ea typeface="+mn-lt"/>
                <a:cs typeface="+mn-lt"/>
              </a:rPr>
              <a:t>Java is primarily an object-oriented language, but it includes primitive data types (int, char, double, etc.) that are not objects.</a:t>
            </a:r>
          </a:p>
          <a:p>
            <a:r>
              <a:rPr lang="en-US" dirty="0">
                <a:ea typeface="+mn-lt"/>
                <a:cs typeface="+mn-lt"/>
              </a:rPr>
              <a:t>Wrappers bridge the gap by allowing these primitives to be used where objects are required.</a:t>
            </a:r>
          </a:p>
          <a:p>
            <a:r>
              <a:rPr lang="en-US" dirty="0">
                <a:ea typeface="+mn-lt"/>
                <a:cs typeface="+mn-lt"/>
              </a:rPr>
              <a:t>Each primitive type has a corresponding wrapper class.</a:t>
            </a:r>
          </a:p>
          <a:p>
            <a:r>
              <a:rPr lang="en-US" dirty="0">
                <a:ea typeface="+mn-lt"/>
                <a:cs typeface="+mn-lt"/>
              </a:rPr>
              <a:t>Examples: Integer for int, Double for double, Character for char, etc.</a:t>
            </a:r>
          </a:p>
          <a:p>
            <a:r>
              <a:rPr lang="en-US" dirty="0">
                <a:ea typeface="+mn-lt"/>
                <a:cs typeface="+mn-lt"/>
              </a:rPr>
              <a:t>Autoboxing is the automatic conversion of a primitive type to its corresponding wrapper class. Unboxing is the automatic conversion of a wrapper class to its primitive type.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C6EF8-7B57-953F-17E6-4725F59A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84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7FDDE-E089-AEAF-F577-0D865174C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272A-34B8-7121-567D-98049924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Expressions and Operators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7354-A808-EA2A-E9FB-35A25265B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Operators in Java are symbols that perform operations on variables and values.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 Java, an expression is a combination of variables, operators, and method calls that produces a single value.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0AB30-B4C9-76F7-C10F-4E05FDCE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19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ABABD-81DC-CDE3-DC86-DB391855E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5FB4-FCFE-7F3A-3AB2-5A32AFF7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Control Flow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1EC2-84A0-8A65-DAFB-BB1F47FD2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Control flow refers to the order in which statements are executed in a program.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It includes decision-making and looping structures for directing program execution.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6A3E3-4475-9224-BBEF-DC64A4AF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83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9DCDC-97C6-3DA7-7CDA-ED55CC4AF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AE41-F5ED-7DAF-107E-AE1CFE4D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Conditional Statements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8CC0-0497-F28D-4FF0-AEBE5AE87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if</a:t>
            </a:r>
            <a:r>
              <a:rPr lang="en-US" dirty="0">
                <a:ea typeface="+mn-lt"/>
                <a:cs typeface="+mn-lt"/>
              </a:rPr>
              <a:t> Statement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Executes a block of code if a specified condition is true.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else</a:t>
            </a:r>
            <a:r>
              <a:rPr lang="en-US" dirty="0">
                <a:ea typeface="+mn-lt"/>
                <a:cs typeface="+mn-lt"/>
              </a:rPr>
              <a:t> Statement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Provides an alternative block of code to execute when the if condition is false.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switch-case</a:t>
            </a:r>
            <a:r>
              <a:rPr lang="en-US" dirty="0">
                <a:ea typeface="+mn-lt"/>
                <a:cs typeface="+mn-lt"/>
              </a:rPr>
              <a:t> Statement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Evaluates an expression against multiple possible case values.</a:t>
            </a: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E4772-1A94-75E1-E22B-A03C5DEE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52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C0519-8EDB-A165-E73F-C6E0512E9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8C56-1C02-37B5-DDBD-066978F8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Looping Statements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7E6F-6A50-D0CD-68F9-065B3BE0D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for</a:t>
            </a:r>
            <a:r>
              <a:rPr lang="en-US" dirty="0">
                <a:ea typeface="+mn-lt"/>
                <a:cs typeface="+mn-lt"/>
              </a:rPr>
              <a:t> Loop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Iterates a block of code a specified number of times.</a:t>
            </a:r>
          </a:p>
          <a:p>
            <a:r>
              <a:rPr lang="en-US" b="1" dirty="0">
                <a:ea typeface="+mn-lt"/>
                <a:cs typeface="+mn-lt"/>
              </a:rPr>
              <a:t>while</a:t>
            </a:r>
            <a:r>
              <a:rPr lang="en-US" dirty="0">
                <a:ea typeface="+mn-lt"/>
                <a:cs typeface="+mn-lt"/>
              </a:rPr>
              <a:t> Loop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Repeats a block of code as long as a specified condition is true.</a:t>
            </a:r>
          </a:p>
          <a:p>
            <a:r>
              <a:rPr lang="en-US" b="1" dirty="0">
                <a:ea typeface="+mn-lt"/>
                <a:cs typeface="+mn-lt"/>
              </a:rPr>
              <a:t>do-while</a:t>
            </a:r>
            <a:r>
              <a:rPr lang="en-US" dirty="0">
                <a:ea typeface="+mn-lt"/>
                <a:cs typeface="+mn-lt"/>
              </a:rPr>
              <a:t> Loop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Similar to while loop but guarantees the block of code is executed at least once.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sz="2200" b="1" dirty="0">
                <a:ea typeface="+mn-lt"/>
                <a:cs typeface="+mn-lt"/>
              </a:rPr>
              <a:t>break</a:t>
            </a:r>
            <a:r>
              <a:rPr lang="en-US" sz="2200" dirty="0">
                <a:ea typeface="+mn-lt"/>
                <a:cs typeface="+mn-lt"/>
              </a:rPr>
              <a:t> Statement</a:t>
            </a:r>
          </a:p>
          <a:p>
            <a:pPr marL="457200" lvl="1" indent="0">
              <a:buNone/>
            </a:pPr>
            <a:r>
              <a:rPr lang="en-US" sz="1900" dirty="0">
                <a:ea typeface="+mn-lt"/>
                <a:cs typeface="+mn-lt"/>
              </a:rPr>
              <a:t>Terminates the loop prematurely.</a:t>
            </a:r>
          </a:p>
          <a:p>
            <a:r>
              <a:rPr lang="en-US" sz="2200" b="1" dirty="0">
                <a:ea typeface="+mn-lt"/>
                <a:cs typeface="+mn-lt"/>
              </a:rPr>
              <a:t>continue</a:t>
            </a:r>
            <a:r>
              <a:rPr lang="en-US" sz="2200" dirty="0">
                <a:ea typeface="+mn-lt"/>
                <a:cs typeface="+mn-lt"/>
              </a:rPr>
              <a:t> Statement</a:t>
            </a:r>
          </a:p>
          <a:p>
            <a:pPr marL="457200" lvl="1" indent="0">
              <a:buNone/>
            </a:pPr>
            <a:r>
              <a:rPr lang="en-US" sz="1900" dirty="0">
                <a:ea typeface="+mn-lt"/>
                <a:cs typeface="+mn-lt"/>
              </a:rPr>
              <a:t>Skips the rest of the loop's code for the current iteration and moves to the next iteration.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1B69B-07AE-6D20-109C-2CEECCAC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87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CE687-1899-E04E-BE74-6C95BEFE3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8739-674E-2F14-58BF-EC8F65A8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Branching Statements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2F7EC-1284-346D-B67A-93BB6BBD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return</a:t>
            </a:r>
            <a:r>
              <a:rPr lang="en-US" dirty="0">
                <a:ea typeface="+mn-lt"/>
                <a:cs typeface="+mn-lt"/>
              </a:rPr>
              <a:t> Statement</a:t>
            </a:r>
            <a:endParaRPr lang="en-US"/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Exits a method and returns a value (if the method has a return type).</a:t>
            </a:r>
            <a:endParaRPr lang="en-US" dirty="0"/>
          </a:p>
          <a:p>
            <a:endParaRPr lang="en-US" b="1" dirty="0">
              <a:ea typeface="+mn-lt"/>
              <a:cs typeface="+mn-lt"/>
            </a:endParaRPr>
          </a:p>
          <a:p>
            <a:endParaRPr lang="en-US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throw</a:t>
            </a:r>
            <a:r>
              <a:rPr lang="en-US" dirty="0">
                <a:ea typeface="+mn-lt"/>
                <a:cs typeface="+mn-lt"/>
              </a:rPr>
              <a:t> Statement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Throws an exception manually, interrupting normal program flow.</a:t>
            </a: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F0CA0-05DB-5A1C-FC2E-862CBF06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49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</TotalTime>
  <Words>1064</Words>
  <Application>Microsoft Office PowerPoint</Application>
  <PresentationFormat>Widescreen</PresentationFormat>
  <Paragraphs>179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CPSC 319 Data Structures, Algorithms, and Their Applications  Winter 2024</vt:lpstr>
      <vt:lpstr>Strings</vt:lpstr>
      <vt:lpstr>Enumerations</vt:lpstr>
      <vt:lpstr>Wrappers</vt:lpstr>
      <vt:lpstr>Expressions and Operators</vt:lpstr>
      <vt:lpstr>Control Flow</vt:lpstr>
      <vt:lpstr>Conditional Statements</vt:lpstr>
      <vt:lpstr>Looping Statements</vt:lpstr>
      <vt:lpstr>Branching Statements</vt:lpstr>
      <vt:lpstr>Exception Handling</vt:lpstr>
      <vt:lpstr>Input and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Costa Sousa</dc:creator>
  <cp:lastModifiedBy>Mario Costa Sousa</cp:lastModifiedBy>
  <cp:revision>1263</cp:revision>
  <cp:lastPrinted>2019-01-11T02:37:37Z</cp:lastPrinted>
  <dcterms:created xsi:type="dcterms:W3CDTF">2018-09-22T15:58:16Z</dcterms:created>
  <dcterms:modified xsi:type="dcterms:W3CDTF">2024-01-22T02:01:28Z</dcterms:modified>
</cp:coreProperties>
</file>