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687" r:id="rId2"/>
    <p:sldId id="740" r:id="rId3"/>
    <p:sldId id="741" r:id="rId4"/>
    <p:sldId id="742" r:id="rId5"/>
    <p:sldId id="743" r:id="rId6"/>
    <p:sldId id="744" r:id="rId7"/>
    <p:sldId id="745" r:id="rId8"/>
    <p:sldId id="7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90994-7F23-B9CE-1A28-C2613F868546}" v="561" dt="2024-02-11T23:58:00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3" autoAdjust="0"/>
  </p:normalViewPr>
  <p:slideViewPr>
    <p:cSldViewPr snapToGrid="0">
      <p:cViewPr varScale="1">
        <p:scale>
          <a:sx n="74" d="100"/>
          <a:sy n="74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8A4A2-893D-277D-405E-3F6C93419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7A8409-E3C0-A2EA-A64A-7E4CB924A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5AA4C-F56E-7AE7-4FD8-FCFFFD327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AFB9-AAB2-8E5F-D7AA-9DCB5CB1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12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8A4A2-893D-277D-405E-3F6C93419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7A8409-E3C0-A2EA-A64A-7E4CB924A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5AA4C-F56E-7AE7-4FD8-FCFFFD327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AFB9-AAB2-8E5F-D7AA-9DCB5CB1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20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8A4A2-893D-277D-405E-3F6C93419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7A8409-E3C0-A2EA-A64A-7E4CB924A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5AA4C-F56E-7AE7-4FD8-FCFFFD327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AFB9-AAB2-8E5F-D7AA-9DCB5CB1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0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8A4A2-893D-277D-405E-3F6C93419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7A8409-E3C0-A2EA-A64A-7E4CB924A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5AA4C-F56E-7AE7-4FD8-FCFFFD327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AFB9-AAB2-8E5F-D7AA-9DCB5CB1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518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8A4A2-893D-277D-405E-3F6C93419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7A8409-E3C0-A2EA-A64A-7E4CB924A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5AA4C-F56E-7AE7-4FD8-FCFFFD327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AFB9-AAB2-8E5F-D7AA-9DCB5CB1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9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8A4A2-893D-277D-405E-3F6C93419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7A8409-E3C0-A2EA-A64A-7E4CB924A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5AA4C-F56E-7AE7-4FD8-FCFFFD327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AFB9-AAB2-8E5F-D7AA-9DCB5CB1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224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8A4A2-893D-277D-405E-3F6C93419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7A8409-E3C0-A2EA-A64A-7E4CB924A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5AA4C-F56E-7AE7-4FD8-FCFFFD327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AFB9-AAB2-8E5F-D7AA-9DCB5CB1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84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 dirty="0">
                <a:ea typeface="+mj-lt"/>
                <a:cs typeface="+mj-lt"/>
              </a:rPr>
            </a:b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0A9F6-29EA-9C80-0AD8-B375599E4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F365-4EF6-03EB-8703-66B8589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PA-2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F192-3465-1675-C3F4-AEF742F1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3200" dirty="0">
                <a:ea typeface="+mn-lt"/>
                <a:cs typeface="+mn-lt"/>
              </a:rPr>
              <a:t>Read from a file: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 err="1">
                <a:ea typeface="+mn-lt"/>
                <a:cs typeface="+mn-lt"/>
              </a:rPr>
              <a:t>java.io.FileReader</a:t>
            </a:r>
            <a:endParaRPr lang="en-US" dirty="0" err="1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 err="1">
                <a:ea typeface="+mn-lt"/>
                <a:cs typeface="+mn-lt"/>
              </a:rPr>
              <a:t>java.io.BufferedReader</a:t>
            </a:r>
            <a:endParaRPr lang="en-US" dirty="0" err="1"/>
          </a:p>
          <a:p>
            <a:r>
              <a:rPr lang="en-US" sz="3200" dirty="0">
                <a:ea typeface="+mn-lt"/>
                <a:cs typeface="+mn-lt"/>
              </a:rPr>
              <a:t>Using linked lists:</a:t>
            </a:r>
          </a:p>
          <a:p>
            <a:pPr marL="457200" lvl="1" indent="0">
              <a:buNone/>
            </a:pPr>
            <a:r>
              <a:rPr lang="en-US" sz="2800" dirty="0" err="1">
                <a:ea typeface="+mn-lt"/>
                <a:cs typeface="+mn-lt"/>
              </a:rPr>
              <a:t>java.util.LinkedList</a:t>
            </a:r>
            <a:endParaRPr lang="en-US" dirty="0" err="1"/>
          </a:p>
          <a:p>
            <a:r>
              <a:rPr lang="en-US" sz="3200" dirty="0">
                <a:ea typeface="+mn-lt"/>
                <a:cs typeface="+mn-lt"/>
              </a:rPr>
              <a:t>Write to a file: </a:t>
            </a:r>
            <a:endParaRPr lang="en-US" sz="3200" dirty="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 sz="2800" dirty="0" err="1">
                <a:ea typeface="+mn-lt"/>
                <a:cs typeface="+mn-lt"/>
              </a:rPr>
              <a:t>java.io.FileWriter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 err="1">
                <a:ea typeface="+mn-lt"/>
                <a:cs typeface="+mn-lt"/>
              </a:rPr>
              <a:t>java.io.BufferedWriter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String manipulation:</a:t>
            </a:r>
            <a:endParaRPr lang="en-US" sz="3200" dirty="0">
              <a:cs typeface="Calibri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StringBuilder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String comparison:</a:t>
            </a:r>
          </a:p>
          <a:p>
            <a:pPr marL="457200" lvl="1" indent="0">
              <a:buNone/>
            </a:pPr>
            <a:r>
              <a:rPr lang="en-US" dirty="0" err="1">
                <a:ea typeface="+mn-lt"/>
                <a:cs typeface="+mn-lt"/>
              </a:rPr>
              <a:t>firstString.compareTo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secondString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https://docs.oracle.com/javase/8/docs/api/java/lang/String.html#:~:text=equals(Object)-,compareTo,-public%C2%A0int%C2%A0compareTo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C08-45B1-E1BC-ADA4-2BA8B358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18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0A9F6-29EA-9C80-0AD8-B375599E4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F365-4EF6-03EB-8703-66B8589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Array, Linked List, and Dynamic Array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F192-3465-1675-C3F4-AEF742F1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 dirty="0">
                <a:ea typeface="+mn-lt"/>
                <a:cs typeface="+mn-lt"/>
              </a:rPr>
              <a:t>Definition:</a:t>
            </a:r>
          </a:p>
          <a:p>
            <a:pPr marL="685800">
              <a:spcBef>
                <a:spcPts val="500"/>
              </a:spcBef>
            </a:pPr>
            <a:r>
              <a:rPr lang="en-US" dirty="0">
                <a:ea typeface="+mn-lt"/>
                <a:cs typeface="+mn-lt"/>
              </a:rPr>
              <a:t>Array: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Contiguous block of memory elements with the same data type. </a:t>
            </a:r>
            <a:endParaRPr lang="en-US" dirty="0"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Fixed size, allocated during declaration.</a:t>
            </a: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Linked List: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Collection of nodes where each node points to the next node in the sequence.</a:t>
            </a:r>
            <a:endParaRPr lang="en-US" dirty="0"/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Dynamic in size, memory allocated as needed.</a:t>
            </a:r>
            <a:endParaRPr lang="en-US" dirty="0"/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Dynamic Array: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Resizable array that grows or shrinks in size as needed.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Memory management is handled behind the scenes.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C08-45B1-E1BC-ADA4-2BA8B358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54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0A9F6-29EA-9C80-0AD8-B375599E4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F365-4EF6-03EB-8703-66B8589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Array, Linked List, and Dynamic Array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F192-3465-1675-C3F4-AEF742F1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Access Time:</a:t>
            </a:r>
          </a:p>
          <a:p>
            <a:pPr marL="685800">
              <a:spcBef>
                <a:spcPts val="500"/>
              </a:spcBef>
            </a:pPr>
            <a:r>
              <a:rPr lang="en-US" dirty="0">
                <a:ea typeface="+mn-lt"/>
                <a:cs typeface="+mn-lt"/>
              </a:rPr>
              <a:t>Array: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Constant time O(1) for accessing elements using index.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Linked List: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Linear time O(n) for accessing elements, as traversal is required.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Dynamic Array: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Constant time O(1) for accessing elements using index.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C08-45B1-E1BC-ADA4-2BA8B358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77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0A9F6-29EA-9C80-0AD8-B375599E4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F365-4EF6-03EB-8703-66B8589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Array, Linked List, and Dynamic Array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F192-3465-1675-C3F4-AEF742F1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 dirty="0">
                <a:ea typeface="+mn-lt"/>
                <a:cs typeface="+mn-lt"/>
              </a:rPr>
              <a:t>Insertion/Deletion:</a:t>
            </a:r>
          </a:p>
          <a:p>
            <a:pPr marL="685800">
              <a:spcBef>
                <a:spcPts val="500"/>
              </a:spcBef>
            </a:pPr>
            <a:r>
              <a:rPr lang="en-US" dirty="0">
                <a:ea typeface="+mn-lt"/>
                <a:cs typeface="+mn-lt"/>
              </a:rPr>
              <a:t>Array: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Inefficient for insertions/deletions as it may require shifting elements. </a:t>
            </a:r>
            <a:endParaRPr lang="en-US" dirty="0"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Time complexity for insertions/deletions is O(n).</a:t>
            </a:r>
            <a:endParaRPr lang="en-US" dirty="0"/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Linked List: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Efficient for insertions/deletions anywhere in the list (constant time).</a:t>
            </a:r>
            <a:endParaRPr lang="en-US" dirty="0"/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Memory allocation for new nodes can be a concern.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Dynamic Array: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Efficient for append operations, but insertions/deletions may still incur occasional resizing overhead (amortized O(1)).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C08-45B1-E1BC-ADA4-2BA8B358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6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0A9F6-29EA-9C80-0AD8-B375599E4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F365-4EF6-03EB-8703-66B8589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Array, Linked List, and Dynamic Array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F192-3465-1675-C3F4-AEF742F1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Memory Efficiency:</a:t>
            </a:r>
          </a:p>
          <a:p>
            <a:pPr marL="685800">
              <a:spcBef>
                <a:spcPts val="500"/>
              </a:spcBef>
            </a:pPr>
            <a:r>
              <a:rPr lang="en-US" dirty="0">
                <a:ea typeface="+mn-lt"/>
                <a:cs typeface="+mn-lt"/>
              </a:rPr>
              <a:t>Array: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More memory efficient as it uses a single block of memory.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Linked List: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Less memory efficient due to additional pointers between nodes.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Dynamic Array: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Balances memory efficiency with flexibility by resizing as necessary.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C08-45B1-E1BC-ADA4-2BA8B358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973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0A9F6-29EA-9C80-0AD8-B375599E4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F365-4EF6-03EB-8703-66B8589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Array, Linked List, and Dynamic Array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F192-3465-1675-C3F4-AEF742F1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Usage:</a:t>
            </a:r>
          </a:p>
          <a:p>
            <a:pPr marL="685800">
              <a:spcBef>
                <a:spcPts val="500"/>
              </a:spcBef>
            </a:pPr>
            <a:r>
              <a:rPr lang="en-US" dirty="0">
                <a:ea typeface="+mn-lt"/>
                <a:cs typeface="+mn-lt"/>
              </a:rPr>
              <a:t>Array: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Ideal for situations where random access and fixed size are crucial.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Linked List: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Suitable for scenarios with frequent insertions and deletions.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Dynamic Array:</a:t>
            </a:r>
          </a:p>
          <a:p>
            <a:pPr marL="914400" lvl="2" indent="0">
              <a:buNone/>
            </a:pPr>
            <a:r>
              <a:rPr lang="en-US" sz="2400" dirty="0">
                <a:ea typeface="+mn-lt"/>
                <a:cs typeface="+mn-lt"/>
              </a:rPr>
              <a:t>Suitable for scenarios with a variable and unpredictable number of elements.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C08-45B1-E1BC-ADA4-2BA8B358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19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0A9F6-29EA-9C80-0AD8-B375599E4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F365-4EF6-03EB-8703-66B8589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Sample Question 3: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F192-3465-1675-C3F4-AEF742F1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3200" dirty="0">
                <a:ea typeface="+mn-lt"/>
                <a:cs typeface="+mn-lt"/>
              </a:rPr>
              <a:t>Write a Java code that gets a positive integer n and then gets an array of n integers, a</a:t>
            </a:r>
            <a:r>
              <a:rPr lang="en-US" sz="3200" baseline="-25000" dirty="0">
                <a:ea typeface="+mn-lt"/>
                <a:cs typeface="+mn-lt"/>
              </a:rPr>
              <a:t>0</a:t>
            </a:r>
            <a:r>
              <a:rPr lang="en-US" sz="3200" dirty="0">
                <a:ea typeface="+mn-lt"/>
                <a:cs typeface="+mn-lt"/>
              </a:rPr>
              <a:t> a</a:t>
            </a:r>
            <a:r>
              <a:rPr lang="en-US" sz="3200" baseline="-25000" dirty="0">
                <a:ea typeface="+mn-lt"/>
                <a:cs typeface="+mn-lt"/>
              </a:rPr>
              <a:t>1</a:t>
            </a:r>
            <a:r>
              <a:rPr lang="en-US" sz="3200" dirty="0">
                <a:ea typeface="+mn-lt"/>
                <a:cs typeface="+mn-lt"/>
              </a:rPr>
              <a:t> … a</a:t>
            </a:r>
            <a:r>
              <a:rPr lang="en-US" sz="3200" baseline="-25000" dirty="0">
                <a:ea typeface="+mn-lt"/>
                <a:cs typeface="+mn-lt"/>
              </a:rPr>
              <a:t>n-1</a:t>
            </a:r>
            <a:r>
              <a:rPr lang="en-US" sz="3200" dirty="0">
                <a:ea typeface="+mn-lt"/>
                <a:cs typeface="+mn-lt"/>
              </a:rPr>
              <a:t>. Print out the number of pairs, </a:t>
            </a:r>
            <a:r>
              <a:rPr lang="en-US" sz="3200" dirty="0" err="1">
                <a:ea typeface="+mn-lt"/>
                <a:cs typeface="+mn-lt"/>
              </a:rPr>
              <a:t>i</a:t>
            </a:r>
            <a:r>
              <a:rPr lang="en-US" sz="3200" dirty="0">
                <a:ea typeface="+mn-lt"/>
                <a:cs typeface="+mn-lt"/>
              </a:rPr>
              <a:t> and j, such that </a:t>
            </a:r>
            <a:r>
              <a:rPr lang="en-US" sz="3200" dirty="0" err="1">
                <a:ea typeface="+mn-lt"/>
                <a:cs typeface="+mn-lt"/>
              </a:rPr>
              <a:t>i</a:t>
            </a:r>
            <a:r>
              <a:rPr lang="en-US" sz="3200" dirty="0">
                <a:ea typeface="+mn-lt"/>
                <a:cs typeface="+mn-lt"/>
              </a:rPr>
              <a:t> &lt;= j and min(a</a:t>
            </a:r>
            <a:r>
              <a:rPr lang="en-US" sz="3200" baseline="-25000" dirty="0">
                <a:ea typeface="+mn-lt"/>
                <a:cs typeface="+mn-lt"/>
              </a:rPr>
              <a:t>i</a:t>
            </a:r>
            <a:r>
              <a:rPr lang="en-US" sz="3200" dirty="0">
                <a:ea typeface="+mn-lt"/>
                <a:cs typeface="+mn-lt"/>
              </a:rPr>
              <a:t>, a</a:t>
            </a:r>
            <a:r>
              <a:rPr lang="en-US" sz="3200" baseline="-25000" dirty="0">
                <a:ea typeface="+mn-lt"/>
                <a:cs typeface="+mn-lt"/>
              </a:rPr>
              <a:t>i+1</a:t>
            </a:r>
            <a:r>
              <a:rPr lang="en-US" sz="3200" dirty="0">
                <a:ea typeface="+mn-lt"/>
                <a:cs typeface="+mn-lt"/>
              </a:rPr>
              <a:t>, …, </a:t>
            </a:r>
            <a:r>
              <a:rPr lang="en-US" sz="3200" dirty="0" err="1">
                <a:ea typeface="+mn-lt"/>
                <a:cs typeface="+mn-lt"/>
              </a:rPr>
              <a:t>a</a:t>
            </a:r>
            <a:r>
              <a:rPr lang="en-US" sz="3200" baseline="-25000" dirty="0" err="1">
                <a:ea typeface="+mn-lt"/>
                <a:cs typeface="+mn-lt"/>
              </a:rPr>
              <a:t>j</a:t>
            </a:r>
            <a:r>
              <a:rPr lang="en-US" sz="3200" dirty="0">
                <a:ea typeface="+mn-lt"/>
                <a:cs typeface="+mn-lt"/>
              </a:rPr>
              <a:t>) = min(a</a:t>
            </a:r>
            <a:r>
              <a:rPr lang="en-US" sz="3200" baseline="-25000" dirty="0">
                <a:ea typeface="+mn-lt"/>
                <a:cs typeface="+mn-lt"/>
              </a:rPr>
              <a:t>0</a:t>
            </a:r>
            <a:r>
              <a:rPr lang="en-US" sz="3200" dirty="0">
                <a:ea typeface="+mn-lt"/>
                <a:cs typeface="+mn-lt"/>
              </a:rPr>
              <a:t>, a</a:t>
            </a:r>
            <a:r>
              <a:rPr lang="en-US" sz="3200" baseline="-25000" dirty="0">
                <a:ea typeface="+mn-lt"/>
                <a:cs typeface="+mn-lt"/>
              </a:rPr>
              <a:t>1</a:t>
            </a:r>
            <a:r>
              <a:rPr lang="en-US" sz="3200" dirty="0">
                <a:ea typeface="+mn-lt"/>
                <a:cs typeface="+mn-lt"/>
              </a:rPr>
              <a:t>, …, a</a:t>
            </a:r>
            <a:r>
              <a:rPr lang="en-US" sz="3200" baseline="-25000" dirty="0">
                <a:ea typeface="+mn-lt"/>
                <a:cs typeface="+mn-lt"/>
              </a:rPr>
              <a:t>n-1</a:t>
            </a:r>
            <a:r>
              <a:rPr lang="en-US" sz="3200" dirty="0">
                <a:ea typeface="+mn-lt"/>
                <a:cs typeface="+mn-lt"/>
              </a:rPr>
              <a:t>).</a:t>
            </a:r>
            <a:endParaRPr lang="en-US" sz="3200" baseline="-25000" dirty="0">
              <a:ea typeface="+mn-lt"/>
              <a:cs typeface="+mn-lt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Test case:</a:t>
            </a:r>
            <a:endParaRPr lang="en-US" dirty="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Input 1:</a:t>
            </a:r>
            <a:endParaRPr lang="en-US" sz="2800" dirty="0">
              <a:cs typeface="Calibri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5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7 -2 3 0 5</a:t>
            </a:r>
          </a:p>
          <a:p>
            <a:pPr marL="457200" lvl="1" indent="0">
              <a:buNone/>
            </a:pPr>
            <a:endParaRPr lang="en-US" sz="2800" dirty="0">
              <a:cs typeface="Calibri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Output 1:</a:t>
            </a:r>
          </a:p>
          <a:p>
            <a:pPr marL="457200" lvl="1" indent="0">
              <a:buNone/>
            </a:pPr>
            <a:r>
              <a:rPr lang="en-US" sz="2800" dirty="0">
                <a:cs typeface="Calibri"/>
              </a:rPr>
              <a:t>8</a:t>
            </a:r>
          </a:p>
          <a:p>
            <a:pPr marL="457200" lvl="1" indent="0">
              <a:buNone/>
            </a:pPr>
            <a:endParaRPr lang="en-US" sz="2800" dirty="0">
              <a:cs typeface="Calibri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Input 2:</a:t>
            </a:r>
            <a:endParaRPr lang="en-US" sz="2800" dirty="0">
              <a:solidFill>
                <a:srgbClr val="80808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13</a:t>
            </a:r>
            <a:endParaRPr lang="en-US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1 2 3 0 1 2 3 0 1 2 3 0 1</a:t>
            </a:r>
            <a:endParaRPr lang="en-US" dirty="0"/>
          </a:p>
          <a:p>
            <a:pPr marL="457200" lvl="1" indent="0">
              <a:buNone/>
            </a:pPr>
            <a:endParaRPr lang="en-US" sz="2800" dirty="0">
              <a:solidFill>
                <a:srgbClr val="80808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Output 2:</a:t>
            </a:r>
            <a:endParaRPr lang="en-US" sz="2800" dirty="0">
              <a:solidFill>
                <a:srgbClr val="80808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72</a:t>
            </a:r>
          </a:p>
          <a:p>
            <a:pPr marL="457200" lvl="1" indent="0">
              <a:buNone/>
            </a:pPr>
            <a:endParaRPr lang="en-US" sz="28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C08-45B1-E1BC-ADA4-2BA8B358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16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1064</Words>
  <Application>Microsoft Office PowerPoint</Application>
  <PresentationFormat>Widescreen</PresentationFormat>
  <Paragraphs>179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CPSC 319 Data Structures, Algorithms, and Their Applications  Winter 2024</vt:lpstr>
      <vt:lpstr>PA-2</vt:lpstr>
      <vt:lpstr>Array, Linked List, and Dynamic Array</vt:lpstr>
      <vt:lpstr>Array, Linked List, and Dynamic Array</vt:lpstr>
      <vt:lpstr>Array, Linked List, and Dynamic Array</vt:lpstr>
      <vt:lpstr>Array, Linked List, and Dynamic Array</vt:lpstr>
      <vt:lpstr>Array, Linked List, and Dynamic Array</vt:lpstr>
      <vt:lpstr>Sample Question 3: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lastModifiedBy>Mario Costa Sousa</cp:lastModifiedBy>
  <cp:revision>1869</cp:revision>
  <cp:lastPrinted>2019-01-11T02:37:37Z</cp:lastPrinted>
  <dcterms:created xsi:type="dcterms:W3CDTF">2018-09-22T15:58:16Z</dcterms:created>
  <dcterms:modified xsi:type="dcterms:W3CDTF">2024-02-12T00:07:27Z</dcterms:modified>
</cp:coreProperties>
</file>