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87" r:id="rId3"/>
    <p:sldId id="288" r:id="rId4"/>
    <p:sldId id="289" r:id="rId5"/>
    <p:sldId id="290" r:id="rId6"/>
    <p:sldId id="291" r:id="rId7"/>
    <p:sldId id="257" r:id="rId8"/>
    <p:sldId id="258" r:id="rId9"/>
    <p:sldId id="259" r:id="rId10"/>
    <p:sldId id="260" r:id="rId11"/>
    <p:sldId id="261" r:id="rId12"/>
    <p:sldId id="262"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4" r:id="rId32"/>
    <p:sldId id="282" r:id="rId33"/>
    <p:sldId id="283" r:id="rId34"/>
    <p:sldId id="285" r:id="rId35"/>
    <p:sldId id="286" r:id="rId36"/>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F8C24-0204-4F86-9A44-DCB7A8702187}"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14AAF-8D3D-4DCF-AE3F-36C5FAE6474B}" type="slidenum">
              <a:rPr lang="en-US" smtClean="0"/>
              <a:t>‹#›</a:t>
            </a:fld>
            <a:endParaRPr lang="en-US"/>
          </a:p>
        </p:txBody>
      </p:sp>
    </p:spTree>
    <p:extLst>
      <p:ext uri="{BB962C8B-B14F-4D97-AF65-F5344CB8AC3E}">
        <p14:creationId xmlns:p14="http://schemas.microsoft.com/office/powerpoint/2010/main" val="537043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3720-E862-4E5A-A0C0-3B532D284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97543D-F854-4A52-AA66-5D0DA2729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A65793-927D-4AB2-9F5F-97EDE8FAD697}"/>
              </a:ext>
            </a:extLst>
          </p:cNvPr>
          <p:cNvSpPr>
            <a:spLocks noGrp="1"/>
          </p:cNvSpPr>
          <p:nvPr>
            <p:ph type="dt" sz="half" idx="10"/>
          </p:nvPr>
        </p:nvSpPr>
        <p:spPr/>
        <p:txBody>
          <a:bodyPr/>
          <a:lstStyle/>
          <a:p>
            <a:fld id="{60A122BA-5D65-4131-A888-1A670D063B72}" type="datetime1">
              <a:rPr lang="en-US" smtClean="0"/>
              <a:t>9/21/2021</a:t>
            </a:fld>
            <a:endParaRPr lang="en-US"/>
          </a:p>
        </p:txBody>
      </p:sp>
      <p:sp>
        <p:nvSpPr>
          <p:cNvPr id="5" name="Footer Placeholder 4">
            <a:extLst>
              <a:ext uri="{FF2B5EF4-FFF2-40B4-BE49-F238E27FC236}">
                <a16:creationId xmlns:a16="http://schemas.microsoft.com/office/drawing/2014/main" id="{821ACA4B-DC44-47B5-B8C0-8F2A2F2E1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B5250-E0B0-4EA3-8BBF-E92E71800D3C}"/>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41713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BB19-27A9-4B92-84C2-24E8851FDD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251673-23B0-4127-AAEA-4477C922C9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FD130-EF08-47C6-9EF2-2A9DA2FEECA2}"/>
              </a:ext>
            </a:extLst>
          </p:cNvPr>
          <p:cNvSpPr>
            <a:spLocks noGrp="1"/>
          </p:cNvSpPr>
          <p:nvPr>
            <p:ph type="dt" sz="half" idx="10"/>
          </p:nvPr>
        </p:nvSpPr>
        <p:spPr/>
        <p:txBody>
          <a:bodyPr/>
          <a:lstStyle/>
          <a:p>
            <a:fld id="{4274C642-BE07-430E-80E6-E13B0DDF0D55}" type="datetime1">
              <a:rPr lang="en-US" smtClean="0"/>
              <a:t>9/21/2021</a:t>
            </a:fld>
            <a:endParaRPr lang="en-US"/>
          </a:p>
        </p:txBody>
      </p:sp>
      <p:sp>
        <p:nvSpPr>
          <p:cNvPr id="5" name="Footer Placeholder 4">
            <a:extLst>
              <a:ext uri="{FF2B5EF4-FFF2-40B4-BE49-F238E27FC236}">
                <a16:creationId xmlns:a16="http://schemas.microsoft.com/office/drawing/2014/main" id="{B9870C15-E8FE-4E76-9C40-A3D9B3C06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B0F4A-17EF-4D0D-9BAD-3BFD55CDC109}"/>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167920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6E859-F1CD-48D2-9A3C-BCABF30178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BCFB84-315B-4622-9F01-8C1FFAC18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12EEF-1A1F-4EB2-827E-77B9B59AEC0E}"/>
              </a:ext>
            </a:extLst>
          </p:cNvPr>
          <p:cNvSpPr>
            <a:spLocks noGrp="1"/>
          </p:cNvSpPr>
          <p:nvPr>
            <p:ph type="dt" sz="half" idx="10"/>
          </p:nvPr>
        </p:nvSpPr>
        <p:spPr/>
        <p:txBody>
          <a:bodyPr/>
          <a:lstStyle/>
          <a:p>
            <a:fld id="{D36E269A-21A9-49BC-A791-DB86F7753806}" type="datetime1">
              <a:rPr lang="en-US" smtClean="0"/>
              <a:t>9/21/2021</a:t>
            </a:fld>
            <a:endParaRPr lang="en-US"/>
          </a:p>
        </p:txBody>
      </p:sp>
      <p:sp>
        <p:nvSpPr>
          <p:cNvPr id="5" name="Footer Placeholder 4">
            <a:extLst>
              <a:ext uri="{FF2B5EF4-FFF2-40B4-BE49-F238E27FC236}">
                <a16:creationId xmlns:a16="http://schemas.microsoft.com/office/drawing/2014/main" id="{50BDCDAB-839A-4B50-AEA8-E093DE30B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BBB7D-0B9B-4B77-BD16-19D22C10CB0C}"/>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112184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916F-855E-4EBC-A619-370B5D0C4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0832E-23EC-4DDA-ACBD-44204A3EEF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3F9FA-ED02-4A26-ABCF-95351B09082D}"/>
              </a:ext>
            </a:extLst>
          </p:cNvPr>
          <p:cNvSpPr>
            <a:spLocks noGrp="1"/>
          </p:cNvSpPr>
          <p:nvPr>
            <p:ph type="dt" sz="half" idx="10"/>
          </p:nvPr>
        </p:nvSpPr>
        <p:spPr/>
        <p:txBody>
          <a:bodyPr/>
          <a:lstStyle/>
          <a:p>
            <a:fld id="{BA017D4B-A700-4604-8996-5288D92B13F4}" type="datetime1">
              <a:rPr lang="en-US" smtClean="0"/>
              <a:t>9/21/2021</a:t>
            </a:fld>
            <a:endParaRPr lang="en-US"/>
          </a:p>
        </p:txBody>
      </p:sp>
      <p:sp>
        <p:nvSpPr>
          <p:cNvPr id="5" name="Footer Placeholder 4">
            <a:extLst>
              <a:ext uri="{FF2B5EF4-FFF2-40B4-BE49-F238E27FC236}">
                <a16:creationId xmlns:a16="http://schemas.microsoft.com/office/drawing/2014/main" id="{2DD494BA-38F2-4BA2-B48F-4B50133CE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FC0EC-590E-48EE-9C95-F92143FAC9CD}"/>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333233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DB84-DD76-4399-AC3E-0DBF4DA06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206711-2F0B-42E6-947E-0630ABEF1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ABC6E7-C270-45B2-AB9D-BF71A0F9023E}"/>
              </a:ext>
            </a:extLst>
          </p:cNvPr>
          <p:cNvSpPr>
            <a:spLocks noGrp="1"/>
          </p:cNvSpPr>
          <p:nvPr>
            <p:ph type="dt" sz="half" idx="10"/>
          </p:nvPr>
        </p:nvSpPr>
        <p:spPr/>
        <p:txBody>
          <a:bodyPr/>
          <a:lstStyle/>
          <a:p>
            <a:fld id="{9666D604-EA13-4F09-88BD-5B8839C42E59}" type="datetime1">
              <a:rPr lang="en-US" smtClean="0"/>
              <a:t>9/21/2021</a:t>
            </a:fld>
            <a:endParaRPr lang="en-US"/>
          </a:p>
        </p:txBody>
      </p:sp>
      <p:sp>
        <p:nvSpPr>
          <p:cNvPr id="5" name="Footer Placeholder 4">
            <a:extLst>
              <a:ext uri="{FF2B5EF4-FFF2-40B4-BE49-F238E27FC236}">
                <a16:creationId xmlns:a16="http://schemas.microsoft.com/office/drawing/2014/main" id="{05DA18CB-6DF3-4DB2-A23E-2BB152F70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471BB-AB5E-450C-B92C-E646CE56488F}"/>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318354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8DCE-68B4-4F6F-B97D-E8CB21BFD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B0904-A999-4EE5-BA84-9B117C83B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D708FC-E327-4E28-B70D-73FB624A1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A57B8B-CE7E-4D10-A19C-FA5A35E627A5}"/>
              </a:ext>
            </a:extLst>
          </p:cNvPr>
          <p:cNvSpPr>
            <a:spLocks noGrp="1"/>
          </p:cNvSpPr>
          <p:nvPr>
            <p:ph type="dt" sz="half" idx="10"/>
          </p:nvPr>
        </p:nvSpPr>
        <p:spPr/>
        <p:txBody>
          <a:bodyPr/>
          <a:lstStyle/>
          <a:p>
            <a:fld id="{B22374BA-5FB0-4D80-8015-26F1E0752B00}" type="datetime1">
              <a:rPr lang="en-US" smtClean="0"/>
              <a:t>9/21/2021</a:t>
            </a:fld>
            <a:endParaRPr lang="en-US"/>
          </a:p>
        </p:txBody>
      </p:sp>
      <p:sp>
        <p:nvSpPr>
          <p:cNvPr id="6" name="Footer Placeholder 5">
            <a:extLst>
              <a:ext uri="{FF2B5EF4-FFF2-40B4-BE49-F238E27FC236}">
                <a16:creationId xmlns:a16="http://schemas.microsoft.com/office/drawing/2014/main" id="{703C8C79-FAE9-41E5-A06C-06B5F58F3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CC6D6-157D-4F3F-A0C3-80AE5563860D}"/>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77784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2192-3B95-4A29-8391-6FEB674A4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7BD928-8DD9-422F-8879-CACA6C9B3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3EDF07-0F3E-4EE1-80BF-4477528AA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FC17E3-4EDB-4860-8FF3-A9949D70C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14BCE-2C03-47B8-9EF4-DC908CC0FD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BC00F7-B59D-47F1-8C10-4A48507D8401}"/>
              </a:ext>
            </a:extLst>
          </p:cNvPr>
          <p:cNvSpPr>
            <a:spLocks noGrp="1"/>
          </p:cNvSpPr>
          <p:nvPr>
            <p:ph type="dt" sz="half" idx="10"/>
          </p:nvPr>
        </p:nvSpPr>
        <p:spPr/>
        <p:txBody>
          <a:bodyPr/>
          <a:lstStyle/>
          <a:p>
            <a:fld id="{849BF442-1E01-49AB-8367-4CD22CC8F7CD}" type="datetime1">
              <a:rPr lang="en-US" smtClean="0"/>
              <a:t>9/21/2021</a:t>
            </a:fld>
            <a:endParaRPr lang="en-US"/>
          </a:p>
        </p:txBody>
      </p:sp>
      <p:sp>
        <p:nvSpPr>
          <p:cNvPr id="8" name="Footer Placeholder 7">
            <a:extLst>
              <a:ext uri="{FF2B5EF4-FFF2-40B4-BE49-F238E27FC236}">
                <a16:creationId xmlns:a16="http://schemas.microsoft.com/office/drawing/2014/main" id="{C31B25AE-FA16-4EFB-AF80-7D4E7C90DD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CBCF61-46E7-4069-9DE2-40E3799CE65D}"/>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226854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CF79-A6D2-412B-B012-3302080A2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6E0F37-548B-498C-B9AC-4F8761C50BB3}"/>
              </a:ext>
            </a:extLst>
          </p:cNvPr>
          <p:cNvSpPr>
            <a:spLocks noGrp="1"/>
          </p:cNvSpPr>
          <p:nvPr>
            <p:ph type="dt" sz="half" idx="10"/>
          </p:nvPr>
        </p:nvSpPr>
        <p:spPr/>
        <p:txBody>
          <a:bodyPr/>
          <a:lstStyle/>
          <a:p>
            <a:fld id="{6785E383-D96C-42B3-84F5-C01EE91A7C8B}" type="datetime1">
              <a:rPr lang="en-US" smtClean="0"/>
              <a:t>9/21/2021</a:t>
            </a:fld>
            <a:endParaRPr lang="en-US"/>
          </a:p>
        </p:txBody>
      </p:sp>
      <p:sp>
        <p:nvSpPr>
          <p:cNvPr id="4" name="Footer Placeholder 3">
            <a:extLst>
              <a:ext uri="{FF2B5EF4-FFF2-40B4-BE49-F238E27FC236}">
                <a16:creationId xmlns:a16="http://schemas.microsoft.com/office/drawing/2014/main" id="{25BA6B28-72A9-438D-AD3E-06487AF94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9EC1B0-8CFB-48FE-8B8B-CB8AC86F5019}"/>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201669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E50FA-2FE8-4C6A-A709-4DDC599CE1F7}"/>
              </a:ext>
            </a:extLst>
          </p:cNvPr>
          <p:cNvSpPr>
            <a:spLocks noGrp="1"/>
          </p:cNvSpPr>
          <p:nvPr>
            <p:ph type="dt" sz="half" idx="10"/>
          </p:nvPr>
        </p:nvSpPr>
        <p:spPr/>
        <p:txBody>
          <a:bodyPr/>
          <a:lstStyle/>
          <a:p>
            <a:fld id="{F0F034A8-E4BD-46B7-ADEE-208FDF50D172}" type="datetime1">
              <a:rPr lang="en-US" smtClean="0"/>
              <a:t>9/21/2021</a:t>
            </a:fld>
            <a:endParaRPr lang="en-US"/>
          </a:p>
        </p:txBody>
      </p:sp>
      <p:sp>
        <p:nvSpPr>
          <p:cNvPr id="3" name="Footer Placeholder 2">
            <a:extLst>
              <a:ext uri="{FF2B5EF4-FFF2-40B4-BE49-F238E27FC236}">
                <a16:creationId xmlns:a16="http://schemas.microsoft.com/office/drawing/2014/main" id="{5C95A9E7-8898-4904-9771-2203A80F53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E9C656-5679-4FBD-9217-E4F35097E69F}"/>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143044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0DB9-F404-47C1-A44B-CDCAD8531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728DC-425F-42E0-A686-813154F42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1C8918-ABC7-421E-AA0A-52157DCBF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733FE-92D4-4272-AC5C-04C724712CE4}"/>
              </a:ext>
            </a:extLst>
          </p:cNvPr>
          <p:cNvSpPr>
            <a:spLocks noGrp="1"/>
          </p:cNvSpPr>
          <p:nvPr>
            <p:ph type="dt" sz="half" idx="10"/>
          </p:nvPr>
        </p:nvSpPr>
        <p:spPr/>
        <p:txBody>
          <a:bodyPr/>
          <a:lstStyle/>
          <a:p>
            <a:fld id="{E3514694-161C-4D25-B53C-FB3AEBD5A0CE}" type="datetime1">
              <a:rPr lang="en-US" smtClean="0"/>
              <a:t>9/21/2021</a:t>
            </a:fld>
            <a:endParaRPr lang="en-US"/>
          </a:p>
        </p:txBody>
      </p:sp>
      <p:sp>
        <p:nvSpPr>
          <p:cNvPr id="6" name="Footer Placeholder 5">
            <a:extLst>
              <a:ext uri="{FF2B5EF4-FFF2-40B4-BE49-F238E27FC236}">
                <a16:creationId xmlns:a16="http://schemas.microsoft.com/office/drawing/2014/main" id="{1DF704F1-9010-4002-AC23-A3D3967CE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1B718-2BE6-4834-8BA5-E5A84504E213}"/>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411308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0A35-239D-4F77-847D-BB5490E76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E435DD-8F4A-402A-A3B2-636014CE46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4022C5-5A9C-4D04-BA53-E38C0D46E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B15AE-040C-4288-886A-EA508CD754D8}"/>
              </a:ext>
            </a:extLst>
          </p:cNvPr>
          <p:cNvSpPr>
            <a:spLocks noGrp="1"/>
          </p:cNvSpPr>
          <p:nvPr>
            <p:ph type="dt" sz="half" idx="10"/>
          </p:nvPr>
        </p:nvSpPr>
        <p:spPr/>
        <p:txBody>
          <a:bodyPr/>
          <a:lstStyle/>
          <a:p>
            <a:fld id="{509F94D6-73F6-4C28-A9CD-B5C9F1EFE7F4}" type="datetime1">
              <a:rPr lang="en-US" smtClean="0"/>
              <a:t>9/21/2021</a:t>
            </a:fld>
            <a:endParaRPr lang="en-US"/>
          </a:p>
        </p:txBody>
      </p:sp>
      <p:sp>
        <p:nvSpPr>
          <p:cNvPr id="6" name="Footer Placeholder 5">
            <a:extLst>
              <a:ext uri="{FF2B5EF4-FFF2-40B4-BE49-F238E27FC236}">
                <a16:creationId xmlns:a16="http://schemas.microsoft.com/office/drawing/2014/main" id="{5FF8EF81-BA73-49E9-AB88-C26D6F949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35AB5-B2C7-4E7D-A62D-F2EE083BAB1B}"/>
              </a:ext>
            </a:extLst>
          </p:cNvPr>
          <p:cNvSpPr>
            <a:spLocks noGrp="1"/>
          </p:cNvSpPr>
          <p:nvPr>
            <p:ph type="sldNum" sz="quarter" idx="12"/>
          </p:nvPr>
        </p:nvSpPr>
        <p:spPr/>
        <p:txBody>
          <a:bodyPr/>
          <a:lstStyle/>
          <a:p>
            <a:fld id="{1EC995CF-64E7-412C-8BAF-5E8F4224A259}" type="slidenum">
              <a:rPr lang="en-US" smtClean="0"/>
              <a:t>‹#›</a:t>
            </a:fld>
            <a:endParaRPr lang="en-US"/>
          </a:p>
        </p:txBody>
      </p:sp>
    </p:spTree>
    <p:extLst>
      <p:ext uri="{BB962C8B-B14F-4D97-AF65-F5344CB8AC3E}">
        <p14:creationId xmlns:p14="http://schemas.microsoft.com/office/powerpoint/2010/main" val="412494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F053E-D97B-4444-A26A-2452CFB36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E8090F-4761-4424-A7FA-67BB0DB0C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F2D19-C3BF-424B-BFA1-50D30B3E1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9B7F9-90C9-4FC5-BCA8-D2CE3B718F36}" type="datetime1">
              <a:rPr lang="en-US" smtClean="0"/>
              <a:t>9/21/2021</a:t>
            </a:fld>
            <a:endParaRPr lang="en-US"/>
          </a:p>
        </p:txBody>
      </p:sp>
      <p:sp>
        <p:nvSpPr>
          <p:cNvPr id="5" name="Footer Placeholder 4">
            <a:extLst>
              <a:ext uri="{FF2B5EF4-FFF2-40B4-BE49-F238E27FC236}">
                <a16:creationId xmlns:a16="http://schemas.microsoft.com/office/drawing/2014/main" id="{5D4AC8BC-088E-4456-8DB3-842EA204E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5E19C5-716C-4982-9F42-12D1128063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995CF-64E7-412C-8BAF-5E8F4224A259}" type="slidenum">
              <a:rPr lang="en-US" smtClean="0"/>
              <a:t>‹#›</a:t>
            </a:fld>
            <a:endParaRPr lang="en-US"/>
          </a:p>
        </p:txBody>
      </p:sp>
    </p:spTree>
    <p:extLst>
      <p:ext uri="{BB962C8B-B14F-4D97-AF65-F5344CB8AC3E}">
        <p14:creationId xmlns:p14="http://schemas.microsoft.com/office/powerpoint/2010/main" val="327226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50BF-C950-4A3F-AB04-00AB05463D4E}"/>
              </a:ext>
            </a:extLst>
          </p:cNvPr>
          <p:cNvSpPr>
            <a:spLocks noGrp="1"/>
          </p:cNvSpPr>
          <p:nvPr>
            <p:ph type="ctrTitle"/>
          </p:nvPr>
        </p:nvSpPr>
        <p:spPr/>
        <p:txBody>
          <a:bodyPr/>
          <a:lstStyle/>
          <a:p>
            <a:r>
              <a:rPr lang="en-US" dirty="0"/>
              <a:t>ENEL 419 PROBABILITY AND RANDOM VARIABLES</a:t>
            </a:r>
          </a:p>
        </p:txBody>
      </p:sp>
      <p:sp>
        <p:nvSpPr>
          <p:cNvPr id="3" name="Subtitle 2">
            <a:extLst>
              <a:ext uri="{FF2B5EF4-FFF2-40B4-BE49-F238E27FC236}">
                <a16:creationId xmlns:a16="http://schemas.microsoft.com/office/drawing/2014/main" id="{2022C26D-8089-4377-AA0B-327DDD33651C}"/>
              </a:ext>
            </a:extLst>
          </p:cNvPr>
          <p:cNvSpPr>
            <a:spLocks noGrp="1"/>
          </p:cNvSpPr>
          <p:nvPr>
            <p:ph type="subTitle" idx="1"/>
          </p:nvPr>
        </p:nvSpPr>
        <p:spPr/>
        <p:txBody>
          <a:bodyPr/>
          <a:lstStyle/>
          <a:p>
            <a:r>
              <a:rPr lang="en-US" dirty="0"/>
              <a:t>1	FOUNDATIONS OF PROBABILITY</a:t>
            </a:r>
          </a:p>
          <a:p>
            <a:r>
              <a:rPr lang="en-US" dirty="0"/>
              <a:t>(Reading Exercises:  Montgomery and Runger Chapter 1 -Sections 2.1, 2.3 and 2.4)</a:t>
            </a:r>
          </a:p>
        </p:txBody>
      </p:sp>
    </p:spTree>
    <p:extLst>
      <p:ext uri="{BB962C8B-B14F-4D97-AF65-F5344CB8AC3E}">
        <p14:creationId xmlns:p14="http://schemas.microsoft.com/office/powerpoint/2010/main" val="59657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831C-54D3-42E7-BB26-0EC84DD887FC}"/>
              </a:ext>
            </a:extLst>
          </p:cNvPr>
          <p:cNvSpPr>
            <a:spLocks noGrp="1"/>
          </p:cNvSpPr>
          <p:nvPr>
            <p:ph type="title"/>
          </p:nvPr>
        </p:nvSpPr>
        <p:spPr/>
        <p:txBody>
          <a:bodyPr/>
          <a:lstStyle/>
          <a:p>
            <a:pPr algn="ctr"/>
            <a:r>
              <a:rPr lang="en-US" dirty="0"/>
              <a:t>BASIC DEFINITIONS</a:t>
            </a:r>
          </a:p>
        </p:txBody>
      </p:sp>
      <p:sp>
        <p:nvSpPr>
          <p:cNvPr id="3" name="Content Placeholder 2">
            <a:extLst>
              <a:ext uri="{FF2B5EF4-FFF2-40B4-BE49-F238E27FC236}">
                <a16:creationId xmlns:a16="http://schemas.microsoft.com/office/drawing/2014/main" id="{C6976850-0ADC-48A3-B1B7-69D8C3F461A5}"/>
              </a:ext>
            </a:extLst>
          </p:cNvPr>
          <p:cNvSpPr>
            <a:spLocks noGrp="1"/>
          </p:cNvSpPr>
          <p:nvPr>
            <p:ph idx="1"/>
          </p:nvPr>
        </p:nvSpPr>
        <p:spPr/>
        <p:txBody>
          <a:bodyPr/>
          <a:lstStyle/>
          <a:p>
            <a:pPr marL="342900" marR="0" lvl="0" indent="-342900">
              <a:spcBef>
                <a:spcPts val="0"/>
              </a:spcBef>
              <a:spcAft>
                <a:spcPts val="0"/>
              </a:spcAft>
              <a:buFont typeface="Symbol" panose="05050102010706020507" pitchFamily="18" charset="2"/>
              <a:buChar char=""/>
            </a:pPr>
            <a:r>
              <a:rPr lang="en-CA" b="1" dirty="0">
                <a:latin typeface="+mj-lt"/>
                <a:ea typeface="Times New Roman" panose="02020603050405020304" pitchFamily="18" charset="0"/>
              </a:rPr>
              <a:t>Population:</a:t>
            </a:r>
            <a:r>
              <a:rPr lang="en-CA" dirty="0">
                <a:latin typeface="+mj-lt"/>
                <a:ea typeface="Times New Roman" panose="02020603050405020304" pitchFamily="18" charset="0"/>
              </a:rPr>
              <a:t>  a collection of all objects or elements under study</a:t>
            </a:r>
          </a:p>
          <a:p>
            <a:pPr marL="342900" marR="0" lvl="0" indent="-342900">
              <a:spcBef>
                <a:spcPts val="0"/>
              </a:spcBef>
              <a:spcAft>
                <a:spcPts val="0"/>
              </a:spcAft>
              <a:buFont typeface="Symbol" panose="05050102010706020507" pitchFamily="18" charset="2"/>
              <a:buChar char=""/>
            </a:pPr>
            <a:endParaRPr lang="en-US" dirty="0">
              <a:latin typeface="+mj-l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CA" b="1" dirty="0">
                <a:latin typeface="+mj-lt"/>
                <a:ea typeface="Times New Roman" panose="02020603050405020304" pitchFamily="18" charset="0"/>
              </a:rPr>
              <a:t>Sample:</a:t>
            </a:r>
            <a:r>
              <a:rPr lang="en-CA" dirty="0">
                <a:latin typeface="+mj-lt"/>
                <a:ea typeface="Times New Roman" panose="02020603050405020304" pitchFamily="18" charset="0"/>
              </a:rPr>
              <a:t>  a subset of a population selected for studying or testing</a:t>
            </a:r>
            <a:endParaRPr lang="en-US" dirty="0">
              <a:latin typeface="+mj-lt"/>
              <a:ea typeface="Times New Roman" panose="02020603050405020304" pitchFamily="18" charset="0"/>
            </a:endParaRPr>
          </a:p>
          <a:p>
            <a:pPr marL="0" marR="0">
              <a:lnSpc>
                <a:spcPct val="107000"/>
              </a:lnSpc>
              <a:spcBef>
                <a:spcPts val="0"/>
              </a:spcBef>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7F68222-B876-4DF0-8BDA-D44D8733A090}"/>
              </a:ext>
            </a:extLst>
          </p:cNvPr>
          <p:cNvSpPr>
            <a:spLocks noGrp="1"/>
          </p:cNvSpPr>
          <p:nvPr>
            <p:ph type="sldNum" sz="quarter" idx="12"/>
          </p:nvPr>
        </p:nvSpPr>
        <p:spPr/>
        <p:txBody>
          <a:bodyPr/>
          <a:lstStyle/>
          <a:p>
            <a:fld id="{1EC995CF-64E7-412C-8BAF-5E8F4224A259}" type="slidenum">
              <a:rPr lang="en-US" smtClean="0"/>
              <a:t>10</a:t>
            </a:fld>
            <a:endParaRPr lang="en-US"/>
          </a:p>
        </p:txBody>
      </p:sp>
    </p:spTree>
    <p:extLst>
      <p:ext uri="{BB962C8B-B14F-4D97-AF65-F5344CB8AC3E}">
        <p14:creationId xmlns:p14="http://schemas.microsoft.com/office/powerpoint/2010/main" val="191669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BBA0-3FA8-4EA3-840C-78DCEA53C059}"/>
              </a:ext>
            </a:extLst>
          </p:cNvPr>
          <p:cNvSpPr>
            <a:spLocks noGrp="1"/>
          </p:cNvSpPr>
          <p:nvPr>
            <p:ph type="title"/>
          </p:nvPr>
        </p:nvSpPr>
        <p:spPr>
          <a:xfrm>
            <a:off x="838200" y="395605"/>
            <a:ext cx="10515600" cy="1325563"/>
          </a:xfrm>
        </p:spPr>
        <p:txBody>
          <a:bodyPr>
            <a:normAutofit fontScale="90000"/>
          </a:bodyPr>
          <a:lstStyle/>
          <a:p>
            <a:pPr algn="ctr"/>
            <a:br>
              <a:rPr lang="en-US" dirty="0"/>
            </a:br>
            <a:r>
              <a:rPr lang="en-US" dirty="0"/>
              <a:t>Relationship between Probability Theory and Statistics</a:t>
            </a:r>
            <a:br>
              <a:rPr lang="en-US" dirty="0"/>
            </a:br>
            <a:endParaRPr lang="en-US" dirty="0"/>
          </a:p>
        </p:txBody>
      </p:sp>
      <p:sp>
        <p:nvSpPr>
          <p:cNvPr id="3" name="Content Placeholder 2">
            <a:extLst>
              <a:ext uri="{FF2B5EF4-FFF2-40B4-BE49-F238E27FC236}">
                <a16:creationId xmlns:a16="http://schemas.microsoft.com/office/drawing/2014/main" id="{6E314BF0-E5F2-4FDC-87D2-92698E5C15E7}"/>
              </a:ext>
            </a:extLst>
          </p:cNvPr>
          <p:cNvSpPr>
            <a:spLocks noGrp="1"/>
          </p:cNvSpPr>
          <p:nvPr>
            <p:ph idx="1"/>
          </p:nvPr>
        </p:nvSpPr>
        <p:spPr/>
        <p:txBody>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93AEC2F7-C78D-4AF0-AB96-7E57E9DDBF66}"/>
              </a:ext>
            </a:extLst>
          </p:cNvPr>
          <p:cNvPicPr>
            <a:picLocks noChangeAspect="1"/>
          </p:cNvPicPr>
          <p:nvPr/>
        </p:nvPicPr>
        <p:blipFill>
          <a:blip r:embed="rId2"/>
          <a:stretch>
            <a:fillRect/>
          </a:stretch>
        </p:blipFill>
        <p:spPr>
          <a:xfrm>
            <a:off x="2752725" y="1740748"/>
            <a:ext cx="6010275" cy="4672676"/>
          </a:xfrm>
          <a:prstGeom prst="rect">
            <a:avLst/>
          </a:prstGeom>
        </p:spPr>
      </p:pic>
      <p:sp>
        <p:nvSpPr>
          <p:cNvPr id="5" name="Slide Number Placeholder 4">
            <a:extLst>
              <a:ext uri="{FF2B5EF4-FFF2-40B4-BE49-F238E27FC236}">
                <a16:creationId xmlns:a16="http://schemas.microsoft.com/office/drawing/2014/main" id="{CD7E44D7-2442-46E8-96EA-12AF27E804C0}"/>
              </a:ext>
            </a:extLst>
          </p:cNvPr>
          <p:cNvSpPr>
            <a:spLocks noGrp="1"/>
          </p:cNvSpPr>
          <p:nvPr>
            <p:ph type="sldNum" sz="quarter" idx="12"/>
          </p:nvPr>
        </p:nvSpPr>
        <p:spPr/>
        <p:txBody>
          <a:bodyPr/>
          <a:lstStyle/>
          <a:p>
            <a:fld id="{1EC995CF-64E7-412C-8BAF-5E8F4224A259}" type="slidenum">
              <a:rPr lang="en-US" smtClean="0"/>
              <a:t>11</a:t>
            </a:fld>
            <a:endParaRPr lang="en-US"/>
          </a:p>
        </p:txBody>
      </p:sp>
    </p:spTree>
    <p:extLst>
      <p:ext uri="{BB962C8B-B14F-4D97-AF65-F5344CB8AC3E}">
        <p14:creationId xmlns:p14="http://schemas.microsoft.com/office/powerpoint/2010/main" val="51687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8286-8C99-442A-B75E-58E8DA9893C4}"/>
              </a:ext>
            </a:extLst>
          </p:cNvPr>
          <p:cNvSpPr>
            <a:spLocks noGrp="1"/>
          </p:cNvSpPr>
          <p:nvPr>
            <p:ph type="title"/>
          </p:nvPr>
        </p:nvSpPr>
        <p:spPr/>
        <p:txBody>
          <a:bodyPr/>
          <a:lstStyle/>
          <a:p>
            <a:pPr algn="ctr"/>
            <a:r>
              <a:rPr lang="en-US" dirty="0"/>
              <a:t>Set Theory and Probability Theory</a:t>
            </a:r>
          </a:p>
        </p:txBody>
      </p:sp>
      <p:sp>
        <p:nvSpPr>
          <p:cNvPr id="3" name="Content Placeholder 2">
            <a:extLst>
              <a:ext uri="{FF2B5EF4-FFF2-40B4-BE49-F238E27FC236}">
                <a16:creationId xmlns:a16="http://schemas.microsoft.com/office/drawing/2014/main" id="{AA789E50-9375-433F-A5C4-DBB2E751D4EC}"/>
              </a:ext>
            </a:extLst>
          </p:cNvPr>
          <p:cNvSpPr>
            <a:spLocks noGrp="1"/>
          </p:cNvSpPr>
          <p:nvPr>
            <p:ph idx="1"/>
          </p:nvPr>
        </p:nvSpPr>
        <p:spPr/>
        <p:txBody>
          <a:bodyPr/>
          <a:lstStyle/>
          <a:p>
            <a:pPr marL="0" marR="0" indent="0">
              <a:lnSpc>
                <a:spcPct val="107000"/>
              </a:lnSpc>
              <a:spcBef>
                <a:spcPts val="0"/>
              </a:spcBef>
              <a:spcAft>
                <a:spcPts val="0"/>
              </a:spcAft>
              <a:buNone/>
            </a:pPr>
            <a:r>
              <a:rPr lang="en-CA" dirty="0">
                <a:solidFill>
                  <a:prstClr val="black"/>
                </a:solidFill>
                <a:latin typeface="+mj-lt"/>
                <a:ea typeface="Calibri" panose="020F0502020204030204" pitchFamily="34" charset="0"/>
                <a:cs typeface="Times New Roman" panose="02020603050405020304" pitchFamily="18" charset="0"/>
              </a:rPr>
              <a:t>Set theory is the </a:t>
            </a:r>
            <a:r>
              <a:rPr lang="en-CA" b="1" dirty="0">
                <a:solidFill>
                  <a:prstClr val="black"/>
                </a:solidFill>
                <a:latin typeface="+mj-lt"/>
                <a:ea typeface="Calibri" panose="020F0502020204030204" pitchFamily="34" charset="0"/>
                <a:cs typeface="Times New Roman" panose="02020603050405020304" pitchFamily="18" charset="0"/>
              </a:rPr>
              <a:t>algebra of probability theory</a:t>
            </a:r>
            <a:r>
              <a:rPr lang="en-CA" dirty="0">
                <a:solidFill>
                  <a:prstClr val="black"/>
                </a:solidFill>
                <a:latin typeface="+mj-lt"/>
                <a:ea typeface="Calibri" panose="020F0502020204030204" pitchFamily="34" charset="0"/>
                <a:cs typeface="Times New Roman" panose="02020603050405020304" pitchFamily="18" charset="0"/>
              </a:rPr>
              <a:t>. </a:t>
            </a:r>
            <a:r>
              <a:rPr lang="en-CA" dirty="0">
                <a:latin typeface="+mj-lt"/>
                <a:ea typeface="Calibri" panose="020F0502020204030204" pitchFamily="34" charset="0"/>
                <a:cs typeface="Times New Roman" panose="02020603050405020304" pitchFamily="18" charset="0"/>
              </a:rPr>
              <a:t>It provides a basic mathematical tool for studying probability. The table below shows some correspondence of set algebra and probability theory.</a:t>
            </a:r>
            <a:endParaRPr lang="en-US" sz="2400" dirty="0">
              <a:latin typeface="+mj-lt"/>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28A097ED-0FB4-4F2A-9B83-FDA4D59BC736}"/>
              </a:ext>
            </a:extLst>
          </p:cNvPr>
          <p:cNvGraphicFramePr>
            <a:graphicFrameLocks noGrp="1"/>
          </p:cNvGraphicFramePr>
          <p:nvPr>
            <p:extLst>
              <p:ext uri="{D42A27DB-BD31-4B8C-83A1-F6EECF244321}">
                <p14:modId xmlns:p14="http://schemas.microsoft.com/office/powerpoint/2010/main" val="3332679798"/>
              </p:ext>
            </p:extLst>
          </p:nvPr>
        </p:nvGraphicFramePr>
        <p:xfrm>
          <a:off x="3524249" y="3629564"/>
          <a:ext cx="5572126" cy="1630483"/>
        </p:xfrm>
        <a:graphic>
          <a:graphicData uri="http://schemas.openxmlformats.org/drawingml/2006/table">
            <a:tbl>
              <a:tblPr firstRow="1" firstCol="1" bandRow="1"/>
              <a:tblGrid>
                <a:gridCol w="2786063">
                  <a:extLst>
                    <a:ext uri="{9D8B030D-6E8A-4147-A177-3AD203B41FA5}">
                      <a16:colId xmlns:a16="http://schemas.microsoft.com/office/drawing/2014/main" val="4139568871"/>
                    </a:ext>
                  </a:extLst>
                </a:gridCol>
                <a:gridCol w="2786063">
                  <a:extLst>
                    <a:ext uri="{9D8B030D-6E8A-4147-A177-3AD203B41FA5}">
                      <a16:colId xmlns:a16="http://schemas.microsoft.com/office/drawing/2014/main" val="1771042335"/>
                    </a:ext>
                  </a:extLst>
                </a:gridCol>
              </a:tblGrid>
              <a:tr h="392772">
                <a:tc>
                  <a:txBody>
                    <a:bodyPr/>
                    <a:lstStyle/>
                    <a:p>
                      <a:pPr marL="0" marR="0">
                        <a:lnSpc>
                          <a:spcPct val="107000"/>
                        </a:lnSpc>
                        <a:spcBef>
                          <a:spcPts val="0"/>
                        </a:spcBef>
                        <a:spcAft>
                          <a:spcPts val="0"/>
                        </a:spcAft>
                      </a:pPr>
                      <a:r>
                        <a:rPr lang="en-CA" sz="2400" b="1">
                          <a:effectLst/>
                          <a:latin typeface="Cambria Math" panose="02040503050406030204" pitchFamily="18" charset="0"/>
                          <a:ea typeface="Calibri" panose="020F0502020204030204" pitchFamily="34" charset="0"/>
                          <a:cs typeface="Times New Roman" panose="02020603050405020304" pitchFamily="18" charset="0"/>
                        </a:rPr>
                        <a:t>Set Algebra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CA" sz="2400" b="1" dirty="0">
                          <a:effectLst/>
                          <a:latin typeface="Cambria Math" panose="02040503050406030204" pitchFamily="18" charset="0"/>
                          <a:ea typeface="Calibri" panose="020F0502020204030204" pitchFamily="34" charset="0"/>
                          <a:cs typeface="Times New Roman" panose="02020603050405020304" pitchFamily="18" charset="0"/>
                        </a:rPr>
                        <a:t>Probability Theory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133769"/>
                  </a:ext>
                </a:extLst>
              </a:tr>
              <a:tr h="392772">
                <a:tc>
                  <a:txBody>
                    <a:bodyPr/>
                    <a:lstStyle/>
                    <a:p>
                      <a:pPr marL="0" marR="0">
                        <a:lnSpc>
                          <a:spcPct val="107000"/>
                        </a:lnSpc>
                        <a:spcBef>
                          <a:spcPts val="0"/>
                        </a:spcBef>
                        <a:spcAft>
                          <a:spcPts val="0"/>
                        </a:spcAft>
                      </a:pPr>
                      <a:r>
                        <a:rPr lang="en-CA" sz="2400">
                          <a:effectLst/>
                          <a:latin typeface="Cambria Math" panose="02040503050406030204" pitchFamily="18" charset="0"/>
                          <a:ea typeface="Calibri" panose="020F0502020204030204" pitchFamily="34" charset="0"/>
                          <a:cs typeface="Times New Roman" panose="02020603050405020304" pitchFamily="18" charset="0"/>
                        </a:rPr>
                        <a:t>Set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CA" sz="2400">
                          <a:effectLst/>
                          <a:latin typeface="Cambria Math" panose="02040503050406030204" pitchFamily="18" charset="0"/>
                          <a:ea typeface="Calibri" panose="020F0502020204030204" pitchFamily="34" charset="0"/>
                          <a:cs typeface="Times New Roman" panose="02020603050405020304" pitchFamily="18" charset="0"/>
                        </a:rPr>
                        <a:t>Event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8207277"/>
                  </a:ext>
                </a:extLst>
              </a:tr>
              <a:tr h="452167">
                <a:tc>
                  <a:txBody>
                    <a:bodyPr/>
                    <a:lstStyle/>
                    <a:p>
                      <a:pPr marL="0" marR="0">
                        <a:lnSpc>
                          <a:spcPct val="107000"/>
                        </a:lnSpc>
                        <a:spcBef>
                          <a:spcPts val="0"/>
                        </a:spcBef>
                        <a:spcAft>
                          <a:spcPts val="0"/>
                        </a:spcAft>
                      </a:pPr>
                      <a:r>
                        <a:rPr lang="en-CA" sz="2400">
                          <a:effectLst/>
                          <a:latin typeface="Cambria Math" panose="02040503050406030204" pitchFamily="18" charset="0"/>
                          <a:ea typeface="Calibri" panose="020F0502020204030204" pitchFamily="34" charset="0"/>
                          <a:cs typeface="Times New Roman" panose="02020603050405020304" pitchFamily="18" charset="0"/>
                        </a:rPr>
                        <a:t>Universal set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CA" sz="2400">
                          <a:effectLst/>
                          <a:latin typeface="Cambria Math" panose="02040503050406030204" pitchFamily="18" charset="0"/>
                          <a:ea typeface="Calibri" panose="020F0502020204030204" pitchFamily="34" charset="0"/>
                          <a:cs typeface="Times New Roman" panose="02020603050405020304" pitchFamily="18" charset="0"/>
                        </a:rPr>
                        <a:t>Sample space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2273966"/>
                  </a:ext>
                </a:extLst>
              </a:tr>
              <a:tr h="392772">
                <a:tc>
                  <a:txBody>
                    <a:bodyPr/>
                    <a:lstStyle/>
                    <a:p>
                      <a:pPr marL="0" marR="0">
                        <a:lnSpc>
                          <a:spcPct val="107000"/>
                        </a:lnSpc>
                        <a:spcBef>
                          <a:spcPts val="0"/>
                        </a:spcBef>
                        <a:spcAft>
                          <a:spcPts val="0"/>
                        </a:spcAft>
                      </a:pPr>
                      <a:r>
                        <a:rPr lang="en-CA" sz="2400">
                          <a:effectLst/>
                          <a:latin typeface="Cambria Math" panose="02040503050406030204" pitchFamily="18" charset="0"/>
                          <a:ea typeface="Calibri" panose="020F0502020204030204" pitchFamily="34" charset="0"/>
                          <a:cs typeface="Times New Roman" panose="02020603050405020304" pitchFamily="18" charset="0"/>
                        </a:rPr>
                        <a:t>Element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CA" sz="2400" dirty="0">
                          <a:effectLst/>
                          <a:latin typeface="Cambria Math" panose="02040503050406030204" pitchFamily="18" charset="0"/>
                          <a:ea typeface="Calibri" panose="020F0502020204030204" pitchFamily="34" charset="0"/>
                          <a:cs typeface="Times New Roman" panose="02020603050405020304" pitchFamily="18" charset="0"/>
                        </a:rPr>
                        <a:t>Outcome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7222827"/>
                  </a:ext>
                </a:extLst>
              </a:tr>
            </a:tbl>
          </a:graphicData>
        </a:graphic>
      </p:graphicFrame>
      <p:sp>
        <p:nvSpPr>
          <p:cNvPr id="5" name="Slide Number Placeholder 4">
            <a:extLst>
              <a:ext uri="{FF2B5EF4-FFF2-40B4-BE49-F238E27FC236}">
                <a16:creationId xmlns:a16="http://schemas.microsoft.com/office/drawing/2014/main" id="{34F4F286-ACE0-491D-8A6E-220A0C7F5AA6}"/>
              </a:ext>
            </a:extLst>
          </p:cNvPr>
          <p:cNvSpPr>
            <a:spLocks noGrp="1"/>
          </p:cNvSpPr>
          <p:nvPr>
            <p:ph type="sldNum" sz="quarter" idx="12"/>
          </p:nvPr>
        </p:nvSpPr>
        <p:spPr/>
        <p:txBody>
          <a:bodyPr/>
          <a:lstStyle/>
          <a:p>
            <a:fld id="{1EC995CF-64E7-412C-8BAF-5E8F4224A259}" type="slidenum">
              <a:rPr lang="en-US" smtClean="0"/>
              <a:t>12</a:t>
            </a:fld>
            <a:endParaRPr lang="en-US"/>
          </a:p>
        </p:txBody>
      </p:sp>
    </p:spTree>
    <p:extLst>
      <p:ext uri="{BB962C8B-B14F-4D97-AF65-F5344CB8AC3E}">
        <p14:creationId xmlns:p14="http://schemas.microsoft.com/office/powerpoint/2010/main" val="311538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BAA8-A968-4268-A367-4BAEF13F6332}"/>
              </a:ext>
            </a:extLst>
          </p:cNvPr>
          <p:cNvSpPr>
            <a:spLocks noGrp="1"/>
          </p:cNvSpPr>
          <p:nvPr>
            <p:ph type="title"/>
          </p:nvPr>
        </p:nvSpPr>
        <p:spPr>
          <a:xfrm>
            <a:off x="838200" y="365125"/>
            <a:ext cx="10515600" cy="1325563"/>
          </a:xfrm>
        </p:spPr>
        <p:txBody>
          <a:bodyPr/>
          <a:lstStyle/>
          <a:p>
            <a:pPr algn="ctr"/>
            <a:r>
              <a:rPr lang="en-US" dirty="0"/>
              <a:t>Definitions</a:t>
            </a:r>
          </a:p>
        </p:txBody>
      </p:sp>
      <p:sp>
        <p:nvSpPr>
          <p:cNvPr id="27" name="Content Placeholder 26">
            <a:extLst>
              <a:ext uri="{FF2B5EF4-FFF2-40B4-BE49-F238E27FC236}">
                <a16:creationId xmlns:a16="http://schemas.microsoft.com/office/drawing/2014/main" id="{3581B1EB-A4E7-4F78-AAEC-915945628D25}"/>
              </a:ext>
            </a:extLst>
          </p:cNvPr>
          <p:cNvSpPr>
            <a:spLocks noGrp="1"/>
          </p:cNvSpPr>
          <p:nvPr>
            <p:ph idx="1"/>
          </p:nvPr>
        </p:nvSpPr>
        <p:spPr/>
        <p:txBody>
          <a:bodyPr>
            <a:normAutofit/>
          </a:bodyPr>
          <a:lstStyle/>
          <a:p>
            <a:r>
              <a:rPr lang="en-US" b="1" dirty="0">
                <a:solidFill>
                  <a:srgbClr val="000000"/>
                </a:solidFill>
                <a:latin typeface="+mj-lt"/>
                <a:ea typeface="Calibri" panose="020F0502020204030204" pitchFamily="34" charset="0"/>
                <a:cs typeface="Times New Roman" panose="02020603050405020304" pitchFamily="18" charset="0"/>
              </a:rPr>
              <a:t>S</a:t>
            </a:r>
            <a:r>
              <a:rPr lang="en-CA" b="1" dirty="0">
                <a:latin typeface="+mj-lt"/>
                <a:ea typeface="Calibri" panose="020F0502020204030204" pitchFamily="34" charset="0"/>
                <a:cs typeface="Times New Roman" panose="02020603050405020304" pitchFamily="18" charset="0"/>
              </a:rPr>
              <a:t>et: </a:t>
            </a:r>
            <a:r>
              <a:rPr lang="en-CA" dirty="0">
                <a:latin typeface="+mj-lt"/>
                <a:ea typeface="Calibri" panose="020F0502020204030204" pitchFamily="34" charset="0"/>
                <a:cs typeface="Times New Roman" panose="02020603050405020304" pitchFamily="18" charset="0"/>
              </a:rPr>
              <a:t> </a:t>
            </a:r>
            <a:r>
              <a:rPr lang="en-CA" dirty="0">
                <a:solidFill>
                  <a:srgbClr val="000000"/>
                </a:solidFill>
                <a:latin typeface="+mj-lt"/>
                <a:ea typeface="Calibri" panose="020F0502020204030204" pitchFamily="34" charset="0"/>
                <a:cs typeface="Times New Roman" panose="02020603050405020304" pitchFamily="18" charset="0"/>
              </a:rPr>
              <a:t>An unordered collection of events </a:t>
            </a:r>
            <a:r>
              <a:rPr lang="en-US" dirty="0">
                <a:latin typeface="+mj-lt"/>
                <a:ea typeface="Calibri" panose="020F0502020204030204" pitchFamily="34" charset="0"/>
                <a:cs typeface="Times New Roman" panose="02020603050405020304" pitchFamily="18" charset="0"/>
              </a:rPr>
              <a:t>(or objects or elements).  </a:t>
            </a:r>
            <a:r>
              <a:rPr lang="en-CA" dirty="0">
                <a:solidFill>
                  <a:srgbClr val="000000"/>
                </a:solidFill>
                <a:latin typeface="+mj-lt"/>
                <a:ea typeface="Calibri" panose="020F0502020204030204" pitchFamily="34" charset="0"/>
                <a:cs typeface="Times New Roman" panose="02020603050405020304" pitchFamily="18" charset="0"/>
              </a:rPr>
              <a:t>Sets can contain items of mixed types or other sets. Sets are denoted by upper case letters  </a:t>
            </a:r>
            <a:endParaRPr lang="en-US" dirty="0">
              <a:latin typeface="+mj-lt"/>
            </a:endParaRPr>
          </a:p>
          <a:p>
            <a:pPr marL="0" marR="0" lvl="0" indent="0">
              <a:spcBef>
                <a:spcPts val="0"/>
              </a:spcBef>
              <a:spcAft>
                <a:spcPts val="0"/>
              </a:spcAft>
              <a:buNone/>
            </a:pPr>
            <a:endParaRPr lang="en-US" dirty="0">
              <a:latin typeface="+mj-lt"/>
            </a:endParaRPr>
          </a:p>
          <a:p>
            <a:pPr lvl="0"/>
            <a:r>
              <a:rPr lang="en-US" b="1" dirty="0">
                <a:solidFill>
                  <a:prstClr val="black"/>
                </a:solidFill>
                <a:latin typeface="+mj-lt"/>
              </a:rPr>
              <a:t>Universal set: S</a:t>
            </a:r>
            <a:r>
              <a:rPr lang="en-US" dirty="0">
                <a:solidFill>
                  <a:prstClr val="black"/>
                </a:solidFill>
                <a:latin typeface="+mj-lt"/>
              </a:rPr>
              <a:t>ame as sample space and denoted S, contains all possible events or outcomes of an experiment </a:t>
            </a:r>
          </a:p>
          <a:p>
            <a:pPr lvl="0"/>
            <a:endParaRPr lang="en-US" dirty="0">
              <a:solidFill>
                <a:prstClr val="black"/>
              </a:solidFill>
              <a:latin typeface="+mj-lt"/>
            </a:endParaRPr>
          </a:p>
          <a:p>
            <a:pPr>
              <a:spcBef>
                <a:spcPts val="0"/>
              </a:spcBef>
            </a:pPr>
            <a:r>
              <a:rPr lang="en-US" b="1" dirty="0">
                <a:latin typeface="+mj-lt"/>
              </a:rPr>
              <a:t>Empty set or null set:</a:t>
            </a:r>
            <a:r>
              <a:rPr lang="en-US" dirty="0">
                <a:latin typeface="+mj-lt"/>
              </a:rPr>
              <a:t> This is the impossible event and is denoted  </a:t>
            </a:r>
          </a:p>
          <a:p>
            <a:pPr marL="0" marR="0" lvl="0" indent="0">
              <a:spcBef>
                <a:spcPts val="0"/>
              </a:spcBef>
              <a:spcAft>
                <a:spcPts val="0"/>
              </a:spcAft>
              <a:buNone/>
            </a:pPr>
            <a:r>
              <a:rPr lang="en-US" dirty="0">
                <a:latin typeface="+mj-lt"/>
              </a:rPr>
              <a:t> </a:t>
            </a:r>
            <a:endParaRPr lang="en-US" dirty="0"/>
          </a:p>
        </p:txBody>
      </p:sp>
      <p:graphicFrame>
        <p:nvGraphicFramePr>
          <p:cNvPr id="29" name="Object 28">
            <a:extLst>
              <a:ext uri="{FF2B5EF4-FFF2-40B4-BE49-F238E27FC236}">
                <a16:creationId xmlns:a16="http://schemas.microsoft.com/office/drawing/2014/main" id="{262B3FA8-DAFA-4119-9811-E4AC754FAEAD}"/>
              </a:ext>
            </a:extLst>
          </p:cNvPr>
          <p:cNvGraphicFramePr>
            <a:graphicFrameLocks noChangeAspect="1"/>
          </p:cNvGraphicFramePr>
          <p:nvPr>
            <p:extLst>
              <p:ext uri="{D42A27DB-BD31-4B8C-83A1-F6EECF244321}">
                <p14:modId xmlns:p14="http://schemas.microsoft.com/office/powerpoint/2010/main" val="2793455512"/>
              </p:ext>
            </p:extLst>
          </p:nvPr>
        </p:nvGraphicFramePr>
        <p:xfrm>
          <a:off x="4483100" y="2216150"/>
          <a:ext cx="177800" cy="292100"/>
        </p:xfrm>
        <a:graphic>
          <a:graphicData uri="http://schemas.openxmlformats.org/presentationml/2006/ole">
            <mc:AlternateContent xmlns:mc="http://schemas.openxmlformats.org/markup-compatibility/2006">
              <mc:Choice xmlns:v="urn:schemas-microsoft-com:vml" Requires="v">
                <p:oleObj name="Equation" r:id="rId2" imgW="177480" imgH="291960" progId="Equation.DSMT4">
                  <p:embed/>
                </p:oleObj>
              </mc:Choice>
              <mc:Fallback>
                <p:oleObj name="Equation" r:id="rId2" imgW="177480" imgH="291960" progId="Equation.DSMT4">
                  <p:embed/>
                  <p:pic>
                    <p:nvPicPr>
                      <p:cNvPr id="0" name=""/>
                      <p:cNvPicPr/>
                      <p:nvPr/>
                    </p:nvPicPr>
                    <p:blipFill>
                      <a:blip r:embed="rId3"/>
                      <a:stretch>
                        <a:fillRect/>
                      </a:stretch>
                    </p:blipFill>
                    <p:spPr>
                      <a:xfrm>
                        <a:off x="4483100" y="2216150"/>
                        <a:ext cx="177800" cy="2921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0A8B9FF8-FE51-40E7-910C-4FD5365D0124}"/>
              </a:ext>
            </a:extLst>
          </p:cNvPr>
          <p:cNvGraphicFramePr>
            <a:graphicFrameLocks noChangeAspect="1"/>
          </p:cNvGraphicFramePr>
          <p:nvPr>
            <p:extLst>
              <p:ext uri="{D42A27DB-BD31-4B8C-83A1-F6EECF244321}">
                <p14:modId xmlns:p14="http://schemas.microsoft.com/office/powerpoint/2010/main" val="455162316"/>
              </p:ext>
            </p:extLst>
          </p:nvPr>
        </p:nvGraphicFramePr>
        <p:xfrm>
          <a:off x="3883027" y="2622550"/>
          <a:ext cx="1866900" cy="431800"/>
        </p:xfrm>
        <a:graphic>
          <a:graphicData uri="http://schemas.openxmlformats.org/presentationml/2006/ole">
            <mc:AlternateContent xmlns:mc="http://schemas.openxmlformats.org/markup-compatibility/2006">
              <mc:Choice xmlns:v="urn:schemas-microsoft-com:vml" Requires="v">
                <p:oleObj name="Equation" r:id="rId4" imgW="1866600" imgH="431640" progId="Equation.DSMT4">
                  <p:embed/>
                </p:oleObj>
              </mc:Choice>
              <mc:Fallback>
                <p:oleObj name="Equation" r:id="rId4" imgW="1866600" imgH="431640" progId="Equation.DSMT4">
                  <p:embed/>
                  <p:pic>
                    <p:nvPicPr>
                      <p:cNvPr id="0" name=""/>
                      <p:cNvPicPr/>
                      <p:nvPr/>
                    </p:nvPicPr>
                    <p:blipFill>
                      <a:blip r:embed="rId5"/>
                      <a:stretch>
                        <a:fillRect/>
                      </a:stretch>
                    </p:blipFill>
                    <p:spPr>
                      <a:xfrm>
                        <a:off x="3883027" y="2622550"/>
                        <a:ext cx="1866900" cy="431800"/>
                      </a:xfrm>
                      <a:prstGeom prst="rect">
                        <a:avLst/>
                      </a:prstGeom>
                    </p:spPr>
                  </p:pic>
                </p:oleObj>
              </mc:Fallback>
            </mc:AlternateContent>
          </a:graphicData>
        </a:graphic>
      </p:graphicFrame>
      <p:graphicFrame>
        <p:nvGraphicFramePr>
          <p:cNvPr id="52" name="Object 51">
            <a:extLst>
              <a:ext uri="{FF2B5EF4-FFF2-40B4-BE49-F238E27FC236}">
                <a16:creationId xmlns:a16="http://schemas.microsoft.com/office/drawing/2014/main" id="{003CEA00-8F6F-4F58-A03D-DC19EC9F28EC}"/>
              </a:ext>
            </a:extLst>
          </p:cNvPr>
          <p:cNvGraphicFramePr>
            <a:graphicFrameLocks noChangeAspect="1"/>
          </p:cNvGraphicFramePr>
          <p:nvPr>
            <p:extLst>
              <p:ext uri="{D42A27DB-BD31-4B8C-83A1-F6EECF244321}">
                <p14:modId xmlns:p14="http://schemas.microsoft.com/office/powerpoint/2010/main" val="1014887610"/>
              </p:ext>
            </p:extLst>
          </p:nvPr>
        </p:nvGraphicFramePr>
        <p:xfrm>
          <a:off x="10442575" y="4860925"/>
          <a:ext cx="279400" cy="279400"/>
        </p:xfrm>
        <a:graphic>
          <a:graphicData uri="http://schemas.openxmlformats.org/presentationml/2006/ole">
            <mc:AlternateContent xmlns:mc="http://schemas.openxmlformats.org/markup-compatibility/2006">
              <mc:Choice xmlns:v="urn:schemas-microsoft-com:vml" Requires="v">
                <p:oleObj name="Equation" r:id="rId6" imgW="279360" imgH="279360" progId="Equation.DSMT4">
                  <p:embed/>
                </p:oleObj>
              </mc:Choice>
              <mc:Fallback>
                <p:oleObj name="Equation" r:id="rId6" imgW="279360" imgH="279360" progId="Equation.DSMT4">
                  <p:embed/>
                  <p:pic>
                    <p:nvPicPr>
                      <p:cNvPr id="0" name=""/>
                      <p:cNvPicPr/>
                      <p:nvPr/>
                    </p:nvPicPr>
                    <p:blipFill>
                      <a:blip r:embed="rId7"/>
                      <a:stretch>
                        <a:fillRect/>
                      </a:stretch>
                    </p:blipFill>
                    <p:spPr>
                      <a:xfrm>
                        <a:off x="10442575" y="4860925"/>
                        <a:ext cx="279400" cy="279400"/>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BF5906CB-B93F-48EA-A1F1-8069962B2C94}"/>
              </a:ext>
            </a:extLst>
          </p:cNvPr>
          <p:cNvSpPr>
            <a:spLocks noGrp="1"/>
          </p:cNvSpPr>
          <p:nvPr>
            <p:ph type="sldNum" sz="quarter" idx="12"/>
          </p:nvPr>
        </p:nvSpPr>
        <p:spPr/>
        <p:txBody>
          <a:bodyPr/>
          <a:lstStyle/>
          <a:p>
            <a:fld id="{1EC995CF-64E7-412C-8BAF-5E8F4224A259}" type="slidenum">
              <a:rPr lang="en-US" smtClean="0"/>
              <a:t>13</a:t>
            </a:fld>
            <a:endParaRPr lang="en-US"/>
          </a:p>
        </p:txBody>
      </p:sp>
    </p:spTree>
    <p:extLst>
      <p:ext uri="{BB962C8B-B14F-4D97-AF65-F5344CB8AC3E}">
        <p14:creationId xmlns:p14="http://schemas.microsoft.com/office/powerpoint/2010/main" val="151065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D8D6-BA09-49B1-8E09-2085712B9079}"/>
              </a:ext>
            </a:extLst>
          </p:cNvPr>
          <p:cNvSpPr>
            <a:spLocks noGrp="1"/>
          </p:cNvSpPr>
          <p:nvPr>
            <p:ph type="title"/>
          </p:nvPr>
        </p:nvSpPr>
        <p:spPr/>
        <p:txBody>
          <a:bodyPr/>
          <a:lstStyle/>
          <a:p>
            <a:pPr algn="ctr"/>
            <a:r>
              <a:rPr lang="en-US" dirty="0"/>
              <a:t>Venn Diagrams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08CA6D-BAE1-4469-96DE-0F31C025584D}"/>
                  </a:ext>
                </a:extLst>
              </p:cNvPr>
              <p:cNvSpPr>
                <a:spLocks noGrp="1"/>
              </p:cNvSpPr>
              <p:nvPr>
                <p:ph idx="1"/>
              </p:nvPr>
            </p:nvSpPr>
            <p:spPr/>
            <p:txBody>
              <a:bodyPr>
                <a:normAutofit/>
              </a:bodyPr>
              <a:lstStyle/>
              <a:p>
                <a:pPr marL="0" indent="0">
                  <a:buNone/>
                </a:pPr>
                <a:r>
                  <a:rPr lang="en-US" dirty="0">
                    <a:latin typeface="Cambria Math" panose="02040503050406030204" pitchFamily="18" charset="0"/>
                    <a:ea typeface="Calibri" panose="020F0502020204030204" pitchFamily="34" charset="0"/>
                    <a:cs typeface="Times New Roman" panose="02020603050405020304" pitchFamily="18" charset="0"/>
                  </a:rPr>
                  <a:t>Venn diagrams are graphical representations of sets and set operations.</a:t>
                </a:r>
              </a:p>
              <a:p>
                <a:pPr marL="0" indent="0">
                  <a:buNone/>
                </a:pPr>
                <a:endParaRPr lang="en-US" dirty="0">
                  <a:latin typeface="Cambria Math" panose="02040503050406030204" pitchFamily="18" charset="0"/>
                  <a:ea typeface="Calibri" panose="020F0502020204030204" pitchFamily="34" charset="0"/>
                  <a:cs typeface="Times New Roman" panose="02020603050405020304" pitchFamily="18" charset="0"/>
                </a:endParaRPr>
              </a:p>
              <a:p>
                <a14:m>
                  <m:oMath xmlns:m="http://schemas.openxmlformats.org/officeDocument/2006/math">
                    <m:r>
                      <a:rPr lang="en-US" b="0" i="1" smtClean="0">
                        <a:latin typeface="Cambria Math" panose="02040503050406030204" pitchFamily="18" charset="0"/>
                      </a:rPr>
                      <m:t>𝐵</m:t>
                    </m:r>
                  </m:oMath>
                </a14:m>
                <a:r>
                  <a:rPr lang="en-US" dirty="0"/>
                  <a:t> is a subset of </a:t>
                </a:r>
                <a14:m>
                  <m:oMath xmlns:m="http://schemas.openxmlformats.org/officeDocument/2006/math">
                    <m:r>
                      <a:rPr lang="en-US" b="0" i="1" smtClean="0">
                        <a:latin typeface="Cambria Math" panose="02040503050406030204" pitchFamily="18" charset="0"/>
                      </a:rPr>
                      <m:t>𝐴</m:t>
                    </m:r>
                  </m:oMath>
                </a14:m>
                <a:r>
                  <a:rPr lang="en-US" dirty="0"/>
                  <a:t>: denoted </a:t>
                </a:r>
                <a14:m>
                  <m:oMath xmlns:m="http://schemas.openxmlformats.org/officeDocument/2006/math">
                    <m:r>
                      <a:rPr lang="en-US" b="0" i="1" smtClean="0">
                        <a:latin typeface="Cambria Math" panose="02040503050406030204" pitchFamily="18" charset="0"/>
                      </a:rPr>
                      <m:t>𝐵</m:t>
                    </m:r>
                    <m:r>
                      <a:rPr lang="en-US" dirty="0" smtClean="0">
                        <a:latin typeface="Cambria Math" panose="02040503050406030204" pitchFamily="18" charset="0"/>
                      </a:rPr>
                      <m:t>⊂</m:t>
                    </m:r>
                    <m:r>
                      <m:rPr>
                        <m:sty m:val="p"/>
                      </m:rPr>
                      <a:rPr lang="en-US" b="0" i="0" dirty="0" smtClean="0">
                        <a:latin typeface="Cambria Math" panose="02040503050406030204" pitchFamily="18" charset="0"/>
                      </a:rPr>
                      <m:t>A</m:t>
                    </m:r>
                  </m:oMath>
                </a14:m>
                <a:endParaRPr lang="en-US" dirty="0"/>
              </a:p>
              <a:p>
                <a:pPr marL="0" indent="0">
                  <a:buNone/>
                </a:pPr>
                <a:r>
                  <a:rPr lang="en-US" dirty="0"/>
                  <a:t>   (all elements in </a:t>
                </a:r>
                <a14:m>
                  <m:oMath xmlns:m="http://schemas.openxmlformats.org/officeDocument/2006/math">
                    <m:r>
                      <a:rPr lang="en-US" b="0" i="1" smtClean="0">
                        <a:latin typeface="Cambria Math" panose="02040503050406030204" pitchFamily="18" charset="0"/>
                      </a:rPr>
                      <m:t>𝐵</m:t>
                    </m:r>
                  </m:oMath>
                </a14:m>
                <a:r>
                  <a:rPr lang="en-US" dirty="0"/>
                  <a:t> are contained in </a:t>
                </a:r>
                <a14:m>
                  <m:oMath xmlns:m="http://schemas.openxmlformats.org/officeDocument/2006/math">
                    <m:r>
                      <a:rPr lang="en-US" b="0" i="1" smtClean="0">
                        <a:latin typeface="Cambria Math" panose="02040503050406030204" pitchFamily="18" charset="0"/>
                      </a:rPr>
                      <m:t>𝐴</m:t>
                    </m:r>
                  </m:oMath>
                </a14:m>
                <a:r>
                  <a:rPr lang="en-US" dirty="0"/>
                  <a:t>)</a:t>
                </a:r>
              </a:p>
              <a:p>
                <a:pPr marL="0" indent="0">
                  <a:buNone/>
                </a:pPr>
                <a:endParaRPr lang="en-US" dirty="0"/>
              </a:p>
              <a:p>
                <a:r>
                  <a:rPr lang="en-US" dirty="0"/>
                  <a:t>Set </a:t>
                </a:r>
                <a14:m>
                  <m:oMath xmlns:m="http://schemas.openxmlformats.org/officeDocument/2006/math">
                    <m:r>
                      <a:rPr lang="en-US" b="0" i="1" smtClean="0">
                        <a:latin typeface="Cambria Math" panose="02040503050406030204" pitchFamily="18" charset="0"/>
                      </a:rPr>
                      <m:t>𝐶</m:t>
                    </m:r>
                  </m:oMath>
                </a14:m>
                <a:r>
                  <a:rPr lang="en-US" dirty="0"/>
                  <a:t> intersects with set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𝐶</m:t>
                    </m:r>
                  </m:oMath>
                </a14:m>
                <a:r>
                  <a:rPr lang="en-US" dirty="0"/>
                  <a:t> </a:t>
                </a:r>
              </a:p>
              <a:p>
                <a:pPr marL="0" indent="0">
                  <a:buNone/>
                </a:pPr>
                <a:r>
                  <a:rPr lang="en-US" dirty="0"/>
                  <a:t>   (Only elements common to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a:t>
                </a:r>
              </a:p>
            </p:txBody>
          </p:sp>
        </mc:Choice>
        <mc:Fallback xmlns="">
          <p:sp>
            <p:nvSpPr>
              <p:cNvPr id="3" name="Content Placeholder 2">
                <a:extLst>
                  <a:ext uri="{FF2B5EF4-FFF2-40B4-BE49-F238E27FC236}">
                    <a16:creationId xmlns:a16="http://schemas.microsoft.com/office/drawing/2014/main" id="{D908CA6D-BAE1-4469-96DE-0F31C025584D}"/>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C8C7246-2D90-44FE-9F56-3E898970C993}"/>
              </a:ext>
            </a:extLst>
          </p:cNvPr>
          <p:cNvPicPr>
            <a:picLocks noChangeAspect="1"/>
          </p:cNvPicPr>
          <p:nvPr/>
        </p:nvPicPr>
        <p:blipFill>
          <a:blip r:embed="rId3"/>
          <a:stretch>
            <a:fillRect/>
          </a:stretch>
        </p:blipFill>
        <p:spPr>
          <a:xfrm>
            <a:off x="7734632" y="3026747"/>
            <a:ext cx="3438193" cy="2980987"/>
          </a:xfrm>
          <a:prstGeom prst="rect">
            <a:avLst/>
          </a:prstGeom>
        </p:spPr>
      </p:pic>
      <p:sp>
        <p:nvSpPr>
          <p:cNvPr id="7" name="Slide Number Placeholder 6">
            <a:extLst>
              <a:ext uri="{FF2B5EF4-FFF2-40B4-BE49-F238E27FC236}">
                <a16:creationId xmlns:a16="http://schemas.microsoft.com/office/drawing/2014/main" id="{16FB06B2-18D7-4B83-86F3-81F12AA0560F}"/>
              </a:ext>
            </a:extLst>
          </p:cNvPr>
          <p:cNvSpPr>
            <a:spLocks noGrp="1"/>
          </p:cNvSpPr>
          <p:nvPr>
            <p:ph type="sldNum" sz="quarter" idx="12"/>
          </p:nvPr>
        </p:nvSpPr>
        <p:spPr/>
        <p:txBody>
          <a:bodyPr/>
          <a:lstStyle/>
          <a:p>
            <a:fld id="{1EC995CF-64E7-412C-8BAF-5E8F4224A259}" type="slidenum">
              <a:rPr lang="en-US" smtClean="0"/>
              <a:t>14</a:t>
            </a:fld>
            <a:endParaRPr lang="en-US"/>
          </a:p>
        </p:txBody>
      </p:sp>
    </p:spTree>
    <p:extLst>
      <p:ext uri="{BB962C8B-B14F-4D97-AF65-F5344CB8AC3E}">
        <p14:creationId xmlns:p14="http://schemas.microsoft.com/office/powerpoint/2010/main" val="231309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C8B6-750D-47C8-8A6E-C051F39F3BBB}"/>
              </a:ext>
            </a:extLst>
          </p:cNvPr>
          <p:cNvSpPr>
            <a:spLocks noGrp="1"/>
          </p:cNvSpPr>
          <p:nvPr>
            <p:ph type="title"/>
          </p:nvPr>
        </p:nvSpPr>
        <p:spPr/>
        <p:txBody>
          <a:bodyPr/>
          <a:lstStyle/>
          <a:p>
            <a:pPr algn="ctr"/>
            <a:r>
              <a:rPr lang="en-US" dirty="0"/>
              <a:t>Basic Set Operations and Venn Diagrams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57BF8A-C6F3-4C08-949A-8DEEDA4ADC9B}"/>
                  </a:ext>
                </a:extLst>
              </p:cNvPr>
              <p:cNvSpPr>
                <a:spLocks noGrp="1"/>
              </p:cNvSpPr>
              <p:nvPr>
                <p:ph idx="1"/>
              </p:nvPr>
            </p:nvSpPr>
            <p:spPr/>
            <p:txBody>
              <a:bodyPr/>
              <a:lstStyle/>
              <a:p>
                <a:pPr marL="0" indent="0">
                  <a:buNone/>
                </a:pPr>
                <a:r>
                  <a:rPr lang="en-US" b="1" dirty="0">
                    <a:latin typeface="Calibri" panose="020F0502020204030204" pitchFamily="34" charset="0"/>
                    <a:cs typeface="Calibri" panose="020F0502020204030204" pitchFamily="34" charset="0"/>
                  </a:rPr>
                  <a:t>Intersection operation:  </a:t>
                </a:r>
                <a:r>
                  <a:rPr lang="en-US" dirty="0">
                    <a:latin typeface="Calibri" panose="020F0502020204030204" pitchFamily="34" charset="0"/>
                    <a:cs typeface="Calibri" panose="020F0502020204030204" pitchFamily="34" charset="0"/>
                  </a:rPr>
                  <a:t>The intersection of two sets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𝐵</m:t>
                    </m:r>
                  </m:oMath>
                </a14:m>
                <a:r>
                  <a:rPr lang="en-US" dirty="0">
                    <a:latin typeface="Calibri" panose="020F0502020204030204" pitchFamily="34" charset="0"/>
                    <a:cs typeface="Calibri" panose="020F0502020204030204" pitchFamily="34" charset="0"/>
                  </a:rPr>
                  <a:t> is a new set </a:t>
                </a:r>
                <a14:m>
                  <m:oMath xmlns:m="http://schemas.openxmlformats.org/officeDocument/2006/math">
                    <m:r>
                      <a:rPr lang="en-US" b="0" i="1" smtClean="0">
                        <a:latin typeface="Cambria Math" panose="02040503050406030204" pitchFamily="18" charset="0"/>
                      </a:rPr>
                      <m:t>𝐶</m:t>
                    </m:r>
                  </m:oMath>
                </a14:m>
                <a:r>
                  <a:rPr lang="en-US" dirty="0">
                    <a:latin typeface="Calibri" panose="020F0502020204030204" pitchFamily="34" charset="0"/>
                    <a:cs typeface="Calibri" panose="020F0502020204030204" pitchFamily="34" charset="0"/>
                  </a:rPr>
                  <a:t> that contains only elements that are in </a:t>
                </a:r>
                <a14:m>
                  <m:oMath xmlns:m="http://schemas.openxmlformats.org/officeDocument/2006/math">
                    <m:r>
                      <a:rPr lang="en-US" b="0" i="1" smtClean="0">
                        <a:latin typeface="Cambria Math" panose="02040503050406030204" pitchFamily="18" charset="0"/>
                      </a:rPr>
                      <m:t>𝐴</m:t>
                    </m:r>
                  </m:oMath>
                </a14:m>
                <a:r>
                  <a:rPr lang="en-US" dirty="0">
                    <a:latin typeface="Calibri" panose="020F0502020204030204" pitchFamily="34" charset="0"/>
                    <a:cs typeface="Calibri" panose="020F0502020204030204" pitchFamily="34" charset="0"/>
                  </a:rPr>
                  <a:t>  and in </a:t>
                </a:r>
                <a14:m>
                  <m:oMath xmlns:m="http://schemas.openxmlformats.org/officeDocument/2006/math">
                    <m:r>
                      <a:rPr lang="en-US" b="0" i="1" smtClean="0">
                        <a:latin typeface="Cambria Math" panose="02040503050406030204" pitchFamily="18" charset="0"/>
                      </a:rPr>
                      <m:t>𝐵</m:t>
                    </m:r>
                  </m:oMath>
                </a14:m>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We denote the intersection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1,2,5,6</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2,4,6,7</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2,6</m:t>
                          </m:r>
                        </m:e>
                      </m:d>
                    </m:oMath>
                  </m:oMathPara>
                </a14:m>
                <a:endParaRPr lang="en-US" dirty="0"/>
              </a:p>
              <a:p>
                <a:pPr marL="0" indent="0">
                  <a:buNone/>
                </a:pPr>
                <a:r>
                  <a:rPr lang="en-US" dirty="0"/>
                  <a:t>  </a:t>
                </a:r>
              </a:p>
              <a:p>
                <a:pPr marL="0" indent="0">
                  <a:buNone/>
                </a:pPr>
                <a:r>
                  <a:rPr lang="en-US" dirty="0"/>
                  <a:t> The intersection is represented by</a:t>
                </a:r>
              </a:p>
              <a:p>
                <a:pPr marL="0" indent="0">
                  <a:buNone/>
                </a:pPr>
                <a:r>
                  <a:rPr lang="en-US" dirty="0"/>
                  <a:t>   region 3 in the Venn diagram</a:t>
                </a:r>
              </a:p>
              <a:p>
                <a:endParaRPr lang="en-US" dirty="0"/>
              </a:p>
            </p:txBody>
          </p:sp>
        </mc:Choice>
        <mc:Fallback xmlns="">
          <p:sp>
            <p:nvSpPr>
              <p:cNvPr id="3" name="Content Placeholder 2">
                <a:extLst>
                  <a:ext uri="{FF2B5EF4-FFF2-40B4-BE49-F238E27FC236}">
                    <a16:creationId xmlns:a16="http://schemas.microsoft.com/office/drawing/2014/main" id="{9B57BF8A-C6F3-4C08-949A-8DEEDA4ADC9B}"/>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1289DBD-DD94-4B29-A0AB-483019E6CA0F}"/>
              </a:ext>
            </a:extLst>
          </p:cNvPr>
          <p:cNvPicPr>
            <a:picLocks noChangeAspect="1"/>
          </p:cNvPicPr>
          <p:nvPr/>
        </p:nvPicPr>
        <p:blipFill>
          <a:blip r:embed="rId3"/>
          <a:stretch>
            <a:fillRect/>
          </a:stretch>
        </p:blipFill>
        <p:spPr>
          <a:xfrm>
            <a:off x="6292266" y="3535450"/>
            <a:ext cx="4280483" cy="2957425"/>
          </a:xfrm>
          <a:prstGeom prst="rect">
            <a:avLst/>
          </a:prstGeom>
        </p:spPr>
      </p:pic>
      <p:sp>
        <p:nvSpPr>
          <p:cNvPr id="7" name="Slide Number Placeholder 6">
            <a:extLst>
              <a:ext uri="{FF2B5EF4-FFF2-40B4-BE49-F238E27FC236}">
                <a16:creationId xmlns:a16="http://schemas.microsoft.com/office/drawing/2014/main" id="{17645D9F-3F9C-46DD-B36C-964EB51E0815}"/>
              </a:ext>
            </a:extLst>
          </p:cNvPr>
          <p:cNvSpPr>
            <a:spLocks noGrp="1"/>
          </p:cNvSpPr>
          <p:nvPr>
            <p:ph type="sldNum" sz="quarter" idx="12"/>
          </p:nvPr>
        </p:nvSpPr>
        <p:spPr/>
        <p:txBody>
          <a:bodyPr/>
          <a:lstStyle/>
          <a:p>
            <a:fld id="{1EC995CF-64E7-412C-8BAF-5E8F4224A259}" type="slidenum">
              <a:rPr lang="en-US" smtClean="0"/>
              <a:t>15</a:t>
            </a:fld>
            <a:endParaRPr lang="en-US"/>
          </a:p>
        </p:txBody>
      </p:sp>
    </p:spTree>
    <p:extLst>
      <p:ext uri="{BB962C8B-B14F-4D97-AF65-F5344CB8AC3E}">
        <p14:creationId xmlns:p14="http://schemas.microsoft.com/office/powerpoint/2010/main" val="146002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B3AF-07FB-4C19-A9DF-4A436706C36A}"/>
              </a:ext>
            </a:extLst>
          </p:cNvPr>
          <p:cNvSpPr>
            <a:spLocks noGrp="1"/>
          </p:cNvSpPr>
          <p:nvPr>
            <p:ph type="title"/>
          </p:nvPr>
        </p:nvSpPr>
        <p:spPr/>
        <p:txBody>
          <a:bodyPr/>
          <a:lstStyle/>
          <a:p>
            <a:pPr algn="ctr"/>
            <a:r>
              <a:rPr lang="en-US" dirty="0"/>
              <a:t>Intersection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073C88-2DC6-44B9-8C26-E5C990106388}"/>
                  </a:ext>
                </a:extLst>
              </p:cNvPr>
              <p:cNvSpPr>
                <a:spLocks noGrp="1"/>
              </p:cNvSpPr>
              <p:nvPr>
                <p:ph idx="1"/>
              </p:nvPr>
            </p:nvSpPr>
            <p:spPr/>
            <p:txBody>
              <a:bodyPr>
                <a:normAutofit fontScale="77500" lnSpcReduction="20000"/>
              </a:bodyPr>
              <a:lstStyle/>
              <a:p>
                <a:pPr marL="0" indent="0">
                  <a:buNone/>
                </a:pPr>
                <a:r>
                  <a:rPr lang="en-US" sz="3100" dirty="0"/>
                  <a:t>Given sets </a:t>
                </a:r>
                <a14:m>
                  <m:oMath xmlns:m="http://schemas.openxmlformats.org/officeDocument/2006/math">
                    <m:r>
                      <a:rPr lang="en-US" sz="3100" b="0" i="1" smtClean="0">
                        <a:latin typeface="Cambria Math" panose="02040503050406030204" pitchFamily="18" charset="0"/>
                      </a:rPr>
                      <m:t>𝐴</m:t>
                    </m:r>
                    <m:r>
                      <a:rPr lang="en-US" sz="3100" b="0" i="1" smtClean="0">
                        <a:latin typeface="Cambria Math" panose="02040503050406030204" pitchFamily="18" charset="0"/>
                      </a:rPr>
                      <m:t>=</m:t>
                    </m:r>
                    <m:d>
                      <m:dPr>
                        <m:begChr m:val="{"/>
                        <m:endChr m:val="}"/>
                        <m:ctrlPr>
                          <a:rPr lang="en-US" sz="3100" b="0" i="1" smtClean="0">
                            <a:latin typeface="Cambria Math" panose="02040503050406030204" pitchFamily="18" charset="0"/>
                          </a:rPr>
                        </m:ctrlPr>
                      </m:dPr>
                      <m:e>
                        <m:r>
                          <a:rPr lang="en-US" sz="3100" b="0" i="1" smtClean="0">
                            <a:latin typeface="Cambria Math" panose="02040503050406030204" pitchFamily="18" charset="0"/>
                          </a:rPr>
                          <m:t>1,2,3,6</m:t>
                        </m:r>
                      </m:e>
                    </m:d>
                    <m:r>
                      <a:rPr lang="en-US" sz="3100" b="0" i="1" smtClean="0">
                        <a:latin typeface="Cambria Math" panose="02040503050406030204" pitchFamily="18" charset="0"/>
                      </a:rPr>
                      <m:t>, </m:t>
                    </m:r>
                    <m:r>
                      <a:rPr lang="en-US" sz="3100" b="0" i="1" smtClean="0">
                        <a:latin typeface="Cambria Math" panose="02040503050406030204" pitchFamily="18" charset="0"/>
                      </a:rPr>
                      <m:t>𝐵</m:t>
                    </m:r>
                    <m:r>
                      <a:rPr lang="en-US" sz="3100" b="0" i="1" smtClean="0">
                        <a:latin typeface="Cambria Math" panose="02040503050406030204" pitchFamily="18" charset="0"/>
                      </a:rPr>
                      <m:t>=</m:t>
                    </m:r>
                    <m:d>
                      <m:dPr>
                        <m:begChr m:val="{"/>
                        <m:endChr m:val="}"/>
                        <m:ctrlPr>
                          <a:rPr lang="en-US" sz="3100" b="0" i="1" smtClean="0">
                            <a:latin typeface="Cambria Math" panose="02040503050406030204" pitchFamily="18" charset="0"/>
                          </a:rPr>
                        </m:ctrlPr>
                      </m:dPr>
                      <m:e>
                        <m:r>
                          <a:rPr lang="en-US" sz="3100" i="1">
                            <a:latin typeface="Cambria Math" panose="02040503050406030204" pitchFamily="18" charset="0"/>
                          </a:rPr>
                          <m:t>1,3,4,5,6 </m:t>
                        </m:r>
                      </m:e>
                    </m:d>
                    <m:r>
                      <a:rPr lang="en-US" sz="3100" b="0" i="1" smtClean="0">
                        <a:latin typeface="Cambria Math" panose="02040503050406030204" pitchFamily="18" charset="0"/>
                      </a:rPr>
                      <m:t> </m:t>
                    </m:r>
                    <m:r>
                      <a:rPr lang="en-US" sz="3100" b="0" i="1" smtClean="0">
                        <a:latin typeface="Cambria Math" panose="02040503050406030204" pitchFamily="18" charset="0"/>
                      </a:rPr>
                      <m:t>𝑎𝑛𝑑</m:t>
                    </m:r>
                    <m:r>
                      <a:rPr lang="en-US" sz="3100" b="0" i="1" smtClean="0">
                        <a:latin typeface="Cambria Math" panose="02040503050406030204" pitchFamily="18" charset="0"/>
                      </a:rPr>
                      <m:t> </m:t>
                    </m:r>
                    <m:r>
                      <a:rPr lang="en-US" sz="3100" b="0" i="1" smtClean="0">
                        <a:latin typeface="Cambria Math" panose="02040503050406030204" pitchFamily="18" charset="0"/>
                      </a:rPr>
                      <m:t>𝐶</m:t>
                    </m:r>
                    <m:r>
                      <a:rPr lang="en-US" sz="3100" b="0" i="1" smtClean="0">
                        <a:latin typeface="Cambria Math" panose="02040503050406030204" pitchFamily="18" charset="0"/>
                      </a:rPr>
                      <m:t>=</m:t>
                    </m:r>
                    <m:d>
                      <m:dPr>
                        <m:begChr m:val="{"/>
                        <m:endChr m:val="}"/>
                        <m:ctrlPr>
                          <a:rPr lang="en-US" sz="3100" b="0" i="1" smtClean="0">
                            <a:latin typeface="Cambria Math" panose="02040503050406030204" pitchFamily="18" charset="0"/>
                          </a:rPr>
                        </m:ctrlPr>
                      </m:dPr>
                      <m:e>
                        <m:r>
                          <a:rPr lang="en-US" sz="3100" b="0" i="1" smtClean="0">
                            <a:latin typeface="Cambria Math" panose="02040503050406030204" pitchFamily="18" charset="0"/>
                          </a:rPr>
                          <m:t>6,3,5</m:t>
                        </m:r>
                      </m:e>
                    </m:d>
                  </m:oMath>
                </a14:m>
                <a:endParaRPr lang="en-US" sz="3100" b="0" i="1" dirty="0">
                  <a:latin typeface="Cambria Math" panose="02040503050406030204" pitchFamily="18" charset="0"/>
                </a:endParaRPr>
              </a:p>
              <a:p>
                <a14:m>
                  <m:oMath xmlns:m="http://schemas.openxmlformats.org/officeDocument/2006/math">
                    <m:r>
                      <a:rPr lang="en-US" sz="3100" b="0" i="1" smtClean="0">
                        <a:latin typeface="Cambria Math" panose="02040503050406030204" pitchFamily="18" charset="0"/>
                      </a:rPr>
                      <m:t>𝐷</m:t>
                    </m:r>
                    <m:r>
                      <a:rPr lang="en-US" sz="3100" b="0" i="1" smtClean="0">
                        <a:latin typeface="Cambria Math" panose="02040503050406030204" pitchFamily="18" charset="0"/>
                      </a:rPr>
                      <m:t>=</m:t>
                    </m:r>
                    <m:r>
                      <a:rPr lang="en-US" sz="3100" b="0" i="1" smtClean="0">
                        <a:latin typeface="Cambria Math" panose="02040503050406030204" pitchFamily="18" charset="0"/>
                      </a:rPr>
                      <m:t>𝐴</m:t>
                    </m:r>
                    <m:r>
                      <a:rPr lang="en-US" sz="3100" b="0" i="1" smtClean="0">
                        <a:latin typeface="Cambria Math" panose="02040503050406030204" pitchFamily="18" charset="0"/>
                        <a:ea typeface="Cambria Math" panose="02040503050406030204" pitchFamily="18" charset="0"/>
                      </a:rPr>
                      <m:t>∩</m:t>
                    </m:r>
                    <m:r>
                      <a:rPr lang="en-US" sz="3100" b="0" i="1" smtClean="0">
                        <a:latin typeface="Cambria Math" panose="02040503050406030204" pitchFamily="18" charset="0"/>
                        <a:ea typeface="Cambria Math" panose="02040503050406030204" pitchFamily="18" charset="0"/>
                      </a:rPr>
                      <m:t>𝐵</m:t>
                    </m:r>
                    <m:r>
                      <a:rPr lang="en-US" sz="3100" b="0" i="1" smtClean="0">
                        <a:latin typeface="Cambria Math" panose="02040503050406030204" pitchFamily="18" charset="0"/>
                        <a:ea typeface="Cambria Math" panose="02040503050406030204" pitchFamily="18" charset="0"/>
                      </a:rPr>
                      <m:t>∩</m:t>
                    </m:r>
                    <m:r>
                      <a:rPr lang="en-US" sz="3100" b="0" i="1" smtClean="0">
                        <a:latin typeface="Cambria Math" panose="02040503050406030204" pitchFamily="18" charset="0"/>
                        <a:ea typeface="Cambria Math" panose="02040503050406030204" pitchFamily="18" charset="0"/>
                      </a:rPr>
                      <m:t>𝐶</m:t>
                    </m:r>
                  </m:oMath>
                </a14:m>
                <a:endParaRPr lang="en-US" sz="3100" dirty="0"/>
              </a:p>
              <a:p>
                <a14:m>
                  <m:oMath xmlns:m="http://schemas.openxmlformats.org/officeDocument/2006/math">
                    <m:r>
                      <a:rPr lang="en-US" sz="3100" b="0" i="1" smtClean="0">
                        <a:latin typeface="Cambria Math" panose="02040503050406030204" pitchFamily="18" charset="0"/>
                      </a:rPr>
                      <m:t>𝐴</m:t>
                    </m:r>
                    <m:r>
                      <a:rPr lang="en-US" sz="3100" b="0" i="1" smtClean="0">
                        <a:latin typeface="Cambria Math" panose="02040503050406030204" pitchFamily="18" charset="0"/>
                      </a:rPr>
                      <m:t>=</m:t>
                    </m:r>
                    <m:d>
                      <m:dPr>
                        <m:begChr m:val="{"/>
                        <m:endChr m:val="}"/>
                        <m:ctrlPr>
                          <a:rPr lang="en-US" sz="3100" b="0" i="1" smtClean="0">
                            <a:latin typeface="Cambria Math" panose="02040503050406030204" pitchFamily="18" charset="0"/>
                          </a:rPr>
                        </m:ctrlPr>
                      </m:dPr>
                      <m:e>
                        <m:r>
                          <a:rPr lang="en-US" sz="3100" b="0" i="1" smtClean="0">
                            <a:latin typeface="Cambria Math" panose="02040503050406030204" pitchFamily="18" charset="0"/>
                          </a:rPr>
                          <m:t>1,2,3,6</m:t>
                        </m:r>
                      </m:e>
                    </m:d>
                    <m:r>
                      <a:rPr lang="en-US" sz="3100" b="0" i="1" smtClean="0">
                        <a:latin typeface="Cambria Math" panose="02040503050406030204" pitchFamily="18" charset="0"/>
                      </a:rPr>
                      <m:t>, </m:t>
                    </m:r>
                    <m:r>
                      <a:rPr lang="en-US" sz="3100" b="0" i="1" smtClean="0">
                        <a:latin typeface="Cambria Math" panose="02040503050406030204" pitchFamily="18" charset="0"/>
                      </a:rPr>
                      <m:t>𝐵</m:t>
                    </m:r>
                    <m:r>
                      <a:rPr lang="en-US" sz="3100" b="0" i="1" smtClean="0">
                        <a:latin typeface="Cambria Math" panose="02040503050406030204" pitchFamily="18" charset="0"/>
                      </a:rPr>
                      <m:t>=</m:t>
                    </m:r>
                    <m:d>
                      <m:dPr>
                        <m:begChr m:val="{"/>
                        <m:endChr m:val="}"/>
                        <m:ctrlPr>
                          <a:rPr lang="en-US" sz="3100" b="0" i="1" smtClean="0">
                            <a:latin typeface="Cambria Math" panose="02040503050406030204" pitchFamily="18" charset="0"/>
                          </a:rPr>
                        </m:ctrlPr>
                      </m:dPr>
                      <m:e>
                        <m:r>
                          <a:rPr lang="en-US" sz="3100" b="0" i="1" smtClean="0">
                            <a:latin typeface="Cambria Math" panose="02040503050406030204" pitchFamily="18" charset="0"/>
                          </a:rPr>
                          <m:t>1,3,4,5,6</m:t>
                        </m:r>
                      </m:e>
                    </m:d>
                    <m:r>
                      <a:rPr lang="en-US" sz="3100" b="0" i="1" smtClean="0">
                        <a:latin typeface="Cambria Math" panose="02040503050406030204" pitchFamily="18" charset="0"/>
                      </a:rPr>
                      <m:t>, </m:t>
                    </m:r>
                    <m:r>
                      <a:rPr lang="en-US" sz="3100" b="0" i="1" smtClean="0">
                        <a:latin typeface="Cambria Math" panose="02040503050406030204" pitchFamily="18" charset="0"/>
                      </a:rPr>
                      <m:t>𝐶</m:t>
                    </m:r>
                    <m:r>
                      <a:rPr lang="en-US" sz="3100" b="0" i="1" smtClean="0">
                        <a:latin typeface="Cambria Math" panose="02040503050406030204" pitchFamily="18" charset="0"/>
                      </a:rPr>
                      <m:t>=</m:t>
                    </m:r>
                    <m:d>
                      <m:dPr>
                        <m:begChr m:val="{"/>
                        <m:endChr m:val="}"/>
                        <m:ctrlPr>
                          <a:rPr lang="en-US" sz="3100" b="0" i="1" smtClean="0">
                            <a:latin typeface="Cambria Math" panose="02040503050406030204" pitchFamily="18" charset="0"/>
                          </a:rPr>
                        </m:ctrlPr>
                      </m:dPr>
                      <m:e>
                        <m:r>
                          <a:rPr lang="en-US" sz="3100" b="0" i="1" smtClean="0">
                            <a:latin typeface="Cambria Math" panose="02040503050406030204" pitchFamily="18" charset="0"/>
                          </a:rPr>
                          <m:t>6,3,5</m:t>
                        </m:r>
                      </m:e>
                    </m:d>
                  </m:oMath>
                </a14:m>
                <a:endParaRPr lang="en-US" sz="3100" dirty="0"/>
              </a:p>
              <a:p>
                <a14:m>
                  <m:oMath xmlns:m="http://schemas.openxmlformats.org/officeDocument/2006/math">
                    <m:r>
                      <a:rPr lang="en-US" sz="3100" b="0" i="1" smtClean="0">
                        <a:latin typeface="Cambria Math" panose="02040503050406030204" pitchFamily="18" charset="0"/>
                      </a:rPr>
                      <m:t>𝐷</m:t>
                    </m:r>
                    <m:r>
                      <a:rPr lang="en-US" sz="3100" b="0" i="1" smtClean="0">
                        <a:latin typeface="Cambria Math" panose="02040503050406030204" pitchFamily="18" charset="0"/>
                      </a:rPr>
                      <m:t>=</m:t>
                    </m:r>
                    <m:d>
                      <m:dPr>
                        <m:begChr m:val="{"/>
                        <m:endChr m:val="}"/>
                        <m:ctrlPr>
                          <a:rPr lang="en-US" sz="3100" b="0" i="1" smtClean="0">
                            <a:latin typeface="Cambria Math" panose="02040503050406030204" pitchFamily="18" charset="0"/>
                          </a:rPr>
                        </m:ctrlPr>
                      </m:dPr>
                      <m:e>
                        <m:r>
                          <a:rPr lang="en-US" sz="3100" b="0" i="1" smtClean="0">
                            <a:latin typeface="Cambria Math" panose="02040503050406030204" pitchFamily="18" charset="0"/>
                          </a:rPr>
                          <m:t>3,6</m:t>
                        </m:r>
                      </m:e>
                    </m:d>
                  </m:oMath>
                </a14:m>
                <a:endParaRPr lang="en-US" sz="3100" dirty="0"/>
              </a:p>
              <a:p>
                <a:endParaRPr lang="en-US" dirty="0"/>
              </a:p>
              <a:p>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600" b="0" i="0" u="none" strike="noStrike" kern="1200" cap="none" spc="0" normalizeH="0" baseline="0" noProof="0" dirty="0">
                  <a:ln>
                    <a:noFill/>
                  </a:ln>
                  <a:solidFill>
                    <a:prstClr val="black"/>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0" i="0" u="none" strike="noStrike" kern="1200" cap="none" spc="0" normalizeH="0" baseline="0" noProof="0" dirty="0">
                    <a:ln>
                      <a:noFill/>
                    </a:ln>
                    <a:solidFill>
                      <a:prstClr val="black"/>
                    </a:solidFill>
                    <a:effectLst/>
                    <a:uLnTx/>
                    <a:uFillTx/>
                    <a:ea typeface="+mn-ea"/>
                    <a:cs typeface="+mn-cs"/>
                  </a:rPr>
                  <a:t>Intersection of sets </a:t>
                </a:r>
                <a14:m>
                  <m:oMath xmlns:m="http://schemas.openxmlformats.org/officeDocument/2006/math">
                    <m:r>
                      <a:rPr kumimoji="0" lang="en-US" sz="3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𝐴</m:t>
                    </m:r>
                    <m:r>
                      <a:rPr kumimoji="0" lang="en-US" sz="3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3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𝐵</m:t>
                    </m:r>
                    <m:r>
                      <a:rPr kumimoji="0" lang="en-US" sz="3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3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𝑎𝑛𝑑</m:t>
                    </m:r>
                    <m:r>
                      <a:rPr kumimoji="0" lang="en-US" sz="3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3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oMath>
                </a14:m>
                <a:r>
                  <a:rPr kumimoji="0" lang="en-US" sz="3100" b="0" i="0" u="none" strike="noStrike" kern="1200" cap="none" spc="0" normalizeH="0" baseline="0" noProof="0" dirty="0">
                    <a:ln>
                      <a:noFill/>
                    </a:ln>
                    <a:solidFill>
                      <a:prstClr val="black"/>
                    </a:solidFill>
                    <a:effectLst/>
                    <a:uLnTx/>
                    <a:uFillTx/>
                    <a:ea typeface="+mn-ea"/>
                    <a:cs typeface="+mn-cs"/>
                  </a:rPr>
                  <a:t> is region 6 in the Venn diagram</a:t>
                </a:r>
              </a:p>
              <a:p>
                <a:endParaRPr lang="en-US" dirty="0"/>
              </a:p>
              <a:p>
                <a:r>
                  <a:rPr lang="en-US" sz="3100" dirty="0"/>
                  <a:t>Intersection operation is analogous to the logic AND operation</a:t>
                </a:r>
              </a:p>
              <a:p>
                <a:pPr marL="0"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0073C88-2DC6-44B9-8C26-E5C990106388}"/>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32D849E-8192-482C-87A2-CC18A52E3CDD}"/>
              </a:ext>
            </a:extLst>
          </p:cNvPr>
          <p:cNvPicPr>
            <a:picLocks noChangeAspect="1"/>
          </p:cNvPicPr>
          <p:nvPr/>
        </p:nvPicPr>
        <p:blipFill>
          <a:blip r:embed="rId3"/>
          <a:stretch>
            <a:fillRect/>
          </a:stretch>
        </p:blipFill>
        <p:spPr>
          <a:xfrm>
            <a:off x="7538851" y="2270154"/>
            <a:ext cx="3516499" cy="2317692"/>
          </a:xfrm>
          <a:prstGeom prst="rect">
            <a:avLst/>
          </a:prstGeom>
        </p:spPr>
      </p:pic>
      <p:sp>
        <p:nvSpPr>
          <p:cNvPr id="8" name="Slide Number Placeholder 7">
            <a:extLst>
              <a:ext uri="{FF2B5EF4-FFF2-40B4-BE49-F238E27FC236}">
                <a16:creationId xmlns:a16="http://schemas.microsoft.com/office/drawing/2014/main" id="{9165B9AA-0117-4406-84E6-D8452FF394DD}"/>
              </a:ext>
            </a:extLst>
          </p:cNvPr>
          <p:cNvSpPr>
            <a:spLocks noGrp="1"/>
          </p:cNvSpPr>
          <p:nvPr>
            <p:ph type="sldNum" sz="quarter" idx="12"/>
          </p:nvPr>
        </p:nvSpPr>
        <p:spPr/>
        <p:txBody>
          <a:bodyPr/>
          <a:lstStyle/>
          <a:p>
            <a:fld id="{1EC995CF-64E7-412C-8BAF-5E8F4224A259}" type="slidenum">
              <a:rPr lang="en-US" smtClean="0"/>
              <a:t>16</a:t>
            </a:fld>
            <a:endParaRPr lang="en-US"/>
          </a:p>
        </p:txBody>
      </p:sp>
    </p:spTree>
    <p:extLst>
      <p:ext uri="{BB962C8B-B14F-4D97-AF65-F5344CB8AC3E}">
        <p14:creationId xmlns:p14="http://schemas.microsoft.com/office/powerpoint/2010/main" val="3246800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76A5-9EDE-4738-A9DB-5B68096ED541}"/>
              </a:ext>
            </a:extLst>
          </p:cNvPr>
          <p:cNvSpPr>
            <a:spLocks noGrp="1"/>
          </p:cNvSpPr>
          <p:nvPr>
            <p:ph type="title"/>
          </p:nvPr>
        </p:nvSpPr>
        <p:spPr/>
        <p:txBody>
          <a:bodyPr/>
          <a:lstStyle/>
          <a:p>
            <a:pPr algn="ctr"/>
            <a:r>
              <a:rPr lang="en-US" dirty="0"/>
              <a:t>The Union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3BD92-2603-4141-A9E0-7F208EEE8D87}"/>
                  </a:ext>
                </a:extLst>
              </p:cNvPr>
              <p:cNvSpPr>
                <a:spLocks noGrp="1"/>
              </p:cNvSpPr>
              <p:nvPr>
                <p:ph idx="1"/>
              </p:nvPr>
            </p:nvSpPr>
            <p:spPr/>
            <p:txBody>
              <a:bodyPr>
                <a:normAutofit/>
              </a:bodyPr>
              <a:lstStyle/>
              <a:p>
                <a:pPr marL="0" indent="0">
                  <a:buNone/>
                </a:pPr>
                <a:r>
                  <a:rPr lang="en-US" b="1" dirty="0">
                    <a:latin typeface="+mj-lt"/>
                  </a:rPr>
                  <a:t>Union operation:</a:t>
                </a:r>
                <a:r>
                  <a:rPr lang="en-US" dirty="0">
                    <a:latin typeface="+mj-lt"/>
                  </a:rPr>
                  <a:t>  The union of two sets A and B  is a set containing all elements in A or in B or in both.  We denote the union operation of the sets as</a:t>
                </a:r>
              </a:p>
              <a:p>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dirty="0" smtClean="0">
                        <a:latin typeface="Cambria Math" panose="02040503050406030204" pitchFamily="18" charset="0"/>
                      </a:rPr>
                      <m:t>∪</m:t>
                    </m:r>
                    <m:r>
                      <m:rPr>
                        <m:sty m:val="p"/>
                      </m:rPr>
                      <a:rPr lang="en-US" sz="2400" b="0" i="0" dirty="0" smtClean="0">
                        <a:latin typeface="Cambria Math" panose="02040503050406030204" pitchFamily="18" charset="0"/>
                      </a:rPr>
                      <m:t>B</m:t>
                    </m:r>
                    <m:r>
                      <a:rPr lang="en-US" sz="2400" b="0" i="0" dirty="0" smtClean="0">
                        <a:latin typeface="Cambria Math" panose="02040503050406030204" pitchFamily="18" charset="0"/>
                      </a:rPr>
                      <m:t>=</m:t>
                    </m:r>
                    <m:r>
                      <m:rPr>
                        <m:sty m:val="p"/>
                      </m:rPr>
                      <a:rPr lang="en-US" sz="2400" b="0" i="0" dirty="0" smtClean="0">
                        <a:latin typeface="Cambria Math" panose="02040503050406030204" pitchFamily="18" charset="0"/>
                      </a:rPr>
                      <m:t>A</m:t>
                    </m:r>
                    <m:r>
                      <a:rPr lang="en-US" sz="2400" b="0" i="0" dirty="0" smtClean="0">
                        <a:latin typeface="Cambria Math" panose="02040503050406030204" pitchFamily="18" charset="0"/>
                      </a:rPr>
                      <m:t>+</m:t>
                    </m:r>
                    <m:r>
                      <m:rPr>
                        <m:sty m:val="p"/>
                      </m:rPr>
                      <a:rPr lang="en-US" sz="2400" b="0" i="0" dirty="0" smtClean="0">
                        <a:latin typeface="Cambria Math" panose="02040503050406030204" pitchFamily="18" charset="0"/>
                      </a:rPr>
                      <m:t>B</m:t>
                    </m:r>
                    <m:r>
                      <a:rPr lang="en-US" sz="2400" b="0" i="0" dirty="0" smtClean="0">
                        <a:latin typeface="Cambria Math" panose="02040503050406030204" pitchFamily="18" charset="0"/>
                      </a:rPr>
                      <m:t>−</m:t>
                    </m:r>
                    <m:r>
                      <m:rPr>
                        <m:sty m:val="p"/>
                      </m:rPr>
                      <a:rPr lang="en-US" sz="2400" b="0" i="0" dirty="0" smtClean="0">
                        <a:latin typeface="Cambria Math" panose="02040503050406030204" pitchFamily="18" charset="0"/>
                      </a:rPr>
                      <m:t>A</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𝐵</m:t>
                    </m:r>
                  </m:oMath>
                </a14:m>
                <a:endParaRPr lang="en-US" sz="2400" dirty="0">
                  <a:latin typeface="+mj-lt"/>
                </a:endParaRPr>
              </a:p>
              <a:p>
                <a:endParaRPr lang="en-US" dirty="0">
                  <a:latin typeface="+mj-lt"/>
                </a:endParaRPr>
              </a:p>
              <a:p>
                <a:r>
                  <a:rPr lang="en-US" dirty="0">
                    <a:latin typeface="+mj-lt"/>
                  </a:rPr>
                  <a:t>In adding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r>
                      <a:rPr lang="en-US" sz="2400" b="0" i="1" smtClean="0">
                        <a:latin typeface="Cambria Math" panose="02040503050406030204" pitchFamily="18" charset="0"/>
                      </a:rPr>
                      <m:t>𝐵</m:t>
                    </m:r>
                  </m:oMath>
                </a14:m>
                <a:r>
                  <a:rPr lang="en-US" dirty="0">
                    <a:latin typeface="+mj-lt"/>
                  </a:rPr>
                  <a:t>, we are adding the</a:t>
                </a:r>
              </a:p>
              <a:p>
                <a:pPr marL="0" indent="0">
                  <a:buNone/>
                </a:pPr>
                <a:r>
                  <a:rPr lang="en-US" dirty="0">
                    <a:latin typeface="+mj-lt"/>
                  </a:rPr>
                  <a:t>   intersection twice. Therefore, we must</a:t>
                </a:r>
              </a:p>
              <a:p>
                <a:pPr marL="0" indent="0">
                  <a:buNone/>
                </a:pPr>
                <a:r>
                  <a:rPr lang="en-US" dirty="0">
                    <a:latin typeface="+mj-lt"/>
                  </a:rPr>
                  <a:t>   remove one of them.</a:t>
                </a:r>
              </a:p>
              <a:p>
                <a:r>
                  <a:rPr lang="en-US" dirty="0">
                    <a:latin typeface="+mj-lt"/>
                  </a:rPr>
                  <a:t>The union operation is analogous to the logic OR operatio</a:t>
                </a:r>
                <a:r>
                  <a:rPr lang="en-US" dirty="0"/>
                  <a:t>n</a:t>
                </a:r>
              </a:p>
            </p:txBody>
          </p:sp>
        </mc:Choice>
        <mc:Fallback xmlns="">
          <p:sp>
            <p:nvSpPr>
              <p:cNvPr id="3" name="Content Placeholder 2">
                <a:extLst>
                  <a:ext uri="{FF2B5EF4-FFF2-40B4-BE49-F238E27FC236}">
                    <a16:creationId xmlns:a16="http://schemas.microsoft.com/office/drawing/2014/main" id="{0473BD92-2603-4141-A9E0-7F208EEE8D87}"/>
                  </a:ext>
                </a:extLst>
              </p:cNvPr>
              <p:cNvSpPr>
                <a:spLocks noGrp="1" noRot="1" noChangeAspect="1" noMove="1" noResize="1" noEditPoints="1" noAdjustHandles="1" noChangeArrowheads="1" noChangeShapeType="1" noTextEdit="1"/>
              </p:cNvSpPr>
              <p:nvPr>
                <p:ph idx="1"/>
              </p:nvPr>
            </p:nvSpPr>
            <p:spPr>
              <a:blipFill>
                <a:blip r:embed="rId2"/>
                <a:stretch>
                  <a:fillRect l="-1217" t="-2241" b="-182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C8A2D35-A002-43B3-A041-791E5781D091}"/>
              </a:ext>
            </a:extLst>
          </p:cNvPr>
          <p:cNvPicPr>
            <a:picLocks noChangeAspect="1"/>
          </p:cNvPicPr>
          <p:nvPr/>
        </p:nvPicPr>
        <p:blipFill>
          <a:blip r:embed="rId3"/>
          <a:stretch>
            <a:fillRect/>
          </a:stretch>
        </p:blipFill>
        <p:spPr>
          <a:xfrm>
            <a:off x="7163557" y="3009900"/>
            <a:ext cx="3802947" cy="2581275"/>
          </a:xfrm>
          <a:prstGeom prst="rect">
            <a:avLst/>
          </a:prstGeom>
        </p:spPr>
      </p:pic>
      <p:sp>
        <p:nvSpPr>
          <p:cNvPr id="6" name="Slide Number Placeholder 5">
            <a:extLst>
              <a:ext uri="{FF2B5EF4-FFF2-40B4-BE49-F238E27FC236}">
                <a16:creationId xmlns:a16="http://schemas.microsoft.com/office/drawing/2014/main" id="{BEC2D57F-D382-4B43-8CED-EC05BC48038E}"/>
              </a:ext>
            </a:extLst>
          </p:cNvPr>
          <p:cNvSpPr>
            <a:spLocks noGrp="1"/>
          </p:cNvSpPr>
          <p:nvPr>
            <p:ph type="sldNum" sz="quarter" idx="12"/>
          </p:nvPr>
        </p:nvSpPr>
        <p:spPr/>
        <p:txBody>
          <a:bodyPr/>
          <a:lstStyle/>
          <a:p>
            <a:fld id="{1EC995CF-64E7-412C-8BAF-5E8F4224A259}" type="slidenum">
              <a:rPr lang="en-US" smtClean="0"/>
              <a:t>17</a:t>
            </a:fld>
            <a:endParaRPr lang="en-US"/>
          </a:p>
        </p:txBody>
      </p:sp>
    </p:spTree>
    <p:extLst>
      <p:ext uri="{BB962C8B-B14F-4D97-AF65-F5344CB8AC3E}">
        <p14:creationId xmlns:p14="http://schemas.microsoft.com/office/powerpoint/2010/main" val="2233156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91B4-363E-4DB5-A6AA-C7351CDC19E0}"/>
              </a:ext>
            </a:extLst>
          </p:cNvPr>
          <p:cNvSpPr>
            <a:spLocks noGrp="1"/>
          </p:cNvSpPr>
          <p:nvPr>
            <p:ph type="title"/>
          </p:nvPr>
        </p:nvSpPr>
        <p:spPr/>
        <p:txBody>
          <a:bodyPr/>
          <a:lstStyle/>
          <a:p>
            <a:pPr algn="ctr"/>
            <a:r>
              <a:rPr lang="en-US" dirty="0"/>
              <a:t>Intersection and Union Operations for Disjoint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D1F1DC-F485-47BA-9D12-74B808C3A820}"/>
                  </a:ext>
                </a:extLst>
              </p:cNvPr>
              <p:cNvSpPr>
                <a:spLocks noGrp="1"/>
              </p:cNvSpPr>
              <p:nvPr>
                <p:ph idx="1"/>
              </p:nvPr>
            </p:nvSpPr>
            <p:spPr/>
            <p:txBody>
              <a:bodyPr>
                <a:normAutofit fontScale="92500" lnSpcReduction="10000"/>
              </a:bodyPr>
              <a:lstStyle/>
              <a:p>
                <a:r>
                  <a:rPr lang="en-US" dirty="0"/>
                  <a:t>Sets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𝐵</m:t>
                    </m:r>
                  </m:oMath>
                </a14:m>
                <a:r>
                  <a:rPr lang="en-US" dirty="0"/>
                  <a:t> are disjoint if they contain no common elements. </a:t>
                </a:r>
              </a:p>
              <a:p>
                <a:r>
                  <a:rPr lang="en-US" dirty="0"/>
                  <a:t>The intersection is zero for disjoint sets,</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1,5,6</m:t>
                          </m:r>
                        </m:e>
                      </m:d>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2,4,7</m:t>
                          </m: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1,2,4,5,6,7</m:t>
                          </m:r>
                        </m:e>
                      </m:d>
                    </m:oMath>
                  </m:oMathPara>
                </a14:m>
                <a:endParaRPr lang="en-US" dirty="0"/>
              </a:p>
              <a:p>
                <a14:m>
                  <m:oMath xmlns:m="http://schemas.openxmlformats.org/officeDocument/2006/math">
                    <m:r>
                      <a:rPr lang="en-US" b="0" i="1" smtClean="0">
                        <a:latin typeface="Cambria Math" panose="02040503050406030204" pitchFamily="18" charset="0"/>
                      </a:rPr>
                      <m:t>𝑀𝑢𝑡𝑢𝑎𝑙𝑙𝑦</m:t>
                    </m:r>
                    <m:r>
                      <a:rPr lang="en-US" b="0" i="1" smtClean="0">
                        <a:latin typeface="Cambria Math" panose="02040503050406030204" pitchFamily="18" charset="0"/>
                      </a:rPr>
                      <m:t> </m:t>
                    </m:r>
                    <m:r>
                      <a:rPr lang="en-US" b="0" i="1" smtClean="0">
                        <a:latin typeface="Cambria Math" panose="02040503050406030204" pitchFamily="18" charset="0"/>
                      </a:rPr>
                      <m:t>𝑒𝑥𝑐𝑙𝑢𝑠𝑖𝑣𝑒</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𝑀𝑢𝑡𝑢𝑎𝑙𝑙𝑦</m:t>
                    </m:r>
                    <m:r>
                      <a:rPr lang="en-US" b="0" i="1" smtClean="0">
                        <a:latin typeface="Cambria Math" panose="02040503050406030204" pitchFamily="18" charset="0"/>
                      </a:rPr>
                      <m:t> </m:t>
                    </m:r>
                    <m:r>
                      <a:rPr lang="en-US" b="0" i="1" smtClean="0">
                        <a:latin typeface="Cambria Math" panose="02040503050406030204" pitchFamily="18" charset="0"/>
                      </a:rPr>
                      <m:t>𝑒𝑥h𝑎𝑢𝑠𝑡𝑖𝑣𝑒</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endParaRPr lang="en-US" dirty="0"/>
              </a:p>
            </p:txBody>
          </p:sp>
        </mc:Choice>
        <mc:Fallback xmlns="">
          <p:sp>
            <p:nvSpPr>
              <p:cNvPr id="3" name="Content Placeholder 2">
                <a:extLst>
                  <a:ext uri="{FF2B5EF4-FFF2-40B4-BE49-F238E27FC236}">
                    <a16:creationId xmlns:a16="http://schemas.microsoft.com/office/drawing/2014/main" id="{B2D1F1DC-F485-47BA-9D12-74B808C3A820}"/>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4AE245A-9838-47D3-B48E-D16971A0A4D4}"/>
              </a:ext>
            </a:extLst>
          </p:cNvPr>
          <p:cNvPicPr>
            <a:picLocks noChangeAspect="1"/>
          </p:cNvPicPr>
          <p:nvPr/>
        </p:nvPicPr>
        <p:blipFill>
          <a:blip r:embed="rId3"/>
          <a:stretch>
            <a:fillRect/>
          </a:stretch>
        </p:blipFill>
        <p:spPr>
          <a:xfrm>
            <a:off x="8725502" y="2745080"/>
            <a:ext cx="2340675" cy="2343200"/>
          </a:xfrm>
          <a:prstGeom prst="rect">
            <a:avLst/>
          </a:prstGeom>
        </p:spPr>
      </p:pic>
      <p:sp>
        <p:nvSpPr>
          <p:cNvPr id="7" name="Slide Number Placeholder 6">
            <a:extLst>
              <a:ext uri="{FF2B5EF4-FFF2-40B4-BE49-F238E27FC236}">
                <a16:creationId xmlns:a16="http://schemas.microsoft.com/office/drawing/2014/main" id="{A4126A1A-0C04-45DC-99D2-80BA443FCA68}"/>
              </a:ext>
            </a:extLst>
          </p:cNvPr>
          <p:cNvSpPr>
            <a:spLocks noGrp="1"/>
          </p:cNvSpPr>
          <p:nvPr>
            <p:ph type="sldNum" sz="quarter" idx="12"/>
          </p:nvPr>
        </p:nvSpPr>
        <p:spPr/>
        <p:txBody>
          <a:bodyPr/>
          <a:lstStyle/>
          <a:p>
            <a:fld id="{1EC995CF-64E7-412C-8BAF-5E8F4224A259}" type="slidenum">
              <a:rPr lang="en-US" smtClean="0"/>
              <a:t>18</a:t>
            </a:fld>
            <a:endParaRPr lang="en-US"/>
          </a:p>
        </p:txBody>
      </p:sp>
    </p:spTree>
    <p:extLst>
      <p:ext uri="{BB962C8B-B14F-4D97-AF65-F5344CB8AC3E}">
        <p14:creationId xmlns:p14="http://schemas.microsoft.com/office/powerpoint/2010/main" val="2979418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3759-4EB8-44A6-8F36-9D8E7797E831}"/>
              </a:ext>
            </a:extLst>
          </p:cNvPr>
          <p:cNvSpPr>
            <a:spLocks noGrp="1"/>
          </p:cNvSpPr>
          <p:nvPr>
            <p:ph type="title"/>
          </p:nvPr>
        </p:nvSpPr>
        <p:spPr/>
        <p:txBody>
          <a:bodyPr/>
          <a:lstStyle/>
          <a:p>
            <a:pPr algn="ctr"/>
            <a:r>
              <a:rPr lang="en-US" dirty="0"/>
              <a:t>The Complement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88BE98-9855-498B-B983-CBA4FD9CBC14}"/>
                  </a:ext>
                </a:extLst>
              </p:cNvPr>
              <p:cNvSpPr>
                <a:spLocks noGrp="1"/>
              </p:cNvSpPr>
              <p:nvPr>
                <p:ph idx="1"/>
              </p:nvPr>
            </p:nvSpPr>
            <p:spPr>
              <a:xfrm>
                <a:off x="838200" y="1815465"/>
                <a:ext cx="10515600" cy="4351338"/>
              </a:xfrm>
            </p:spPr>
            <p:txBody>
              <a:bodyPr>
                <a:normAutofit fontScale="85000" lnSpcReduction="20000"/>
              </a:bodyPr>
              <a:lstStyle/>
              <a:p>
                <a:r>
                  <a:rPr lang="en-US" dirty="0">
                    <a:latin typeface="+mj-lt"/>
                  </a:rPr>
                  <a:t>The complement of set A, denoted as </a:t>
                </a:r>
                <a14:m>
                  <m:oMath xmlns:m="http://schemas.openxmlformats.org/officeDocument/2006/math">
                    <m:acc>
                      <m:accPr>
                        <m:chr m:val="̅"/>
                        <m:ctrlPr>
                          <a:rPr lang="en-US" i="1">
                            <a:solidFill>
                              <a:prstClr val="black"/>
                            </a:solidFill>
                            <a:latin typeface="Cambria Math" panose="02040503050406030204" pitchFamily="18" charset="0"/>
                          </a:rPr>
                        </m:ctrlPr>
                      </m:accPr>
                      <m:e>
                        <m:r>
                          <m:rPr>
                            <m:sty m:val="p"/>
                          </m:rPr>
                          <a:rPr lang="en-US">
                            <a:solidFill>
                              <a:prstClr val="black"/>
                            </a:solidFill>
                            <a:latin typeface="Cambria Math" panose="02040503050406030204" pitchFamily="18" charset="0"/>
                          </a:rPr>
                          <m:t>A</m:t>
                        </m:r>
                      </m:e>
                    </m:acc>
                  </m:oMath>
                </a14:m>
                <a:r>
                  <a:rPr lang="en-US" dirty="0">
                    <a:latin typeface="+mj-lt"/>
                  </a:rPr>
                  <a:t>, contains all elements in S but not in A</a:t>
                </a:r>
              </a:p>
              <a:p>
                <a:endParaRPr lang="en-US" dirty="0">
                  <a:latin typeface="+mj-lt"/>
                </a:endParaRPr>
              </a:p>
              <a:p>
                <a14:m>
                  <m:oMath xmlns:m="http://schemas.openxmlformats.org/officeDocument/2006/math">
                    <m:bar>
                      <m:barPr>
                        <m:pos m:val="top"/>
                        <m:ctrlPr>
                          <a:rPr lang="en-US" i="1" smtClean="0">
                            <a:latin typeface="Cambria Math" panose="02040503050406030204" pitchFamily="18" charset="0"/>
                          </a:rPr>
                        </m:ctrlPr>
                      </m:barPr>
                      <m:e>
                        <m:r>
                          <a:rPr lang="en-US" i="1" smtClean="0">
                            <a:latin typeface="Cambria Math" panose="02040503050406030204" pitchFamily="18" charset="0"/>
                          </a:rPr>
                          <m:t>𝐴</m:t>
                        </m:r>
                      </m:e>
                    </m:ba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𝑐𝑜𝑚𝑝𝑙𝑒𝑚𝑒𝑛𝑡</m:t>
                    </m:r>
                  </m:oMath>
                </a14:m>
                <a:endParaRPr lang="en-US" dirty="0">
                  <a:latin typeface="+mj-lt"/>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1,2,3,</m:t>
                        </m:r>
                        <m:r>
                          <a:rPr lang="en-US" b="0" i="1" smtClean="0">
                            <a:latin typeface="Cambria Math" panose="02040503050406030204" pitchFamily="18" charset="0"/>
                            <a:ea typeface="Cambria Math" panose="02040503050406030204" pitchFamily="18" charset="0"/>
                          </a:rPr>
                          <m:t>⋯,9</m:t>
                        </m:r>
                      </m:e>
                    </m:d>
                  </m:oMath>
                </a14:m>
                <a:r>
                  <a:rPr lang="en-US" dirty="0">
                    <a:latin typeface="+mj-lt"/>
                  </a:rPr>
                  <a:t>, </a:t>
                </a:r>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1,3,5,7,9</m:t>
                        </m:r>
                      </m:e>
                    </m:d>
                  </m:oMath>
                </a14:m>
                <a:r>
                  <a:rPr lang="en-US" dirty="0">
                    <a:latin typeface="+mj-lt"/>
                  </a:rPr>
                  <a:t>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bar>
                      <m:barPr>
                        <m:pos m:val="top"/>
                        <m:ctrlPr>
                          <a:rPr lang="en-US" i="1" smtClean="0">
                            <a:latin typeface="Cambria Math" panose="02040503050406030204" pitchFamily="18" charset="0"/>
                          </a:rPr>
                        </m:ctrlPr>
                      </m:barPr>
                      <m:e>
                        <m:r>
                          <a:rPr lang="en-US" i="1" smtClean="0">
                            <a:latin typeface="Cambria Math" panose="02040503050406030204" pitchFamily="18" charset="0"/>
                          </a:rPr>
                          <m:t>𝐴</m:t>
                        </m:r>
                      </m:e>
                    </m:ba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2,4,6,8</m:t>
                        </m:r>
                      </m:e>
                    </m:d>
                  </m:oMath>
                </a14:m>
                <a:endParaRPr lang="en-US" dirty="0">
                  <a:latin typeface="+mj-lt"/>
                </a:endParaRPr>
              </a:p>
              <a:p>
                <a:endParaRPr lang="en-US" dirty="0">
                  <a:latin typeface="+mj-lt"/>
                </a:endParaRPr>
              </a:p>
              <a:p>
                <a:endParaRPr lang="en-US" dirty="0">
                  <a:latin typeface="+mj-lt"/>
                </a:endParaRPr>
              </a:p>
              <a:p>
                <a:r>
                  <a:rPr lang="en-US" dirty="0">
                    <a:latin typeface="+mj-lt"/>
                  </a:rPr>
                  <a:t>The complement operation is analogous to the logic NOT operation</a:t>
                </a:r>
              </a:p>
            </p:txBody>
          </p:sp>
        </mc:Choice>
        <mc:Fallback xmlns="">
          <p:sp>
            <p:nvSpPr>
              <p:cNvPr id="3" name="Content Placeholder 2">
                <a:extLst>
                  <a:ext uri="{FF2B5EF4-FFF2-40B4-BE49-F238E27FC236}">
                    <a16:creationId xmlns:a16="http://schemas.microsoft.com/office/drawing/2014/main" id="{6288BE98-9855-498B-B983-CBA4FD9CBC14}"/>
                  </a:ext>
                </a:extLst>
              </p:cNvPr>
              <p:cNvSpPr>
                <a:spLocks noGrp="1" noRot="1" noChangeAspect="1" noMove="1" noResize="1" noEditPoints="1" noAdjustHandles="1" noChangeArrowheads="1" noChangeShapeType="1" noTextEdit="1"/>
              </p:cNvSpPr>
              <p:nvPr>
                <p:ph idx="1"/>
              </p:nvPr>
            </p:nvSpPr>
            <p:spPr>
              <a:xfrm>
                <a:off x="838200" y="1815465"/>
                <a:ext cx="10515600" cy="4351338"/>
              </a:xfrm>
              <a:blipFill>
                <a:blip r:embed="rId2"/>
                <a:stretch>
                  <a:fillRect l="-812" t="-3221" b="-280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1ECD0CF-0B05-4DC6-92C7-03EADD3468AC}"/>
              </a:ext>
            </a:extLst>
          </p:cNvPr>
          <p:cNvPicPr>
            <a:picLocks noChangeAspect="1"/>
          </p:cNvPicPr>
          <p:nvPr/>
        </p:nvPicPr>
        <p:blipFill>
          <a:blip r:embed="rId3"/>
          <a:stretch>
            <a:fillRect/>
          </a:stretch>
        </p:blipFill>
        <p:spPr>
          <a:xfrm>
            <a:off x="8755982" y="2746206"/>
            <a:ext cx="2340675" cy="2343200"/>
          </a:xfrm>
          <a:prstGeom prst="rect">
            <a:avLst/>
          </a:prstGeom>
        </p:spPr>
      </p:pic>
      <p:sp>
        <p:nvSpPr>
          <p:cNvPr id="4" name="Slide Number Placeholder 3">
            <a:extLst>
              <a:ext uri="{FF2B5EF4-FFF2-40B4-BE49-F238E27FC236}">
                <a16:creationId xmlns:a16="http://schemas.microsoft.com/office/drawing/2014/main" id="{11BF2577-6D4A-4D1E-AC4C-E13BA9CF2E84}"/>
              </a:ext>
            </a:extLst>
          </p:cNvPr>
          <p:cNvSpPr>
            <a:spLocks noGrp="1"/>
          </p:cNvSpPr>
          <p:nvPr>
            <p:ph type="sldNum" sz="quarter" idx="12"/>
          </p:nvPr>
        </p:nvSpPr>
        <p:spPr/>
        <p:txBody>
          <a:bodyPr/>
          <a:lstStyle/>
          <a:p>
            <a:fld id="{1EC995CF-64E7-412C-8BAF-5E8F4224A259}" type="slidenum">
              <a:rPr lang="en-US" smtClean="0"/>
              <a:t>19</a:t>
            </a:fld>
            <a:endParaRPr lang="en-US"/>
          </a:p>
        </p:txBody>
      </p:sp>
    </p:spTree>
    <p:extLst>
      <p:ext uri="{BB962C8B-B14F-4D97-AF65-F5344CB8AC3E}">
        <p14:creationId xmlns:p14="http://schemas.microsoft.com/office/powerpoint/2010/main" val="424640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6BFD-4CBA-4E1E-A4EC-D5C0FBA1B71D}"/>
              </a:ext>
            </a:extLst>
          </p:cNvPr>
          <p:cNvSpPr>
            <a:spLocks noGrp="1"/>
          </p:cNvSpPr>
          <p:nvPr>
            <p:ph type="title"/>
          </p:nvPr>
        </p:nvSpPr>
        <p:spPr/>
        <p:txBody>
          <a:bodyPr/>
          <a:lstStyle/>
          <a:p>
            <a:pPr algn="ctr"/>
            <a:r>
              <a:rPr lang="en-US" dirty="0"/>
              <a:t>Textbooks</a:t>
            </a:r>
          </a:p>
        </p:txBody>
      </p:sp>
      <p:sp>
        <p:nvSpPr>
          <p:cNvPr id="3" name="Content Placeholder 2">
            <a:extLst>
              <a:ext uri="{FF2B5EF4-FFF2-40B4-BE49-F238E27FC236}">
                <a16:creationId xmlns:a16="http://schemas.microsoft.com/office/drawing/2014/main" id="{0A8E77FB-0424-4505-9340-4BDD22CCC528}"/>
              </a:ext>
            </a:extLst>
          </p:cNvPr>
          <p:cNvSpPr>
            <a:spLocks noGrp="1"/>
          </p:cNvSpPr>
          <p:nvPr>
            <p:ph idx="1"/>
          </p:nvPr>
        </p:nvSpPr>
        <p:spPr/>
        <p:txBody>
          <a:bodyPr>
            <a:normAutofit lnSpcReduction="10000"/>
          </a:bodyPr>
          <a:lstStyle/>
          <a:p>
            <a:pPr marL="0" indent="0">
              <a:buNone/>
            </a:pPr>
            <a:r>
              <a:rPr lang="en-US" b="1" dirty="0"/>
              <a:t>Required: </a:t>
            </a:r>
          </a:p>
          <a:p>
            <a:pPr marL="0" indent="0">
              <a:buNone/>
            </a:pPr>
            <a:r>
              <a:rPr lang="en-US" dirty="0"/>
              <a:t>(EBK) </a:t>
            </a:r>
            <a:r>
              <a:rPr lang="en-US" sz="2600" dirty="0"/>
              <a:t>APPLIED STATISTICS AND PROBABILITY FOR ENGINEERS+B176 7E (9781119400363) or (PKG) APPLIED STATISTICS AND PROBABILITY for ENGINEERS LL 7E W/ EPUB 	REG CARD (9781119456261) or Wiley plus</a:t>
            </a:r>
            <a:endParaRPr lang="en-US" dirty="0"/>
          </a:p>
          <a:p>
            <a:pPr marL="0" indent="0">
              <a:buNone/>
            </a:pPr>
            <a:r>
              <a:rPr lang="en-US" b="1" dirty="0"/>
              <a:t>Recommend:</a:t>
            </a:r>
          </a:p>
          <a:p>
            <a:pPr marL="0" indent="0">
              <a:buNone/>
            </a:pPr>
            <a:r>
              <a:rPr lang="en-US" dirty="0"/>
              <a:t>Probability and Stochastic Processes: A friendly introduction for electrical and computer engineers, 3rd Edition. R. D. Yates and D. J. Goodman, Wiley, 2014 </a:t>
            </a:r>
          </a:p>
          <a:p>
            <a:pPr marL="0" indent="0">
              <a:buNone/>
            </a:pPr>
            <a:r>
              <a:rPr lang="en-US" dirty="0"/>
              <a:t>Students’ solution manual (odd numbered problems) at Author’s website: http://www.winlab.rutgers.edu/~ryates/student3e/studentsolns3.pdf</a:t>
            </a:r>
          </a:p>
        </p:txBody>
      </p:sp>
      <p:sp>
        <p:nvSpPr>
          <p:cNvPr id="4" name="Slide Number Placeholder 3">
            <a:extLst>
              <a:ext uri="{FF2B5EF4-FFF2-40B4-BE49-F238E27FC236}">
                <a16:creationId xmlns:a16="http://schemas.microsoft.com/office/drawing/2014/main" id="{66BB2FE5-3AE7-4EAC-9713-4F4B51D75E69}"/>
              </a:ext>
            </a:extLst>
          </p:cNvPr>
          <p:cNvSpPr>
            <a:spLocks noGrp="1"/>
          </p:cNvSpPr>
          <p:nvPr>
            <p:ph type="sldNum" sz="quarter" idx="12"/>
          </p:nvPr>
        </p:nvSpPr>
        <p:spPr/>
        <p:txBody>
          <a:bodyPr/>
          <a:lstStyle/>
          <a:p>
            <a:fld id="{1EC995CF-64E7-412C-8BAF-5E8F4224A259}" type="slidenum">
              <a:rPr lang="en-US" smtClean="0"/>
              <a:t>2</a:t>
            </a:fld>
            <a:endParaRPr lang="en-US"/>
          </a:p>
        </p:txBody>
      </p:sp>
    </p:spTree>
    <p:extLst>
      <p:ext uri="{BB962C8B-B14F-4D97-AF65-F5344CB8AC3E}">
        <p14:creationId xmlns:p14="http://schemas.microsoft.com/office/powerpoint/2010/main" val="2160065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7C9A-A347-46D6-B13A-541B2531986E}"/>
              </a:ext>
            </a:extLst>
          </p:cNvPr>
          <p:cNvSpPr>
            <a:spLocks noGrp="1"/>
          </p:cNvSpPr>
          <p:nvPr>
            <p:ph type="title"/>
          </p:nvPr>
        </p:nvSpPr>
        <p:spPr/>
        <p:txBody>
          <a:bodyPr/>
          <a:lstStyle/>
          <a:p>
            <a:pPr algn="ctr"/>
            <a:r>
              <a:rPr lang="en-US" dirty="0"/>
              <a:t>Basic Set Identities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906977-6C9E-4733-95FC-0DCAFD7FC97E}"/>
                  </a:ext>
                </a:extLst>
              </p:cNvPr>
              <p:cNvSpPr>
                <a:spLocks noGrp="1"/>
              </p:cNvSpPr>
              <p:nvPr>
                <p:ph idx="1"/>
              </p:nvPr>
            </p:nvSpPr>
            <p:spPr>
              <a:xfrm>
                <a:off x="838200" y="1873250"/>
                <a:ext cx="10515600" cy="4351338"/>
              </a:xfrm>
            </p:spPr>
            <p:txBody>
              <a:bodyPr/>
              <a:lstStyle/>
              <a:p>
                <a:r>
                  <a:rPr lang="en-US" b="1" dirty="0">
                    <a:latin typeface="+mj-lt"/>
                  </a:rPr>
                  <a:t>Commutative Property:</a:t>
                </a:r>
              </a:p>
              <a:p>
                <a:pPr marL="0" indent="0">
                  <a:buNone/>
                </a:pPr>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endParaRPr lang="en-US" dirty="0"/>
              </a:p>
              <a:p>
                <a:r>
                  <a:rPr lang="en-US" b="1" dirty="0">
                    <a:latin typeface="+mj-lt"/>
                  </a:rPr>
                  <a:t>Associative Property:</a:t>
                </a:r>
              </a:p>
              <a:p>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e>
                    </m:d>
                  </m:oMath>
                </a14:m>
                <a:r>
                  <a:rPr lang="en-US" dirty="0"/>
                  <a:t>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e>
                    </m:d>
                  </m:oMath>
                </a14:m>
                <a:endParaRPr lang="en-US" dirty="0"/>
              </a:p>
              <a:p>
                <a:r>
                  <a:rPr lang="en-US" b="1" dirty="0">
                    <a:latin typeface="+mj-lt"/>
                  </a:rPr>
                  <a:t>Distributive Property:</a:t>
                </a:r>
              </a:p>
              <a:p>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e>
                    </m:d>
                    <m:r>
                      <a:rPr lang="en-US" b="0"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e>
                    </m:d>
                  </m:oMath>
                </a14:m>
                <a:endParaRPr lang="en-US" dirty="0"/>
              </a:p>
              <a:p>
                <a:r>
                  <a:rPr lang="en-US" b="1" dirty="0" err="1">
                    <a:latin typeface="+mj-lt"/>
                  </a:rPr>
                  <a:t>DeMorgan’s</a:t>
                </a:r>
                <a:r>
                  <a:rPr lang="en-US" b="1" dirty="0">
                    <a:latin typeface="+mj-lt"/>
                  </a:rPr>
                  <a:t> Rules:</a:t>
                </a:r>
              </a:p>
              <a:p>
                <a14:m>
                  <m:oMath xmlns:m="http://schemas.openxmlformats.org/officeDocument/2006/math">
                    <m:bar>
                      <m:barPr>
                        <m:pos m:val="top"/>
                        <m:ctrlPr>
                          <a:rPr lang="en-US" i="1" smtClean="0">
                            <a:latin typeface="Cambria Math" panose="02040503050406030204" pitchFamily="18" charset="0"/>
                          </a:rPr>
                        </m:ctrlPr>
                      </m:barPr>
                      <m:e>
                        <m:r>
                          <a:rPr lang="en-US" i="1" smtClean="0">
                            <a:latin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bar>
                    <m:r>
                      <a:rPr lang="en-US" b="0" i="1" smtClean="0">
                        <a:latin typeface="Cambria Math" panose="02040503050406030204" pitchFamily="18" charset="0"/>
                      </a:rPr>
                      <m:t>=</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m:t>
                        </m:r>
                      </m:e>
                    </m:bar>
                    <m:r>
                      <a:rPr lang="en-US" i="1">
                        <a:latin typeface="Cambria Math" panose="02040503050406030204" pitchFamily="18" charset="0"/>
                        <a:ea typeface="Cambria Math" panose="02040503050406030204" pitchFamily="18" charset="0"/>
                      </a:rPr>
                      <m:t>∩</m:t>
                    </m:r>
                    <m:bar>
                      <m:barPr>
                        <m:pos m:val="top"/>
                        <m:ctrlPr>
                          <a:rPr lang="en-US" b="0"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𝐵</m:t>
                        </m:r>
                      </m:e>
                    </m:bar>
                  </m:oMath>
                </a14:m>
                <a:r>
                  <a:rPr lang="en-US" dirty="0">
                    <a:latin typeface="+mj-lt"/>
                  </a:rPr>
                  <a:t>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bar>
                    <m:r>
                      <a:rPr lang="en-US" b="0" i="1" smtClean="0">
                        <a:latin typeface="Cambria Math" panose="02040503050406030204" pitchFamily="18" charset="0"/>
                      </a:rPr>
                      <m:t>=</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m:t>
                        </m:r>
                      </m:e>
                    </m:bar>
                    <m:r>
                      <a:rPr lang="en-US" i="1">
                        <a:latin typeface="Cambria Math" panose="02040503050406030204" pitchFamily="18" charset="0"/>
                        <a:ea typeface="Cambria Math" panose="02040503050406030204" pitchFamily="18" charset="0"/>
                      </a:rPr>
                      <m:t>∪</m:t>
                    </m:r>
                    <m:bar>
                      <m:barPr>
                        <m:pos m:val="top"/>
                        <m:ctrlPr>
                          <a:rPr lang="en-US" b="0"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𝐵</m:t>
                        </m:r>
                      </m:e>
                    </m:bar>
                  </m:oMath>
                </a14:m>
                <a:endParaRPr lang="en-US" dirty="0">
                  <a:latin typeface="+mj-lt"/>
                </a:endParaRPr>
              </a:p>
            </p:txBody>
          </p:sp>
        </mc:Choice>
        <mc:Fallback xmlns="">
          <p:sp>
            <p:nvSpPr>
              <p:cNvPr id="3" name="Content Placeholder 2">
                <a:extLst>
                  <a:ext uri="{FF2B5EF4-FFF2-40B4-BE49-F238E27FC236}">
                    <a16:creationId xmlns:a16="http://schemas.microsoft.com/office/drawing/2014/main" id="{C9906977-6C9E-4733-95FC-0DCAFD7FC97E}"/>
                  </a:ext>
                </a:extLst>
              </p:cNvPr>
              <p:cNvSpPr>
                <a:spLocks noGrp="1" noRot="1" noChangeAspect="1" noMove="1" noResize="1" noEditPoints="1" noAdjustHandles="1" noChangeArrowheads="1" noChangeShapeType="1" noTextEdit="1"/>
              </p:cNvSpPr>
              <p:nvPr>
                <p:ph idx="1"/>
              </p:nvPr>
            </p:nvSpPr>
            <p:spPr>
              <a:xfrm>
                <a:off x="838200" y="1873250"/>
                <a:ext cx="10515600" cy="4351338"/>
              </a:xfrm>
              <a:blipFill>
                <a:blip r:embed="rId2"/>
                <a:stretch>
                  <a:fillRect l="-1043" t="-2241"/>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CDA1DA56-5181-40A0-861C-AAD4DA85CAC7}"/>
              </a:ext>
            </a:extLst>
          </p:cNvPr>
          <p:cNvSpPr>
            <a:spLocks noGrp="1"/>
          </p:cNvSpPr>
          <p:nvPr>
            <p:ph type="sldNum" sz="quarter" idx="12"/>
          </p:nvPr>
        </p:nvSpPr>
        <p:spPr/>
        <p:txBody>
          <a:bodyPr/>
          <a:lstStyle/>
          <a:p>
            <a:fld id="{1EC995CF-64E7-412C-8BAF-5E8F4224A259}" type="slidenum">
              <a:rPr lang="en-US" smtClean="0"/>
              <a:t>20</a:t>
            </a:fld>
            <a:endParaRPr lang="en-US"/>
          </a:p>
        </p:txBody>
      </p:sp>
    </p:spTree>
    <p:extLst>
      <p:ext uri="{BB962C8B-B14F-4D97-AF65-F5344CB8AC3E}">
        <p14:creationId xmlns:p14="http://schemas.microsoft.com/office/powerpoint/2010/main" val="2495943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1C4-5F04-49B7-B013-E4FB6334B215}"/>
              </a:ext>
            </a:extLst>
          </p:cNvPr>
          <p:cNvSpPr>
            <a:spLocks noGrp="1"/>
          </p:cNvSpPr>
          <p:nvPr>
            <p:ph type="title"/>
          </p:nvPr>
        </p:nvSpPr>
        <p:spPr/>
        <p:txBody>
          <a:bodyPr/>
          <a:lstStyle/>
          <a:p>
            <a:pPr algn="ctr"/>
            <a:r>
              <a:rPr lang="en-US" dirty="0"/>
              <a:t>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C27408-9A4E-4F70-96FC-CE1AF4329848}"/>
                  </a:ext>
                </a:extLst>
              </p:cNvPr>
              <p:cNvSpPr>
                <a:spLocks noGrp="1"/>
              </p:cNvSpPr>
              <p:nvPr>
                <p:ph idx="1"/>
              </p:nvPr>
            </p:nvSpPr>
            <p:spPr/>
            <p:txBody>
              <a:bodyPr>
                <a:normAutofit/>
              </a:bodyPr>
              <a:lstStyle/>
              <a:p>
                <a:r>
                  <a:rPr lang="en-US" dirty="0">
                    <a:latin typeface="+mj-lt"/>
                  </a:rPr>
                  <a:t>Write the set operations for each region in the Venn diagram. </a:t>
                </a:r>
              </a:p>
              <a:p>
                <a:r>
                  <a:rPr lang="en-US" dirty="0">
                    <a:latin typeface="+mj-lt"/>
                  </a:rPr>
                  <a:t>Region 1: Intersection of the 3 sets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latin typeface="+mj-lt"/>
                </a:endParaRPr>
              </a:p>
              <a:p>
                <a:r>
                  <a:rPr lang="en-US" dirty="0">
                    <a:latin typeface="+mj-lt"/>
                  </a:rPr>
                  <a:t>Region 2: Intersection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𝐵</m:t>
                    </m:r>
                  </m:oMath>
                </a14:m>
                <a:r>
                  <a:rPr lang="en-US" dirty="0">
                    <a:latin typeface="+mj-lt"/>
                  </a:rPr>
                  <a:t>, and the </a:t>
                </a:r>
              </a:p>
              <a:p>
                <a:pPr marL="0" indent="0">
                  <a:buNone/>
                </a:pPr>
                <a:r>
                  <a:rPr lang="en-US" dirty="0">
                    <a:latin typeface="+mj-lt"/>
                  </a:rPr>
                  <a:t>   complement of </a:t>
                </a:r>
                <a14:m>
                  <m:oMath xmlns:m="http://schemas.openxmlformats.org/officeDocument/2006/math">
                    <m:r>
                      <a:rPr lang="en-US" b="0" i="1" smtClean="0">
                        <a:latin typeface="Cambria Math" panose="02040503050406030204" pitchFamily="18" charset="0"/>
                      </a:rPr>
                      <m:t>𝐶</m:t>
                    </m:r>
                  </m:oMath>
                </a14:m>
                <a:endParaRPr lang="en-US" dirty="0">
                  <a:latin typeface="+mj-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bar>
                        <m:barPr>
                          <m:pos m:val="top"/>
                          <m:ctrlPr>
                            <a:rPr lang="en-US" b="0"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𝐶</m:t>
                          </m:r>
                        </m:e>
                      </m:bar>
                    </m:oMath>
                  </m:oMathPara>
                </a14:m>
                <a:endParaRPr lang="en-US" dirty="0">
                  <a:latin typeface="+mj-lt"/>
                </a:endParaRPr>
              </a:p>
              <a:p>
                <a:r>
                  <a:rPr lang="en-US" dirty="0">
                    <a:latin typeface="+mj-lt"/>
                  </a:rPr>
                  <a:t>Regions 3 and 4: Obtained like region 2</a:t>
                </a:r>
              </a:p>
              <a:p>
                <a:r>
                  <a:rPr lang="en-US" dirty="0">
                    <a:latin typeface="+mj-lt"/>
                  </a:rPr>
                  <a:t>Region 5: Intersection </a:t>
                </a:r>
                <a14:m>
                  <m:oMath xmlns:m="http://schemas.openxmlformats.org/officeDocument/2006/math">
                    <m:r>
                      <a:rPr lang="en-US" b="0" i="1" smtClean="0">
                        <a:latin typeface="Cambria Math" panose="02040503050406030204" pitchFamily="18" charset="0"/>
                      </a:rPr>
                      <m:t>𝐶</m:t>
                    </m:r>
                  </m:oMath>
                </a14:m>
                <a:r>
                  <a:rPr lang="en-US" dirty="0">
                    <a:latin typeface="+mj-lt"/>
                  </a:rPr>
                  <a:t> and the complement of the union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𝐵</m:t>
                    </m:r>
                  </m:oMath>
                </a14:m>
                <a:endParaRPr lang="en-US" dirty="0">
                  <a:latin typeface="+mj-lt"/>
                </a:endParaRPr>
              </a:p>
              <a:p>
                <a:pPr marL="0" indent="0">
                  <a:buNone/>
                </a:pPr>
                <a14:m>
                  <m:oMathPara xmlns:m="http://schemas.openxmlformats.org/officeDocument/2006/math">
                    <m:oMathParaPr>
                      <m:jc m:val="centerGroup"/>
                    </m:oMathParaPr>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ba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latin typeface="+mj-lt"/>
                </a:endParaRP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EC27408-9A4E-4F70-96FC-CE1AF432984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728328B-7CD5-4ACB-B028-FD3B3C83035B}"/>
              </a:ext>
            </a:extLst>
          </p:cNvPr>
          <p:cNvPicPr>
            <a:picLocks noChangeAspect="1"/>
          </p:cNvPicPr>
          <p:nvPr/>
        </p:nvPicPr>
        <p:blipFill>
          <a:blip r:embed="rId3"/>
          <a:stretch>
            <a:fillRect/>
          </a:stretch>
        </p:blipFill>
        <p:spPr>
          <a:xfrm>
            <a:off x="8032404" y="2469830"/>
            <a:ext cx="3434550" cy="2447610"/>
          </a:xfrm>
          <a:prstGeom prst="rect">
            <a:avLst/>
          </a:prstGeom>
        </p:spPr>
      </p:pic>
      <p:sp>
        <p:nvSpPr>
          <p:cNvPr id="4" name="Slide Number Placeholder 3">
            <a:extLst>
              <a:ext uri="{FF2B5EF4-FFF2-40B4-BE49-F238E27FC236}">
                <a16:creationId xmlns:a16="http://schemas.microsoft.com/office/drawing/2014/main" id="{FDC72024-41A6-4269-93A1-F810E2F2E6D0}"/>
              </a:ext>
            </a:extLst>
          </p:cNvPr>
          <p:cNvSpPr>
            <a:spLocks noGrp="1"/>
          </p:cNvSpPr>
          <p:nvPr>
            <p:ph type="sldNum" sz="quarter" idx="12"/>
          </p:nvPr>
        </p:nvSpPr>
        <p:spPr/>
        <p:txBody>
          <a:bodyPr/>
          <a:lstStyle/>
          <a:p>
            <a:fld id="{1EC995CF-64E7-412C-8BAF-5E8F4224A259}" type="slidenum">
              <a:rPr lang="en-US" smtClean="0"/>
              <a:t>21</a:t>
            </a:fld>
            <a:endParaRPr lang="en-US"/>
          </a:p>
        </p:txBody>
      </p:sp>
    </p:spTree>
    <p:extLst>
      <p:ext uri="{BB962C8B-B14F-4D97-AF65-F5344CB8AC3E}">
        <p14:creationId xmlns:p14="http://schemas.microsoft.com/office/powerpoint/2010/main" val="3749553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8595-F4A7-469B-A44B-1C9F6ADACCA1}"/>
              </a:ext>
            </a:extLst>
          </p:cNvPr>
          <p:cNvSpPr>
            <a:spLocks noGrp="1"/>
          </p:cNvSpPr>
          <p:nvPr>
            <p:ph type="title"/>
          </p:nvPr>
        </p:nvSpPr>
        <p:spPr/>
        <p:txBody>
          <a:bodyPr/>
          <a:lstStyle/>
          <a:p>
            <a:pPr algn="ctr"/>
            <a:r>
              <a:rPr lang="en-US" dirty="0"/>
              <a:t>Probability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898089-73D2-4831-96CE-F8333510DDE9}"/>
                  </a:ext>
                </a:extLst>
              </p:cNvPr>
              <p:cNvSpPr>
                <a:spLocks noGrp="1"/>
              </p:cNvSpPr>
              <p:nvPr>
                <p:ph idx="1"/>
              </p:nvPr>
            </p:nvSpPr>
            <p:spPr>
              <a:xfrm>
                <a:off x="581025" y="1806575"/>
                <a:ext cx="10515600" cy="4351338"/>
              </a:xfrm>
            </p:spPr>
            <p:txBody>
              <a:bodyPr/>
              <a:lstStyle/>
              <a:p>
                <a:pPr marL="0" indent="0">
                  <a:buNone/>
                </a:pPr>
                <a:r>
                  <a:rPr lang="en-US" dirty="0">
                    <a:latin typeface="+mj-lt"/>
                  </a:rPr>
                  <a:t>Conduct a random experiment, then define the events (group of outcomes). Next, assign a probability of occurrence, denoted </a:t>
                </a:r>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latin typeface="+mj-lt"/>
                  </a:rPr>
                  <a:t>, for each event. </a:t>
                </a:r>
                <a:r>
                  <a:rPr lang="en-US" dirty="0"/>
                  <a:t> </a:t>
                </a:r>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5898089-73D2-4831-96CE-F8333510DDE9}"/>
                  </a:ext>
                </a:extLst>
              </p:cNvPr>
              <p:cNvSpPr>
                <a:spLocks noGrp="1" noRot="1" noChangeAspect="1" noMove="1" noResize="1" noEditPoints="1" noAdjustHandles="1" noChangeArrowheads="1" noChangeShapeType="1" noTextEdit="1"/>
              </p:cNvSpPr>
              <p:nvPr>
                <p:ph idx="1"/>
              </p:nvPr>
            </p:nvSpPr>
            <p:spPr>
              <a:xfrm>
                <a:off x="581025" y="1806575"/>
                <a:ext cx="10515600" cy="4351338"/>
              </a:xfrm>
              <a:blipFill>
                <a:blip r:embed="rId2"/>
                <a:stretch>
                  <a:fillRect l="-1159"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AD7CDC4-2E78-4EE0-BD47-0307ADAD339D}"/>
              </a:ext>
            </a:extLst>
          </p:cNvPr>
          <p:cNvPicPr>
            <a:picLocks noChangeAspect="1"/>
          </p:cNvPicPr>
          <p:nvPr/>
        </p:nvPicPr>
        <p:blipFill>
          <a:blip r:embed="rId3"/>
          <a:stretch>
            <a:fillRect/>
          </a:stretch>
        </p:blipFill>
        <p:spPr>
          <a:xfrm>
            <a:off x="3090544" y="2717366"/>
            <a:ext cx="7508179" cy="3556434"/>
          </a:xfrm>
          <a:prstGeom prst="rect">
            <a:avLst/>
          </a:prstGeom>
        </p:spPr>
      </p:pic>
      <p:sp>
        <p:nvSpPr>
          <p:cNvPr id="5" name="Slide Number Placeholder 4">
            <a:extLst>
              <a:ext uri="{FF2B5EF4-FFF2-40B4-BE49-F238E27FC236}">
                <a16:creationId xmlns:a16="http://schemas.microsoft.com/office/drawing/2014/main" id="{3466E96D-2B95-4DD0-85C9-F7C3430BABCC}"/>
              </a:ext>
            </a:extLst>
          </p:cNvPr>
          <p:cNvSpPr>
            <a:spLocks noGrp="1"/>
          </p:cNvSpPr>
          <p:nvPr>
            <p:ph type="sldNum" sz="quarter" idx="12"/>
          </p:nvPr>
        </p:nvSpPr>
        <p:spPr/>
        <p:txBody>
          <a:bodyPr/>
          <a:lstStyle/>
          <a:p>
            <a:fld id="{1EC995CF-64E7-412C-8BAF-5E8F4224A259}" type="slidenum">
              <a:rPr lang="en-US" smtClean="0"/>
              <a:t>22</a:t>
            </a:fld>
            <a:endParaRPr lang="en-US"/>
          </a:p>
        </p:txBody>
      </p:sp>
    </p:spTree>
    <p:extLst>
      <p:ext uri="{BB962C8B-B14F-4D97-AF65-F5344CB8AC3E}">
        <p14:creationId xmlns:p14="http://schemas.microsoft.com/office/powerpoint/2010/main" val="329967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8D42-DEA9-4912-ADAB-52680C6077F6}"/>
              </a:ext>
            </a:extLst>
          </p:cNvPr>
          <p:cNvSpPr>
            <a:spLocks noGrp="1"/>
          </p:cNvSpPr>
          <p:nvPr>
            <p:ph type="title"/>
          </p:nvPr>
        </p:nvSpPr>
        <p:spPr/>
        <p:txBody>
          <a:bodyPr/>
          <a:lstStyle/>
          <a:p>
            <a:pPr algn="ctr"/>
            <a:r>
              <a:rPr lang="en-US" dirty="0"/>
              <a:t>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75254B-47A8-4041-8EA3-F837F1D3C9CB}"/>
                  </a:ext>
                </a:extLst>
              </p:cNvPr>
              <p:cNvSpPr>
                <a:spLocks noGrp="1"/>
              </p:cNvSpPr>
              <p:nvPr>
                <p:ph idx="1"/>
              </p:nvPr>
            </p:nvSpPr>
            <p:spPr/>
            <p:txBody>
              <a:bodyPr/>
              <a:lstStyle/>
              <a:p>
                <a:r>
                  <a:rPr lang="en-US" dirty="0">
                    <a:latin typeface="+mj-lt"/>
                  </a:rPr>
                  <a:t>An experiment involves the tossing of two coins (each coin has equal probability of a head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oMath>
                </a14:m>
                <a:r>
                  <a:rPr lang="en-US" dirty="0">
                    <a:latin typeface="+mj-lt"/>
                  </a:rPr>
                  <a:t> or a tail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a:latin typeface="+mj-lt"/>
                  </a:rPr>
                  <a:t> showing up).</a:t>
                </a:r>
              </a:p>
              <a:p>
                <a:r>
                  <a:rPr lang="en-US" dirty="0">
                    <a:latin typeface="+mj-lt"/>
                  </a:rPr>
                  <a:t>There are </a:t>
                </a:r>
                <a14:m>
                  <m:oMath xmlns:m="http://schemas.openxmlformats.org/officeDocument/2006/math">
                    <m:r>
                      <a:rPr lang="en-US" b="0" i="1" smtClean="0">
                        <a:latin typeface="Cambria Math" panose="02040503050406030204" pitchFamily="18" charset="0"/>
                      </a:rPr>
                      <m:t>4</m:t>
                    </m:r>
                  </m:oMath>
                </a14:m>
                <a:r>
                  <a:rPr lang="en-US" dirty="0">
                    <a:latin typeface="+mj-lt"/>
                  </a:rPr>
                  <a:t> equally probable events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𝐻𝐻</m:t>
                        </m:r>
                        <m:r>
                          <a:rPr lang="en-US" b="0" i="1" smtClean="0">
                            <a:latin typeface="Cambria Math" panose="02040503050406030204" pitchFamily="18" charset="0"/>
                          </a:rPr>
                          <m:t>,</m:t>
                        </m:r>
                        <m:r>
                          <a:rPr lang="en-US" b="0" i="1" smtClean="0">
                            <a:latin typeface="Cambria Math" panose="02040503050406030204" pitchFamily="18" charset="0"/>
                          </a:rPr>
                          <m:t>𝐻𝑇</m:t>
                        </m:r>
                        <m:r>
                          <a:rPr lang="en-US" b="0" i="1" smtClean="0">
                            <a:latin typeface="Cambria Math" panose="02040503050406030204" pitchFamily="18" charset="0"/>
                          </a:rPr>
                          <m:t>,</m:t>
                        </m:r>
                        <m:r>
                          <a:rPr lang="en-US" b="0" i="1" smtClean="0">
                            <a:latin typeface="Cambria Math" panose="02040503050406030204" pitchFamily="18" charset="0"/>
                          </a:rPr>
                          <m:t>𝑇𝐻</m:t>
                        </m:r>
                        <m:r>
                          <a:rPr lang="en-US" b="0" i="1" smtClean="0">
                            <a:latin typeface="Cambria Math" panose="02040503050406030204" pitchFamily="18" charset="0"/>
                          </a:rPr>
                          <m:t>,</m:t>
                        </m:r>
                        <m:r>
                          <a:rPr lang="en-US" b="0" i="1" smtClean="0">
                            <a:latin typeface="Cambria Math" panose="02040503050406030204" pitchFamily="18" charset="0"/>
                          </a:rPr>
                          <m:t>𝑇𝑇</m:t>
                        </m:r>
                      </m:e>
                    </m:d>
                  </m:oMath>
                </a14:m>
                <a:endParaRPr lang="en-US" dirty="0">
                  <a:latin typeface="+mj-lt"/>
                </a:endParaRPr>
              </a:p>
              <a:p>
                <a:r>
                  <a:rPr lang="en-US" dirty="0">
                    <a:latin typeface="+mj-lt"/>
                  </a:rPr>
                  <a:t>Since these events are equally likely to occur, the probability of occurrence of each is one quarter,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𝐻𝐻</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𝐻𝑇</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𝑇𝐻</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𝑇𝑇</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m:oMathPara>
                </a14:m>
                <a:endParaRPr lang="en-US" dirty="0">
                  <a:latin typeface="+mj-lt"/>
                </a:endParaRPr>
              </a:p>
              <a:p>
                <a:r>
                  <a:rPr lang="en-US" dirty="0">
                    <a:latin typeface="+mj-lt"/>
                  </a:rPr>
                  <a:t>Define event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𝐻𝑇</m:t>
                        </m:r>
                        <m:r>
                          <a:rPr lang="en-US" b="0" i="1" smtClean="0">
                            <a:latin typeface="Cambria Math" panose="02040503050406030204" pitchFamily="18" charset="0"/>
                          </a:rPr>
                          <m:t>,</m:t>
                        </m:r>
                        <m:r>
                          <a:rPr lang="en-US" b="0" i="1" smtClean="0">
                            <a:latin typeface="Cambria Math" panose="02040503050406030204" pitchFamily="18" charset="0"/>
                          </a:rPr>
                          <m:t>𝑇𝐻</m:t>
                        </m:r>
                      </m:e>
                    </m:d>
                  </m:oMath>
                </a14:m>
                <a:r>
                  <a:rPr lang="en-US" dirty="0">
                    <a:latin typeface="+mj-lt"/>
                  </a:rPr>
                  <a:t>, that one head shows up. Then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𝐻𝑇</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𝑇𝐻</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3" name="Content Placeholder 2">
                <a:extLst>
                  <a:ext uri="{FF2B5EF4-FFF2-40B4-BE49-F238E27FC236}">
                    <a16:creationId xmlns:a16="http://schemas.microsoft.com/office/drawing/2014/main" id="{BF75254B-47A8-4041-8EA3-F837F1D3C9C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66A4868E-9793-4A19-80B8-ACA5412D7425}"/>
              </a:ext>
            </a:extLst>
          </p:cNvPr>
          <p:cNvSpPr>
            <a:spLocks noGrp="1"/>
          </p:cNvSpPr>
          <p:nvPr>
            <p:ph type="sldNum" sz="quarter" idx="12"/>
          </p:nvPr>
        </p:nvSpPr>
        <p:spPr/>
        <p:txBody>
          <a:bodyPr/>
          <a:lstStyle/>
          <a:p>
            <a:fld id="{1EC995CF-64E7-412C-8BAF-5E8F4224A259}" type="slidenum">
              <a:rPr lang="en-US" smtClean="0"/>
              <a:t>23</a:t>
            </a:fld>
            <a:endParaRPr lang="en-US"/>
          </a:p>
        </p:txBody>
      </p:sp>
    </p:spTree>
    <p:extLst>
      <p:ext uri="{BB962C8B-B14F-4D97-AF65-F5344CB8AC3E}">
        <p14:creationId xmlns:p14="http://schemas.microsoft.com/office/powerpoint/2010/main" val="193764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3519-A096-4328-B27C-B48F14864C58}"/>
              </a:ext>
            </a:extLst>
          </p:cNvPr>
          <p:cNvSpPr>
            <a:spLocks noGrp="1"/>
          </p:cNvSpPr>
          <p:nvPr>
            <p:ph type="title"/>
          </p:nvPr>
        </p:nvSpPr>
        <p:spPr/>
        <p:txBody>
          <a:bodyPr/>
          <a:lstStyle/>
          <a:p>
            <a:pPr algn="ctr"/>
            <a:r>
              <a:rPr lang="en-US" dirty="0"/>
              <a:t>Probability Axioms and Corollaries</a:t>
            </a:r>
          </a:p>
        </p:txBody>
      </p:sp>
      <p:sp>
        <p:nvSpPr>
          <p:cNvPr id="3" name="Content Placeholder 2">
            <a:extLst>
              <a:ext uri="{FF2B5EF4-FFF2-40B4-BE49-F238E27FC236}">
                <a16:creationId xmlns:a16="http://schemas.microsoft.com/office/drawing/2014/main" id="{32B25C1A-2A67-4171-B092-689793A37BD1}"/>
              </a:ext>
            </a:extLst>
          </p:cNvPr>
          <p:cNvSpPr>
            <a:spLocks noGrp="1"/>
          </p:cNvSpPr>
          <p:nvPr>
            <p:ph idx="1"/>
          </p:nvPr>
        </p:nvSpPr>
        <p:spPr/>
        <p:txBody>
          <a:bodyPr/>
          <a:lstStyle/>
          <a:p>
            <a:pPr marL="0" indent="0">
              <a:buNone/>
            </a:pPr>
            <a:r>
              <a:rPr lang="en-US" dirty="0">
                <a:latin typeface="+mj-lt"/>
              </a:rPr>
              <a:t>To be able to handle probabilities, we need to know the properties of probability and how to assign probabilities. Probability axioms provide us the properties. Corollaries are properties that are derived from the axioms</a:t>
            </a:r>
          </a:p>
        </p:txBody>
      </p:sp>
      <p:sp>
        <p:nvSpPr>
          <p:cNvPr id="4" name="Slide Number Placeholder 3">
            <a:extLst>
              <a:ext uri="{FF2B5EF4-FFF2-40B4-BE49-F238E27FC236}">
                <a16:creationId xmlns:a16="http://schemas.microsoft.com/office/drawing/2014/main" id="{461C1873-1C18-4B4E-8B58-51197EC8118E}"/>
              </a:ext>
            </a:extLst>
          </p:cNvPr>
          <p:cNvSpPr>
            <a:spLocks noGrp="1"/>
          </p:cNvSpPr>
          <p:nvPr>
            <p:ph type="sldNum" sz="quarter" idx="12"/>
          </p:nvPr>
        </p:nvSpPr>
        <p:spPr/>
        <p:txBody>
          <a:bodyPr/>
          <a:lstStyle/>
          <a:p>
            <a:fld id="{1EC995CF-64E7-412C-8BAF-5E8F4224A259}" type="slidenum">
              <a:rPr lang="en-US" smtClean="0"/>
              <a:t>24</a:t>
            </a:fld>
            <a:endParaRPr lang="en-US"/>
          </a:p>
        </p:txBody>
      </p:sp>
    </p:spTree>
    <p:extLst>
      <p:ext uri="{BB962C8B-B14F-4D97-AF65-F5344CB8AC3E}">
        <p14:creationId xmlns:p14="http://schemas.microsoft.com/office/powerpoint/2010/main" val="2196100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8D87-5D65-4482-B709-C258F4116558}"/>
              </a:ext>
            </a:extLst>
          </p:cNvPr>
          <p:cNvSpPr>
            <a:spLocks noGrp="1"/>
          </p:cNvSpPr>
          <p:nvPr>
            <p:ph type="title"/>
          </p:nvPr>
        </p:nvSpPr>
        <p:spPr/>
        <p:txBody>
          <a:bodyPr/>
          <a:lstStyle/>
          <a:p>
            <a:pPr algn="ctr"/>
            <a:r>
              <a:rPr lang="en-US" dirty="0"/>
              <a:t>Probability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E2CAC-1871-41CF-A109-8BDEC13FB4DB}"/>
                  </a:ext>
                </a:extLst>
              </p:cNvPr>
              <p:cNvSpPr>
                <a:spLocks noGrp="1"/>
              </p:cNvSpPr>
              <p:nvPr>
                <p:ph idx="1"/>
              </p:nvPr>
            </p:nvSpPr>
            <p:spPr/>
            <p:txBody>
              <a:bodyPr>
                <a:normAutofit fontScale="92500" lnSpcReduction="20000"/>
              </a:bodyPr>
              <a:lstStyle/>
              <a:p>
                <a:r>
                  <a:rPr lang="en-US" sz="3000" dirty="0">
                    <a:latin typeface="+mj-lt"/>
                  </a:rPr>
                  <a:t>Probability is a real-valued function (denoted </a:t>
                </a:r>
                <a14:m>
                  <m:oMath xmlns:m="http://schemas.openxmlformats.org/officeDocument/2006/math">
                    <m:r>
                      <a:rPr lang="en-US" sz="3000" b="0" i="1" smtClean="0">
                        <a:latin typeface="Cambria Math" panose="02040503050406030204" pitchFamily="18" charset="0"/>
                      </a:rPr>
                      <m:t>𝑃</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m:t>
                        </m:r>
                      </m:e>
                    </m:d>
                  </m:oMath>
                </a14:m>
                <a:r>
                  <a:rPr lang="en-US" sz="3000" dirty="0">
                    <a:latin typeface="+mj-lt"/>
                  </a:rPr>
                  <a:t>) that assigns, to each event in a sample space </a:t>
                </a:r>
                <a14:m>
                  <m:oMath xmlns:m="http://schemas.openxmlformats.org/officeDocument/2006/math">
                    <m:r>
                      <a:rPr lang="en-US" sz="3000" b="0" i="1" smtClean="0">
                        <a:latin typeface="Cambria Math" panose="02040503050406030204" pitchFamily="18" charset="0"/>
                      </a:rPr>
                      <m:t>𝑆</m:t>
                    </m:r>
                  </m:oMath>
                </a14:m>
                <a:r>
                  <a:rPr lang="en-US" sz="3000" dirty="0">
                    <a:latin typeface="+mj-lt"/>
                  </a:rPr>
                  <a:t>, a number called the probability of the event.</a:t>
                </a:r>
              </a:p>
              <a:p>
                <a:r>
                  <a:rPr lang="en-US" sz="3000" dirty="0">
                    <a:latin typeface="+mj-lt"/>
                  </a:rPr>
                  <a:t>A probability must satisfy the following three axioms:</a:t>
                </a:r>
              </a:p>
              <a:p>
                <a:pPr marL="0" indent="0">
                  <a:buNone/>
                </a:pPr>
                <a:r>
                  <a:rPr lang="en-US" sz="3000" dirty="0">
                    <a:latin typeface="+mj-lt"/>
                  </a:rPr>
                  <a:t>   Axiom 1:  For every event  </a:t>
                </a:r>
                <a14:m>
                  <m:oMath xmlns:m="http://schemas.openxmlformats.org/officeDocument/2006/math">
                    <m:r>
                      <a:rPr lang="en-US" sz="3000" b="0" i="1" smtClean="0">
                        <a:latin typeface="Cambria Math" panose="02040503050406030204" pitchFamily="18" charset="0"/>
                      </a:rPr>
                      <m:t>𝐴</m:t>
                    </m:r>
                  </m:oMath>
                </a14:m>
                <a:r>
                  <a:rPr lang="en-US" sz="3000" dirty="0">
                    <a:latin typeface="+mj-lt"/>
                  </a:rPr>
                  <a:t>,  </a:t>
                </a:r>
                <a14:m>
                  <m:oMath xmlns:m="http://schemas.openxmlformats.org/officeDocument/2006/math">
                    <m:r>
                      <a:rPr lang="en-US" sz="3000" b="0" i="1" smtClean="0">
                        <a:latin typeface="Cambria Math" panose="02040503050406030204" pitchFamily="18" charset="0"/>
                      </a:rPr>
                      <m:t>𝑃</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≥0</m:t>
                    </m:r>
                  </m:oMath>
                </a14:m>
                <a:endParaRPr lang="en-US" sz="3000" dirty="0">
                  <a:latin typeface="+mj-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000" dirty="0">
                    <a:latin typeface="+mj-lt"/>
                  </a:rPr>
                  <a:t>   Axiom 2:  For the sample space, </a:t>
                </a:r>
                <a14:m>
                  <m:oMath xmlns:m="http://schemas.openxmlformats.org/officeDocument/2006/math">
                    <m:r>
                      <a:rPr kumimoji="0" lang="en-US" sz="3000" b="0" i="1" u="none" strike="noStrike" kern="1200" cap="none" spc="0" normalizeH="0" baseline="0" noProof="0" smtClean="0">
                        <a:ln>
                          <a:noFill/>
                        </a:ln>
                        <a:solidFill>
                          <a:prstClr val="black"/>
                        </a:solidFill>
                        <a:effectLst/>
                        <a:uLnTx/>
                        <a:uFillTx/>
                        <a:latin typeface="Cambria Math" panose="02040503050406030204" pitchFamily="18" charset="0"/>
                      </a:rPr>
                      <m:t>𝑆</m:t>
                    </m:r>
                  </m:oMath>
                </a14:m>
                <a:r>
                  <a:rPr kumimoji="0" lang="en-US" sz="3000" b="0" i="0" u="none" strike="noStrike" kern="1200" cap="none" spc="0" normalizeH="0" baseline="0" noProof="0" dirty="0">
                    <a:ln>
                      <a:noFill/>
                    </a:ln>
                    <a:solidFill>
                      <a:prstClr val="black"/>
                    </a:solidFill>
                    <a:effectLst/>
                    <a:uLnTx/>
                    <a:uFillTx/>
                    <a:latin typeface="Calibri Light" panose="020F0302020204030204"/>
                  </a:rPr>
                  <a:t>,  </a:t>
                </a:r>
                <a14:m>
                  <m:oMath xmlns:m="http://schemas.openxmlformats.org/officeDocument/2006/math">
                    <m:r>
                      <a:rPr kumimoji="0" lang="en-US" sz="3000" b="0" i="1" u="none" strike="noStrike" kern="1200" cap="none" spc="0" normalizeH="0" baseline="0" noProof="0" smtClean="0">
                        <a:ln>
                          <a:noFill/>
                        </a:ln>
                        <a:solidFill>
                          <a:prstClr val="black"/>
                        </a:solidFill>
                        <a:effectLst/>
                        <a:uLnTx/>
                        <a:uFillTx/>
                        <a:latin typeface="Cambria Math" panose="02040503050406030204" pitchFamily="18" charset="0"/>
                      </a:rPr>
                      <m:t>𝑃</m:t>
                    </m:r>
                    <m:d>
                      <m:dPr>
                        <m:begChr m:val="["/>
                        <m:endChr m:val="]"/>
                        <m:ctrlPr>
                          <a:rPr kumimoji="0" lang="en-US" sz="30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en-US" sz="3000" b="0" i="1" u="none" strike="noStrike" kern="1200" cap="none" spc="0" normalizeH="0" baseline="0" noProof="0" smtClean="0">
                            <a:ln>
                              <a:noFill/>
                            </a:ln>
                            <a:solidFill>
                              <a:prstClr val="black"/>
                            </a:solidFill>
                            <a:effectLst/>
                            <a:uLnTx/>
                            <a:uFillTx/>
                            <a:latin typeface="Cambria Math" panose="02040503050406030204" pitchFamily="18" charset="0"/>
                          </a:rPr>
                          <m:t>𝑆</m:t>
                        </m:r>
                      </m:e>
                    </m:d>
                    <m:r>
                      <a:rPr kumimoji="0" lang="en-US" sz="3000" b="0" i="1" u="none" strike="noStrike" kern="1200" cap="none" spc="0" normalizeH="0" baseline="0" noProof="0" smtClean="0">
                        <a:ln>
                          <a:noFill/>
                        </a:ln>
                        <a:solidFill>
                          <a:prstClr val="black"/>
                        </a:solidFill>
                        <a:effectLst/>
                        <a:uLnTx/>
                        <a:uFillTx/>
                        <a:latin typeface="Cambria Math" panose="02040503050406030204" pitchFamily="18" charset="0"/>
                      </a:rPr>
                      <m:t>=1</m:t>
                    </m:r>
                  </m:oMath>
                </a14:m>
                <a:endParaRPr lang="en-US" sz="3000" dirty="0">
                  <a:latin typeface="+mj-lt"/>
                </a:endParaRPr>
              </a:p>
              <a:p>
                <a:pPr marL="0" indent="0">
                  <a:buNone/>
                </a:pPr>
                <a:r>
                  <a:rPr lang="en-US" sz="3000" dirty="0">
                    <a:latin typeface="+mj-lt"/>
                  </a:rPr>
                  <a:t>   Axiom 3:  For any number of disjoint (mutually exclusive) events  </a:t>
                </a:r>
              </a:p>
              <a:p>
                <a:pPr marL="0" indent="0">
                  <a:buNone/>
                </a:pPr>
                <a:r>
                  <a:rPr lang="en-US" sz="3000" dirty="0">
                    <a:latin typeface="+mj-lt"/>
                  </a:rPr>
                  <a:t>		</a:t>
                </a:r>
                <a14:m>
                  <m:oMath xmlns:m="http://schemas.openxmlformats.org/officeDocument/2006/math">
                    <m:sSubSup>
                      <m:sSubSupPr>
                        <m:ctrlPr>
                          <a:rPr lang="en-US" sz="3000" i="1" smtClean="0">
                            <a:latin typeface="Cambria Math" panose="02040503050406030204" pitchFamily="18" charset="0"/>
                          </a:rPr>
                        </m:ctrlPr>
                      </m:sSubSupPr>
                      <m:e>
                        <m:d>
                          <m:dPr>
                            <m:begChr m:val="{"/>
                            <m:endChr m:val="}"/>
                            <m:ctrlPr>
                              <a:rPr lang="en-US" sz="3000" i="1" smtClean="0">
                                <a:latin typeface="Cambria Math" panose="02040503050406030204" pitchFamily="18" charset="0"/>
                              </a:rPr>
                            </m:ctrlPr>
                          </m:dPr>
                          <m:e>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𝑖</m:t>
                                </m:r>
                              </m:sub>
                            </m:sSub>
                          </m:e>
                        </m:d>
                      </m:e>
                      <m:sub>
                        <m: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𝑛</m:t>
                        </m:r>
                      </m:sup>
                    </m:sSubSup>
                  </m:oMath>
                </a14:m>
                <a:r>
                  <a:rPr lang="en-US" sz="3000" dirty="0">
                    <a:latin typeface="+mj-lt"/>
                  </a:rPr>
                  <a:t>,  </a:t>
                </a:r>
              </a:p>
              <a:p>
                <a:pPr marL="0" indent="0">
                  <a:buNone/>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𝑃</m:t>
                      </m:r>
                      <m:d>
                        <m:dPr>
                          <m:begChr m:val="["/>
                          <m:endChr m:val="]"/>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b="0" i="1" smtClean="0">
                              <a:latin typeface="Cambria Math" panose="02040503050406030204" pitchFamily="18" charset="0"/>
                              <a:ea typeface="Cambria Math" panose="02040503050406030204" pitchFamily="18" charset="0"/>
                            </a:rPr>
                            <m: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𝐴</m:t>
                              </m:r>
                            </m:e>
                            <m:sub>
                              <m:r>
                                <a:rPr lang="en-US" sz="3000" b="0" i="1" smtClean="0">
                                  <a:latin typeface="Cambria Math" panose="02040503050406030204" pitchFamily="18" charset="0"/>
                                  <a:ea typeface="Cambria Math" panose="02040503050406030204" pitchFamily="18" charset="0"/>
                                </a:rPr>
                                <m:t>2</m:t>
                              </m:r>
                            </m:sub>
                          </m:sSub>
                          <m:r>
                            <a:rPr lang="en-US" sz="3000" b="0" i="1" smtClean="0">
                              <a:latin typeface="Cambria Math" panose="02040503050406030204" pitchFamily="18" charset="0"/>
                              <a:ea typeface="Cambria Math" panose="02040503050406030204" pitchFamily="18" charset="0"/>
                            </a:rPr>
                            <m: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𝐴</m:t>
                              </m:r>
                            </m:e>
                            <m:sub>
                              <m:r>
                                <a:rPr lang="en-US" sz="3000" b="0" i="1" smtClean="0">
                                  <a:latin typeface="Cambria Math" panose="02040503050406030204" pitchFamily="18" charset="0"/>
                                  <a:ea typeface="Cambria Math" panose="02040503050406030204" pitchFamily="18" charset="0"/>
                                </a:rPr>
                                <m:t>𝑛</m:t>
                              </m:r>
                            </m:sub>
                          </m:sSub>
                        </m:e>
                      </m:d>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𝑛</m:t>
                          </m:r>
                        </m:sup>
                        <m:e>
                          <m:r>
                            <a:rPr lang="en-US" sz="3000" i="1">
                              <a:solidFill>
                                <a:prstClr val="black"/>
                              </a:solidFill>
                              <a:latin typeface="Cambria Math" panose="02040503050406030204" pitchFamily="18" charset="0"/>
                            </a:rPr>
                            <m:t>𝑃</m:t>
                          </m:r>
                          <m:d>
                            <m:dPr>
                              <m:begChr m:val="["/>
                              <m:endChr m:val="]"/>
                              <m:ctrlPr>
                                <a:rPr lang="en-US" sz="3000" i="1">
                                  <a:solidFill>
                                    <a:prstClr val="black"/>
                                  </a:solidFill>
                                  <a:latin typeface="Cambria Math" panose="02040503050406030204" pitchFamily="18" charset="0"/>
                                </a:rPr>
                              </m:ctrlPr>
                            </m:dPr>
                            <m:e>
                              <m:sSub>
                                <m:sSubPr>
                                  <m:ctrlPr>
                                    <a:rPr lang="en-US" sz="3000" i="1">
                                      <a:solidFill>
                                        <a:prstClr val="black"/>
                                      </a:solidFill>
                                      <a:latin typeface="Cambria Math" panose="02040503050406030204" pitchFamily="18" charset="0"/>
                                    </a:rPr>
                                  </m:ctrlPr>
                                </m:sSubPr>
                                <m:e>
                                  <m:r>
                                    <a:rPr lang="en-US" sz="3000" i="1">
                                      <a:solidFill>
                                        <a:prstClr val="black"/>
                                      </a:solidFill>
                                      <a:latin typeface="Cambria Math" panose="02040503050406030204" pitchFamily="18" charset="0"/>
                                    </a:rPr>
                                    <m:t>𝐴</m:t>
                                  </m:r>
                                </m:e>
                                <m:sub>
                                  <m:r>
                                    <a:rPr lang="en-US" sz="3000" i="1">
                                      <a:solidFill>
                                        <a:prstClr val="black"/>
                                      </a:solidFill>
                                      <a:latin typeface="Cambria Math" panose="02040503050406030204" pitchFamily="18" charset="0"/>
                                    </a:rPr>
                                    <m:t>𝑖</m:t>
                                  </m:r>
                                </m:sub>
                              </m:sSub>
                            </m:e>
                          </m:d>
                        </m:e>
                      </m:nary>
                    </m:oMath>
                  </m:oMathPara>
                </a14:m>
                <a:endParaRPr lang="en-US" sz="3000" dirty="0">
                  <a:latin typeface="+mj-lt"/>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2EFE2CAC-1871-41CF-A109-8BDEC13FB4DB}"/>
                  </a:ext>
                </a:extLst>
              </p:cNvPr>
              <p:cNvSpPr>
                <a:spLocks noGrp="1" noRot="1" noChangeAspect="1" noMove="1" noResize="1" noEditPoints="1" noAdjustHandles="1" noChangeArrowheads="1" noChangeShapeType="1" noTextEdit="1"/>
              </p:cNvSpPr>
              <p:nvPr>
                <p:ph idx="1"/>
              </p:nvPr>
            </p:nvSpPr>
            <p:spPr>
              <a:blipFill>
                <a:blip r:embed="rId2"/>
                <a:stretch>
                  <a:fillRect l="-1043" t="-3782" r="-870"/>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096F58B8-04A1-4AAD-AFF9-83510B580A33}"/>
              </a:ext>
            </a:extLst>
          </p:cNvPr>
          <p:cNvSpPr>
            <a:spLocks noGrp="1"/>
          </p:cNvSpPr>
          <p:nvPr>
            <p:ph type="sldNum" sz="quarter" idx="12"/>
          </p:nvPr>
        </p:nvSpPr>
        <p:spPr/>
        <p:txBody>
          <a:bodyPr/>
          <a:lstStyle/>
          <a:p>
            <a:fld id="{1EC995CF-64E7-412C-8BAF-5E8F4224A259}" type="slidenum">
              <a:rPr lang="en-US" smtClean="0"/>
              <a:t>25</a:t>
            </a:fld>
            <a:endParaRPr lang="en-US"/>
          </a:p>
        </p:txBody>
      </p:sp>
    </p:spTree>
    <p:extLst>
      <p:ext uri="{BB962C8B-B14F-4D97-AF65-F5344CB8AC3E}">
        <p14:creationId xmlns:p14="http://schemas.microsoft.com/office/powerpoint/2010/main" val="2217901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E2B7-9214-40C6-9816-482CA91A1496}"/>
              </a:ext>
            </a:extLst>
          </p:cNvPr>
          <p:cNvSpPr>
            <a:spLocks noGrp="1"/>
          </p:cNvSpPr>
          <p:nvPr>
            <p:ph type="title"/>
          </p:nvPr>
        </p:nvSpPr>
        <p:spPr/>
        <p:txBody>
          <a:bodyPr/>
          <a:lstStyle/>
          <a:p>
            <a:pPr algn="ctr"/>
            <a:r>
              <a:rPr lang="en-US" dirty="0"/>
              <a:t>Corollaries of Probability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BD7A0B-24DB-43D0-A1EA-D2176C9D9E8C}"/>
                  </a:ext>
                </a:extLst>
              </p:cNvPr>
              <p:cNvSpPr>
                <a:spLocks noGrp="1"/>
              </p:cNvSpPr>
              <p:nvPr>
                <p:ph idx="1"/>
              </p:nvPr>
            </p:nvSpPr>
            <p:spPr/>
            <p:txBody>
              <a:bodyPr/>
              <a:lstStyle/>
              <a:p>
                <a:pPr marL="0" indent="0">
                  <a:buNone/>
                </a:pPr>
                <a:r>
                  <a:rPr lang="en-US" dirty="0">
                    <a:latin typeface="+mj-lt"/>
                  </a:rPr>
                  <a:t>The following is a list of corollaries of probability:</a:t>
                </a:r>
              </a:p>
              <a:p>
                <a:r>
                  <a:rPr lang="en-US" dirty="0">
                    <a:latin typeface="+mj-lt"/>
                  </a:rPr>
                  <a:t>Since the complement of event </a:t>
                </a:r>
                <a14:m>
                  <m:oMath xmlns:m="http://schemas.openxmlformats.org/officeDocument/2006/math">
                    <m:r>
                      <a:rPr lang="en-US" b="0" i="1" smtClean="0">
                        <a:latin typeface="Cambria Math" panose="02040503050406030204" pitchFamily="18" charset="0"/>
                      </a:rPr>
                      <m:t>𝐴</m:t>
                    </m:r>
                  </m:oMath>
                </a14:m>
                <a:r>
                  <a:rPr lang="en-US" dirty="0">
                    <a:latin typeface="+mj-lt"/>
                  </a:rPr>
                  <a:t> is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𝐴</m:t>
                        </m:r>
                      </m:e>
                    </m:ba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P</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latin typeface="+mj-lt"/>
                </a:endParaRPr>
              </a:p>
              <a:p>
                <a:pPr marL="0" indent="0">
                  <a:buNone/>
                </a:pPr>
                <a:r>
                  <a:rPr lang="en-US" dirty="0">
                    <a:latin typeface="+mj-lt"/>
                  </a:rPr>
                  <a:t>			 </a:t>
                </a:r>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m:t>
                            </m:r>
                          </m:e>
                        </m:bar>
                      </m:e>
                    </m:d>
                    <m:r>
                      <a:rPr lang="en-US" b="0" i="1" smtClean="0">
                        <a:latin typeface="Cambria Math" panose="02040503050406030204" pitchFamily="18" charset="0"/>
                      </a:rPr>
                      <m:t>=1−</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oMath>
                </a14:m>
                <a:endParaRPr lang="en-US" dirty="0">
                  <a:latin typeface="+mj-lt"/>
                </a:endParaRPr>
              </a:p>
              <a:p>
                <a:r>
                  <a:rPr lang="en-US" dirty="0">
                    <a:latin typeface="+mj-lt"/>
                  </a:rPr>
                  <a:t>For the impossible event (null space)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=0</m:t>
                      </m:r>
                    </m:oMath>
                  </m:oMathPara>
                </a14:m>
                <a:endParaRPr lang="en-US" dirty="0">
                  <a:latin typeface="+mj-lt"/>
                </a:endParaRPr>
              </a:p>
              <a:p>
                <a:r>
                  <a:rPr lang="en-US" dirty="0">
                    <a:latin typeface="+mj-lt"/>
                  </a:rPr>
                  <a:t>For every event </a:t>
                </a:r>
                <a14:m>
                  <m:oMath xmlns:m="http://schemas.openxmlformats.org/officeDocument/2006/math">
                    <m:r>
                      <a:rPr lang="en-US" b="0" i="1" smtClean="0">
                        <a:latin typeface="Cambria Math" panose="02040503050406030204" pitchFamily="18" charset="0"/>
                      </a:rPr>
                      <m:t>𝐴</m:t>
                    </m:r>
                  </m:oMath>
                </a14:m>
                <a:endParaRPr lang="en-US" dirty="0">
                  <a:latin typeface="+mj-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≤1</m:t>
                      </m:r>
                    </m:oMath>
                  </m:oMathPara>
                </a14:m>
                <a:endParaRPr lang="en-US" dirty="0">
                  <a:latin typeface="+mj-lt"/>
                </a:endParaRPr>
              </a:p>
              <a:p>
                <a:r>
                  <a:rPr lang="en-US" dirty="0">
                    <a:latin typeface="+mj-lt"/>
                  </a:rPr>
                  <a:t>For non-disjoint events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oMath>
                  </m:oMathPara>
                </a14:m>
                <a:endParaRPr lang="en-US" dirty="0"/>
              </a:p>
            </p:txBody>
          </p:sp>
        </mc:Choice>
        <mc:Fallback xmlns="">
          <p:sp>
            <p:nvSpPr>
              <p:cNvPr id="3" name="Content Placeholder 2">
                <a:extLst>
                  <a:ext uri="{FF2B5EF4-FFF2-40B4-BE49-F238E27FC236}">
                    <a16:creationId xmlns:a16="http://schemas.microsoft.com/office/drawing/2014/main" id="{81BD7A0B-24DB-43D0-A1EA-D2176C9D9E8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15E6B8DE-9092-444B-A110-0E260E902A87}"/>
              </a:ext>
            </a:extLst>
          </p:cNvPr>
          <p:cNvSpPr>
            <a:spLocks noGrp="1"/>
          </p:cNvSpPr>
          <p:nvPr>
            <p:ph type="sldNum" sz="quarter" idx="12"/>
          </p:nvPr>
        </p:nvSpPr>
        <p:spPr/>
        <p:txBody>
          <a:bodyPr/>
          <a:lstStyle/>
          <a:p>
            <a:fld id="{1EC995CF-64E7-412C-8BAF-5E8F4224A259}" type="slidenum">
              <a:rPr lang="en-US" smtClean="0"/>
              <a:t>26</a:t>
            </a:fld>
            <a:endParaRPr lang="en-US"/>
          </a:p>
        </p:txBody>
      </p:sp>
    </p:spTree>
    <p:extLst>
      <p:ext uri="{BB962C8B-B14F-4D97-AF65-F5344CB8AC3E}">
        <p14:creationId xmlns:p14="http://schemas.microsoft.com/office/powerpoint/2010/main" val="2916988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402B-71A9-43E8-96A5-41E618F8954B}"/>
              </a:ext>
            </a:extLst>
          </p:cNvPr>
          <p:cNvSpPr>
            <a:spLocks noGrp="1"/>
          </p:cNvSpPr>
          <p:nvPr>
            <p:ph type="title"/>
          </p:nvPr>
        </p:nvSpPr>
        <p:spPr/>
        <p:txBody>
          <a:bodyPr/>
          <a:lstStyle/>
          <a:p>
            <a:pPr algn="ctr"/>
            <a:r>
              <a:rPr lang="en-US" dirty="0"/>
              <a:t>Methods of Assigning Probabilities</a:t>
            </a:r>
          </a:p>
        </p:txBody>
      </p:sp>
      <p:sp>
        <p:nvSpPr>
          <p:cNvPr id="3" name="Content Placeholder 2">
            <a:extLst>
              <a:ext uri="{FF2B5EF4-FFF2-40B4-BE49-F238E27FC236}">
                <a16:creationId xmlns:a16="http://schemas.microsoft.com/office/drawing/2014/main" id="{CC0640A0-ACD9-4A49-A78C-2D0E9660EB96}"/>
              </a:ext>
            </a:extLst>
          </p:cNvPr>
          <p:cNvSpPr>
            <a:spLocks noGrp="1"/>
          </p:cNvSpPr>
          <p:nvPr>
            <p:ph idx="1"/>
          </p:nvPr>
        </p:nvSpPr>
        <p:spPr/>
        <p:txBody>
          <a:bodyPr/>
          <a:lstStyle/>
          <a:p>
            <a:pPr marL="0" indent="0">
              <a:buNone/>
            </a:pPr>
            <a:r>
              <a:rPr lang="en-US" sz="3600" b="1" dirty="0">
                <a:latin typeface="+mj-lt"/>
              </a:rPr>
              <a:t>Subjective approach</a:t>
            </a:r>
            <a:r>
              <a:rPr lang="en-US" dirty="0">
                <a:latin typeface="+mj-lt"/>
              </a:rPr>
              <a:t>:</a:t>
            </a:r>
          </a:p>
          <a:p>
            <a:pPr marL="0" indent="0">
              <a:buNone/>
            </a:pPr>
            <a:r>
              <a:rPr lang="en-US" dirty="0">
                <a:latin typeface="+mj-lt"/>
              </a:rPr>
              <a:t>Judgement based on degree of belief of occurrence of an event</a:t>
            </a:r>
          </a:p>
          <a:p>
            <a:pPr marL="0" indent="0">
              <a:buNone/>
            </a:pPr>
            <a:r>
              <a:rPr lang="en-US" dirty="0">
                <a:latin typeface="+mj-lt"/>
              </a:rPr>
              <a:t>- horse race and stock price, etc.</a:t>
            </a:r>
          </a:p>
          <a:p>
            <a:pPr marL="0" indent="0">
              <a:buNone/>
            </a:pPr>
            <a:endParaRPr lang="en-US" dirty="0">
              <a:latin typeface="+mj-lt"/>
            </a:endParaRPr>
          </a:p>
          <a:p>
            <a:pPr marL="0" indent="0">
              <a:buNone/>
            </a:pPr>
            <a:r>
              <a:rPr lang="en-US" b="1" dirty="0">
                <a:latin typeface="+mj-lt"/>
              </a:rPr>
              <a:t>Disadvantage:</a:t>
            </a:r>
            <a:r>
              <a:rPr lang="en-US" dirty="0">
                <a:latin typeface="+mj-lt"/>
              </a:rPr>
              <a:t> Non-engineering/Scientific</a:t>
            </a:r>
          </a:p>
        </p:txBody>
      </p:sp>
      <p:sp>
        <p:nvSpPr>
          <p:cNvPr id="4" name="Slide Number Placeholder 3">
            <a:extLst>
              <a:ext uri="{FF2B5EF4-FFF2-40B4-BE49-F238E27FC236}">
                <a16:creationId xmlns:a16="http://schemas.microsoft.com/office/drawing/2014/main" id="{5BF6F546-DA74-43F2-9DC8-048CC0B5F430}"/>
              </a:ext>
            </a:extLst>
          </p:cNvPr>
          <p:cNvSpPr>
            <a:spLocks noGrp="1"/>
          </p:cNvSpPr>
          <p:nvPr>
            <p:ph type="sldNum" sz="quarter" idx="12"/>
          </p:nvPr>
        </p:nvSpPr>
        <p:spPr/>
        <p:txBody>
          <a:bodyPr/>
          <a:lstStyle/>
          <a:p>
            <a:fld id="{1EC995CF-64E7-412C-8BAF-5E8F4224A259}" type="slidenum">
              <a:rPr lang="en-US" smtClean="0"/>
              <a:t>27</a:t>
            </a:fld>
            <a:endParaRPr lang="en-US"/>
          </a:p>
        </p:txBody>
      </p:sp>
    </p:spTree>
    <p:extLst>
      <p:ext uri="{BB962C8B-B14F-4D97-AF65-F5344CB8AC3E}">
        <p14:creationId xmlns:p14="http://schemas.microsoft.com/office/powerpoint/2010/main" val="1039276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B107-BBE9-4CD9-8BE6-49D4982E76EC}"/>
              </a:ext>
            </a:extLst>
          </p:cNvPr>
          <p:cNvSpPr>
            <a:spLocks noGrp="1"/>
          </p:cNvSpPr>
          <p:nvPr>
            <p:ph type="title"/>
          </p:nvPr>
        </p:nvSpPr>
        <p:spPr/>
        <p:txBody>
          <a:bodyPr/>
          <a:lstStyle/>
          <a:p>
            <a:pPr algn="ctr"/>
            <a:r>
              <a:rPr lang="en-US" dirty="0"/>
              <a:t>Methods of Assigning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70C19A-37BE-4EE2-A672-4D42C10C9970}"/>
                  </a:ext>
                </a:extLst>
              </p:cNvPr>
              <p:cNvSpPr>
                <a:spLocks noGrp="1"/>
              </p:cNvSpPr>
              <p:nvPr>
                <p:ph idx="1"/>
              </p:nvPr>
            </p:nvSpPr>
            <p:spPr/>
            <p:txBody>
              <a:bodyPr/>
              <a:lstStyle/>
              <a:p>
                <a:pPr marL="0" indent="0">
                  <a:buNone/>
                </a:pPr>
                <a:r>
                  <a:rPr lang="en-US" sz="3600" b="1" dirty="0">
                    <a:latin typeface="+mj-lt"/>
                  </a:rPr>
                  <a:t>Relative frequency approach:</a:t>
                </a:r>
              </a:p>
              <a:p>
                <a:r>
                  <a:rPr lang="en-US" dirty="0">
                    <a:latin typeface="+mj-lt"/>
                  </a:rPr>
                  <a:t>Define an event </a:t>
                </a:r>
                <a14:m>
                  <m:oMath xmlns:m="http://schemas.openxmlformats.org/officeDocument/2006/math">
                    <m:r>
                      <a:rPr lang="en-US" b="0" i="1" smtClean="0">
                        <a:latin typeface="Cambria Math" panose="02040503050406030204" pitchFamily="18" charset="0"/>
                      </a:rPr>
                      <m:t>𝐴</m:t>
                    </m:r>
                  </m:oMath>
                </a14:m>
                <a:endParaRPr lang="en-US" dirty="0">
                  <a:latin typeface="+mj-lt"/>
                </a:endParaRPr>
              </a:p>
              <a:p>
                <a:r>
                  <a:rPr lang="en-US" dirty="0">
                    <a:latin typeface="+mj-lt"/>
                  </a:rPr>
                  <a:t>Conduct a random experiment a very large number of times </a:t>
                </a:r>
                <a14:m>
                  <m:oMath xmlns:m="http://schemas.openxmlformats.org/officeDocument/2006/math">
                    <m:r>
                      <a:rPr lang="en-US" b="0" i="1" smtClean="0">
                        <a:latin typeface="Cambria Math" panose="02040503050406030204" pitchFamily="18" charset="0"/>
                      </a:rPr>
                      <m:t>𝑛</m:t>
                    </m:r>
                  </m:oMath>
                </a14:m>
                <a:r>
                  <a:rPr lang="en-US" dirty="0">
                    <a:latin typeface="+mj-lt"/>
                  </a:rPr>
                  <a:t> while counting the number of times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r>
                      <a:rPr lang="en-US" b="0" i="0" smtClean="0">
                        <a:latin typeface="Cambria Math" panose="02040503050406030204" pitchFamily="18" charset="0"/>
                      </a:rPr>
                      <m:t>,</m:t>
                    </m:r>
                  </m:oMath>
                </a14:m>
                <a:r>
                  <a:rPr lang="en-US" dirty="0">
                    <a:latin typeface="+mj-lt"/>
                  </a:rPr>
                  <a:t> event </a:t>
                </a:r>
                <a14:m>
                  <m:oMath xmlns:m="http://schemas.openxmlformats.org/officeDocument/2006/math">
                    <m:r>
                      <a:rPr lang="en-US" b="0" i="1" smtClean="0">
                        <a:latin typeface="Cambria Math" panose="02040503050406030204" pitchFamily="18" charset="0"/>
                      </a:rPr>
                      <m:t>𝐴</m:t>
                    </m:r>
                  </m:oMath>
                </a14:m>
                <a:r>
                  <a:rPr lang="en-US" dirty="0">
                    <a:latin typeface="+mj-lt"/>
                  </a:rPr>
                  <a:t> occurs</a:t>
                </a:r>
              </a:p>
              <a:p>
                <a:r>
                  <a:rPr lang="en-US" b="0" dirty="0">
                    <a:latin typeface="+mj-lt"/>
                  </a:rPr>
                  <a:t>The probability of event </a:t>
                </a:r>
                <a14:m>
                  <m:oMath xmlns:m="http://schemas.openxmlformats.org/officeDocument/2006/math">
                    <m:r>
                      <a:rPr lang="en-US" b="0" i="1" smtClean="0">
                        <a:latin typeface="Cambria Math" panose="02040503050406030204" pitchFamily="18" charset="0"/>
                      </a:rPr>
                      <m:t>𝐴</m:t>
                    </m:r>
                  </m:oMath>
                </a14:m>
                <a:r>
                  <a:rPr lang="en-US" b="0" dirty="0">
                    <a:latin typeface="+mj-lt"/>
                  </a:rPr>
                  <a:t> is</a:t>
                </a:r>
              </a:p>
              <a:p>
                <a:pPr marL="0" indent="0" algn="ctr">
                  <a:buNone/>
                </a:pPr>
                <a:r>
                  <a:rPr lang="en-US" b="0" dirty="0"/>
                  <a:t> </a:t>
                </a:r>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num>
                          <m:den>
                            <m:r>
                              <a:rPr lang="en-US" b="0" i="1" smtClean="0">
                                <a:latin typeface="Cambria Math" panose="02040503050406030204" pitchFamily="18" charset="0"/>
                              </a:rPr>
                              <m:t>𝑛</m:t>
                            </m:r>
                          </m:den>
                        </m:f>
                      </m:e>
                    </m:func>
                  </m:oMath>
                </a14:m>
                <a:endParaRPr lang="en-US" dirty="0"/>
              </a:p>
              <a:p>
                <a:pPr marL="0" indent="0">
                  <a:buNone/>
                </a:pPr>
                <a:r>
                  <a:rPr lang="en-US" b="1" dirty="0">
                    <a:latin typeface="+mj-lt"/>
                  </a:rPr>
                  <a:t>Disadvantage:</a:t>
                </a:r>
                <a:r>
                  <a:rPr lang="en-US" dirty="0"/>
                  <a:t> </a:t>
                </a:r>
                <a:r>
                  <a:rPr lang="en-US" dirty="0">
                    <a:latin typeface="+mj-lt"/>
                  </a:rPr>
                  <a:t>Impractical</a:t>
                </a:r>
              </a:p>
            </p:txBody>
          </p:sp>
        </mc:Choice>
        <mc:Fallback xmlns="">
          <p:sp>
            <p:nvSpPr>
              <p:cNvPr id="3" name="Content Placeholder 2">
                <a:extLst>
                  <a:ext uri="{FF2B5EF4-FFF2-40B4-BE49-F238E27FC236}">
                    <a16:creationId xmlns:a16="http://schemas.microsoft.com/office/drawing/2014/main" id="{0670C19A-37BE-4EE2-A672-4D42C10C9970}"/>
                  </a:ext>
                </a:extLst>
              </p:cNvPr>
              <p:cNvSpPr>
                <a:spLocks noGrp="1" noRot="1" noChangeAspect="1" noMove="1" noResize="1" noEditPoints="1" noAdjustHandles="1" noChangeArrowheads="1" noChangeShapeType="1" noTextEdit="1"/>
              </p:cNvSpPr>
              <p:nvPr>
                <p:ph idx="1"/>
              </p:nvPr>
            </p:nvSpPr>
            <p:spPr>
              <a:blipFill>
                <a:blip r:embed="rId2"/>
                <a:stretch>
                  <a:fillRect l="-1797" t="-33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E8C61C-760A-48E3-A3B4-CFC15173A357}"/>
              </a:ext>
            </a:extLst>
          </p:cNvPr>
          <p:cNvSpPr>
            <a:spLocks noGrp="1"/>
          </p:cNvSpPr>
          <p:nvPr>
            <p:ph type="sldNum" sz="quarter" idx="12"/>
          </p:nvPr>
        </p:nvSpPr>
        <p:spPr/>
        <p:txBody>
          <a:bodyPr/>
          <a:lstStyle/>
          <a:p>
            <a:fld id="{1EC995CF-64E7-412C-8BAF-5E8F4224A259}" type="slidenum">
              <a:rPr lang="en-US" smtClean="0"/>
              <a:t>28</a:t>
            </a:fld>
            <a:endParaRPr lang="en-US"/>
          </a:p>
        </p:txBody>
      </p:sp>
    </p:spTree>
    <p:extLst>
      <p:ext uri="{BB962C8B-B14F-4D97-AF65-F5344CB8AC3E}">
        <p14:creationId xmlns:p14="http://schemas.microsoft.com/office/powerpoint/2010/main" val="1842493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1955-E7D2-4472-BC1D-895AA74D18C2}"/>
              </a:ext>
            </a:extLst>
          </p:cNvPr>
          <p:cNvSpPr>
            <a:spLocks noGrp="1"/>
          </p:cNvSpPr>
          <p:nvPr>
            <p:ph type="title"/>
          </p:nvPr>
        </p:nvSpPr>
        <p:spPr/>
        <p:txBody>
          <a:bodyPr/>
          <a:lstStyle/>
          <a:p>
            <a:pPr algn="ctr"/>
            <a:r>
              <a:rPr lang="en-US" dirty="0"/>
              <a:t>Methods of Assigning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04D6B3-E1C6-40D7-AAA5-A4D99B997CC4}"/>
                  </a:ext>
                </a:extLst>
              </p:cNvPr>
              <p:cNvSpPr>
                <a:spLocks noGrp="1"/>
              </p:cNvSpPr>
              <p:nvPr>
                <p:ph idx="1"/>
              </p:nvPr>
            </p:nvSpPr>
            <p:spPr/>
            <p:txBody>
              <a:bodyPr>
                <a:normAutofit/>
              </a:bodyPr>
              <a:lstStyle/>
              <a:p>
                <a:pPr marL="0" indent="0">
                  <a:buNone/>
                </a:pPr>
                <a:r>
                  <a:rPr lang="en-US" sz="3600" b="1" dirty="0">
                    <a:latin typeface="+mj-lt"/>
                  </a:rPr>
                  <a:t>Classical Approach:</a:t>
                </a:r>
              </a:p>
              <a:p>
                <a:pPr marL="0" indent="0">
                  <a:buNone/>
                </a:pPr>
                <a:r>
                  <a:rPr lang="en-US" b="1" dirty="0">
                    <a:latin typeface="+mj-lt"/>
                  </a:rPr>
                  <a:t>Assumption:</a:t>
                </a:r>
                <a:r>
                  <a:rPr lang="en-US" dirty="0">
                    <a:latin typeface="+mj-lt"/>
                  </a:rPr>
                  <a:t> all outcomes are equally likely to occur</a:t>
                </a:r>
              </a:p>
              <a:p>
                <a:pPr marL="0" indent="0">
                  <a:buNone/>
                </a:pPr>
                <a:endParaRPr lang="en-US" dirty="0">
                  <a:latin typeface="+mj-lt"/>
                </a:endParaRPr>
              </a:p>
              <a:p>
                <a:pPr marL="0" indent="0">
                  <a:buNone/>
                </a:pPr>
                <a:r>
                  <a:rPr lang="en-US" dirty="0">
                    <a:latin typeface="+mj-lt"/>
                  </a:rPr>
                  <a:t>Consider a sample space with cardinality (total count of elements) </a:t>
                </a:r>
                <a14:m>
                  <m:oMath xmlns:m="http://schemas.openxmlformats.org/officeDocument/2006/math">
                    <m:r>
                      <a:rPr lang="en-US" b="0" i="1" smtClean="0">
                        <a:latin typeface="Cambria Math" panose="02040503050406030204" pitchFamily="18" charset="0"/>
                      </a:rPr>
                      <m:t>𝑛</m:t>
                    </m:r>
                  </m:oMath>
                </a14:m>
                <a:r>
                  <a:rPr lang="en-US" b="0" dirty="0">
                    <a:latin typeface="+mj-lt"/>
                  </a:rPr>
                  <a:t> and a set (event) </a:t>
                </a:r>
                <a14:m>
                  <m:oMath xmlns:m="http://schemas.openxmlformats.org/officeDocument/2006/math">
                    <m:r>
                      <a:rPr lang="en-US" b="0" i="1" smtClean="0">
                        <a:latin typeface="Cambria Math" panose="02040503050406030204" pitchFamily="18" charset="0"/>
                      </a:rPr>
                      <m:t>𝐴</m:t>
                    </m:r>
                  </m:oMath>
                </a14:m>
                <a:r>
                  <a:rPr lang="en-US" b="0" dirty="0">
                    <a:latin typeface="+mj-lt"/>
                  </a:rPr>
                  <a:t> with cardinality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r>
                      <a:rPr lang="en-US" b="0" i="1" smtClean="0">
                        <a:latin typeface="Cambria Math" panose="02040503050406030204" pitchFamily="18" charset="0"/>
                      </a:rPr>
                      <m:t>.</m:t>
                    </m:r>
                  </m:oMath>
                </a14:m>
                <a:r>
                  <a:rPr lang="en-US" b="0" dirty="0">
                    <a:latin typeface="+mj-lt"/>
                  </a:rPr>
                  <a:t> Then</a:t>
                </a:r>
              </a:p>
              <a:p>
                <a:pPr marL="0" indent="0">
                  <a:buNone/>
                </a:pPr>
                <a:endParaRPr lang="en-US" dirty="0">
                  <a:latin typeface="+mj-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num>
                        <m:den>
                          <m:r>
                            <a:rPr lang="en-US" b="0" i="1" smtClean="0">
                              <a:latin typeface="Cambria Math" panose="02040503050406030204" pitchFamily="18" charset="0"/>
                            </a:rPr>
                            <m:t>𝑛</m:t>
                          </m:r>
                        </m:den>
                      </m:f>
                    </m:oMath>
                  </m:oMathPara>
                </a14:m>
                <a:endParaRPr lang="en-US" b="0" dirty="0">
                  <a:latin typeface="+mj-lt"/>
                </a:endParaRPr>
              </a:p>
              <a:p>
                <a:pPr marL="0" indent="0">
                  <a:buNone/>
                </a:pPr>
                <a:endParaRPr lang="en-US" dirty="0">
                  <a:latin typeface="+mj-lt"/>
                </a:endParaRPr>
              </a:p>
              <a:p>
                <a:pPr marL="0" indent="0">
                  <a:buNone/>
                </a:pPr>
                <a:endParaRPr lang="en-US" dirty="0">
                  <a:latin typeface="+mj-lt"/>
                </a:endParaRPr>
              </a:p>
            </p:txBody>
          </p:sp>
        </mc:Choice>
        <mc:Fallback xmlns="">
          <p:sp>
            <p:nvSpPr>
              <p:cNvPr id="3" name="Content Placeholder 2">
                <a:extLst>
                  <a:ext uri="{FF2B5EF4-FFF2-40B4-BE49-F238E27FC236}">
                    <a16:creationId xmlns:a16="http://schemas.microsoft.com/office/drawing/2014/main" id="{E304D6B3-E1C6-40D7-AAA5-A4D99B997CC4}"/>
                  </a:ext>
                </a:extLst>
              </p:cNvPr>
              <p:cNvSpPr>
                <a:spLocks noGrp="1" noRot="1" noChangeAspect="1" noMove="1" noResize="1" noEditPoints="1" noAdjustHandles="1" noChangeArrowheads="1" noChangeShapeType="1" noTextEdit="1"/>
              </p:cNvSpPr>
              <p:nvPr>
                <p:ph idx="1"/>
              </p:nvPr>
            </p:nvSpPr>
            <p:spPr>
              <a:blipFill>
                <a:blip r:embed="rId2"/>
                <a:stretch>
                  <a:fillRect l="-1797" t="-3361" r="-16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DD61FB-8A77-430E-B39C-0B52B9D3FCEE}"/>
              </a:ext>
            </a:extLst>
          </p:cNvPr>
          <p:cNvSpPr>
            <a:spLocks noGrp="1"/>
          </p:cNvSpPr>
          <p:nvPr>
            <p:ph type="sldNum" sz="quarter" idx="12"/>
          </p:nvPr>
        </p:nvSpPr>
        <p:spPr/>
        <p:txBody>
          <a:bodyPr/>
          <a:lstStyle/>
          <a:p>
            <a:fld id="{1EC995CF-64E7-412C-8BAF-5E8F4224A259}" type="slidenum">
              <a:rPr lang="en-US" smtClean="0"/>
              <a:t>29</a:t>
            </a:fld>
            <a:endParaRPr lang="en-US"/>
          </a:p>
        </p:txBody>
      </p:sp>
    </p:spTree>
    <p:extLst>
      <p:ext uri="{BB962C8B-B14F-4D97-AF65-F5344CB8AC3E}">
        <p14:creationId xmlns:p14="http://schemas.microsoft.com/office/powerpoint/2010/main" val="268996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FA68-50EC-449A-A285-000CB7D1897E}"/>
              </a:ext>
            </a:extLst>
          </p:cNvPr>
          <p:cNvSpPr>
            <a:spLocks noGrp="1"/>
          </p:cNvSpPr>
          <p:nvPr>
            <p:ph type="title"/>
          </p:nvPr>
        </p:nvSpPr>
        <p:spPr/>
        <p:txBody>
          <a:bodyPr/>
          <a:lstStyle/>
          <a:p>
            <a:pPr algn="ctr"/>
            <a:r>
              <a:rPr lang="en-US" dirty="0"/>
              <a:t>Overall Course Objectives</a:t>
            </a:r>
          </a:p>
        </p:txBody>
      </p:sp>
      <p:sp>
        <p:nvSpPr>
          <p:cNvPr id="3" name="Content Placeholder 2">
            <a:extLst>
              <a:ext uri="{FF2B5EF4-FFF2-40B4-BE49-F238E27FC236}">
                <a16:creationId xmlns:a16="http://schemas.microsoft.com/office/drawing/2014/main" id="{6CF4D1CD-C858-4432-99DD-40CA3A960160}"/>
              </a:ext>
            </a:extLst>
          </p:cNvPr>
          <p:cNvSpPr>
            <a:spLocks noGrp="1"/>
          </p:cNvSpPr>
          <p:nvPr>
            <p:ph idx="1"/>
          </p:nvPr>
        </p:nvSpPr>
        <p:spPr/>
        <p:txBody>
          <a:bodyPr/>
          <a:lstStyle/>
          <a:p>
            <a:pPr marL="0" indent="0">
              <a:buNone/>
            </a:pPr>
            <a:r>
              <a:rPr lang="en-US" dirty="0"/>
              <a:t>•	Introduce students to the logic of probability theory.</a:t>
            </a:r>
          </a:p>
          <a:p>
            <a:pPr marL="0" indent="0">
              <a:buNone/>
            </a:pPr>
            <a:r>
              <a:rPr lang="en-US" dirty="0"/>
              <a:t>•	Develop intuition into how the theory of probability relates to 	practical situations and works with practical problems.</a:t>
            </a:r>
          </a:p>
          <a:p>
            <a:pPr marL="0" indent="0">
              <a:buNone/>
            </a:pPr>
            <a:r>
              <a:rPr lang="en-US" dirty="0"/>
              <a:t>•	Apply probability theory and statistics to solve electrical 	engineering problems.</a:t>
            </a:r>
          </a:p>
          <a:p>
            <a:pPr marL="0" indent="0">
              <a:buNone/>
            </a:pPr>
            <a:endParaRPr lang="en-US" dirty="0"/>
          </a:p>
        </p:txBody>
      </p:sp>
      <p:sp>
        <p:nvSpPr>
          <p:cNvPr id="4" name="Slide Number Placeholder 3">
            <a:extLst>
              <a:ext uri="{FF2B5EF4-FFF2-40B4-BE49-F238E27FC236}">
                <a16:creationId xmlns:a16="http://schemas.microsoft.com/office/drawing/2014/main" id="{A0CAA14B-C50D-40DD-A3F2-B1B37703732A}"/>
              </a:ext>
            </a:extLst>
          </p:cNvPr>
          <p:cNvSpPr>
            <a:spLocks noGrp="1"/>
          </p:cNvSpPr>
          <p:nvPr>
            <p:ph type="sldNum" sz="quarter" idx="12"/>
          </p:nvPr>
        </p:nvSpPr>
        <p:spPr/>
        <p:txBody>
          <a:bodyPr/>
          <a:lstStyle/>
          <a:p>
            <a:fld id="{1EC995CF-64E7-412C-8BAF-5E8F4224A259}" type="slidenum">
              <a:rPr lang="en-US" smtClean="0"/>
              <a:t>3</a:t>
            </a:fld>
            <a:endParaRPr lang="en-US"/>
          </a:p>
        </p:txBody>
      </p:sp>
    </p:spTree>
    <p:extLst>
      <p:ext uri="{BB962C8B-B14F-4D97-AF65-F5344CB8AC3E}">
        <p14:creationId xmlns:p14="http://schemas.microsoft.com/office/powerpoint/2010/main" val="3120184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8718-68B3-45E0-81C9-BBFAD1F9AA4B}"/>
              </a:ext>
            </a:extLst>
          </p:cNvPr>
          <p:cNvSpPr>
            <a:spLocks noGrp="1"/>
          </p:cNvSpPr>
          <p:nvPr>
            <p:ph type="title"/>
          </p:nvPr>
        </p:nvSpPr>
        <p:spPr/>
        <p:txBody>
          <a:bodyPr/>
          <a:lstStyle/>
          <a:p>
            <a:pPr algn="ctr"/>
            <a:r>
              <a:rPr lang="en-US" dirty="0"/>
              <a:t>Classical Approach – Example 1</a:t>
            </a:r>
          </a:p>
        </p:txBody>
      </p:sp>
      <p:pic>
        <p:nvPicPr>
          <p:cNvPr id="4" name="Content Placeholder 3">
            <a:extLst>
              <a:ext uri="{FF2B5EF4-FFF2-40B4-BE49-F238E27FC236}">
                <a16:creationId xmlns:a16="http://schemas.microsoft.com/office/drawing/2014/main" id="{834E7A2A-C87A-45D0-A4CF-D21C7F07EA0D}"/>
              </a:ext>
            </a:extLst>
          </p:cNvPr>
          <p:cNvPicPr>
            <a:picLocks noGrp="1" noChangeAspect="1"/>
          </p:cNvPicPr>
          <p:nvPr>
            <p:ph idx="1"/>
          </p:nvPr>
        </p:nvPicPr>
        <p:blipFill>
          <a:blip r:embed="rId2"/>
          <a:stretch>
            <a:fillRect/>
          </a:stretch>
        </p:blipFill>
        <p:spPr>
          <a:xfrm>
            <a:off x="2543175" y="1574082"/>
            <a:ext cx="6939569" cy="4782268"/>
          </a:xfrm>
          <a:prstGeom prst="rect">
            <a:avLst/>
          </a:prstGeom>
        </p:spPr>
      </p:pic>
      <p:sp>
        <p:nvSpPr>
          <p:cNvPr id="3" name="Slide Number Placeholder 2">
            <a:extLst>
              <a:ext uri="{FF2B5EF4-FFF2-40B4-BE49-F238E27FC236}">
                <a16:creationId xmlns:a16="http://schemas.microsoft.com/office/drawing/2014/main" id="{131F5F2E-A374-4B79-86F7-85D2B15603F8}"/>
              </a:ext>
            </a:extLst>
          </p:cNvPr>
          <p:cNvSpPr>
            <a:spLocks noGrp="1"/>
          </p:cNvSpPr>
          <p:nvPr>
            <p:ph type="sldNum" sz="quarter" idx="12"/>
          </p:nvPr>
        </p:nvSpPr>
        <p:spPr/>
        <p:txBody>
          <a:bodyPr/>
          <a:lstStyle/>
          <a:p>
            <a:fld id="{1EC995CF-64E7-412C-8BAF-5E8F4224A259}" type="slidenum">
              <a:rPr lang="en-US" smtClean="0"/>
              <a:t>30</a:t>
            </a:fld>
            <a:endParaRPr lang="en-US"/>
          </a:p>
        </p:txBody>
      </p:sp>
    </p:spTree>
    <p:extLst>
      <p:ext uri="{BB962C8B-B14F-4D97-AF65-F5344CB8AC3E}">
        <p14:creationId xmlns:p14="http://schemas.microsoft.com/office/powerpoint/2010/main" val="1143320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C679-969D-4663-982D-D1A21F4A0E6B}"/>
              </a:ext>
            </a:extLst>
          </p:cNvPr>
          <p:cNvSpPr>
            <a:spLocks noGrp="1"/>
          </p:cNvSpPr>
          <p:nvPr>
            <p:ph type="title"/>
          </p:nvPr>
        </p:nvSpPr>
        <p:spPr/>
        <p:txBody>
          <a:bodyPr/>
          <a:lstStyle/>
          <a:p>
            <a:pPr algn="ctr"/>
            <a:r>
              <a:rPr lang="en-US" dirty="0"/>
              <a:t>Classical Approach – 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3C7C2E-9F63-48FF-BB27-36118B4CB7A3}"/>
                  </a:ext>
                </a:extLst>
              </p:cNvPr>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𝑠𝑡</m:t>
                            </m:r>
                          </m:sup>
                        </m:sSup>
                        <m:r>
                          <a:rPr lang="en-US" b="0" i="1" smtClean="0">
                            <a:latin typeface="Cambria Math" panose="02040503050406030204" pitchFamily="18" charset="0"/>
                          </a:rPr>
                          <m:t> </m:t>
                        </m:r>
                        <m:r>
                          <a:rPr lang="en-US" b="0" i="1" smtClean="0">
                            <a:latin typeface="Cambria Math" panose="02040503050406030204" pitchFamily="18" charset="0"/>
                          </a:rPr>
                          <m:t>𝑟𝑜𝑙𝑙</m:t>
                        </m:r>
                        <m:r>
                          <a:rPr lang="en-US" b="0" i="1" smtClean="0">
                            <a:latin typeface="Cambria Math" panose="02040503050406030204" pitchFamily="18" charset="0"/>
                          </a:rPr>
                          <m:t>=4</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4, 1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4,2</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4,3</m:t>
                            </m:r>
                          </m:e>
                        </m:d>
                        <m:r>
                          <a:rPr lang="en-US" b="0" i="1" smtClean="0">
                            <a:latin typeface="Cambria Math" panose="02040503050406030204" pitchFamily="18" charset="0"/>
                          </a:rPr>
                          <m:t>, (4,4)</m:t>
                        </m:r>
                      </m:e>
                    </m:d>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𝑃</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𝐵</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16</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oMath>
                </a14:m>
                <a:endParaRPr lang="en-US" dirty="0"/>
              </a:p>
              <a:p>
                <a:pPr marL="0" lvl="0" indent="0">
                  <a:buNone/>
                </a:pPr>
                <a14:m>
                  <m:oMath xmlns:m="http://schemas.openxmlformats.org/officeDocument/2006/math">
                    <m:r>
                      <a:rPr lang="en-US" b="0" i="1" smtClean="0">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sSup>
                          <m:sSupPr>
                            <m:ctrlPr>
                              <a:rPr lang="en-US" i="1">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2</m:t>
                            </m:r>
                          </m:e>
                          <m:sup>
                            <m:r>
                              <a:rPr lang="en-US" b="0" i="1" smtClean="0">
                                <a:solidFill>
                                  <a:prstClr val="black"/>
                                </a:solidFill>
                                <a:latin typeface="Cambria Math" panose="02040503050406030204" pitchFamily="18" charset="0"/>
                              </a:rPr>
                              <m:t>𝑛𝑑</m:t>
                            </m:r>
                          </m:sup>
                        </m:sSup>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𝑟𝑜𝑙𝑙</m:t>
                        </m:r>
                        <m:r>
                          <a:rPr lang="en-US" i="1">
                            <a:solidFill>
                              <a:prstClr val="black"/>
                            </a:solidFill>
                            <a:latin typeface="Cambria Math" panose="02040503050406030204" pitchFamily="18" charset="0"/>
                          </a:rPr>
                          <m:t>=4</m:t>
                        </m:r>
                      </m:e>
                    </m:d>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4</m:t>
                            </m:r>
                          </m:e>
                        </m:d>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4</m:t>
                            </m:r>
                          </m:e>
                        </m:d>
                        <m:r>
                          <a:rPr lang="en-US" i="1">
                            <a:solidFill>
                              <a:prstClr val="black"/>
                            </a:solidFill>
                            <a:latin typeface="Cambria Math" panose="02040503050406030204" pitchFamily="18" charset="0"/>
                          </a:rPr>
                          <m:t>, </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3,</m:t>
                            </m:r>
                            <m:r>
                              <a:rPr lang="en-US" i="1">
                                <a:solidFill>
                                  <a:prstClr val="black"/>
                                </a:solidFill>
                                <a:latin typeface="Cambria Math" panose="02040503050406030204" pitchFamily="18" charset="0"/>
                              </a:rPr>
                              <m:t>4</m:t>
                            </m:r>
                          </m:e>
                        </m:d>
                        <m:r>
                          <a:rPr lang="en-US" i="1">
                            <a:solidFill>
                              <a:prstClr val="black"/>
                            </a:solidFill>
                            <a:latin typeface="Cambria Math" panose="02040503050406030204" pitchFamily="18" charset="0"/>
                          </a:rPr>
                          <m:t>, (4,4)</m:t>
                        </m:r>
                      </m:e>
                    </m:d>
                  </m:oMath>
                </a14:m>
                <a:r>
                  <a:rPr lang="en-US" dirty="0">
                    <a:solidFill>
                      <a:prstClr val="black"/>
                    </a:solidFill>
                  </a:rPr>
                  <a:t> </a:t>
                </a:r>
                <a14:m>
                  <m:oMath xmlns:m="http://schemas.openxmlformats.org/officeDocument/2006/math">
                    <m:r>
                      <a:rPr lang="en-US" i="1" dirty="0">
                        <a:solidFill>
                          <a:prstClr val="black"/>
                        </a:solidFill>
                        <a:latin typeface="Cambria Math" panose="02040503050406030204" pitchFamily="18" charset="0"/>
                        <a:ea typeface="Cambria Math" panose="02040503050406030204" pitchFamily="18" charset="0"/>
                      </a:rPr>
                      <m:t>→</m:t>
                    </m:r>
                  </m:oMath>
                </a14:m>
                <a:r>
                  <a:rPr lang="en-US" dirty="0">
                    <a:solidFill>
                      <a:prstClr val="black"/>
                    </a:solidFill>
                  </a:rPr>
                  <a:t> </a:t>
                </a:r>
                <a14:m>
                  <m:oMath xmlns:m="http://schemas.openxmlformats.org/officeDocument/2006/math">
                    <m:r>
                      <a:rPr lang="en-US" i="1" dirty="0">
                        <a:solidFill>
                          <a:prstClr val="black"/>
                        </a:solidFill>
                        <a:latin typeface="Cambria Math" panose="02040503050406030204" pitchFamily="18" charset="0"/>
                      </a:rPr>
                      <m:t>𝑃</m:t>
                    </m:r>
                    <m:d>
                      <m:dPr>
                        <m:begChr m:val="["/>
                        <m:endChr m:val="]"/>
                        <m:ctrlPr>
                          <a:rPr lang="en-US" i="1" dirty="0">
                            <a:solidFill>
                              <a:prstClr val="black"/>
                            </a:solidFill>
                            <a:latin typeface="Cambria Math" panose="02040503050406030204" pitchFamily="18" charset="0"/>
                          </a:rPr>
                        </m:ctrlPr>
                      </m:dPr>
                      <m:e>
                        <m:r>
                          <a:rPr lang="en-US" b="0" i="1" dirty="0" smtClean="0">
                            <a:solidFill>
                              <a:prstClr val="black"/>
                            </a:solidFill>
                            <a:latin typeface="Cambria Math" panose="02040503050406030204" pitchFamily="18" charset="0"/>
                          </a:rPr>
                          <m:t>𝐶</m:t>
                        </m:r>
                      </m:e>
                    </m:d>
                    <m:r>
                      <a:rPr lang="en-US" i="1" dirty="0">
                        <a:solidFill>
                          <a:prstClr val="black"/>
                        </a:solidFill>
                        <a:latin typeface="Cambria Math" panose="02040503050406030204" pitchFamily="18" charset="0"/>
                      </a:rPr>
                      <m:t>=</m:t>
                    </m:r>
                    <m:f>
                      <m:fPr>
                        <m:ctrlPr>
                          <a:rPr lang="en-US" i="1" dirty="0">
                            <a:solidFill>
                              <a:prstClr val="black"/>
                            </a:solidFill>
                            <a:latin typeface="Cambria Math" panose="02040503050406030204" pitchFamily="18" charset="0"/>
                          </a:rPr>
                        </m:ctrlPr>
                      </m:fPr>
                      <m:num>
                        <m:r>
                          <a:rPr lang="en-US" i="1" dirty="0">
                            <a:solidFill>
                              <a:prstClr val="black"/>
                            </a:solidFill>
                            <a:latin typeface="Cambria Math" panose="02040503050406030204" pitchFamily="18" charset="0"/>
                          </a:rPr>
                          <m:t>4</m:t>
                        </m:r>
                      </m:num>
                      <m:den>
                        <m:r>
                          <a:rPr lang="en-US" i="1" dirty="0">
                            <a:solidFill>
                              <a:prstClr val="black"/>
                            </a:solidFill>
                            <a:latin typeface="Cambria Math" panose="02040503050406030204" pitchFamily="18" charset="0"/>
                          </a:rPr>
                          <m:t>16</m:t>
                        </m:r>
                      </m:den>
                    </m:f>
                    <m:r>
                      <a:rPr lang="en-US" i="1" dirty="0">
                        <a:solidFill>
                          <a:prstClr val="black"/>
                        </a:solidFill>
                        <a:latin typeface="Cambria Math" panose="02040503050406030204" pitchFamily="18" charset="0"/>
                      </a:rPr>
                      <m:t>=</m:t>
                    </m:r>
                    <m:f>
                      <m:fPr>
                        <m:ctrlPr>
                          <a:rPr lang="en-US" i="1" dirty="0">
                            <a:solidFill>
                              <a:prstClr val="black"/>
                            </a:solidFill>
                            <a:latin typeface="Cambria Math" panose="02040503050406030204" pitchFamily="18" charset="0"/>
                          </a:rPr>
                        </m:ctrlPr>
                      </m:fPr>
                      <m:num>
                        <m:r>
                          <a:rPr lang="en-US" i="1" dirty="0">
                            <a:solidFill>
                              <a:prstClr val="black"/>
                            </a:solidFill>
                            <a:latin typeface="Cambria Math" panose="02040503050406030204" pitchFamily="18" charset="0"/>
                          </a:rPr>
                          <m:t>1</m:t>
                        </m:r>
                      </m:num>
                      <m:den>
                        <m:r>
                          <a:rPr lang="en-US" i="1" dirty="0">
                            <a:solidFill>
                              <a:prstClr val="black"/>
                            </a:solidFill>
                            <a:latin typeface="Cambria Math" panose="02040503050406030204" pitchFamily="18" charset="0"/>
                          </a:rPr>
                          <m:t>4</m:t>
                        </m:r>
                      </m:den>
                    </m:f>
                  </m:oMath>
                </a14:m>
                <a:endParaRPr lang="en-US" dirty="0">
                  <a:solidFill>
                    <a:prstClr val="black"/>
                  </a:solidFill>
                </a:endParaRPr>
              </a:p>
              <a:p>
                <a:pPr marL="0" lvl="0" indent="0">
                  <a:buNone/>
                </a:pPr>
                <a14:m>
                  <m:oMath xmlns:m="http://schemas.openxmlformats.org/officeDocument/2006/math">
                    <m:r>
                      <a:rPr lang="en-US" b="0" i="1" smtClean="0">
                        <a:solidFill>
                          <a:prstClr val="black"/>
                        </a:solidFill>
                        <a:latin typeface="Cambria Math" panose="02040503050406030204" pitchFamily="18" charset="0"/>
                      </a:rPr>
                      <m:t>𝐷</m:t>
                    </m:r>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1</m:t>
                            </m:r>
                          </m:e>
                          <m:sup>
                            <m:r>
                              <a:rPr lang="en-US" i="1">
                                <a:solidFill>
                                  <a:prstClr val="black"/>
                                </a:solidFill>
                                <a:latin typeface="Cambria Math" panose="02040503050406030204" pitchFamily="18" charset="0"/>
                              </a:rPr>
                              <m:t>𝑠𝑡</m:t>
                            </m:r>
                          </m:sup>
                        </m:sSup>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𝑟𝑜𝑙𝑙</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2</m:t>
                            </m:r>
                          </m:e>
                          <m:sup>
                            <m:r>
                              <a:rPr lang="en-US" i="1">
                                <a:solidFill>
                                  <a:prstClr val="black"/>
                                </a:solidFill>
                                <a:latin typeface="Cambria Math" panose="02040503050406030204" pitchFamily="18" charset="0"/>
                              </a:rPr>
                              <m:t>𝑛𝑑</m:t>
                            </m:r>
                          </m:sup>
                        </m:sSup>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𝑟𝑜𝑙𝑙</m:t>
                        </m:r>
                      </m:e>
                    </m:d>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 1</m:t>
                            </m:r>
                          </m:e>
                        </m:d>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,2</m:t>
                            </m:r>
                          </m:e>
                        </m:d>
                        <m:r>
                          <a:rPr lang="en-US" i="1">
                            <a:solidFill>
                              <a:prstClr val="black"/>
                            </a:solidFill>
                            <a:latin typeface="Cambria Math" panose="02040503050406030204" pitchFamily="18" charset="0"/>
                          </a:rPr>
                          <m:t>, </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3</m:t>
                            </m:r>
                            <m:r>
                              <a:rPr lang="en-US" i="1">
                                <a:solidFill>
                                  <a:prstClr val="black"/>
                                </a:solidFill>
                                <a:latin typeface="Cambria Math" panose="02040503050406030204" pitchFamily="18" charset="0"/>
                              </a:rPr>
                              <m:t>,3</m:t>
                            </m:r>
                          </m:e>
                        </m:d>
                        <m:r>
                          <a:rPr lang="en-US" i="1">
                            <a:solidFill>
                              <a:prstClr val="black"/>
                            </a:solidFill>
                            <a:latin typeface="Cambria Math" panose="02040503050406030204" pitchFamily="18" charset="0"/>
                          </a:rPr>
                          <m:t>, (4,4)</m:t>
                        </m:r>
                      </m:e>
                    </m:d>
                  </m:oMath>
                </a14:m>
                <a:r>
                  <a:rPr lang="en-US" dirty="0">
                    <a:solidFill>
                      <a:prstClr val="black"/>
                    </a:solidFill>
                  </a:rPr>
                  <a:t> </a:t>
                </a:r>
                <a:endParaRPr lang="en-US" i="1" dirty="0">
                  <a:solidFill>
                    <a:prstClr val="black"/>
                  </a:solidFill>
                  <a:latin typeface="Cambria Math" panose="02040503050406030204" pitchFamily="18" charset="0"/>
                  <a:ea typeface="Cambria Math" panose="02040503050406030204" pitchFamily="18" charset="0"/>
                </a:endParaRPr>
              </a:p>
              <a:p>
                <a:pPr marL="0" lvl="0" indent="0">
                  <a:buNone/>
                </a:pPr>
                <a14:m>
                  <m:oMath xmlns:m="http://schemas.openxmlformats.org/officeDocument/2006/math">
                    <m:r>
                      <a:rPr lang="en-US" i="1" dirty="0">
                        <a:solidFill>
                          <a:prstClr val="black"/>
                        </a:solidFill>
                        <a:latin typeface="Cambria Math" panose="02040503050406030204" pitchFamily="18" charset="0"/>
                        <a:ea typeface="Cambria Math" panose="02040503050406030204" pitchFamily="18" charset="0"/>
                      </a:rPr>
                      <m:t>→</m:t>
                    </m:r>
                  </m:oMath>
                </a14:m>
                <a:r>
                  <a:rPr lang="en-US" dirty="0">
                    <a:solidFill>
                      <a:prstClr val="black"/>
                    </a:solidFill>
                  </a:rPr>
                  <a:t> </a:t>
                </a:r>
                <a14:m>
                  <m:oMath xmlns:m="http://schemas.openxmlformats.org/officeDocument/2006/math">
                    <m:r>
                      <a:rPr lang="en-US" i="1" dirty="0">
                        <a:solidFill>
                          <a:prstClr val="black"/>
                        </a:solidFill>
                        <a:latin typeface="Cambria Math" panose="02040503050406030204" pitchFamily="18" charset="0"/>
                      </a:rPr>
                      <m:t>𝑃</m:t>
                    </m:r>
                    <m:d>
                      <m:dPr>
                        <m:begChr m:val="["/>
                        <m:endChr m:val="]"/>
                        <m:ctrlPr>
                          <a:rPr lang="en-US" i="1" dirty="0">
                            <a:solidFill>
                              <a:prstClr val="black"/>
                            </a:solidFill>
                            <a:latin typeface="Cambria Math" panose="02040503050406030204" pitchFamily="18" charset="0"/>
                          </a:rPr>
                        </m:ctrlPr>
                      </m:dPr>
                      <m:e>
                        <m:r>
                          <a:rPr lang="en-US" i="1" dirty="0">
                            <a:solidFill>
                              <a:prstClr val="black"/>
                            </a:solidFill>
                            <a:latin typeface="Cambria Math" panose="02040503050406030204" pitchFamily="18" charset="0"/>
                          </a:rPr>
                          <m:t>𝐵</m:t>
                        </m:r>
                      </m:e>
                    </m:d>
                    <m:r>
                      <a:rPr lang="en-US" i="1" dirty="0">
                        <a:solidFill>
                          <a:prstClr val="black"/>
                        </a:solidFill>
                        <a:latin typeface="Cambria Math" panose="02040503050406030204" pitchFamily="18" charset="0"/>
                      </a:rPr>
                      <m:t>=</m:t>
                    </m:r>
                    <m:f>
                      <m:fPr>
                        <m:ctrlPr>
                          <a:rPr lang="en-US" i="1" dirty="0">
                            <a:solidFill>
                              <a:prstClr val="black"/>
                            </a:solidFill>
                            <a:latin typeface="Cambria Math" panose="02040503050406030204" pitchFamily="18" charset="0"/>
                          </a:rPr>
                        </m:ctrlPr>
                      </m:fPr>
                      <m:num>
                        <m:r>
                          <a:rPr lang="en-US" i="1" dirty="0">
                            <a:solidFill>
                              <a:prstClr val="black"/>
                            </a:solidFill>
                            <a:latin typeface="Cambria Math" panose="02040503050406030204" pitchFamily="18" charset="0"/>
                          </a:rPr>
                          <m:t>4</m:t>
                        </m:r>
                      </m:num>
                      <m:den>
                        <m:r>
                          <a:rPr lang="en-US" i="1" dirty="0">
                            <a:solidFill>
                              <a:prstClr val="black"/>
                            </a:solidFill>
                            <a:latin typeface="Cambria Math" panose="02040503050406030204" pitchFamily="18" charset="0"/>
                          </a:rPr>
                          <m:t>16</m:t>
                        </m:r>
                      </m:den>
                    </m:f>
                    <m:r>
                      <a:rPr lang="en-US" i="1" dirty="0">
                        <a:solidFill>
                          <a:prstClr val="black"/>
                        </a:solidFill>
                        <a:latin typeface="Cambria Math" panose="02040503050406030204" pitchFamily="18" charset="0"/>
                      </a:rPr>
                      <m:t>=</m:t>
                    </m:r>
                    <m:f>
                      <m:fPr>
                        <m:ctrlPr>
                          <a:rPr lang="en-US" i="1" dirty="0">
                            <a:solidFill>
                              <a:prstClr val="black"/>
                            </a:solidFill>
                            <a:latin typeface="Cambria Math" panose="02040503050406030204" pitchFamily="18" charset="0"/>
                          </a:rPr>
                        </m:ctrlPr>
                      </m:fPr>
                      <m:num>
                        <m:r>
                          <a:rPr lang="en-US" i="1" dirty="0">
                            <a:solidFill>
                              <a:prstClr val="black"/>
                            </a:solidFill>
                            <a:latin typeface="Cambria Math" panose="02040503050406030204" pitchFamily="18" charset="0"/>
                          </a:rPr>
                          <m:t>1</m:t>
                        </m:r>
                      </m:num>
                      <m:den>
                        <m:r>
                          <a:rPr lang="en-US" i="1" dirty="0">
                            <a:solidFill>
                              <a:prstClr val="black"/>
                            </a:solidFill>
                            <a:latin typeface="Cambria Math" panose="02040503050406030204" pitchFamily="18" charset="0"/>
                          </a:rPr>
                          <m:t>4</m:t>
                        </m:r>
                      </m:den>
                    </m:f>
                  </m:oMath>
                </a14:m>
                <a:endParaRPr lang="en-US" dirty="0">
                  <a:solidFill>
                    <a:prstClr val="black"/>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863C7C2E-9F63-48FF-BB27-36118B4CB7A3}"/>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9C4E1D-5C18-4524-90DB-68C72C523330}"/>
              </a:ext>
            </a:extLst>
          </p:cNvPr>
          <p:cNvSpPr>
            <a:spLocks noGrp="1"/>
          </p:cNvSpPr>
          <p:nvPr>
            <p:ph type="sldNum" sz="quarter" idx="12"/>
          </p:nvPr>
        </p:nvSpPr>
        <p:spPr/>
        <p:txBody>
          <a:bodyPr/>
          <a:lstStyle/>
          <a:p>
            <a:fld id="{1EC995CF-64E7-412C-8BAF-5E8F4224A259}" type="slidenum">
              <a:rPr lang="en-US" smtClean="0"/>
              <a:t>31</a:t>
            </a:fld>
            <a:endParaRPr lang="en-US"/>
          </a:p>
        </p:txBody>
      </p:sp>
      <p:pic>
        <p:nvPicPr>
          <p:cNvPr id="5" name="Picture 4">
            <a:extLst>
              <a:ext uri="{FF2B5EF4-FFF2-40B4-BE49-F238E27FC236}">
                <a16:creationId xmlns:a16="http://schemas.microsoft.com/office/drawing/2014/main" id="{61D9FD3D-58FD-437E-8381-011C296E5D49}"/>
              </a:ext>
            </a:extLst>
          </p:cNvPr>
          <p:cNvPicPr>
            <a:picLocks noChangeAspect="1"/>
          </p:cNvPicPr>
          <p:nvPr/>
        </p:nvPicPr>
        <p:blipFill>
          <a:blip r:embed="rId3"/>
          <a:stretch>
            <a:fillRect/>
          </a:stretch>
        </p:blipFill>
        <p:spPr>
          <a:xfrm>
            <a:off x="4803373" y="3915619"/>
            <a:ext cx="3807227" cy="2623293"/>
          </a:xfrm>
          <a:prstGeom prst="rect">
            <a:avLst/>
          </a:prstGeom>
        </p:spPr>
      </p:pic>
    </p:spTree>
    <p:extLst>
      <p:ext uri="{BB962C8B-B14F-4D97-AF65-F5344CB8AC3E}">
        <p14:creationId xmlns:p14="http://schemas.microsoft.com/office/powerpoint/2010/main" val="3124171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F4FE-BFCB-4195-8CF4-8052647D7354}"/>
              </a:ext>
            </a:extLst>
          </p:cNvPr>
          <p:cNvSpPr>
            <a:spLocks noGrp="1"/>
          </p:cNvSpPr>
          <p:nvPr>
            <p:ph type="title"/>
          </p:nvPr>
        </p:nvSpPr>
        <p:spPr/>
        <p:txBody>
          <a:bodyPr/>
          <a:lstStyle/>
          <a:p>
            <a:pPr algn="ctr"/>
            <a:r>
              <a:rPr lang="en-US" dirty="0"/>
              <a:t>Classical Approach – 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213C3-0493-463A-88FA-DB0545A23150}"/>
                  </a:ext>
                </a:extLst>
              </p:cNvPr>
              <p:cNvSpPr>
                <a:spLocks noGrp="1"/>
              </p:cNvSpPr>
              <p:nvPr>
                <p:ph idx="1"/>
              </p:nvPr>
            </p:nvSpPr>
            <p:spPr/>
            <p:txBody>
              <a:bodyPr/>
              <a:lstStyle/>
              <a:p>
                <a:pPr marL="0" indent="0">
                  <a:buNone/>
                </a:pPr>
                <a:r>
                  <a:rPr lang="en-US" dirty="0">
                    <a:latin typeface="+mj-lt"/>
                  </a:rPr>
                  <a:t>An urn contains </a:t>
                </a:r>
                <a14:m>
                  <m:oMath xmlns:m="http://schemas.openxmlformats.org/officeDocument/2006/math">
                    <m:r>
                      <a:rPr lang="en-US" b="0" i="1" smtClean="0">
                        <a:latin typeface="Cambria Math" panose="02040503050406030204" pitchFamily="18" charset="0"/>
                      </a:rPr>
                      <m:t>10</m:t>
                    </m:r>
                  </m:oMath>
                </a14:m>
                <a:r>
                  <a:rPr lang="en-US" dirty="0">
                    <a:latin typeface="+mj-lt"/>
                  </a:rPr>
                  <a:t>  identical balls numbered  </a:t>
                </a:r>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𝑡h𝑟𝑜𝑢𝑔h</m:t>
                    </m:r>
                    <m:r>
                      <a:rPr lang="en-US" b="0" i="1" smtClean="0">
                        <a:latin typeface="Cambria Math" panose="02040503050406030204" pitchFamily="18" charset="0"/>
                      </a:rPr>
                      <m:t> 10</m:t>
                    </m:r>
                  </m:oMath>
                </a14:m>
                <a:r>
                  <a:rPr lang="en-US" dirty="0">
                    <a:latin typeface="+mj-lt"/>
                  </a:rPr>
                  <a:t>. A random experiment involves drawing a ball from the urn.  Find the probability of the following events:</a:t>
                </a:r>
              </a:p>
              <a:p>
                <a:pPr marL="514350" indent="-514350">
                  <a:buFont typeface="+mj-lt"/>
                  <a:buAutoNum type="arabicParenR"/>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𝑏𝑎𝑙𝑙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𝑠𝑒𝑙𝑒𝑐𝑡𝑒𝑑</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𝑜𝑑𝑑</m:t>
                        </m:r>
                      </m:e>
                    </m:d>
                  </m:oMath>
                </a14:m>
                <a:endParaRPr lang="en-US" dirty="0"/>
              </a:p>
              <a:p>
                <a:pPr marL="514350" indent="-514350">
                  <a:buFont typeface="+mj-lt"/>
                  <a:buAutoNum type="arabicParenR"/>
                </a:pP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𝑏𝑎𝑙𝑙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𝑠𝑒𝑙𝑒𝑐𝑡𝑒𝑑</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𝑚𝑢𝑙𝑡𝑖𝑝𝑙𝑒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3</m:t>
                        </m:r>
                      </m:e>
                    </m:d>
                  </m:oMath>
                </a14:m>
                <a:endParaRPr lang="en-US" dirty="0"/>
              </a:p>
              <a:p>
                <a:pPr marL="514350" indent="-514350">
                  <a:buFont typeface="+mj-lt"/>
                  <a:buAutoNum type="arabicParenR"/>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𝑏𝑎𝑙𝑙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𝑠𝑒𝑙𝑒𝑐𝑡𝑒𝑑</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𝑔𝑟𝑒𝑎𝑡𝑒𝑟</m:t>
                        </m:r>
                        <m:r>
                          <a:rPr lang="en-US" b="0" i="1" smtClean="0">
                            <a:latin typeface="Cambria Math" panose="02040503050406030204" pitchFamily="18" charset="0"/>
                          </a:rPr>
                          <m:t> </m:t>
                        </m:r>
                        <m:r>
                          <a:rPr lang="en-US" b="0" i="1" smtClean="0">
                            <a:latin typeface="Cambria Math" panose="02040503050406030204" pitchFamily="18" charset="0"/>
                          </a:rPr>
                          <m:t>𝑡h𝑎𝑛</m:t>
                        </m:r>
                        <m:r>
                          <a:rPr lang="en-US" b="0" i="1" smtClean="0">
                            <a:latin typeface="Cambria Math" panose="02040503050406030204" pitchFamily="18" charset="0"/>
                          </a:rPr>
                          <m:t> 5</m:t>
                        </m:r>
                      </m:e>
                    </m:d>
                  </m:oMath>
                </a14:m>
                <a:endParaRPr lang="en-US" dirty="0"/>
              </a:p>
              <a:p>
                <a:pPr marL="514350" indent="-514350">
                  <a:buFont typeface="+mj-lt"/>
                  <a:buAutoNum type="arabicParenR"/>
                </a:pP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a:p>
                <a:pPr marL="514350" indent="-514350">
                  <a:buFont typeface="+mj-lt"/>
                  <a:buAutoNum type="arabicParenR"/>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p:txBody>
          </p:sp>
        </mc:Choice>
        <mc:Fallback xmlns="">
          <p:sp>
            <p:nvSpPr>
              <p:cNvPr id="3" name="Content Placeholder 2">
                <a:extLst>
                  <a:ext uri="{FF2B5EF4-FFF2-40B4-BE49-F238E27FC236}">
                    <a16:creationId xmlns:a16="http://schemas.microsoft.com/office/drawing/2014/main" id="{930213C3-0493-463A-88FA-DB0545A23150}"/>
                  </a:ext>
                </a:extLst>
              </p:cNvPr>
              <p:cNvSpPr>
                <a:spLocks noGrp="1" noRot="1" noChangeAspect="1" noMove="1" noResize="1" noEditPoints="1" noAdjustHandles="1" noChangeArrowheads="1" noChangeShapeType="1" noTextEdit="1"/>
              </p:cNvSpPr>
              <p:nvPr>
                <p:ph idx="1"/>
              </p:nvPr>
            </p:nvSpPr>
            <p:spPr>
              <a:blipFill>
                <a:blip r:embed="rId2"/>
                <a:stretch>
                  <a:fillRect l="-1217" t="-2241"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D8361C-8BC6-491B-B1DA-77C1D1DF67B4}"/>
              </a:ext>
            </a:extLst>
          </p:cNvPr>
          <p:cNvSpPr>
            <a:spLocks noGrp="1"/>
          </p:cNvSpPr>
          <p:nvPr>
            <p:ph type="sldNum" sz="quarter" idx="12"/>
          </p:nvPr>
        </p:nvSpPr>
        <p:spPr/>
        <p:txBody>
          <a:bodyPr/>
          <a:lstStyle/>
          <a:p>
            <a:fld id="{1EC995CF-64E7-412C-8BAF-5E8F4224A259}" type="slidenum">
              <a:rPr lang="en-US" smtClean="0"/>
              <a:t>32</a:t>
            </a:fld>
            <a:endParaRPr lang="en-US"/>
          </a:p>
        </p:txBody>
      </p:sp>
    </p:spTree>
    <p:extLst>
      <p:ext uri="{BB962C8B-B14F-4D97-AF65-F5344CB8AC3E}">
        <p14:creationId xmlns:p14="http://schemas.microsoft.com/office/powerpoint/2010/main" val="287732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7863-A153-4AD5-A93C-12364BD136D8}"/>
              </a:ext>
            </a:extLst>
          </p:cNvPr>
          <p:cNvSpPr>
            <a:spLocks noGrp="1"/>
          </p:cNvSpPr>
          <p:nvPr>
            <p:ph type="title"/>
          </p:nvPr>
        </p:nvSpPr>
        <p:spPr/>
        <p:txBody>
          <a:bodyPr/>
          <a:lstStyle/>
          <a:p>
            <a:pPr algn="ctr"/>
            <a:r>
              <a:rPr lang="en-US" dirty="0"/>
              <a:t>Classical Approach – Example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F91C6F-2309-4E16-BAEB-5C50EE228D3B}"/>
                  </a:ext>
                </a:extLst>
              </p:cNvPr>
              <p:cNvSpPr>
                <a:spLocks noGrp="1"/>
              </p:cNvSpPr>
              <p:nvPr>
                <p:ph idx="1"/>
              </p:nvPr>
            </p:nvSpPr>
            <p:spPr/>
            <p:txBody>
              <a:bodyPr>
                <a:normAutofit/>
              </a:bodyPr>
              <a:lstStyle/>
              <a:p>
                <a:pPr marL="0" indent="0">
                  <a:buNone/>
                </a:pPr>
                <a:r>
                  <a:rPr lang="en-US" b="1" dirty="0"/>
                  <a:t>Solutions: </a:t>
                </a:r>
                <a:r>
                  <a:rPr lang="en-US" dirty="0"/>
                  <a:t>The cardinality of </a:t>
                </a:r>
                <a14:m>
                  <m:oMath xmlns:m="http://schemas.openxmlformats.org/officeDocument/2006/math">
                    <m:r>
                      <a:rPr lang="en-US" b="0" i="1" smtClean="0">
                        <a:latin typeface="Cambria Math" panose="02040503050406030204" pitchFamily="18" charset="0"/>
                      </a:rPr>
                      <m:t>𝑆</m:t>
                    </m:r>
                  </m:oMath>
                </a14:m>
                <a:r>
                  <a:rPr lang="en-US" dirty="0"/>
                  <a:t> is </a:t>
                </a:r>
                <a14:m>
                  <m:oMath xmlns:m="http://schemas.openxmlformats.org/officeDocument/2006/math">
                    <m:r>
                      <m:rPr>
                        <m:sty m:val="p"/>
                      </m:rPr>
                      <a:rPr lang="en-US" b="0" i="0" smtClean="0">
                        <a:latin typeface="Cambria Math" panose="02040503050406030204" pitchFamily="18" charset="0"/>
                      </a:rPr>
                      <m:t>n</m:t>
                    </m:r>
                    <m: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marL="0" indent="0" algn="ctr">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1, 3, 5, 7, 9</m:t>
                        </m:r>
                      </m:e>
                    </m:d>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cardinality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r>
                      <a:rPr lang="en-US" b="0" i="1" smtClean="0">
                        <a:latin typeface="Cambria Math" panose="02040503050406030204" pitchFamily="18" charset="0"/>
                      </a:rPr>
                      <m:t>=5</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𝑃</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oMath>
                </a14:m>
                <a:r>
                  <a:rPr lang="en-US" dirty="0"/>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5</m:t>
                        </m:r>
                      </m:num>
                      <m:den>
                        <m:r>
                          <a:rPr lang="en-US" b="0" i="1" dirty="0" smtClean="0">
                            <a:latin typeface="Cambria Math" panose="02040503050406030204" pitchFamily="18" charset="0"/>
                          </a:rPr>
                          <m:t>10</m:t>
                        </m:r>
                      </m:den>
                    </m:f>
                  </m:oMath>
                </a14:m>
                <a:endParaRPr lang="en-US" dirty="0"/>
              </a:p>
              <a:p>
                <a:pPr marL="0" lvl="0" indent="0" algn="ctr">
                  <a:buNone/>
                </a:pPr>
                <a:r>
                  <a:rPr lang="en-US" dirty="0"/>
                  <a:t> </a:t>
                </a:r>
                <a14:m>
                  <m:oMath xmlns:m="http://schemas.openxmlformats.org/officeDocument/2006/math">
                    <m:r>
                      <a:rPr lang="en-US" b="0" i="1" smtClean="0">
                        <a:solidFill>
                          <a:prstClr val="black"/>
                        </a:solidFill>
                        <a:latin typeface="Cambria Math" panose="02040503050406030204" pitchFamily="18" charset="0"/>
                      </a:rPr>
                      <m:t>𝐵</m:t>
                    </m:r>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6</m:t>
                        </m:r>
                        <m:r>
                          <a:rPr lang="en-US" i="1">
                            <a:solidFill>
                              <a:prstClr val="black"/>
                            </a:solidFill>
                            <a:latin typeface="Cambria Math" panose="02040503050406030204" pitchFamily="18" charset="0"/>
                          </a:rPr>
                          <m:t>, 9</m:t>
                        </m:r>
                      </m:e>
                    </m:d>
                  </m:oMath>
                </a14:m>
                <a:r>
                  <a:rPr lang="en-US" dirty="0">
                    <a:solidFill>
                      <a:prstClr val="black"/>
                    </a:solidFill>
                  </a:rPr>
                  <a:t>   </a:t>
                </a:r>
                <a14:m>
                  <m:oMath xmlns:m="http://schemas.openxmlformats.org/officeDocument/2006/math">
                    <m:r>
                      <a:rPr lang="en-US" i="1" dirty="0">
                        <a:solidFill>
                          <a:prstClr val="black"/>
                        </a:solidFill>
                        <a:latin typeface="Cambria Math" panose="02040503050406030204" pitchFamily="18" charset="0"/>
                        <a:ea typeface="Cambria Math" panose="02040503050406030204" pitchFamily="18" charset="0"/>
                      </a:rPr>
                      <m:t>→</m:t>
                    </m:r>
                  </m:oMath>
                </a14:m>
                <a:r>
                  <a:rPr lang="en-US" dirty="0">
                    <a:solidFill>
                      <a:prstClr val="black"/>
                    </a:solidFill>
                  </a:rPr>
                  <a:t> cardinality is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b="0" i="1" smtClean="0">
                            <a:solidFill>
                              <a:prstClr val="black"/>
                            </a:solidFill>
                            <a:latin typeface="Cambria Math" panose="02040503050406030204" pitchFamily="18" charset="0"/>
                          </a:rPr>
                          <m:t>𝐵</m:t>
                        </m:r>
                      </m:sub>
                    </m:sSub>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oMath>
                </a14:m>
                <a:r>
                  <a:rPr lang="en-US" dirty="0">
                    <a:solidFill>
                      <a:prstClr val="black"/>
                    </a:solidFill>
                  </a:rPr>
                  <a:t> </a:t>
                </a:r>
                <a14:m>
                  <m:oMath xmlns:m="http://schemas.openxmlformats.org/officeDocument/2006/math">
                    <m:r>
                      <a:rPr lang="en-US" i="1" dirty="0">
                        <a:solidFill>
                          <a:prstClr val="black"/>
                        </a:solidFill>
                        <a:latin typeface="Cambria Math" panose="02040503050406030204" pitchFamily="18" charset="0"/>
                        <a:ea typeface="Cambria Math" panose="02040503050406030204" pitchFamily="18" charset="0"/>
                      </a:rPr>
                      <m:t>→</m:t>
                    </m:r>
                  </m:oMath>
                </a14:m>
                <a:r>
                  <a:rPr lang="en-US" dirty="0">
                    <a:solidFill>
                      <a:prstClr val="black"/>
                    </a:solidFill>
                  </a:rPr>
                  <a:t> </a:t>
                </a:r>
                <a14:m>
                  <m:oMath xmlns:m="http://schemas.openxmlformats.org/officeDocument/2006/math">
                    <m:r>
                      <a:rPr lang="en-US" i="1" dirty="0">
                        <a:solidFill>
                          <a:prstClr val="black"/>
                        </a:solidFill>
                        <a:latin typeface="Cambria Math" panose="02040503050406030204" pitchFamily="18" charset="0"/>
                      </a:rPr>
                      <m:t>𝑃</m:t>
                    </m:r>
                    <m:d>
                      <m:dPr>
                        <m:begChr m:val="["/>
                        <m:endChr m:val="]"/>
                        <m:ctrlPr>
                          <a:rPr lang="en-US" i="1" dirty="0">
                            <a:solidFill>
                              <a:prstClr val="black"/>
                            </a:solidFill>
                            <a:latin typeface="Cambria Math" panose="02040503050406030204" pitchFamily="18" charset="0"/>
                          </a:rPr>
                        </m:ctrlPr>
                      </m:dPr>
                      <m:e>
                        <m:r>
                          <a:rPr lang="en-US" b="0" i="1" dirty="0" smtClean="0">
                            <a:solidFill>
                              <a:prstClr val="black"/>
                            </a:solidFill>
                            <a:latin typeface="Cambria Math" panose="02040503050406030204" pitchFamily="18" charset="0"/>
                          </a:rPr>
                          <m:t>𝐵</m:t>
                        </m:r>
                      </m:e>
                    </m:d>
                    <m:r>
                      <a:rPr lang="en-US" i="1" dirty="0">
                        <a:solidFill>
                          <a:prstClr val="black"/>
                        </a:solidFill>
                        <a:latin typeface="Cambria Math" panose="02040503050406030204" pitchFamily="18" charset="0"/>
                      </a:rPr>
                      <m:t>=</m:t>
                    </m:r>
                  </m:oMath>
                </a14:m>
                <a:r>
                  <a:rPr lang="en-US" dirty="0">
                    <a:solidFill>
                      <a:prstClr val="black"/>
                    </a:solidFill>
                  </a:rPr>
                  <a:t>  </a:t>
                </a:r>
                <a14:m>
                  <m:oMath xmlns:m="http://schemas.openxmlformats.org/officeDocument/2006/math">
                    <m:f>
                      <m:fPr>
                        <m:ctrlPr>
                          <a:rPr lang="en-US" i="1" dirty="0">
                            <a:solidFill>
                              <a:prstClr val="black"/>
                            </a:solidFill>
                            <a:latin typeface="Cambria Math" panose="02040503050406030204" pitchFamily="18" charset="0"/>
                          </a:rPr>
                        </m:ctrlPr>
                      </m:fPr>
                      <m:num>
                        <m:r>
                          <a:rPr lang="en-US" b="0" i="1" dirty="0" smtClean="0">
                            <a:solidFill>
                              <a:prstClr val="black"/>
                            </a:solidFill>
                            <a:latin typeface="Cambria Math" panose="02040503050406030204" pitchFamily="18" charset="0"/>
                          </a:rPr>
                          <m:t>2</m:t>
                        </m:r>
                      </m:num>
                      <m:den>
                        <m:r>
                          <a:rPr lang="en-US" i="1" dirty="0">
                            <a:solidFill>
                              <a:prstClr val="black"/>
                            </a:solidFill>
                            <a:latin typeface="Cambria Math" panose="02040503050406030204" pitchFamily="18" charset="0"/>
                          </a:rPr>
                          <m:t>10</m:t>
                        </m:r>
                      </m:den>
                    </m:f>
                  </m:oMath>
                </a14:m>
                <a:endParaRPr lang="en-US" dirty="0">
                  <a:solidFill>
                    <a:prstClr val="black"/>
                  </a:solidFill>
                </a:endParaRPr>
              </a:p>
              <a:p>
                <a:pPr marL="0" indent="0" algn="ctr">
                  <a:buNone/>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1, 2, 3, 4, 5</m:t>
                        </m:r>
                      </m:e>
                    </m:d>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cardinality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𝐶</m:t>
                        </m:r>
                      </m:sub>
                    </m:sSub>
                    <m:r>
                      <a:rPr lang="en-US" b="0" i="1" smtClean="0">
                        <a:latin typeface="Cambria Math" panose="02040503050406030204" pitchFamily="18" charset="0"/>
                      </a:rPr>
                      <m:t>=5</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𝑃</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𝐶</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5</m:t>
                        </m:r>
                      </m:num>
                      <m:den>
                        <m:r>
                          <a:rPr lang="en-US" b="0" i="1" dirty="0" smtClean="0">
                            <a:latin typeface="Cambria Math" panose="02040503050406030204" pitchFamily="18" charset="0"/>
                          </a:rPr>
                          <m:t>10</m:t>
                        </m:r>
                      </m:den>
                    </m:f>
                  </m:oMath>
                </a14:m>
                <a:endParaRPr lang="en-US" dirty="0"/>
              </a:p>
              <a:p>
                <a:pPr marL="0" indent="0" algn="ctr">
                  <a:buNone/>
                </a:pP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1,3,5,7,9</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6,9</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9</m:t>
                        </m:r>
                      </m:e>
                    </m:d>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𝑃</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𝐷</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10</m:t>
                        </m:r>
                      </m:den>
                    </m:f>
                  </m:oMath>
                </a14:m>
                <a:endParaRPr lang="en-US" dirty="0"/>
              </a:p>
              <a:p>
                <a:pPr marL="0" indent="0" algn="ctr">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1,3,5,7,9</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6,9</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1,3,5,6,7,9</m:t>
                        </m:r>
                      </m:e>
                    </m:d>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𝑃</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𝐸</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6</m:t>
                        </m:r>
                      </m:num>
                      <m:den>
                        <m:r>
                          <a:rPr lang="en-US" b="0" i="1" dirty="0" smtClean="0">
                            <a:latin typeface="Cambria Math" panose="02040503050406030204" pitchFamily="18" charset="0"/>
                          </a:rPr>
                          <m:t>10</m:t>
                        </m:r>
                      </m:den>
                    </m:f>
                  </m:oMath>
                </a14:m>
                <a:endParaRPr lang="en-US" dirty="0"/>
              </a:p>
            </p:txBody>
          </p:sp>
        </mc:Choice>
        <mc:Fallback>
          <p:sp>
            <p:nvSpPr>
              <p:cNvPr id="3" name="Content Placeholder 2">
                <a:extLst>
                  <a:ext uri="{FF2B5EF4-FFF2-40B4-BE49-F238E27FC236}">
                    <a16:creationId xmlns:a16="http://schemas.microsoft.com/office/drawing/2014/main" id="{39F91C6F-2309-4E16-BAEB-5C50EE228D3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894BDB-2DCA-4987-98F3-EA8E9F54C94F}"/>
              </a:ext>
            </a:extLst>
          </p:cNvPr>
          <p:cNvSpPr>
            <a:spLocks noGrp="1"/>
          </p:cNvSpPr>
          <p:nvPr>
            <p:ph type="sldNum" sz="quarter" idx="12"/>
          </p:nvPr>
        </p:nvSpPr>
        <p:spPr/>
        <p:txBody>
          <a:bodyPr/>
          <a:lstStyle/>
          <a:p>
            <a:fld id="{1EC995CF-64E7-412C-8BAF-5E8F4224A259}" type="slidenum">
              <a:rPr lang="en-US" smtClean="0"/>
              <a:t>33</a:t>
            </a:fld>
            <a:endParaRPr lang="en-US"/>
          </a:p>
        </p:txBody>
      </p:sp>
    </p:spTree>
    <p:extLst>
      <p:ext uri="{BB962C8B-B14F-4D97-AF65-F5344CB8AC3E}">
        <p14:creationId xmlns:p14="http://schemas.microsoft.com/office/powerpoint/2010/main" val="238590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4964-4E2A-4198-9529-840273F33833}"/>
              </a:ext>
            </a:extLst>
          </p:cNvPr>
          <p:cNvSpPr>
            <a:spLocks noGrp="1"/>
          </p:cNvSpPr>
          <p:nvPr>
            <p:ph type="title"/>
          </p:nvPr>
        </p:nvSpPr>
        <p:spPr/>
        <p:txBody>
          <a:bodyPr/>
          <a:lstStyle/>
          <a:p>
            <a:pPr algn="ctr"/>
            <a:r>
              <a:rPr lang="en-US" dirty="0"/>
              <a:t>Classical Approach – Example 3</a:t>
            </a:r>
          </a:p>
        </p:txBody>
      </p:sp>
      <p:sp>
        <p:nvSpPr>
          <p:cNvPr id="3" name="Content Placeholder 2">
            <a:extLst>
              <a:ext uri="{FF2B5EF4-FFF2-40B4-BE49-F238E27FC236}">
                <a16:creationId xmlns:a16="http://schemas.microsoft.com/office/drawing/2014/main" id="{F3F8B256-8A74-4E21-A3E0-298E8EE47D4B}"/>
              </a:ext>
            </a:extLst>
          </p:cNvPr>
          <p:cNvSpPr>
            <a:spLocks noGrp="1"/>
          </p:cNvSpPr>
          <p:nvPr>
            <p:ph idx="1"/>
          </p:nvPr>
        </p:nvSpPr>
        <p:spPr/>
        <p:txBody>
          <a:bodyPr/>
          <a:lstStyle/>
          <a:p>
            <a:pPr marL="0" indent="0">
              <a:buNone/>
            </a:pPr>
            <a:r>
              <a:rPr lang="en-US" b="1" dirty="0">
                <a:latin typeface="+mj-lt"/>
              </a:rPr>
              <a:t>Definitions: </a:t>
            </a:r>
          </a:p>
          <a:p>
            <a:pPr marL="514350" indent="-514350">
              <a:buFont typeface="+mj-lt"/>
              <a:buAutoNum type="arabicPeriod"/>
            </a:pPr>
            <a:r>
              <a:rPr lang="en-US" dirty="0">
                <a:latin typeface="+mj-lt"/>
              </a:rPr>
              <a:t>A coin is fair if heads and tails have equal chances of showing up. </a:t>
            </a:r>
          </a:p>
          <a:p>
            <a:pPr marL="514350" indent="-514350">
              <a:buFont typeface="+mj-lt"/>
              <a:buAutoNum type="arabicPeriod"/>
            </a:pPr>
            <a:r>
              <a:rPr lang="en-US" dirty="0">
                <a:latin typeface="+mj-lt"/>
              </a:rPr>
              <a:t>A coin is biased if one side has a better chance of showing up.</a:t>
            </a:r>
          </a:p>
          <a:p>
            <a:pPr marL="514350" indent="-514350">
              <a:buFont typeface="+mj-lt"/>
              <a:buAutoNum type="arabicPeriod"/>
            </a:pPr>
            <a:r>
              <a:rPr lang="en-US" dirty="0">
                <a:latin typeface="+mj-lt"/>
              </a:rPr>
              <a:t>A die is fair if all the sides have equal chances of showing up.</a:t>
            </a:r>
          </a:p>
          <a:p>
            <a:pPr marL="514350" indent="-514350">
              <a:buFont typeface="+mj-lt"/>
              <a:buAutoNum type="arabicPeriod"/>
            </a:pPr>
            <a:r>
              <a:rPr lang="en-US" dirty="0">
                <a:latin typeface="+mj-lt"/>
              </a:rPr>
              <a:t>A die is biased if some sides have a better chance of showing up</a:t>
            </a:r>
          </a:p>
          <a:p>
            <a:pPr marL="514350" indent="-514350">
              <a:buFont typeface="+mj-lt"/>
              <a:buAutoNum type="arabicPeriod"/>
            </a:pPr>
            <a:endParaRPr lang="en-US" dirty="0">
              <a:latin typeface="+mj-lt"/>
            </a:endParaRPr>
          </a:p>
          <a:p>
            <a:pPr marL="0" indent="0">
              <a:buNone/>
            </a:pPr>
            <a:r>
              <a:rPr lang="en-US" dirty="0">
                <a:latin typeface="+mj-lt"/>
              </a:rPr>
              <a:t>A fair coin is tossed 3 times. Find the probability of exactly two heads showing up in three tosses.</a:t>
            </a:r>
          </a:p>
          <a:p>
            <a:pPr marL="0" indent="0">
              <a:buNone/>
            </a:pPr>
            <a:endParaRPr lang="en-US" dirty="0"/>
          </a:p>
        </p:txBody>
      </p:sp>
      <p:sp>
        <p:nvSpPr>
          <p:cNvPr id="4" name="Slide Number Placeholder 3">
            <a:extLst>
              <a:ext uri="{FF2B5EF4-FFF2-40B4-BE49-F238E27FC236}">
                <a16:creationId xmlns:a16="http://schemas.microsoft.com/office/drawing/2014/main" id="{5472BD09-2E46-432E-888D-CE3EA0074E9F}"/>
              </a:ext>
            </a:extLst>
          </p:cNvPr>
          <p:cNvSpPr>
            <a:spLocks noGrp="1"/>
          </p:cNvSpPr>
          <p:nvPr>
            <p:ph type="sldNum" sz="quarter" idx="12"/>
          </p:nvPr>
        </p:nvSpPr>
        <p:spPr/>
        <p:txBody>
          <a:bodyPr/>
          <a:lstStyle/>
          <a:p>
            <a:fld id="{1EC995CF-64E7-412C-8BAF-5E8F4224A259}" type="slidenum">
              <a:rPr lang="en-US" smtClean="0"/>
              <a:t>34</a:t>
            </a:fld>
            <a:endParaRPr lang="en-US"/>
          </a:p>
        </p:txBody>
      </p:sp>
    </p:spTree>
    <p:extLst>
      <p:ext uri="{BB962C8B-B14F-4D97-AF65-F5344CB8AC3E}">
        <p14:creationId xmlns:p14="http://schemas.microsoft.com/office/powerpoint/2010/main" val="2295441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63D5-64F9-4250-A824-ADB86C4F33C1}"/>
              </a:ext>
            </a:extLst>
          </p:cNvPr>
          <p:cNvSpPr>
            <a:spLocks noGrp="1"/>
          </p:cNvSpPr>
          <p:nvPr>
            <p:ph type="title"/>
          </p:nvPr>
        </p:nvSpPr>
        <p:spPr/>
        <p:txBody>
          <a:bodyPr/>
          <a:lstStyle/>
          <a:p>
            <a:pPr algn="ctr"/>
            <a:r>
              <a:rPr lang="en-US" dirty="0">
                <a:solidFill>
                  <a:prstClr val="black"/>
                </a:solidFill>
              </a:rPr>
              <a:t>Classical Approach – Example 3</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A2C0B8-835A-4F27-8F30-3DA4E28B3242}"/>
                  </a:ext>
                </a:extLst>
              </p:cNvPr>
              <p:cNvSpPr>
                <a:spLocks noGrp="1"/>
              </p:cNvSpPr>
              <p:nvPr>
                <p:ph idx="1"/>
              </p:nvPr>
            </p:nvSpPr>
            <p:spPr/>
            <p:txBody>
              <a:bodyPr>
                <a:normAutofit lnSpcReduction="10000"/>
              </a:bodyPr>
              <a:lstStyle/>
              <a:p>
                <a:pPr marL="0" indent="0">
                  <a:buNone/>
                </a:pPr>
                <a:r>
                  <a:rPr lang="en-US" b="1" dirty="0">
                    <a:latin typeface="+mj-lt"/>
                  </a:rPr>
                  <a:t>Sample space</a:t>
                </a:r>
                <a:r>
                  <a:rPr lang="en-US" dirty="0">
                    <a:latin typeface="+mj-lt"/>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𝐻𝐻𝐻</m:t>
                        </m:r>
                        <m:r>
                          <a:rPr lang="en-US" b="0" i="1" smtClean="0">
                            <a:latin typeface="Cambria Math" panose="02040503050406030204" pitchFamily="18" charset="0"/>
                          </a:rPr>
                          <m:t>, </m:t>
                        </m:r>
                        <m:r>
                          <a:rPr lang="en-US" b="0" i="1" smtClean="0">
                            <a:latin typeface="Cambria Math" panose="02040503050406030204" pitchFamily="18" charset="0"/>
                          </a:rPr>
                          <m:t>𝐻𝐻𝑇</m:t>
                        </m:r>
                        <m:r>
                          <a:rPr lang="en-US" b="0" i="1" smtClean="0">
                            <a:latin typeface="Cambria Math" panose="02040503050406030204" pitchFamily="18" charset="0"/>
                          </a:rPr>
                          <m:t>, </m:t>
                        </m:r>
                        <m:r>
                          <a:rPr lang="en-US" b="0" i="1" smtClean="0">
                            <a:latin typeface="Cambria Math" panose="02040503050406030204" pitchFamily="18" charset="0"/>
                          </a:rPr>
                          <m:t>𝐻𝑇𝐻</m:t>
                        </m:r>
                        <m:r>
                          <a:rPr lang="en-US" b="0" i="1" smtClean="0">
                            <a:latin typeface="Cambria Math" panose="02040503050406030204" pitchFamily="18" charset="0"/>
                          </a:rPr>
                          <m:t>, </m:t>
                        </m:r>
                        <m:r>
                          <a:rPr lang="en-US" b="0" i="1" smtClean="0">
                            <a:latin typeface="Cambria Math" panose="02040503050406030204" pitchFamily="18" charset="0"/>
                          </a:rPr>
                          <m:t>𝑇𝐻𝐻</m:t>
                        </m:r>
                        <m:r>
                          <a:rPr lang="en-US" b="0" i="1" smtClean="0">
                            <a:latin typeface="Cambria Math" panose="02040503050406030204" pitchFamily="18" charset="0"/>
                          </a:rPr>
                          <m:t>, </m:t>
                        </m:r>
                        <m:r>
                          <a:rPr lang="en-US" b="0" i="1" smtClean="0">
                            <a:latin typeface="Cambria Math" panose="02040503050406030204" pitchFamily="18" charset="0"/>
                          </a:rPr>
                          <m:t>𝑇𝑇𝑇</m:t>
                        </m:r>
                        <m:r>
                          <a:rPr lang="en-US" b="0" i="1" smtClean="0">
                            <a:latin typeface="Cambria Math" panose="02040503050406030204" pitchFamily="18" charset="0"/>
                          </a:rPr>
                          <m:t>, </m:t>
                        </m:r>
                        <m:r>
                          <a:rPr lang="en-US" b="0" i="1" smtClean="0">
                            <a:latin typeface="Cambria Math" panose="02040503050406030204" pitchFamily="18" charset="0"/>
                          </a:rPr>
                          <m:t>𝑇𝑇𝐻</m:t>
                        </m:r>
                        <m:r>
                          <a:rPr lang="en-US" b="0" i="1" smtClean="0">
                            <a:latin typeface="Cambria Math" panose="02040503050406030204" pitchFamily="18" charset="0"/>
                          </a:rPr>
                          <m:t>, </m:t>
                        </m:r>
                        <m:r>
                          <a:rPr lang="en-US" b="0" i="1" smtClean="0">
                            <a:latin typeface="Cambria Math" panose="02040503050406030204" pitchFamily="18" charset="0"/>
                          </a:rPr>
                          <m:t>𝑇𝐻𝑇</m:t>
                        </m:r>
                        <m:r>
                          <a:rPr lang="en-US" b="0" i="1" smtClean="0">
                            <a:latin typeface="Cambria Math" panose="02040503050406030204" pitchFamily="18" charset="0"/>
                          </a:rPr>
                          <m:t>, </m:t>
                        </m:r>
                        <m:r>
                          <a:rPr lang="en-US" b="0" i="1" smtClean="0">
                            <a:latin typeface="Cambria Math" panose="02040503050406030204" pitchFamily="18" charset="0"/>
                          </a:rPr>
                          <m:t>𝐻𝑇𝑇</m:t>
                        </m:r>
                      </m:e>
                    </m:d>
                  </m:oMath>
                </a14:m>
                <a:r>
                  <a:rPr lang="en-US" dirty="0">
                    <a:latin typeface="+mj-lt"/>
                  </a:rPr>
                  <a:t> </a:t>
                </a:r>
              </a:p>
              <a:p>
                <a:pPr marL="0" indent="0">
                  <a:buNone/>
                </a:pPr>
                <a:r>
                  <a:rPr lang="en-US" dirty="0">
                    <a:latin typeface="+mj-lt"/>
                  </a:rPr>
                  <a:t>Cardinality of sample space: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=8</m:t>
                    </m:r>
                  </m:oMath>
                </a14:m>
                <a:endParaRPr lang="en-US" dirty="0">
                  <a:latin typeface="+mj-lt"/>
                </a:endParaRPr>
              </a:p>
              <a:p>
                <a:pPr marL="0" indent="0">
                  <a:buNone/>
                </a:pPr>
                <a:endParaRPr lang="en-US" dirty="0">
                  <a:latin typeface="+mj-lt"/>
                </a:endParaRPr>
              </a:p>
              <a:p>
                <a:pPr marL="0" indent="0">
                  <a:buNone/>
                </a:pPr>
                <a:r>
                  <a:rPr lang="en-US" dirty="0">
                    <a:latin typeface="+mj-lt"/>
                  </a:rPr>
                  <a:t>Event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𝐸𝑥𝑎𝑐𝑡𝑙𝑦</m:t>
                        </m:r>
                        <m:r>
                          <a:rPr lang="en-US" b="0" i="1" smtClean="0">
                            <a:latin typeface="Cambria Math" panose="02040503050406030204" pitchFamily="18" charset="0"/>
                          </a:rPr>
                          <m:t> 2 </m:t>
                        </m:r>
                        <m:r>
                          <a:rPr lang="en-US" b="0" i="1" smtClean="0">
                            <a:latin typeface="Cambria Math" panose="02040503050406030204" pitchFamily="18" charset="0"/>
                          </a:rPr>
                          <m:t>h𝑒𝑎𝑑𝑠</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𝐻𝐻𝑇</m:t>
                        </m:r>
                        <m:r>
                          <a:rPr lang="en-US" b="0" i="1" smtClean="0">
                            <a:latin typeface="Cambria Math" panose="02040503050406030204" pitchFamily="18" charset="0"/>
                          </a:rPr>
                          <m:t>, </m:t>
                        </m:r>
                        <m:r>
                          <a:rPr lang="en-US" b="0" i="1" smtClean="0">
                            <a:latin typeface="Cambria Math" panose="02040503050406030204" pitchFamily="18" charset="0"/>
                          </a:rPr>
                          <m:t>𝐻𝑇𝐻</m:t>
                        </m:r>
                        <m:r>
                          <a:rPr lang="en-US" b="0" i="1" smtClean="0">
                            <a:latin typeface="Cambria Math" panose="02040503050406030204" pitchFamily="18" charset="0"/>
                          </a:rPr>
                          <m:t>, </m:t>
                        </m:r>
                        <m:r>
                          <a:rPr lang="en-US" b="0" i="1" smtClean="0">
                            <a:latin typeface="Cambria Math" panose="02040503050406030204" pitchFamily="18" charset="0"/>
                          </a:rPr>
                          <m:t>𝑇𝐻𝐻</m:t>
                        </m:r>
                      </m:e>
                    </m:d>
                  </m:oMath>
                </a14:m>
                <a:r>
                  <a:rPr lang="en-US" dirty="0">
                    <a:latin typeface="+mj-lt"/>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latin typeface="+mj-lt"/>
                </a:endParaRPr>
              </a:p>
              <a:p>
                <a:pPr marL="0" indent="0">
                  <a:buNone/>
                </a:pPr>
                <a:r>
                  <a:rPr lang="en-US" dirty="0">
                    <a:latin typeface="+mj-lt"/>
                  </a:rPr>
                  <a:t>Cardinality of event </a:t>
                </a:r>
                <a14:m>
                  <m:oMath xmlns:m="http://schemas.openxmlformats.org/officeDocument/2006/math">
                    <m:r>
                      <a:rPr lang="en-US" b="0" i="1" smtClean="0">
                        <a:latin typeface="Cambria Math" panose="02040503050406030204" pitchFamily="18" charset="0"/>
                      </a:rPr>
                      <m:t>𝐴</m:t>
                    </m:r>
                  </m:oMath>
                </a14:m>
                <a:r>
                  <a:rPr lang="en-US" dirty="0">
                    <a:latin typeface="+mj-lt"/>
                  </a:rPr>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r>
                      <a:rPr lang="en-US" b="0" i="1" smtClean="0">
                        <a:latin typeface="Cambria Math" panose="02040503050406030204" pitchFamily="18" charset="0"/>
                      </a:rPr>
                      <m:t>=3</m:t>
                    </m:r>
                  </m:oMath>
                </a14:m>
                <a:r>
                  <a:rPr lang="en-US" dirty="0">
                    <a:latin typeface="+mj-lt"/>
                  </a:rPr>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latin typeface="+mj-lt"/>
                  </a:rPr>
                  <a:t> </a:t>
                </a:r>
                <a14:m>
                  <m:oMath xmlns:m="http://schemas.openxmlformats.org/officeDocument/2006/math">
                    <m:r>
                      <a:rPr lang="en-US" b="0" i="1" dirty="0" smtClean="0">
                        <a:latin typeface="Cambria Math" panose="02040503050406030204" pitchFamily="18" charset="0"/>
                      </a:rPr>
                      <m:t>𝑃</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8</m:t>
                        </m:r>
                      </m:den>
                    </m:f>
                  </m:oMath>
                </a14:m>
                <a:endParaRPr lang="en-US" dirty="0">
                  <a:latin typeface="+mj-lt"/>
                </a:endParaRPr>
              </a:p>
              <a:p>
                <a:pPr marL="0" indent="0">
                  <a:buNone/>
                </a:pPr>
                <a:endParaRPr lang="en-US" dirty="0">
                  <a:latin typeface="+mj-lt"/>
                </a:endParaRPr>
              </a:p>
              <a:p>
                <a:pPr marL="0" lvl="0" indent="0">
                  <a:buNone/>
                </a:pPr>
                <a:r>
                  <a:rPr lang="en-US" dirty="0">
                    <a:solidFill>
                      <a:prstClr val="black"/>
                    </a:solidFill>
                    <a:latin typeface="+mj-lt"/>
                  </a:rPr>
                  <a:t>Event </a:t>
                </a:r>
                <a14:m>
                  <m:oMath xmlns:m="http://schemas.openxmlformats.org/officeDocument/2006/math">
                    <m:r>
                      <a:rPr lang="en-US" b="0" i="1" smtClean="0">
                        <a:solidFill>
                          <a:prstClr val="black"/>
                        </a:solidFill>
                        <a:latin typeface="Cambria Math" panose="02040503050406030204" pitchFamily="18" charset="0"/>
                      </a:rPr>
                      <m:t>𝐵</m:t>
                    </m:r>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𝐴𝑡</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𝑙𝑒𝑎𝑠𝑡</m:t>
                        </m:r>
                        <m:r>
                          <a:rPr lang="en-US" i="1">
                            <a:solidFill>
                              <a:prstClr val="black"/>
                            </a:solidFill>
                            <a:latin typeface="Cambria Math" panose="02040503050406030204" pitchFamily="18" charset="0"/>
                          </a:rPr>
                          <m:t> 2 </m:t>
                        </m:r>
                        <m:r>
                          <a:rPr lang="en-US" i="1">
                            <a:solidFill>
                              <a:prstClr val="black"/>
                            </a:solidFill>
                            <a:latin typeface="Cambria Math" panose="02040503050406030204" pitchFamily="18" charset="0"/>
                          </a:rPr>
                          <m:t>h𝑒𝑎𝑑𝑠</m:t>
                        </m:r>
                      </m:e>
                    </m:d>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𝐻𝐻𝐻</m:t>
                        </m:r>
                        <m:r>
                          <a:rPr lang="en-US" b="0"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𝐻𝐻𝑇</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𝐻𝑇𝐻</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𝑇𝐻𝐻</m:t>
                        </m:r>
                      </m:e>
                    </m:d>
                  </m:oMath>
                </a14:m>
                <a:r>
                  <a:rPr lang="en-US" dirty="0">
                    <a:solidFill>
                      <a:prstClr val="black"/>
                    </a:solidFill>
                    <a:latin typeface="+mj-lt"/>
                  </a:rPr>
                  <a:t> </a:t>
                </a:r>
                <a14:m>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a14:m>
                <a:endParaRPr lang="en-US" dirty="0">
                  <a:solidFill>
                    <a:prstClr val="black"/>
                  </a:solidFill>
                  <a:latin typeface="+mj-lt"/>
                </a:endParaRPr>
              </a:p>
              <a:p>
                <a:pPr marL="0" lvl="0" indent="0">
                  <a:buNone/>
                </a:pPr>
                <a:r>
                  <a:rPr lang="en-US" dirty="0">
                    <a:solidFill>
                      <a:prstClr val="black"/>
                    </a:solidFill>
                    <a:latin typeface="+mj-lt"/>
                  </a:rPr>
                  <a:t>Cardinality of event </a:t>
                </a:r>
                <a14:m>
                  <m:oMath xmlns:m="http://schemas.openxmlformats.org/officeDocument/2006/math">
                    <m:r>
                      <a:rPr lang="en-US" b="0" i="1" smtClean="0">
                        <a:solidFill>
                          <a:prstClr val="black"/>
                        </a:solidFill>
                        <a:latin typeface="Cambria Math" panose="02040503050406030204" pitchFamily="18" charset="0"/>
                      </a:rPr>
                      <m:t>𝐵</m:t>
                    </m:r>
                  </m:oMath>
                </a14:m>
                <a:r>
                  <a:rPr lang="en-US" dirty="0">
                    <a:solidFill>
                      <a:prstClr val="black"/>
                    </a:solidFill>
                    <a:latin typeface="+mj-lt"/>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b="0" i="1" smtClean="0">
                            <a:solidFill>
                              <a:prstClr val="black"/>
                            </a:solidFill>
                            <a:latin typeface="Cambria Math" panose="02040503050406030204" pitchFamily="18" charset="0"/>
                          </a:rPr>
                          <m:t>𝐵</m:t>
                        </m:r>
                      </m:sub>
                    </m:sSub>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4</m:t>
                    </m:r>
                  </m:oMath>
                </a14:m>
                <a:r>
                  <a:rPr lang="en-US" dirty="0">
                    <a:solidFill>
                      <a:prstClr val="black"/>
                    </a:solidFill>
                    <a:latin typeface="+mj-lt"/>
                  </a:rPr>
                  <a:t>  </a:t>
                </a:r>
                <a14:m>
                  <m:oMath xmlns:m="http://schemas.openxmlformats.org/officeDocument/2006/math">
                    <m:r>
                      <a:rPr lang="en-US" i="1" dirty="0">
                        <a:solidFill>
                          <a:prstClr val="black"/>
                        </a:solidFill>
                        <a:latin typeface="Cambria Math" panose="02040503050406030204" pitchFamily="18" charset="0"/>
                        <a:ea typeface="Cambria Math" panose="02040503050406030204" pitchFamily="18" charset="0"/>
                      </a:rPr>
                      <m:t>→</m:t>
                    </m:r>
                  </m:oMath>
                </a14:m>
                <a:r>
                  <a:rPr lang="en-US" dirty="0">
                    <a:solidFill>
                      <a:prstClr val="black"/>
                    </a:solidFill>
                    <a:latin typeface="+mj-lt"/>
                  </a:rPr>
                  <a:t> </a:t>
                </a:r>
                <a14:m>
                  <m:oMath xmlns:m="http://schemas.openxmlformats.org/officeDocument/2006/math">
                    <m:r>
                      <a:rPr lang="en-US" i="1" dirty="0">
                        <a:solidFill>
                          <a:prstClr val="black"/>
                        </a:solidFill>
                        <a:latin typeface="Cambria Math" panose="02040503050406030204" pitchFamily="18" charset="0"/>
                      </a:rPr>
                      <m:t>𝑃</m:t>
                    </m:r>
                    <m:d>
                      <m:dPr>
                        <m:begChr m:val="["/>
                        <m:endChr m:val="]"/>
                        <m:ctrlPr>
                          <a:rPr lang="en-US" i="1" dirty="0">
                            <a:solidFill>
                              <a:prstClr val="black"/>
                            </a:solidFill>
                            <a:latin typeface="Cambria Math" panose="02040503050406030204" pitchFamily="18" charset="0"/>
                          </a:rPr>
                        </m:ctrlPr>
                      </m:dPr>
                      <m:e>
                        <m:r>
                          <a:rPr lang="en-US" b="0" i="1" dirty="0" smtClean="0">
                            <a:solidFill>
                              <a:prstClr val="black"/>
                            </a:solidFill>
                            <a:latin typeface="Cambria Math" panose="02040503050406030204" pitchFamily="18" charset="0"/>
                          </a:rPr>
                          <m:t>𝐵</m:t>
                        </m:r>
                      </m:e>
                    </m:d>
                    <m:r>
                      <a:rPr lang="en-US" i="1" dirty="0">
                        <a:solidFill>
                          <a:prstClr val="black"/>
                        </a:solidFill>
                        <a:latin typeface="Cambria Math" panose="02040503050406030204" pitchFamily="18" charset="0"/>
                      </a:rPr>
                      <m:t>=</m:t>
                    </m:r>
                    <m:f>
                      <m:fPr>
                        <m:ctrlPr>
                          <a:rPr lang="en-US" i="1" dirty="0">
                            <a:solidFill>
                              <a:prstClr val="black"/>
                            </a:solidFill>
                            <a:latin typeface="Cambria Math" panose="02040503050406030204" pitchFamily="18" charset="0"/>
                          </a:rPr>
                        </m:ctrlPr>
                      </m:fPr>
                      <m:num>
                        <m:r>
                          <a:rPr lang="en-US" b="0" i="1" dirty="0" smtClean="0">
                            <a:solidFill>
                              <a:prstClr val="black"/>
                            </a:solidFill>
                            <a:latin typeface="Cambria Math" panose="02040503050406030204" pitchFamily="18" charset="0"/>
                          </a:rPr>
                          <m:t>4</m:t>
                        </m:r>
                      </m:num>
                      <m:den>
                        <m:r>
                          <a:rPr lang="en-US" i="1" dirty="0">
                            <a:solidFill>
                              <a:prstClr val="black"/>
                            </a:solidFill>
                            <a:latin typeface="Cambria Math" panose="02040503050406030204" pitchFamily="18" charset="0"/>
                          </a:rPr>
                          <m:t>8</m:t>
                        </m:r>
                      </m:den>
                    </m:f>
                  </m:oMath>
                </a14:m>
                <a:endParaRPr lang="en-US" dirty="0">
                  <a:solidFill>
                    <a:prstClr val="black"/>
                  </a:solidFill>
                  <a:latin typeface="+mj-lt"/>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AA2C0B8-835A-4F27-8F30-3DA4E28B3242}"/>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E285521-7D0A-4744-BEE0-422E58E45758}"/>
              </a:ext>
            </a:extLst>
          </p:cNvPr>
          <p:cNvSpPr>
            <a:spLocks noGrp="1"/>
          </p:cNvSpPr>
          <p:nvPr>
            <p:ph type="sldNum" sz="quarter" idx="12"/>
          </p:nvPr>
        </p:nvSpPr>
        <p:spPr/>
        <p:txBody>
          <a:bodyPr/>
          <a:lstStyle/>
          <a:p>
            <a:fld id="{1EC995CF-64E7-412C-8BAF-5E8F4224A259}" type="slidenum">
              <a:rPr lang="en-US" smtClean="0"/>
              <a:t>35</a:t>
            </a:fld>
            <a:endParaRPr lang="en-US"/>
          </a:p>
        </p:txBody>
      </p:sp>
    </p:spTree>
    <p:extLst>
      <p:ext uri="{BB962C8B-B14F-4D97-AF65-F5344CB8AC3E}">
        <p14:creationId xmlns:p14="http://schemas.microsoft.com/office/powerpoint/2010/main" val="183671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C5D5-F4A9-4F21-80BA-7AF87316FB4C}"/>
              </a:ext>
            </a:extLst>
          </p:cNvPr>
          <p:cNvSpPr>
            <a:spLocks noGrp="1"/>
          </p:cNvSpPr>
          <p:nvPr>
            <p:ph type="title"/>
          </p:nvPr>
        </p:nvSpPr>
        <p:spPr/>
        <p:txBody>
          <a:bodyPr/>
          <a:lstStyle/>
          <a:p>
            <a:pPr algn="ctr"/>
            <a:r>
              <a:rPr lang="en-US" dirty="0"/>
              <a:t>Important Notes</a:t>
            </a:r>
          </a:p>
        </p:txBody>
      </p:sp>
      <p:sp>
        <p:nvSpPr>
          <p:cNvPr id="3" name="Content Placeholder 2">
            <a:extLst>
              <a:ext uri="{FF2B5EF4-FFF2-40B4-BE49-F238E27FC236}">
                <a16:creationId xmlns:a16="http://schemas.microsoft.com/office/drawing/2014/main" id="{E68ECF0C-45F8-4256-933D-46136E9119F6}"/>
              </a:ext>
            </a:extLst>
          </p:cNvPr>
          <p:cNvSpPr>
            <a:spLocks noGrp="1"/>
          </p:cNvSpPr>
          <p:nvPr>
            <p:ph idx="1"/>
          </p:nvPr>
        </p:nvSpPr>
        <p:spPr/>
        <p:txBody>
          <a:bodyPr>
            <a:normAutofit fontScale="85000" lnSpcReduction="10000"/>
          </a:bodyPr>
          <a:lstStyle/>
          <a:p>
            <a:pPr marL="0" indent="0">
              <a:buNone/>
            </a:pPr>
            <a:r>
              <a:rPr lang="en-US" dirty="0"/>
              <a:t>Throughout this course, we'll be learning all about</a:t>
            </a:r>
          </a:p>
          <a:p>
            <a:r>
              <a:rPr lang="en-US" dirty="0"/>
              <a:t>The basics of probability - its properties, and how to calculate a	probabilities.</a:t>
            </a:r>
          </a:p>
          <a:p>
            <a:r>
              <a:rPr lang="en-US" dirty="0"/>
              <a:t>The basics of statistics – their properties, how they are obtained and how inferences are made about a population of interest.</a:t>
            </a:r>
          </a:p>
          <a:p>
            <a:pPr marL="0" indent="0">
              <a:buNone/>
            </a:pPr>
            <a:r>
              <a:rPr lang="en-US" dirty="0"/>
              <a:t>Make sure that you understand all the steps in the proofs and the derivations.</a:t>
            </a:r>
          </a:p>
          <a:p>
            <a:r>
              <a:rPr lang="en-US" dirty="0"/>
              <a:t>You do not have to remember all the proofs. you only need to the proofs.</a:t>
            </a:r>
          </a:p>
          <a:p>
            <a:pPr marL="0" indent="0">
              <a:buNone/>
            </a:pPr>
            <a:r>
              <a:rPr lang="en-US" dirty="0"/>
              <a:t>Make sure that you understand all the important concepts. </a:t>
            </a:r>
          </a:p>
          <a:p>
            <a:r>
              <a:rPr lang="en-US" dirty="0"/>
              <a:t>If you have difficulty understanding the concepts, you need instructor’s 	help. </a:t>
            </a:r>
          </a:p>
          <a:p>
            <a:r>
              <a:rPr lang="en-US" dirty="0"/>
              <a:t>If you cannot understand the concepts, you will have difficulty understanding and  </a:t>
            </a:r>
          </a:p>
          <a:p>
            <a:pPr marL="0" indent="0">
              <a:buNone/>
            </a:pPr>
            <a:r>
              <a:rPr lang="en-US" dirty="0"/>
              <a:t>solving problems.</a:t>
            </a:r>
          </a:p>
          <a:p>
            <a:pPr marL="0" indent="0">
              <a:buNone/>
            </a:pPr>
            <a:endParaRPr lang="en-US" dirty="0"/>
          </a:p>
        </p:txBody>
      </p:sp>
      <p:sp>
        <p:nvSpPr>
          <p:cNvPr id="4" name="Slide Number Placeholder 3">
            <a:extLst>
              <a:ext uri="{FF2B5EF4-FFF2-40B4-BE49-F238E27FC236}">
                <a16:creationId xmlns:a16="http://schemas.microsoft.com/office/drawing/2014/main" id="{323E14CA-5CC6-49A5-9D46-3B673F24DB0A}"/>
              </a:ext>
            </a:extLst>
          </p:cNvPr>
          <p:cNvSpPr>
            <a:spLocks noGrp="1"/>
          </p:cNvSpPr>
          <p:nvPr>
            <p:ph type="sldNum" sz="quarter" idx="12"/>
          </p:nvPr>
        </p:nvSpPr>
        <p:spPr/>
        <p:txBody>
          <a:bodyPr/>
          <a:lstStyle/>
          <a:p>
            <a:fld id="{1EC995CF-64E7-412C-8BAF-5E8F4224A259}" type="slidenum">
              <a:rPr lang="en-US" smtClean="0"/>
              <a:t>4</a:t>
            </a:fld>
            <a:endParaRPr lang="en-US"/>
          </a:p>
        </p:txBody>
      </p:sp>
    </p:spTree>
    <p:extLst>
      <p:ext uri="{BB962C8B-B14F-4D97-AF65-F5344CB8AC3E}">
        <p14:creationId xmlns:p14="http://schemas.microsoft.com/office/powerpoint/2010/main" val="1896190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3B8E-1557-4EDD-A5EE-870FA0A678D8}"/>
              </a:ext>
            </a:extLst>
          </p:cNvPr>
          <p:cNvSpPr>
            <a:spLocks noGrp="1"/>
          </p:cNvSpPr>
          <p:nvPr>
            <p:ph type="title"/>
          </p:nvPr>
        </p:nvSpPr>
        <p:spPr/>
        <p:txBody>
          <a:bodyPr/>
          <a:lstStyle/>
          <a:p>
            <a:pPr algn="ctr"/>
            <a:r>
              <a:rPr lang="en-US" dirty="0"/>
              <a:t>Applications</a:t>
            </a:r>
          </a:p>
        </p:txBody>
      </p:sp>
      <p:graphicFrame>
        <p:nvGraphicFramePr>
          <p:cNvPr id="8" name="Table 8">
            <a:extLst>
              <a:ext uri="{FF2B5EF4-FFF2-40B4-BE49-F238E27FC236}">
                <a16:creationId xmlns:a16="http://schemas.microsoft.com/office/drawing/2014/main" id="{3E14F239-E6BC-4FB4-AC09-37FBE56AE8B3}"/>
              </a:ext>
            </a:extLst>
          </p:cNvPr>
          <p:cNvGraphicFramePr>
            <a:graphicFrameLocks noGrp="1"/>
          </p:cNvGraphicFramePr>
          <p:nvPr>
            <p:ph idx="1"/>
            <p:extLst>
              <p:ext uri="{D42A27DB-BD31-4B8C-83A1-F6EECF244321}">
                <p14:modId xmlns:p14="http://schemas.microsoft.com/office/powerpoint/2010/main" val="3175466795"/>
              </p:ext>
            </p:extLst>
          </p:nvPr>
        </p:nvGraphicFramePr>
        <p:xfrm>
          <a:off x="838197" y="1690688"/>
          <a:ext cx="10515597" cy="4572000"/>
        </p:xfrm>
        <a:graphic>
          <a:graphicData uri="http://schemas.openxmlformats.org/drawingml/2006/table">
            <a:tbl>
              <a:tblPr firstRow="1" bandRow="1">
                <a:tableStyleId>{5940675A-B579-460E-94D1-54222C63F5DA}</a:tableStyleId>
              </a:tblPr>
              <a:tblGrid>
                <a:gridCol w="3505199">
                  <a:extLst>
                    <a:ext uri="{9D8B030D-6E8A-4147-A177-3AD203B41FA5}">
                      <a16:colId xmlns:a16="http://schemas.microsoft.com/office/drawing/2014/main" val="2690508918"/>
                    </a:ext>
                  </a:extLst>
                </a:gridCol>
                <a:gridCol w="3505199">
                  <a:extLst>
                    <a:ext uri="{9D8B030D-6E8A-4147-A177-3AD203B41FA5}">
                      <a16:colId xmlns:a16="http://schemas.microsoft.com/office/drawing/2014/main" val="2422537692"/>
                    </a:ext>
                  </a:extLst>
                </a:gridCol>
                <a:gridCol w="3505199">
                  <a:extLst>
                    <a:ext uri="{9D8B030D-6E8A-4147-A177-3AD203B41FA5}">
                      <a16:colId xmlns:a16="http://schemas.microsoft.com/office/drawing/2014/main" val="4081877063"/>
                    </a:ext>
                  </a:extLst>
                </a:gridCol>
              </a:tblGrid>
              <a:tr h="427038">
                <a:tc>
                  <a:txBody>
                    <a:bodyPr/>
                    <a:lstStyle/>
                    <a:p>
                      <a:r>
                        <a:rPr lang="en-US" sz="2400" b="1" dirty="0"/>
                        <a:t>Computer Science</a:t>
                      </a:r>
                    </a:p>
                  </a:txBody>
                  <a:tcPr/>
                </a:tc>
                <a:tc>
                  <a:txBody>
                    <a:bodyPr/>
                    <a:lstStyle/>
                    <a:p>
                      <a:r>
                        <a:rPr lang="en-US" sz="2400" b="1" dirty="0"/>
                        <a:t>Electrical Engineering</a:t>
                      </a:r>
                    </a:p>
                  </a:txBody>
                  <a:tcPr/>
                </a:tc>
                <a:tc>
                  <a:txBody>
                    <a:bodyPr/>
                    <a:lstStyle/>
                    <a:p>
                      <a:r>
                        <a:rPr lang="en-US" sz="2400" b="1" dirty="0"/>
                        <a:t>General</a:t>
                      </a:r>
                    </a:p>
                  </a:txBody>
                  <a:tcPr/>
                </a:tc>
                <a:extLst>
                  <a:ext uri="{0D108BD9-81ED-4DB2-BD59-A6C34878D82A}">
                    <a16:rowId xmlns:a16="http://schemas.microsoft.com/office/drawing/2014/main" val="3758480084"/>
                  </a:ext>
                </a:extLst>
              </a:tr>
              <a:tr h="3484563">
                <a:tc>
                  <a:txBody>
                    <a:bodyPr/>
                    <a:lstStyle/>
                    <a:p>
                      <a:r>
                        <a:rPr lang="en-US" sz="2400" dirty="0"/>
                        <a:t>Machine Learning </a:t>
                      </a:r>
                    </a:p>
                    <a:p>
                      <a:r>
                        <a:rPr lang="en-US" sz="2400" dirty="0"/>
                        <a:t>Data Mining </a:t>
                      </a:r>
                    </a:p>
                    <a:p>
                      <a:r>
                        <a:rPr lang="en-US" sz="2400" dirty="0"/>
                        <a:t>Simulation</a:t>
                      </a:r>
                    </a:p>
                    <a:p>
                      <a:r>
                        <a:rPr lang="en-US" sz="2400" dirty="0"/>
                        <a:t>Image Processing</a:t>
                      </a:r>
                    </a:p>
                    <a:p>
                      <a:r>
                        <a:rPr lang="en-US" sz="2400" dirty="0"/>
                        <a:t>Computer Vision Computer Graphics Visualization</a:t>
                      </a:r>
                    </a:p>
                    <a:p>
                      <a:r>
                        <a:rPr lang="en-US" sz="2400" dirty="0"/>
                        <a:t>Software Testing </a:t>
                      </a:r>
                    </a:p>
                    <a:p>
                      <a:r>
                        <a:rPr lang="en-US" sz="2400" dirty="0"/>
                        <a:t>Analysis of Algorithms</a:t>
                      </a:r>
                    </a:p>
                    <a:p>
                      <a:r>
                        <a:rPr lang="en-US" sz="2400" dirty="0"/>
                        <a:t>Etc.</a:t>
                      </a:r>
                    </a:p>
                  </a:txBody>
                  <a:tcPr/>
                </a:tc>
                <a:tc>
                  <a:txBody>
                    <a:bodyPr/>
                    <a:lstStyle/>
                    <a:p>
                      <a:r>
                        <a:rPr lang="en-US" sz="2400" dirty="0"/>
                        <a:t>Signal Processing</a:t>
                      </a:r>
                    </a:p>
                    <a:p>
                      <a:r>
                        <a:rPr lang="en-US" sz="2400" dirty="0"/>
                        <a:t>Telecommunications</a:t>
                      </a:r>
                    </a:p>
                    <a:p>
                      <a:r>
                        <a:rPr lang="en-US" sz="2400" dirty="0"/>
                        <a:t>Information Theory</a:t>
                      </a:r>
                    </a:p>
                    <a:p>
                      <a:r>
                        <a:rPr lang="en-US" sz="2400" dirty="0"/>
                        <a:t>Control Theory</a:t>
                      </a:r>
                    </a:p>
                    <a:p>
                      <a:r>
                        <a:rPr lang="en-US" sz="2400" dirty="0"/>
                        <a:t>Instrumentation</a:t>
                      </a:r>
                    </a:p>
                    <a:p>
                      <a:r>
                        <a:rPr lang="en-US" sz="2400" dirty="0"/>
                        <a:t>Sensors </a:t>
                      </a:r>
                    </a:p>
                    <a:p>
                      <a:r>
                        <a:rPr lang="en-US" sz="2400" dirty="0"/>
                        <a:t>Testing of Hardware or Electronics</a:t>
                      </a:r>
                    </a:p>
                    <a:p>
                      <a:r>
                        <a:rPr lang="en-US" sz="2400" dirty="0"/>
                        <a:t>Biomedical Signal Analysis</a:t>
                      </a:r>
                    </a:p>
                    <a:p>
                      <a:r>
                        <a:rPr lang="en-US" sz="2400" dirty="0"/>
                        <a:t>Etc.</a:t>
                      </a:r>
                    </a:p>
                    <a:p>
                      <a:endParaRPr lang="en-US" sz="2400" dirty="0"/>
                    </a:p>
                  </a:txBody>
                  <a:tcPr/>
                </a:tc>
                <a:tc>
                  <a:txBody>
                    <a:bodyPr/>
                    <a:lstStyle/>
                    <a:p>
                      <a:r>
                        <a:rPr lang="en-US" sz="2400" dirty="0"/>
                        <a:t>Gambling!!! </a:t>
                      </a:r>
                    </a:p>
                    <a:p>
                      <a:r>
                        <a:rPr lang="en-US" sz="2400" dirty="0"/>
                        <a:t>Stock Market Analysis Politics </a:t>
                      </a:r>
                    </a:p>
                    <a:p>
                      <a:r>
                        <a:rPr lang="en-US" sz="2400" dirty="0"/>
                        <a:t>Sports</a:t>
                      </a:r>
                    </a:p>
                    <a:p>
                      <a:r>
                        <a:rPr lang="en-US" sz="2400" dirty="0"/>
                        <a:t>Demographics</a:t>
                      </a:r>
                    </a:p>
                    <a:p>
                      <a:r>
                        <a:rPr lang="en-US" sz="2400" dirty="0"/>
                        <a:t>Medicine </a:t>
                      </a:r>
                    </a:p>
                    <a:p>
                      <a:r>
                        <a:rPr lang="en-US" sz="2400" dirty="0"/>
                        <a:t>Economics </a:t>
                      </a:r>
                    </a:p>
                    <a:p>
                      <a:r>
                        <a:rPr lang="en-US" sz="2400" dirty="0"/>
                        <a:t>All Sciences!!</a:t>
                      </a:r>
                    </a:p>
                    <a:p>
                      <a:r>
                        <a:rPr lang="en-US" sz="2400" dirty="0"/>
                        <a:t>Etc.</a:t>
                      </a:r>
                    </a:p>
                  </a:txBody>
                  <a:tcPr/>
                </a:tc>
                <a:extLst>
                  <a:ext uri="{0D108BD9-81ED-4DB2-BD59-A6C34878D82A}">
                    <a16:rowId xmlns:a16="http://schemas.microsoft.com/office/drawing/2014/main" val="324445061"/>
                  </a:ext>
                </a:extLst>
              </a:tr>
            </a:tbl>
          </a:graphicData>
        </a:graphic>
      </p:graphicFrame>
      <p:sp>
        <p:nvSpPr>
          <p:cNvPr id="4" name="Slide Number Placeholder 3">
            <a:extLst>
              <a:ext uri="{FF2B5EF4-FFF2-40B4-BE49-F238E27FC236}">
                <a16:creationId xmlns:a16="http://schemas.microsoft.com/office/drawing/2014/main" id="{22DCA7CD-3592-4BE9-B51F-F3989C36F2F7}"/>
              </a:ext>
            </a:extLst>
          </p:cNvPr>
          <p:cNvSpPr>
            <a:spLocks noGrp="1"/>
          </p:cNvSpPr>
          <p:nvPr>
            <p:ph type="sldNum" sz="quarter" idx="12"/>
          </p:nvPr>
        </p:nvSpPr>
        <p:spPr/>
        <p:txBody>
          <a:bodyPr/>
          <a:lstStyle/>
          <a:p>
            <a:fld id="{1EC995CF-64E7-412C-8BAF-5E8F4224A259}" type="slidenum">
              <a:rPr lang="en-US" smtClean="0"/>
              <a:t>5</a:t>
            </a:fld>
            <a:endParaRPr lang="en-US"/>
          </a:p>
        </p:txBody>
      </p:sp>
    </p:spTree>
    <p:extLst>
      <p:ext uri="{BB962C8B-B14F-4D97-AF65-F5344CB8AC3E}">
        <p14:creationId xmlns:p14="http://schemas.microsoft.com/office/powerpoint/2010/main" val="171403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7243-8F4F-4DD9-86AF-BDC9CD5BC9C6}"/>
              </a:ext>
            </a:extLst>
          </p:cNvPr>
          <p:cNvSpPr>
            <a:spLocks noGrp="1"/>
          </p:cNvSpPr>
          <p:nvPr>
            <p:ph type="title"/>
          </p:nvPr>
        </p:nvSpPr>
        <p:spPr/>
        <p:txBody>
          <a:bodyPr/>
          <a:lstStyle/>
          <a:p>
            <a:pPr algn="ctr"/>
            <a:r>
              <a:rPr lang="en-US" dirty="0"/>
              <a:t>Why Study Probability and Random Variables?</a:t>
            </a:r>
          </a:p>
        </p:txBody>
      </p:sp>
      <p:sp>
        <p:nvSpPr>
          <p:cNvPr id="3" name="Content Placeholder 2">
            <a:extLst>
              <a:ext uri="{FF2B5EF4-FFF2-40B4-BE49-F238E27FC236}">
                <a16:creationId xmlns:a16="http://schemas.microsoft.com/office/drawing/2014/main" id="{41BC09F9-E7D9-4815-9E5F-462964707EEA}"/>
              </a:ext>
            </a:extLst>
          </p:cNvPr>
          <p:cNvSpPr>
            <a:spLocks noGrp="1"/>
          </p:cNvSpPr>
          <p:nvPr>
            <p:ph idx="1"/>
          </p:nvPr>
        </p:nvSpPr>
        <p:spPr/>
        <p:txBody>
          <a:bodyPr>
            <a:normAutofit/>
          </a:bodyPr>
          <a:lstStyle/>
          <a:p>
            <a:r>
              <a:rPr lang="en-US" b="1" dirty="0"/>
              <a:t>Model:  </a:t>
            </a:r>
            <a:r>
              <a:rPr lang="en-US" dirty="0"/>
              <a:t>A description of a real physical system we want to analyze.  A model is used to predict the outcome of experiments.</a:t>
            </a:r>
          </a:p>
          <a:p>
            <a:r>
              <a:rPr lang="en-US" b="1" dirty="0"/>
              <a:t>Deterministic models </a:t>
            </a:r>
            <a:r>
              <a:rPr lang="en-US" dirty="0"/>
              <a:t>(Mathematical models):  uses a set of mathematical equations to predict the outcomes of the experiment.</a:t>
            </a:r>
          </a:p>
          <a:p>
            <a:r>
              <a:rPr lang="en-US" b="1" dirty="0"/>
              <a:t>Probabilistic Models:  </a:t>
            </a:r>
            <a:r>
              <a:rPr lang="en-US" dirty="0"/>
              <a:t>In many practical situations, we are not able to accurately model all aspects of a physical system due to inaccuracies, uncertainties, randomness in measurements, etc.</a:t>
            </a:r>
          </a:p>
          <a:p>
            <a:r>
              <a:rPr lang="en-US" b="1" dirty="0"/>
              <a:t>Computer simulation model:  </a:t>
            </a:r>
            <a:r>
              <a:rPr lang="en-US" dirty="0"/>
              <a:t>A computer program is used to simulate or mimic the dynamics of a system</a:t>
            </a:r>
          </a:p>
        </p:txBody>
      </p:sp>
      <p:sp>
        <p:nvSpPr>
          <p:cNvPr id="4" name="Slide Number Placeholder 3">
            <a:extLst>
              <a:ext uri="{FF2B5EF4-FFF2-40B4-BE49-F238E27FC236}">
                <a16:creationId xmlns:a16="http://schemas.microsoft.com/office/drawing/2014/main" id="{442779A4-8335-49B1-8996-AF65CBE3F17E}"/>
              </a:ext>
            </a:extLst>
          </p:cNvPr>
          <p:cNvSpPr>
            <a:spLocks noGrp="1"/>
          </p:cNvSpPr>
          <p:nvPr>
            <p:ph type="sldNum" sz="quarter" idx="12"/>
          </p:nvPr>
        </p:nvSpPr>
        <p:spPr/>
        <p:txBody>
          <a:bodyPr/>
          <a:lstStyle/>
          <a:p>
            <a:fld id="{1EC995CF-64E7-412C-8BAF-5E8F4224A259}" type="slidenum">
              <a:rPr lang="en-US" smtClean="0"/>
              <a:t>6</a:t>
            </a:fld>
            <a:endParaRPr lang="en-US"/>
          </a:p>
        </p:txBody>
      </p:sp>
    </p:spTree>
    <p:extLst>
      <p:ext uri="{BB962C8B-B14F-4D97-AF65-F5344CB8AC3E}">
        <p14:creationId xmlns:p14="http://schemas.microsoft.com/office/powerpoint/2010/main" val="55206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75B5-7336-4ED5-9C17-1BE33061386A}"/>
              </a:ext>
            </a:extLst>
          </p:cNvPr>
          <p:cNvSpPr>
            <a:spLocks noGrp="1"/>
          </p:cNvSpPr>
          <p:nvPr>
            <p:ph type="title"/>
          </p:nvPr>
        </p:nvSpPr>
        <p:spPr/>
        <p:txBody>
          <a:bodyPr/>
          <a:lstStyle/>
          <a:p>
            <a:pPr algn="ctr"/>
            <a:r>
              <a:rPr lang="en-US" dirty="0"/>
              <a:t>BASIC DEFINITIONS</a:t>
            </a:r>
          </a:p>
        </p:txBody>
      </p:sp>
      <p:sp>
        <p:nvSpPr>
          <p:cNvPr id="3" name="Content Placeholder 2">
            <a:extLst>
              <a:ext uri="{FF2B5EF4-FFF2-40B4-BE49-F238E27FC236}">
                <a16:creationId xmlns:a16="http://schemas.microsoft.com/office/drawing/2014/main" id="{65C5A31E-311D-4976-8163-8B68E1B28226}"/>
              </a:ext>
            </a:extLst>
          </p:cNvPr>
          <p:cNvSpPr>
            <a:spLocks noGrp="1"/>
          </p:cNvSpPr>
          <p:nvPr>
            <p:ph idx="1"/>
          </p:nvPr>
        </p:nvSpPr>
        <p:spPr/>
        <p:txBody>
          <a:bodyPr>
            <a:normAutofit lnSpcReduction="10000"/>
          </a:bodyPr>
          <a:lstStyle/>
          <a:p>
            <a:pPr marL="342900" marR="0" lvl="0" indent="-342900">
              <a:spcBef>
                <a:spcPts val="0"/>
              </a:spcBef>
              <a:spcAft>
                <a:spcPts val="0"/>
              </a:spcAft>
              <a:buFont typeface="Symbol" panose="05050102010706020507" pitchFamily="18" charset="2"/>
              <a:buChar char=""/>
            </a:pPr>
            <a:r>
              <a:rPr lang="en-CA" b="1" dirty="0">
                <a:latin typeface="+mj-lt"/>
                <a:ea typeface="Times New Roman" panose="02020603050405020304" pitchFamily="18" charset="0"/>
              </a:rPr>
              <a:t>Experiment:</a:t>
            </a:r>
            <a:r>
              <a:rPr lang="en-CA" dirty="0">
                <a:latin typeface="+mj-lt"/>
                <a:ea typeface="Times New Roman" panose="02020603050405020304" pitchFamily="18" charset="0"/>
              </a:rPr>
              <a:t> a scientific procedure undertaken to make a discovery or demonstrate a known fact (E.g., toss a coin)</a:t>
            </a:r>
            <a:endParaRPr lang="en-US" dirty="0">
              <a:latin typeface="+mj-l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CA" b="1" dirty="0">
                <a:latin typeface="+mj-lt"/>
                <a:ea typeface="Times New Roman" panose="02020603050405020304" pitchFamily="18" charset="0"/>
              </a:rPr>
              <a:t>Outcome</a:t>
            </a:r>
            <a:r>
              <a:rPr lang="en-CA" dirty="0">
                <a:latin typeface="+mj-lt"/>
                <a:ea typeface="Times New Roman" panose="02020603050405020304" pitchFamily="18" charset="0"/>
              </a:rPr>
              <a:t>:  the result of an experiment (E.g., “head” or “tail” for coin toss)</a:t>
            </a:r>
            <a:endParaRPr lang="en-US" dirty="0">
              <a:latin typeface="+mj-l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CA" b="1" dirty="0">
                <a:latin typeface="+mj-lt"/>
                <a:ea typeface="Times New Roman" panose="02020603050405020304" pitchFamily="18" charset="0"/>
              </a:rPr>
              <a:t>Deterministic experiment:</a:t>
            </a:r>
            <a:r>
              <a:rPr lang="en-CA" dirty="0">
                <a:latin typeface="+mj-lt"/>
                <a:ea typeface="Times New Roman" panose="02020603050405020304" pitchFamily="18" charset="0"/>
              </a:rPr>
              <a:t>  Outcomes are predictable when the experiment is repeated under the same conditions. (E.g., apply a voltage to a circuit and measure the output voltage)</a:t>
            </a:r>
            <a:endParaRPr lang="en-CA" dirty="0">
              <a:latin typeface="+mj-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CA" b="1" dirty="0">
                <a:latin typeface="+mj-lt"/>
                <a:ea typeface="Times New Roman" panose="02020603050405020304" pitchFamily="18" charset="0"/>
              </a:rPr>
              <a:t>Random experiment:</a:t>
            </a:r>
            <a:r>
              <a:rPr lang="en-CA" dirty="0">
                <a:latin typeface="+mj-lt"/>
                <a:ea typeface="Times New Roman" panose="02020603050405020304" pitchFamily="18" charset="0"/>
              </a:rPr>
              <a:t>  Outcomes are unpredictable when the experiment is repeated under the same conditions (E.g., toss a coin several times)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Light" panose="020F0302020204030204"/>
                <a:ea typeface="+mn-ea"/>
                <a:cs typeface="+mn-cs"/>
              </a:rPr>
              <a:t>Event: </a:t>
            </a:r>
            <a:r>
              <a:rPr lang="en-US" dirty="0">
                <a:solidFill>
                  <a:prstClr val="black"/>
                </a:solidFill>
                <a:latin typeface="Calibri Light" panose="020F0302020204030204"/>
              </a:rPr>
              <a:t>A</a:t>
            </a: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 collection of outcomes or a subset of a sample space</a:t>
            </a:r>
          </a:p>
          <a:p>
            <a:pPr marL="342900" marR="0" lvl="0" indent="-342900">
              <a:spcBef>
                <a:spcPts val="0"/>
              </a:spcBef>
              <a:spcAft>
                <a:spcPts val="0"/>
              </a:spcAft>
              <a:buFont typeface="Symbol" panose="05050102010706020507" pitchFamily="18" charset="2"/>
              <a:buChar char=""/>
            </a:pPr>
            <a:endParaRPr lang="en-US" dirty="0">
              <a:latin typeface="+mj-lt"/>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2CC9BB3C-5E89-4D85-B4C0-DDA6DD808DD7}"/>
              </a:ext>
            </a:extLst>
          </p:cNvPr>
          <p:cNvSpPr>
            <a:spLocks noGrp="1"/>
          </p:cNvSpPr>
          <p:nvPr>
            <p:ph type="sldNum" sz="quarter" idx="12"/>
          </p:nvPr>
        </p:nvSpPr>
        <p:spPr/>
        <p:txBody>
          <a:bodyPr/>
          <a:lstStyle/>
          <a:p>
            <a:fld id="{1EC995CF-64E7-412C-8BAF-5E8F4224A259}" type="slidenum">
              <a:rPr lang="en-US" smtClean="0"/>
              <a:t>7</a:t>
            </a:fld>
            <a:endParaRPr lang="en-US"/>
          </a:p>
        </p:txBody>
      </p:sp>
    </p:spTree>
    <p:extLst>
      <p:ext uri="{BB962C8B-B14F-4D97-AF65-F5344CB8AC3E}">
        <p14:creationId xmlns:p14="http://schemas.microsoft.com/office/powerpoint/2010/main" val="23727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26B5-5DF2-4EE8-B621-5D0802CCC727}"/>
              </a:ext>
            </a:extLst>
          </p:cNvPr>
          <p:cNvSpPr>
            <a:spLocks noGrp="1"/>
          </p:cNvSpPr>
          <p:nvPr>
            <p:ph type="title"/>
          </p:nvPr>
        </p:nvSpPr>
        <p:spPr/>
        <p:txBody>
          <a:bodyPr/>
          <a:lstStyle/>
          <a:p>
            <a:pPr algn="ctr"/>
            <a:r>
              <a:rPr lang="en-US" dirty="0"/>
              <a:t>BASIC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8B3250-5D2B-4308-ABBC-2A1014670AAA}"/>
                  </a:ext>
                </a:extLst>
              </p:cNvPr>
              <p:cNvSpPr>
                <a:spLocks noGrp="1"/>
              </p:cNvSpPr>
              <p:nvPr>
                <p:ph idx="1"/>
              </p:nvPr>
            </p:nvSpPr>
            <p:spPr>
              <a:xfrm>
                <a:off x="838200" y="1866900"/>
                <a:ext cx="10515600" cy="4351338"/>
              </a:xfrm>
            </p:spPr>
            <p:txBody>
              <a:bodyPr>
                <a:normAutofit/>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rPr>
                  <a:t>Sample space: </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Denoted S, is a collection of all the possible outcomes of an experiment (for a coin toss </a:t>
                </a:r>
                <a14:m>
                  <m:oMath xmlns:m="http://schemas.openxmlformats.org/officeDocument/2006/math">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m:t>
                    </m:r>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d>
                  </m:oMath>
                </a14:m>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lang="en-US" dirty="0">
                    <a:latin typeface="+mj-lt"/>
                  </a:rPr>
                  <a:t>Discrete sample space contains a discrete outcomes</a:t>
                </a:r>
              </a:p>
              <a:p>
                <a:r>
                  <a:rPr lang="en-US" dirty="0">
                    <a:latin typeface="+mj-lt"/>
                  </a:rPr>
                  <a:t>Finite or infinite sample space a finite or infinite number of outcomes</a:t>
                </a:r>
              </a:p>
              <a:p>
                <a:r>
                  <a:rPr lang="en-US" dirty="0">
                    <a:latin typeface="+mj-lt"/>
                  </a:rPr>
                  <a:t>Continuous sample space contains intervals such as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2,3</m:t>
                            </m:r>
                          </m:e>
                        </m:d>
                      </m:e>
                    </m:d>
                  </m:oMath>
                </a14:m>
                <a:r>
                  <a:rPr lang="en-US" dirty="0">
                    <a:latin typeface="+mj-lt"/>
                  </a:rPr>
                  <a:t> </a:t>
                </a:r>
              </a:p>
            </p:txBody>
          </p:sp>
        </mc:Choice>
        <mc:Fallback xmlns="">
          <p:sp>
            <p:nvSpPr>
              <p:cNvPr id="3" name="Content Placeholder 2">
                <a:extLst>
                  <a:ext uri="{FF2B5EF4-FFF2-40B4-BE49-F238E27FC236}">
                    <a16:creationId xmlns:a16="http://schemas.microsoft.com/office/drawing/2014/main" id="{B68B3250-5D2B-4308-ABBC-2A1014670AAA}"/>
                  </a:ext>
                </a:extLst>
              </p:cNvPr>
              <p:cNvSpPr>
                <a:spLocks noGrp="1" noRot="1" noChangeAspect="1" noMove="1" noResize="1" noEditPoints="1" noAdjustHandles="1" noChangeArrowheads="1" noChangeShapeType="1" noTextEdit="1"/>
              </p:cNvSpPr>
              <p:nvPr>
                <p:ph idx="1"/>
              </p:nvPr>
            </p:nvSpPr>
            <p:spPr>
              <a:xfrm>
                <a:off x="838200" y="1866900"/>
                <a:ext cx="10515600" cy="4351338"/>
              </a:xfrm>
              <a:blipFill>
                <a:blip r:embed="rId2"/>
                <a:stretch>
                  <a:fillRect l="-1043" t="-21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1C443A3-443C-4D53-860B-A7C99B0F72B1}"/>
              </a:ext>
            </a:extLst>
          </p:cNvPr>
          <p:cNvSpPr>
            <a:spLocks noGrp="1"/>
          </p:cNvSpPr>
          <p:nvPr>
            <p:ph type="sldNum" sz="quarter" idx="12"/>
          </p:nvPr>
        </p:nvSpPr>
        <p:spPr/>
        <p:txBody>
          <a:bodyPr/>
          <a:lstStyle/>
          <a:p>
            <a:fld id="{1EC995CF-64E7-412C-8BAF-5E8F4224A259}" type="slidenum">
              <a:rPr lang="en-US" smtClean="0"/>
              <a:t>8</a:t>
            </a:fld>
            <a:endParaRPr lang="en-US"/>
          </a:p>
        </p:txBody>
      </p:sp>
    </p:spTree>
    <p:extLst>
      <p:ext uri="{BB962C8B-B14F-4D97-AF65-F5344CB8AC3E}">
        <p14:creationId xmlns:p14="http://schemas.microsoft.com/office/powerpoint/2010/main" val="300519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4693-3AB8-44BB-854E-6E1C3CF77AA3}"/>
              </a:ext>
            </a:extLst>
          </p:cNvPr>
          <p:cNvSpPr>
            <a:spLocks noGrp="1"/>
          </p:cNvSpPr>
          <p:nvPr>
            <p:ph type="title"/>
          </p:nvPr>
        </p:nvSpPr>
        <p:spPr/>
        <p:txBody>
          <a:bodyPr/>
          <a:lstStyle/>
          <a:p>
            <a:pPr algn="ctr"/>
            <a:r>
              <a:rPr lang="en-US" dirty="0"/>
              <a:t>BASIC DEFINITIONS</a:t>
            </a:r>
          </a:p>
        </p:txBody>
      </p:sp>
      <p:sp>
        <p:nvSpPr>
          <p:cNvPr id="3" name="Content Placeholder 2">
            <a:extLst>
              <a:ext uri="{FF2B5EF4-FFF2-40B4-BE49-F238E27FC236}">
                <a16:creationId xmlns:a16="http://schemas.microsoft.com/office/drawing/2014/main" id="{32604CDA-3BC9-4B59-BA4A-25306E2017C5}"/>
              </a:ext>
            </a:extLst>
          </p:cNvPr>
          <p:cNvSpPr>
            <a:spLocks noGrp="1"/>
          </p:cNvSpPr>
          <p:nvPr>
            <p:ph idx="1"/>
          </p:nvPr>
        </p:nvSpPr>
        <p:spPr/>
        <p:txBody>
          <a:bodyPr>
            <a:normAutofit/>
          </a:bodyPr>
          <a:lstStyle/>
          <a:p>
            <a:pPr marL="0" marR="0" lvl="0" indent="0">
              <a:spcBef>
                <a:spcPts val="0"/>
              </a:spcBef>
              <a:spcAft>
                <a:spcPts val="0"/>
              </a:spcAft>
              <a:buNone/>
            </a:pPr>
            <a:r>
              <a:rPr lang="en-US" dirty="0"/>
              <a:t> </a:t>
            </a:r>
          </a:p>
          <a:p>
            <a:pPr marL="342900" marR="0" lvl="0" indent="-342900">
              <a:spcBef>
                <a:spcPts val="0"/>
              </a:spcBef>
              <a:spcAft>
                <a:spcPts val="0"/>
              </a:spcAft>
              <a:buFont typeface="Symbol" panose="05050102010706020507" pitchFamily="18" charset="2"/>
              <a:buChar char=""/>
            </a:pPr>
            <a:r>
              <a:rPr lang="en-CA" b="1" dirty="0">
                <a:latin typeface="Cambria Math" panose="02040503050406030204" pitchFamily="18" charset="0"/>
                <a:ea typeface="Times New Roman" panose="02020603050405020304" pitchFamily="18" charset="0"/>
              </a:rPr>
              <a:t>Probability theory:</a:t>
            </a:r>
            <a:r>
              <a:rPr lang="en-CA" dirty="0">
                <a:latin typeface="Cambria Math" panose="02040503050406030204" pitchFamily="18" charset="0"/>
                <a:ea typeface="Times New Roman" panose="02020603050405020304" pitchFamily="18" charset="0"/>
              </a:rPr>
              <a:t>  </a:t>
            </a:r>
          </a:p>
          <a:p>
            <a:pPr marL="0" marR="0" lvl="0" indent="0">
              <a:spcBef>
                <a:spcPts val="0"/>
              </a:spcBef>
              <a:spcAft>
                <a:spcPts val="0"/>
              </a:spcAft>
              <a:buNone/>
            </a:pPr>
            <a:endParaRPr lang="en-CA" dirty="0">
              <a:latin typeface="Cambria Math" panose="02040503050406030204" pitchFamily="18" charset="0"/>
              <a:ea typeface="Times New Roman" panose="02020603050405020304" pitchFamily="18" charset="0"/>
            </a:endParaRPr>
          </a:p>
          <a:p>
            <a:pPr marL="0" marR="0" lvl="0" indent="0">
              <a:spcBef>
                <a:spcPts val="0"/>
              </a:spcBef>
              <a:spcAft>
                <a:spcPts val="0"/>
              </a:spcAft>
              <a:buNone/>
            </a:pPr>
            <a:r>
              <a:rPr lang="en-CA" dirty="0">
                <a:latin typeface="Cambria Math" panose="02040503050406030204" pitchFamily="18" charset="0"/>
                <a:ea typeface="Times New Roman" panose="02020603050405020304" pitchFamily="18" charset="0"/>
              </a:rPr>
              <a:t>	The study of the mathematical rules that govern random 	events</a:t>
            </a:r>
            <a:r>
              <a:rPr lang="en-US" dirty="0"/>
              <a:t> </a:t>
            </a:r>
          </a:p>
          <a:p>
            <a:r>
              <a:rPr lang="en-CA" b="1" dirty="0">
                <a:latin typeface="Cambria Math" panose="02040503050406030204" pitchFamily="18" charset="0"/>
                <a:ea typeface="Calibri" panose="020F0502020204030204" pitchFamily="34" charset="0"/>
                <a:cs typeface="Times New Roman" panose="02020603050405020304" pitchFamily="18" charset="0"/>
              </a:rPr>
              <a:t>Statistics:</a:t>
            </a:r>
            <a:r>
              <a:rPr lang="en-CA" dirty="0">
                <a:latin typeface="Cambria Math" panose="02040503050406030204" pitchFamily="18" charset="0"/>
                <a:ea typeface="Calibri" panose="020F0502020204030204" pitchFamily="34" charset="0"/>
                <a:cs typeface="Times New Roman" panose="02020603050405020304" pitchFamily="18" charset="0"/>
              </a:rPr>
              <a:t>  	</a:t>
            </a:r>
          </a:p>
          <a:p>
            <a:pPr marL="0" indent="0">
              <a:buNone/>
            </a:pPr>
            <a:r>
              <a:rPr lang="en-CA" dirty="0">
                <a:latin typeface="Cambria Math" panose="02040503050406030204" pitchFamily="18" charset="0"/>
                <a:ea typeface="Calibri" panose="020F0502020204030204" pitchFamily="34" charset="0"/>
                <a:cs typeface="Times New Roman" panose="02020603050405020304" pitchFamily="18" charset="0"/>
              </a:rPr>
              <a:t>	The application of probability theory to the collection, 	analysis, and description of random data for the purpose of 	making inferences, judgements or conclusions about a 	population</a:t>
            </a:r>
            <a:endParaRPr lang="en-US" dirty="0"/>
          </a:p>
        </p:txBody>
      </p:sp>
      <p:sp>
        <p:nvSpPr>
          <p:cNvPr id="4" name="Slide Number Placeholder 3">
            <a:extLst>
              <a:ext uri="{FF2B5EF4-FFF2-40B4-BE49-F238E27FC236}">
                <a16:creationId xmlns:a16="http://schemas.microsoft.com/office/drawing/2014/main" id="{3ADDCF9D-007E-4611-8C74-674476498A1B}"/>
              </a:ext>
            </a:extLst>
          </p:cNvPr>
          <p:cNvSpPr>
            <a:spLocks noGrp="1"/>
          </p:cNvSpPr>
          <p:nvPr>
            <p:ph type="sldNum" sz="quarter" idx="12"/>
          </p:nvPr>
        </p:nvSpPr>
        <p:spPr/>
        <p:txBody>
          <a:bodyPr/>
          <a:lstStyle/>
          <a:p>
            <a:fld id="{1EC995CF-64E7-412C-8BAF-5E8F4224A259}" type="slidenum">
              <a:rPr lang="en-US" smtClean="0"/>
              <a:t>9</a:t>
            </a:fld>
            <a:endParaRPr lang="en-US"/>
          </a:p>
        </p:txBody>
      </p:sp>
    </p:spTree>
    <p:extLst>
      <p:ext uri="{BB962C8B-B14F-4D97-AF65-F5344CB8AC3E}">
        <p14:creationId xmlns:p14="http://schemas.microsoft.com/office/powerpoint/2010/main" val="3348949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ENEL 419 PROBABILITY AND RANDOM VARIABLES&amp;quot;&quot;/&gt;&lt;property id=&quot;20307&quot; value=&quot;256&quot;/&gt;&lt;/object&gt;&lt;object type=&quot;3&quot; unique_id=&quot;10004&quot;&gt;&lt;property id=&quot;20148&quot; value=&quot;5&quot;/&gt;&lt;property id=&quot;20300&quot; value=&quot;Slide 2 - &amp;quot;Textbooks&amp;quot;&quot;/&gt;&lt;property id=&quot;20307&quot; value=&quot;287&quot;/&gt;&lt;/object&gt;&lt;object type=&quot;3&quot; unique_id=&quot;10005&quot;&gt;&lt;property id=&quot;20148&quot; value=&quot;5&quot;/&gt;&lt;property id=&quot;20300&quot; value=&quot;Slide 3 - &amp;quot;Overall Course Objectives&amp;quot;&quot;/&gt;&lt;property id=&quot;20307&quot; value=&quot;288&quot;/&gt;&lt;/object&gt;&lt;object type=&quot;3&quot; unique_id=&quot;10006&quot;&gt;&lt;property id=&quot;20148&quot; value=&quot;5&quot;/&gt;&lt;property id=&quot;20300&quot; value=&quot;Slide 4 - &amp;quot;Important Notes&amp;quot;&quot;/&gt;&lt;property id=&quot;20307&quot; value=&quot;289&quot;/&gt;&lt;/object&gt;&lt;object type=&quot;3&quot; unique_id=&quot;10007&quot;&gt;&lt;property id=&quot;20148&quot; value=&quot;5&quot;/&gt;&lt;property id=&quot;20300&quot; value=&quot;Slide 5 - &amp;quot;Applications&amp;quot;&quot;/&gt;&lt;property id=&quot;20307&quot; value=&quot;290&quot;/&gt;&lt;/object&gt;&lt;object type=&quot;3&quot; unique_id=&quot;10008&quot;&gt;&lt;property id=&quot;20148&quot; value=&quot;5&quot;/&gt;&lt;property id=&quot;20300&quot; value=&quot;Slide 7 - &amp;quot;BASIC DEFINITIONS&amp;quot;&quot;/&gt;&lt;property id=&quot;20307&quot; value=&quot;257&quot;/&gt;&lt;/object&gt;&lt;object type=&quot;3&quot; unique_id=&quot;10009&quot;&gt;&lt;property id=&quot;20148&quot; value=&quot;5&quot;/&gt;&lt;property id=&quot;20300&quot; value=&quot;Slide 8 - &amp;quot;BASIC DEFINITIONS&amp;quot;&quot;/&gt;&lt;property id=&quot;20307&quot; value=&quot;258&quot;/&gt;&lt;/object&gt;&lt;object type=&quot;3&quot; unique_id=&quot;10010&quot;&gt;&lt;property id=&quot;20148&quot; value=&quot;5&quot;/&gt;&lt;property id=&quot;20300&quot; value=&quot;Slide 9 - &amp;quot;BASIC DEFINITIONS&amp;quot;&quot;/&gt;&lt;property id=&quot;20307&quot; value=&quot;259&quot;/&gt;&lt;/object&gt;&lt;object type=&quot;3&quot; unique_id=&quot;10011&quot;&gt;&lt;property id=&quot;20148&quot; value=&quot;5&quot;/&gt;&lt;property id=&quot;20300&quot; value=&quot;Slide 11 - &amp;quot; Relationship between Probability Theory and Statistics &amp;quot;&quot;/&gt;&lt;property id=&quot;20307&quot; value=&quot;261&quot;/&gt;&lt;/object&gt;&lt;object type=&quot;3&quot; unique_id=&quot;10012&quot;&gt;&lt;property id=&quot;20148&quot; value=&quot;5&quot;/&gt;&lt;property id=&quot;20300&quot; value=&quot;Slide 10 - &amp;quot;BASIC DEFINITIONS&amp;quot;&quot;/&gt;&lt;property id=&quot;20307&quot; value=&quot;260&quot;/&gt;&lt;/object&gt;&lt;object type=&quot;3&quot; unique_id=&quot;10013&quot;&gt;&lt;property id=&quot;20148&quot; value=&quot;5&quot;/&gt;&lt;property id=&quot;20300&quot; value=&quot;Slide 12 - &amp;quot;Set Theory and Probability Theory&amp;quot;&quot;/&gt;&lt;property id=&quot;20307&quot; value=&quot;262&quot;/&gt;&lt;/object&gt;&lt;object type=&quot;3&quot; unique_id=&quot;10014&quot;&gt;&lt;property id=&quot;20148&quot; value=&quot;5&quot;/&gt;&lt;property id=&quot;20300&quot; value=&quot;Slide 13 - &amp;quot;Definitions&amp;quot;&quot;/&gt;&lt;property id=&quot;20307&quot; value=&quot;264&quot;/&gt;&lt;/object&gt;&lt;object type=&quot;3&quot; unique_id=&quot;10015&quot;&gt;&lt;property id=&quot;20148&quot; value=&quot;5&quot;/&gt;&lt;property id=&quot;20300&quot; value=&quot;Slide 14 - &amp;quot;Venn Diagrams&amp;quot;&quot;/&gt;&lt;property id=&quot;20307&quot; value=&quot;265&quot;/&gt;&lt;/object&gt;&lt;object type=&quot;3&quot; unique_id=&quot;10016&quot;&gt;&lt;property id=&quot;20148&quot; value=&quot;5&quot;/&gt;&lt;property id=&quot;20300&quot; value=&quot;Slide 15 - &amp;quot;Basic Set Operations and Venn Diagrams&amp;quot;&quot;/&gt;&lt;property id=&quot;20307&quot; value=&quot;266&quot;/&gt;&lt;/object&gt;&lt;object type=&quot;3&quot; unique_id=&quot;10017&quot;&gt;&lt;property id=&quot;20148&quot; value=&quot;5&quot;/&gt;&lt;property id=&quot;20300&quot; value=&quot;Slide 16 - &amp;quot;Intersection Operation&amp;quot;&quot;/&gt;&lt;property id=&quot;20307&quot; value=&quot;267&quot;/&gt;&lt;/object&gt;&lt;object type=&quot;3&quot; unique_id=&quot;10018&quot;&gt;&lt;property id=&quot;20148&quot; value=&quot;5&quot;/&gt;&lt;property id=&quot;20300&quot; value=&quot;Slide 17 - &amp;quot;The Union Operation&amp;quot;&quot;/&gt;&lt;property id=&quot;20307&quot; value=&quot;268&quot;/&gt;&lt;/object&gt;&lt;object type=&quot;3&quot; unique_id=&quot;10019&quot;&gt;&lt;property id=&quot;20148&quot; value=&quot;5&quot;/&gt;&lt;property id=&quot;20300&quot; value=&quot;Slide 18 - &amp;quot;Intersection and Union Operations for Disjoint Sets&amp;quot;&quot;/&gt;&lt;property id=&quot;20307&quot; value=&quot;269&quot;/&gt;&lt;/object&gt;&lt;object type=&quot;3&quot; unique_id=&quot;10020&quot;&gt;&lt;property id=&quot;20148&quot; value=&quot;5&quot;/&gt;&lt;property id=&quot;20300&quot; value=&quot;Slide 19 - &amp;quot;The Complement Operation&amp;quot;&quot;/&gt;&lt;property id=&quot;20307&quot; value=&quot;270&quot;/&gt;&lt;/object&gt;&lt;object type=&quot;3&quot; unique_id=&quot;10021&quot;&gt;&lt;property id=&quot;20148&quot; value=&quot;5&quot;/&gt;&lt;property id=&quot;20300&quot; value=&quot;Slide 20 - &amp;quot;Basic Set Identities&amp;quot;&quot;/&gt;&lt;property id=&quot;20307&quot; value=&quot;271&quot;/&gt;&lt;/object&gt;&lt;object type=&quot;3&quot; unique_id=&quot;10022&quot;&gt;&lt;property id=&quot;20148&quot; value=&quot;5&quot;/&gt;&lt;property id=&quot;20300&quot; value=&quot;Slide 21 - &amp;quot;Examples&amp;quot;&quot;/&gt;&lt;property id=&quot;20307&quot; value=&quot;272&quot;/&gt;&lt;/object&gt;&lt;object type=&quot;3&quot; unique_id=&quot;10023&quot;&gt;&lt;property id=&quot;20148&quot; value=&quot;5&quot;/&gt;&lt;property id=&quot;20300&quot; value=&quot;Slide 22 - &amp;quot;Probability Model&amp;quot;&quot;/&gt;&lt;property id=&quot;20307&quot; value=&quot;273&quot;/&gt;&lt;/object&gt;&lt;object type=&quot;3&quot; unique_id=&quot;10024&quot;&gt;&lt;property id=&quot;20148&quot; value=&quot;5&quot;/&gt;&lt;property id=&quot;20300&quot; value=&quot;Slide 23 - &amp;quot;Examples&amp;quot;&quot;/&gt;&lt;property id=&quot;20307&quot; value=&quot;274&quot;/&gt;&lt;/object&gt;&lt;object type=&quot;3&quot; unique_id=&quot;10025&quot;&gt;&lt;property id=&quot;20148&quot; value=&quot;5&quot;/&gt;&lt;property id=&quot;20300&quot; value=&quot;Slide 24 - &amp;quot;Probability Axioms and Corollaries&amp;quot;&quot;/&gt;&lt;property id=&quot;20307&quot; value=&quot;275&quot;/&gt;&lt;/object&gt;&lt;object type=&quot;3&quot; unique_id=&quot;10026&quot;&gt;&lt;property id=&quot;20148&quot; value=&quot;5&quot;/&gt;&lt;property id=&quot;20300&quot; value=&quot;Slide 25 - &amp;quot;Probability Axioms&amp;quot;&quot;/&gt;&lt;property id=&quot;20307&quot; value=&quot;276&quot;/&gt;&lt;/object&gt;&lt;object type=&quot;3&quot; unique_id=&quot;10027&quot;&gt;&lt;property id=&quot;20148&quot; value=&quot;5&quot;/&gt;&lt;property id=&quot;20300&quot; value=&quot;Slide 26 - &amp;quot;Corollaries of Probability Axioms&amp;quot;&quot;/&gt;&lt;property id=&quot;20307&quot; value=&quot;277&quot;/&gt;&lt;/object&gt;&lt;object type=&quot;3&quot; unique_id=&quot;10028&quot;&gt;&lt;property id=&quot;20148&quot; value=&quot;5&quot;/&gt;&lt;property id=&quot;20300&quot; value=&quot;Slide 27 - &amp;quot;Methods of Assigning Probabilities&amp;quot;&quot;/&gt;&lt;property id=&quot;20307&quot; value=&quot;278&quot;/&gt;&lt;/object&gt;&lt;object type=&quot;3&quot; unique_id=&quot;10029&quot;&gt;&lt;property id=&quot;20148&quot; value=&quot;5&quot;/&gt;&lt;property id=&quot;20300&quot; value=&quot;Slide 28 - &amp;quot;Methods of Assigning Probabilities&amp;quot;&quot;/&gt;&lt;property id=&quot;20307&quot; value=&quot;279&quot;/&gt;&lt;/object&gt;&lt;object type=&quot;3&quot; unique_id=&quot;10030&quot;&gt;&lt;property id=&quot;20148&quot; value=&quot;5&quot;/&gt;&lt;property id=&quot;20300&quot; value=&quot;Slide 29 - &amp;quot;Methods of Assigning Probabilities&amp;quot;&quot;/&gt;&lt;property id=&quot;20307&quot; value=&quot;280&quot;/&gt;&lt;/object&gt;&lt;object type=&quot;3&quot; unique_id=&quot;10031&quot;&gt;&lt;property id=&quot;20148&quot; value=&quot;5&quot;/&gt;&lt;property id=&quot;20300&quot; value=&quot;Slide 30 - &amp;quot;Classical Approach – Example 1&amp;quot;&quot;/&gt;&lt;property id=&quot;20307&quot; value=&quot;281&quot;/&gt;&lt;/object&gt;&lt;object type=&quot;3&quot; unique_id=&quot;10032&quot;&gt;&lt;property id=&quot;20148&quot; value=&quot;5&quot;/&gt;&lt;property id=&quot;20300&quot; value=&quot;Slide 31 - &amp;quot;Classical Approach – Example 1&amp;quot;&quot;/&gt;&lt;property id=&quot;20307&quot; value=&quot;284&quot;/&gt;&lt;/object&gt;&lt;object type=&quot;3&quot; unique_id=&quot;10033&quot;&gt;&lt;property id=&quot;20148&quot; value=&quot;5&quot;/&gt;&lt;property id=&quot;20300&quot; value=&quot;Slide 32 - &amp;quot;Classical Approach – Example 2&amp;quot;&quot;/&gt;&lt;property id=&quot;20307&quot; value=&quot;282&quot;/&gt;&lt;/object&gt;&lt;object type=&quot;3&quot; unique_id=&quot;10034&quot;&gt;&lt;property id=&quot;20148&quot; value=&quot;5&quot;/&gt;&lt;property id=&quot;20300&quot; value=&quot;Slide 33 - &amp;quot;Classical Approach – Example 2&amp;quot;&quot;/&gt;&lt;property id=&quot;20307&quot; value=&quot;283&quot;/&gt;&lt;/object&gt;&lt;object type=&quot;3&quot; unique_id=&quot;10035&quot;&gt;&lt;property id=&quot;20148&quot; value=&quot;5&quot;/&gt;&lt;property id=&quot;20300&quot; value=&quot;Slide 34 - &amp;quot;Classical Approach – Example 3&amp;quot;&quot;/&gt;&lt;property id=&quot;20307&quot; value=&quot;285&quot;/&gt;&lt;/object&gt;&lt;object type=&quot;3&quot; unique_id=&quot;10036&quot;&gt;&lt;property id=&quot;20148&quot; value=&quot;5&quot;/&gt;&lt;property id=&quot;20300&quot; value=&quot;Slide 35 - &amp;quot;Classical Approach – Example 3&amp;quot;&quot;/&gt;&lt;property id=&quot;20307&quot; value=&quot;286&quot;/&gt;&lt;/object&gt;&lt;object type=&quot;3&quot; unique_id=&quot;10181&quot;&gt;&lt;property id=&quot;20148&quot; value=&quot;5&quot;/&gt;&lt;property id=&quot;20300&quot; value=&quot;Slide 6 - &amp;quot;Why Study Probability and Random Variables?&amp;quot;&quot;/&gt;&lt;property id=&quot;20307&quot; value=&quot;291&quot;/&gt;&lt;/object&gt;&lt;/object&gt;&lt;object type=&quot;8&quot; unique_id=&quot;1007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1976</TotalTime>
  <Words>2214</Words>
  <Application>Microsoft Office PowerPoint</Application>
  <PresentationFormat>Widescreen</PresentationFormat>
  <Paragraphs>301</Paragraphs>
  <Slides>35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Symbol</vt:lpstr>
      <vt:lpstr>Office Theme</vt:lpstr>
      <vt:lpstr>Equation</vt:lpstr>
      <vt:lpstr>ENEL 419 PROBABILITY AND RANDOM VARIABLES</vt:lpstr>
      <vt:lpstr>Textbooks</vt:lpstr>
      <vt:lpstr>Overall Course Objectives</vt:lpstr>
      <vt:lpstr>Important Notes</vt:lpstr>
      <vt:lpstr>Applications</vt:lpstr>
      <vt:lpstr>Why Study Probability and Random Variables?</vt:lpstr>
      <vt:lpstr>BASIC DEFINITIONS</vt:lpstr>
      <vt:lpstr>BASIC DEFINITIONS</vt:lpstr>
      <vt:lpstr>BASIC DEFINITIONS</vt:lpstr>
      <vt:lpstr>BASIC DEFINITIONS</vt:lpstr>
      <vt:lpstr> Relationship between Probability Theory and Statistics </vt:lpstr>
      <vt:lpstr>Set Theory and Probability Theory</vt:lpstr>
      <vt:lpstr>Definitions</vt:lpstr>
      <vt:lpstr>Venn Diagrams</vt:lpstr>
      <vt:lpstr>Basic Set Operations and Venn Diagrams</vt:lpstr>
      <vt:lpstr>Intersection Operation</vt:lpstr>
      <vt:lpstr>The Union Operation</vt:lpstr>
      <vt:lpstr>Intersection and Union Operations for Disjoint Sets</vt:lpstr>
      <vt:lpstr>The Complement Operation</vt:lpstr>
      <vt:lpstr>Basic Set Identities</vt:lpstr>
      <vt:lpstr>Examples</vt:lpstr>
      <vt:lpstr>Probability Model</vt:lpstr>
      <vt:lpstr>Examples</vt:lpstr>
      <vt:lpstr>Probability Axioms and Corollaries</vt:lpstr>
      <vt:lpstr>Probability Axioms</vt:lpstr>
      <vt:lpstr>Corollaries of Probability Axioms</vt:lpstr>
      <vt:lpstr>Methods of Assigning Probabilities</vt:lpstr>
      <vt:lpstr>Methods of Assigning Probabilities</vt:lpstr>
      <vt:lpstr>Methods of Assigning Probabilities</vt:lpstr>
      <vt:lpstr>Classical Approach – Example 1</vt:lpstr>
      <vt:lpstr>Classical Approach – Example 1</vt:lpstr>
      <vt:lpstr>Classical Approach – Example 2</vt:lpstr>
      <vt:lpstr>Classical Approach – Example 2</vt:lpstr>
      <vt:lpstr>Classical Approach – Example 3</vt:lpstr>
      <vt:lpstr>Classical Approach – Example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ENEL 419 PROBABILITY AND RANDOM VARIABLES</dc:title>
  <dc:creator>Abu Sesay</dc:creator>
  <cp:lastModifiedBy>Abu Sesay</cp:lastModifiedBy>
  <cp:revision>143</cp:revision>
  <dcterms:created xsi:type="dcterms:W3CDTF">2020-06-22T19:31:36Z</dcterms:created>
  <dcterms:modified xsi:type="dcterms:W3CDTF">2021-09-21T17:27:34Z</dcterms:modified>
</cp:coreProperties>
</file>