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300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303" r:id="rId27"/>
    <p:sldId id="304" r:id="rId28"/>
    <p:sldId id="305" r:id="rId29"/>
    <p:sldId id="306" r:id="rId30"/>
    <p:sldId id="281" r:id="rId31"/>
    <p:sldId id="282" r:id="rId32"/>
    <p:sldId id="283" r:id="rId33"/>
    <p:sldId id="298" r:id="rId34"/>
    <p:sldId id="299" r:id="rId35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11D8A-9F92-44D6-9268-B53A232D1AE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69624-79C2-4037-9FED-C650BD32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22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FE6F-CEB0-4F2B-B5B3-A7F97F986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6B06B-1CD6-4609-860B-8411D11ED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A165-8C0C-4D0B-A90B-051FBDD0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C489-DA0D-4CDA-98C4-92AD8A7A5F4C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9DF5-1A5C-4159-95BD-2930D736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0A633-0B0E-4B22-B437-537EB72E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0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BB10-A565-4586-942F-CD488218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FC7CB-4DC5-4CD7-A592-E4C832F80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4D4EE-E907-4F12-8C4F-FF5B7892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0AAE-E60C-4572-A90E-E20AF4383481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56DCD-07B0-4265-B36C-7C606652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7582C-C7F1-4EDA-B20D-AAE693A3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0F242-77AF-4EC3-8D55-3A35C1A5D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7CEA5-F6D6-4DD2-B2C0-22811E4D8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8E68F-512C-4986-9AAD-5B3C2B46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C51B-521A-40EE-87EB-D665035C0202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B9A93-4B7D-4960-BA54-220B6AF4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DFFBB-103C-40E1-9C37-DA57B8F5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0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72AA-6783-4CFF-B3E8-664A1382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4598-9800-444E-A9AE-C14CEC546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4213C-499B-49EE-B94A-762937B6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5A5-CC9F-4B4C-847A-668B9FC133EE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F5A21-A3CD-4E80-B32A-30B1F037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DC607-E457-4FEF-AB74-CECB9180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3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41D3-3072-4BF5-AD51-448CC0D5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91CB0-6A16-4399-BE94-69AA1BD46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C3900-CE83-43C5-A2CF-C0416936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069C-D67B-43D0-8BD9-290120A76417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E355E-BD78-45A5-BEAC-D913A374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09C53-892C-4DBC-B2CC-F6233CBE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5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0C7E-B459-4840-943F-5B217E4D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A4AF6-09F7-4F20-9C06-74EC05755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B4183-6D5B-4E8F-8E9A-5A22B9408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9C70B-B4D7-482E-92F7-82E4A6D1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04DD-FEE5-4539-A95D-427D1AA9E361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A2124-48BD-4714-BC6E-6067C979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120AA-8DF9-4783-8CBA-DE8EF744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4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A68A-1843-4F0F-B98D-209D4D04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A7D8B-3CE1-4839-A350-993DD9237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8D7FF-5096-4D3A-967B-46C161947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E0DCA-05D1-4A88-8220-9A255BCA7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9A0A0-67A6-45B6-A6CE-1F6076EE7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DA722-EFAF-400B-AB7B-312422F8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2489-5F07-4FC7-BD7C-231C79382FB9}" type="datetime1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9D1D0-D612-4FA3-97FB-E25B9EF0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7EE128-23F3-4A83-B896-648D33C7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2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19D7-A195-443E-8C5B-2EF34AC9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30043-E480-40E9-8AC6-399657E6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9497-2DF3-44C7-95C4-181AABBFA848}" type="datetime1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4D40C-B811-494E-984D-5B379378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0AC34-5382-45FA-97E7-76B5DA45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4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3C77B-11E2-453C-8F29-CB6FEECB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C571-9655-405C-8665-300AFFFD8FC6}" type="datetime1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35AE7-036D-4165-B77D-03E55A1B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40DCF-1FB1-46DD-9B52-ED0975D1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2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60FD-DB9C-4AA1-B248-52C7B5D3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9F73C-C76E-4CD7-BBA2-FB4026DBF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090EB-C904-4A5A-AB9D-F8D789732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A940D-E69C-40D4-BFF1-E71970EA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101E-3728-4FBE-B83B-85533E480232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B9B95-3073-49BE-A67D-DCF9C216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8EEC4-4C66-4DF9-B86F-F52132EA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5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C0BF-AE1E-4B31-A6D3-4E4E1F6C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7FE3D-41C8-4576-87CC-EA1E4E6BB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CED8E-671D-4BB0-A1A5-DFD6A1B9B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F208C-C5B3-43CC-A0FB-75CFA881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AEE6-265B-4527-9ED8-C7350A173882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B9009-E478-432A-BF7D-3E909D7E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E1971-FAAA-4F25-A383-E4E4EC3E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1EC57-D788-4FEB-BFFF-CC96184A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41020-9D89-4C21-8992-BA48B9B1C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C96D8-951C-4BF9-9AE8-D0539EA04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1B088-79EC-4FE1-8626-6122DFD8483F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C307-9FF3-4DB3-91E9-6C75CACF2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198E8-D250-42CD-8EE2-2AE5ED46D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7A156-0FC8-4905-85FF-B27CD936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8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3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.doc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F47A-F9C1-4DAE-B947-F988FF7F2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ENEL 419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1D940-B4EF-4CE4-AB0F-2E7A821B2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rabicPlain" startAt="8"/>
            </a:pPr>
            <a:r>
              <a:rPr lang="en-US" dirty="0"/>
              <a:t>STATISTICS: Estimation</a:t>
            </a:r>
          </a:p>
          <a:p>
            <a:r>
              <a:rPr lang="en-US" dirty="0"/>
              <a:t>(Reading Exercises:  Montgomery and Runger – Chapter 7)</a:t>
            </a:r>
          </a:p>
          <a:p>
            <a:r>
              <a:rPr lang="en-US"/>
              <a:t> (</a:t>
            </a:r>
            <a:r>
              <a:rPr lang="en-CA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Reading </a:t>
            </a:r>
            <a:r>
              <a:rPr lang="en-CA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Exercises:  Yates and Goodman – Chapter 10</a:t>
            </a:r>
            <a:r>
              <a:rPr lang="en-US" dirty="0"/>
              <a:t>)</a:t>
            </a:r>
          </a:p>
          <a:p>
            <a:pPr marL="457200" indent="-457200">
              <a:buAutoNum type="arabicPlain" startAt="8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7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063E-9548-4302-8CE2-DF1797DF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D00DDD-E97D-4A67-B5BF-851CAA423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Case 1:</a:t>
                </a:r>
                <a:r>
                  <a:rPr lang="en-US" dirty="0"/>
                  <a:t> The true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is known but the true variance is unknown. The sample variance,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mean of this sample variance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on average, the sample variance is equal to the true variance.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D00DDD-E97D-4A67-B5BF-851CAA423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4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34FE1-9012-4039-9DD0-5B182314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4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4986-0C23-4615-8A5A-36EE7F50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74FB1-F505-4048-9D5C-38497B9CB1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b="1" u="sng" dirty="0">
                    <a:solidFill>
                      <a:prstClr val="black"/>
                    </a:solidFill>
                  </a:rPr>
                  <a:t>Case 2:</a:t>
                </a:r>
                <a:r>
                  <a:rPr lang="en-US" dirty="0">
                    <a:solidFill>
                      <a:prstClr val="black"/>
                    </a:solidFill>
                  </a:rPr>
                  <a:t> The true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and true variance are unknown. </a:t>
                </a: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b="1" u="sng" dirty="0">
                    <a:solidFill>
                      <a:prstClr val="black"/>
                    </a:solidFill>
                  </a:rPr>
                  <a:t>Definition 1:</a:t>
                </a:r>
                <a:r>
                  <a:rPr lang="en-US" dirty="0">
                    <a:solidFill>
                      <a:prstClr val="black"/>
                    </a:solidFill>
                  </a:rPr>
                  <a:t> The sample variance,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is defined as</a:t>
                </a: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acc>
                      <m:r>
                        <a:rPr kumimoji="0" lang="en-US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74FB1-F505-4048-9D5C-38497B9CB1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4F7BC-9D8E-4DD8-B41B-1C207C05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95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B062-CE97-463B-8431-7E718BD5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Mean of Sample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8DE57-F95A-4C78-895E-A5CA44B7EC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To find the mean of the sample variance, add and subtract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</a:t>
                </a: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en-US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8DE57-F95A-4C78-895E-A5CA44B7E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CE33A-6973-4198-ABB0-AB65BB6E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88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00D2-E84B-4C44-91A0-1EAD0B5B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Mean of Sample 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F0AB8-E250-4376-AF90-CD6F9386FF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Simplify and take the mean term by term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i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F0AB8-E250-4376-AF90-CD6F9386F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5AA8D-ECAC-4112-8BF4-0C00A366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0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1D62-EB0B-46CF-B5C7-2EA42F05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Mean of Sample 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65D89-F271-4BA9-9929-5EAC573F51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𝑠𝑙𝑖𝑑𝑒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#10)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(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𝑓𝑟𝑜𝑚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𝑠𝑙𝑖𝑑𝑒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#5)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b="0" dirty="0">
                    <a:solidFill>
                      <a:prstClr val="black"/>
                    </a:solidFill>
                  </a:rPr>
                  <a:t>Therefore,</a:t>
                </a:r>
                <a:r>
                  <a:rPr lang="en-US" sz="2400" b="0" dirty="0">
                    <a:solidFill>
                      <a:prstClr val="black"/>
                    </a:solidFill>
                  </a:rPr>
                  <a:t>			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sz="26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65D89-F271-4BA9-9929-5EAC573F5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37AF5-F71D-4AE2-84C6-0A19C7CF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9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EC60-B5C7-4C7C-BFB0-56A2FB71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Mean of Sample 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99855-25A8-4BD0-AEAE-F1C9D9258C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b="1" u="sng" dirty="0">
                    <a:solidFill>
                      <a:prstClr val="black"/>
                    </a:solidFill>
                  </a:rPr>
                  <a:t>Definition 2:</a:t>
                </a:r>
                <a:r>
                  <a:rPr lang="en-US" dirty="0">
                    <a:solidFill>
                      <a:prstClr val="black"/>
                    </a:solidFill>
                  </a:rPr>
                  <a:t> The sample variance (used in practice), is defined as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lv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99855-25A8-4BD0-AEAE-F1C9D9258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BA2EA-5106-4EE1-94AD-85DB9B2F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82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0507-36A3-4B58-BAAD-9E2133A1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Short-Cut Formula for Sample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36A5EC-AEF8-4416-9CE4-23875904B0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36A5EC-AEF8-4416-9CE4-23875904B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9C23F-DB62-465D-A95D-C78E2B4A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97846C5-02D2-4A06-B2C4-67E555698E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9019066"/>
                  </p:ext>
                </p:extLst>
              </p:nvPr>
            </p:nvGraphicFramePr>
            <p:xfrm>
              <a:off x="1946275" y="4262966"/>
              <a:ext cx="8128000" cy="14651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10274509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0" lang="en-US" sz="2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ctrlPr>
                                                  <a:rPr kumimoji="0" lang="en-US" sz="2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brk m:alnAt="23"/>
                                                  </m:rPr>
                                                  <a:rPr kumimoji="0" lang="en-US" sz="2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kumimoji="0" lang="en-US" sz="2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=1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0" lang="en-US" sz="2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𝑛</m:t>
                                                </m:r>
                                              </m:sup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kumimoji="0" lang="en-US" sz="28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kumimoji="0" lang="en-US" sz="28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kumimoji="0" lang="en-US" sz="28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ctrlPr>
                                                  <a:rPr kumimoji="0" lang="en-US" sz="2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brk m:alnAt="23"/>
                                                  </m:rPr>
                                                  <a:rPr kumimoji="0" lang="en-US" sz="2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kumimoji="0" lang="en-US" sz="2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=1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0" lang="en-US" sz="2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𝑛</m:t>
                                                </m:r>
                                              </m:sup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kumimoji="0" lang="en-US" sz="28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kumimoji="0" lang="en-US" sz="28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kumimoji="0" lang="en-US" sz="28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5235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97846C5-02D2-4A06-B2C4-67E555698E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9019066"/>
                  </p:ext>
                </p:extLst>
              </p:nvPr>
            </p:nvGraphicFramePr>
            <p:xfrm>
              <a:off x="1946275" y="4262966"/>
              <a:ext cx="8128000" cy="14651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1027450919"/>
                        </a:ext>
                      </a:extLst>
                    </a:gridCol>
                  </a:tblGrid>
                  <a:tr h="14651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5" t="-415" r="-150" b="-8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5235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5121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E912-975F-40C1-87D5-425E613F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Short-Cut Formula for Sample Variance and Sample Standard Deviation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74A2EA-7F8C-42E3-96DF-D66D4FA083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74A2EA-7F8C-42E3-96DF-D66D4FA08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D7D56-1C89-4352-8C86-5897E80E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3E4189A-6A41-4ABB-A9A8-5C06762D95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887474"/>
                  </p:ext>
                </p:extLst>
              </p:nvPr>
            </p:nvGraphicFramePr>
            <p:xfrm>
              <a:off x="3114674" y="3429000"/>
              <a:ext cx="5686425" cy="10323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6425">
                      <a:extLst>
                        <a:ext uri="{9D8B030D-6E8A-4147-A177-3AD203B41FA5}">
                          <a16:colId xmlns:a16="http://schemas.microsoft.com/office/drawing/2014/main" val="3681660819"/>
                        </a:ext>
                      </a:extLst>
                    </a:gridCol>
                  </a:tblGrid>
                  <a:tr h="3144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nary>
                                          <m:naryPr>
                                            <m:chr m:val="∑"/>
                                            <m:ctrlP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0" lang="en-US" sz="2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kumimoji="0" lang="en-US" sz="2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sz="2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0" lang="en-US" sz="2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nary>
                                        <m: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kumimoji="0" lang="en-US" sz="2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nary>
                                                  <m:naryPr>
                                                    <m:chr m:val="∑"/>
                                                    <m:ctrlPr>
                                                      <a:rPr kumimoji="0" lang="en-US" sz="28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naryPr>
                                                  <m:sub>
                                                    <m:r>
                                                      <m:rPr>
                                                        <m:brk m:alnAt="23"/>
                                                      </m:rPr>
                                                      <a:rPr kumimoji="0" lang="en-US" sz="28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kumimoji="0" lang="en-US" sz="28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=1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kumimoji="0" lang="en-US" sz="28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𝑛</m:t>
                                                    </m:r>
                                                  </m:sup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kumimoji="0" lang="en-US" sz="2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kumimoji="0" lang="en-US" sz="2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𝑋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kumimoji="0" lang="en-US" sz="2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nary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num>
                                  <m:den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d>
                                      <m:dPr>
                                        <m:ctrlP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25980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3E4189A-6A41-4ABB-A9A8-5C06762D95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887474"/>
                  </p:ext>
                </p:extLst>
              </p:nvPr>
            </p:nvGraphicFramePr>
            <p:xfrm>
              <a:off x="3114674" y="3429000"/>
              <a:ext cx="5686425" cy="10323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6425">
                      <a:extLst>
                        <a:ext uri="{9D8B030D-6E8A-4147-A177-3AD203B41FA5}">
                          <a16:colId xmlns:a16="http://schemas.microsoft.com/office/drawing/2014/main" val="3681660819"/>
                        </a:ext>
                      </a:extLst>
                    </a:gridCol>
                  </a:tblGrid>
                  <a:tr h="10323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7" t="-588" r="-214" b="-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5980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96F35A6-2224-4755-B9C5-6F2513737E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7068159"/>
                  </p:ext>
                </p:extLst>
              </p:nvPr>
            </p:nvGraphicFramePr>
            <p:xfrm>
              <a:off x="3015282" y="5004181"/>
              <a:ext cx="5686425" cy="13521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6425">
                      <a:extLst>
                        <a:ext uri="{9D8B030D-6E8A-4147-A177-3AD203B41FA5}">
                          <a16:colId xmlns:a16="http://schemas.microsoft.com/office/drawing/2014/main" val="3100800651"/>
                        </a:ext>
                      </a:extLst>
                    </a:gridCol>
                  </a:tblGrid>
                  <a:tr h="6546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nary>
                                          <m:naryPr>
                                            <m:chr m:val="∑"/>
                                            <m:ctrlP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0" lang="en-US" sz="2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kumimoji="0" lang="en-US" sz="2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sz="2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0" lang="en-US" sz="2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nary>
                                        <m: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kumimoji="0" lang="en-US" sz="2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nary>
                                                  <m:naryPr>
                                                    <m:chr m:val="∑"/>
                                                    <m:ctrlPr>
                                                      <a:rPr kumimoji="0" lang="en-US" sz="28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naryPr>
                                                  <m:sub>
                                                    <m:r>
                                                      <m:rPr>
                                                        <m:brk m:alnAt="23"/>
                                                      </m:rPr>
                                                      <a:rPr kumimoji="0" lang="en-US" sz="28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kumimoji="0" lang="en-US" sz="28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=1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kumimoji="0" lang="en-US" sz="28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𝑛</m:t>
                                                    </m:r>
                                                  </m:sup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kumimoji="0" lang="en-US" sz="2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kumimoji="0" lang="en-US" sz="2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𝑋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kumimoji="0" lang="en-US" sz="2800" b="0" i="1" u="none" strike="noStrike" kern="1200" cap="none" spc="0" normalizeH="0" baseline="0" noProof="0">
                                                            <a:ln>
                                                              <a:noFill/>
                                                            </a:ln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effectLst/>
                                                            <a:uLnTx/>
                                                            <a:uFillTx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nary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d>
                                          <m:dPr>
                                            <m:ctrlP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38996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96F35A6-2224-4755-B9C5-6F2513737E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7068159"/>
                  </p:ext>
                </p:extLst>
              </p:nvPr>
            </p:nvGraphicFramePr>
            <p:xfrm>
              <a:off x="3015282" y="5004181"/>
              <a:ext cx="5686425" cy="13521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6425">
                      <a:extLst>
                        <a:ext uri="{9D8B030D-6E8A-4147-A177-3AD203B41FA5}">
                          <a16:colId xmlns:a16="http://schemas.microsoft.com/office/drawing/2014/main" val="3100800651"/>
                        </a:ext>
                      </a:extLst>
                    </a:gridCol>
                  </a:tblGrid>
                  <a:tr h="13521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7" t="-448" r="-214" b="-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38996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18616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314B-C0D2-4B64-BAD1-8CAEEB30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3259-F306-4423-B232-32A4ACC5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Find the sample variance and sample standard deviation for the data samples in the table below.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AD999-5A22-4273-BC33-5FF67BB4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6C5E4D9-AB02-4C66-8405-6349A5675CE6}"/>
                  </a:ext>
                </a:extLst>
              </p:cNvPr>
              <p:cNvSpPr/>
              <p:nvPr/>
            </p:nvSpPr>
            <p:spPr>
              <a:xfrm>
                <a:off x="1933576" y="4071725"/>
                <a:ext cx="8010525" cy="2127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  <m:sup>
                                <m:r>
                                  <a:rPr 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4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grow m:val="on"/>
                                            <m:ctrlPr>
                                              <a:rPr lang="en-US" sz="24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24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40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40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10×9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102118060−101808100</m:t>
                                </m:r>
                              </m:num>
                              <m:den>
                                <m:r>
                                  <a:rPr 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=3444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</m:e>
                              <m:sup>
                                <m:r>
                                  <a:rPr 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=58.7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6C5E4D9-AB02-4C66-8405-6349A5675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576" y="4071725"/>
                <a:ext cx="8010525" cy="21278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3109BF9-3507-454A-949E-CC024B829E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162891"/>
              </p:ext>
            </p:extLst>
          </p:nvPr>
        </p:nvGraphicFramePr>
        <p:xfrm>
          <a:off x="1080369" y="2823369"/>
          <a:ext cx="9716937" cy="1248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42845" imgH="763081" progId="Word.Document.12">
                  <p:embed/>
                </p:oleObj>
              </mc:Choice>
              <mc:Fallback>
                <p:oleObj name="Document" r:id="rId3" imgW="5942845" imgH="763081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BB8FC8A-414C-4BE2-88AA-2C9ABFC5E5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0369" y="2823369"/>
                        <a:ext cx="9716937" cy="1248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653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5AE4-161A-483B-A873-B093F058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Covariance and Correlation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93C94E-A8F0-45A0-B286-E8C2FA7532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two sets of random data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and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collected from two populations. The sample covariance is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                     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93C94E-A8F0-45A0-B286-E8C2FA7532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B0D67-7A1E-4198-841A-C2E942D7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9103F16-A963-4436-A578-402A038813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3993021"/>
                  </p:ext>
                </p:extLst>
              </p:nvPr>
            </p:nvGraphicFramePr>
            <p:xfrm>
              <a:off x="3305175" y="3171825"/>
              <a:ext cx="5791200" cy="12562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91200">
                      <a:extLst>
                        <a:ext uri="{9D8B030D-6E8A-4147-A177-3AD203B41FA5}">
                          <a16:colId xmlns:a16="http://schemas.microsoft.com/office/drawing/2014/main" val="3355242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𝑋𝑌</m:t>
                                    </m:r>
                                  </m:sub>
                                </m:sSub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2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sz="2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sz="2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kumimoji="0" lang="en-US" sz="2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0" lang="en-US" sz="2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d>
                                      <m:dPr>
                                        <m:ctrlP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sz="2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0" lang="en-US" sz="2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85678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9103F16-A963-4436-A578-402A038813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3993021"/>
                  </p:ext>
                </p:extLst>
              </p:nvPr>
            </p:nvGraphicFramePr>
            <p:xfrm>
              <a:off x="3305175" y="3171825"/>
              <a:ext cx="5791200" cy="12562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91200">
                      <a:extLst>
                        <a:ext uri="{9D8B030D-6E8A-4147-A177-3AD203B41FA5}">
                          <a16:colId xmlns:a16="http://schemas.microsoft.com/office/drawing/2014/main" val="3355242505"/>
                        </a:ext>
                      </a:extLst>
                    </a:gridCol>
                  </a:tblGrid>
                  <a:tr h="12562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" t="-483" r="-210" b="-9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85678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0991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D8AC-F591-4ACB-A643-9C3BD033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Statistics and their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BB99A1-14CF-41E8-886D-5BE39333F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Statistic:</a:t>
                </a:r>
              </a:p>
              <a:p>
                <a:pPr marL="0" indent="0">
                  <a:buNone/>
                </a:pPr>
                <a:r>
                  <a:rPr lang="en-US" dirty="0"/>
                  <a:t>Consider a set of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independent and randomly collected data 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from a population.  They have with but unknown probability distributions.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Definition:</a:t>
                </a:r>
              </a:p>
              <a:p>
                <a:pPr marL="0" indent="0">
                  <a:buNone/>
                </a:pPr>
                <a:r>
                  <a:rPr lang="en-US" dirty="0"/>
                  <a:t>A statistic is a random variable whose value is a function of the randomly collected data samples, for example,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this course, we are interested in first and second order statistics.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BB99A1-14CF-41E8-886D-5BE39333F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290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FB52A-BDDB-4667-8489-3B79AD68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05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ADAE-B639-4B1F-9070-B3645CF9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Short-Cut Formula for Sample 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43C1-4C50-4640-B5B4-1790FAB5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6CE68-691C-4071-ABF8-AB281090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85B2A3F-6707-4CA5-A9AA-94C62BFDE3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4988479"/>
                  </p:ext>
                </p:extLst>
              </p:nvPr>
            </p:nvGraphicFramePr>
            <p:xfrm>
              <a:off x="2032000" y="2639727"/>
              <a:ext cx="8128000" cy="12562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24788519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𝑋𝑌</m:t>
                                    </m:r>
                                  </m:sub>
                                </m:sSub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d>
                                      <m:dPr>
                                        <m:ctrlP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2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sz="2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sz="2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kumimoji="0" lang="en-US" sz="2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sz="2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sz="2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kumimoji="0" lang="en-US" sz="2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ctrlPr>
                                                  <a:rPr kumimoji="0" lang="en-US" sz="2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brk m:alnAt="23"/>
                                                  </m:rPr>
                                                  <a:rPr kumimoji="0" lang="en-US" sz="2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kumimoji="0" lang="en-US" sz="2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=1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0" lang="en-US" sz="2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𝑛</m:t>
                                                </m:r>
                                              </m:sup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kumimoji="0" lang="en-US" sz="28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kumimoji="0" lang="en-US" sz="28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kumimoji="0" lang="en-US" sz="28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nary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kumimoji="0" lang="en-US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ctrlPr>
                                                  <a:rPr kumimoji="0" lang="en-US" sz="2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brk m:alnAt="23"/>
                                                  </m:rPr>
                                                  <a:rPr kumimoji="0" lang="en-US" sz="2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kumimoji="0" lang="en-US" sz="2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=1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0" lang="en-US" sz="2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𝑛</m:t>
                                                </m:r>
                                              </m:sup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kumimoji="0" lang="en-US" sz="28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kumimoji="0" lang="en-US" sz="28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𝑌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kumimoji="0" lang="en-US" sz="2800" b="0" i="1" u="none" strike="noStrike" kern="1200" cap="none" spc="0" normalizeH="0" baseline="0" noProof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94206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85B2A3F-6707-4CA5-A9AA-94C62BFDE3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4988479"/>
                  </p:ext>
                </p:extLst>
              </p:nvPr>
            </p:nvGraphicFramePr>
            <p:xfrm>
              <a:off x="2032000" y="2639727"/>
              <a:ext cx="8128000" cy="12562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2478851975"/>
                        </a:ext>
                      </a:extLst>
                    </a:gridCol>
                  </a:tblGrid>
                  <a:tr h="12562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" t="-966" r="-150" b="-9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94206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84468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2D45-8B89-4173-AE20-BF8A10FC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Correlation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CEFFA-EEBA-4BDA-8E59-9F3792C186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CEFFA-EEBA-4BDA-8E59-9F3792C18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A9DCE-7FF1-4E87-BB3A-5F5FAF03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3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2275-F839-40F5-8575-683BCC55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Properties of Correlation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DF6892-C3C7-4ED7-AC08-AE799365D2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≤+1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dirty="0"/>
                  <a:t>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uncorrelated or independent.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are </a:t>
                </a:r>
                <a:r>
                  <a:rPr lang="en-US" dirty="0"/>
                  <a:t>correlated or linearly related.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DF6892-C3C7-4ED7-AC08-AE799365D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C4253-F49D-41A5-B0DD-07552064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72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0905-F122-4EA9-B116-FAD40369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21A8AF-EC91-446D-A103-FA3D04083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correlation coefficient for the data pairs in the table below.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=2.6,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=12.44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21A8AF-EC91-446D-A103-FA3D0408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DFCAB-B986-45A5-9F6B-ED14A0AF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9C89104-69E7-4BBB-B7DE-8A0AD7E367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659503"/>
              </p:ext>
            </p:extLst>
          </p:nvPr>
        </p:nvGraphicFramePr>
        <p:xfrm>
          <a:off x="1188899" y="2670969"/>
          <a:ext cx="9523391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942845" imgH="830517" progId="Word.Document.12">
                  <p:embed/>
                </p:oleObj>
              </mc:Choice>
              <mc:Fallback>
                <p:oleObj name="Document" r:id="rId4" imgW="5942845" imgH="8305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8899" y="2670969"/>
                        <a:ext cx="9523391" cy="133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3296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73A5-4C1E-4FA2-9698-333EB0A7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3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E5AAE-E7DF-4B1E-BADD-6F8497F16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A8501-3A55-4A9B-B8A5-44A207CC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2E5BE5-26D3-4FA0-9210-438274A10C57}"/>
                  </a:ext>
                </a:extLst>
              </p:cNvPr>
              <p:cNvSpPr/>
              <p:nvPr/>
            </p:nvSpPr>
            <p:spPr>
              <a:xfrm>
                <a:off x="3606025" y="1926535"/>
                <a:ext cx="6592126" cy="1193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10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10×9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=1.95⇒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=1.4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2E5BE5-26D3-4FA0-9210-438274A10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025" y="1926535"/>
                <a:ext cx="6592126" cy="11932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8B6921-7A8E-47F4-8152-1EC4F39D8DDD}"/>
                  </a:ext>
                </a:extLst>
              </p:cNvPr>
              <p:cNvSpPr/>
              <p:nvPr/>
            </p:nvSpPr>
            <p:spPr>
              <a:xfrm>
                <a:off x="3606025" y="3738190"/>
                <a:ext cx="6906250" cy="1193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10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grow m:val="on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10×9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=16.07⇒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=4.0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8B6921-7A8E-47F4-8152-1EC4F39D8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025" y="3738190"/>
                <a:ext cx="6906250" cy="11932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166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7433-2A79-4EE1-8A4D-8D148D02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3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B967B-286B-458A-8425-45D31A574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10×9</m:t>
                          </m:r>
                        </m:den>
                      </m:f>
                      <m: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=3.86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Conclusion:</a:t>
                </a:r>
              </a:p>
              <a:p>
                <a:pPr marL="0" indent="0">
                  <a:buNone/>
                </a:pPr>
                <a:r>
                  <a:rPr lang="en-US" dirty="0"/>
                  <a:t>There is a strong correlation between the two populations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B967B-286B-458A-8425-45D31A574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D541E-9756-4394-A807-E14E603A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DAC3902-33F0-42AE-B7EC-6D897A74EE93}"/>
                  </a:ext>
                </a:extLst>
              </p:cNvPr>
              <p:cNvSpPr/>
              <p:nvPr/>
            </p:nvSpPr>
            <p:spPr>
              <a:xfrm>
                <a:off x="3185052" y="3429000"/>
                <a:ext cx="3883820" cy="846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3.86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1.4×4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DAC3902-33F0-42AE-B7EC-6D897A74E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052" y="3429000"/>
                <a:ext cx="3883820" cy="8466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057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EEA1-C675-4EE0-BCEF-C2C9AFE5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46E6A3-1EF4-4013-81F6-4C21019EF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An electrical firm manufactures light bulbs that have a mean length  of life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h𝑜𝑢𝑟𝑠</m:t>
                    </m:r>
                  </m:oMath>
                </a14:m>
                <a:r>
                  <a:rPr lang="en-US" dirty="0"/>
                  <a:t> and a standard deviation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h𝑜𝑢𝑟𝑠</m:t>
                    </m:r>
                  </m:oMath>
                </a14:m>
                <a:r>
                  <a:rPr lang="en-US" dirty="0"/>
                  <a:t>. Find the probability that a random sample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bulbs will have an average life of less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775</m:t>
                    </m:r>
                  </m:oMath>
                </a14:m>
                <a:r>
                  <a:rPr lang="en-US" dirty="0"/>
                  <a:t> hours.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46E6A3-1EF4-4013-81F6-4C21019EF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7D183-A195-42AF-A2ED-614B5F43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75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FB61-0151-4635-9E7F-B2CD04EC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4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A491F9-0884-4FA7-9659-4D72B17958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we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 random samples, the distribution of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 will be approximately Gaussian, with sample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=800</m:t>
                    </m:r>
                  </m:oMath>
                </a14:m>
                <a:r>
                  <a:rPr lang="en-US" dirty="0"/>
                  <a:t> and sample standard deviation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A491F9-0884-4FA7-9659-4D72B17958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42F68-7590-47AC-9D81-C2C80528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08F40E2-6B5F-47BD-91D0-3CE86E1804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78602"/>
              </p:ext>
            </p:extLst>
          </p:nvPr>
        </p:nvGraphicFramePr>
        <p:xfrm>
          <a:off x="3155950" y="3897829"/>
          <a:ext cx="63373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37080" imgH="2108160" progId="Equation.DSMT4">
                  <p:embed/>
                </p:oleObj>
              </mc:Choice>
              <mc:Fallback>
                <p:oleObj name="Equation" r:id="rId4" imgW="6337080" imgH="2108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55950" y="3897829"/>
                        <a:ext cx="6337300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3718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5A8-7040-44FD-A7A1-5470161B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74E035-AD81-46F9-86F8-02EB3AF0D0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manufacturing process produces cylindrical component parts having a mean diameter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5.0 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dirty="0"/>
                  <a:t>.  It is known that the population standard deviation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dirty="0"/>
                  <a:t>.  An experiment is conducted in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 parts produced by the process are selected randomly and the diameter measured on each. The experiment indicates a sample average diameter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5.027 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dirty="0"/>
                  <a:t>. Evaluate the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5|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≥0.027</m:t>
                        </m:r>
                      </m:e>
                    </m:d>
                  </m:oMath>
                </a14:m>
                <a:r>
                  <a:rPr lang="en-US" dirty="0"/>
                  <a:t> 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74E035-AD81-46F9-86F8-02EB3AF0D0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B1B7C-2595-4283-B9A5-CC552BB7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94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AF6D-6A3F-4A4F-9ABF-5A9C621B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5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8E38-61BA-4EDC-9CA5-6C729AA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CDF3B-41AD-4B62-BD8F-A9F5E672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BF9E271-286F-44A0-A1D9-01A4FCDCD8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078529"/>
              </p:ext>
            </p:extLst>
          </p:nvPr>
        </p:nvGraphicFramePr>
        <p:xfrm>
          <a:off x="2406650" y="1646238"/>
          <a:ext cx="6870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70600" imgH="774360" progId="Equation.DSMT4">
                  <p:embed/>
                </p:oleObj>
              </mc:Choice>
              <mc:Fallback>
                <p:oleObj name="Equation" r:id="rId2" imgW="687060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6650" y="1646238"/>
                        <a:ext cx="68707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6B606EA-F878-4E35-B3A9-DE474FB2AA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241914"/>
              </p:ext>
            </p:extLst>
          </p:nvPr>
        </p:nvGraphicFramePr>
        <p:xfrm>
          <a:off x="1911350" y="2606675"/>
          <a:ext cx="73787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78560" imgH="3886200" progId="Equation.DSMT4">
                  <p:embed/>
                </p:oleObj>
              </mc:Choice>
              <mc:Fallback>
                <p:oleObj name="Equation" r:id="rId4" imgW="7378560" imgH="3886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1350" y="2606675"/>
                        <a:ext cx="7378700" cy="388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422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F3FC-832B-41BB-8F0B-F4488472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Mean – First order statistic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FCD71-3E12-442A-AD94-1DDB51C3AE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independent random samples,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drawn from a population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 These random samples are assumed to have identical but unknown mean and identical variance, that is,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Sample mean (first order statistic) is defined as the arithmetic average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FCD71-3E12-442A-AD94-1DDB51C3AE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91640-2C71-4C0A-BAEC-A78D1908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14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FABE-8098-4671-B410-5501C4EF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Empirical Distribution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F6C62F-9F9A-4664-B1ED-1CBBC5F933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we collect a set of random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from a population with CDF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that we do not know.  We can approximate the CDF by the empirical CDF, which is defined as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samples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greater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than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F6C62F-9F9A-4664-B1ED-1CBBC5F933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3DBFB-96A7-4271-80DA-607C9539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6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D893-E8E7-4DB4-929E-A40BA097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941D2-08A6-4558-9434-E78CA626B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Determine </a:t>
            </a:r>
            <a:r>
              <a:rPr lang="en-CA" dirty="0"/>
              <a:t>the empirical CDF of the resistance samples in the table below.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US" b="1" u="sng" dirty="0"/>
              <a:t>Solution:  </a:t>
            </a:r>
            <a:r>
              <a:rPr lang="en-US" dirty="0"/>
              <a:t>First, we need to list the samples in ascending order, </a:t>
            </a: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92AED-39ED-41A7-9258-80E4EAD8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D1FF89E-CEB7-4550-9730-579341198B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783355"/>
              </p:ext>
            </p:extLst>
          </p:nvPr>
        </p:nvGraphicFramePr>
        <p:xfrm>
          <a:off x="981075" y="3070225"/>
          <a:ext cx="9810750" cy="1181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2845" imgH="716200" progId="Word.Document.12">
                  <p:embed/>
                </p:oleObj>
              </mc:Choice>
              <mc:Fallback>
                <p:oleObj name="Document" r:id="rId2" imgW="5942845" imgH="716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1075" y="3070225"/>
                        <a:ext cx="9810750" cy="1181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FE32AB7-6A0B-4367-B11F-3CE6908569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19137"/>
              </p:ext>
            </p:extLst>
          </p:nvPr>
        </p:nvGraphicFramePr>
        <p:xfrm>
          <a:off x="981075" y="4960938"/>
          <a:ext cx="9718675" cy="108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6377670" imgH="749016" progId="Word.Document.12">
                  <p:embed/>
                </p:oleObj>
              </mc:Choice>
              <mc:Fallback>
                <p:oleObj name="Document" r:id="rId4" imgW="6377670" imgH="7490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1075" y="4960938"/>
                        <a:ext cx="9718675" cy="1088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7622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1D74-C628-4115-8A29-2B70E337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6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FA75D-DD51-481B-8851-2C7F4D4C1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empirical CDF is shown in the table below,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A1FE1-CDE1-465F-AA31-365B88BF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632FD06-C62D-4584-B61E-8BFE224C2A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503763"/>
              </p:ext>
            </p:extLst>
          </p:nvPr>
        </p:nvGraphicFramePr>
        <p:xfrm>
          <a:off x="838200" y="2659063"/>
          <a:ext cx="10564812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468379" imgH="1009748" progId="Word.Document.12">
                  <p:embed/>
                </p:oleObj>
              </mc:Choice>
              <mc:Fallback>
                <p:oleObj name="Document" r:id="rId2" imgW="6468379" imgH="1009748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A765EE1-78C1-4DFF-95C4-0AA5C38A7C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2659063"/>
                        <a:ext cx="10564812" cy="1535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3555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1378-ACE2-4948-89B7-F8259FD6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Monte Carlo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F8564-DF4B-4D6B-8559-EBD7C140E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Monte Carlo simulation is a method for carrying out complex computer simulations of systems undergoing random perturbations.  Suppose we have a system described in terms of input-output equations.  The input or system parameters have random aspects (random noise, unknown component values, etc.).  We can obtain a probabilistic description of the system by modeling the random quantities with random number generators on a computer, repeatedly solving the system equations as we draw different realizations for the random quantities and computing some statistics of the desired responses or outputs.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28E2C-2FA7-413A-A05D-E6A4CD7E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11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5325-58A4-42CF-93CF-2092D4E1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Model for Monte Carlo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D10CF-9783-44DA-955B-1F14FF30D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59921-81C4-452D-BF6C-90D77009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6FF56-DB20-4634-9C2D-776B08052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1980799"/>
            <a:ext cx="6199355" cy="325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2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0585-7D10-4C44-AF0E-0AFE87FD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Mean of Sample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88F69-092F-45DB-A884-1CA5FCB053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It is important to assess the accuracy of the estimate by examining its mean and variance.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88F69-092F-45DB-A884-1CA5FCB053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1E972-1754-4E3D-89BB-F1D3F217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2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7D02B-C829-4E2E-B941-09D14BD7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Variance of Sample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338AE-7241-4053-80ED-B4F6FE664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6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6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sz="26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sz="2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6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6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6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sz="2600" dirty="0">
                    <a:solidFill>
                      <a:prstClr val="black"/>
                    </a:solidFill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prstClr val="black"/>
                    </a:solidFill>
                  </a:rPr>
                  <a:t> are independent, the expectation is zero for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600" dirty="0">
                    <a:solidFill>
                      <a:prstClr val="black"/>
                    </a:solidFill>
                  </a:rPr>
                  <a:t> and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sz="2600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338AE-7241-4053-80ED-B4F6FE664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B64B2-D6DB-4E9E-98DF-A069E5A4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9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63B2-C976-4A91-AC65-5F3BD6FD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59152D-31A0-4932-BF0C-89D02915A3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mean of the sample mean is equal to the population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dirty="0"/>
                  <a:t>The variance of the sample mean approaches zero as the sample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 increased.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Therefore, the accuracy of the estimated mean improves with increasing sample size.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59152D-31A0-4932-BF0C-89D02915A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211B5-70CC-4B47-AA6F-02AA65CB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8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2242-4E73-41FC-8CA0-B1506689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Central Limit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4A2860-2A71-4DC6-9406-35626D7EA7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be the sample mean of a set of independent random variables,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taken from a population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. Consider the normalized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According to the central limit theorem, the probability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 approaches the standard Gaussian PDF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4A2860-2A71-4DC6-9406-35626D7EA7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5156F-A3E4-4B08-B3F1-681988FA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0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8CC8-56B6-4447-9B00-0A400160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477521-3DDA-46A4-A6EE-D7CE7AFD6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It is required to infer whether the population of resistors from a production line is within a tolerance range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𝛺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±10%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/>
                  <a:t>.  We pick a random sample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 resistors and measure their resistances in ohms, which are provided in the table below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477521-3DDA-46A4-A6EE-D7CE7AFD6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BB8FC8A-414C-4BE2-88AA-2C9ABFC5E5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435843"/>
              </p:ext>
            </p:extLst>
          </p:nvPr>
        </p:nvGraphicFramePr>
        <p:xfrm>
          <a:off x="896626" y="3694112"/>
          <a:ext cx="10317903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942845" imgH="763081" progId="Word.Document.12">
                  <p:embed/>
                </p:oleObj>
              </mc:Choice>
              <mc:Fallback>
                <p:oleObj name="Document" r:id="rId4" imgW="5942845" imgH="7630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6626" y="3694112"/>
                        <a:ext cx="10317903" cy="1325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913DE-4FE2-4E19-A688-492EABB1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8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9A6F-7B18-456A-8C6F-31F502DB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1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1D1B1-310B-4CCB-A6CE-90F984DE3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Compute the sample mean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=1009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𝛺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We, therefore, infer that the sample mean is within the tolerance range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𝛺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±10%</m:t>
                    </m:r>
                  </m:oMath>
                </a14:m>
                <a:r>
                  <a:rPr lang="en-US" dirty="0"/>
                  <a:t>  	 	 	 	 	 	 	 	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1D1B1-310B-4CCB-A6CE-90F984DE3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66F2F-BC8E-4366-9539-415E8239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A156-0FC8-4905-85FF-B27CD936F3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055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SECTOMILLISECCONVERTED" val="1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ENEL 419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Statistics and their Distributions&amp;quot;&quot;/&gt;&lt;property id=&quot;20307&quot; value=&quot;257&quot;/&gt;&lt;/object&gt;&lt;object type=&quot;3&quot; unique_id=&quot;10005&quot;&gt;&lt;property id=&quot;20148&quot; value=&quot;5&quot;/&gt;&lt;property id=&quot;20300&quot; value=&quot;Slide 3 - &amp;quot;Sample Mean – First order statistic&amp;quot;&quot;/&gt;&lt;property id=&quot;20307&quot; value=&quot;258&quot;/&gt;&lt;/object&gt;&lt;object type=&quot;3&quot; unique_id=&quot;10006&quot;&gt;&lt;property id=&quot;20148&quot; value=&quot;5&quot;/&gt;&lt;property id=&quot;20300&quot; value=&quot;Slide 4 - &amp;quot;Mean of Sample Mean&amp;quot;&quot;/&gt;&lt;property id=&quot;20307&quot; value=&quot;259&quot;/&gt;&lt;/object&gt;&lt;object type=&quot;3&quot; unique_id=&quot;10007&quot;&gt;&lt;property id=&quot;20148&quot; value=&quot;5&quot;/&gt;&lt;property id=&quot;20300&quot; value=&quot;Slide 5 - &amp;quot;Variance of Sample Mean&amp;quot;&quot;/&gt;&lt;property id=&quot;20307&quot; value=&quot;260&quot;/&gt;&lt;/object&gt;&lt;object type=&quot;3&quot; unique_id=&quot;10008&quot;&gt;&lt;property id=&quot;20148&quot; value=&quot;5&quot;/&gt;&lt;property id=&quot;20300&quot; value=&quot;Slide 6 - &amp;quot;Conclusions&amp;quot;&quot;/&gt;&lt;property id=&quot;20307&quot; value=&quot;261&quot;/&gt;&lt;/object&gt;&lt;object type=&quot;3&quot; unique_id=&quot;10009&quot;&gt;&lt;property id=&quot;20148&quot; value=&quot;5&quot;/&gt;&lt;property id=&quot;20300&quot; value=&quot;Slide 7 - &amp;quot;Central Limit Theorem&amp;quot;&quot;/&gt;&lt;property id=&quot;20307&quot; value=&quot;300&quot;/&gt;&lt;/object&gt;&lt;object type=&quot;3&quot; unique_id=&quot;10010&quot;&gt;&lt;property id=&quot;20148&quot; value=&quot;5&quot;/&gt;&lt;property id=&quot;20300&quot; value=&quot;Slide 8 - &amp;quot;Example 1&amp;quot;&quot;/&gt;&lt;property id=&quot;20307&quot; value=&quot;262&quot;/&gt;&lt;/object&gt;&lt;object type=&quot;3&quot; unique_id=&quot;10011&quot;&gt;&lt;property id=&quot;20148&quot; value=&quot;5&quot;/&gt;&lt;property id=&quot;20300&quot; value=&quot;Slide 9 - &amp;quot;Example 1 Solution&amp;quot;&quot;/&gt;&lt;property id=&quot;20307&quot; value=&quot;263&quot;/&gt;&lt;/object&gt;&lt;object type=&quot;3&quot; unique_id=&quot;10012&quot;&gt;&lt;property id=&quot;20148&quot; value=&quot;5&quot;/&gt;&lt;property id=&quot;20300&quot; value=&quot;Slide 10 - &amp;quot;Sample Variance&amp;quot;&quot;/&gt;&lt;property id=&quot;20307&quot; value=&quot;264&quot;/&gt;&lt;/object&gt;&lt;object type=&quot;3&quot; unique_id=&quot;10013&quot;&gt;&lt;property id=&quot;20148&quot; value=&quot;5&quot;/&gt;&lt;property id=&quot;20300&quot; value=&quot;Slide 11 - &amp;quot;Sample Variance&amp;quot;&quot;/&gt;&lt;property id=&quot;20307&quot; value=&quot;265&quot;/&gt;&lt;/object&gt;&lt;object type=&quot;3&quot; unique_id=&quot;10014&quot;&gt;&lt;property id=&quot;20148&quot; value=&quot;5&quot;/&gt;&lt;property id=&quot;20300&quot; value=&quot;Slide 12 - &amp;quot;Mean of Sample Variance&amp;quot;&quot;/&gt;&lt;property id=&quot;20307&quot; value=&quot;266&quot;/&gt;&lt;/object&gt;&lt;object type=&quot;3&quot; unique_id=&quot;10015&quot;&gt;&lt;property id=&quot;20148&quot; value=&quot;5&quot;/&gt;&lt;property id=&quot;20300&quot; value=&quot;Slide 13 - &amp;quot;Mean of Sample Variance&amp;quot;&quot;/&gt;&lt;property id=&quot;20307&quot; value=&quot;267&quot;/&gt;&lt;/object&gt;&lt;object type=&quot;3&quot; unique_id=&quot;10016&quot;&gt;&lt;property id=&quot;20148&quot; value=&quot;5&quot;/&gt;&lt;property id=&quot;20300&quot; value=&quot;Slide 14 - &amp;quot;Mean of Sample Variance&amp;quot;&quot;/&gt;&lt;property id=&quot;20307&quot; value=&quot;269&quot;/&gt;&lt;/object&gt;&lt;object type=&quot;3&quot; unique_id=&quot;10017&quot;&gt;&lt;property id=&quot;20148&quot; value=&quot;5&quot;/&gt;&lt;property id=&quot;20300&quot; value=&quot;Slide 15 - &amp;quot;Mean of Sample Variance&amp;quot;&quot;/&gt;&lt;property id=&quot;20307&quot; value=&quot;270&quot;/&gt;&lt;/object&gt;&lt;object type=&quot;3&quot; unique_id=&quot;10018&quot;&gt;&lt;property id=&quot;20148&quot; value=&quot;5&quot;/&gt;&lt;property id=&quot;20300&quot; value=&quot;Slide 16 - &amp;quot;Short-Cut Formula for Sample Variance&amp;quot;&quot;/&gt;&lt;property id=&quot;20307&quot; value=&quot;271&quot;/&gt;&lt;/object&gt;&lt;object type=&quot;3&quot; unique_id=&quot;10019&quot;&gt;&lt;property id=&quot;20148&quot; value=&quot;5&quot;/&gt;&lt;property id=&quot;20300&quot; value=&quot;Slide 17 - &amp;quot;Short-Cut Formula for Sample Variance and Sample Standard Deviation&amp;quot;&quot;/&gt;&lt;property id=&quot;20307&quot; value=&quot;272&quot;/&gt;&lt;/object&gt;&lt;object type=&quot;3&quot; unique_id=&quot;10020&quot;&gt;&lt;property id=&quot;20148&quot; value=&quot;5&quot;/&gt;&lt;property id=&quot;20300&quot; value=&quot;Slide 18 - &amp;quot;Example 2&amp;quot;&quot;/&gt;&lt;property id=&quot;20307&quot; value=&quot;273&quot;/&gt;&lt;/object&gt;&lt;object type=&quot;3&quot; unique_id=&quot;10021&quot;&gt;&lt;property id=&quot;20148&quot; value=&quot;5&quot;/&gt;&lt;property id=&quot;20300&quot; value=&quot;Slide 19 - &amp;quot;Sample Covariance and Correlation Coefficient&amp;quot;&quot;/&gt;&lt;property id=&quot;20307&quot; value=&quot;274&quot;/&gt;&lt;/object&gt;&lt;object type=&quot;3&quot; unique_id=&quot;10022&quot;&gt;&lt;property id=&quot;20148&quot; value=&quot;5&quot;/&gt;&lt;property id=&quot;20300&quot; value=&quot;Slide 20 - &amp;quot;Short-Cut Formula for Sample Covariance&amp;quot;&quot;/&gt;&lt;property id=&quot;20307&quot; value=&quot;275&quot;/&gt;&lt;/object&gt;&lt;object type=&quot;3&quot; unique_id=&quot;10023&quot;&gt;&lt;property id=&quot;20148&quot; value=&quot;5&quot;/&gt;&lt;property id=&quot;20300&quot; value=&quot;Slide 21 - &amp;quot;Sample Correlation Coefficient&amp;quot;&quot;/&gt;&lt;property id=&quot;20307&quot; value=&quot;276&quot;/&gt;&lt;/object&gt;&lt;object type=&quot;3&quot; unique_id=&quot;10024&quot;&gt;&lt;property id=&quot;20148&quot; value=&quot;5&quot;/&gt;&lt;property id=&quot;20300&quot; value=&quot;Slide 22 - &amp;quot;Properties of Correlation Coefficient&amp;quot;&quot;/&gt;&lt;property id=&quot;20307&quot; value=&quot;277&quot;/&gt;&lt;/object&gt;&lt;object type=&quot;3&quot; unique_id=&quot;10025&quot;&gt;&lt;property id=&quot;20148&quot; value=&quot;5&quot;/&gt;&lt;property id=&quot;20300&quot; value=&quot;Slide 23 - &amp;quot;Example 3&amp;quot;&quot;/&gt;&lt;property id=&quot;20307&quot; value=&quot;278&quot;/&gt;&lt;/object&gt;&lt;object type=&quot;3&quot; unique_id=&quot;10026&quot;&gt;&lt;property id=&quot;20148&quot; value=&quot;5&quot;/&gt;&lt;property id=&quot;20300&quot; value=&quot;Slide 24 - &amp;quot;Example 3 Solution&amp;quot;&quot;/&gt;&lt;property id=&quot;20307&quot; value=&quot;280&quot;/&gt;&lt;/object&gt;&lt;object type=&quot;3&quot; unique_id=&quot;10027&quot;&gt;&lt;property id=&quot;20148&quot; value=&quot;5&quot;/&gt;&lt;property id=&quot;20300&quot; value=&quot;Slide 25 - &amp;quot;Example 3 Solution&amp;quot;&quot;/&gt;&lt;property id=&quot;20307&quot; value=&quot;279&quot;/&gt;&lt;/object&gt;&lt;object type=&quot;3&quot; unique_id=&quot;10030&quot;&gt;&lt;property id=&quot;20148&quot; value=&quot;5&quot;/&gt;&lt;property id=&quot;20300&quot; value=&quot;Slide 26 - &amp;quot;Example 4&amp;quot;&quot;/&gt;&lt;property id=&quot;20307&quot; value=&quot;303&quot;/&gt;&lt;/object&gt;&lt;object type=&quot;3&quot; unique_id=&quot;10031&quot;&gt;&lt;property id=&quot;20148&quot; value=&quot;5&quot;/&gt;&lt;property id=&quot;20300&quot; value=&quot;Slide 27 - &amp;quot;Example 4 Solution&amp;quot;&quot;/&gt;&lt;property id=&quot;20307&quot; value=&quot;304&quot;/&gt;&lt;/object&gt;&lt;object type=&quot;3&quot; unique_id=&quot;10032&quot;&gt;&lt;property id=&quot;20148&quot; value=&quot;5&quot;/&gt;&lt;property id=&quot;20300&quot; value=&quot;Slide 28 - &amp;quot;Example 5&amp;quot;&quot;/&gt;&lt;property id=&quot;20307&quot; value=&quot;305&quot;/&gt;&lt;/object&gt;&lt;object type=&quot;3&quot; unique_id=&quot;10033&quot;&gt;&lt;property id=&quot;20148&quot; value=&quot;5&quot;/&gt;&lt;property id=&quot;20300&quot; value=&quot;Slide 29 - &amp;quot;Example 5 Solution&amp;quot;&quot;/&gt;&lt;property id=&quot;20307&quot; value=&quot;306&quot;/&gt;&lt;/object&gt;&lt;object type=&quot;3&quot; unique_id=&quot;10034&quot;&gt;&lt;property id=&quot;20148&quot; value=&quot;5&quot;/&gt;&lt;property id=&quot;20300&quot; value=&quot;Slide 30 - &amp;quot;Empirical Distribution Functions&amp;quot;&quot;/&gt;&lt;property id=&quot;20307&quot; value=&quot;281&quot;/&gt;&lt;/object&gt;&lt;object type=&quot;3&quot; unique_id=&quot;10035&quot;&gt;&lt;property id=&quot;20148&quot; value=&quot;5&quot;/&gt;&lt;property id=&quot;20300&quot; value=&quot;Slide 31 - &amp;quot;Example 6&amp;quot;&quot;/&gt;&lt;property id=&quot;20307&quot; value=&quot;282&quot;/&gt;&lt;/object&gt;&lt;object type=&quot;3&quot; unique_id=&quot;10036&quot;&gt;&lt;property id=&quot;20148&quot; value=&quot;5&quot;/&gt;&lt;property id=&quot;20300&quot; value=&quot;Slide 32 - &amp;quot;Example 6 Solution&amp;quot;&quot;/&gt;&lt;property id=&quot;20307&quot; value=&quot;283&quot;/&gt;&lt;/object&gt;&lt;object type=&quot;3&quot; unique_id=&quot;10052&quot;&gt;&lt;property id=&quot;20148&quot; value=&quot;5&quot;/&gt;&lt;property id=&quot;20300&quot; value=&quot;Slide 33 - &amp;quot;Monte Carlo Simulations&amp;quot;&quot;/&gt;&lt;property id=&quot;20307&quot; value=&quot;298&quot;/&gt;&lt;/object&gt;&lt;object type=&quot;3&quot; unique_id=&quot;10053&quot;&gt;&lt;property id=&quot;20148&quot; value=&quot;5&quot;/&gt;&lt;property id=&quot;20300&quot; value=&quot;Slide 34 - &amp;quot;System Model for Monte Carlo Simulations&amp;quot;&quot;/&gt;&lt;property id=&quot;20307&quot; value=&quot;299&quot;/&gt;&lt;/object&gt;&lt;/object&gt;&lt;object type=&quot;8&quot; unique_id=&quot;10106&quot;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1327</Words>
  <Application>Microsoft Office PowerPoint</Application>
  <PresentationFormat>Widescreen</PresentationFormat>
  <Paragraphs>221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Document</vt:lpstr>
      <vt:lpstr>Equation</vt:lpstr>
      <vt:lpstr>ENEL 419</vt:lpstr>
      <vt:lpstr>Statistics and their Distributions</vt:lpstr>
      <vt:lpstr>Sample Mean – First order statistic</vt:lpstr>
      <vt:lpstr>Mean of Sample Mean</vt:lpstr>
      <vt:lpstr>Variance of Sample Mean</vt:lpstr>
      <vt:lpstr>Conclusions</vt:lpstr>
      <vt:lpstr>Central Limit Theorem</vt:lpstr>
      <vt:lpstr>Example 1</vt:lpstr>
      <vt:lpstr>Example 1 Solution</vt:lpstr>
      <vt:lpstr>Sample Variance</vt:lpstr>
      <vt:lpstr>Sample Variance</vt:lpstr>
      <vt:lpstr>Mean of Sample Variance</vt:lpstr>
      <vt:lpstr>Mean of Sample Variance</vt:lpstr>
      <vt:lpstr>Mean of Sample Variance</vt:lpstr>
      <vt:lpstr>Mean of Sample Variance</vt:lpstr>
      <vt:lpstr>Short-Cut Formula for Sample Variance</vt:lpstr>
      <vt:lpstr>Short-Cut Formula for Sample Variance and Sample Standard Deviation</vt:lpstr>
      <vt:lpstr>Example 2</vt:lpstr>
      <vt:lpstr>Sample Covariance and Correlation Coefficient</vt:lpstr>
      <vt:lpstr>Short-Cut Formula for Sample Covariance</vt:lpstr>
      <vt:lpstr>Sample Correlation Coefficient</vt:lpstr>
      <vt:lpstr>Properties of Correlation Coefficient</vt:lpstr>
      <vt:lpstr>Example 3</vt:lpstr>
      <vt:lpstr>Example 3 Solution</vt:lpstr>
      <vt:lpstr>Example 3 Solution</vt:lpstr>
      <vt:lpstr>Example 4</vt:lpstr>
      <vt:lpstr>Example 4 Solution</vt:lpstr>
      <vt:lpstr>Example 5</vt:lpstr>
      <vt:lpstr>Example 5 Solution</vt:lpstr>
      <vt:lpstr>Empirical Distribution Functions</vt:lpstr>
      <vt:lpstr>Example 6</vt:lpstr>
      <vt:lpstr>Example 6 Solution</vt:lpstr>
      <vt:lpstr>Monte Carlo Simulations</vt:lpstr>
      <vt:lpstr>System Model for Monte Carlo Simulations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ENEL 419</dc:title>
  <dc:creator>Abu Sesay</dc:creator>
  <cp:lastModifiedBy>Abu Sesay</cp:lastModifiedBy>
  <cp:revision>125</cp:revision>
  <dcterms:created xsi:type="dcterms:W3CDTF">2020-11-09T21:35:43Z</dcterms:created>
  <dcterms:modified xsi:type="dcterms:W3CDTF">2023-10-31T15:24:15Z</dcterms:modified>
</cp:coreProperties>
</file>