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301" r:id="rId12"/>
    <p:sldId id="302" r:id="rId13"/>
    <p:sldId id="303" r:id="rId14"/>
    <p:sldId id="304" r:id="rId15"/>
    <p:sldId id="305" r:id="rId16"/>
    <p:sldId id="309" r:id="rId17"/>
    <p:sldId id="268" r:id="rId18"/>
    <p:sldId id="314" r:id="rId19"/>
    <p:sldId id="270" r:id="rId20"/>
    <p:sldId id="274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9" r:id="rId43"/>
    <p:sldId id="297" r:id="rId44"/>
    <p:sldId id="295" r:id="rId45"/>
    <p:sldId id="298" r:id="rId46"/>
  </p:sldIdLst>
  <p:sldSz cx="12192000" cy="6858000"/>
  <p:notesSz cx="7315200" cy="96012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48B6-3B04-48CD-9A1E-82FE9702A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71EF7-3B9A-4BFB-9E94-048A74546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903E-49E8-4E6C-8AAD-5AD4844D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DE13-B294-46C5-A297-46D71B29B39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2101F-62A6-40D8-9258-F5EF3DF3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FFBBF-EAFD-4EDC-A607-FE475D2C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B40-E476-40DD-9658-8A250C71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5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78F0-574E-40BA-8193-7F950BEC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D1F69-49E8-4977-9A24-562B5DE7B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E0290-60A6-4F12-B6A0-22A4C7A6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DE13-B294-46C5-A297-46D71B29B39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350EA-4F8E-4EFA-BC42-0E8073B6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39CE-3C4C-450F-9D13-7DF1739D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B40-E476-40DD-9658-8A250C71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5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82CB0-CB9E-409C-A9BB-9E960DB6F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83130-DEAC-4403-82C6-6543CF040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C999-F77B-4F55-8C90-D8DE022C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DE13-B294-46C5-A297-46D71B29B39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4E104-3485-4C9F-BE0C-E600AF36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B5825-C1A9-4539-85DF-0D3E66BF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B40-E476-40DD-9658-8A250C71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30A1-CCA1-4007-A185-DEA9642B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7188-AC4B-40DA-8E03-7FA84393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29A8-0D6B-4DC2-BCB7-30A55C31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DE13-B294-46C5-A297-46D71B29B39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107E-4A1B-441F-B303-C55B641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D569E-F23E-4F7C-A40F-48DDFEA5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B40-E476-40DD-9658-8A250C71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7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C234-8A4A-45BE-8281-C6CE63EC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9B5DA-382E-4C6E-9CEA-4EB19B94A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C549-A840-47D0-89CC-7230F26A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DE13-B294-46C5-A297-46D71B29B39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4CC2-987F-49EF-A6B5-461AD66B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0BC1-C4F1-40A9-8E79-1C9823C6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B40-E476-40DD-9658-8A250C71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1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4FA1-88DE-482C-B220-BF255028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2D8C-5B34-425B-82A1-92FB22C23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84923-FAAE-4059-B454-B744C5213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3F2DA-08EA-4C13-A5DD-51BD6D7D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DE13-B294-46C5-A297-46D71B29B39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47F11-C423-4AFB-B7EE-9F00044B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5704F-65D8-454E-8AD7-88064FD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B40-E476-40DD-9658-8A250C71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0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26A2-1FB8-4A2F-9A65-CD6320D2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6BA07-1959-4D7F-A31A-C8CA2A21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FD9D4-8AB7-42F4-88A9-22673D6C2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3411A-AEC1-4626-AE52-35F6236EF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BF949-1429-4F92-A8C7-61AFFC890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CF833-01F9-402A-8495-3FDA01FA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DE13-B294-46C5-A297-46D71B29B39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24DD3-958B-4059-B929-1ACF9D43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2E177-56FA-4F27-98CB-1173BC89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B40-E476-40DD-9658-8A250C71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6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F7A9-22A9-4107-B8A0-167EF92F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69536-8F76-4D1F-BA87-C5D8707F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DE13-B294-46C5-A297-46D71B29B39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EA715-E5F6-4CDE-85F3-1099B646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2C494-61EF-4FE9-9D2E-72DB77B6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B40-E476-40DD-9658-8A250C71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0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BF170-4475-42B4-96B4-173D5401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DE13-B294-46C5-A297-46D71B29B39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AD852-D395-409A-B754-4B93A9A5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ACD3-A7AD-49BC-9409-903A1610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B40-E476-40DD-9658-8A250C71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2BED-1E00-47F1-A3E6-AE3936A5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CF30-DFC5-48FD-9609-B5280061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66F3F-0D95-48EE-B77A-C8D800BCB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E513D-C5C1-49BC-ADCB-3256305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DE13-B294-46C5-A297-46D71B29B39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532C0-F609-44A1-BFA5-DFD276F7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F1177-15F3-4840-960A-FB5D5D2A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B40-E476-40DD-9658-8A250C71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6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0FF9-A474-422E-A08F-96B43A10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A686E-45D7-4542-9A72-FC1FC28CE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01361-BD25-4318-B920-A0A750E0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8106-E62E-41AA-9454-9949CA69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DE13-B294-46C5-A297-46D71B29B39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A8101-E3F0-49A4-B5A4-6C5607C5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67B4-1E03-4E21-B509-D443380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B40-E476-40DD-9658-8A250C71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1F862-66F3-42FC-985C-0DAFB39A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B7247-0F23-4AE4-8153-3E02ACF3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3A3A-9A08-45A2-B8A0-51DA56679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DE13-B294-46C5-A297-46D71B29B39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3DE0B-2410-4795-8945-37AEA0ECB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D4CA7-B4F9-475D-BC96-30EA2DE95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1B40-E476-40DD-9658-8A250C71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8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.docx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35DE-10A1-4B60-A586-CDF3DD5F9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9754C-21D1-4369-BD71-C7F5E6C66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8-9  Estimation Theory and Application</a:t>
            </a:r>
          </a:p>
          <a:p>
            <a:r>
              <a:rPr lang="en-US" dirty="0"/>
              <a:t>(Reading Exercises:  Montgomery and Runger – Chapter 7)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(Reading Exercises:  Yates and Goodman – Chapter 10)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1F56-7E4D-4ED5-9AC0-1EB203D3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 of Good Estimators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2EEA-427F-4879-BF06-290EDF36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Mean Square Error:</a:t>
            </a: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Conclusion:</a:t>
            </a:r>
          </a:p>
          <a:p>
            <a:pPr marL="0" indent="0">
              <a:buNone/>
            </a:pPr>
            <a:r>
              <a:rPr lang="en-US" dirty="0"/>
              <a:t>For overall accuracy, the desired estimator is a minimum variance, unbiased estimator (MVUE).</a:t>
            </a:r>
          </a:p>
          <a:p>
            <a:pPr marL="0" indent="0">
              <a:buNone/>
            </a:pPr>
            <a:endParaRPr 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26FDF6-AC35-401C-9835-A41EDA890A2C}"/>
                  </a:ext>
                </a:extLst>
              </p:cNvPr>
              <p:cNvSpPr/>
              <p:nvPr/>
            </p:nvSpPr>
            <p:spPr>
              <a:xfrm>
                <a:off x="479311" y="2401588"/>
                <a:ext cx="10453438" cy="1576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acc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acc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26FDF6-AC35-401C-9835-A41EDA890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11" y="2401588"/>
                <a:ext cx="10453438" cy="1576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FD5435-315D-4CFB-BA71-2BFA5B83D138}"/>
                  </a:ext>
                </a:extLst>
              </p:cNvPr>
              <p:cNvSpPr/>
              <p:nvPr/>
            </p:nvSpPr>
            <p:spPr>
              <a:xfrm>
                <a:off x="2501390" y="4262259"/>
                <a:ext cx="3435684" cy="1132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FD5435-315D-4CFB-BA71-2BFA5B83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390" y="4262259"/>
                <a:ext cx="3435684" cy="1132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4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F3FC-832B-41BB-8F0B-F4488472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Estimator: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FCD71-3E12-442A-AD94-1DDB51C3AE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random samples,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drawn from a population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 These random samples are assumed to have identical but unknown mean and identical variance, that is,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Sample mean (first order statistic) is an estimate of the true population mean. and is defined as the arithmetic average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FCD71-3E12-442A-AD94-1DDB51C3AE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91640-2C71-4C0A-BAEC-A78D1908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1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0585-7D10-4C44-AF0E-0AFE87FD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of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88F69-092F-45DB-A884-1CA5FCB053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The sample mean is an unbiased estimator of the true mean.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88F69-092F-45DB-A884-1CA5FCB05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1E972-1754-4E3D-89BB-F1D3F217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D02B-C829-4E2E-B941-09D14BD7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 of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338AE-7241-4053-80ED-B4F6FE664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variance of the sample mean approaches zero as the sample size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is increased.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sub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den>
                      </m:f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→0 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𝑎𝑠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→∞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Therefore, the sample mean is minimum variance estimator of the true mean if the sample size is large enough.</a:t>
                </a:r>
              </a:p>
              <a:p>
                <a:pPr marL="0" lvl="0" indent="0">
                  <a:buNone/>
                </a:pPr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z="2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338AE-7241-4053-80ED-B4F6FE664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B64B2-D6DB-4E9E-98DF-A069E5A4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9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63B2-C976-4A91-AC65-5F3BD6FD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9152D-31A0-4932-BF0C-89D02915A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The sample mean is an unbiased estimator of the true</a:t>
                </a:r>
                <a:r>
                  <a:rPr lang="en-US" dirty="0"/>
                  <a:t>  population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The variance of the sample mean approaches zero as the sample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increased.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Therefore, the sample mean is minimum variance estimator of the true mean if the sample size is large enough.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9152D-31A0-4932-BF0C-89D02915A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211B5-70CC-4B47-AA6F-02AA65CB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8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2242-4E73-41FC-8CA0-B1506689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Central Limit Theorem Applied to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4A2860-2A71-4DC6-9406-35626D7EA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be the sample mean of a set of independent random variables,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taken from a population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 Consider the normalized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According to the central limit theorem, the probability distribution of the normalized sample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approaches the standard Gaussian PDF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That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4A2860-2A71-4DC6-9406-35626D7EA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522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5156F-A3E4-4B08-B3F1-681988FA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4986-0C23-4615-8A5A-36EE7F50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74FB1-F505-4048-9D5C-38497B9CB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If the true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and true variance are unknown, one sample variance estimator is given by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acc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74FB1-F505-4048-9D5C-38497B9CB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4F7BC-9D8E-4DD8-B41B-1C207C05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D791-B328-4E7B-ACFA-DB18375A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Variance as Estimate of the True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F7146-9B40-4278-BCEB-FDCDD55FF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sub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num>
                      <m:den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Conclusions: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/>
                  <a:t>The sample variance, of </a:t>
                </a:r>
                <a:r>
                  <a:rPr lang="en-US" b="1" dirty="0"/>
                  <a:t>Definition 1</a:t>
                </a:r>
                <a:r>
                  <a:rPr lang="en-US" dirty="0"/>
                  <a:t>, is biased if a small sample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is used for estimation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>
                    <a:solidFill>
                      <a:prstClr val="black"/>
                    </a:solidFill>
                  </a:rPr>
                  <a:t>The sample variance, </a:t>
                </a:r>
                <a:r>
                  <a:rPr lang="en-US" dirty="0"/>
                  <a:t>of </a:t>
                </a:r>
                <a:r>
                  <a:rPr lang="en-US" b="1" dirty="0"/>
                  <a:t>Definition 1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is unbiased if a large sample size is used for estimation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F7146-9B40-4278-BCEB-FDCDD55FF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68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EC60-B5C7-4C7C-BFB0-56A2FB71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Sample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99855-25A8-4BD0-AEAE-F1C9D9258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A second estimator of the variance is given by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The mean of this sample variance is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0" lang="en-US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sub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Therefore, this second variance estimator is unbiased regardless of the sample size 𝑛, used for estimation.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99855-25A8-4BD0-AEAE-F1C9D9258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BA2EA-5106-4EE1-94AD-85DB9B2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48E7-670B-41C0-98AC-2A0F6B76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for Obtaining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ECEA9-1E63-4BD6-B6F3-41DC03EF8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Concept of Estimation:</a:t>
                </a:r>
              </a:p>
              <a:p>
                <a:pPr marL="0" indent="0">
                  <a:buNone/>
                </a:pPr>
                <a:r>
                  <a:rPr lang="en-US" dirty="0"/>
                  <a:t>Consider a set of random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taken from a population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Each sample is described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 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 parameter of interest, which can be random or deterministic,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random disturbance (noise). </a:t>
                </a:r>
              </a:p>
              <a:p>
                <a:pPr marL="0" indent="0">
                  <a:buNone/>
                </a:pPr>
                <a:r>
                  <a:rPr lang="en-US" dirty="0"/>
                  <a:t>An example is data transmission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represents a data bit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represents background noise.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ECEA9-1E63-4BD6-B6F3-41DC03EF8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38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2B71-66F2-4549-8AF5-356B8105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E8D0-CED3-474A-B341-82CD4C58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Definition:</a:t>
            </a:r>
          </a:p>
          <a:p>
            <a:pPr marL="0" indent="0">
              <a:buNone/>
            </a:pPr>
            <a:r>
              <a:rPr lang="en-US" dirty="0"/>
              <a:t>Estimation is a procedure used to obtain an estimate of desired statistics or parameters from a set of random data samples drawn from a controlled experiment or from a population.</a:t>
            </a:r>
          </a:p>
        </p:txBody>
      </p:sp>
    </p:spTree>
    <p:extLst>
      <p:ext uri="{BB962C8B-B14F-4D97-AF65-F5344CB8AC3E}">
        <p14:creationId xmlns:p14="http://schemas.microsoft.com/office/powerpoint/2010/main" val="2660158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11D6-BE86-47F5-BE57-F3188A6F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 Estimation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D65C0-41F5-48FB-A525-8487DDC062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objective is to estimate the parameter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from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 …, 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There are two general approaches:</a:t>
                </a:r>
              </a:p>
              <a:p>
                <a:pPr marL="514350" indent="-514350">
                  <a:buAutoNum type="arabicParenBoth"/>
                </a:pPr>
                <a:r>
                  <a:rPr lang="en-US" dirty="0"/>
                  <a:t>The Bayesian approach – used when the parameter to be estimated,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is random.</a:t>
                </a:r>
              </a:p>
              <a:p>
                <a:pPr marL="514350" indent="-514350">
                  <a:buAutoNum type="arabicParenBoth"/>
                </a:pPr>
                <a:endParaRPr lang="en-US" dirty="0"/>
              </a:p>
              <a:p>
                <a:pPr marL="514350" indent="-514350">
                  <a:buAutoNum type="arabicParenBoth"/>
                </a:pPr>
                <a:r>
                  <a:rPr lang="en-US" dirty="0"/>
                  <a:t>The maximum likelihood approach – used when  the parameter to be estimated, 𝜃, is deterministic and the </a:t>
                </a:r>
                <a:r>
                  <a:rPr lang="en-US" b="1" i="1" dirty="0"/>
                  <a:t>random samples are independent Gaussian random variables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D65C0-41F5-48FB-A525-8487DDC062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59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E362-D741-4699-99C9-753152BA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for Obtaining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A6CA8-B4C4-40BB-8B4A-E0EBE09FB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Bayesian Estimators:</a:t>
                </a:r>
              </a:p>
              <a:p>
                <a:pPr marL="0" lvl="0" indent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 …,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find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that maximizes the a posteriori probability,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|{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|{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US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|{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A6CA8-B4C4-40BB-8B4A-E0EBE09FB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4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FBE2-93CC-4A11-B14A-308F16E1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for Obtaining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4F856-C55C-4A12-9F2A-0BF04F7D2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Maximum Likelihood Estimators (MLE):</a:t>
                </a: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When the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deterministic,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is a constant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does not explicitly contain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 Therefore , the a posteriori probability is directly proportional to the likelihood function.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4F856-C55C-4A12-9F2A-0BF04F7D2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F93E4A1-DC0A-482B-AF06-E74AFCDF37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562978"/>
                  </p:ext>
                </p:extLst>
              </p:nvPr>
            </p:nvGraphicFramePr>
            <p:xfrm>
              <a:off x="1908175" y="3815874"/>
              <a:ext cx="8128000" cy="11783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540157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𝜃</m:t>
                                    </m:r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, …, </m:t>
                                    </m:r>
                                    <m:sSub>
                                      <m:sSubPr>
                                        <m:ctrl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, …, 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, …, 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8149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F93E4A1-DC0A-482B-AF06-E74AFCDF37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562978"/>
                  </p:ext>
                </p:extLst>
              </p:nvPr>
            </p:nvGraphicFramePr>
            <p:xfrm>
              <a:off x="1908175" y="3815874"/>
              <a:ext cx="8128000" cy="11783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540157654"/>
                        </a:ext>
                      </a:extLst>
                    </a:gridCol>
                  </a:tblGrid>
                  <a:tr h="11783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" t="-513" r="-150" b="-10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149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5096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4012-31CF-4757-A94B-41E1E728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Maximum Likelihood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CE39C9-3F28-4862-9E53-140BB4C56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 …,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find the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that maximizes the likelihood function,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 This method can only be used for functions where a maximum exists, for example, the Gaussian PDF.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If the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are independent and identically distributed, then the joint conditional PDF is the product of the individual PDFs,</a:t>
                </a:r>
              </a:p>
              <a:p>
                <a:pPr mar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CE39C9-3F28-4862-9E53-140BB4C56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96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0389-1F28-4D55-9672-8DC7517D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Maximum Likelihood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7EC9A9-093E-4F72-9A0E-DADA8B669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an exponential function, a parameter that maximizes the log of the likelihood function also maximizes the likelihood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The MLE of parameter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satisfies the condition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7EC9A9-093E-4F72-9A0E-DADA8B669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27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295E9D-36D2-4F1F-80A8-EF60321D82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MLE of the Mean -  Known Variance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295E9D-36D2-4F1F-80A8-EF60321D8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AB0B1-CB34-48FA-82DA-87A71D797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hr m:val="∏"/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6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6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Take natural log,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Equate first partial derivative to zero,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AB0B1-CB34-48FA-82DA-87A71D797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327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F855-5BB4-4AA6-A9D2-824C16A3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MLE of the Mean -  Known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EBE3D-A791-4D2A-AEEC-52A959333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Solving previous equation gives the ML estimate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maximum likelihood estimate of the mean is equal to the sample mean,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EBE3D-A791-4D2A-AEEC-52A959333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060A5ED-6D8F-4634-94E6-1501DC774F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1226836"/>
                  </p:ext>
                </p:extLst>
              </p:nvPr>
            </p:nvGraphicFramePr>
            <p:xfrm>
              <a:off x="4772024" y="4767791"/>
              <a:ext cx="4076701" cy="1256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76701">
                      <a:extLst>
                        <a:ext uri="{9D8B030D-6E8A-4147-A177-3AD203B41FA5}">
                          <a16:colId xmlns:a16="http://schemas.microsoft.com/office/drawing/2014/main" val="4136436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sz="2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82771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060A5ED-6D8F-4634-94E6-1501DC774F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1226836"/>
                  </p:ext>
                </p:extLst>
              </p:nvPr>
            </p:nvGraphicFramePr>
            <p:xfrm>
              <a:off x="4772024" y="4767791"/>
              <a:ext cx="4076701" cy="1256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76701">
                      <a:extLst>
                        <a:ext uri="{9D8B030D-6E8A-4147-A177-3AD203B41FA5}">
                          <a16:colId xmlns:a16="http://schemas.microsoft.com/office/drawing/2014/main" val="4136436011"/>
                        </a:ext>
                      </a:extLst>
                    </a:gridCol>
                  </a:tblGrid>
                  <a:tr h="12562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" t="-483" r="-299" b="-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2771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260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605F9C-E584-43FE-867C-ACE01CF3F7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MLE of the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</m:t>
                    </m:r>
                  </m:oMath>
                </a14:m>
                <a:r>
                  <a:rPr lang="en-US" dirty="0"/>
                  <a:t>  Known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605F9C-E584-43FE-867C-ACE01CF3F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903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6D843-016A-4D29-AC55-7F326F853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Take partial derivatives with respect to variance, and equate to zero,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MLE of the variance is</a:t>
                </a:r>
              </a:p>
              <a:p>
                <a:pPr marL="0" indent="0">
                  <a:buNone/>
                </a:pPr>
                <a:r>
                  <a:rPr lang="en-US" dirty="0"/>
                  <a:t>Equal to the sample variance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6D843-016A-4D29-AC55-7F326F853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0E5FD11-A346-46BD-810A-1B97961449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437339"/>
                  </p:ext>
                </p:extLst>
              </p:nvPr>
            </p:nvGraphicFramePr>
            <p:xfrm>
              <a:off x="6743700" y="5003864"/>
              <a:ext cx="4314825" cy="11730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14825">
                      <a:extLst>
                        <a:ext uri="{9D8B030D-6E8A-4147-A177-3AD203B41FA5}">
                          <a16:colId xmlns:a16="http://schemas.microsoft.com/office/drawing/2014/main" val="41028062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sz="2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sz="2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sz="2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0" lang="en-US" sz="2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2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kumimoji="0" lang="en-US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0" lang="en-US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0" lang="en-US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2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kumimoji="0" lang="en-US" sz="2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sz="2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sz="2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sz="2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kumimoji="0" lang="en-US" sz="2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en-US" sz="26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en-US" sz="26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sz="26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sz="26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sz="26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sz="26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sz="26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sz="26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en-US" sz="2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485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0E5FD11-A346-46BD-810A-1B97961449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437339"/>
                  </p:ext>
                </p:extLst>
              </p:nvPr>
            </p:nvGraphicFramePr>
            <p:xfrm>
              <a:off x="6743700" y="5003864"/>
              <a:ext cx="4314825" cy="11730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14825">
                      <a:extLst>
                        <a:ext uri="{9D8B030D-6E8A-4147-A177-3AD203B41FA5}">
                          <a16:colId xmlns:a16="http://schemas.microsoft.com/office/drawing/2014/main" val="4102806280"/>
                        </a:ext>
                      </a:extLst>
                    </a:gridCol>
                  </a:tblGrid>
                  <a:tr h="1173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1" t="-515" r="-282" b="-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64858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9316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78D9-5F30-4C0D-A7F2-76E01688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Estimation of Unknown Mean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6EF37-F965-4FBA-9BCF-B396702D1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  Two parameters to estimate: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Note:  </a:t>
                </a:r>
                <a:r>
                  <a:rPr lang="en-US" dirty="0"/>
                  <a:t>The MLE of the mean is an unbiased estimate while the MLE of the variance is biased.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6EF37-F965-4FBA-9BCF-B396702D1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984DD0-99DB-430A-9FA1-1BA246064314}"/>
                  </a:ext>
                </a:extLst>
              </p:cNvPr>
              <p:cNvSpPr/>
              <p:nvPr/>
            </p:nvSpPr>
            <p:spPr>
              <a:xfrm>
                <a:off x="4313487" y="2353003"/>
                <a:ext cx="2976712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984DD0-99DB-430A-9FA1-1BA246064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487" y="2353003"/>
                <a:ext cx="2976712" cy="126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790D17-8E26-467D-9FEB-1733EEEE405E}"/>
                  </a:ext>
                </a:extLst>
              </p:cNvPr>
              <p:cNvSpPr/>
              <p:nvPr/>
            </p:nvSpPr>
            <p:spPr>
              <a:xfrm>
                <a:off x="3829573" y="3756492"/>
                <a:ext cx="4186467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790D17-8E26-467D-9FEB-1733EEEE4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573" y="3756492"/>
                <a:ext cx="4186467" cy="1268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33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338-159E-4954-B639-44F40889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Interval Estimation and 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877B7-7016-4482-B5B2-E91D9E96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369CE-26A7-4957-8A7F-B6A5F5A0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726" y="2150745"/>
            <a:ext cx="3923260" cy="300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97385-B118-41C3-8974-35B2A7938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81" y="2518193"/>
            <a:ext cx="5514712" cy="26329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37FC21-CFE3-479C-B439-D6A96ABCE89F}"/>
              </a:ext>
            </a:extLst>
          </p:cNvPr>
          <p:cNvSpPr/>
          <p:nvPr/>
        </p:nvSpPr>
        <p:spPr>
          <a:xfrm>
            <a:off x="3448525" y="5659022"/>
            <a:ext cx="606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Copyright © 2010 Pearson Addison-Wesley.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795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A541-EB44-480E-8146-C31F265B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Controlled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F2A6E-D674-4DD7-A7F4-AB8F8C94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7B9B9-2EE2-4C43-A8DB-1A967718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06" y="2158953"/>
            <a:ext cx="7835774" cy="18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03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EFB-5E5A-4DC3-9DD1-6027683E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Interval Estimation and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33455-A6EF-40CF-B6F9-F0715E5FE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It is often preferred to specify an interval that is highly likely to contain the true value of the parameter. The objective is to find an interval that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with a high degree of confidence,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33455-A6EF-40CF-B6F9-F0715E5FE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23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86BE-C5E0-4703-A350-7462C963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Interval Estimation and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D58F6-ACBE-430F-9BD6-7520FC2A8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denotes the probability that the parameter is not in the interval </a:t>
                </a: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is the confidence level, (may be measured in percentage; degree of confidence)</a:t>
                </a: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is the confidence interval and is a measure of the accuracy of the estimator  </a:t>
                </a: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The smaller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is, the higher the level of confidence that the value of the true parameter is inside the interval.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D58F6-ACBE-430F-9BD6-7520FC2A8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189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9E34-3384-4A8A-9B6C-444D06F2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Interval Estimation Procedure of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CC25F-858B-4557-AD0A-698F8E404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Interval Estimation of the True Mean with Known Variance:</a:t>
                </a:r>
              </a:p>
              <a:p>
                <a:pPr marL="0" indent="0">
                  <a:buNone/>
                </a:pPr>
                <a:r>
                  <a:rPr lang="en-US" dirty="0"/>
                  <a:t>Suppose we collect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IID random data samples,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from a population where the mean is unknown but the true variance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is known. Let us use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, as an estimate of the true mean.  We know that the sample mean has mean and variance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CC25F-858B-4557-AD0A-698F8E404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495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917C-3D9D-4D21-B6D9-0CDA304D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Interval Estimation Procedure of the Mean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8AA54-9CAF-4896-9D0B-F9F322B31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Define the test statistic (the normalized random variable)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, as,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the central limit theorem,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has a standard Gaussian PDF (with zero mean and unit variance).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8AA54-9CAF-4896-9D0B-F9F322B31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253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65D2-A68B-40FE-B753-44DF4A59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Interval Estimation Procedure of the Mean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86E25-1B17-449F-AFB3-062391069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standard Gaussian PDF being symmetric around zero, we can write the estimation interval 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  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we can determine the confidence interval by evaluating the probability that the test statistic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is inside this interval,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86E25-1B17-449F-AFB3-062391069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416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3F09-2499-4F4F-A399-E3B636A4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Interval Estimation Procedure of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1AE99-16E5-45B1-8E86-809D727E6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degree of 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we can use the Q-function table to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from the following equation: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Example:</a:t>
                </a:r>
                <a:r>
                  <a:rPr lang="en-US" dirty="0"/>
                  <a:t> 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dirty="0"/>
                  <a:t> confidence interval for the mean estimate.</a:t>
                </a:r>
              </a:p>
              <a:p>
                <a:pPr marL="0" indent="0">
                  <a:buNone/>
                </a:pPr>
                <a:r>
                  <a:rPr lang="en-US" b="1" u="sng" dirty="0"/>
                  <a:t>Solution:</a:t>
                </a:r>
                <a:r>
                  <a:rPr lang="en-US" dirty="0"/>
                  <a:t> For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confidence level,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 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0.025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corresponding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1.96</m:t>
                    </m:r>
                  </m:oMath>
                </a14:m>
                <a:r>
                  <a:rPr lang="en-US" dirty="0"/>
                  <a:t>, yielding the confidence interval,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.96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≤1.96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1AE99-16E5-45B1-8E86-809D727E6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948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A528-0EC8-423C-8780-D07CE1F7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Confidence Interval for True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ECAD0-5327-4FAD-BD28-19832CEB5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Case 1: </a:t>
                </a:r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known. We want to find the confidence interval for the true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find the confidence interval for the true (population) mean, we make the substitution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and simplify as follows: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ECAD0-5327-4FAD-BD28-19832CEB5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403396E-9BBF-4BB3-A44E-60760D996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982178"/>
                  </p:ext>
                </p:extLst>
              </p:nvPr>
            </p:nvGraphicFramePr>
            <p:xfrm>
              <a:off x="3257550" y="5277930"/>
              <a:ext cx="5200650" cy="899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00650">
                      <a:extLst>
                        <a:ext uri="{9D8B030D-6E8A-4147-A177-3AD203B41FA5}">
                          <a16:colId xmlns:a16="http://schemas.microsoft.com/office/drawing/2014/main" val="40535475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≤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470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403396E-9BBF-4BB3-A44E-60760D996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982178"/>
                  </p:ext>
                </p:extLst>
              </p:nvPr>
            </p:nvGraphicFramePr>
            <p:xfrm>
              <a:off x="3257550" y="5277930"/>
              <a:ext cx="5200650" cy="899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00650">
                      <a:extLst>
                        <a:ext uri="{9D8B030D-6E8A-4147-A177-3AD203B41FA5}">
                          <a16:colId xmlns:a16="http://schemas.microsoft.com/office/drawing/2014/main" val="4053547522"/>
                        </a:ext>
                      </a:extLst>
                    </a:gridCol>
                  </a:tblGrid>
                  <a:tr h="8990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" t="-671" r="-234" b="-1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4700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3394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C667-055F-40E5-AA97-B9850889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Interval Estimation -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78463-08E9-41F5-9A9D-90742A2C3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lphaLcParenBoth"/>
                </a:pPr>
                <a:r>
                  <a:rPr lang="en-US" dirty="0"/>
                  <a:t>Find the 99% confidence interval for the batch of data in the table below.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How will the 99% confidence limits change if the number of samples is increased to 100?  </a:t>
                </a:r>
              </a:p>
              <a:p>
                <a:pPr marL="0" indent="0">
                  <a:buNone/>
                </a:pPr>
                <a:r>
                  <a:rPr lang="en-US" dirty="0"/>
                  <a:t>The true variance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78463-08E9-41F5-9A9D-90742A2C3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3BE9A4-99CD-4A66-AE28-37119C7B0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388252"/>
              </p:ext>
            </p:extLst>
          </p:nvPr>
        </p:nvGraphicFramePr>
        <p:xfrm>
          <a:off x="963473" y="4332288"/>
          <a:ext cx="989502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42845" imgH="572311" progId="Word.Document.12">
                  <p:embed/>
                </p:oleObj>
              </mc:Choice>
              <mc:Fallback>
                <p:oleObj name="Document" r:id="rId4" imgW="5942845" imgH="572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3473" y="4332288"/>
                        <a:ext cx="9895027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337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2470-895A-4B34-9C8A-5B6BB2C7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Interval Estimation - Example 1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EE9D5-BD33-48D9-BC91-A8191E67A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sample mean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=9.94</m:t>
                    </m:r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samples.  </a:t>
                </a:r>
              </a:p>
              <a:p>
                <a:pPr marL="0" indent="0">
                  <a:buNone/>
                </a:pPr>
                <a:r>
                  <a:rPr lang="en-US" dirty="0"/>
                  <a:t>For a confidence level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99%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=0.005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From the Q-function table,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2.6</m:t>
                    </m:r>
                  </m:oMath>
                </a14:m>
                <a:r>
                  <a:rPr lang="en-US" dirty="0"/>
                  <a:t> .  The confidence interval for the true (population) mean is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9.94−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×2.6≤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9.94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×2.6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EE9D5-BD33-48D9-BC91-A8191E67A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587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B47D-90DB-4D89-924B-6B275E54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Interval Estimation - Example 1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0AD6BA-431C-4ADD-A4E9-FA40D1494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we increase the number of samples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, we obtain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9.94−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×2.6≤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9.94+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×2.6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42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confidence interval is tighter with increasing sample size.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0AD6BA-431C-4ADD-A4E9-FA40D1494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23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0ADB-7451-4A0D-9B1A-1341111B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Non-controlled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DB2E-D380-45A5-9761-0DC6A9BC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controlled experiment involves generating random data with an embedded, desired parameter (or parameters). The estimator is then used to extract the desired parameters.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AA40B-1BF6-465B-92C3-F7D38EFB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22" y="2667000"/>
            <a:ext cx="7869107" cy="18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76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89DA-E7A3-4AC9-9076-BE525AAF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Confidence Interval for True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8A805-3A27-43DF-9992-0D0B52241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5350" y="19875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Case 2:</a:t>
                </a:r>
                <a:r>
                  <a:rPr lang="en-US" dirty="0"/>
                  <a:t> True (population)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unknown. Compute statistic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  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𝑙𝑜𝑛𝑔𝑒𝑟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test statistic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has a Student </a:t>
                </a:r>
                <a:r>
                  <a:rPr lang="en-US" i="1" dirty="0">
                    <a:solidFill>
                      <a:prstClr val="black"/>
                    </a:solidFill>
                  </a:rPr>
                  <a:t>t-distribution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degrees of freedom (William S. Gosset 1908). The </a:t>
                </a:r>
                <a:r>
                  <a:rPr lang="en-US" i="1" dirty="0"/>
                  <a:t>t-distribution</a:t>
                </a:r>
                <a:r>
                  <a:rPr lang="en-US" dirty="0">
                    <a:solidFill>
                      <a:prstClr val="black"/>
                    </a:solidFill>
                  </a:rPr>
                  <a:t> is true </a:t>
                </a:r>
                <a:r>
                  <a:rPr lang="en-US" dirty="0"/>
                  <a:t>especially when the population is approximately Gaussian.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8A805-3A27-43DF-9992-0D0B52241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5350" y="1987550"/>
                <a:ext cx="10515600" cy="4351338"/>
              </a:xfrm>
              <a:blipFill>
                <a:blip r:embed="rId2"/>
                <a:stretch>
                  <a:fillRect l="-1217" t="-21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285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320D32-28B9-44EB-86AF-1197C92732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The t-distribution curves for v = 2, 5,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320D32-28B9-44EB-86AF-1197C9273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410E1-1436-4D7B-A370-D05A0569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Like the standard Gaussian, </a:t>
            </a:r>
          </a:p>
          <a:p>
            <a:pPr marL="0" indent="0">
              <a:buNone/>
            </a:pPr>
            <a:r>
              <a:rPr lang="en-US" dirty="0"/>
              <a:t>the Student distribution is </a:t>
            </a:r>
          </a:p>
          <a:p>
            <a:pPr marL="0" indent="0">
              <a:buNone/>
            </a:pPr>
            <a:r>
              <a:rPr lang="en-US" dirty="0"/>
              <a:t>Symmetric around zero.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0188C1-4A2F-4847-8D55-1E3737DB7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698483"/>
            <a:ext cx="6054091" cy="366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F82FF5-E3AF-4E81-A46F-C2BB5589B3EC}"/>
              </a:ext>
            </a:extLst>
          </p:cNvPr>
          <p:cNvSpPr/>
          <p:nvPr/>
        </p:nvSpPr>
        <p:spPr>
          <a:xfrm>
            <a:off x="5981701" y="5642667"/>
            <a:ext cx="52730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808080"/>
                </a:solidFill>
                <a:latin typeface="Arial" panose="020B0604020202020204" pitchFamily="34" charset="0"/>
              </a:rPr>
              <a:t>Copyright © 2010 Pearson Addison-Wesley.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6419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2179-2DAD-4C3E-AC75-F41A18DE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13304-C36A-48A9-A0EB-F64D6C08449E}"/>
              </a:ext>
            </a:extLst>
          </p:cNvPr>
          <p:cNvSpPr/>
          <p:nvPr/>
        </p:nvSpPr>
        <p:spPr>
          <a:xfrm>
            <a:off x="838200" y="2110859"/>
            <a:ext cx="41269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T-Distribution Table</a:t>
            </a:r>
            <a:r>
              <a:rPr lang="en-US" dirty="0"/>
              <a:t>, ENEL 419 Textbook</a:t>
            </a:r>
          </a:p>
          <a:p>
            <a:r>
              <a:rPr lang="en-US" dirty="0"/>
              <a:t>Montgomery &amp; Runger “Applied Statistics</a:t>
            </a:r>
          </a:p>
          <a:p>
            <a:r>
              <a:rPr lang="en-US" dirty="0"/>
              <a:t>And Probability for Engineers,” 7</a:t>
            </a:r>
            <a:r>
              <a:rPr lang="en-US" baseline="30000" dirty="0"/>
              <a:t>th</a:t>
            </a:r>
            <a:r>
              <a:rPr lang="en-US" dirty="0"/>
              <a:t> edition,</a:t>
            </a:r>
          </a:p>
          <a:p>
            <a:r>
              <a:rPr lang="en-US" dirty="0"/>
              <a:t>Wiley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E34F29-F4CE-12A9-09D8-0B3D92A8C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520" y="1690687"/>
            <a:ext cx="4285900" cy="5078619"/>
          </a:xfrm>
        </p:spPr>
      </p:pic>
    </p:spTree>
    <p:extLst>
      <p:ext uri="{BB962C8B-B14F-4D97-AF65-F5344CB8AC3E}">
        <p14:creationId xmlns:p14="http://schemas.microsoft.com/office/powerpoint/2010/main" val="3639881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7D45-CA53-4197-95E7-BDE3C1A4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Confidence Interval for True Mean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E0C776-5AB3-47E8-A3E6-32255548F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want to find the confidence interval for the true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obtained from the t-distribution table for the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E0C776-5AB3-47E8-A3E6-32255548F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C2E990D-884E-4684-86A3-E6FE06F402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214436"/>
                  </p:ext>
                </p:extLst>
              </p:nvPr>
            </p:nvGraphicFramePr>
            <p:xfrm>
              <a:off x="3695700" y="3630454"/>
              <a:ext cx="5067300" cy="9728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67300">
                      <a:extLst>
                        <a:ext uri="{9D8B030D-6E8A-4147-A177-3AD203B41FA5}">
                          <a16:colId xmlns:a16="http://schemas.microsoft.com/office/drawing/2014/main" val="14803901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≤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456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C2E990D-884E-4684-86A3-E6FE06F402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214436"/>
                  </p:ext>
                </p:extLst>
              </p:nvPr>
            </p:nvGraphicFramePr>
            <p:xfrm>
              <a:off x="3695700" y="3630454"/>
              <a:ext cx="5067300" cy="9728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67300">
                      <a:extLst>
                        <a:ext uri="{9D8B030D-6E8A-4147-A177-3AD203B41FA5}">
                          <a16:colId xmlns:a16="http://schemas.microsoft.com/office/drawing/2014/main" val="1480390128"/>
                        </a:ext>
                      </a:extLst>
                    </a:gridCol>
                  </a:tblGrid>
                  <a:tr h="9728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" t="-621" r="-240" b="-1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4561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6838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0235-6C64-46C1-82C7-00BB1CC2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Interval Estimation -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E635E65-8123-4125-BEDC-C5E0475EA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An electrical firm manufactures light bulbs that have a mean length  of life that is approximately Gaussian distributed. If a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bulbs has an average life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780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standard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deviation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40 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h𝑜𝑢𝑟𝑠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find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confidence interval of the population mean of all bulbs produced by this firm.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Given: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=40,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=30 ⇒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=29,  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=780, </m:t>
                      </m:r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 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90%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𝑐𝑜𝑛𝑓𝑖𝑑𝑒𝑛𝑐𝑒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𝑖𝑛𝑡𝑒𝑟𝑣𝑎𝑙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E635E65-8123-4125-BEDC-C5E0475EA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803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200C-37B3-4C28-926A-05CD3284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Interval Estimation - Example 2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39FED-3118-4B52-B4F6-2AC205A49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05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−1=29,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𝑜𝑏𝑡𝑎𝑖𝑛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=1.699.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780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rad>
                        </m:den>
                      </m:f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1.699≤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780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×1.699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767.59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92.41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39FED-3118-4B52-B4F6-2AC205A49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42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5EA2-873C-473E-9A85-1513CEC0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5883-343C-4B2B-8751-4DD4D97B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 able to</a:t>
            </a:r>
          </a:p>
          <a:p>
            <a:r>
              <a:rPr lang="en-US" dirty="0"/>
              <a:t>Determine if an estimator is biased or unbiased.</a:t>
            </a:r>
          </a:p>
          <a:p>
            <a:r>
              <a:rPr lang="en-US" dirty="0"/>
              <a:t>Determine if an estimator is minimum variance.</a:t>
            </a:r>
          </a:p>
          <a:p>
            <a:r>
              <a:rPr lang="en-US" dirty="0"/>
              <a:t>Describe the difference between point estimation and interval estimation</a:t>
            </a:r>
          </a:p>
          <a:p>
            <a:r>
              <a:rPr lang="en-US" dirty="0"/>
              <a:t>Establish a confidence intervals for the true population mean </a:t>
            </a:r>
          </a:p>
          <a:p>
            <a:r>
              <a:rPr lang="en-US" dirty="0"/>
              <a:t>Apply the methods learned in the section to new problems.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9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6DCF-D373-4EF7-BC73-974E99A2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 of Good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4D0045-A2C9-4619-B42A-9FEBC879F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10400" b="1" u="sng" dirty="0"/>
                  <a:t>Bias:</a:t>
                </a:r>
              </a:p>
              <a:p>
                <a:pPr marL="0" indent="0">
                  <a:buNone/>
                </a:pPr>
                <a:r>
                  <a:rPr lang="en-US" sz="10400" dirty="0"/>
                  <a:t>Let random variable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0400" dirty="0"/>
                  <a:t> denote an estimate of a parameter whose true value is </a:t>
                </a:r>
                <a14:m>
                  <m:oMath xmlns:m="http://schemas.openxmlformats.org/officeDocument/2006/math">
                    <m:r>
                      <a:rPr lang="en-US" sz="10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400" dirty="0"/>
                  <a:t>. </a:t>
                </a:r>
              </a:p>
              <a:p>
                <a:pPr marL="514350" indent="-514350">
                  <a:buAutoNum type="arabicParenBoth"/>
                </a:pPr>
                <a:r>
                  <a:rPr lang="en-US" sz="10400" dirty="0"/>
                  <a:t>An estimator is unbiased if the expected (average) value of the estimate is equal to the true value, that is,</a:t>
                </a:r>
              </a:p>
              <a:p>
                <a:pPr marL="0" indent="0">
                  <a:buNone/>
                </a:pPr>
                <a:endParaRPr lang="en-US" sz="10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0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sz="10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0400" dirty="0"/>
              </a:p>
              <a:p>
                <a:pPr marL="0" indent="0">
                  <a:buNone/>
                </a:pPr>
                <a:endParaRPr lang="en-US" sz="10400" dirty="0"/>
              </a:p>
              <a:p>
                <a:pPr marL="0" lvl="0" indent="0">
                  <a:buNone/>
                </a:pPr>
                <a:r>
                  <a:rPr lang="en-US" sz="10400" dirty="0">
                    <a:solidFill>
                      <a:prstClr val="black"/>
                    </a:solidFill>
                  </a:rPr>
                  <a:t>(2) An estimator is biased if the expected value of the estimate is not </a:t>
                </a:r>
              </a:p>
              <a:p>
                <a:pPr marL="0" lvl="0" indent="0">
                  <a:buNone/>
                </a:pPr>
                <a:r>
                  <a:rPr lang="en-US" sz="10400" dirty="0">
                    <a:solidFill>
                      <a:prstClr val="black"/>
                    </a:solidFill>
                  </a:rPr>
                  <a:t>     equal to the true value, that is,</a:t>
                </a:r>
              </a:p>
              <a:p>
                <a:pPr marL="0" lvl="0" indent="0">
                  <a:buNone/>
                </a:pPr>
                <a:endParaRPr lang="en-US" sz="10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0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sz="10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0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4D0045-A2C9-4619-B42A-9FEBC879F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501" b="-4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7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4B4D-5F7A-4C3A-B7EB-61917958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 of Good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8FF30-7196-4288-B16B-10F017932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bias of the estimator is the difference between the expected value of the estimate and the true value of the parameter, that is,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estimator is said to be unbiased, otherwise, it is biased.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desired estimator is the unbiased estimator.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8FF30-7196-4288-B16B-10F017932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43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A4B9-A514-4110-8A40-E8CC24F9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 of Good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CB00B-294B-440B-B4F1-EA162819C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Variance of Estimator: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. The variance of the estimate is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note that the variance is a measure of the spread in the values of the estimate around the true parameter. Therefore, it is desirable that the variance of the estimator be as small as possible</a:t>
                </a:r>
              </a:p>
              <a:p>
                <a:pPr marL="0" indent="0">
                  <a:buNone/>
                </a:pPr>
                <a:r>
                  <a:rPr lang="en-US" dirty="0"/>
                  <a:t>The desired estimator is, therefore, the minimum variance estimator.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CB00B-294B-440B-B4F1-EA162819C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18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EA4A-DD65-49C9-83C7-D3408CBA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 of Good Estimators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D647-C1D1-4743-8B3C-CD6FF79E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Consistent Estimator:</a:t>
            </a:r>
          </a:p>
          <a:p>
            <a:pPr marL="0" indent="0">
              <a:buNone/>
            </a:pPr>
            <a:r>
              <a:rPr lang="en-US" dirty="0"/>
              <a:t>A consistent estimator is one whose variance and bias tend to zero as the number of samples, used for the estimate, approach infinity.</a:t>
            </a:r>
          </a:p>
        </p:txBody>
      </p:sp>
    </p:spTree>
    <p:extLst>
      <p:ext uri="{BB962C8B-B14F-4D97-AF65-F5344CB8AC3E}">
        <p14:creationId xmlns:p14="http://schemas.microsoft.com/office/powerpoint/2010/main" val="29658571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11.0&quot;&gt;&lt;object type=&quot;1&quot; unique_id=&quot;10001&quot;&gt;&lt;object type=&quot;2&quot; unique_id=&quot;10130&quot;&gt;&lt;object type=&quot;3&quot; unique_id=&quot;10131&quot;&gt;&lt;property id=&quot;20148&quot; value=&quot;5&quot;/&gt;&lt;property id=&quot;20300&quot; value=&quot;Slide 1 - &amp;quot;ENEL 419&amp;quot;&quot;/&gt;&lt;property id=&quot;20307&quot; value=&quot;256&quot;/&gt;&lt;/object&gt;&lt;object type=&quot;3&quot; unique_id=&quot;10132&quot;&gt;&lt;property id=&quot;20148&quot; value=&quot;5&quot;/&gt;&lt;property id=&quot;20300&quot; value=&quot;Slide 2 - &amp;quot;Estimation&amp;quot;&quot;/&gt;&lt;property id=&quot;20307&quot; value=&quot;257&quot;/&gt;&lt;/object&gt;&lt;object type=&quot;3&quot; unique_id=&quot;10133&quot;&gt;&lt;property id=&quot;20148&quot; value=&quot;5&quot;/&gt;&lt;property id=&quot;20300&quot; value=&quot;Slide 3 - &amp;quot;Controlled Experiment&amp;quot;&quot;/&gt;&lt;property id=&quot;20307&quot; value=&quot;258&quot;/&gt;&lt;/object&gt;&lt;object type=&quot;3&quot; unique_id=&quot;10134&quot;&gt;&lt;property id=&quot;20148&quot; value=&quot;5&quot;/&gt;&lt;property id=&quot;20300&quot; value=&quot;Slide 4 - &amp;quot;Non-controlled Experiment&amp;quot;&quot;/&gt;&lt;property id=&quot;20307&quot; value=&quot;260&quot;/&gt;&lt;/object&gt;&lt;object type=&quot;3&quot; unique_id=&quot;10135&quot;&gt;&lt;property id=&quot;20148&quot; value=&quot;5&quot;/&gt;&lt;property id=&quot;20300&quot; value=&quot;Slide 5 - &amp;quot;Learning Outcomes&amp;quot;&quot;/&gt;&lt;property id=&quot;20307&quot; value=&quot;259&quot;/&gt;&lt;/object&gt;&lt;object type=&quot;3&quot; unique_id=&quot;10136&quot;&gt;&lt;property id=&quot;20148&quot; value=&quot;5&quot;/&gt;&lt;property id=&quot;20300&quot; value=&quot;Slide 6 - &amp;quot;Properties of Good Estimators&amp;quot;&quot;/&gt;&lt;property id=&quot;20307&quot; value=&quot;261&quot;/&gt;&lt;/object&gt;&lt;object type=&quot;3&quot; unique_id=&quot;10137&quot;&gt;&lt;property id=&quot;20148&quot; value=&quot;5&quot;/&gt;&lt;property id=&quot;20300&quot; value=&quot;Slide 7 - &amp;quot;Properties of Good Estimators&amp;quot;&quot;/&gt;&lt;property id=&quot;20307&quot; value=&quot;262&quot;/&gt;&lt;/object&gt;&lt;object type=&quot;3&quot; unique_id=&quot;10138&quot;&gt;&lt;property id=&quot;20148&quot; value=&quot;5&quot;/&gt;&lt;property id=&quot;20300&quot; value=&quot;Slide 8 - &amp;quot;Properties of Good Estimators&amp;quot;&quot;/&gt;&lt;property id=&quot;20307&quot; value=&quot;263&quot;/&gt;&lt;/object&gt;&lt;object type=&quot;3&quot; unique_id=&quot;10139&quot;&gt;&lt;property id=&quot;20148&quot; value=&quot;5&quot;/&gt;&lt;property id=&quot;20300&quot; value=&quot;Slide 9 - &amp;quot;Properties of Good Estimators&amp;quot;&quot;/&gt;&lt;property id=&quot;20307&quot; value=&quot;264&quot;/&gt;&lt;/object&gt;&lt;object type=&quot;3&quot; unique_id=&quot;10140&quot;&gt;&lt;property id=&quot;20148&quot; value=&quot;5&quot;/&gt;&lt;property id=&quot;20300&quot; value=&quot;Slide 10 - &amp;quot;Properties of Good Estimators&amp;quot;&quot;/&gt;&lt;property id=&quot;20307&quot; value=&quot;265&quot;/&gt;&lt;/object&gt;&lt;object type=&quot;3&quot; unique_id=&quot;10142&quot;&gt;&lt;property id=&quot;20148&quot; value=&quot;5&quot;/&gt;&lt;property id=&quot;20300&quot; value=&quot;Slide 15 - &amp;quot;Variance of Sample Mean&amp;quot;&quot;/&gt;&lt;property id=&quot;20307&quot; value=&quot;267&quot;/&gt;&lt;/object&gt;&lt;object type=&quot;3&quot; unique_id=&quot;10143&quot;&gt;&lt;property id=&quot;20148&quot; value=&quot;5&quot;/&gt;&lt;property id=&quot;20300&quot; value=&quot;Slide 25 - &amp;quot;Sample Variance as Estimate of the True Variance&amp;quot;&quot;/&gt;&lt;property id=&quot;20307&quot; value=&quot;268&quot;/&gt;&lt;/object&gt;&lt;object type=&quot;3&quot; unique_id=&quot;10144&quot;&gt;&lt;property id=&quot;20148&quot; value=&quot;5&quot;/&gt;&lt;property id=&quot;20300&quot; value=&quot;Slide 29 - &amp;quot;Sample Variance as Estimate of the True Variance&amp;quot;&quot;/&gt;&lt;property id=&quot;20307&quot; value=&quot;269&quot;/&gt;&lt;/object&gt;&lt;object type=&quot;3&quot; unique_id=&quot;10145&quot;&gt;&lt;property id=&quot;20148&quot; value=&quot;5&quot;/&gt;&lt;property id=&quot;20300&quot; value=&quot;Slide 46 - &amp;quot;Methods for Obtaining Estimators&amp;quot;&quot;/&gt;&lt;property id=&quot;20307&quot; value=&quot;270&quot;/&gt;&lt;/object&gt;&lt;object type=&quot;3&quot; unique_id=&quot;10146&quot;&gt;&lt;property id=&quot;20148&quot; value=&quot;5&quot;/&gt;&lt;property id=&quot;20300&quot; value=&quot;Slide 47 - &amp;quot;Parameter Estimation Approaches&amp;quot;&quot;/&gt;&lt;property id=&quot;20307&quot; value=&quot;274&quot;/&gt;&lt;/object&gt;&lt;object type=&quot;3&quot; unique_id=&quot;10147&quot;&gt;&lt;property id=&quot;20148&quot; value=&quot;5&quot;/&gt;&lt;property id=&quot;20300&quot; value=&quot;Slide 48 - &amp;quot;Methods for Obtaining Estimators&amp;quot;&quot;/&gt;&lt;property id=&quot;20307&quot; value=&quot;272&quot;/&gt;&lt;/object&gt;&lt;object type=&quot;3&quot; unique_id=&quot;10148&quot;&gt;&lt;property id=&quot;20148&quot; value=&quot;5&quot;/&gt;&lt;property id=&quot;20300&quot; value=&quot;Slide 49 - &amp;quot;Methods for Obtaining Estimators&amp;quot;&quot;/&gt;&lt;property id=&quot;20307&quot; value=&quot;273&quot;/&gt;&lt;/object&gt;&lt;object type=&quot;3&quot; unique_id=&quot;10149&quot;&gt;&lt;property id=&quot;20148&quot; value=&quot;5&quot;/&gt;&lt;property id=&quot;20300&quot; value=&quot;Slide 50 - &amp;quot;Maximum Likelihood Estimators&amp;quot;&quot;/&gt;&lt;property id=&quot;20307&quot; value=&quot;275&quot;/&gt;&lt;/object&gt;&lt;object type=&quot;3&quot; unique_id=&quot;10150&quot;&gt;&lt;property id=&quot;20148&quot; value=&quot;5&quot;/&gt;&lt;property id=&quot;20300&quot; value=&quot;Slide 51 - &amp;quot;Maximum Likelihood Estimators&amp;quot;&quot;/&gt;&lt;property id=&quot;20307&quot; value=&quot;276&quot;/&gt;&lt;/object&gt;&lt;object type=&quot;3&quot; unique_id=&quot;10151&quot;&gt;&lt;property id=&quot;20148&quot; value=&quot;5&quot;/&gt;&lt;property id=&quot;20300&quot; value=&quot;Slide 52 - &amp;quot;MLE of the Mean -  Known Variance (𝜃= 𝜇 𝑋 )&amp;quot;&quot;/&gt;&lt;property id=&quot;20307&quot; value=&quot;277&quot;/&gt;&lt;/object&gt;&lt;object type=&quot;3&quot; unique_id=&quot;10152&quot;&gt;&lt;property id=&quot;20148&quot; value=&quot;5&quot;/&gt;&lt;property id=&quot;20300&quot; value=&quot;Slide 53 - &amp;quot;MLE of the Mean -  Known Variance&amp;quot;&quot;/&gt;&lt;property id=&quot;20307&quot; value=&quot;278&quot;/&gt;&lt;/object&gt;&lt;object type=&quot;3&quot; unique_id=&quot;10153&quot;&gt;&lt;property id=&quot;20148&quot; value=&quot;5&quot;/&gt;&lt;property id=&quot;20300&quot; value=&quot;Slide 54 - &amp;quot;MLE of the Variance -  Known Mean (𝜃= 𝜎 𝑋 2 )&amp;quot;&quot;/&gt;&lt;property id=&quot;20307&quot; value=&quot;279&quot;/&gt;&lt;/object&gt;&lt;object type=&quot;3&quot; unique_id=&quot;10154&quot;&gt;&lt;property id=&quot;20148&quot; value=&quot;5&quot;/&gt;&lt;property id=&quot;20300&quot; value=&quot;Slide 55 - &amp;quot;Estimation of Unknown Mean and Variance&amp;quot;&quot;/&gt;&lt;property id=&quot;20307&quot; value=&quot;280&quot;/&gt;&lt;/object&gt;&lt;object type=&quot;3&quot; unique_id=&quot;10155&quot;&gt;&lt;property id=&quot;20148&quot; value=&quot;5&quot;/&gt;&lt;property id=&quot;20300&quot; value=&quot;Slide 56 - &amp;quot;Interval Estimation and Confidence Interval&amp;quot;&quot;/&gt;&lt;property id=&quot;20307&quot; value=&quot;282&quot;/&gt;&lt;/object&gt;&lt;object type=&quot;3&quot; unique_id=&quot;10156&quot;&gt;&lt;property id=&quot;20148&quot; value=&quot;5&quot;/&gt;&lt;property id=&quot;20300&quot; value=&quot;Slide 57 - &amp;quot;Interval Estimation and Confidence Interval&amp;quot;&quot;/&gt;&lt;property id=&quot;20307&quot; value=&quot;283&quot;/&gt;&lt;/object&gt;&lt;object type=&quot;3&quot; unique_id=&quot;10157&quot;&gt;&lt;property id=&quot;20148&quot; value=&quot;5&quot;/&gt;&lt;property id=&quot;20300&quot; value=&quot;Slide 58 - &amp;quot;Interval Estimation and Confidence Interval&amp;quot;&quot;/&gt;&lt;property id=&quot;20307&quot; value=&quot;284&quot;/&gt;&lt;/object&gt;&lt;object type=&quot;3&quot; unique_id=&quot;10158&quot;&gt;&lt;property id=&quot;20148&quot; value=&quot;5&quot;/&gt;&lt;property id=&quot;20300&quot; value=&quot;Slide 59 - &amp;quot;Interval Estimation Procedure of the Mean&amp;quot;&quot;/&gt;&lt;property id=&quot;20307&quot; value=&quot;285&quot;/&gt;&lt;/object&gt;&lt;object type=&quot;3&quot; unique_id=&quot;10159&quot;&gt;&lt;property id=&quot;20148&quot; value=&quot;5&quot;/&gt;&lt;property id=&quot;20300&quot; value=&quot;Slide 60 - &amp;quot;Interval Estimation Procedure of the Mean &amp;quot;&quot;/&gt;&lt;property id=&quot;20307&quot; value=&quot;286&quot;/&gt;&lt;/object&gt;&lt;object type=&quot;3&quot; unique_id=&quot;10160&quot;&gt;&lt;property id=&quot;20148&quot; value=&quot;5&quot;/&gt;&lt;property id=&quot;20300&quot; value=&quot;Slide 61 - &amp;quot;Interval Estimation Procedure of the Mean &amp;quot;&quot;/&gt;&lt;property id=&quot;20307&quot; value=&quot;287&quot;/&gt;&lt;/object&gt;&lt;object type=&quot;3&quot; unique_id=&quot;10161&quot;&gt;&lt;property id=&quot;20148&quot; value=&quot;5&quot;/&gt;&lt;property id=&quot;20300&quot; value=&quot;Slide 62 - &amp;quot;Interval Estimation Procedure of the Mean&amp;quot;&quot;/&gt;&lt;property id=&quot;20307&quot; value=&quot;288&quot;/&gt;&lt;/object&gt;&lt;object type=&quot;3&quot; unique_id=&quot;10162&quot;&gt;&lt;property id=&quot;20148&quot; value=&quot;5&quot;/&gt;&lt;property id=&quot;20300&quot; value=&quot;Slide 63 - &amp;quot;Confidence Interval for True Mean&amp;quot;&quot;/&gt;&lt;property id=&quot;20307&quot; value=&quot;289&quot;/&gt;&lt;/object&gt;&lt;object type=&quot;3&quot; unique_id=&quot;10163&quot;&gt;&lt;property id=&quot;20148&quot; value=&quot;5&quot;/&gt;&lt;property id=&quot;20300&quot; value=&quot;Slide 64 - &amp;quot;Interval Estimation - Example 1&amp;quot;&quot;/&gt;&lt;property id=&quot;20307&quot; value=&quot;290&quot;/&gt;&lt;/object&gt;&lt;object type=&quot;3&quot; unique_id=&quot;10164&quot;&gt;&lt;property id=&quot;20148&quot; value=&quot;5&quot;/&gt;&lt;property id=&quot;20300&quot; value=&quot;Slide 65 - &amp;quot;Interval Estimation - Example 1 Solution&amp;quot;&quot;/&gt;&lt;property id=&quot;20307&quot; value=&quot;291&quot;/&gt;&lt;/object&gt;&lt;object type=&quot;3&quot; unique_id=&quot;10165&quot;&gt;&lt;property id=&quot;20148&quot; value=&quot;5&quot;/&gt;&lt;property id=&quot;20300&quot; value=&quot;Slide 66 - &amp;quot;Interval Estimation - Example 1 Solution&amp;quot;&quot;/&gt;&lt;property id=&quot;20307&quot; value=&quot;292&quot;/&gt;&lt;/object&gt;&lt;object type=&quot;3&quot; unique_id=&quot;10166&quot;&gt;&lt;property id=&quot;20148&quot; value=&quot;5&quot;/&gt;&lt;property id=&quot;20300&quot; value=&quot;Slide 67 - &amp;quot;Confidence Interval for True Mean&amp;quot;&quot;/&gt;&lt;property id=&quot;20307&quot; value=&quot;293&quot;/&gt;&lt;/object&gt;&lt;object type=&quot;3&quot; unique_id=&quot;10167&quot;&gt;&lt;property id=&quot;20148&quot; value=&quot;5&quot;/&gt;&lt;property id=&quot;20300&quot; value=&quot;Slide 68 - &amp;quot;The t-distribution curves for v = 2, 5, and ∞&amp;quot;&quot;/&gt;&lt;property id=&quot;20307&quot; value=&quot;294&quot;/&gt;&lt;/object&gt;&lt;object type=&quot;3&quot; unique_id=&quot;10168&quot;&gt;&lt;property id=&quot;20148&quot; value=&quot;5&quot;/&gt;&lt;property id=&quot;20300&quot; value=&quot;Slide 69 - &amp;quot; &amp;quot;&quot;/&gt;&lt;property id=&quot;20307&quot; value=&quot;299&quot;/&gt;&lt;/object&gt;&lt;object type=&quot;3&quot; unique_id=&quot;10169&quot;&gt;&lt;property id=&quot;20148&quot; value=&quot;5&quot;/&gt;&lt;property id=&quot;20300&quot; value=&quot;Slide 70 - &amp;quot;Confidence Interval for True Mean&amp;quot;&quot;/&gt;&lt;property id=&quot;20307&quot; value=&quot;297&quot;/&gt;&lt;/object&gt;&lt;object type=&quot;3&quot; unique_id=&quot;10170&quot;&gt;&lt;property id=&quot;20148&quot; value=&quot;5&quot;/&gt;&lt;property id=&quot;20300&quot; value=&quot;Slide 71 - &amp;quot;Interval Estimation - Example 2&amp;quot;&quot;/&gt;&lt;property id=&quot;20307&quot; value=&quot;295&quot;/&gt;&lt;/object&gt;&lt;object type=&quot;3&quot; unique_id=&quot;10171&quot;&gt;&lt;property id=&quot;20148&quot; value=&quot;5&quot;/&gt;&lt;property id=&quot;20300&quot; value=&quot;Slide 72 - &amp;quot;Interval Estimation - Example 2 Solution&amp;quot;&quot;/&gt;&lt;property id=&quot;20307&quot; value=&quot;298&quot;/&gt;&lt;/object&gt;&lt;object type=&quot;3&quot; unique_id=&quot;10502&quot;&gt;&lt;property id=&quot;20148&quot; value=&quot;5&quot;/&gt;&lt;property id=&quot;20300&quot; value=&quot;Slide 11 - &amp;quot;Statistics and their Distributions&amp;quot;&quot;/&gt;&lt;property id=&quot;20307&quot; value=&quot;300&quot;/&gt;&lt;/object&gt;&lt;object type=&quot;3&quot; unique_id=&quot;10503&quot;&gt;&lt;property id=&quot;20148&quot; value=&quot;5&quot;/&gt;&lt;property id=&quot;20300&quot; value=&quot;Slide 12 - &amp;quot;Sample Mean – First order statistic&amp;quot;&quot;/&gt;&lt;property id=&quot;20307&quot; value=&quot;301&quot;/&gt;&lt;/object&gt;&lt;object type=&quot;3&quot; unique_id=&quot;10639&quot;&gt;&lt;property id=&quot;20148&quot; value=&quot;5&quot;/&gt;&lt;property id=&quot;20300&quot; value=&quot;Slide 13 - &amp;quot;Mean of Sample Mean&amp;quot;&quot;/&gt;&lt;property id=&quot;20307&quot; value=&quot;302&quot;/&gt;&lt;/object&gt;&lt;object type=&quot;3&quot; unique_id=&quot;10640&quot;&gt;&lt;property id=&quot;20148&quot; value=&quot;5&quot;/&gt;&lt;property id=&quot;20300&quot; value=&quot;Slide 14 - &amp;quot;Variance of Sample Mean&amp;quot;&quot;/&gt;&lt;property id=&quot;20307&quot; value=&quot;303&quot;/&gt;&lt;/object&gt;&lt;object type=&quot;3&quot; unique_id=&quot;10734&quot;&gt;&lt;property id=&quot;20148&quot; value=&quot;5&quot;/&gt;&lt;property id=&quot;20300&quot; value=&quot;Slide 16 - &amp;quot;Conclusions&amp;quot;&quot;/&gt;&lt;property id=&quot;20307&quot; value=&quot;304&quot;/&gt;&lt;/object&gt;&lt;object type=&quot;3&quot; unique_id=&quot;10735&quot;&gt;&lt;property id=&quot;20148&quot; value=&quot;5&quot;/&gt;&lt;property id=&quot;20300&quot; value=&quot;Slide 17 - &amp;quot;Central Limit Theorem Applied to the Sample Mean&amp;quot;&quot;/&gt;&lt;property id=&quot;20307&quot; value=&quot;305&quot;/&gt;&lt;/object&gt;&lt;object type=&quot;3&quot; unique_id=&quot;10736&quot;&gt;&lt;property id=&quot;20148&quot; value=&quot;5&quot;/&gt;&lt;property id=&quot;20300&quot; value=&quot;Slide 18 - &amp;quot;Example 1&amp;quot;&quot;/&gt;&lt;property id=&quot;20307&quot; value=&quot;306&quot;/&gt;&lt;/object&gt;&lt;object type=&quot;3&quot; unique_id=&quot;10737&quot;&gt;&lt;property id=&quot;20148&quot; value=&quot;5&quot;/&gt;&lt;property id=&quot;20300&quot; value=&quot;Slide 19 - &amp;quot;Example 1 Solution&amp;quot;&quot;/&gt;&lt;property id=&quot;20307&quot; value=&quot;307&quot;/&gt;&lt;/object&gt;&lt;object type=&quot;3&quot; unique_id=&quot;10738&quot;&gt;&lt;property id=&quot;20148&quot; value=&quot;5&quot;/&gt;&lt;property id=&quot;20300&quot; value=&quot;Slide 20 - &amp;quot;Sample Variance&amp;quot;&quot;/&gt;&lt;property id=&quot;20307&quot; value=&quot;308&quot;/&gt;&lt;/object&gt;&lt;object type=&quot;3&quot; unique_id=&quot;10739&quot;&gt;&lt;property id=&quot;20148&quot; value=&quot;5&quot;/&gt;&lt;property id=&quot;20300&quot; value=&quot;Slide 21 - &amp;quot;Sample Variance&amp;quot;&quot;/&gt;&lt;property id=&quot;20307&quot; value=&quot;309&quot;/&gt;&lt;/object&gt;&lt;object type=&quot;3&quot; unique_id=&quot;10740&quot;&gt;&lt;property id=&quot;20148&quot; value=&quot;5&quot;/&gt;&lt;property id=&quot;20300&quot; value=&quot;Slide 22 - &amp;quot;Mean of Sample Variance&amp;quot;&quot;/&gt;&lt;property id=&quot;20307&quot; value=&quot;266&quot;/&gt;&lt;/object&gt;&lt;object type=&quot;3&quot; unique_id=&quot;10741&quot;&gt;&lt;property id=&quot;20148&quot; value=&quot;5&quot;/&gt;&lt;property id=&quot;20300&quot; value=&quot;Slide 23 - &amp;quot;Mean of Sample Variance&amp;quot;&quot;/&gt;&lt;property id=&quot;20307&quot; value=&quot;310&quot;/&gt;&lt;/object&gt;&lt;object type=&quot;3&quot; unique_id=&quot;10742&quot;&gt;&lt;property id=&quot;20148&quot; value=&quot;5&quot;/&gt;&lt;property id=&quot;20300&quot; value=&quot;Slide 24 - &amp;quot;Mean of Sample Variance&amp;quot;&quot;/&gt;&lt;property id=&quot;20307&quot; value=&quot;311&quot;/&gt;&lt;/object&gt;&lt;object type=&quot;3&quot; unique_id=&quot;10743&quot;&gt;&lt;property id=&quot;20148&quot; value=&quot;5&quot;/&gt;&lt;property id=&quot;20300&quot; value=&quot;Slide 27 - &amp;quot;Short-Cut Formula for Sample Variance&amp;quot;&quot;/&gt;&lt;property id=&quot;20307&quot; value=&quot;271&quot;/&gt;&lt;/object&gt;&lt;object type=&quot;3&quot; unique_id=&quot;10744&quot;&gt;&lt;property id=&quot;20148&quot; value=&quot;5&quot;/&gt;&lt;property id=&quot;20300&quot; value=&quot;Slide 28 - &amp;quot;Short-Cut Formula for Sample Variance and Sample Standard Deviation&amp;quot;&quot;/&gt;&lt;property id=&quot;20307&quot; value=&quot;312&quot;/&gt;&lt;/object&gt;&lt;object type=&quot;3&quot; unique_id=&quot;10859&quot;&gt;&lt;property id=&quot;20148&quot; value=&quot;5&quot;/&gt;&lt;property id=&quot;20300&quot; value=&quot;Slide 26 - &amp;quot;Sample Variance&amp;quot;&quot;/&gt;&lt;property id=&quot;20307&quot; value=&quot;314&quot;/&gt;&lt;/object&gt;&lt;object type=&quot;3&quot; unique_id=&quot;10860&quot;&gt;&lt;property id=&quot;20148&quot; value=&quot;5&quot;/&gt;&lt;property id=&quot;20300&quot; value=&quot;Slide 30 - &amp;quot;Mean of Sample Variance&amp;quot;&quot;/&gt;&lt;property id=&quot;20307&quot; value=&quot;313&quot;/&gt;&lt;/object&gt;&lt;object type=&quot;3&quot; unique_id=&quot;10979&quot;&gt;&lt;property id=&quot;20148&quot; value=&quot;5&quot;/&gt;&lt;property id=&quot;20300&quot; value=&quot;Slide 31 - &amp;quot;Example 2&amp;quot;&quot;/&gt;&lt;property id=&quot;20307&quot; value=&quot;315&quot;/&gt;&lt;/object&gt;&lt;object type=&quot;3&quot; unique_id=&quot;10980&quot;&gt;&lt;property id=&quot;20148&quot; value=&quot;5&quot;/&gt;&lt;property id=&quot;20300&quot; value=&quot;Slide 32 - &amp;quot;Sample Covariance and Correlation Coefficient&amp;quot;&quot;/&gt;&lt;property id=&quot;20307&quot; value=&quot;316&quot;/&gt;&lt;/object&gt;&lt;object type=&quot;3&quot; unique_id=&quot;10981&quot;&gt;&lt;property id=&quot;20148&quot; value=&quot;5&quot;/&gt;&lt;property id=&quot;20300&quot; value=&quot;Slide 33 - &amp;quot;Short-Cut Formula for Sample Covariance&amp;quot;&quot;/&gt;&lt;property id=&quot;20307&quot; value=&quot;317&quot;/&gt;&lt;/object&gt;&lt;object type=&quot;3&quot; unique_id=&quot;10982&quot;&gt;&lt;property id=&quot;20148&quot; value=&quot;5&quot;/&gt;&lt;property id=&quot;20300&quot; value=&quot;Slide 34 - &amp;quot;Sample Correlation Coefficient&amp;quot;&quot;/&gt;&lt;property id=&quot;20307&quot; value=&quot;318&quot;/&gt;&lt;/object&gt;&lt;object type=&quot;3&quot; unique_id=&quot;10983&quot;&gt;&lt;property id=&quot;20148&quot; value=&quot;5&quot;/&gt;&lt;property id=&quot;20300&quot; value=&quot;Slide 35 - &amp;quot;Properties of Correlation Coefficient&amp;quot;&quot;/&gt;&lt;property id=&quot;20307&quot; value=&quot;319&quot;/&gt;&lt;/object&gt;&lt;object type=&quot;3&quot; unique_id=&quot;10984&quot;&gt;&lt;property id=&quot;20148&quot; value=&quot;5&quot;/&gt;&lt;property id=&quot;20300&quot; value=&quot;Slide 36 - &amp;quot;Example 3&amp;quot;&quot;/&gt;&lt;property id=&quot;20307&quot; value=&quot;320&quot;/&gt;&lt;/object&gt;&lt;object type=&quot;3&quot; unique_id=&quot;10985&quot;&gt;&lt;property id=&quot;20148&quot; value=&quot;5&quot;/&gt;&lt;property id=&quot;20300&quot; value=&quot;Slide 37 - &amp;quot;Example 3 Solution&amp;quot;&quot;/&gt;&lt;property id=&quot;20307&quot; value=&quot;321&quot;/&gt;&lt;/object&gt;&lt;object type=&quot;3&quot; unique_id=&quot;10986&quot;&gt;&lt;property id=&quot;20148&quot; value=&quot;5&quot;/&gt;&lt;property id=&quot;20300&quot; value=&quot;Slide 38 - &amp;quot;Example 3 Solution&amp;quot;&quot;/&gt;&lt;property id=&quot;20307&quot; value=&quot;322&quot;/&gt;&lt;/object&gt;&lt;object type=&quot;3&quot; unique_id=&quot;10987&quot;&gt;&lt;property id=&quot;20148&quot; value=&quot;5&quot;/&gt;&lt;property id=&quot;20300&quot; value=&quot;Slide 39 - &amp;quot;Example 4&amp;quot;&quot;/&gt;&lt;property id=&quot;20307&quot; value=&quot;323&quot;/&gt;&lt;/object&gt;&lt;object type=&quot;3&quot; unique_id=&quot;10988&quot;&gt;&lt;property id=&quot;20148&quot; value=&quot;5&quot;/&gt;&lt;property id=&quot;20300&quot; value=&quot;Slide 40 - &amp;quot;Example 4 Solution&amp;quot;&quot;/&gt;&lt;property id=&quot;20307&quot; value=&quot;324&quot;/&gt;&lt;/object&gt;&lt;object type=&quot;3&quot; unique_id=&quot;10989&quot;&gt;&lt;property id=&quot;20148&quot; value=&quot;5&quot;/&gt;&lt;property id=&quot;20300&quot; value=&quot;Slide 41 - &amp;quot;Example 5&amp;quot;&quot;/&gt;&lt;property id=&quot;20307&quot; value=&quot;325&quot;/&gt;&lt;/object&gt;&lt;object type=&quot;3&quot; unique_id=&quot;10990&quot;&gt;&lt;property id=&quot;20148&quot; value=&quot;5&quot;/&gt;&lt;property id=&quot;20300&quot; value=&quot;Slide 42 - &amp;quot;Example 5 Solution&amp;quot;&quot;/&gt;&lt;property id=&quot;20307&quot; value=&quot;326&quot;/&gt;&lt;/object&gt;&lt;object type=&quot;3&quot; unique_id=&quot;10991&quot;&gt;&lt;property id=&quot;20148&quot; value=&quot;5&quot;/&gt;&lt;property id=&quot;20300&quot; value=&quot;Slide 43 - &amp;quot;Empirical Distribution Functions&amp;quot;&quot;/&gt;&lt;property id=&quot;20307&quot; value=&quot;281&quot;/&gt;&lt;/object&gt;&lt;object type=&quot;3&quot; unique_id=&quot;10992&quot;&gt;&lt;property id=&quot;20148&quot; value=&quot;5&quot;/&gt;&lt;property id=&quot;20300&quot; value=&quot;Slide 44 - &amp;quot;Example 6&amp;quot;&quot;/&gt;&lt;property id=&quot;20307&quot; value=&quot;327&quot;/&gt;&lt;/object&gt;&lt;object type=&quot;3&quot; unique_id=&quot;10993&quot;&gt;&lt;property id=&quot;20148&quot; value=&quot;5&quot;/&gt;&lt;property id=&quot;20300&quot; value=&quot;Slide 45 - &amp;quot;Example 6 Solution&amp;quot;&quot;/&gt;&lt;property id=&quot;20307&quot; value=&quot;328&quot;/&gt;&lt;/object&gt;&lt;object type=&quot;3&quot; unique_id=&quot;10994&quot;&gt;&lt;property id=&quot;20148&quot; value=&quot;5&quot;/&gt;&lt;property id=&quot;20300&quot; value=&quot;Slide 73 - &amp;quot;Monte Carlo Simulations&amp;quot;&quot;/&gt;&lt;property id=&quot;20307&quot; value=&quot;329&quot;/&gt;&lt;/object&gt;&lt;object type=&quot;3&quot; unique_id=&quot;10995&quot;&gt;&lt;property id=&quot;20148&quot; value=&quot;5&quot;/&gt;&lt;property id=&quot;20300&quot; value=&quot;Slide 74 - &amp;quot;System Model for Monte Carlo Simulations&amp;quot;&quot;/&gt;&lt;property id=&quot;20307&quot; value=&quot;330&quot;/&gt;&lt;/object&gt;&lt;/object&gt;&lt;object type=&quot;8&quot; unique_id=&quot;10214&quot;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2451</Words>
  <Application>Microsoft Office PowerPoint</Application>
  <PresentationFormat>Widescreen</PresentationFormat>
  <Paragraphs>316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Document</vt:lpstr>
      <vt:lpstr>ENEL 419</vt:lpstr>
      <vt:lpstr>Estimation</vt:lpstr>
      <vt:lpstr>Controlled Experiment</vt:lpstr>
      <vt:lpstr>Non-controlled Experiment</vt:lpstr>
      <vt:lpstr>Learning Outcomes</vt:lpstr>
      <vt:lpstr>Properties of Good Estimators</vt:lpstr>
      <vt:lpstr>Properties of Good Estimators</vt:lpstr>
      <vt:lpstr>Properties of Good Estimators</vt:lpstr>
      <vt:lpstr>Properties of Good Estimators</vt:lpstr>
      <vt:lpstr>Properties of Good Estimators</vt:lpstr>
      <vt:lpstr>Mean Estimator: Sample Mean</vt:lpstr>
      <vt:lpstr>Mean of Sample Mean</vt:lpstr>
      <vt:lpstr>Variance of Sample Mean</vt:lpstr>
      <vt:lpstr>Conclusions</vt:lpstr>
      <vt:lpstr>Central Limit Theorem Applied to the Sample Mean</vt:lpstr>
      <vt:lpstr>Sample Variance</vt:lpstr>
      <vt:lpstr>Sample Variance as Estimate of the True Variance</vt:lpstr>
      <vt:lpstr>Sample Variance</vt:lpstr>
      <vt:lpstr>Methods for Obtaining Estimators</vt:lpstr>
      <vt:lpstr>Parameter Estimation Approaches</vt:lpstr>
      <vt:lpstr>Methods for Obtaining Estimators</vt:lpstr>
      <vt:lpstr>Methods for Obtaining Estimators</vt:lpstr>
      <vt:lpstr>Maximum Likelihood Estimators</vt:lpstr>
      <vt:lpstr>Maximum Likelihood Estimators</vt:lpstr>
      <vt:lpstr>MLE of the Mean -  Known Variance (θ=μ_X)</vt:lpstr>
      <vt:lpstr>MLE of the Mean -  Known Variance</vt:lpstr>
      <vt:lpstr>MLE of the Variance σ_X^2   with  Known Mean μ_X</vt:lpstr>
      <vt:lpstr>Estimation of Unknown Mean and Variance</vt:lpstr>
      <vt:lpstr>Interval Estimation and Confidence Interval</vt:lpstr>
      <vt:lpstr>Interval Estimation and Confidence Interval</vt:lpstr>
      <vt:lpstr>Interval Estimation and Confidence Interval</vt:lpstr>
      <vt:lpstr>Interval Estimation Procedure of the Mean</vt:lpstr>
      <vt:lpstr>Interval Estimation Procedure of the Mean </vt:lpstr>
      <vt:lpstr>Interval Estimation Procedure of the Mean </vt:lpstr>
      <vt:lpstr>Interval Estimation Procedure of the Mean</vt:lpstr>
      <vt:lpstr>Confidence Interval for True Mean</vt:lpstr>
      <vt:lpstr>Interval Estimation - Example 1</vt:lpstr>
      <vt:lpstr>Interval Estimation - Example 1 Solution</vt:lpstr>
      <vt:lpstr>Interval Estimation - Example 1 Solution</vt:lpstr>
      <vt:lpstr>Confidence Interval for True Mean</vt:lpstr>
      <vt:lpstr>The t-distribution curves for v = 2, 5, and ∞</vt:lpstr>
      <vt:lpstr> </vt:lpstr>
      <vt:lpstr>Confidence Interval for True Mean</vt:lpstr>
      <vt:lpstr>Interval Estimation - Example 2</vt:lpstr>
      <vt:lpstr>Interval Estimation - Example 2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419</dc:title>
  <dc:creator>Abu Sesay</dc:creator>
  <cp:lastModifiedBy>Abu Sesay</cp:lastModifiedBy>
  <cp:revision>136</cp:revision>
  <cp:lastPrinted>2022-11-24T18:31:53Z</cp:lastPrinted>
  <dcterms:created xsi:type="dcterms:W3CDTF">2020-11-13T20:10:23Z</dcterms:created>
  <dcterms:modified xsi:type="dcterms:W3CDTF">2023-11-07T16:25:46Z</dcterms:modified>
</cp:coreProperties>
</file>