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1" r:id="rId13"/>
    <p:sldId id="269" r:id="rId14"/>
    <p:sldId id="270" r:id="rId15"/>
    <p:sldId id="271" r:id="rId16"/>
    <p:sldId id="272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300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3" r:id="rId41"/>
    <p:sldId id="298" r:id="rId42"/>
    <p:sldId id="299" r:id="rId43"/>
    <p:sldId id="301" r:id="rId44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AE9B-686C-43A8-90E3-AF1D0E33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1B7D3-F6D3-478E-B02F-7377CC2C0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72D1-F4E9-47E5-AED4-385A1E9B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D4E-C01C-43DA-BB8E-5DE337A86F6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E421-7BEA-441F-845F-571E22B5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B14C-48C0-4CDC-9585-0FD6450D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6A8A-7A96-40F3-ADF8-22B0171B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AF80-E410-4E33-AD01-A37AA46F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A8089-6337-4B7E-84AF-710624589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EB970-3FDF-4B3E-A242-F61852D0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D4E-C01C-43DA-BB8E-5DE337A86F6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DB88-B7E9-4CA1-8F95-49D8C1F9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BED1-4E69-408B-A677-A168C4F6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6A8A-7A96-40F3-ADF8-22B0171B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4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07A0A-293D-47EC-AC32-9753AABF1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027A1-3726-4EC6-9235-CA8F2D7F0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A228E-82B5-4AFE-ACD0-D2424DB4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D4E-C01C-43DA-BB8E-5DE337A86F6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0351-B440-4FCE-9D30-BD3361EC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7FC05-3088-47CB-B8F5-042A815A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6A8A-7A96-40F3-ADF8-22B0171B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8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E4B8-2101-4609-920E-95578B19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A33C-2CDF-4DE0-94AE-E29558B7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8D55-7640-4EEE-8FAB-E64AD670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D4E-C01C-43DA-BB8E-5DE337A86F6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FC50-388D-4B21-B40B-41ACD16F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B607-25EE-413A-9CFC-31434894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6A8A-7A96-40F3-ADF8-22B0171B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9412-9872-4957-B2C2-BC175E89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6621A-E3DD-4673-8408-9FA78DCC5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7BED4-EAD6-4413-A38C-94E755F5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D4E-C01C-43DA-BB8E-5DE337A86F6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20F0-5A6C-4DC1-827E-01A4521B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CDF5-74A5-492B-AFAB-F84D1C3B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6A8A-7A96-40F3-ADF8-22B0171B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8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8659-1F3E-4B6E-AE91-49C24BB3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CBE9-0E67-4BCF-AB2F-4937F32ED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40E89-3905-462F-A2A0-514AF14AE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D298C-D64D-43CA-9422-E16C3A31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D4E-C01C-43DA-BB8E-5DE337A86F6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E27E1-520A-49BF-8D4B-BA70C524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A7A25-C1E6-4543-A96F-2336E7BA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6A8A-7A96-40F3-ADF8-22B0171B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1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E3E6-BCBA-440B-A172-AE7B7194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F66EC-0759-4539-AB0F-A13F9B81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F2B62-1AA2-450B-9D8C-8C1B6F83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B095A-617E-45AF-830C-C6C4267F8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B8CE7-F3B2-49A2-A52A-AEEB20F5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C3A62-F554-4873-8099-09ECA6A1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D4E-C01C-43DA-BB8E-5DE337A86F6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2B706-1933-4991-B0DC-0BF675B3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9CB8E-AABA-446F-BD5F-D5EEE06E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6A8A-7A96-40F3-ADF8-22B0171B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4E7D-D7CC-43CF-BE31-9A80D553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59B4A-772C-4759-A7E9-C61DFF08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D4E-C01C-43DA-BB8E-5DE337A86F6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710E5-3261-4650-A620-77BE602A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6A8BE-E38D-4CD6-93E0-664345FB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6A8A-7A96-40F3-ADF8-22B0171B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39CA4-CE76-4BCA-B66A-0A659895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D4E-C01C-43DA-BB8E-5DE337A86F6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0316C-0D6E-4F5B-8A95-CEF37303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C674F-4AF6-44F9-951E-286A6B75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6A8A-7A96-40F3-ADF8-22B0171B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2F62-9C19-4C8F-B019-787A6513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0D66-3C9A-4E3E-B634-A507A5CE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3875-9464-49C2-8F51-9A525FA17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518DE-984C-4C62-BFD5-047BECFB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D4E-C01C-43DA-BB8E-5DE337A86F6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7E85C-3E3D-4265-8E6F-D4A2BC3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2825-AA6A-4B92-9188-4F436F41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6A8A-7A96-40F3-ADF8-22B0171B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4612-1847-4FFB-AB5F-6DD881AF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20DC3-B479-4C79-B63B-543A8014F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FB410-A811-4C9E-9CE9-45973739E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F60C3-D215-4627-80F5-ED83BBF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D4E-C01C-43DA-BB8E-5DE337A86F6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6B7F9-27F4-4824-B8C0-C87D38F0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94C8-1DED-4E2B-B1AC-F31D2B54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6A8A-7A96-40F3-ADF8-22B0171B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C59CB-7A9D-4180-B85E-67EBD92C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1C70-A68F-4877-A021-385A7ED9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DD6F-6EC6-4F94-91BD-54895CA47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ED4E-C01C-43DA-BB8E-5DE337A86F6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5FA5F-B6C8-4641-AD4F-04355C914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06E0-38A0-4ABC-B348-99A02E19A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6A8A-7A96-40F3-ADF8-22B0171B7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4598-832B-4429-BFC4-E551D4FFC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6A70C-1695-4E9D-9623-1CD934283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lain" startAt="10"/>
            </a:pPr>
            <a:r>
              <a:rPr lang="en-US" dirty="0"/>
              <a:t>Hypothesis Testing</a:t>
            </a:r>
          </a:p>
          <a:p>
            <a:r>
              <a:rPr lang="en-US" dirty="0"/>
              <a:t>(Reading Exercises:  Montgomery and Runger – Sections 9.1.1-9.1.3, 9.1.5, 9.2.1 9.3.1)</a:t>
            </a:r>
          </a:p>
        </p:txBody>
      </p:sp>
    </p:spTree>
    <p:extLst>
      <p:ext uri="{BB962C8B-B14F-4D97-AF65-F5344CB8AC3E}">
        <p14:creationId xmlns:p14="http://schemas.microsoft.com/office/powerpoint/2010/main" val="177271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4381-37C1-4563-8C04-94A4E8BE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Two-sided versus One-sided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F583-F0BF-447E-A3EE-5C4FBC57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Two-sided Hypotheses Tests:</a:t>
            </a:r>
            <a:r>
              <a:rPr lang="en-US" dirty="0"/>
              <a:t> There are two rejection (or critical) regions – one in the right tail and the other in the left tail of the probability distribution curve.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E77C8-4072-465D-A3C9-95B12EC2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62" y="2728500"/>
            <a:ext cx="5500428" cy="330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0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D8F0-4046-411C-8E3F-C8FBA6FD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Two-sided versus One-sided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D097-56A4-46B3-8486-0E5C0649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One-sided Hypotheses Tests:</a:t>
            </a:r>
            <a:r>
              <a:rPr lang="en-US" dirty="0"/>
              <a:t> There is only one rejection (or critical) region – either in the right tail or in the left tail of the probability distribution curve.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D344D-85B4-4923-B4EA-64D1FCADA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74" y="3058464"/>
            <a:ext cx="3646382" cy="230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3E5C2-6CB0-4910-BA20-683CF1DA8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355" y="2952660"/>
            <a:ext cx="3345105" cy="24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1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5C7A-CA81-482D-BC95-EC75E894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for Binary Hypothesis Testing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D11C5-A656-450A-837F-F40B19CD5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Identify the parameter of interest (for example,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Formulate the null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and alternate hypotheses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</a:t>
                </a:r>
              </a:p>
              <a:p>
                <a:r>
                  <a:rPr lang="en-US" dirty="0"/>
                  <a:t>Select a significance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(or 1−𝛼), based on a rejection criterion,</a:t>
                </a:r>
              </a:p>
              <a:p>
                <a:r>
                  <a:rPr lang="en-US" dirty="0"/>
                  <a:t>Collect samples from the population of interest,</a:t>
                </a:r>
              </a:p>
              <a:p>
                <a:r>
                  <a:rPr lang="en-US" dirty="0"/>
                  <a:t>Compute the appropriate test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Determine the 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based on the significance level,</a:t>
                </a:r>
              </a:p>
              <a:p>
                <a:r>
                  <a:rPr lang="en-US" dirty="0"/>
                  <a:t>Establish the acceptance region,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Accept the null hypothesis if the test statistic is in the acceptance region, otherwise reject if it is in the critical region.</a:t>
                </a:r>
              </a:p>
              <a:p>
                <a:r>
                  <a:rPr lang="en-US" dirty="0"/>
                  <a:t>Draw engineering conclusions.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D11C5-A656-450A-837F-F40B19CD5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63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13B752-8A59-4A43-8541-AA5721F604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Hypothesis Testing of Population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(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Known Population Variance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13B752-8A59-4A43-8541-AA5721F60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83C68-0316-40F2-B92C-FDFFABEB8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600" b="1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kumimoji="0" lang="en-US" sz="2600" b="1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𝑼𝒏𝒌𝒏𝒐𝒘𝒏</m:t>
                        </m:r>
                        <m:r>
                          <a:rPr kumimoji="0" lang="en-US" sz="2600" b="1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600" b="1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𝑲𝒏𝒐𝒘𝒏</m:t>
                        </m:r>
                        <m:r>
                          <a:rPr kumimoji="0" lang="en-US" sz="2600" b="1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 </m:t>
                        </m:r>
                        <m:r>
                          <a:rPr kumimoji="0" lang="en-US" sz="2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𝝈</m:t>
                        </m:r>
                      </m:e>
                      <m:sub>
                        <m:r>
                          <a:rPr kumimoji="0" lang="en-US" sz="2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𝑿</m:t>
                        </m:r>
                      </m:sub>
                      <m:sup>
                        <m:r>
                          <a:rPr kumimoji="0" lang="en-US" sz="2600" b="1" i="1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sup>
                    </m:sSubSup>
                    <m:r>
                      <a:rPr kumimoji="0" lang="en-US" sz="2600" b="1" i="1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</m:oMath>
                </a14:m>
                <a:r>
                  <a:rPr lang="en-US" b="1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We want to test a claim that the mean value of a population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This is the null hypothesis.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83C68-0316-40F2-B92C-FDFFABEB8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4A81014D-BE8E-4A6E-91C6-3F59A7B21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20" y="3300413"/>
            <a:ext cx="63110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9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AF4-A247-48CA-A9B9-1BAE36BC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for the Hypothesis Test of Population Mean with Known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AA7BC-93B5-44FD-AAE6-70C0B2AA77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(1) The parameter of interest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(2) The null hypothesis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and the alternative hypothesis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(3) Collect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samples,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from the population of interest,</a:t>
                </a:r>
              </a:p>
              <a:p>
                <a:pPr marL="0" indent="0">
                  <a:buNone/>
                </a:pPr>
                <a:r>
                  <a:rPr lang="en-US" dirty="0"/>
                  <a:t>(4) compute the test statistic. We first compute the sample mean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The test statistic is the normalized sample mean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AA7BC-93B5-44FD-AAE6-70C0B2AA7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66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151B-F766-4799-B416-C56714F6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for the Hypothesis Test of Population Mean with Known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CAEDCD-6E67-473D-AC63-421FE115F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(5) Select a significance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(6) Establish the acceptance region. The test statistic,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lang="en-US" dirty="0"/>
                  <a:t>, being a </a:t>
                </a:r>
              </a:p>
              <a:p>
                <a:pPr marL="0" indent="0">
                  <a:buNone/>
                </a:pPr>
                <a:r>
                  <a:rPr lang="en-US" dirty="0"/>
                  <a:t>      standard Gaussian random variable, we use the Q-function to   </a:t>
                </a:r>
              </a:p>
              <a:p>
                <a:pPr marL="0" indent="0">
                  <a:buNone/>
                </a:pPr>
                <a:r>
                  <a:rPr lang="en-US" dirty="0"/>
                  <a:t>     d</a:t>
                </a:r>
                <a:r>
                  <a:rPr lang="en-US" sz="2600" dirty="0">
                    <a:solidFill>
                      <a:prstClr val="black"/>
                    </a:solidFill>
                  </a:rPr>
                  <a:t>etermine the 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6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</a:p>
              <a:p>
                <a:pPr marL="0" indent="0">
                  <a:buNone/>
                </a:pPr>
                <a:r>
                  <a:rPr lang="en-US" dirty="0"/>
                  <a:t>       Look up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from the Q-function table.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CAEDCD-6E67-473D-AC63-421FE115F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96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07F6-9847-4872-BBE3-426532DA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for the Hypothesis Test of Population Mean (Known Population Variance)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A92027-9188-43B7-80CB-1CE94841A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3000" dirty="0">
                    <a:solidFill>
                      <a:prstClr val="black"/>
                    </a:solidFill>
                  </a:rPr>
                  <a:t>The acceptance region </a:t>
                </a:r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 the null hypothesis </a:t>
                </a:r>
                <a:r>
                  <a:rPr lang="en-US" sz="3000" dirty="0">
                    <a:solidFill>
                      <a:prstClr val="black"/>
                    </a:solidFill>
                  </a:rPr>
                  <a:t>is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3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3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(7) </a:t>
                </a:r>
                <a:r>
                  <a:rPr lang="en-US" b="1" dirty="0">
                    <a:solidFill>
                      <a:prstClr val="black"/>
                    </a:solidFill>
                  </a:rPr>
                  <a:t>Decisions: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• Accept the null hypothesis, if the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inside the acceptance region. 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• Reject the null hypothesis if the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outside the acceptance region.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A92027-9188-43B7-80CB-1CE94841A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152D02F-6273-4256-9760-C71FDE25BA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9743001"/>
                  </p:ext>
                </p:extLst>
              </p:nvPr>
            </p:nvGraphicFramePr>
            <p:xfrm>
              <a:off x="3752851" y="3551777"/>
              <a:ext cx="4819650" cy="899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19650">
                      <a:extLst>
                        <a:ext uri="{9D8B030D-6E8A-4147-A177-3AD203B41FA5}">
                          <a16:colId xmlns:a16="http://schemas.microsoft.com/office/drawing/2014/main" val="2548994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≤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8890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152D02F-6273-4256-9760-C71FDE25BA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9743001"/>
                  </p:ext>
                </p:extLst>
              </p:nvPr>
            </p:nvGraphicFramePr>
            <p:xfrm>
              <a:off x="3752851" y="3551777"/>
              <a:ext cx="4819650" cy="899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19650">
                      <a:extLst>
                        <a:ext uri="{9D8B030D-6E8A-4147-A177-3AD203B41FA5}">
                          <a16:colId xmlns:a16="http://schemas.microsoft.com/office/drawing/2014/main" val="2548994989"/>
                        </a:ext>
                      </a:extLst>
                    </a:gridCol>
                  </a:tblGrid>
                  <a:tr h="8990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" t="-671" r="-253" b="-1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8904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042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C1D5-0903-4702-9284-8F24D1D9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E4EDFC-596D-4C63-82AA-0DB2238DE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a manufacturing line produces resistors that are supposed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dirty="0"/>
                  <a:t>.  Ten resistors are taken from the production line and measured, with the following results: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Assume each measurement is the actual resistance plus a Gaussian measurement error that has a zero mean and a variance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Test the hypothesis that the resistance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dirty="0"/>
                  <a:t> versus the hypothesis that it is not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dirty="0"/>
                  <a:t> at a significance level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en-US" dirty="0"/>
                  <a:t> (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dirty="0"/>
                  <a:t> confidence)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E4EDFC-596D-4C63-82AA-0DB2238DE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3DF7FB3-A0B7-4682-9983-B6EBD48D3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42803"/>
              </p:ext>
            </p:extLst>
          </p:nvPr>
        </p:nvGraphicFramePr>
        <p:xfrm>
          <a:off x="1095375" y="3067050"/>
          <a:ext cx="9769219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42845" imgH="713315" progId="Word.Document.12">
                  <p:embed/>
                </p:oleObj>
              </mc:Choice>
              <mc:Fallback>
                <p:oleObj name="Document" r:id="rId4" imgW="5942845" imgH="7133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5375" y="3067050"/>
                        <a:ext cx="9769219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72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AA32-4E6E-46BF-BF90-70EFF878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51EE17-4717-4714-804A-70E15324F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Hypotheses: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The test statistic: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𝑤h𝑒𝑟𝑒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=10,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0.1</m:t>
                          </m:r>
                        </m:e>
                      </m:ra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51EE17-4717-4714-804A-70E15324F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8D33C8B-CC55-46FA-9161-9B3380C70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439805"/>
              </p:ext>
            </p:extLst>
          </p:nvPr>
        </p:nvGraphicFramePr>
        <p:xfrm>
          <a:off x="3381375" y="2578100"/>
          <a:ext cx="462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22760" imgH="888840" progId="Equation.DSMT4">
                  <p:embed/>
                </p:oleObj>
              </mc:Choice>
              <mc:Fallback>
                <p:oleObj name="Equation" r:id="rId3" imgW="4622760" imgH="8888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E6EA435-E892-4513-BF37-EF1758E945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1375" y="2578100"/>
                        <a:ext cx="4622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753F3D-3BBC-4084-AF15-56773408E99D}"/>
                  </a:ext>
                </a:extLst>
              </p:cNvPr>
              <p:cNvSpPr/>
              <p:nvPr/>
            </p:nvSpPr>
            <p:spPr>
              <a:xfrm>
                <a:off x="5162550" y="3654259"/>
                <a:ext cx="313707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>
                          <a:latin typeface="Cambria Math" panose="02040503050406030204" pitchFamily="18" charset="0"/>
                        </a:rPr>
                        <m:t>=9.962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753F3D-3BBC-4084-AF15-56773408E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50" y="3654259"/>
                <a:ext cx="3137077" cy="113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33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3C2F-F224-4160-AEAE-422EDAE9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119CF-C2EB-46BA-BF7B-65CE859D4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Acceptance region: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/2=0.025</m:t>
                    </m:r>
                  </m:oMath>
                </a14:m>
                <a:r>
                  <a:rPr lang="en-US" dirty="0"/>
                  <a:t>, we find from the Q-function table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1.975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Decision:</a:t>
                </a: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 falls inside this acceptance interval, we accept the null hypothesis that the resistance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119CF-C2EB-46BA-BF7B-65CE859D4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558385-FAC7-43F8-8F87-BE0573BDC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164022"/>
              </p:ext>
            </p:extLst>
          </p:nvPr>
        </p:nvGraphicFramePr>
        <p:xfrm>
          <a:off x="2543175" y="3649663"/>
          <a:ext cx="693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33960" imgH="838080" progId="Equation.DSMT4">
                  <p:embed/>
                </p:oleObj>
              </mc:Choice>
              <mc:Fallback>
                <p:oleObj name="Equation" r:id="rId3" imgW="69339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175" y="3649663"/>
                        <a:ext cx="6934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568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67E1-8399-4B7E-BD69-81D685D4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0A083-B287-402E-9EF1-2A6356DF9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Hypothesis is an assertion or conjecture concerning one or more populations. </a:t>
            </a:r>
          </a:p>
          <a:p>
            <a:r>
              <a:rPr lang="en-US" dirty="0"/>
              <a:t>Hypotheses tests are procedures that enable us to decide either to reject or to accept claims or assertions about a population.  </a:t>
            </a:r>
          </a:p>
          <a:p>
            <a:r>
              <a:rPr lang="en-US" dirty="0"/>
              <a:t>Hypothesis testing is a systematic way to test claims or ideas about a population.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23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DCA4-F747-4F73-AC34-90F760EE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E1A34-BC07-49D2-B5DA-86DD1425E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batch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resistors have an average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102 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dirty="0"/>
                  <a:t>.  Assuming a population standard deviation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dirty="0"/>
                  <a:t>, test whether the population mean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dirty="0"/>
                  <a:t> at a significance level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95%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𝑐𝑜𝑛𝑓𝑖𝑑𝑒𝑛𝑐𝑒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𝑙𝑒𝑣𝑒𝑙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Hypotheses: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E1A34-BC07-49D2-B5DA-86DD1425E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FDA8BC-BABA-42B9-AB20-F20446261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67810"/>
              </p:ext>
            </p:extLst>
          </p:nvPr>
        </p:nvGraphicFramePr>
        <p:xfrm>
          <a:off x="4127500" y="4748213"/>
          <a:ext cx="2070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888840" progId="Equation.DSMT4">
                  <p:embed/>
                </p:oleObj>
              </mc:Choice>
              <mc:Fallback>
                <p:oleObj name="Equation" r:id="rId4" imgW="2070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7500" y="4748213"/>
                        <a:ext cx="20701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1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18A2-BC88-4B9B-A0A7-0A5D25BE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103DE-FCFE-4607-93C0-BF8A74D5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Test statistic: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=102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lvl="0" indent="0">
                  <a:buNone/>
                </a:pPr>
                <a:r>
                  <a:rPr lang="en-US" b="1" u="sng" dirty="0">
                    <a:solidFill>
                      <a:prstClr val="black"/>
                    </a:solidFill>
                  </a:rPr>
                  <a:t>Acceptance region: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we find from the Q-function table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=1.975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103DE-FCFE-4607-93C0-BF8A74D5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8C484D-9533-4499-A208-757D771533CA}"/>
                  </a:ext>
                </a:extLst>
              </p:cNvPr>
              <p:cNvSpPr/>
              <p:nvPr/>
            </p:nvSpPr>
            <p:spPr>
              <a:xfrm>
                <a:off x="2459037" y="2390283"/>
                <a:ext cx="1863523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8C484D-9533-4499-A208-757D77153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37" y="2390283"/>
                <a:ext cx="1863523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059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4405-CFEA-476F-8919-A72C8E38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C56FD-97B4-44D6-98AF-4EAC4BFD2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Acceptance region: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100−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×1.9</m:t>
                      </m:r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≤100+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×1.9</m:t>
                      </m:r>
                      <m:r>
                        <m:rPr>
                          <m:nor/>
                        </m:rPr>
                        <a:rPr lang="en-US" sz="2400" b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98.42</m:t>
                      </m:r>
                      <m:r>
                        <a:rPr 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≤101.58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Decision:</a:t>
                </a:r>
              </a:p>
              <a:p>
                <a:pPr marL="0" indent="0">
                  <a:buNone/>
                </a:pPr>
                <a:r>
                  <a:rPr lang="en-US" dirty="0"/>
                  <a:t>Decision procedure:  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=102</m:t>
                    </m:r>
                  </m:oMath>
                </a14:m>
                <a:r>
                  <a:rPr lang="en-US" dirty="0"/>
                  <a:t>  is outside the acceptance region, so we reject the null hypothesis.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C56FD-97B4-44D6-98AF-4EAC4BFD2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262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27F8-8586-4D4D-9C70-329E3C95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B1ED6-C372-428C-AE60-531F209CA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have a production line of resistors that are supposed to be 100𝛺 .  The standard deviation is assumed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dirty="0"/>
                  <a:t>.  We are given the acceptance region for the sample mean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≤102</m:t>
                    </m:r>
                  </m:oMath>
                </a14:m>
                <a:r>
                  <a:rPr lang="en-US" dirty="0"/>
                  <a:t> and a sample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.  Find the corresponding significance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u="sng" dirty="0"/>
                  <a:t>Solution:</a:t>
                </a:r>
                <a:r>
                  <a:rPr lang="en-US" dirty="0"/>
                  <a:t>  We want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&lt;98</m:t>
                                </m:r>
                              </m:e>
                            </m:d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&gt;102</m:t>
                                </m:r>
                              </m:e>
                            </m:d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&gt;98</m:t>
                                </m:r>
                              </m:e>
                            </m:d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&gt;102</m:t>
                                </m:r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98−100</m:t>
                                        </m:r>
                                      </m:num>
                                      <m:den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num>
                                          <m:den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24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e>
                                            </m:rad>
                                          </m:den>
                                        </m:f>
                                      </m:den>
                                    </m:f>
                                  </m:e>
                                </m:d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102−100</m:t>
                                        </m:r>
                                      </m:num>
                                      <m:den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num>
                                          <m:den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24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e>
                                            </m:rad>
                                          </m:den>
                                        </m:f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num>
                                          <m:den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24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e>
                                            </m:rad>
                                          </m:den>
                                        </m:f>
                                      </m:den>
                                    </m:f>
                                  </m:e>
                                </m:d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2.5</m:t>
                                    </m:r>
                                  </m:e>
                                </m:d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=0.0124</m:t>
                                </m:r>
                                <m:r>
                                  <a:rPr 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98.76% 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𝑐𝑜𝑛𝑓𝑖𝑑𝑒𝑛𝑐𝑒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B1ED6-C372-428C-AE60-531F209CA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50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754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D830-A11D-4383-A633-433DFE07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One-sided Test of Sample Mean (variance known)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E5500-FF2B-4851-8438-EB95DACFF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Hypotheses: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Acceptance regions: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3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3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33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sz="33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kumimoji="0" lang="en-US" sz="33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33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33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33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kumimoji="0" lang="en-US" sz="33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33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kumimoji="0" lang="en-US" sz="33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kumimoji="0" lang="en-US" sz="3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3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kumimoji="0" lang="en-US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0" lang="en-US" sz="3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3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en-US" sz="33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0" lang="en-US" sz="3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3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3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3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3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3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kumimoji="0" lang="en-US" sz="3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3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sz="3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indent="0">
                  <a:buNone/>
                </a:pPr>
                <a:endParaRPr lang="en-US" sz="33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3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3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33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sz="33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kumimoji="0" lang="en-US" sz="33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33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33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33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kumimoji="0" lang="en-US" sz="33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3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sz="33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⇒</m:t>
                      </m:r>
                      <m:acc>
                        <m:accPr>
                          <m:chr m:val="̅"/>
                          <m:ctrlPr>
                            <a:rPr lang="en-US" sz="33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3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3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33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3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3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3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3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3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3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3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33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3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sz="33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3300" dirty="0">
                    <a:solidFill>
                      <a:prstClr val="black"/>
                    </a:solidFill>
                    <a:latin typeface="Calibri" panose="020F0502020204030204"/>
                  </a:rPr>
                  <a:t>For one-sided tests: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3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3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E5500-FF2B-4851-8438-EB95DACFF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4CE915-53AD-40F3-8479-16956355B834}"/>
                  </a:ext>
                </a:extLst>
              </p:cNvPr>
              <p:cNvSpPr/>
              <p:nvPr/>
            </p:nvSpPr>
            <p:spPr>
              <a:xfrm>
                <a:off x="3559152" y="1839175"/>
                <a:ext cx="2536848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4CE915-53AD-40F3-8479-16956355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52" y="1839175"/>
                <a:ext cx="2536848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7B736E-C1AA-41EA-86A2-CFC763EF014A}"/>
                  </a:ext>
                </a:extLst>
              </p:cNvPr>
              <p:cNvSpPr/>
              <p:nvPr/>
            </p:nvSpPr>
            <p:spPr>
              <a:xfrm>
                <a:off x="7548528" y="1839175"/>
                <a:ext cx="2536848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7B736E-C1AA-41EA-86A2-CFC763EF0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528" y="1839175"/>
                <a:ext cx="2536848" cy="10534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666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955-0182-4788-AF7D-565A8943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1C8AE-250A-422C-9851-3EE42EEA0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quality control engineer finds that a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light bulbs had an average life-time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470</m:t>
                    </m:r>
                  </m:oMath>
                </a14:m>
                <a:r>
                  <a:rPr lang="en-US" dirty="0"/>
                  <a:t> hours.  Assuming a population standard deviation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dirty="0"/>
                  <a:t> hours, test whether the population mean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/>
                  <a:t>hours versus the alternate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&lt;48</m:t>
                    </m:r>
                  </m:oMath>
                </a14:m>
                <a:r>
                  <a:rPr lang="en-US" dirty="0"/>
                  <a:t>  hours at a significance level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Hypotheses: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1C8AE-250A-422C-9851-3EE42EEA0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A8A625-6B82-425D-8A05-ACAC58E570DB}"/>
                  </a:ext>
                </a:extLst>
              </p:cNvPr>
              <p:cNvSpPr/>
              <p:nvPr/>
            </p:nvSpPr>
            <p:spPr>
              <a:xfrm>
                <a:off x="4819668" y="4407403"/>
                <a:ext cx="2767232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&lt;4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A8A625-6B82-425D-8A05-ACAC58E57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68" y="4407403"/>
                <a:ext cx="2767232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97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1BED-E74C-4264-BBF4-7A405566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4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542D6-2CBC-4956-8438-5C157A851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Test statistic: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Acceptance region: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=0.05,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=1.65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Decision: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=470 </m:t>
                    </m:r>
                  </m:oMath>
                </a14:m>
                <a:r>
                  <a:rPr lang="en-US" dirty="0"/>
                  <a:t>is outside the acceptance region, we reject the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542D6-2CBC-4956-8438-5C157A851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1AFAB54-F014-4091-9086-FC61A98B3994}"/>
                  </a:ext>
                </a:extLst>
              </p:cNvPr>
              <p:cNvSpPr/>
              <p:nvPr/>
            </p:nvSpPr>
            <p:spPr>
              <a:xfrm>
                <a:off x="4505941" y="2125373"/>
                <a:ext cx="3559051" cy="13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>
                          <a:latin typeface="Cambria Math" panose="02040503050406030204" pitchFamily="18" charset="0"/>
                        </a:rPr>
                        <m:t>=470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1AFAB54-F014-4091-9086-FC61A98B3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41" y="2125373"/>
                <a:ext cx="3559051" cy="1303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8A4653-A929-4E51-BA5C-C52D9C507423}"/>
                  </a:ext>
                </a:extLst>
              </p:cNvPr>
              <p:cNvSpPr/>
              <p:nvPr/>
            </p:nvSpPr>
            <p:spPr>
              <a:xfrm>
                <a:off x="3888971" y="4347696"/>
                <a:ext cx="6272551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≥48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−1.65×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.875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8A4653-A929-4E51-BA5C-C52D9C507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71" y="4347696"/>
                <a:ext cx="6272551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173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195D-C289-4AC1-9FA4-1CCB64E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E60FB-47BC-47E8-AA4A-2A1ACBE66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manufacturer of sports equipment has developed a new synthetic fishing line that the company claims has a mean breaking strength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kilograms with a standard deviation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 kilograms.  Suppose a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dirty="0"/>
                  <a:t> lines is tested and found to have a mean breaking strength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7.8</m:t>
                    </m:r>
                  </m:oMath>
                </a14:m>
                <a:r>
                  <a:rPr lang="en-US" dirty="0"/>
                  <a:t> kilograms.  Test the hypothesis that the mean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kilograms versus the alternative that the mean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kilograms.  Use a significance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E60FB-47BC-47E8-AA4A-2A1ACBE66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95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2B58-6450-4AE9-B2DE-CF426374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Tests Concerning Sample Mean (Variance unknown)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B830C-49FA-4A08-8D88-7D19C5014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Hypotheses: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Test statistic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𝑢𝑛𝑘𝑜𝑤𝑛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𝑚𝑢𝑠𝑡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always use unbiased estimate)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B830C-49FA-4A08-8D88-7D19C5014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90688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2FFED8-B3A8-454E-BA0A-0DA932E0062C}"/>
                  </a:ext>
                </a:extLst>
              </p:cNvPr>
              <p:cNvSpPr/>
              <p:nvPr/>
            </p:nvSpPr>
            <p:spPr>
              <a:xfrm>
                <a:off x="4827576" y="2111878"/>
                <a:ext cx="2536848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2FFED8-B3A8-454E-BA0A-0DA932E00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76" y="2111878"/>
                <a:ext cx="2536848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6B97C8-A26F-4B19-9078-716136D39809}"/>
                  </a:ext>
                </a:extLst>
              </p:cNvPr>
              <p:cNvSpPr/>
              <p:nvPr/>
            </p:nvSpPr>
            <p:spPr>
              <a:xfrm>
                <a:off x="4020268" y="3586562"/>
                <a:ext cx="6313395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6B97C8-A26F-4B19-9078-716136D3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268" y="3586562"/>
                <a:ext cx="6313395" cy="126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292255-784B-4552-9923-21C21BABA7E7}"/>
                  </a:ext>
                </a:extLst>
              </p:cNvPr>
              <p:cNvSpPr/>
              <p:nvPr/>
            </p:nvSpPr>
            <p:spPr>
              <a:xfrm>
                <a:off x="4937092" y="4954065"/>
                <a:ext cx="1985928" cy="1046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292255-784B-4552-9923-21C21BAB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92" y="4954065"/>
                <a:ext cx="1985928" cy="1046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69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118E-3C4E-46DE-969E-EEFE96A2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Tests Concerning Sample Mean (Variance unknown)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18F72B-295F-4D88-8430-054EC1ED5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𝑠𝑡𝑎𝑡𝑖𝑠𝑡𝑖𝑐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is Student t-distributed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degrees of freedom.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Acceptance interval: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we check the t-distribution table for the value that corresponds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, and the number of degrees of freedom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18F72B-295F-4D88-8430-054EC1ED5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8DDB39-3980-454E-A517-B3012E2DD399}"/>
                  </a:ext>
                </a:extLst>
              </p:cNvPr>
              <p:cNvSpPr/>
              <p:nvPr/>
            </p:nvSpPr>
            <p:spPr>
              <a:xfrm>
                <a:off x="4573916" y="3096697"/>
                <a:ext cx="4628062" cy="982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8DDB39-3980-454E-A517-B3012E2DD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16" y="3096697"/>
                <a:ext cx="4628062" cy="982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3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1DE3-1564-4643-BFF3-3856B698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0295-FEE5-4C9E-8AA9-5FDF7F00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will be able to</a:t>
            </a:r>
          </a:p>
          <a:p>
            <a:r>
              <a:rPr lang="en-US" dirty="0"/>
              <a:t>Define null hypothesis and alternative hypothesis.</a:t>
            </a:r>
          </a:p>
          <a:p>
            <a:r>
              <a:rPr lang="en-US" dirty="0"/>
              <a:t>Define Type I error and Type II error.</a:t>
            </a:r>
          </a:p>
          <a:p>
            <a:r>
              <a:rPr lang="en-US" dirty="0"/>
              <a:t>Define level of significance and test statistic.</a:t>
            </a:r>
          </a:p>
          <a:p>
            <a:r>
              <a:rPr lang="en-US" dirty="0"/>
              <a:t>Distinguish between one-sided and two-sided hypothesis tests.</a:t>
            </a:r>
          </a:p>
          <a:p>
            <a:r>
              <a:rPr lang="en-US" dirty="0"/>
              <a:t>Identify the steps involved in the binary hypothesis testing procedure.</a:t>
            </a:r>
          </a:p>
          <a:p>
            <a:r>
              <a:rPr lang="en-US" dirty="0"/>
              <a:t>Determine critical regions for known/unknown mean and known/unknown variance.</a:t>
            </a:r>
          </a:p>
          <a:p>
            <a:r>
              <a:rPr lang="en-US" dirty="0"/>
              <a:t>Describe the Student distribution.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4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072E-0180-40ED-A0BF-B6259AB0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F9BD6-5D59-4C5C-A3F1-911A0B8735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Test the hypothesis that the average content of containers of a particular lubricant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liters if the contents of a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 containers are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Use a confidence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98%</m:t>
                    </m:r>
                  </m:oMath>
                </a14:m>
                <a:r>
                  <a:rPr lang="en-US" dirty="0"/>
                  <a:t> and assume that the distribution of contents is approximately Gaussian.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F9BD6-5D59-4C5C-A3F1-911A0B873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39E46D-A444-4F63-A488-A35BD7D3AE61}"/>
                  </a:ext>
                </a:extLst>
              </p:cNvPr>
              <p:cNvSpPr/>
              <p:nvPr/>
            </p:nvSpPr>
            <p:spPr>
              <a:xfrm>
                <a:off x="2592032" y="3044309"/>
                <a:ext cx="80808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10.2,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9.7,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10.1,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10.3,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10.1,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9.8,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9.9,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10.4,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10.3,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9.8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39E46D-A444-4F63-A488-A35BD7D3A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32" y="3044309"/>
                <a:ext cx="808086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414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393E-CA6A-4859-BF3D-E2E645D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5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F79AE-C105-4AD2-8A8A-A7738FE42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65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/2=0.01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=2.821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Hypotheses:</a:t>
                </a:r>
                <a:endParaRPr lang="en-US" dirty="0"/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r>
                  <a:rPr lang="en-US" b="1" u="sng" dirty="0"/>
                  <a:t>Test statistic: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F79AE-C105-4AD2-8A8A-A7738FE42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6575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BCF5D0-8427-4821-A815-436AA11D1559}"/>
                  </a:ext>
                </a:extLst>
              </p:cNvPr>
              <p:cNvSpPr/>
              <p:nvPr/>
            </p:nvSpPr>
            <p:spPr>
              <a:xfrm>
                <a:off x="5116918" y="2569078"/>
                <a:ext cx="2642198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=10,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≠10.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BCF5D0-8427-4821-A815-436AA11D1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18" y="2569078"/>
                <a:ext cx="2642198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8614E0-E801-4B54-92FA-6DEBDE8C7A93}"/>
                  </a:ext>
                </a:extLst>
              </p:cNvPr>
              <p:cNvSpPr/>
              <p:nvPr/>
            </p:nvSpPr>
            <p:spPr>
              <a:xfrm>
                <a:off x="1710122" y="4835332"/>
                <a:ext cx="3137076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>
                          <a:latin typeface="Cambria Math" panose="02040503050406030204" pitchFamily="18" charset="0"/>
                        </a:rPr>
                        <m:t>=10.06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8614E0-E801-4B54-92FA-6DEBDE8C7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22" y="4835332"/>
                <a:ext cx="3137076" cy="1130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D78DEC-5B59-44B2-843E-B2DFEF307F08}"/>
                  </a:ext>
                </a:extLst>
              </p:cNvPr>
              <p:cNvSpPr/>
              <p:nvPr/>
            </p:nvSpPr>
            <p:spPr>
              <a:xfrm>
                <a:off x="5713650" y="4436762"/>
                <a:ext cx="4768228" cy="1529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−10.06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sz="2400">
                          <a:latin typeface="Cambria Math" panose="02040503050406030204" pitchFamily="18" charset="0"/>
                        </a:rPr>
                        <m:t>=0.246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D78DEC-5B59-44B2-843E-B2DFEF307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50" y="4436762"/>
                <a:ext cx="4768228" cy="1529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679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5016B-D5EC-4127-B4F3-E47F56A0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Student t-Distribution Table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4C64-E3A9-4A52-93E1-2C4BC4D3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    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BC29E-0124-819D-36AA-AD7AF78B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398" y="640080"/>
            <a:ext cx="482951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51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DE22-7771-4132-8980-03DE5CB6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373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5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A0D15-7AD5-4518-96D6-2D06935C1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018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Acceptance region: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Decision:</a:t>
                </a:r>
              </a:p>
              <a:p>
                <a:pPr marL="0" indent="0">
                  <a:buNone/>
                </a:pPr>
                <a:r>
                  <a:rPr lang="en-US" dirty="0"/>
                  <a:t>Since the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10.06</m:t>
                    </m:r>
                  </m:oMath>
                </a14:m>
                <a:r>
                  <a:rPr lang="en-US" dirty="0"/>
                  <a:t> falls inside the acceptance interval, we accept the hypothesis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𝑙𝑖𝑡𝑒𝑟𝑠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A0D15-7AD5-4518-96D6-2D06935C1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01825"/>
                <a:ext cx="10515600" cy="4351338"/>
              </a:xfrm>
              <a:blipFill>
                <a:blip r:embed="rId2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C64EC9-269E-470F-B60E-12AD5AE7C415}"/>
                  </a:ext>
                </a:extLst>
              </p:cNvPr>
              <p:cNvSpPr/>
              <p:nvPr/>
            </p:nvSpPr>
            <p:spPr>
              <a:xfrm>
                <a:off x="3576131" y="2544247"/>
                <a:ext cx="6637266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10−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0.246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2.821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>
                          <a:latin typeface="Cambria Math" panose="02040503050406030204" pitchFamily="18" charset="0"/>
                        </a:rPr>
                        <m:t>≤10+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0.246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2.821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C64EC9-269E-470F-B60E-12AD5AE7C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131" y="2544247"/>
                <a:ext cx="6637266" cy="855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1EFF88-C5F4-42ED-9624-4026CDFBFB25}"/>
                  </a:ext>
                </a:extLst>
              </p:cNvPr>
              <p:cNvSpPr/>
              <p:nvPr/>
            </p:nvSpPr>
            <p:spPr>
              <a:xfrm>
                <a:off x="4606261" y="3720584"/>
                <a:ext cx="27478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9.7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>
                          <a:latin typeface="Cambria Math" panose="02040503050406030204" pitchFamily="18" charset="0"/>
                        </a:rPr>
                        <m:t>≤10.2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1EFF88-C5F4-42ED-9624-4026CDFBF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261" y="3720584"/>
                <a:ext cx="274780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885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22CA-8028-453C-9227-E19E0E68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of Mean Difference</a:t>
            </a:r>
            <a:br>
              <a:rPr lang="en-US" dirty="0"/>
            </a:br>
            <a:r>
              <a:rPr lang="en-US" dirty="0"/>
              <a:t>(2 independent populations A &amp;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60AE38-5FC6-45A9-9539-F6C6F1066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Population True Means and True Variances: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600" dirty="0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sz="2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Population True Mean </a:t>
                </a:r>
                <a:r>
                  <a:rPr lang="en-US" sz="2600" dirty="0">
                    <a:solidFill>
                      <a:prstClr val="black"/>
                    </a:solidFill>
                    <a:latin typeface="Calibri" panose="020F0502020204030204"/>
                  </a:rPr>
                  <a:t>difference</a:t>
                </a:r>
                <a:r>
                  <a:rPr kumimoji="0" lang="en-US" sz="2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and variance of population mean differences: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sz="2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600" dirty="0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kumimoji="0" lang="en-US" sz="2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60AE38-5FC6-45A9-9539-F6C6F1066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396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EEF-D428-41E2-BC80-F2317017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Mean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F5BE0-9AAC-42B1-B1BE-1BE631D96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6648" y="1834014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Sample Means: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0" 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0" lang="en-US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𝑎𝑛𝑑</m:t>
                      </m:r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Sample Means Difference:</a:t>
                </a:r>
              </a:p>
              <a:p>
                <a:pPr marL="0" lvl="0" indent="0" algn="ctr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6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6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kumimoji="0" lang="en-US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kumimoji="0" lang="en-US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0" 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−</m:t>
                    </m:r>
                    <m:sSub>
                      <m:sSubPr>
                        <m:ctrlPr>
                          <a:rPr kumimoji="0" lang="en-US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kumimoji="0" lang="en-US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sub>
                    </m:sSub>
                  </m:oMath>
                </a14:m>
                <a:endParaRPr lang="en-US" sz="22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600" dirty="0">
                    <a:solidFill>
                      <a:prstClr val="black"/>
                    </a:solidFill>
                    <a:latin typeface="Calibri" panose="020F0502020204030204"/>
                  </a:rPr>
                  <a:t>Variance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of Sample </a:t>
                </a:r>
                <a:r>
                  <a:rPr lang="en-US" sz="2600" dirty="0">
                    <a:solidFill>
                      <a:prstClr val="black"/>
                    </a:solidFill>
                    <a:latin typeface="Calibri" panose="020F0502020204030204"/>
                  </a:rPr>
                  <a:t>Means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Difference: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</m:sub>
                        <m:sup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600" dirty="0">
                          <a:solidFill>
                            <a:prstClr val="black"/>
                          </a:solidFill>
                        </a:rPr>
                        <m:t> </m:t>
                      </m:r>
                      <m:sSubSup>
                        <m:sSubSupPr>
                          <m:ctrlP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  <m:sup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statistic:</a:t>
                </a: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r>
                            <a:rPr lang="en-US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kumimoji="0" lang="en-US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en-US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kumimoji="0" lang="en-US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6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6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⇒  </m:t>
                      </m:r>
                      <m:r>
                        <m:rPr>
                          <m:sty m:val="p"/>
                        </m:rP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Standard</m:t>
                      </m:r>
                      <m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Gaussian</m:t>
                      </m:r>
                      <m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distributed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F5BE0-9AAC-42B1-B1BE-1BE631D96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6648" y="1834014"/>
                <a:ext cx="10515600" cy="4351338"/>
              </a:xfrm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470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3CE7-FFEF-4C4E-AD43-676ECF14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Confidence Interval of Difference of Means</a:t>
            </a:r>
            <a:br>
              <a:rPr lang="en-US" dirty="0"/>
            </a:br>
            <a:r>
              <a:rPr lang="en-US" dirty="0"/>
              <a:t>(Variances Known)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CE59E-700F-4CA1-A9C1-49639B42F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Confidence Interval of Means Difference (interval estimation)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2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sz="2600" dirty="0">
                    <a:solidFill>
                      <a:prstClr val="black"/>
                    </a:solidFill>
                  </a:rPr>
                  <a:t>Since test statistic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, is standard Gaussian distributed,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is obtained for a prescribed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, from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CE59E-700F-4CA1-A9C1-49639B42F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394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9963-9715-42DD-9553-1610BC0F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Hypotheses Tests of Difference of Means</a:t>
            </a:r>
            <a:br>
              <a:rPr lang="en-US" dirty="0"/>
            </a:br>
            <a:r>
              <a:rPr lang="en-US" dirty="0"/>
              <a:t>(Variances Known)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C8-6685-4564-9000-5077AD44D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Acceptance Region for Hypotheses tests of the mean difference is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kumimoji="0" 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sz="26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6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6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0" lang="en-US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kumimoji="0" 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sz="26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6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6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sz="2600" dirty="0">
                    <a:solidFill>
                      <a:prstClr val="black"/>
                    </a:solidFill>
                  </a:rPr>
                  <a:t>Since test statistic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, is Gaussian distributed,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is obtained for a prescribed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, from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=0.5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C8-6685-4564-9000-5077AD44D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139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7A04A4-D6DC-47DA-BA0A-4F234E8E6F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Confidence Interval of Difference of Means</a:t>
                </a:r>
                <a:br>
                  <a:rPr lang="en-US" dirty="0"/>
                </a:br>
                <a:r>
                  <a:rPr lang="en-US" dirty="0"/>
                  <a:t>(Variances Unknown 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7A04A4-D6DC-47DA-BA0A-4F234E8E6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8F82D-8C22-4BC2-AA97-9BDFE1BC2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we use the </a:t>
                </a:r>
                <a:r>
                  <a:rPr lang="en-US" b="1" dirty="0"/>
                  <a:t>pooled estimator of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∆</m:t>
                              </m:r>
                            </m:sub>
                          </m:sSub>
                          <m: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∆</m:t>
                              </m:r>
                            </m:e>
                            <m:sub>
                              <m:r>
                                <a:rPr kumimoji="0" 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kumimoji="0" 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6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sz="26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6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0" lang="en-US" sz="26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0" lang="en-US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Test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has a t-distribution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degrees of freedom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8F82D-8C22-4BC2-AA97-9BDFE1BC2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36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AAA4698-376D-4485-A85E-66F3EA81DD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4468780"/>
                  </p:ext>
                </p:extLst>
              </p:nvPr>
            </p:nvGraphicFramePr>
            <p:xfrm>
              <a:off x="3816990" y="2403665"/>
              <a:ext cx="5670959" cy="958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70959">
                      <a:extLst>
                        <a:ext uri="{9D8B030D-6E8A-4147-A177-3AD203B41FA5}">
                          <a16:colId xmlns:a16="http://schemas.microsoft.com/office/drawing/2014/main" val="8566797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26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6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6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kumimoji="0" lang="en-US" sz="2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26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6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6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kumimoji="0" lang="en-US" sz="2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sz="2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en-US" sz="2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0" lang="en-US" sz="2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2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en-US" sz="2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kumimoji="0" lang="en-US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26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AAA4698-376D-4485-A85E-66F3EA81DD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4468780"/>
                  </p:ext>
                </p:extLst>
              </p:nvPr>
            </p:nvGraphicFramePr>
            <p:xfrm>
              <a:off x="3816990" y="2403665"/>
              <a:ext cx="5670959" cy="958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70959">
                      <a:extLst>
                        <a:ext uri="{9D8B030D-6E8A-4147-A177-3AD203B41FA5}">
                          <a16:colId xmlns:a16="http://schemas.microsoft.com/office/drawing/2014/main" val="856679723"/>
                        </a:ext>
                      </a:extLst>
                    </a:gridCol>
                  </a:tblGrid>
                  <a:tr h="9587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7" t="-633" r="-215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1260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0011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8149AA-9457-402C-8AF9-F1DB70CB59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j-ea"/>
                    <a:cs typeface="+mj-cs"/>
                  </a:rPr>
                  <a:t>Confidence Interval on Difference of Means</a:t>
                </a:r>
                <a:b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j-ea"/>
                    <a:cs typeface="+mj-cs"/>
                  </a:rPr>
                </a:b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j-ea"/>
                    <a:cs typeface="+mj-cs"/>
                  </a:rPr>
                  <a:t>(Variances Unknown 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𝐴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𝐵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j-ea"/>
                    <a:cs typeface="+mj-cs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8149AA-9457-402C-8AF9-F1DB70CB5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82EE5-E21F-482E-ADB2-9B595BBE4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Confidence Interval of mean difference: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kumimoji="0" 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0" lang="en-US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kumimoji="0" 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Since test statistic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∆</m:t>
                        </m:r>
                      </m:sub>
                    </m:sSub>
                  </m:oMath>
                </a14:m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is t-distributed,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obtained for a prescribed </a:t>
                </a:r>
                <a14:m>
                  <m:oMath xmlns:m="http://schemas.openxmlformats.org/officeDocument/2006/math"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𝛼</m:t>
                    </m:r>
                  </m:oMath>
                </a14:m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from the t-distribution</a:t>
                </a:r>
                <a:r>
                  <a:rPr kumimoji="0" lang="en-US" sz="26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table.</a:t>
                </a:r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82EE5-E21F-482E-ADB2-9B595BBE4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41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39EF-6CE1-49D5-82EB-CD1131BB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Binary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E70B6-AE9D-4C28-B233-E0D85E75F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Binary Hypothesis Model:</a:t>
                </a: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called the null hypothesis (this is the desired situation we want to test)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called the alternate hypothesis (this is the undesired situation)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E70B6-AE9D-4C28-B233-E0D85E75F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86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9F9151-F6D4-4502-9DA6-0CC59A412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Hypotheses Tests on Difference of Means</a:t>
                </a:r>
                <a:br>
                  <a:rPr lang="en-US" dirty="0"/>
                </a:br>
                <a:r>
                  <a:rPr lang="en-US" dirty="0"/>
                  <a:t>(Variances Unknown 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𝐴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𝐵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9F9151-F6D4-4502-9DA6-0CC59A412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F482F-63C3-46F9-ABAE-60B32CCE29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Hypotheses: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𝐴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𝐵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,</m:t>
                    </m:r>
                  </m:oMath>
                </a14:m>
                <a:r>
                  <a:rPr lang="en-US" dirty="0"/>
                  <a:t> use pooled estimator of variance of mean difference: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sub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F482F-63C3-46F9-ABAE-60B32CCE29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551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FAD284-CC29-4F6A-B40F-51B81AA62B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Hypotheses Tests on Difference of Means</a:t>
                </a:r>
                <a:br>
                  <a:rPr lang="en-US" dirty="0"/>
                </a:br>
                <a:r>
                  <a:rPr lang="en-US" dirty="0"/>
                  <a:t>(Variances Unknown 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𝐴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𝐵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FAD284-CC29-4F6A-B40F-51B81AA62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08C5C-1F63-46FB-B32C-6DA482C98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Test Statistic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𝐴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𝐵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kumimoji="0" 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en-US" sz="2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6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sz="26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6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0" lang="en-US" sz="26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0" lang="en-US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Has t-distribution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−2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degrees of freedom </a:t>
                </a:r>
              </a:p>
              <a:p>
                <a:pPr marL="0" indent="0">
                  <a:buNone/>
                </a:pPr>
                <a:r>
                  <a:rPr lang="en-US" dirty="0"/>
                  <a:t>Acceptance region: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0" lang="en-US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en-US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</m:sub>
                      </m:sSub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08C5C-1F63-46FB-B32C-6DA482C98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962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0F1ACD-F3C2-45CC-98C4-2256C66337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Hypotheses Tests on Difference of Means</a:t>
                </a:r>
                <a:br>
                  <a:rPr lang="en-US" dirty="0"/>
                </a:br>
                <a:r>
                  <a:rPr lang="en-US" dirty="0"/>
                  <a:t>(Variances Unknown 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0F1ACD-F3C2-45CC-98C4-2256C6633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825" b="-2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9CBF6-B896-441F-95D5-F674A3C3A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7236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3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Test Statistic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3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3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3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0" lang="en-US" sz="3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kumimoji="0" lang="en-US" sz="3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kumimoji="0" lang="en-US" sz="3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3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3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kumimoji="0" lang="en-US" sz="3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kumimoji="0" lang="en-US" sz="3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2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en-US" sz="29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9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en-US" sz="2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2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en-US" sz="2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kumimoji="0" lang="en-US" sz="2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en-US" sz="2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sz="29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sz="29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29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9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kumimoji="0" lang="en-US" sz="29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sz="29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9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0" lang="en-US" sz="29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0" lang="en-US" sz="29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sz="29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9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9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en-US" sz="29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sz="29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9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0" lang="en-US" sz="29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3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Statistic </a:t>
                </a:r>
                <a14:m>
                  <m:oMath xmlns:m="http://schemas.openxmlformats.org/officeDocument/2006/math">
                    <m:r>
                      <a:rPr kumimoji="0" lang="en-US" sz="3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3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has degrees of freedom</a:t>
                </a:r>
                <a:r>
                  <a:rPr kumimoji="0" lang="en-US" sz="3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calculated as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3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3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3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30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33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33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  <m:sup>
                                          <m: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sz="3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kumimoji="0" lang="en-US" sz="3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3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33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33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33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3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33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33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3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3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0" lang="en-US" sz="3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33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33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33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kumimoji="0" lang="en-US" sz="3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3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3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3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33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33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300" b="0" i="1" dirty="0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33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33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300" i="1" dirty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300" b="0" i="1" dirty="0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33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33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33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𝑟𝑜𝑢𝑛𝑑𝑒𝑑</m:t>
                      </m:r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3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𝑖𝑛𝑡𝑒𝑔𝑒𝑟</m:t>
                      </m:r>
                    </m:oMath>
                  </m:oMathPara>
                </a14:m>
                <a:endParaRPr kumimoji="0" 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sz="3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9CBF6-B896-441F-95D5-F674A3C3A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7236"/>
                <a:ext cx="10515600" cy="4351338"/>
              </a:xfrm>
              <a:blipFill>
                <a:blip r:embed="rId3"/>
                <a:stretch>
                  <a:fillRect l="-1101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445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3B600C-E7D7-4B5A-D617-E2811C7BC9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Hypotheses Tests on Difference of Means</a:t>
                </a:r>
                <a:br>
                  <a:rPr lang="en-US" dirty="0"/>
                </a:br>
                <a:r>
                  <a:rPr lang="en-US" dirty="0"/>
                  <a:t>(Variances Unknown 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3B600C-E7D7-4B5A-D617-E2811C7BC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825" b="-2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84BBE-29AB-3CE6-21E6-37A08F1864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011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Acceptance region: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84BBE-29AB-3CE6-21E6-37A08F186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0118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98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13B7-70FA-48B1-8798-87BA75BB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Binary Hypotheses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3C842-A2C4-494B-A23C-F384B4C1E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11200" dirty="0"/>
                  <a:t>Four possible situations can occur in binary hypotheses testing:</a:t>
                </a:r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/>
                  <a:t>is true but we reject it and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- Type I error (false alarm)</a:t>
                </a:r>
              </a:p>
              <a:p>
                <a:pPr marL="514350" indent="-514350">
                  <a:buAutoNum type="arabicParenBoth"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prstClr val="black"/>
                    </a:solidFill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prstClr val="black"/>
                    </a:solidFill>
                  </a:rPr>
                  <a:t> false but we accept it and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>
                    <a:solidFill>
                      <a:prstClr val="black"/>
                    </a:solidFill>
                  </a:rPr>
                  <a:t> - Type II error (miss)</a:t>
                </a:r>
              </a:p>
              <a:p>
                <a:pPr marL="514350" indent="-514350">
                  <a:buAutoNum type="arabicParenBoth"/>
                </a:pPr>
                <a:endParaRPr lang="en-US" sz="112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prstClr val="black"/>
                    </a:solidFill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prstClr val="black"/>
                    </a:solidFill>
                  </a:rPr>
                  <a:t>is true and we accept it - correct decision</a:t>
                </a:r>
              </a:p>
              <a:p>
                <a:pPr marL="514350" indent="-514350">
                  <a:buAutoNum type="arabicParenBoth"/>
                </a:pPr>
                <a:endParaRPr lang="en-US" sz="112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prstClr val="black"/>
                    </a:solidFill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>
                    <a:solidFill>
                      <a:prstClr val="black"/>
                    </a:solidFill>
                  </a:rPr>
                  <a:t> is true and we accept it - correct decision</a:t>
                </a:r>
              </a:p>
              <a:p>
                <a:pPr marL="514350" indent="-514350">
                  <a:buAutoNum type="arabicParenBoth"/>
                </a:pPr>
                <a:endParaRPr lang="en-US" sz="112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31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514350" indent="-514350">
                  <a:buAutoNum type="arabicParenBoth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514350" indent="-514350">
                  <a:buAutoNum type="arabicParenBoth"/>
                </a:pPr>
                <a:endParaRPr lang="en-US" dirty="0"/>
              </a:p>
              <a:p>
                <a:pPr marL="514350" indent="-514350">
                  <a:buAutoNum type="arabicParenBoth"/>
                </a:pPr>
                <a:endParaRPr lang="en-US" dirty="0"/>
              </a:p>
              <a:p>
                <a:pPr marL="514350" indent="-514350">
                  <a:buAutoNum type="arabicParenBoth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3C842-A2C4-494B-A23C-F384B4C1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782" b="-3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9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D095-73AB-4FB9-BD43-929E4C1C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Probability of False Alarm (Type I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445E9-DC0D-4479-B930-3E6A19E95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probability of Type I error, is the conditional probability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𝑑𝑒𝑐𝑙𝑎𝑟𝑒𝑑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reject the null hypothesis when it is, in fact, true.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𝒄𝒂𝒍𝒍𝒆𝒅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𝒔𝒊𝒈𝒏𝒊𝒇𝒊𝒄𝒂𝒏𝒄𝒆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𝒍𝒆𝒗𝒆𝒍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445E9-DC0D-4479-B930-3E6A19E95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93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E774-F452-423B-A5C9-931330E2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Probability of Miss (Type II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0EB1A-47EB-4F13-8DA7-A3676C5D4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18351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Type II error, is the conditional probability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𝑀𝐼𝑆𝑆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𝑑𝑒𝑐𝑙𝑎𝑟𝑒𝑑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fail to reject a null hypothesis when it is, in fact, false.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probability of committing a Type II error,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is called </a:t>
                </a:r>
                <a:r>
                  <a:rPr lang="en-US" b="1" dirty="0"/>
                  <a:t>the power of the test.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Generally, we have control of  𝛼 but not 𝛽.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0EB1A-47EB-4F13-8DA7-A3676C5D4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1835150"/>
                <a:ext cx="10515600" cy="4351338"/>
              </a:xfrm>
              <a:blipFill>
                <a:blip r:embed="rId2"/>
                <a:stretch>
                  <a:fillRect l="-1159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73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8DDA-6616-4EAA-B83E-C15D6F05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Receiver Operating Characteristic (ROC)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810ED-4A0C-472D-9378-E19EEC155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𝑀𝑖𝑠𝑠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known as the receiver operating characteristic (ROC).</a:t>
                </a:r>
              </a:p>
              <a:p>
                <a:pPr lvl="0"/>
                <a:r>
                  <a:rPr lang="en-US" dirty="0"/>
                  <a:t>The ROC shows the trade-off between probability of miss and probability of false alarm.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810ED-4A0C-472D-9378-E19EEC155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4AE036C-42C1-4B14-93BE-0A723A90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750" y="4113001"/>
            <a:ext cx="5428800" cy="19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9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A6FB-BC4D-4F87-893F-4E4A2008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Confidence Level versus Significance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CB77D-69BF-4CD9-8CD2-ACC0336B7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Confidence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range of results from an experiment that would be expected to contain the true population mean.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reject the null hypothesis when it is, in fact, true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CB77D-69BF-4CD9-8CD2-ACC0336B7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28F6CC-2899-4090-B972-F9B108A6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66" y="2590913"/>
            <a:ext cx="42862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98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SECTOMILLISECCONVERTED" val="1"/>
  <p:tag name="MMPROD_UIDATA" val="&lt;database version=&quot;11.0&quot;&gt;&lt;object type=&quot;1&quot; unique_id=&quot;10001&quot;&gt;&lt;object type=&quot;8&quot; unique_id=&quot;10087&quot;&gt;&lt;/object&gt;&lt;object type=&quot;2&quot; unique_id=&quot;10088&quot;&gt;&lt;object type=&quot;3&quot; unique_id=&quot;10089&quot;&gt;&lt;property id=&quot;20148&quot; value=&quot;5&quot;/&gt;&lt;property id=&quot;20300&quot; value=&quot;Slide 1 - &amp;quot;ENEL 419&amp;quot;&quot;/&gt;&lt;property id=&quot;20307&quot; value=&quot;256&quot;/&gt;&lt;/object&gt;&lt;object type=&quot;3&quot; unique_id=&quot;10090&quot;&gt;&lt;property id=&quot;20148&quot; value=&quot;5&quot;/&gt;&lt;property id=&quot;20300&quot; value=&quot;Slide 2 - &amp;quot;Definition&amp;quot;&quot;/&gt;&lt;property id=&quot;20307&quot; value=&quot;257&quot;/&gt;&lt;/object&gt;&lt;object type=&quot;3&quot; unique_id=&quot;10091&quot;&gt;&lt;property id=&quot;20148&quot; value=&quot;5&quot;/&gt;&lt;property id=&quot;20300&quot; value=&quot;Slide 3 - &amp;quot;Learning Outcomes&amp;quot;&quot;/&gt;&lt;property id=&quot;20307&quot; value=&quot;258&quot;/&gt;&lt;/object&gt;&lt;object type=&quot;3&quot; unique_id=&quot;10231&quot;&gt;&lt;property id=&quot;20148&quot; value=&quot;5&quot;/&gt;&lt;property id=&quot;20300&quot; value=&quot;Slide 5 - &amp;quot;Binary Hypotheses Testing&amp;quot;&quot;/&gt;&lt;property id=&quot;20307&quot; value=&quot;260&quot;/&gt;&lt;/object&gt;&lt;object type=&quot;3&quot; unique_id=&quot;10281&quot;&gt;&lt;property id=&quot;20148&quot; value=&quot;5&quot;/&gt;&lt;property id=&quot;20300&quot; value=&quot;Slide 6 - &amp;quot;Probability of False Alarm (Type I error)&amp;quot;&quot;/&gt;&lt;property id=&quot;20307&quot; value=&quot;262&quot;/&gt;&lt;/object&gt;&lt;object type=&quot;3&quot; unique_id=&quot;10282&quot;&gt;&lt;property id=&quot;20148&quot; value=&quot;5&quot;/&gt;&lt;property id=&quot;20300&quot; value=&quot;Slide 7 - &amp;quot;Probability of Miss (Type II Error)&amp;quot;&quot;/&gt;&lt;property id=&quot;20307&quot; value=&quot;263&quot;/&gt;&lt;/object&gt;&lt;object type=&quot;3&quot; unique_id=&quot;10283&quot;&gt;&lt;property id=&quot;20148&quot; value=&quot;5&quot;/&gt;&lt;property id=&quot;20300&quot; value=&quot;Slide 8 - &amp;quot;Receiver Operating Characteristic (ROC)&amp;quot;&quot;/&gt;&lt;property id=&quot;20307&quot; value=&quot;264&quot;/&gt;&lt;/object&gt;&lt;object type=&quot;3&quot; unique_id=&quot;10284&quot;&gt;&lt;property id=&quot;20148&quot; value=&quot;5&quot;/&gt;&lt;property id=&quot;20300&quot; value=&quot;Slide 10 - &amp;quot;Two-sided versus One-sided Tests&amp;quot;&quot;/&gt;&lt;property id=&quot;20307&quot; value=&quot;265&quot;/&gt;&lt;/object&gt;&lt;object type=&quot;3&quot; unique_id=&quot;10285&quot;&gt;&lt;property id=&quot;20148&quot; value=&quot;5&quot;/&gt;&lt;property id=&quot;20300&quot; value=&quot;Slide 12 - &amp;quot;Steps for Binary Hypothesis Testing &amp;quot;&quot;/&gt;&lt;property id=&quot;20307&quot; value=&quot;261&quot;/&gt;&lt;/object&gt;&lt;object type=&quot;3&quot; unique_id=&quot;10468&quot;&gt;&lt;property id=&quot;20148&quot; value=&quot;5&quot;/&gt;&lt;property id=&quot;20300&quot; value=&quot;Slide 9 - &amp;quot;Confidence Interval versus Significance Level&amp;quot;&quot;/&gt;&lt;property id=&quot;20307&quot; value=&quot;266&quot;/&gt;&lt;/object&gt;&lt;object type=&quot;3&quot; unique_id=&quot;11432&quot;&gt;&lt;property id=&quot;20148&quot; value=&quot;5&quot;/&gt;&lt;property id=&quot;20300&quot; value=&quot;Slide 4 - &amp;quot;Binary Hypothesis&amp;quot;&quot;/&gt;&lt;property id=&quot;20307&quot; value=&quot;268&quot;/&gt;&lt;/object&gt;&lt;object type=&quot;3&quot; unique_id=&quot;11433&quot;&gt;&lt;property id=&quot;20148&quot; value=&quot;5&quot;/&gt;&lt;property id=&quot;20300&quot; value=&quot;Slide 11 - &amp;quot;Two-sided versus One-sided Tests&amp;quot;&quot;/&gt;&lt;property id=&quot;20307&quot; value=&quot;267&quot;/&gt;&lt;/object&gt;&lt;object type=&quot;3&quot; unique_id=&quot;11704&quot;&gt;&lt;property id=&quot;20148&quot; value=&quot;5&quot;/&gt;&lt;property id=&quot;20300&quot; value=&quot;Slide 13 - &amp;quot;Hypothesis Testing of Population Mean  𝜇 𝑋  (Known Population Variance)&amp;quot;&quot;/&gt;&lt;property id=&quot;20307&quot; value=&quot;269&quot;/&gt;&lt;/object&gt;&lt;object type=&quot;3&quot; unique_id=&quot;11705&quot;&gt;&lt;property id=&quot;20148&quot; value=&quot;5&quot;/&gt;&lt;property id=&quot;20300&quot; value=&quot;Slide 14 - &amp;quot;Steps for the Hypothesis Test of Population Mean with Known Variance&amp;quot;&quot;/&gt;&lt;property id=&quot;20307&quot; value=&quot;270&quot;/&gt;&lt;/object&gt;&lt;object type=&quot;3&quot; unique_id=&quot;11706&quot;&gt;&lt;property id=&quot;20148&quot; value=&quot;5&quot;/&gt;&lt;property id=&quot;20300&quot; value=&quot;Slide 15 - &amp;quot;Steps for the Hypothesis Test of Population Mean with Known Variance&amp;quot;&quot;/&gt;&lt;property id=&quot;20307&quot; value=&quot;271&quot;/&gt;&lt;/object&gt;&lt;object type=&quot;3&quot; unique_id=&quot;11707&quot;&gt;&lt;property id=&quot;20148&quot; value=&quot;5&quot;/&gt;&lt;property id=&quot;20300&quot; value=&quot;Slide 16 - &amp;quot;Steps for the Hypothesis Test of Population Mean (Known Population Variance)&amp;quot;&quot;/&gt;&lt;property id=&quot;20307&quot; value=&quot;272&quot;/&gt;&lt;/object&gt;&lt;object type=&quot;3&quot; unique_id=&quot;11708&quot;&gt;&lt;property id=&quot;20148&quot; value=&quot;5&quot;/&gt;&lt;property id=&quot;20300&quot; value=&quot;Slide 17 - &amp;quot;Example 1&amp;quot;&quot;/&gt;&lt;property id=&quot;20307&quot; value=&quot;274&quot;/&gt;&lt;/object&gt;&lt;object type=&quot;3&quot; unique_id=&quot;11910&quot;&gt;&lt;property id=&quot;20148&quot; value=&quot;5&quot;/&gt;&lt;property id=&quot;20300&quot; value=&quot;Slide 18 - &amp;quot;Example 1 Solution&amp;quot;&quot;/&gt;&lt;property id=&quot;20307&quot; value=&quot;276&quot;/&gt;&lt;/object&gt;&lt;object type=&quot;3&quot; unique_id=&quot;11911&quot;&gt;&lt;property id=&quot;20148&quot; value=&quot;5&quot;/&gt;&lt;property id=&quot;20300&quot; value=&quot;Slide 19 - &amp;quot;Example 1 Solution&amp;quot;&quot;/&gt;&lt;property id=&quot;20307&quot; value=&quot;277&quot;/&gt;&lt;/object&gt;&lt;object type=&quot;3&quot; unique_id=&quot;11912&quot;&gt;&lt;property id=&quot;20148&quot; value=&quot;5&quot;/&gt;&lt;property id=&quot;20300&quot; value=&quot;Slide 20 - &amp;quot;Example 2&amp;quot;&quot;/&gt;&lt;property id=&quot;20307&quot; value=&quot;278&quot;/&gt;&lt;/object&gt;&lt;object type=&quot;3&quot; unique_id=&quot;11913&quot;&gt;&lt;property id=&quot;20148&quot; value=&quot;5&quot;/&gt;&lt;property id=&quot;20300&quot; value=&quot;Slide 21 - &amp;quot;Example 2 Solution&amp;quot;&quot;/&gt;&lt;property id=&quot;20307&quot; value=&quot;279&quot;/&gt;&lt;/object&gt;&lt;object type=&quot;3&quot; unique_id=&quot;11914&quot;&gt;&lt;property id=&quot;20148&quot; value=&quot;5&quot;/&gt;&lt;property id=&quot;20300&quot; value=&quot;Slide 22 - &amp;quot;Example 2 Solution&amp;quot;&quot;/&gt;&lt;property id=&quot;20307&quot; value=&quot;280&quot;/&gt;&lt;/object&gt;&lt;object type=&quot;3&quot; unique_id=&quot;11915&quot;&gt;&lt;property id=&quot;20148&quot; value=&quot;5&quot;/&gt;&lt;property id=&quot;20300&quot; value=&quot;Slide 23 - &amp;quot;Example 3&amp;quot;&quot;/&gt;&lt;property id=&quot;20307&quot; value=&quot;281&quot;/&gt;&lt;/object&gt;&lt;object type=&quot;3&quot; unique_id=&quot;12191&quot;&gt;&lt;property id=&quot;20148&quot; value=&quot;5&quot;/&gt;&lt;property id=&quot;20300&quot; value=&quot;Slide 24 - &amp;quot;One-sided Test of Sample Mean (variance known)&amp;quot;&quot;/&gt;&lt;property id=&quot;20307&quot; value=&quot;282&quot;/&gt;&lt;/object&gt;&lt;object type=&quot;3&quot; unique_id=&quot;12192&quot;&gt;&lt;property id=&quot;20148&quot; value=&quot;5&quot;/&gt;&lt;property id=&quot;20300&quot; value=&quot;Slide 25 - &amp;quot;Example 4&amp;quot;&quot;/&gt;&lt;property id=&quot;20307&quot; value=&quot;283&quot;/&gt;&lt;/object&gt;&lt;object type=&quot;3&quot; unique_id=&quot;12193&quot;&gt;&lt;property id=&quot;20148&quot; value=&quot;5&quot;/&gt;&lt;property id=&quot;20300&quot; value=&quot;Slide 26 - &amp;quot;Example 4 Solution&amp;quot;&quot;/&gt;&lt;property id=&quot;20307&quot; value=&quot;284&quot;/&gt;&lt;/object&gt;&lt;object type=&quot;3&quot; unique_id=&quot;12194&quot;&gt;&lt;property id=&quot;20148&quot; value=&quot;5&quot;/&gt;&lt;property id=&quot;20300&quot; value=&quot;Slide 27 - &amp;quot;Exercise&amp;quot;&quot;/&gt;&lt;property id=&quot;20307&quot; value=&quot;285&quot;/&gt;&lt;/object&gt;&lt;object type=&quot;3&quot; unique_id=&quot;12195&quot;&gt;&lt;property id=&quot;20148&quot; value=&quot;5&quot;/&gt;&lt;property id=&quot;20300&quot; value=&quot;Slide 28 - &amp;quot;Tests Concerning Sample Mean (Variance unknown)&amp;quot;&quot;/&gt;&lt;property id=&quot;20307&quot; value=&quot;286&quot;/&gt;&lt;/object&gt;&lt;object type=&quot;3&quot; unique_id=&quot;12196&quot;&gt;&lt;property id=&quot;20148&quot; value=&quot;5&quot;/&gt;&lt;property id=&quot;20300&quot; value=&quot;Slide 29 - &amp;quot;Tests Concerning Sample Mean (Variance unknown)&amp;quot;&quot;/&gt;&lt;property id=&quot;20307&quot; value=&quot;287&quot;/&gt;&lt;/object&gt;&lt;object type=&quot;3&quot; unique_id=&quot;12197&quot;&gt;&lt;property id=&quot;20148&quot; value=&quot;5&quot;/&gt;&lt;property id=&quot;20300&quot; value=&quot;Slide 30 - &amp;quot;Example 5&amp;quot;&quot;/&gt;&lt;property id=&quot;20307&quot; value=&quot;288&quot;/&gt;&lt;/object&gt;&lt;object type=&quot;3&quot; unique_id=&quot;12198&quot;&gt;&lt;property id=&quot;20148&quot; value=&quot;5&quot;/&gt;&lt;property id=&quot;20300&quot; value=&quot;Slide 31 - &amp;quot;Example 5 Solution&amp;quot;&quot;/&gt;&lt;property id=&quot;20307&quot; value=&quot;289&quot;/&gt;&lt;/object&gt;&lt;object type=&quot;3&quot; unique_id=&quot;12199&quot;&gt;&lt;property id=&quot;20148&quot; value=&quot;5&quot;/&gt;&lt;property id=&quot;20300&quot; value=&quot;Slide 33 - &amp;quot;Example 5 Solution&amp;quot;&quot;/&gt;&lt;property id=&quot;20307&quot; value=&quot;290&quot;/&gt;&lt;/object&gt;&lt;object type=&quot;3&quot; unique_id=&quot;12540&quot;&gt;&lt;property id=&quot;20148&quot; value=&quot;5&quot;/&gt;&lt;property id=&quot;20300&quot; value=&quot;Slide 34 - &amp;quot;Test of Mean Difference (2 independent populations A &amp;amp; B)&amp;quot;&quot;/&gt;&lt;property id=&quot;20307&quot; value=&quot;291&quot;/&gt;&lt;/object&gt;&lt;object type=&quot;3&quot; unique_id=&quot;12895&quot;&gt;&lt;property id=&quot;20148&quot; value=&quot;5&quot;/&gt;&lt;property id=&quot;20300&quot; value=&quot;Slide 35 - &amp;quot;Sample Mean Difference&amp;quot;&quot;/&gt;&lt;property id=&quot;20307&quot; value=&quot;292&quot;/&gt;&lt;/object&gt;&lt;object type=&quot;3&quot; unique_id=&quot;12896&quot;&gt;&lt;property id=&quot;20148&quot; value=&quot;5&quot;/&gt;&lt;property id=&quot;20300&quot; value=&quot;Slide 40 - &amp;quot;Hypotheses Tests on Difference of Means (Variances Unknown but  𝜎 𝐴 2 = 𝜎 𝐵 2 )&amp;quot;&quot;/&gt;&lt;property id=&quot;20307&quot; value=&quot;293&quot;/&gt;&lt;/object&gt;&lt;object type=&quot;3&quot; unique_id=&quot;13267&quot;&gt;&lt;property id=&quot;20148&quot; value=&quot;5&quot;/&gt;&lt;property id=&quot;20300&quot; value=&quot;Slide 36 - &amp;quot;Confidence Interval of Difference of Means (Variances Known)&amp;quot;&quot;/&gt;&lt;property id=&quot;20307&quot; value=&quot;294&quot;/&gt;&lt;/object&gt;&lt;object type=&quot;3&quot; unique_id=&quot;13268&quot;&gt;&lt;property id=&quot;20148&quot; value=&quot;5&quot;/&gt;&lt;property id=&quot;20300&quot; value=&quot;Slide 37 - &amp;quot;Hypotheses Tests of Difference of Means (Variances Known)&amp;quot;&quot;/&gt;&lt;property id=&quot;20307&quot; value=&quot;295&quot;/&gt;&lt;/object&gt;&lt;object type=&quot;3&quot; unique_id=&quot;13269&quot;&gt;&lt;property id=&quot;20148&quot; value=&quot;5&quot;/&gt;&lt;property id=&quot;20300&quot; value=&quot;Slide 38 - &amp;quot;Confidence Interval of Difference of Means (Variances Unknown but  𝜎 𝐴 2 = 𝜎 𝐵 2 )&amp;quot;&quot;/&gt;&lt;property id=&quot;20307&quot; value=&quot;296&quot;/&gt;&lt;/object&gt;&lt;object type=&quot;3&quot; unique_id=&quot;13270&quot;&gt;&lt;property id=&quot;20148&quot; value=&quot;5&quot;/&gt;&lt;property id=&quot;20300&quot; value=&quot;Slide 39 - &amp;quot;Confidence Interval on Difference of Means (Variances Unknown but  𝜎 𝐴 2 = 𝜎 𝐵 2 )&amp;quot;&quot;/&gt;&lt;property id=&quot;20307&quot; value=&quot;297&quot;/&gt;&lt;/object&gt;&lt;object type=&quot;3&quot; unique_id=&quot;13271&quot;&gt;&lt;property id=&quot;20148&quot; value=&quot;5&quot;/&gt;&lt;property id=&quot;20300&quot; value=&quot;Slide 41 - &amp;quot;Hypotheses Tests on Difference of Means (Variances Unknown but  𝜎 𝐴 2 = 𝜎 𝐵 2 )&amp;quot;&quot;/&gt;&lt;property id=&quot;20307&quot; value=&quot;298&quot;/&gt;&lt;/object&gt;&lt;object type=&quot;3&quot; unique_id=&quot;13272&quot;&gt;&lt;property id=&quot;20148&quot; value=&quot;5&quot;/&gt;&lt;property id=&quot;20300&quot; value=&quot;Slide 32 - &amp;quot;Student t-Distribution Table&amp;quot;&quot;/&gt;&lt;property id=&quot;20307&quot; value=&quot;300&quot;/&gt;&lt;/object&gt;&lt;object type=&quot;3&quot; unique_id=&quot;13273&quot;&gt;&lt;property id=&quot;20148&quot; value=&quot;5&quot;/&gt;&lt;property id=&quot;20300&quot; value=&quot;Slide 42 - &amp;quot;Hypotheses Tests on Difference of Means (Variances Unknown but  𝜎 𝐴 2 ≠ 𝜎 𝐵 2 )&amp;quot;&quot;/&gt;&lt;property id=&quot;20307&quot; value=&quot;299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2254</Words>
  <Application>Microsoft Office PowerPoint</Application>
  <PresentationFormat>Widescreen</PresentationFormat>
  <Paragraphs>320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Document</vt:lpstr>
      <vt:lpstr>Equation</vt:lpstr>
      <vt:lpstr>ENEL 419</vt:lpstr>
      <vt:lpstr>Definition</vt:lpstr>
      <vt:lpstr>Learning Outcomes</vt:lpstr>
      <vt:lpstr>Binary Hypothesis</vt:lpstr>
      <vt:lpstr>Binary Hypotheses Testing</vt:lpstr>
      <vt:lpstr>Probability of False Alarm (Type I error)</vt:lpstr>
      <vt:lpstr>Probability of Miss (Type II Error)</vt:lpstr>
      <vt:lpstr>Receiver Operating Characteristic (ROC)</vt:lpstr>
      <vt:lpstr>Confidence Level versus Significance Level</vt:lpstr>
      <vt:lpstr>Two-sided versus One-sided Tests</vt:lpstr>
      <vt:lpstr>Two-sided versus One-sided Tests</vt:lpstr>
      <vt:lpstr>Steps for Binary Hypothesis Testing </vt:lpstr>
      <vt:lpstr>Hypothesis Testing of Population Mean μ_X (Known Population Variance)</vt:lpstr>
      <vt:lpstr>Steps for the Hypothesis Test of Population Mean with Known Variance</vt:lpstr>
      <vt:lpstr>Steps for the Hypothesis Test of Population Mean with Known Variance</vt:lpstr>
      <vt:lpstr>Steps for the Hypothesis Test of Population Mean (Known Population Variance)</vt:lpstr>
      <vt:lpstr>Example 1</vt:lpstr>
      <vt:lpstr>Example 1 Solution</vt:lpstr>
      <vt:lpstr>Example 1 Solution</vt:lpstr>
      <vt:lpstr>Example 2</vt:lpstr>
      <vt:lpstr>Example 2 Solution</vt:lpstr>
      <vt:lpstr>Example 2 Solution</vt:lpstr>
      <vt:lpstr>Example 3</vt:lpstr>
      <vt:lpstr>One-sided Test of Sample Mean (variance known)</vt:lpstr>
      <vt:lpstr>Example 4</vt:lpstr>
      <vt:lpstr>Example 4 Solution</vt:lpstr>
      <vt:lpstr>Exercise</vt:lpstr>
      <vt:lpstr>Tests Concerning Sample Mean (Variance unknown)</vt:lpstr>
      <vt:lpstr>Tests Concerning Sample Mean (Variance unknown)</vt:lpstr>
      <vt:lpstr>Example 5</vt:lpstr>
      <vt:lpstr>Example 5 Solution</vt:lpstr>
      <vt:lpstr>Student t-Distribution Table</vt:lpstr>
      <vt:lpstr>Example 5 Solution</vt:lpstr>
      <vt:lpstr>Test of Mean Difference (2 independent populations A &amp; B)</vt:lpstr>
      <vt:lpstr>Sample Mean Difference</vt:lpstr>
      <vt:lpstr>Confidence Interval of Difference of Means (Variances Known)</vt:lpstr>
      <vt:lpstr>Hypotheses Tests of Difference of Means (Variances Known)</vt:lpstr>
      <vt:lpstr>Confidence Interval of Difference of Means (Variances Unknown but σ_A^2=σ_B^2)</vt:lpstr>
      <vt:lpstr>Confidence Interval on Difference of Means (Variances Unknown but σ_A^2=σ_B^2)</vt:lpstr>
      <vt:lpstr>Hypotheses Tests on Difference of Means (Variances Unknown but σ_A^2=σ_B^2)</vt:lpstr>
      <vt:lpstr>Hypotheses Tests on Difference of Means (Variances Unknown but σ_A^2=σ_B^2)</vt:lpstr>
      <vt:lpstr>Hypotheses Tests on Difference of Means (Variances Unknown but σ_A^2≠σ_B^2)</vt:lpstr>
      <vt:lpstr>Hypotheses Tests on Difference of Means (Variances Unknown but σ_A^2≠σ_B^2)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419</dc:title>
  <dc:creator>Abu Sesay</dc:creator>
  <cp:lastModifiedBy>Abu Sesay</cp:lastModifiedBy>
  <cp:revision>107</cp:revision>
  <dcterms:created xsi:type="dcterms:W3CDTF">2020-11-25T20:08:26Z</dcterms:created>
  <dcterms:modified xsi:type="dcterms:W3CDTF">2023-11-21T16:28:54Z</dcterms:modified>
</cp:coreProperties>
</file>