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A65F0-E23C-418C-AA13-BE1F7147C3F2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2B20E-F84A-4A26-ABB1-4EE19C0D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5EB-ACFF-4B15-8E96-D45C9F59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43D08-E9BE-4D2F-9647-B31ABDF3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3858-7A0A-4E42-AD2F-08E6B9E9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AD35-0753-44D6-BC00-190A02053F9F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8B54-78E2-44B1-9E08-10CDF682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954D-7370-4B74-B913-69C71BC0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8426-3AF7-4B1D-B293-267B49BA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8DEC-CD05-4648-A773-93FAED2C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F668-4663-4161-9D3E-D87ED867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910D-3BF0-4476-A8D1-FBCF3FD9074C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A909-0170-43BF-A904-6B17E98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6D20-A37E-445C-B3E2-D5A285A4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3B98B-F468-41ED-A941-200CE2074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07EE-B669-4C70-BF16-047F0824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DE0B-9CFE-4962-A95D-F5135AED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82D-DF17-45E8-B487-13245BD4734A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E8DC-BB81-407C-A367-E7E2CE9A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C5DE-ACBB-4759-BBC8-EF3CB1A1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2DF-86A1-48C6-9BF9-57A17389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FCE1-149E-47E4-AB0F-E602F7F6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E864-61C0-43EE-A657-FCBD55DC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FB90-A96B-4DC4-AC61-865F36D35D48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F18B-7726-4CBC-8A1A-EEAA0A56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0000-9BBA-4721-BB1E-5E2B563F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64F5-1F1D-49CF-8833-38E69F80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3A91-DD3C-4868-A3F2-B0DCEF4B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AE48-1896-4ABF-9959-40739A33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1A-7939-4594-9371-516CA8A996DA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C616-FF69-492D-8ABC-F9BD06F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D5D6-D9C8-4156-948F-A07AAF8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0D12-CF60-4A52-AA46-13F5CDC9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7DCE-C54B-4B8E-80C1-B0056D9E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3323B-4B04-4366-9A2B-62CD9D39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2B1EE-74A7-4B19-9E6E-E732EBC1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D0A-4C5B-44A1-9209-18C88DA8AEC9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9304-47A5-4254-B4BD-BC56DC8F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C95F-2528-49DF-B357-D9B8B841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F90-9356-45F8-81EC-DD6514A1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FD1A-1944-4E2A-B41F-2A7CE3A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76C70-0D03-478D-91E0-457DD509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C31B-0FDA-40CD-AEB5-EC7EC307E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F31B9-2DC5-4747-AB03-1F7E7FF14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BB85F-F3EA-4AB4-A824-F2CEBE7D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8212-58F2-4F32-AAB0-7822A47B668D}" type="datetime1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CEC2-BCB6-4D99-A076-99678426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52C76-B014-4824-82F3-39ED3AB5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FA1E-06FA-4AC6-86AC-289D526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F894A-B1DB-4D5F-B6BB-A9840C78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C082-6007-4D5F-B2AE-92B67CEF9B1B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84B51-4FE5-4E4C-B65E-228AE96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1DCD-8E2D-4F53-8989-91F9BFA2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2ACEB-064C-4B7D-BF81-5760FC09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A85B-0457-47F8-9E5A-0E9F235C2C67}" type="datetime1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04EB4-6955-42F0-AC4B-EDF93FF7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E73B2-7AFA-4C8F-9F6A-120A7E2D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F0A9-2FAC-4951-AFC1-EFA2A9EB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2ADF-692E-4CD4-B830-D2A369CA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D8463-BC0F-4E5A-B755-46B67420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71AC3-6AA6-41AB-A17A-36422EA9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42C2-04FD-4CEC-9DB0-2785539646E8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2F929-8427-4021-93D1-388DEAA0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0DD0F-5B37-4145-995A-05546B99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F6EC-F964-4AEB-9148-CCD5416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1A587-3365-4B1D-A17B-5649A3456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1FFAA-6374-40DC-AB40-2221C0DF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61A64-BD5D-44E1-BE2A-180B9E86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83D-61E7-4978-9744-4B9E78E81D0E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751C-474B-42B7-AC2F-E142005C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494F6-3D80-4A40-A4B2-7434CAC4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DC413-1C14-45DF-BF82-B6420222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496B3-C13B-4EB1-85EE-2C42BDEE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36DC-2281-4C45-8FC7-62578BC81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8B5D-855F-4CFE-8B94-930F87703E3A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A345-EE5E-43FB-AF86-43BFADA2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B68C-F3EE-42CE-94AA-79A7C3F6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2583-4774-4A84-A2CE-DC9D33AA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880-36CB-4820-934E-E903115B9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40939-E2BF-4624-965B-91C48658F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 startAt="6"/>
            </a:pPr>
            <a:r>
              <a:rPr lang="en-US" dirty="0"/>
              <a:t>Introduction to Reliability Analysis</a:t>
            </a:r>
          </a:p>
          <a:p>
            <a:r>
              <a:rPr lang="en-US" dirty="0"/>
              <a:t>Reading Exercises:  Class Notes</a:t>
            </a:r>
          </a:p>
        </p:txBody>
      </p:sp>
    </p:spTree>
    <p:extLst>
      <p:ext uri="{BB962C8B-B14F-4D97-AF65-F5344CB8AC3E}">
        <p14:creationId xmlns:p14="http://schemas.microsoft.com/office/powerpoint/2010/main" val="149654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42C9-B1E1-46B6-ADB9-CDDB2E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probability of failure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89C4D-2D09-4CC6-903B-36473BFD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a device functions properly prior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but fails abruptly in the (infinitesimally small)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Define the conditional probability that the product fails in the interval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given that it did not fail prior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89C4D-2D09-4CC6-903B-36473BFD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54107BE-7812-4DCD-9FAA-D4372E3AD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643249"/>
              </p:ext>
            </p:extLst>
          </p:nvPr>
        </p:nvGraphicFramePr>
        <p:xfrm>
          <a:off x="4521200" y="4001294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2768400" imgH="431640" progId="Equation.DSMT4">
                  <p:embed/>
                </p:oleObj>
              </mc:Choice>
              <mc:Fallback>
                <p:oleObj name="Equation" r:id="rId4" imgW="276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1200" y="4001294"/>
                        <a:ext cx="2768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0AF5-2A8A-4EA6-9AA4-1A8DE29D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E126-DDDF-4079-8113-3C26E7F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probability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400-141C-4FE4-AF5B-C57116EA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03E56BC-151E-4489-9B2C-66E82EBCB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15334"/>
              </p:ext>
            </p:extLst>
          </p:nvPr>
        </p:nvGraphicFramePr>
        <p:xfrm>
          <a:off x="2625725" y="2503488"/>
          <a:ext cx="65405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6540480" imgH="2806560" progId="Equation.DSMT4">
                  <p:embed/>
                </p:oleObj>
              </mc:Choice>
              <mc:Fallback>
                <p:oleObj name="Equation" r:id="rId3" imgW="6540480" imgH="280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725" y="2503488"/>
                        <a:ext cx="6540500" cy="280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DA5E3-E7E8-4546-AB67-B79D341F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C25B-A0E0-43C1-BDF3-17AE224F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Failure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61575-6C79-4E45-A21C-77D0698EB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5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Failure rate, denoted,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is the rate at which the conditional probability of failure varies with time,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61575-6C79-4E45-A21C-77D0698EB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575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CE08EE-FBA2-4A60-9F95-D1F797D52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62060"/>
              </p:ext>
            </p:extLst>
          </p:nvPr>
        </p:nvGraphicFramePr>
        <p:xfrm>
          <a:off x="4175125" y="2886075"/>
          <a:ext cx="49657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4" imgW="4965480" imgH="2654280" progId="Equation.DSMT4">
                  <p:embed/>
                </p:oleObj>
              </mc:Choice>
              <mc:Fallback>
                <p:oleObj name="Equation" r:id="rId4" imgW="4965480" imgH="2654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5125" y="2886075"/>
                        <a:ext cx="496570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AF2E-99D3-464E-B249-A0879BF8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0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6C09-6B9F-4993-A503-7E553900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Bathtub Model for Failure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B8EF-FA7C-4430-9F8B-792F9AF9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failure rate function curve is, in general, modeled by a bathtub curve, as shown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EDD-DD06-44F0-889E-3F04DB49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8" y="3009990"/>
            <a:ext cx="5472431" cy="26832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C65F-EA9E-43DE-9B40-886918BA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BF2A-FD1E-4C0C-9E0D-0BC7CA6B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01B1-D49B-4500-9B12-B65F1B38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bathtub curve represents the failure rate of a product during its lifecycle and comprises three stages: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Early failure period (or infant mortality) – debugging period during  which faults are fixed</a:t>
            </a:r>
          </a:p>
          <a:p>
            <a:r>
              <a:rPr lang="en-US" dirty="0"/>
              <a:t>Useful life period (constant failure rate period) – failures are rare.</a:t>
            </a:r>
          </a:p>
          <a:p>
            <a:r>
              <a:rPr lang="en-US" dirty="0"/>
              <a:t>Old age period - failures occur due to wear-out.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35E9B-7850-4C15-ACE7-25EE0C84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128A-A59C-4BC6-9692-B13809BB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Time to Failure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3405F-BA02-4269-8381-528E41978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Mean time to failure,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𝑀𝑇𝑇</m:t>
                    </m:r>
                  </m:oMath>
                </a14:m>
                <a:r>
                  <a:rPr lang="en-US" dirty="0"/>
                  <a:t>, is average time to failure (or average lifetime),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𝑀𝑇𝑇𝐹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3405F-BA02-4269-8381-528E41978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8A7D93-71BA-490E-973A-659879EE6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527"/>
              </p:ext>
            </p:extLst>
          </p:nvPr>
        </p:nvGraphicFramePr>
        <p:xfrm>
          <a:off x="3438525" y="4002088"/>
          <a:ext cx="6159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4" imgW="6159240" imgH="1968480" progId="Equation.DSMT4">
                  <p:embed/>
                </p:oleObj>
              </mc:Choice>
              <mc:Fallback>
                <p:oleObj name="Equation" r:id="rId4" imgW="615924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8525" y="4002088"/>
                        <a:ext cx="61595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29712-EF58-47B0-A661-CCC25E5D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8503-2D4B-4F16-B4F5-898FF4B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Useful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227B-EC8D-4518-BBFE-6A5D9B4B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B4445-CE17-4393-A350-CC7E4A67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4" y="2362199"/>
            <a:ext cx="9921235" cy="38147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3AF4B-B77E-44C8-80EE-2C522980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6739-05B5-44EC-BE51-EEEB7A92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 Failure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2132-893B-4CD1-93BF-D1456B95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PDF, CDF, reliability function, failure rate and MTTF for an exponential failure rate are all summarized in the table below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0D1D860-A6B5-478C-834D-A3B1384CFB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28075"/>
              </p:ext>
            </p:extLst>
          </p:nvPr>
        </p:nvGraphicFramePr>
        <p:xfrm>
          <a:off x="725488" y="3248025"/>
          <a:ext cx="1013142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Document" r:id="rId3" imgW="5942845" imgH="1152915" progId="Word.Document.12">
                  <p:embed/>
                </p:oleObj>
              </mc:Choice>
              <mc:Fallback>
                <p:oleObj name="Document" r:id="rId3" imgW="5942845" imgH="11529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488" y="3248025"/>
                        <a:ext cx="10131425" cy="195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2FC27-4E7F-4110-9D47-F7FF4219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1B63-34D4-464C-BA28-02532716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D8C98-5DCD-4005-A885-2F426A220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we want to measure the time it takes to run a washing machine before it fails.  If the failure distribution is exponential with mean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100,000 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</m:oMath>
                </a14:m>
                <a:r>
                  <a:rPr lang="en-US" dirty="0"/>
                  <a:t>.  What is the probability that the machine will fail during its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50,000 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h𝑜𝑢𝑟𝑠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D8C98-5DCD-4005-A885-2F426A220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B0D80-E994-4CA6-8E37-0D51664D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AD79-2F2C-4081-9C72-7B027C19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9E59-B47C-402A-B6F8-35C751F7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72928DF-8A8B-47CB-8E4F-F3D5E65D1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13079"/>
              </p:ext>
            </p:extLst>
          </p:nvPr>
        </p:nvGraphicFramePr>
        <p:xfrm>
          <a:off x="2663825" y="3217863"/>
          <a:ext cx="64643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6464160" imgH="2641320" progId="Equation.DSMT4">
                  <p:embed/>
                </p:oleObj>
              </mc:Choice>
              <mc:Fallback>
                <p:oleObj name="Equation" r:id="rId3" imgW="6464160" imgH="264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3825" y="3217863"/>
                        <a:ext cx="646430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3F0A45-1E6E-4849-A096-970DA5F61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8579"/>
              </p:ext>
            </p:extLst>
          </p:nvPr>
        </p:nvGraphicFramePr>
        <p:xfrm>
          <a:off x="3127375" y="2182813"/>
          <a:ext cx="5727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5727600" imgH="799920" progId="Equation.DSMT4">
                  <p:embed/>
                </p:oleObj>
              </mc:Choice>
              <mc:Fallback>
                <p:oleObj name="Equation" r:id="rId5" imgW="57276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7375" y="2182813"/>
                        <a:ext cx="57277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7750-9C71-44D6-95FC-CEE71CA5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4A70-BA8C-4697-AF24-7ECE1395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 of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570B-CDCA-4E12-8C8C-DDEBA247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Reliability</a:t>
            </a:r>
            <a:r>
              <a:rPr lang="en-US" dirty="0"/>
              <a:t>:</a:t>
            </a:r>
          </a:p>
          <a:p>
            <a:r>
              <a:rPr lang="en-US" dirty="0"/>
              <a:t>A measure of the quality of a product.</a:t>
            </a:r>
          </a:p>
          <a:p>
            <a:r>
              <a:rPr lang="en-US" dirty="0"/>
              <a:t>The probability of the product functioning properly for a specified period.</a:t>
            </a:r>
          </a:p>
          <a:p>
            <a:r>
              <a:rPr lang="en-US" dirty="0"/>
              <a:t>The ability of a product to perform a required function without failure, under stated conditions for a specified time period.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3C74-9FB2-4E76-8CB0-CFC1959E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E504-CC57-4664-ABB3-BE0F730E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Weibull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A3508-CA9B-4D8B-8693-B05C77A02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Weibull distribution is used to model the bathtub curve (the entire life cycle).  The PDF  is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have an exponential distribution, with constant failure rate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the failure rate decreases with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 the failure rate increases with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A3508-CA9B-4D8B-8693-B05C77A02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754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5D3D66-486E-4735-942A-48C69F4D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86784"/>
              </p:ext>
            </p:extLst>
          </p:nvPr>
        </p:nvGraphicFramePr>
        <p:xfrm>
          <a:off x="4283075" y="2646760"/>
          <a:ext cx="622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4" imgW="6222960" imgH="533160" progId="Equation.DSMT4">
                  <p:embed/>
                </p:oleObj>
              </mc:Choice>
              <mc:Fallback>
                <p:oleObj name="Equation" r:id="rId4" imgW="6222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075" y="2646760"/>
                        <a:ext cx="6223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E7C1948-83F5-4EE9-B6A9-62496A055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88715"/>
              </p:ext>
            </p:extLst>
          </p:nvPr>
        </p:nvGraphicFramePr>
        <p:xfrm>
          <a:off x="4117975" y="4001294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6" imgW="3276360" imgH="431640" progId="Equation.DSMT4">
                  <p:embed/>
                </p:oleObj>
              </mc:Choice>
              <mc:Fallback>
                <p:oleObj name="Equation" r:id="rId6" imgW="3276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7975" y="4001294"/>
                        <a:ext cx="3276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6F93-34D7-4AE1-8E90-A749F42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E88D-B860-4A42-B0EB-E075F9A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Reliability 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18AC-B0D2-4AE4-8377-E7DF32B9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electrical system is made up of multiple components or subunits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reliability of a product depends on how the components or subunits are interconnected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basic types are series and parallel connected systems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complex systems will comprise a combination of series and parallel connections.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F877-38FF-432A-8937-E89845D9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B6EB-6836-47D9-A525-853C577F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Reliability of Series Connected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BA7F3-49CA-40E5-A335-D0696F8CF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series interconnected subunits.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subunit,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has reliability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𝑓𝑢𝑛𝑐𝑡𝑖𝑜𝑛𝑠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</m:e>
                    </m:d>
                  </m:oMath>
                </a14:m>
                <a:r>
                  <a:rPr lang="en-US" dirty="0"/>
                  <a:t> and all the subunits operate independently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BA7F3-49CA-40E5-A335-D0696F8CF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8500E5-79E0-4523-BA1E-DD0EDDBB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698" y="3429000"/>
            <a:ext cx="5938473" cy="22287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0481B-6C1F-444B-B0DC-B7F4C72F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F1D0-2C5D-4B68-9FBE-9C0310D0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Reliability of Series Connected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58BD3-AF4D-4559-BCF4-899618B58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a series connected system, all subunits must operate correctly for the system to operate correctly. Therefore, the system reliability,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joint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∩⋯∩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subunits operate independently,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∩⋯∩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58BD3-AF4D-4559-BCF4-899618B58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9E690-297A-4482-932D-825DAE6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8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294A-0AD6-4AC5-80EA-1A9A3E90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9DF74-BFE4-4B5A-B121-01B794200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system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components that operate independently.  Assume the component lifetimes are exponential random variables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denote the reliability function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component in a series connection.  Then the overall reliability function is the product of all individual reliability functions, that is,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system lifetime is also exponentially distributed with the mean rate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being equal to the sum of the individual lifetimes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9DF74-BFE4-4B5A-B121-01B794200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203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8709D6A-ED0A-4D93-A31E-38BA9AE30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173725"/>
              </p:ext>
            </p:extLst>
          </p:nvPr>
        </p:nvGraphicFramePr>
        <p:xfrm>
          <a:off x="3546475" y="4316413"/>
          <a:ext cx="4546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4" imgW="4546440" imgH="952200" progId="Equation.DSMT4">
                  <p:embed/>
                </p:oleObj>
              </mc:Choice>
              <mc:Fallback>
                <p:oleObj name="Equation" r:id="rId4" imgW="454644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6475" y="4316413"/>
                        <a:ext cx="45466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A864AA-E6B2-4DF7-A198-B687BA37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A235-F1C7-4A9D-802F-262D157E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11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Reliability of Parallel Connected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8ACD-3873-483E-B4EB-4291E545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DA6B0-6460-4BF7-BB09-68C1BDCA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49" y="1968037"/>
            <a:ext cx="4140201" cy="4140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902B1B-7EDE-4862-B2E8-45B246610C0C}"/>
                  </a:ext>
                </a:extLst>
              </p:cNvPr>
              <p:cNvSpPr/>
              <p:nvPr/>
            </p:nvSpPr>
            <p:spPr>
              <a:xfrm>
                <a:off x="838199" y="1825625"/>
                <a:ext cx="6238875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a system consisting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components connected in parallel, the entire system fails only if all components fail. Denote the reliability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 subunit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902B1B-7EDE-4862-B2E8-45B246610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6238875" cy="1823576"/>
              </a:xfrm>
              <a:prstGeom prst="rect">
                <a:avLst/>
              </a:prstGeom>
              <a:blipFill>
                <a:blip r:embed="rId3"/>
                <a:stretch>
                  <a:fillRect l="-1953" t="-3000" r="-19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2BD4-99A1-486B-8B96-94196442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75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240-D623-4102-9B91-A3634A3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Reliability of Parallel Connected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CA287-DC8D-41D4-A80B-67C22C5CB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complement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𝑐𝑜𝑚𝑝𝑜𝑛𝑒𝑛𝑡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.  The probability that the system fails is the probability that all subunits fail jointly,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system reliability is, therefore, equal to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CA287-DC8D-41D4-A80B-67C22C5CB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190034-8C4B-4331-9B49-0FCFEC39F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911705"/>
              </p:ext>
            </p:extLst>
          </p:nvPr>
        </p:nvGraphicFramePr>
        <p:xfrm>
          <a:off x="2098675" y="3154363"/>
          <a:ext cx="732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4" imgW="7327800" imgH="761760" progId="Equation.DSMT4">
                  <p:embed/>
                </p:oleObj>
              </mc:Choice>
              <mc:Fallback>
                <p:oleObj name="Equation" r:id="rId4" imgW="73278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675" y="3154363"/>
                        <a:ext cx="73279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5E4619-0A8C-4E12-82FF-15D7DAC22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000346"/>
              </p:ext>
            </p:extLst>
          </p:nvPr>
        </p:nvGraphicFramePr>
        <p:xfrm>
          <a:off x="3952875" y="4864101"/>
          <a:ext cx="300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6" imgW="3009600" imgH="761760" progId="Equation.DSMT4">
                  <p:embed/>
                </p:oleObj>
              </mc:Choice>
              <mc:Fallback>
                <p:oleObj name="Equation" r:id="rId6" imgW="30096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2875" y="4864101"/>
                        <a:ext cx="30099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82E0-B5F5-423A-8C1E-A0A01457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12E1-CC18-4755-B6E1-3D5356A2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F86D6-3329-4E81-B33C-958809300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parallel-connected system consists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components and the component lifetimes are exponential random variables with rates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 Find the reliability of the system.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F86D6-3329-4E81-B33C-958809300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605591-11B7-4679-988A-FC68F302D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282488"/>
              </p:ext>
            </p:extLst>
          </p:nvPr>
        </p:nvGraphicFramePr>
        <p:xfrm>
          <a:off x="4121150" y="3429000"/>
          <a:ext cx="2806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4" imgW="2806560" imgH="799920" progId="Equation.DSMT4">
                  <p:embed/>
                </p:oleObj>
              </mc:Choice>
              <mc:Fallback>
                <p:oleObj name="Equation" r:id="rId4" imgW="28065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1150" y="3429000"/>
                        <a:ext cx="28067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469C2-6FA8-4D19-963D-E9CDB4EA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2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3E5A-6375-43D8-A3DA-B9B002F9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8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4B02-6D67-4A3B-A8AA-8120CDAA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electrical system shown below, all components work independently. The reliability (probability of working) of each component is also shown in the diagram. Find the probability that </a:t>
            </a:r>
          </a:p>
          <a:p>
            <a:pPr marL="514350" indent="-514350">
              <a:buAutoNum type="alphaLcParenBoth"/>
            </a:pPr>
            <a:r>
              <a:rPr lang="en-US" dirty="0"/>
              <a:t>the entire system works and </a:t>
            </a:r>
          </a:p>
          <a:p>
            <a:pPr marL="514350" indent="-514350">
              <a:buAutoNum type="alphaLcParenBoth"/>
            </a:pPr>
            <a:r>
              <a:rPr lang="en-US" dirty="0"/>
              <a:t>the component C does not work, given that the entire system works.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C556B-3AB4-4CF2-97C3-42F3519D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8584D-8701-435E-BFBA-2E943CAD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900" y="4189625"/>
            <a:ext cx="3962925" cy="18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5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DCA7-6F91-45EB-8C29-F62DEE8C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3C32-E925-4D1A-B1D0-95EF9D2A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558924"/>
            <a:ext cx="10515600" cy="4797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A, B, and the subsystem C and D constitute a serial circuit system, whereas the subsystem C and D itself is a parallel circuit system.</a:t>
            </a:r>
          </a:p>
          <a:p>
            <a:pPr marL="0" indent="0">
              <a:buNone/>
            </a:pPr>
            <a:r>
              <a:rPr lang="en-US" dirty="0"/>
              <a:t>(a) The probability that the entire system works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0ECD-61EF-4E65-AEB9-0DA3C452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C976086-041A-4E1B-A02A-BC98A9A0E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619438"/>
              </p:ext>
            </p:extLst>
          </p:nvPr>
        </p:nvGraphicFramePr>
        <p:xfrm>
          <a:off x="1905635" y="2884488"/>
          <a:ext cx="71247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3" imgW="7124400" imgH="3327120" progId="Equation.DSMT4">
                  <p:embed/>
                </p:oleObj>
              </mc:Choice>
              <mc:Fallback>
                <p:oleObj name="Equation" r:id="rId3" imgW="7124400" imgH="332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635" y="2884488"/>
                        <a:ext cx="7124700" cy="332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4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691-15D3-499B-8F7C-4FFD0C41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Impact of Lack of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91A1-C98A-481C-AE1E-42C2220A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can be impacted</a:t>
            </a:r>
          </a:p>
          <a:p>
            <a:r>
              <a:rPr lang="en-US" dirty="0"/>
              <a:t>Competitiveness can be impacted</a:t>
            </a:r>
          </a:p>
          <a:p>
            <a:r>
              <a:rPr lang="en-US" dirty="0"/>
              <a:t>Profit margins can be impacted</a:t>
            </a:r>
          </a:p>
          <a:p>
            <a:r>
              <a:rPr lang="en-US" dirty="0"/>
              <a:t>Cost of repair and maintenance can be impacted</a:t>
            </a:r>
          </a:p>
          <a:p>
            <a:r>
              <a:rPr lang="en-US" dirty="0"/>
              <a:t>Delays can be impacted further up supply the chain </a:t>
            </a:r>
          </a:p>
          <a:p>
            <a:r>
              <a:rPr lang="en-US" dirty="0"/>
              <a:t>Reputation can be impacted</a:t>
            </a:r>
          </a:p>
          <a:p>
            <a:r>
              <a:rPr lang="en-US" dirty="0"/>
              <a:t>Good will can be impacted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BBF1-B980-489C-8FD1-5F7684C9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3A0F-3129-4D90-9CFE-529CF5D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EBB1-56DE-40EF-8F29-ED810364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(b) The conditional probability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919DE-D405-417F-BF88-3B79A61A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2ECFAA3-4AC4-4E67-9694-B3968470E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07615"/>
              </p:ext>
            </p:extLst>
          </p:nvPr>
        </p:nvGraphicFramePr>
        <p:xfrm>
          <a:off x="1057275" y="2716213"/>
          <a:ext cx="95631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9563040" imgH="3124080" progId="Equation.DSMT4">
                  <p:embed/>
                </p:oleObj>
              </mc:Choice>
              <mc:Fallback>
                <p:oleObj name="Equation" r:id="rId3" imgW="9563040" imgH="312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75" y="2716213"/>
                        <a:ext cx="956310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23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28B2-7BF7-4037-9A03-F93DB254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9750-EF15-4472-8B93-80066F74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1:</a:t>
            </a:r>
            <a:r>
              <a:rPr lang="en-US" dirty="0"/>
              <a:t>  The diagram of an electrical system is given in the diagram below. What is the probability that the system works? Assume the components fail independently. (answer 0.8037)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38FDC-6750-4790-835C-A4E42C9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6DC4D-F5EC-426A-AA6E-052AD55E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1" y="3338195"/>
            <a:ext cx="4818799" cy="22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54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9A6-AB91-4F71-8FE0-179D133A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3C0F-D73E-45D4-80AA-ECC80235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2: </a:t>
            </a:r>
            <a:r>
              <a:rPr lang="en-US" dirty="0"/>
              <a:t>The diagram of an electrical system is given in the diagram below. Assume the components fail independently. </a:t>
            </a:r>
          </a:p>
          <a:p>
            <a:pPr marL="514350" indent="-514350">
              <a:buAutoNum type="alphaLcParenBoth"/>
            </a:pPr>
            <a:r>
              <a:rPr lang="en-US" dirty="0"/>
              <a:t>What is the probability that the entire system works? (answer 0.7511)</a:t>
            </a:r>
          </a:p>
          <a:p>
            <a:pPr marL="514350" indent="-514350">
              <a:buAutoNum type="alphaLcParenBoth"/>
            </a:pPr>
            <a:r>
              <a:rPr lang="en-US" dirty="0"/>
              <a:t>Given that the system works, what is the probability that the component A is not working? (answer 0.2045)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2B07B-F7A9-49CE-A845-53BD455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B8D14-B1E7-4CF8-B7FC-948D2799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25" y="4428057"/>
            <a:ext cx="3916575" cy="18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6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F79A-7FBD-4567-86ED-12926707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Achieve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8A6C-B3BB-476D-9AF0-B5CFBB0F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Causes of failure need to be identified</a:t>
            </a:r>
          </a:p>
          <a:p>
            <a:r>
              <a:rPr lang="en-US" dirty="0"/>
              <a:t>Causes of failure must be addressed in the design stage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Otherwise, reliability must be designed/built into the product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ED15-8FD4-402A-823B-78687833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2C4E-325B-4B5B-9866-347D56B8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8C25-D511-4824-AA3F-18F02BF4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 able to </a:t>
            </a:r>
          </a:p>
          <a:p>
            <a:r>
              <a:rPr lang="en-US" dirty="0"/>
              <a:t>Define Failure probability distribution (PDF and CDF)</a:t>
            </a:r>
          </a:p>
          <a:p>
            <a:r>
              <a:rPr lang="en-US" dirty="0"/>
              <a:t>Define Reliability function and its properties</a:t>
            </a:r>
          </a:p>
          <a:p>
            <a:r>
              <a:rPr lang="en-US" dirty="0"/>
              <a:t>Define Failure rate function and its properties</a:t>
            </a:r>
          </a:p>
          <a:p>
            <a:r>
              <a:rPr lang="en-US" dirty="0"/>
              <a:t>understand the steps for deriving failure rate function</a:t>
            </a:r>
          </a:p>
          <a:p>
            <a:r>
              <a:rPr lang="en-US" dirty="0"/>
              <a:t>Understand the steps for deriving Mean Time to Failure (MTTF)</a:t>
            </a:r>
          </a:p>
          <a:p>
            <a:r>
              <a:rPr lang="en-US" dirty="0"/>
              <a:t>Evaluate reliability, failure rate and MTTF for exponential distribution</a:t>
            </a:r>
          </a:p>
          <a:p>
            <a:r>
              <a:rPr lang="en-US" dirty="0"/>
              <a:t>Evaluate the reliabilities of systems involving series and parallel connections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E26-5C86-4B95-9040-83315672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9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D764-EB91-4EB1-81D6-9A2855B9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Failure CDF and Failure 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E6675-3C93-4B5E-84B1-0D454EE36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reliability studies, we are interested in the probability of a system functioning beyond a stated interval of time. Let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represent the lifetime of a system. Failure CDF,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is the probability that a device or system will fail 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Failure PDF,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is the derivative of failure CDF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E6675-3C93-4B5E-84B1-0D454EE36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C36BBF-09B8-4DD4-9AE1-0DEBCD691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56450"/>
              </p:ext>
            </p:extLst>
          </p:nvPr>
        </p:nvGraphicFramePr>
        <p:xfrm>
          <a:off x="3438525" y="3579813"/>
          <a:ext cx="3429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3429000" imgH="596880" progId="Equation.DSMT4">
                  <p:embed/>
                </p:oleObj>
              </mc:Choice>
              <mc:Fallback>
                <p:oleObj name="Equation" r:id="rId4" imgW="34290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8525" y="3579813"/>
                        <a:ext cx="34290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0F358-8AC3-4DC3-AC0C-6D90A8AF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927EDEA-058B-423A-A6B7-9294CC7A8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68675"/>
              </p:ext>
            </p:extLst>
          </p:nvPr>
        </p:nvGraphicFramePr>
        <p:xfrm>
          <a:off x="4667250" y="5143501"/>
          <a:ext cx="182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6" imgW="1828800" imgH="787320" progId="Equation.DSMT4">
                  <p:embed/>
                </p:oleObj>
              </mc:Choice>
              <mc:Fallback>
                <p:oleObj name="Equation" r:id="rId6" imgW="1828800" imgH="787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F745052-83DC-4F48-816B-726F798D63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67250" y="5143501"/>
                        <a:ext cx="1828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27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B66C-E748-47B4-AC32-8C5F99F3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Reliability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9DA33-B2F8-4F54-9FAD-DCC01628A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reliability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the probability that a system will function beyond a specified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It is, therefore, the complement of the probability of failure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Reliability function is also known as survival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9DA33-B2F8-4F54-9FAD-DCC01628A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2F7F30-AAFB-4995-88E1-FE813433A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7778"/>
              </p:ext>
            </p:extLst>
          </p:nvPr>
        </p:nvGraphicFramePr>
        <p:xfrm>
          <a:off x="3752850" y="3290888"/>
          <a:ext cx="2362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4" imgW="2361960" imgH="1422360" progId="Equation.DSMT4">
                  <p:embed/>
                </p:oleObj>
              </mc:Choice>
              <mc:Fallback>
                <p:oleObj name="Equation" r:id="rId4" imgW="23619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2850" y="3290888"/>
                        <a:ext cx="23622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E6511-C3D4-4927-87BA-942BD895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6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4DB9-3E3D-4BD3-AC96-343C291E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Reliability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6C93D-1581-4ACB-A7E9-DE7D68DB8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𝑙𝑖𝑓𝑒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𝑙𝑖𝑓𝑒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6C93D-1581-4ACB-A7E9-DE7D68DB8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AE7287-F80D-417B-A0AE-C54B0F81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3054451"/>
            <a:ext cx="3129077" cy="30195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363D1-082A-42B6-9C04-0668FE87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EBA5-9936-4398-B231-DBDD06B2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Failure PDF in Terms of Reliability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C271-93EA-4E31-88EB-28895FBB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reliability and failure probabilities are complements of each other, we have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987C85-1492-4815-9273-D480C7971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46388"/>
              </p:ext>
            </p:extLst>
          </p:nvPr>
        </p:nvGraphicFramePr>
        <p:xfrm>
          <a:off x="3714750" y="2950369"/>
          <a:ext cx="4533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4533840" imgH="1307880" progId="Equation.DSMT4">
                  <p:embed/>
                </p:oleObj>
              </mc:Choice>
              <mc:Fallback>
                <p:oleObj name="Equation" r:id="rId3" imgW="453384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750" y="2950369"/>
                        <a:ext cx="45339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1923F-E2D7-4170-839E-BFAE5455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2583-4774-4A84-A2CE-DC9D33AA7A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3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NEL 419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Concept of Reliability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Impact of Lack of Reliability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Steps to Achieve Reliability&amp;quot;&quot;/&gt;&lt;property id=&quot;20307&quot; value=&quot;260&quot;/&gt;&lt;/object&gt;&lt;object type=&quot;3&quot; unique_id=&quot;10007&quot;&gt;&lt;property id=&quot;20148&quot; value=&quot;5&quot;/&gt;&lt;property id=&quot;20300&quot; value=&quot;Slide 5 - &amp;quot;Learning outcomes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Failure CDF and Failure PDF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Reliability Function&amp;quot;&quot;/&gt;&lt;property id=&quot;20307&quot; value=&quot;263&quot;/&gt;&lt;/object&gt;&lt;object type=&quot;3&quot; unique_id=&quot;10010&quot;&gt;&lt;property id=&quot;20148&quot; value=&quot;5&quot;/&gt;&lt;property id=&quot;20300&quot; value=&quot;Slide 8 - &amp;quot;Properties of Reliability Function&amp;quot;&quot;/&gt;&lt;property id=&quot;20307&quot; value=&quot;264&quot;/&gt;&lt;/object&gt;&lt;object type=&quot;3&quot; unique_id=&quot;10011&quot;&gt;&lt;property id=&quot;20148&quot; value=&quot;5&quot;/&gt;&lt;property id=&quot;20300&quot; value=&quot;Slide 9 - &amp;quot;Failure PDF in Terms of Reliability Function&amp;quot;&quot;/&gt;&lt;property id=&quot;20307&quot; value=&quot;265&quot;/&gt;&lt;/object&gt;&lt;object type=&quot;3&quot; unique_id=&quot;10012&quot;&gt;&lt;property id=&quot;20148&quot; value=&quot;5&quot;/&gt;&lt;property id=&quot;20300&quot; value=&quot;Slide 10 - &amp;quot;Conditional probability of failure&amp;quot;&quot;/&gt;&lt;property id=&quot;20307&quot; value=&quot;266&quot;/&gt;&lt;/object&gt;&lt;object type=&quot;3&quot; unique_id=&quot;10013&quot;&gt;&lt;property id=&quot;20148&quot; value=&quot;5&quot;/&gt;&lt;property id=&quot;20300&quot; value=&quot;Slide 11 - &amp;quot;Conditional probability of failure&amp;quot;&quot;/&gt;&lt;property id=&quot;20307&quot; value=&quot;267&quot;/&gt;&lt;/object&gt;&lt;object type=&quot;3&quot; unique_id=&quot;10014&quot;&gt;&lt;property id=&quot;20148&quot; value=&quot;5&quot;/&gt;&lt;property id=&quot;20300&quot; value=&quot;Slide 12 - &amp;quot;Failure Rate&amp;quot;&quot;/&gt;&lt;property id=&quot;20307&quot; value=&quot;268&quot;/&gt;&lt;/object&gt;&lt;object type=&quot;3&quot; unique_id=&quot;10015&quot;&gt;&lt;property id=&quot;20148&quot; value=&quot;5&quot;/&gt;&lt;property id=&quot;20300&quot; value=&quot;Slide 13 - &amp;quot;Bathtub Model for Failure Rate&amp;quot;&quot;/&gt;&lt;property id=&quot;20307&quot; value=&quot;269&quot;/&gt;&lt;/object&gt;&lt;object type=&quot;3&quot; unique_id=&quot;10016&quot;&gt;&lt;property id=&quot;20148&quot; value=&quot;5&quot;/&gt;&lt;property id=&quot;20300&quot; value=&quot;Slide 14 - &amp;quot;Product Life Cycle&amp;quot;&quot;/&gt;&lt;property id=&quot;20307&quot; value=&quot;270&quot;/&gt;&lt;/object&gt;&lt;object type=&quot;3&quot; unique_id=&quot;10017&quot;&gt;&lt;property id=&quot;20148&quot; value=&quot;5&quot;/&gt;&lt;property id=&quot;20300&quot; value=&quot;Slide 15 - &amp;quot;Mean Time to Failure&amp;quot;&quot;/&gt;&lt;property id=&quot;20307&quot; value=&quot;271&quot;/&gt;&lt;/object&gt;&lt;object type=&quot;3&quot; unique_id=&quot;10018&quot;&gt;&lt;property id=&quot;20148&quot; value=&quot;5&quot;/&gt;&lt;property id=&quot;20300&quot; value=&quot;Slide 16 - &amp;quot;Summary of Useful Formulas&amp;quot;&quot;/&gt;&lt;property id=&quot;20307&quot; value=&quot;272&quot;/&gt;&lt;/object&gt;&lt;object type=&quot;3&quot; unique_id=&quot;10019&quot;&gt;&lt;property id=&quot;20148&quot; value=&quot;5&quot;/&gt;&lt;property id=&quot;20300&quot; value=&quot;Slide 17 - &amp;quot;Exponential Failure Distribution&amp;quot;&quot;/&gt;&lt;property id=&quot;20307&quot; value=&quot;273&quot;/&gt;&lt;/object&gt;&lt;object type=&quot;3&quot; unique_id=&quot;10020&quot;&gt;&lt;property id=&quot;20148&quot; value=&quot;5&quot;/&gt;&lt;property id=&quot;20300&quot; value=&quot;Slide 18 - &amp;quot;Example 1&amp;quot;&quot;/&gt;&lt;property id=&quot;20307&quot; value=&quot;274&quot;/&gt;&lt;/object&gt;&lt;object type=&quot;3&quot; unique_id=&quot;10021&quot;&gt;&lt;property id=&quot;20148&quot; value=&quot;5&quot;/&gt;&lt;property id=&quot;20300&quot; value=&quot;Slide 19 - &amp;quot;Solution&amp;quot;&quot;/&gt;&lt;property id=&quot;20307&quot; value=&quot;275&quot;/&gt;&lt;/object&gt;&lt;object type=&quot;3&quot; unique_id=&quot;10022&quot;&gt;&lt;property id=&quot;20148&quot; value=&quot;5&quot;/&gt;&lt;property id=&quot;20300&quot; value=&quot;Slide 20 - &amp;quot;Weibull Distribution&amp;quot;&quot;/&gt;&lt;property id=&quot;20307&quot; value=&quot;276&quot;/&gt;&lt;/object&gt;&lt;object type=&quot;3&quot; unique_id=&quot;10023&quot;&gt;&lt;property id=&quot;20148&quot; value=&quot;5&quot;/&gt;&lt;property id=&quot;20300&quot; value=&quot;Slide 21 - &amp;quot;Reliability of Systems&amp;quot;&quot;/&gt;&lt;property id=&quot;20307&quot; value=&quot;279&quot;/&gt;&lt;/object&gt;&lt;object type=&quot;3&quot; unique_id=&quot;10024&quot;&gt;&lt;property id=&quot;20148&quot; value=&quot;5&quot;/&gt;&lt;property id=&quot;20300&quot; value=&quot;Slide 22 - &amp;quot;Reliability of Series Connected Systems&amp;quot;&quot;/&gt;&lt;property id=&quot;20307&quot; value=&quot;277&quot;/&gt;&lt;/object&gt;&lt;object type=&quot;3&quot; unique_id=&quot;10025&quot;&gt;&lt;property id=&quot;20148&quot; value=&quot;5&quot;/&gt;&lt;property id=&quot;20300&quot; value=&quot;Slide 23 - &amp;quot;Reliability of Series Connected Systems&amp;quot;&quot;/&gt;&lt;property id=&quot;20307&quot; value=&quot;278&quot;/&gt;&lt;/object&gt;&lt;object type=&quot;3&quot; unique_id=&quot;10026&quot;&gt;&lt;property id=&quot;20148&quot; value=&quot;5&quot;/&gt;&lt;property id=&quot;20300&quot; value=&quot;Slide 24 - &amp;quot;Example 1&amp;quot;&quot;/&gt;&lt;property id=&quot;20307&quot; value=&quot;280&quot;/&gt;&lt;/object&gt;&lt;object type=&quot;3&quot; unique_id=&quot;10027&quot;&gt;&lt;property id=&quot;20148&quot; value=&quot;5&quot;/&gt;&lt;property id=&quot;20300&quot; value=&quot;Slide 25 - &amp;quot;Reliability of Parallel Connected Systems&amp;quot;&quot;/&gt;&lt;property id=&quot;20307&quot; value=&quot;281&quot;/&gt;&lt;/object&gt;&lt;object type=&quot;3&quot; unique_id=&quot;10028&quot;&gt;&lt;property id=&quot;20148&quot; value=&quot;5&quot;/&gt;&lt;property id=&quot;20300&quot; value=&quot;Slide 26 - &amp;quot;Reliability of Parallel Connected Systems&amp;quot;&quot;/&gt;&lt;property id=&quot;20307&quot; value=&quot;282&quot;/&gt;&lt;/object&gt;&lt;object type=&quot;3&quot; unique_id=&quot;10029&quot;&gt;&lt;property id=&quot;20148&quot; value=&quot;5&quot;/&gt;&lt;property id=&quot;20300&quot; value=&quot;Slide 27 - &amp;quot;Example&amp;quot;&quot;/&gt;&lt;property id=&quot;20307&quot; value=&quot;283&quot;/&gt;&lt;/object&gt;&lt;object type=&quot;3&quot; unique_id=&quot;10030&quot;&gt;&lt;property id=&quot;20148&quot; value=&quot;5&quot;/&gt;&lt;property id=&quot;20300&quot; value=&quot;Slide 28 - &amp;quot;Example 3&amp;quot;&quot;/&gt;&lt;property id=&quot;20307&quot; value=&quot;284&quot;/&gt;&lt;/object&gt;&lt;object type=&quot;3&quot; unique_id=&quot;10031&quot;&gt;&lt;property id=&quot;20148&quot; value=&quot;5&quot;/&gt;&lt;property id=&quot;20300&quot; value=&quot;Slide 29 - &amp;quot;Solutions&amp;quot;&quot;/&gt;&lt;property id=&quot;20307&quot; value=&quot;285&quot;/&gt;&lt;/object&gt;&lt;object type=&quot;3&quot; unique_id=&quot;10032&quot;&gt;&lt;property id=&quot;20148&quot; value=&quot;5&quot;/&gt;&lt;property id=&quot;20300&quot; value=&quot;Slide 30 - &amp;quot;Example 3 Continued&amp;quot;&quot;/&gt;&lt;property id=&quot;20307&quot; value=&quot;286&quot;/&gt;&lt;/object&gt;&lt;object type=&quot;3&quot; unique_id=&quot;10033&quot;&gt;&lt;property id=&quot;20148&quot; value=&quot;5&quot;/&gt;&lt;property id=&quot;20300&quot; value=&quot;Slide 31 - &amp;quot;Exercise Problems&amp;quot;&quot;/&gt;&lt;property id=&quot;20307&quot; value=&quot;287&quot;/&gt;&lt;/object&gt;&lt;object type=&quot;3&quot; unique_id=&quot;10034&quot;&gt;&lt;property id=&quot;20148&quot; value=&quot;5&quot;/&gt;&lt;property id=&quot;20300&quot; value=&quot;Slide 32 - &amp;quot;Exercise Problems&amp;quot;&quot;/&gt;&lt;property id=&quot;20307&quot; value=&quot;288&quot;/&gt;&lt;/object&gt;&lt;/object&gt;&lt;object type=&quot;8&quot; unique_id=&quot;1006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1302</Words>
  <Application>Microsoft Office PowerPoint</Application>
  <PresentationFormat>Widescreen</PresentationFormat>
  <Paragraphs>169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Equation</vt:lpstr>
      <vt:lpstr>Document</vt:lpstr>
      <vt:lpstr>ENEL 419</vt:lpstr>
      <vt:lpstr>Concept of Reliability</vt:lpstr>
      <vt:lpstr>Impact of Lack of Reliability</vt:lpstr>
      <vt:lpstr>Steps to Achieve Reliability</vt:lpstr>
      <vt:lpstr>Learning outcomes</vt:lpstr>
      <vt:lpstr>Failure CDF and Failure PDF</vt:lpstr>
      <vt:lpstr>Reliability Function</vt:lpstr>
      <vt:lpstr>Properties of Reliability Function</vt:lpstr>
      <vt:lpstr>Failure PDF in Terms of Reliability Function</vt:lpstr>
      <vt:lpstr>Conditional probability of failure</vt:lpstr>
      <vt:lpstr>Conditional probability of failure</vt:lpstr>
      <vt:lpstr>Failure Rate</vt:lpstr>
      <vt:lpstr>Bathtub Model for Failure Rate</vt:lpstr>
      <vt:lpstr>Product Life Cycle</vt:lpstr>
      <vt:lpstr>Mean Time to Failure</vt:lpstr>
      <vt:lpstr>Summary of Useful Formulas</vt:lpstr>
      <vt:lpstr>Exponential Failure Distribution</vt:lpstr>
      <vt:lpstr>Example 1</vt:lpstr>
      <vt:lpstr>Solution</vt:lpstr>
      <vt:lpstr>Weibull Distribution</vt:lpstr>
      <vt:lpstr>Reliability of Systems</vt:lpstr>
      <vt:lpstr>Reliability of Series Connected Systems</vt:lpstr>
      <vt:lpstr>Reliability of Series Connected Systems</vt:lpstr>
      <vt:lpstr>Example 1</vt:lpstr>
      <vt:lpstr>Reliability of Parallel Connected Systems</vt:lpstr>
      <vt:lpstr>Reliability of Parallel Connected Systems</vt:lpstr>
      <vt:lpstr>Example</vt:lpstr>
      <vt:lpstr>Example 3</vt:lpstr>
      <vt:lpstr>Solutions</vt:lpstr>
      <vt:lpstr>Example 3 Continued</vt:lpstr>
      <vt:lpstr>Exercise Problems</vt:lpstr>
      <vt:lpstr>Exercise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</dc:title>
  <dc:creator>Abu Sesay</dc:creator>
  <cp:lastModifiedBy>Abu Sesay</cp:lastModifiedBy>
  <cp:revision>50</cp:revision>
  <dcterms:created xsi:type="dcterms:W3CDTF">2020-10-19T22:19:24Z</dcterms:created>
  <dcterms:modified xsi:type="dcterms:W3CDTF">2021-11-24T23:48:27Z</dcterms:modified>
</cp:coreProperties>
</file>