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851C6-E903-41D3-AD6C-A4E5779A83F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6ED9-D867-476E-9CD4-F7593A41F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F99D-28D7-2FB6-9687-17186CEE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90081-D42D-B3C4-0C71-15E86DD70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3825-D8A1-D2F3-80FE-33C22829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F90C-6F52-4187-8F31-1998A3845C6F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9037-DB96-8B48-556E-7777BE5E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6F47-3A7A-F310-8E45-2AB7D57E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BFAA-CAF0-4216-B5A8-0373CA74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3548-20D9-4E99-E87A-6219A20F2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E208-E895-ECEE-D030-E4FCD44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D8A-03AE-4A0D-AFBC-6B261C25C60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52A7-C6E4-83DC-05DB-1BCA827B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350A-D255-039F-C9B8-D0137618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B785D-2EFB-15DF-7F53-E9AC495DA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E8D97-B225-A7B9-5456-90661C89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310A-C525-165B-F892-F4915B07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1680-248C-49EE-A713-FB67759A113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705D-762E-6776-F083-3BAA0CF3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A611-4C84-3D9A-CFB6-A0D0CD70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074-1DAE-89E2-848A-AD785945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F05F-F5AB-BF6E-3034-93A0DECE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1BC8-2F7E-E307-8DC4-507B32AD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76B3-8C66-4943-B829-0833A87E505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9B5F-F015-5C23-B54E-DB436163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0A96-FCA9-E647-9232-55CDE8CE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AF95-DDE3-229F-DB8B-0E89398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C89-6269-49C5-9A23-37E48981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B405-58D1-1214-8EC2-BF552BEB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64D8-FF59-4DB3-B4CF-A202A81D320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4F8-641C-F33A-2C67-792C00D2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7F6D-20DE-295B-D9FC-A2CCCA66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7A01-503D-708A-0B72-E155F42A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29C1-4217-9B69-204E-1E7C30149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213BF-F050-A5AD-C7A0-ECFDDC03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D1BDC-33D4-8916-D2A8-D8A720A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422-7CBA-45E4-AA26-01D783DCE4B7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8DE4-F502-4068-1174-844998D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B6359-C5C1-6E00-60AF-04DA39AB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8DD6-CAF1-7FE7-3BA9-E879598D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D92D-DF55-F44B-C37C-E5F769F7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E9B7-DAC5-096E-F624-977C5D174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0E312-6B46-8450-0885-317F6963B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91DFC-CD73-7BBE-22DA-7A3A41A8B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09C-B8CD-B38B-9063-53FDFDBA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C99-A266-46F6-9598-CDBAAF1E7848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2EC40-B134-1D47-9B8A-61655B7E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46D1-6188-D034-A897-F7E37C67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4BD0-C148-D256-32C2-ACDF5D54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418F-7271-91E2-7500-B0F34FBC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8AAD-85EA-4A1E-8453-56A518431C18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ECEBC-C76C-81EE-5824-9EB4FA21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E07FB-470D-6EE1-F945-8CFCFB7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1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61314-FFBA-2952-7754-FCCC62C8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7A8A-6744-481E-9FB4-3EB71D5C543F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15592-F360-3EA4-A3E0-56B5728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F60A-3721-11EF-CB1D-55D70CF2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6CF4-AEAD-48D3-847C-ABDE98CD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9E47-D8D4-D32A-00CF-75677EC6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33731-4944-F927-4A6D-F89099FB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5A55-2680-E6BE-309C-94DA5ADA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E76E-EE76-477D-A17A-D80A547C6162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FEF1-4BED-FC48-086E-6E657D93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3AD95-E117-6F68-855F-7E50B3F4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771A-3A91-742D-B70B-49E879BA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6643D-F03F-9105-FCE9-FB51CFE83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82A3-01C1-063D-7479-5083BA32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DEED-F941-994E-2395-DC44830E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1D21-3267-4FD6-B636-73DE4AF9ED30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0342C-8919-6DB6-C57A-F5A3632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530B-CFA6-2B44-AB1A-211BBDA8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08F2B-D81C-EDCE-B1BC-84AC2FDD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E42D-B431-8265-D7DB-8F91B1B28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42EE-52A8-A45B-1A4D-23279EF65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D5AE-1E66-47A0-9F69-C73153AEFE0C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0F2E-1F01-80B2-F513-F927F6D77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82BB-A052-2F6D-5920-2D71614A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4B3F-DE07-43FA-8E1A-033719023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2213-3F1C-CB94-D4CB-0F03CBEE0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Probability and Random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A9EC8-70D1-FE5C-124F-9EDA0BB39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Stochastic (Random) Processes</a:t>
            </a:r>
          </a:p>
          <a:p>
            <a:r>
              <a:rPr lang="en-US" dirty="0"/>
              <a:t>Dr. Abu Sesay</a:t>
            </a:r>
          </a:p>
        </p:txBody>
      </p:sp>
    </p:spTree>
    <p:extLst>
      <p:ext uri="{BB962C8B-B14F-4D97-AF65-F5344CB8AC3E}">
        <p14:creationId xmlns:p14="http://schemas.microsoft.com/office/powerpoint/2010/main" val="26380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B89A-9560-D1E2-2B36-54B35BC9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6DC9D-AB26-1648-9A8B-1CF79ECF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stationary process, we can determine time averages: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𝑇𝑖𝑚𝑒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𝑎𝑣𝑒𝑟𝑎𝑔𝑒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𝑀𝑒𝑎𝑛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 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CA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𝑇𝑖𝑚𝑒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𝑀𝑒𝑎𝑛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𝑠𝑞𝑢𝑎𝑟𝑒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: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𝑎𝑢𝑡𝑜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𝑐𝑜𝑟𝑟𝑒𝑙𝑎𝑡𝑖𝑜𝑛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6DC9D-AB26-1648-9A8B-1CF79ECF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9B01FA-362F-4A1E-5744-E5C2B6D9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1D8-CF4D-4ADF-A0DF-267DD5F3D9F3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B22C28-6163-DF18-8E3C-0016A75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56C878-C886-C07C-A96F-E92239B3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144-D366-8810-18A4-121B695A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Ergodic Stochastic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2F62-9E92-DDA7-665A-6B14E6F3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general, time averages and statistical averages are not equal.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b="1" u="sng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Definition:</a:t>
            </a:r>
            <a:r>
              <a:rPr lang="en-CA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A process is said to be ergodic if the time averages equal the statistical averages.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Most processes we encounter in electrical engineering are ergodic processes.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591854-75C5-EAC0-F3C6-C34056A8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ECC2-AF55-4EDA-B3DB-DB97C8EE558D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EDD3C9-464D-CE00-B27D-DE15EA05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0E7B1F-D98B-ACA5-C2A0-2B447D74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2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DBB9-4AE4-B7A5-B876-C7E7207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the Autocorrelation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08346-F4CE-4AC1-3AF9-B32709303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Autocorrelation is an even function of time,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CA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CA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highest peak is at </a:t>
                </a:r>
                <a14:m>
                  <m:oMath xmlns:m="http://schemas.openxmlformats.org/officeDocument/2006/math">
                    <m:r>
                      <a:rPr lang="en-CA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The Fourier transform of the autocorrelation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is referred to as the power spectral density (distribution of power in the frequency domain).  It is real and nonnegative.</a:t>
                </a:r>
              </a:p>
              <a:p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𝜋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08346-F4CE-4AC1-3AF9-B32709303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6BD18D-4A29-7079-2551-0ACA93E2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EE48-BBB3-4EE3-82DF-A71539FF6009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5171FA-0CDC-C21D-E1AE-C5A77E38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5098C-8336-D13F-ABFE-955A1397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9CD8-8C42-3875-923F-91ABAEA7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the Cross-Correlation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F77B8-61B3-E26F-7A0C-FC84505EC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Both"/>
                </a:pPr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for all values of </a:t>
                </a:r>
                <a14:m>
                  <m:oMath xmlns:m="http://schemas.openxmlformats.org/officeDocument/2006/math">
                    <m:r>
                      <a:rPr lang="en-CA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CA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are uncorrelated.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CA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𝑌𝑋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CA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F77B8-61B3-E26F-7A0C-FC84505EC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393796-3D88-4DD1-F5F4-7FE36403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F2D9-586D-457C-AF20-1C0158A47B14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BE4046-2611-42C7-982B-4BE3BE4F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F80F49-7F7F-419E-A331-3254FEBD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ADDD-BAF4-7044-DB7D-0DF5B776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White Noise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1A93C-8E9A-9579-3938-3A6812D4C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White noise is defined as noise whose autocorrelation is an impulse or whose power spectral density is constant (or flat).  That is,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Autocorrelation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𝜏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𝐸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𝜏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)]=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CA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CA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2.	Power Spectral Density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Noise in electrical systems is mainly thermal noise generated in the electronic circuitry.  This type of noise has long been established to be white with zero mean and has a Gaussian probability distribution.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1A93C-8E9A-9579-3938-3A6812D4C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962E41-3763-A124-E77E-872CD026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FA67-9EA6-48F4-B476-BD60EA0043AC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487056-5608-7368-385C-BB8CBAE5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170F8B-17E6-5BA5-36E5-E2D736A5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10DA-CAA8-3BE4-8DA0-18B5A552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Pioneers of Probability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4449-3B48-1768-51F9-512E2FD1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26BFB-00FD-1E3A-811A-FE58A203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94" y="2119136"/>
            <a:ext cx="3502899" cy="473886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6CE55-3C64-CE96-A6C5-16C33926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EB3B-EEE5-41E7-BE79-6A705340BEF2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FAFF8-8FF3-80EF-D23B-4F545AF1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DA4D4-EB01-567B-9DAD-15FB51EE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AB81-85E2-2061-8618-05188D8D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Variable versus Stochastic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53CAF-9B04-CA1B-B36C-77EE3FB9E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Definition:</a:t>
                </a:r>
                <a:r>
                  <a:rPr lang="en-US" dirty="0"/>
                  <a:t>	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function, which assigns a 				numerical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an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a random 				experiment, 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u="sng" dirty="0">
                    <a:solidFill>
                      <a:prstClr val="black"/>
                    </a:solidFill>
                  </a:rPr>
                  <a:t>Definition:</a:t>
                </a:r>
                <a:r>
                  <a:rPr lang="en-US" b="1" dirty="0">
                    <a:solidFill>
                      <a:prstClr val="black"/>
                    </a:solidFill>
                  </a:rPr>
                  <a:t>	</a:t>
                </a:r>
                <a:r>
                  <a:rPr lang="en-US" dirty="0"/>
                  <a:t>A stochastic Process, also known as a random process, is a 		random variable that is also a function of time.  It is 			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simply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53CAF-9B04-CA1B-B36C-77EE3FB9E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653F3E-8F7C-3CB1-9818-19E1C69A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DAD7-5CA5-4CBC-9237-500B68A9A6B6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9D1027-9BCD-01BD-12EA-9F66488A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5E1C0-7EB5-5014-5368-34548220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C52-196E-68BD-BB55-4BA6752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(Random)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D4C72-0ADF-45BA-20A7-E33F6290E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The first variable represents dependence on time while the second variable represents dependence on random variable.  </a:t>
                </a:r>
              </a:p>
              <a:p>
                <a:endParaRPr lang="en-US" sz="3400" dirty="0"/>
              </a:p>
              <a:p>
                <a:r>
                  <a:rPr lang="en-US" sz="3400" dirty="0"/>
                  <a:t>For a specified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400" dirty="0"/>
                  <a:t>is simply a random variable and can be discrete or continuous. </a:t>
                </a:r>
              </a:p>
              <a:p>
                <a:endParaRPr lang="en-US" sz="3400" dirty="0"/>
              </a:p>
              <a:p>
                <a:r>
                  <a:rPr lang="en-US" sz="3400" dirty="0"/>
                  <a:t>For a specified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4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4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400" dirty="0"/>
                  <a:t>is simply a function of time.</a:t>
                </a:r>
              </a:p>
              <a:p>
                <a:endParaRPr lang="en-US" sz="3400" dirty="0"/>
              </a:p>
              <a:p>
                <a:r>
                  <a:rPr lang="en-US" sz="3400" dirty="0"/>
                  <a:t>Each time function is referred to as a sample function or sample realization.</a:t>
                </a:r>
              </a:p>
              <a:p>
                <a:endParaRPr lang="en-US" sz="3400" dirty="0"/>
              </a:p>
              <a:p>
                <a:r>
                  <a:rPr lang="en-US" sz="3400" dirty="0"/>
                  <a:t>The collection of all sample functions is referred to as an ensemble of sample functions.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D4C72-0ADF-45BA-20A7-E33F6290E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79C579-C220-65A6-1439-64F32C0C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3524-C187-4686-A7B1-E03C606908B9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E91CBB-6B95-9F83-2EE2-2992B7E8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5AC60D-130F-21F1-A511-9D127ED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3FC9-1276-81B7-D4B0-80EBF0D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Stochastic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18BB9-19F1-3737-ACAE-8613259D0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Random sinusoidal voltage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Phase angle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is a uniformly distributed random variable in the interval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∈[0,2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].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Amplitude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a uniformly distributed random variable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endParaRPr lang="el-GR" dirty="0"/>
              </a:p>
              <a:p>
                <a:pPr marL="0" indent="0">
                  <a:buNone/>
                </a:pPr>
                <a:r>
                  <a:rPr lang="el-GR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18BB9-19F1-3737-ACAE-8613259D0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559CBC-192E-A734-F543-705B7220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FE9-6E9E-4EF2-993A-9F2B6647242B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29E1B7-B781-B169-BAB8-E9D9178F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249EE-A608-85E4-A1CE-72C7B598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33FC-921F-CF5E-CF97-E9FB3268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Descriptions of Random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26888-2358-7097-CDE9-94366D60C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stochastic process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time-dependent probability distributions: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𝑀𝑒𝑎𝑛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  </m:t>
                          </m:r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sz="2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𝑉𝑎𝑟𝑖𝑎𝑛𝑐𝑒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   </m:t>
                          </m:r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CA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26888-2358-7097-CDE9-94366D60C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AA2939-1D4A-372B-F8CF-2310FCE3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5E0F-EF56-48DB-98C8-4433786DE86D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C44E25-1E7C-72CE-D167-B8B87BDF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BF030D-44DA-5D60-24E2-838E4F0A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E5F0-B4BF-4CB7-0BAC-7292E9E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Descriptions of Random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8AD6F-8C27-80EB-E70F-474BFD4CE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𝑠𝑞𝑢𝑎𝑟𝑒𝑑</m:t>
                      </m:r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CA" sz="2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Auto-correlation function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ross-correlation function of two random processes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kumimoji="0" lang="en-US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CA" sz="2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CA" sz="2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8AD6F-8C27-80EB-E70F-474BFD4CE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F2A5D2-A3BE-F14D-2C52-74B92470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DE88-3B69-45D5-B3F2-9031C6B13930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B35BE8-4055-ECF9-D487-BC4670AC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8902A9-BA48-F99E-677B-9AB6AEDF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9B36-A74E-BEF2-5C6D-7ED4BD06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Auto-covariance and Cross-covariance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2FB41-16F8-333D-477A-AD7426BF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Auto-covariance: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Cross-Covariance: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82FB41-16F8-333D-477A-AD7426BF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6CB57A-F15F-31B8-2116-3B846856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7F0-1C9F-41B6-B396-3923DA7BE472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16C2CD-55A1-C725-C374-8A4F3FFA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D2A043-7364-9344-6BC4-030765B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6E30-8B54-8F10-2DD2-FA4AD013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Non-stationary processes versus Stationary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56047-2727-B88F-AB47-780176E9A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Strictly stationary process: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PDF of a strictly stationary process is independent of time, that is,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Consequently, 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all statistics of any order are independent of time.  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Also, auto-correlation, cross-correlation, auto-covariance and cross-covariance are functions of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only.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; 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           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56047-2727-B88F-AB47-780176E9A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3758D4-6AFF-85DF-1978-68DEC9C0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C11B-4A9E-4052-9771-04865685353C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CF99B7-3B11-25BC-2FE2-F26A88DB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067952-8B9B-BB7C-4035-DE0CF9F7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B39C-644D-1F6D-5D0D-119829BE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Wide-Sense Stationarity (WSS)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D70A4-2A29-BB37-1DD6-6432A09A7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b="1" u="sng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Wide-sense (or second-order)</a:t>
                </a:r>
                <a:r>
                  <a:rPr kumimoji="0" lang="en-US" sz="2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stationary process: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2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wide-sense stationary process has first and second order statistics with the following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sz="2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8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sz="2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CA" sz="2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700" dirty="0">
                  <a:solidFill>
                    <a:prstClr val="black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dirty="0">
                  <a:solidFill>
                    <a:prstClr val="black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kumimoji="0" lang="en-CA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CA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D70A4-2A29-BB37-1DD6-6432A09A7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C398E0-86D7-1CC7-8B14-E438C445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1961-357E-4AE9-A342-D3975AF85F53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5EDE20-8DF7-0466-C45B-CC850B8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DE3FA-DA5A-73CF-8F37-241B8BC4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4B3F-DE07-43FA-8E1A-033719023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871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ENEL 419 Probability and Random Variables</vt:lpstr>
      <vt:lpstr>Random Variable versus Stochastic Process</vt:lpstr>
      <vt:lpstr>Stochastic (Random) Process</vt:lpstr>
      <vt:lpstr>Examples of Stochastic Processes</vt:lpstr>
      <vt:lpstr>Statistical Descriptions of Random Processes</vt:lpstr>
      <vt:lpstr>Statistical Descriptions of Random Processes</vt:lpstr>
      <vt:lpstr>Auto-covariance and Cross-covariance</vt:lpstr>
      <vt:lpstr>Non-stationary processes versus Stationary Processes</vt:lpstr>
      <vt:lpstr>Wide-Sense Stationarity (WSS)</vt:lpstr>
      <vt:lpstr>Time Averages</vt:lpstr>
      <vt:lpstr>Ergodic Stochastic Process</vt:lpstr>
      <vt:lpstr>Properties of the Autocorrelation Function</vt:lpstr>
      <vt:lpstr>Properties of the Cross-Correlation Function</vt:lpstr>
      <vt:lpstr>White Noise Process</vt:lpstr>
      <vt:lpstr>Major Pioneers of Probability and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 Probability and Random Variables</dc:title>
  <dc:creator>Abu Sesay</dc:creator>
  <cp:lastModifiedBy>Abu Sesay</cp:lastModifiedBy>
  <cp:revision>9</cp:revision>
  <dcterms:created xsi:type="dcterms:W3CDTF">2023-11-29T21:05:46Z</dcterms:created>
  <dcterms:modified xsi:type="dcterms:W3CDTF">2023-11-29T23:59:04Z</dcterms:modified>
</cp:coreProperties>
</file>