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98" r:id="rId24"/>
    <p:sldId id="279" r:id="rId25"/>
    <p:sldId id="280" r:id="rId26"/>
    <p:sldId id="282" r:id="rId27"/>
    <p:sldId id="30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5A69E-D9D2-46DC-8EB4-FC23E59D79FE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7BB64-85BD-4405-8F14-F2507890DB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E79-4A29-4B94-A737-F95246F8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945D-D2FC-4754-9326-BF97628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7F14-625C-4B65-A57B-9BB434F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36B1-1824-44AC-BEF7-1DA988ECE0DA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F3EE-3DEC-4D6C-9A5A-FC328BF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8222-862A-4DAA-98FC-CEAF57FF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AD10-7475-4723-BF55-D705A38B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7F16C-DAC7-443F-B0B2-3DA60140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308C-BEAE-446F-8F3D-CD7E043D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167-2706-4DC9-946B-8B525C06945E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F021-0A8D-474F-B34D-9F71A630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13E2-569A-49FE-806B-F08D5815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1A8D2-A5B1-4622-9463-80E2D59AD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18A2E-5611-46DB-8C6B-DC8F2BE8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0C54-E037-402D-A552-C7DA2224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8D9-6EFB-46D1-967B-F104552A047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CCEF-6E95-4637-BA13-1C7A4E18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F91A-278F-4901-894E-C524DF99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6920-B9E3-4692-8238-540EC6B7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F799-0A5F-4908-B8F8-F766512B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BA42-EFB4-4253-BAA0-7C322768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CD8-74F4-4597-A7EA-6D7A7CCE6BE4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5EE7-AA96-4792-A257-8644887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5962-DC42-4A1E-930C-E75F9EF5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23E1-8D9C-461A-80A3-09E70BAB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5FA0-036F-4B95-A7DA-937DC36E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1003-A017-4B52-B897-08457A0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35C4-0346-45C0-B8B3-6FA82C7A614B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D060-5CDC-467C-B240-11AC26E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C541-77DF-4D22-B05F-116025F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33A-8561-46CE-80AA-57CC690C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B0AE-8161-475C-9C9C-BC2DB748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9CC3-BEE3-4E31-8453-9F79CF17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FA2A-9C5E-48F5-98A0-70B39F6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E7D-8A99-4445-A30E-3999D31032CC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22B4-3C2D-4F25-A1FA-F5E7DF2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0AAC-0C7B-4A50-A892-AD3B9C0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81A4-F76B-4710-9FCF-75F23DA3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95F6-A593-42A5-929E-DB52083A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88215-D578-406D-B029-5A2C13AB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B54F-BFAD-492C-ABDA-B2BBDDF4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D6516-DB14-4F30-B2F3-0E9C4C230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882D-F9CE-47FE-B78C-A832D783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B681-B4E9-44BC-85F6-6ECE1614FF70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EFE29-39A0-4EC7-8F9E-F6832C55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68AE-E462-405F-81D1-A6C83AF1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A99-52D7-48C1-A8C2-C0773146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E8F3F-5ED9-4AC6-BBCB-14A14743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9513-4774-4132-BFBB-E8FFAEB173DC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B4D8-6F98-4B43-B46D-FDBEB51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A8CED-C0BE-4273-BE2B-367F94E5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3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0C053-F642-466C-900B-EAFA44F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7E4-4740-40FA-B07D-7661D7B1A073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3956-FB66-4CFD-8702-100E255F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EF9D-B222-4EF3-8139-3472D79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EB62-345A-4C53-9768-5A37B8F5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2932-96DE-4506-AD9F-4BFBF826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5813-2552-4954-BAC8-083863B9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FCC-D2B6-4E02-9254-CEF14D49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ED6B-0C9D-4DD6-8AA8-CD79A058155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C01B-C267-4193-83B5-1449554A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3976C-4098-4FCA-9944-842EF908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BFD9-DF6B-4817-B953-0F7A58C8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4746-057E-415B-9F5C-3E961E6B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7748-ED63-4DBE-8D11-3F1C693B4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0974-5669-4A7F-AEF4-6D7F83CD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FEC9-AA77-4302-91A2-DB4F3F8DD13D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4FCA-65A6-4E10-B2F9-D8D11071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C7B1-D4FE-486B-858C-2AFADA0C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CCBA-32CF-4AC6-8E57-5AB970F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CC96-2C0C-4035-8AC0-1C22E64F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FF74-09CA-4C0C-9143-1FBD68A32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D59-2FB7-4FDD-98A9-822B58BC0DD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2140-B2DB-4037-BC92-22ED3188A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FB59-9A18-4128-AC92-01E976C4C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7FAD-FB1D-407C-8AEE-828618CAD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4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26E-76BF-497E-A85D-756FB55A2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PROBABILITY AND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AFF8C-432C-4E23-B64C-3DD6D953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63075" cy="1655762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dirty="0"/>
              <a:t>CONDITIONAL PROBABILITY </a:t>
            </a:r>
            <a:r>
              <a:rPr lang="en-US"/>
              <a:t>AND INDEPENDENCE</a:t>
            </a:r>
            <a:endParaRPr lang="en-US" dirty="0"/>
          </a:p>
          <a:p>
            <a:r>
              <a:rPr lang="en-US" dirty="0"/>
              <a:t>(Reading Exercises:  Montgomery and Runger Chapter 2 - Sections 2.5-2.8)</a:t>
            </a:r>
          </a:p>
        </p:txBody>
      </p:sp>
    </p:spTree>
    <p:extLst>
      <p:ext uri="{BB962C8B-B14F-4D97-AF65-F5344CB8AC3E}">
        <p14:creationId xmlns:p14="http://schemas.microsoft.com/office/powerpoint/2010/main" val="17211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5520-2A06-4F6B-9CBE-C09559DF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BA4D-53FA-43C5-AB9C-2C4B7CB2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For convenience, we can create the following table: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C77D91D-7B51-4DFD-85C1-F31F9483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490332"/>
                  </p:ext>
                </p:extLst>
              </p:nvPr>
            </p:nvGraphicFramePr>
            <p:xfrm>
              <a:off x="742950" y="2276475"/>
              <a:ext cx="10496550" cy="31371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47875">
                      <a:extLst>
                        <a:ext uri="{9D8B030D-6E8A-4147-A177-3AD203B41FA5}">
                          <a16:colId xmlns:a16="http://schemas.microsoft.com/office/drawing/2014/main" val="2406844228"/>
                        </a:ext>
                      </a:extLst>
                    </a:gridCol>
                    <a:gridCol w="2752725">
                      <a:extLst>
                        <a:ext uri="{9D8B030D-6E8A-4147-A177-3AD203B41FA5}">
                          <a16:colId xmlns:a16="http://schemas.microsoft.com/office/drawing/2014/main" val="1866782220"/>
                        </a:ext>
                      </a:extLst>
                    </a:gridCol>
                    <a:gridCol w="2552700">
                      <a:extLst>
                        <a:ext uri="{9D8B030D-6E8A-4147-A177-3AD203B41FA5}">
                          <a16:colId xmlns:a16="http://schemas.microsoft.com/office/drawing/2014/main" val="1936923072"/>
                        </a:ext>
                      </a:extLst>
                    </a:gridCol>
                    <a:gridCol w="3143250">
                      <a:extLst>
                        <a:ext uri="{9D8B030D-6E8A-4147-A177-3AD203B41FA5}">
                          <a16:colId xmlns:a16="http://schemas.microsoft.com/office/drawing/2014/main" val="3040742638"/>
                        </a:ext>
                      </a:extLst>
                    </a:gridCol>
                  </a:tblGrid>
                  <a:tr h="4101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371896"/>
                      </a:ext>
                    </a:extLst>
                  </a:tr>
                  <a:tr h="410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chips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942677"/>
                      </a:ext>
                    </a:extLst>
                  </a:tr>
                  <a:tr h="6711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events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606087"/>
                      </a:ext>
                    </a:extLst>
                  </a:tr>
                  <a:tr h="671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defective chips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×1000=100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×4000=200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=0.06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625946"/>
                      </a:ext>
                    </a:extLst>
                  </a:tr>
                  <a:tr h="974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Conditional defect probabilities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840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C77D91D-7B51-4DFD-85C1-F31F9483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490332"/>
                  </p:ext>
                </p:extLst>
              </p:nvPr>
            </p:nvGraphicFramePr>
            <p:xfrm>
              <a:off x="742950" y="2276475"/>
              <a:ext cx="10496550" cy="31371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47875">
                      <a:extLst>
                        <a:ext uri="{9D8B030D-6E8A-4147-A177-3AD203B41FA5}">
                          <a16:colId xmlns:a16="http://schemas.microsoft.com/office/drawing/2014/main" val="2406844228"/>
                        </a:ext>
                      </a:extLst>
                    </a:gridCol>
                    <a:gridCol w="2752725">
                      <a:extLst>
                        <a:ext uri="{9D8B030D-6E8A-4147-A177-3AD203B41FA5}">
                          <a16:colId xmlns:a16="http://schemas.microsoft.com/office/drawing/2014/main" val="1866782220"/>
                        </a:ext>
                      </a:extLst>
                    </a:gridCol>
                    <a:gridCol w="2552700">
                      <a:extLst>
                        <a:ext uri="{9D8B030D-6E8A-4147-A177-3AD203B41FA5}">
                          <a16:colId xmlns:a16="http://schemas.microsoft.com/office/drawing/2014/main" val="1936923072"/>
                        </a:ext>
                      </a:extLst>
                    </a:gridCol>
                    <a:gridCol w="3143250">
                      <a:extLst>
                        <a:ext uri="{9D8B030D-6E8A-4147-A177-3AD203B41FA5}">
                          <a16:colId xmlns:a16="http://schemas.microsoft.com/office/drawing/2014/main" val="3040742638"/>
                        </a:ext>
                      </a:extLst>
                    </a:gridCol>
                  </a:tblGrid>
                  <a:tr h="410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58" t="-7463" r="-207522" b="-6731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305" t="-7463" r="-123866" b="-6731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371896"/>
                      </a:ext>
                    </a:extLst>
                  </a:tr>
                  <a:tr h="410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chips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58" t="-105882" r="-207522" b="-5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305" t="-105882" r="-123866" b="-5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109" t="-105882" r="-581" b="-56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942677"/>
                      </a:ext>
                    </a:extLst>
                  </a:tr>
                  <a:tr h="6711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events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58" t="-127273" r="-207522" b="-24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305" t="-127273" r="-123866" b="-24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109" t="-127273" r="-581" b="-24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606087"/>
                      </a:ext>
                    </a:extLst>
                  </a:tr>
                  <a:tr h="671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defective chips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58" t="-225225" r="-207522" b="-1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305" t="-225225" r="-123866" b="-1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109" t="-225225" r="-581" b="-14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625946"/>
                      </a:ext>
                    </a:extLst>
                  </a:tr>
                  <a:tr h="974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Conditional defect probabilities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558" t="-225625" r="-207522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305" t="-225625" r="-123866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8408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7461634-2E29-46E3-A6A9-AA17F06E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65347"/>
                  </p:ext>
                </p:extLst>
              </p:nvPr>
            </p:nvGraphicFramePr>
            <p:xfrm>
              <a:off x="762000" y="5407002"/>
              <a:ext cx="10496550" cy="142983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789606">
                      <a:extLst>
                        <a:ext uri="{9D8B030D-6E8A-4147-A177-3AD203B41FA5}">
                          <a16:colId xmlns:a16="http://schemas.microsoft.com/office/drawing/2014/main" val="906636831"/>
                        </a:ext>
                      </a:extLst>
                    </a:gridCol>
                    <a:gridCol w="2597990">
                      <a:extLst>
                        <a:ext uri="{9D8B030D-6E8A-4147-A177-3AD203B41FA5}">
                          <a16:colId xmlns:a16="http://schemas.microsoft.com/office/drawing/2014/main" val="1637217996"/>
                        </a:ext>
                      </a:extLst>
                    </a:gridCol>
                    <a:gridCol w="2960261">
                      <a:extLst>
                        <a:ext uri="{9D8B030D-6E8A-4147-A177-3AD203B41FA5}">
                          <a16:colId xmlns:a16="http://schemas.microsoft.com/office/drawing/2014/main" val="2702791289"/>
                        </a:ext>
                      </a:extLst>
                    </a:gridCol>
                    <a:gridCol w="3148693">
                      <a:extLst>
                        <a:ext uri="{9D8B030D-6E8A-4147-A177-3AD203B41FA5}">
                          <a16:colId xmlns:a16="http://schemas.microsoft.com/office/drawing/2014/main" val="4221784880"/>
                        </a:ext>
                      </a:extLst>
                    </a:gridCol>
                  </a:tblGrid>
                  <a:tr h="949348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Joint probabilities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×0.2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=0.02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=0.02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0.05×0.8=0.04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∩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en-US" b="0" dirty="0"/>
                            <a:t>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∩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1029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7461634-2E29-46E3-A6A9-AA17F06E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65347"/>
                  </p:ext>
                </p:extLst>
              </p:nvPr>
            </p:nvGraphicFramePr>
            <p:xfrm>
              <a:off x="762000" y="5407002"/>
              <a:ext cx="10496550" cy="142983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789606">
                      <a:extLst>
                        <a:ext uri="{9D8B030D-6E8A-4147-A177-3AD203B41FA5}">
                          <a16:colId xmlns:a16="http://schemas.microsoft.com/office/drawing/2014/main" val="906636831"/>
                        </a:ext>
                      </a:extLst>
                    </a:gridCol>
                    <a:gridCol w="2597990">
                      <a:extLst>
                        <a:ext uri="{9D8B030D-6E8A-4147-A177-3AD203B41FA5}">
                          <a16:colId xmlns:a16="http://schemas.microsoft.com/office/drawing/2014/main" val="1637217996"/>
                        </a:ext>
                      </a:extLst>
                    </a:gridCol>
                    <a:gridCol w="2960261">
                      <a:extLst>
                        <a:ext uri="{9D8B030D-6E8A-4147-A177-3AD203B41FA5}">
                          <a16:colId xmlns:a16="http://schemas.microsoft.com/office/drawing/2014/main" val="2702791289"/>
                        </a:ext>
                      </a:extLst>
                    </a:gridCol>
                    <a:gridCol w="3148693">
                      <a:extLst>
                        <a:ext uri="{9D8B030D-6E8A-4147-A177-3AD203B41FA5}">
                          <a16:colId xmlns:a16="http://schemas.microsoft.com/office/drawing/2014/main" val="4221784880"/>
                        </a:ext>
                      </a:extLst>
                    </a:gridCol>
                  </a:tblGrid>
                  <a:tr h="142983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Joint probabilities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484" t="-2119" r="-235915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866" t="-2119" r="-107216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3462" t="-2119" r="-580" b="-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1029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6D89-7105-4FAE-BB1F-AB4CFAF5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BDBF-3D5D-4BE1-BBAC-4B3E92AF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–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7FABE-2E2C-4FBE-B285-EDCF427E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Now we can calculate the required probabilities: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The probability that a chip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𝑑𝑒𝑓𝑒𝑐𝑡𝑖𝑣𝑒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0.06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 The probability that a chip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𝑑𝑒𝑓𝑒𝑐𝑡𝑖𝑣𝑒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AutoNum type="alphaLcParenBoth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0.04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0.06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7FABE-2E2C-4FBE-B285-EDCF427E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D0B34-BF8C-4466-AB51-2D0ECB1B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7FAD-FB1D-407C-8AEE-828618CADA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8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2B92-900B-4CB5-969A-89086AC5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of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819C-B547-47DC-8B2B-0164F797D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If events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 then the 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conditional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probability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independent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</a:t>
                </a: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∩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]×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Similarly,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∩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]×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0" lang="en-US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819C-B547-47DC-8B2B-0164F797D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2CC1-71C0-4666-AE88-4B829C67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2B92-900B-4CB5-969A-89086AC5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of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819C-B547-47DC-8B2B-0164F797D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064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If events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are independent, then the joint probability is the product of their individual probabilities </a:t>
                </a:r>
              </a:p>
              <a:p>
                <a:pPr marL="0" lvl="0" indent="0">
                  <a:buNone/>
                </a:pPr>
                <a:endParaRPr lang="en-US" sz="31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Similarly,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]×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5819C-B547-47DC-8B2B-0164F797D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0641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2CC1-71C0-4666-AE88-4B829C67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7FAD-FB1D-407C-8AEE-828618CADA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7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DB74-0468-4856-9C37-2BB41B57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of Multiple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4B3EA-AFA8-498E-8340-03C8BD765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multiple 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the independence property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Independent events: </a:t>
                </a:r>
                <a:r>
                  <a:rPr lang="en-US" dirty="0"/>
                  <a:t>	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occur simultaneously but 				independently.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Mutually exclusive events: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vents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cannot occur 							simultaneously.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4B3EA-AFA8-498E-8340-03C8BD765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56D0-EAB3-43B1-98B4-ED99816B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331E-28DF-4C80-A609-31121FD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of Events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A1D09-D8EB-4DE5-97E0-04277F7D7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are given three events: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𝑐𝑜𝑙𝑙𝑒𝑔𝑒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Given: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Given a person is a college student what is the probability that he has heart disease?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Given a person is a smoker, what is the probability that he has heart disease?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A1D09-D8EB-4DE5-97E0-04277F7D7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5CDA-49F2-4944-ABAC-7E971F90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C1C0-C85C-43ED-A9F4-38E7C384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of Events – Example 1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3DD0-2772-4ED4-B12F-11821ACA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𝑐𝑜𝑙𝑙𝑒𝑔𝑒</m:t>
                          </m:r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kumimoji="0" lang="en-US" sz="3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kumimoji="0" lang="en-US" sz="3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0" lang="en-US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h𝑒𝑎𝑟𝑡</m:t>
                          </m:r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</m:d>
                    </m:oMath>
                  </m:oMathPara>
                </a14:m>
                <a:endParaRPr lang="en-US" sz="3000" b="1" u="sng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b="1" u="sng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0.035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=0.05=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(b)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0.03</m:t>
                        </m:r>
                      </m:num>
                      <m:den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3DD0-2772-4ED4-B12F-11821ACA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3FF9-5509-4B2B-ABFA-087889E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2216-7ECA-4F31-8E1F-5F495FDF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The Theorem of Total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EB077-72E0-45E1-A581-D3F551DC2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(disjoint) subevents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contribute to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We want to find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subevents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EB077-72E0-45E1-A581-D3F551DC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DEA77F-D3ED-40E7-9A75-46C7A41E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47" y="3754819"/>
            <a:ext cx="3166563" cy="237748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6A5E644-65AA-454C-AEF6-CD10B2CF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036CE-B01B-45E2-9106-D2C44CCDE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42" y="2805569"/>
            <a:ext cx="4417311" cy="333108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E1BC52-1664-474B-BB90-04729E4D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48FD-AAA2-47F0-9D07-24FA66E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Theorem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9F1F6-44F3-4EFD-9877-7E933FFAB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Event (s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et)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dirty="0"/>
                  <a:t>is the sum of the intersections,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probability of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above expression is known as the theorem of total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9F1F6-44F3-4EFD-9877-7E933FFAB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AE959AE-C5AE-45AF-98C3-20E8754A12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19275" y="4267994"/>
              <a:ext cx="6276975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76975">
                      <a:extLst>
                        <a:ext uri="{9D8B030D-6E8A-4147-A177-3AD203B41FA5}">
                          <a16:colId xmlns:a16="http://schemas.microsoft.com/office/drawing/2014/main" val="4134504655"/>
                        </a:ext>
                      </a:extLst>
                    </a:gridCol>
                  </a:tblGrid>
                  <a:tr h="9707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251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AE959AE-C5AE-45AF-98C3-20E8754A12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041044"/>
                  </p:ext>
                </p:extLst>
              </p:nvPr>
            </p:nvGraphicFramePr>
            <p:xfrm>
              <a:off x="1819275" y="4267994"/>
              <a:ext cx="6276975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76975">
                      <a:extLst>
                        <a:ext uri="{9D8B030D-6E8A-4147-A177-3AD203B41FA5}">
                          <a16:colId xmlns:a16="http://schemas.microsoft.com/office/drawing/2014/main" val="4134504655"/>
                        </a:ext>
                      </a:extLst>
                    </a:gridCol>
                  </a:tblGrid>
                  <a:tr h="125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" t="-483" r="-194" b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2511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45C6C-25A0-4236-BC38-321A2730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05C8-63C4-499F-B57B-D54C63B2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of Total Probability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3A8CB-EEDA-4336-B5D3-60B7A27A5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In a manufacturing plant, there are three machines,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</m:t>
                    </m:r>
                  </m:oMath>
                </a14:m>
                <a:r>
                  <a:rPr lang="en-US" dirty="0"/>
                  <a:t> that make products. 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dirty="0"/>
                  <a:t>,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dirty="0"/>
                  <a:t> and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40%,</m:t>
                    </m:r>
                  </m:oMath>
                </a14:m>
                <a:r>
                  <a:rPr lang="en-US" dirty="0"/>
                  <a:t> respectively, of the products. Some of these products can be defective. The defective rates from the three machines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10%,  4%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7%</m:t>
                    </m:r>
                  </m:oMath>
                </a14:m>
                <a:r>
                  <a:rPr lang="en-US" dirty="0"/>
                  <a:t>, respectively.  Using the theorem of total probability, find the probability that a randomly selected product is defective.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3A8CB-EEDA-4336-B5D3-60B7A27A5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6FEB6-9A5D-4150-8662-4891D4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FCC6-0900-41AD-A4DB-A03763C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 of 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2196-2501-4C3C-A0A5-FBF20F65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Definition:</a:t>
            </a:r>
            <a:r>
              <a:rPr lang="en-US" dirty="0">
                <a:latin typeface="+mj-lt"/>
              </a:rPr>
              <a:t>	A conditional event is one whose occurrence depends on prior 		occurrence of another event.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Examples: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Suppose we roll a die twice in succession and the sum of the two rolls is 9. What is the probability that the ﬁrst roll is a 6?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Suppose in a word guessing game the ﬁrst letter is a “t”.  What is the probability that the second letter is an “h”?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Suppose a medical test was negative. What is the probability that a person has a disease given that the test is negative?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Suppose a spot shows up on a radar screen. What is the probability that the spot corresponds to an aircraft?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13807-830A-4A93-AC88-BF7CDF67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83A3-9A36-4C97-897F-673F60E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Theorem of Total Probability – Example 1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8360-B1C3-476B-AEC0-66F61545E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Step 1: </a:t>
                </a:r>
                <a:r>
                  <a:rPr lang="en-US" sz="4000" dirty="0"/>
                  <a:t>Define the events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𝑟𝑎𝑛𝑑𝑜𝑚𝑙𝑦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𝑑𝑒𝑓𝑒𝑐𝑡𝑖𝑣𝑒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4000" b="1" dirty="0"/>
                  <a:t>Step 2: </a:t>
                </a:r>
                <a:r>
                  <a:rPr lang="en-US" sz="4000" dirty="0"/>
                  <a:t>Assign given probabilities</a:t>
                </a:r>
              </a:p>
              <a:p>
                <a:pPr marL="0" lvl="0" indent="0">
                  <a:buNone/>
                </a:pPr>
                <a:endParaRPr lang="en-US" sz="4000" b="1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8360-B1C3-476B-AEC0-66F61545E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62F0-24FB-4844-B609-906B94CD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906FC8A-71BE-6067-C746-3F3A6DCD5A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33041" y="5140643"/>
              <a:ext cx="8127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864684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764597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46498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16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87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906FC8A-71BE-6067-C746-3F3A6DCD5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428092"/>
                  </p:ext>
                </p:extLst>
              </p:nvPr>
            </p:nvGraphicFramePr>
            <p:xfrm>
              <a:off x="2533041" y="5140643"/>
              <a:ext cx="8127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864684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764597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46498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316" r="-200225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316" r="-100676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16" r="-449" b="-1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1627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2667" r="-200225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2667" r="-100676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667" r="-449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870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35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F472-46AF-456A-9B9F-EFB943E2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Theorem of Total Probability – Example 1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0F04F-464A-4345-869C-53226755D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The sample space comprises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disjoint subsets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Therefore, the total probability of defect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=0.1⨯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0.3+0.04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0.3+0.07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0.4=0.07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0F04F-464A-4345-869C-53226755D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D97C0-BF9A-4933-86A9-B0FCFC00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1301-5851-4597-B401-3741FBD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801CD-277F-4A50-91FB-164E54387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Two events: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Solving gives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above expression is known as Bayes Rule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801CD-277F-4A50-91FB-164E54387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630F1B3-5601-4E8A-8911-F0A175A1E3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7551" y="4282016"/>
              <a:ext cx="7096124" cy="1013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96124">
                      <a:extLst>
                        <a:ext uri="{9D8B030D-6E8A-4147-A177-3AD203B41FA5}">
                          <a16:colId xmlns:a16="http://schemas.microsoft.com/office/drawing/2014/main" val="2371487117"/>
                        </a:ext>
                      </a:extLst>
                    </a:gridCol>
                  </a:tblGrid>
                  <a:tr h="10138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[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[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]</m:t>
                                  </m:r>
                                </m:den>
                              </m:f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39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630F1B3-5601-4E8A-8911-F0A175A1E3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126484"/>
                  </p:ext>
                </p:extLst>
              </p:nvPr>
            </p:nvGraphicFramePr>
            <p:xfrm>
              <a:off x="3257551" y="4282016"/>
              <a:ext cx="7096124" cy="1013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96124">
                      <a:extLst>
                        <a:ext uri="{9D8B030D-6E8A-4147-A177-3AD203B41FA5}">
                          <a16:colId xmlns:a16="http://schemas.microsoft.com/office/drawing/2014/main" val="2371487117"/>
                        </a:ext>
                      </a:extLst>
                    </a:gridCol>
                  </a:tblGrid>
                  <a:tr h="10138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" t="-599" r="-172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239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59C4-1772-47F4-879D-25DD4837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0564-C1E9-416E-9AD7-0FC845D8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Example Application to Criminal Justice </a:t>
            </a:r>
            <a:r>
              <a:rPr lang="en-US" sz="3200" dirty="0"/>
              <a:t>https://www.theguardian.com/law/2011/oct/02/formula-justice-bayes-theorem-miscarriage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2B20-949D-4422-8802-2C2171E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127A92-AA6E-40EC-BCCE-8BDE590DF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726" y="1825625"/>
            <a:ext cx="6348548" cy="4351338"/>
          </a:xfrm>
        </p:spPr>
      </p:pic>
    </p:spTree>
    <p:extLst>
      <p:ext uri="{BB962C8B-B14F-4D97-AF65-F5344CB8AC3E}">
        <p14:creationId xmlns:p14="http://schemas.microsoft.com/office/powerpoint/2010/main" val="142445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9588-172A-425C-B8B3-2D67EA6A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1D44F-3094-4616-9C33-B966165B5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sample space is partitioned into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disjoint 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above expression is known as the generalized Bayes Rule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1D44F-3094-4616-9C33-B966165B5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r="-1275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E1FF-987D-4F0E-A193-ECBE20C2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70E748-1AB5-4CDD-B78B-A260CB2EBB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46498" y="3217826"/>
              <a:ext cx="9763125" cy="1293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63125">
                      <a:extLst>
                        <a:ext uri="{9D8B030D-6E8A-4147-A177-3AD203B41FA5}">
                          <a16:colId xmlns:a16="http://schemas.microsoft.com/office/drawing/2014/main" val="792777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=1,2,…,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62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70E748-1AB5-4CDD-B78B-A260CB2EB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050635"/>
                  </p:ext>
                </p:extLst>
              </p:nvPr>
            </p:nvGraphicFramePr>
            <p:xfrm>
              <a:off x="946498" y="3217826"/>
              <a:ext cx="9763125" cy="1293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63125">
                      <a:extLst>
                        <a:ext uri="{9D8B030D-6E8A-4147-A177-3AD203B41FA5}">
                          <a16:colId xmlns:a16="http://schemas.microsoft.com/office/drawing/2014/main" val="792777715"/>
                        </a:ext>
                      </a:extLst>
                    </a:gridCol>
                  </a:tblGrid>
                  <a:tr h="1293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" t="-467" r="-125" b="-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762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15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E0F0-ABA1-4C39-85CC-6A34157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Bayes Rule -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DD43B-3921-49A7-80DF-7FA479499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A priori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(no condition given)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A posteriori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Probability of event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                                condition (or evidence)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true. 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Likelihood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Probability of the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given 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                                                      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true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A Priori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Probability of the condition (or evidence)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DD43B-3921-49A7-80DF-7FA479499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 b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173F-8CD7-4B4C-98BD-034CCB4B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F4C0-F2EE-411C-AF56-E2085DA0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8867-44F0-4495-9F18-BD9CB073B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In a manufacturing plant, there are three machines,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 2, 3,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that make products. 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40%,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respectively, of the products. Some of these products can be defective. The defective rates from the three machines 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10%, 4%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7%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respectively.  Find the probability that if a randomly selected product is defective (1) it is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(2) it is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(3) it is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8867-44F0-4495-9F18-BD9CB073B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4BDC-8A7E-4B9B-B4BF-08369FCB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83A3-9A36-4C97-897F-673F60E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Theorem of Total Probability – Example 1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8360-B1C3-476B-AEC0-66F61545E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Step 1: </a:t>
                </a:r>
                <a:r>
                  <a:rPr lang="en-US" sz="4000" dirty="0"/>
                  <a:t>Define the events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𝑟𝑎𝑛𝑑𝑜𝑚𝑙𝑦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𝑑𝑒𝑓𝑒𝑐𝑡𝑖𝑣𝑒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4000" b="1" dirty="0"/>
                  <a:t>Step 2: </a:t>
                </a:r>
                <a:r>
                  <a:rPr lang="en-US" sz="4000" dirty="0"/>
                  <a:t>Assign given probabilities</a:t>
                </a:r>
              </a:p>
              <a:p>
                <a:pPr marL="0" lvl="0" indent="0">
                  <a:buNone/>
                </a:pPr>
                <a:endParaRPr lang="en-US" sz="4000" b="1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98360-B1C3-476B-AEC0-66F61545E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62F0-24FB-4844-B609-906B94CD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7FAD-FB1D-407C-8AEE-828618CADA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906FC8A-71BE-6067-C746-3F3A6DCD5A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33041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864684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764597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46498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16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87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906FC8A-71BE-6067-C746-3F3A6DCD5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40418"/>
                  </p:ext>
                </p:extLst>
              </p:nvPr>
            </p:nvGraphicFramePr>
            <p:xfrm>
              <a:off x="2533041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864684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764597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464980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163" r="-200225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163" r="-10067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63" r="-449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16275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2353" r="-20022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2353" r="-100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353" r="-44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870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099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6FD6-7F0A-4447-A916-CE5A63E8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Bayes’ Rule – Example 1 </a:t>
            </a:r>
            <a:br>
              <a:rPr lang="en-US" dirty="0"/>
            </a:br>
            <a:r>
              <a:rPr lang="en-US" dirty="0"/>
              <a:t>Solutions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9597F-BBF9-492C-81CC-580E05A7B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need to find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𝑑𝑒𝑓𝑒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we need to use the generalized Bayes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=0.1⨯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0.3+0.04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⨯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0.3+0.07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⨯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0.4=0.07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9597F-BBF9-492C-81CC-580E05A7B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E7113-E6CE-4F86-8347-C4238E2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6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733C-D6DC-4BBD-B0B7-9D271E6F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Bayes Rule – Example 1 </a:t>
            </a:r>
            <a:br>
              <a:rPr lang="en-US" dirty="0"/>
            </a:br>
            <a:r>
              <a:rPr lang="en-US" dirty="0"/>
              <a:t>Solutions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0C1B9-73B4-460B-9B93-8DA955985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×0.3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arenBoth"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Since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highest, we conclude the defective component is most likely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0C1B9-73B4-460B-9B93-8DA955985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6CB7-FE3E-448F-94E2-46471EC4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DB10-2D54-4E1C-8371-12A9565D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DF883-DBDA-498A-B2BA-BE243A256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>
                    <a:latin typeface="+mj-lt"/>
                  </a:rPr>
                  <a:t>Example:</a:t>
                </a:r>
                <a:r>
                  <a:rPr lang="en-US" dirty="0">
                    <a:latin typeface="+mj-lt"/>
                  </a:rPr>
                  <a:t>  In an electrical engineering lab there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>
                    <a:latin typeface="+mj-lt"/>
                  </a:rPr>
                  <a:t> probes of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+mj-lt"/>
                  </a:rPr>
                  <a:t> are defective.  A student selects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</a:rPr>
                  <a:t> probes in succession. What is the probability that both are defective?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Define 2 events,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𝑑𝑒𝑓𝑒𝑐𝑡𝑖𝑣𝑒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𝑑𝑒𝑓𝑒𝑐𝑡𝑖𝑣𝑒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+mj-lt"/>
                  </a:rPr>
                  <a:t>, that both are defective is the joint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,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. The probability that both are defective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DF883-DBDA-498A-B2BA-BE243A256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00B8-C355-4077-91FB-D70B8B56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8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3A90-8D86-4F63-9815-9C206434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 – Example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30D35-9798-4DB7-9699-2943C0EA3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coins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Coin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fair (equal chances of heads and tails appearing). Coin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biased (rigged)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en-US" dirty="0"/>
                  <a:t> chance of heads appearing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 chance of tails appearing. A coin is randomly selected, tossed and a head appears. What is the probability that coin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had been selected given that a head appears.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30D35-9798-4DB7-9699-2943C0EA3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AF6A5-D449-4B34-941A-89595397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7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CD97-1BDC-47F4-8827-3F9CAD8F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 – Example 2 </a:t>
            </a:r>
            <a:br>
              <a:rPr lang="en-US" dirty="0"/>
            </a:br>
            <a:r>
              <a:rPr lang="en-US" dirty="0"/>
              <a:t>Solutions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AA9A9-A8DD-4171-91C3-5D2D2980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u="sng" dirty="0">
                    <a:solidFill>
                      <a:prstClr val="black"/>
                    </a:solidFill>
                  </a:rPr>
                  <a:t>Define the events: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𝑠h𝑜𝑤𝑠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𝑢𝑝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𝑡𝑜𝑠𝑠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𝐶𝑜𝑖𝑛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𝐶𝑜𝑖𝑛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u="sng" dirty="0">
                    <a:solidFill>
                      <a:prstClr val="black"/>
                    </a:solidFill>
                  </a:rPr>
                  <a:t>Map words into probabilities: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Coin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fair: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Coin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rigged: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Probability of selecting a coin: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u="sng" dirty="0">
                    <a:solidFill>
                      <a:prstClr val="black"/>
                    </a:solidFill>
                  </a:rPr>
                  <a:t>Problem:</a:t>
                </a:r>
                <a:r>
                  <a:rPr lang="en-US" dirty="0">
                    <a:solidFill>
                      <a:prstClr val="black"/>
                    </a:solidFill>
                  </a:rPr>
                  <a:t> We need to find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𝑤𝑎𝑠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𝑠h𝑜𝑤𝑒𝑑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AA9A9-A8DD-4171-91C3-5D2D2980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CAD6-D428-418F-B2D0-E36F22B4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A4A-4D62-45BF-B8D4-C31FF1A1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 – Example 2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B3423-F2C2-40AD-A5AC-4B9C32CC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total probability of heads appearing is</a:t>
                </a:r>
                <a:endParaRPr lang="en-US" sz="3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32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×0.5+0.75×0.5=0.625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Given that a head shows up, the Probability it is coming from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0.625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B3423-F2C2-40AD-A5AC-4B9C32CC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78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BC59-F2A5-4D56-943D-28C7AB46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3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EFEE-F69B-4833-90DF-5A24285A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 – Example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16137-5D90-41D5-B868-F09AEB9AF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r>
                  <a:rPr lang="en-US" dirty="0"/>
                  <a:t> of the products of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dirty="0"/>
                  <a:t> is defective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produces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en-US" dirty="0"/>
                  <a:t>, </a:t>
                </a:r>
                <a:r>
                  <a:rPr lang="en-US"/>
                  <a:t>of</a:t>
                </a:r>
                <a:r>
                  <a:rPr lang="en-US" dirty="0"/>
                  <a:t>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en-US" dirty="0"/>
                  <a:t> is defective.  A product is picked and examined.  (a) Find the probability that it is defective, (b) Find the probability that it came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given that it is defective, (c) Find the probability that it came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given that it is defective. </a:t>
                </a:r>
              </a:p>
              <a:p>
                <a:pPr marL="0" indent="0">
                  <a:buNone/>
                </a:pPr>
                <a:r>
                  <a:rPr lang="en-US" b="1" dirty="0"/>
                  <a:t>Answers: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𝑑𝑒𝑓𝑒𝑐𝑡𝑖𝑣𝑒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=0.02;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=0.028;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=0.43;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16137-5D90-41D5-B868-F09AEB9AF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7008B-88D2-4C96-BA78-BA957E0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DFAA-8C3D-44D4-92F6-082AF1F9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Example – Digital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3AB0-9328-44A2-9CD2-A9C24D70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2D117-E1DF-4B79-824A-EBE1EE0B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85" y="1690689"/>
            <a:ext cx="9973341" cy="230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9E7DE-C585-48AA-A679-33E36A67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1" y="4086142"/>
            <a:ext cx="4632154" cy="21595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4F08-95E6-49D0-BD88-63B2890C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7C6-613E-4A35-97DB-F251A155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Communication System </a:t>
            </a:r>
            <a:r>
              <a:rPr lang="en-US"/>
              <a:t>Example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433F-5B9D-40FC-8448-314D49F1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AFA7F7-F4C1-4D4F-A5A6-47DD17026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06" y="2181226"/>
          <a:ext cx="10581609" cy="319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1793023" progId="Word.Document.12">
                  <p:embed/>
                </p:oleObj>
              </mc:Choice>
              <mc:Fallback>
                <p:oleObj name="Document" r:id="rId2" imgW="5942845" imgH="179302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FAFA7F7-F4C1-4D4F-A5A6-47DD17026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006" y="2181226"/>
                        <a:ext cx="10581609" cy="319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98280-55AF-4F3C-A340-A49CA2A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1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963D-55A3-42EA-AB2C-1C5ADF04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Game show (Monty Hall Problem)</a:t>
            </a:r>
            <a:br>
              <a:rPr lang="en-US" dirty="0"/>
            </a:br>
            <a:r>
              <a:rPr lang="en-US" sz="3100" dirty="0"/>
              <a:t>http://www.bing.com/images/search?q=monty+hall+problem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D0A6-F9B2-4C76-B7BA-FD6917F0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here are 3 doors labeled Door1, Door2 and Door3. Behind one door is a car, behind each other door is a goat. The objective is to win the car. You select a door which remains closed, and the host opens one of the 2 remaining doors to show a goat. Would you remain with your first choice or switch to the other closed door?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A1CC-A576-4806-A4F0-73FCBBAC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B274-1C20-4050-99EA-2540B3C1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show (Monty Hall Problem)</a:t>
            </a:r>
            <a:br>
              <a:rPr lang="en-US" dirty="0"/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http://www.bing.com/images/search?q=monty+hall+problem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1B5A-F501-494D-BD19-0D460B68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58E6F-2364-426F-B948-25494A6D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1690687"/>
            <a:ext cx="7396479" cy="50417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962-45E5-4CA4-9804-3ED41D8C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6505-1C02-4B62-9AA5-865BB31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show (Monty Hall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D9CE-D3EC-453B-A0E0-6D5DFDD70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𝑏𝑒h𝑖𝑛𝑑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𝐺𝑜𝑎𝑡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𝑏𝑒h𝑖𝑛𝑑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𝑑𝑜𝑜𝑟𝑠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𝐺𝑜𝑎𝑡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𝑏𝑒h𝑖𝑛𝑑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𝑑𝑜𝑜𝑟𝑠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h𝑜𝑠𝑡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𝑜𝑝𝑒𝑛𝑠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D9CE-D3EC-453B-A0E0-6D5DFDD70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2284-C330-4711-9B3C-4D37883A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4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9F0B-20CC-4717-AF7E-D8432688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show (Monty Hall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ACBF9-1645-46C9-8141-B6D21AEB5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/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h𝑜𝑠𝑡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𝑜𝑝𝑒𝑛𝑠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or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h𝑜𝑠𝑡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𝑜𝑝𝑒𝑛𝑠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h𝑜𝑠𝑡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𝑜𝑝𝑒𝑛𝑠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𝑛𝑜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𝑠𝑤𝑖𝑡𝑐h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 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h𝑜𝑠𝑡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𝑜𝑝𝑒𝑛𝑠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𝑠𝑤𝑖𝑡𝑐h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h𝑜𝑠𝑡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𝑜𝑝𝑒𝑛𝑠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𝑠𝑤𝑖𝑡𝑐h</m:t>
                          </m:r>
                        </m:e>
                      </m:d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h𝑜𝑠𝑡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𝑜𝑝𝑒𝑛𝑠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𝑎𝑛𝑑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𝑠𝑤𝑖𝑡𝑐h</m:t>
                        </m:r>
                      </m:e>
                    </m:d>
                  </m:oMath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ACBF9-1645-46C9-8141-B6D21AEB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4970-2F00-406B-86CB-AE568E66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19C4-67C3-437B-AA8C-8374A177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FD21C-F4CE-4DC9-883F-90B61AE3D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25" y="1857375"/>
                <a:ext cx="10620375" cy="43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</a:t>
                </a:r>
                <a:r>
                  <a:rPr lang="en-US" dirty="0"/>
                  <a:t>  Consider two events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occurring,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occurred is the conditional probability and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joint probability is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FD21C-F4CE-4DC9-883F-90B61AE3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25" y="1857375"/>
                <a:ext cx="10620375" cy="4319588"/>
              </a:xfrm>
              <a:blipFill>
                <a:blip r:embed="rId2"/>
                <a:stretch>
                  <a:fillRect l="-1147" t="-2401" r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75AEE-E701-4EC4-9580-FE995C75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3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365-7273-4C05-A90A-8AD9C643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C43B1-86DC-41AE-A9C5-B0A931FFD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  <a:latin typeface="+mj-lt"/>
                  </a:rPr>
                  <a:t>Example: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In an electrical engineering lab there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probes of 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are defective.  A student selects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probes in succession. What is the probability that both are defective?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𝑝𝑟𝑜𝑏𝑒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𝑑𝑒𝑓𝑒𝑐𝑡𝑖𝑣𝑒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𝑝𝑟𝑜𝑏𝑒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𝑑𝑒𝑓𝑒𝑐𝑡𝑖𝑣𝑒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C43B1-86DC-41AE-A9C5-B0A931FFD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73F24-65F6-4D07-8F43-F13C71D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969D-B983-49EA-B8E8-94050E99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Joint Probability for Multiple Conditional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E54E8-6B21-412D-ADC3-DF7BA8722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Two events:</a:t>
                </a:r>
                <a:r>
                  <a:rPr lang="en-US" dirty="0">
                    <a:latin typeface="+mj-lt"/>
                  </a:rPr>
                  <a:t>	Consider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+mj-lt"/>
                  </a:rPr>
                  <a:t> The joint probability is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Multiple Events:</a:t>
                </a:r>
                <a:r>
                  <a:rPr lang="en-US" dirty="0">
                    <a:latin typeface="+mj-lt"/>
                  </a:rPr>
                  <a:t>	Consider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The joint probability is defined as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E54E8-6B21-412D-ADC3-DF7BA8722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C18CD-B92E-43FB-A62F-106DC7C5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E3E6-76FC-4B83-9FD5-73C2151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AA784-5A0A-4C2C-A6A4-29E547367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events: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𝑑𝑒𝑝𝑎𝑟𝑡𝑠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𝑎𝑟𝑟𝑖𝑣𝑒𝑠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Given: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=0.78</m:t>
                    </m:r>
                  </m:oMath>
                </a14:m>
                <a:r>
                  <a:rPr lang="en-US" dirty="0"/>
                  <a:t> 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What is the probability that the flight would arrive on time if it </a:t>
                </a:r>
              </a:p>
              <a:p>
                <a:pPr marL="0" indent="0">
                  <a:buNone/>
                </a:pPr>
                <a:r>
                  <a:rPr lang="en-US" dirty="0"/>
                  <a:t>       departed on time?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(b) What is the probability that a flight departed on time if it arrived on 	</a:t>
                </a:r>
              </a:p>
              <a:p>
                <a:pPr marL="0" indent="0">
                  <a:buNone/>
                </a:pPr>
                <a:r>
                  <a:rPr lang="en-US" dirty="0"/>
                  <a:t>       time?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AA784-5A0A-4C2C-A6A4-29E547367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F436A-D0D8-453F-91E7-92BDEEA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8D99-7CF1-4718-BEB5-F3A15A1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2DF09-538A-4329-BAE5-C096C8F4A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Solutions:</a:t>
                </a:r>
              </a:p>
              <a:p>
                <a:pPr marL="0" indent="0">
                  <a:buNone/>
                </a:pPr>
                <a:r>
                  <a:rPr lang="en-US" dirty="0"/>
                  <a:t>(a) Probability that train arrives on time given that it departed on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0.83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Probability that train departed on time given that it arrived on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lphaL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2DF09-538A-4329-BAE5-C096C8F4A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8053B-E109-44D9-9D3D-C8C9BA0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8573-194A-423B-B485-BF3EA0E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Probability –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CB83C-AFE3-4385-A7FA-4958AFDC5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box contains 5000 IC chips, of which 1000 are manufactured by company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 rest by company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 Ten percent of the chips made by company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defective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 of the chips made by company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defective.  If a randomly select chip is found to be defective, what is the probability that it came from company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Solutions:</a:t>
                </a:r>
                <a:r>
                  <a:rPr lang="en-US" dirty="0"/>
                  <a:t> First, define the events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𝐶h𝑖𝑝𝑠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𝐶h𝑖𝑝𝑠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𝑑𝑒𝑓𝑒𝑐𝑡𝑖𝑣𝑒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need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CB83C-AFE3-4385-A7FA-4958AFDC5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63D89-E05E-4971-90C0-71A843E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7FAD-FB1D-407C-8AEE-828618CADA5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42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220&quot;&gt;&lt;object type=&quot;3&quot; unique_id=&quot;10221&quot;&gt;&lt;property id=&quot;20148&quot; value=&quot;5&quot;/&gt;&lt;property id=&quot;20300&quot; value=&quot;Slide 1 - &amp;quot;ENEL 419 PROBABILITY AND RANDOM VARIABLES&amp;quot;&quot;/&gt;&lt;property id=&quot;20307&quot; value=&quot;256&quot;/&gt;&lt;/object&gt;&lt;object type=&quot;3&quot; unique_id=&quot;10222&quot;&gt;&lt;property id=&quot;20148&quot; value=&quot;5&quot;/&gt;&lt;property id=&quot;20300&quot; value=&quot;Slide 2 - &amp;quot;Concept of Conditional Probability&amp;quot;&quot;/&gt;&lt;property id=&quot;20307&quot; value=&quot;257&quot;/&gt;&lt;/object&gt;&lt;object type=&quot;3&quot; unique_id=&quot;10223&quot;&gt;&lt;property id=&quot;20148&quot; value=&quot;5&quot;/&gt;&lt;property id=&quot;20300&quot; value=&quot;Slide 3 - &amp;quot;Definition of Conditional Probability&amp;quot;&quot;/&gt;&lt;property id=&quot;20307&quot; value=&quot;258&quot;/&gt;&lt;/object&gt;&lt;object type=&quot;3&quot; unique_id=&quot;10224&quot;&gt;&lt;property id=&quot;20148&quot; value=&quot;5&quot;/&gt;&lt;property id=&quot;20300&quot; value=&quot;Slide 4 - &amp;quot;Definition of Conditional Probability&amp;quot;&quot;/&gt;&lt;property id=&quot;20307&quot; value=&quot;259&quot;/&gt;&lt;/object&gt;&lt;object type=&quot;3&quot; unique_id=&quot;10225&quot;&gt;&lt;property id=&quot;20148&quot; value=&quot;5&quot;/&gt;&lt;property id=&quot;20300&quot; value=&quot;Slide 5 - &amp;quot;Conditional Probability Example&amp;quot;&quot;/&gt;&lt;property id=&quot;20307&quot; value=&quot;260&quot;/&gt;&lt;/object&gt;&lt;object type=&quot;3&quot; unique_id=&quot;10226&quot;&gt;&lt;property id=&quot;20148&quot; value=&quot;5&quot;/&gt;&lt;property id=&quot;20300&quot; value=&quot;Slide 6 - &amp;quot;Joint Probability for Multiple Conditional Events&amp;quot;&quot;/&gt;&lt;property id=&quot;20307&quot; value=&quot;261&quot;/&gt;&lt;/object&gt;&lt;object type=&quot;3&quot; unique_id=&quot;10227&quot;&gt;&lt;property id=&quot;20148&quot; value=&quot;5&quot;/&gt;&lt;property id=&quot;20300&quot; value=&quot;Slide 7 - &amp;quot;Conditional Probability – Example 1&amp;quot;&quot;/&gt;&lt;property id=&quot;20307&quot; value=&quot;262&quot;/&gt;&lt;/object&gt;&lt;object type=&quot;3&quot; unique_id=&quot;10228&quot;&gt;&lt;property id=&quot;20148&quot; value=&quot;5&quot;/&gt;&lt;property id=&quot;20300&quot; value=&quot;Slide 8 - &amp;quot;Conditional Probability – Example 1&amp;quot;&quot;/&gt;&lt;property id=&quot;20307&quot; value=&quot;263&quot;/&gt;&lt;/object&gt;&lt;object type=&quot;3&quot; unique_id=&quot;10229&quot;&gt;&lt;property id=&quot;20148&quot; value=&quot;5&quot;/&gt;&lt;property id=&quot;20300&quot; value=&quot;Slide 9 - &amp;quot;Conditional Probability – Example 2&amp;quot;&quot;/&gt;&lt;property id=&quot;20307&quot; value=&quot;264&quot;/&gt;&lt;/object&gt;&lt;object type=&quot;3&quot; unique_id=&quot;10230&quot;&gt;&lt;property id=&quot;20148&quot; value=&quot;5&quot;/&gt;&lt;property id=&quot;20300&quot; value=&quot;Slide 10 - &amp;quot;Conditional Probability – Example 2&amp;quot;&quot;/&gt;&lt;property id=&quot;20307&quot; value=&quot;265&quot;/&gt;&lt;/object&gt;&lt;object type=&quot;3&quot; unique_id=&quot;13280&quot;&gt;&lt;property id=&quot;20148&quot; value=&quot;5&quot;/&gt;&lt;property id=&quot;20300&quot; value=&quot;Slide 11 - &amp;quot;Conditional Probability – Example 2&amp;quot;&quot;/&gt;&lt;property id=&quot;20307&quot; value=&quot;266&quot;/&gt;&lt;/object&gt;&lt;object type=&quot;3&quot; unique_id=&quot;14117&quot;&gt;&lt;property id=&quot;20148&quot; value=&quot;5&quot;/&gt;&lt;property id=&quot;20300&quot; value=&quot;Slide 12 - &amp;quot;Independence of Events&amp;quot;&quot;/&gt;&lt;property id=&quot;20307&quot; value=&quot;267&quot;/&gt;&lt;/object&gt;&lt;object type=&quot;3&quot; unique_id=&quot;14118&quot;&gt;&lt;property id=&quot;20148&quot; value=&quot;5&quot;/&gt;&lt;property id=&quot;20300&quot; value=&quot;Slide 13 - &amp;quot;Independence of Events&amp;quot;&quot;/&gt;&lt;property id=&quot;20307&quot; value=&quot;299&quot;/&gt;&lt;/object&gt;&lt;object type=&quot;3&quot; unique_id=&quot;14119&quot;&gt;&lt;property id=&quot;20148&quot; value=&quot;5&quot;/&gt;&lt;property id=&quot;20300&quot; value=&quot;Slide 14 - &amp;quot;Independence of Multiple Events&amp;quot;&quot;/&gt;&lt;property id=&quot;20307&quot; value=&quot;268&quot;/&gt;&lt;/object&gt;&lt;object type=&quot;3&quot; unique_id=&quot;14120&quot;&gt;&lt;property id=&quot;20148&quot; value=&quot;5&quot;/&gt;&lt;property id=&quot;20300&quot; value=&quot;Slide 15 - &amp;quot;Independence of Events – Example 1&amp;quot;&quot;/&gt;&lt;property id=&quot;20307&quot; value=&quot;269&quot;/&gt;&lt;/object&gt;&lt;object type=&quot;3&quot; unique_id=&quot;14121&quot;&gt;&lt;property id=&quot;20148&quot; value=&quot;5&quot;/&gt;&lt;property id=&quot;20300&quot; value=&quot;Slide 16 - &amp;quot;Independence of Events – Example 1 Solutions&amp;quot;&quot;/&gt;&lt;property id=&quot;20307&quot; value=&quot;270&quot;/&gt;&lt;/object&gt;&lt;object type=&quot;3&quot; unique_id=&quot;14122&quot;&gt;&lt;property id=&quot;20148&quot; value=&quot;5&quot;/&gt;&lt;property id=&quot;20300&quot; value=&quot;Slide 17 - &amp;quot;The Theorem of Total Probability&amp;quot;&quot;/&gt;&lt;property id=&quot;20307&quot; value=&quot;272&quot;/&gt;&lt;/object&gt;&lt;object type=&quot;3&quot; unique_id=&quot;14123&quot;&gt;&lt;property id=&quot;20148&quot; value=&quot;5&quot;/&gt;&lt;property id=&quot;20300&quot; value=&quot;Slide 18 - &amp;quot;The Theorem of Total Probability&amp;quot;&quot;/&gt;&lt;property id=&quot;20307&quot; value=&quot;274&quot;/&gt;&lt;/object&gt;&lt;object type=&quot;3&quot; unique_id=&quot;14124&quot;&gt;&lt;property id=&quot;20148&quot; value=&quot;5&quot;/&gt;&lt;property id=&quot;20300&quot; value=&quot;Slide 19 - &amp;quot;Theorem of Total Probability – Example 1&amp;quot;&quot;/&gt;&lt;property id=&quot;20307&quot; value=&quot;275&quot;/&gt;&lt;/object&gt;&lt;object type=&quot;3&quot; unique_id=&quot;14125&quot;&gt;&lt;property id=&quot;20148&quot; value=&quot;5&quot;/&gt;&lt;property id=&quot;20300&quot; value=&quot;Slide 20 - &amp;quot;Theorem of Total Probability – Example 1 Solutions&amp;quot;&quot;/&gt;&lt;property id=&quot;20307&quot; value=&quot;276&quot;/&gt;&lt;/object&gt;&lt;object type=&quot;3&quot; unique_id=&quot;14126&quot;&gt;&lt;property id=&quot;20148&quot; value=&quot;5&quot;/&gt;&lt;property id=&quot;20300&quot; value=&quot;Slide 21 - &amp;quot;Theorem of Total Probability – Example 1 continued&amp;quot;&quot;/&gt;&lt;property id=&quot;20307&quot; value=&quot;277&quot;/&gt;&lt;/object&gt;&lt;object type=&quot;3&quot; unique_id=&quot;14127&quot;&gt;&lt;property id=&quot;20148&quot; value=&quot;5&quot;/&gt;&lt;property id=&quot;20300&quot; value=&quot;Slide 22 - &amp;quot;Bayes Rule&amp;quot;&quot;/&gt;&lt;property id=&quot;20307&quot; value=&quot;278&quot;/&gt;&lt;/object&gt;&lt;object type=&quot;3&quot; unique_id=&quot;14128&quot;&gt;&lt;property id=&quot;20148&quot; value=&quot;5&quot;/&gt;&lt;property id=&quot;20300&quot; value=&quot;Slide 23 - &amp;quot;Example Application to Criminal Justice https://www.theguardian.com/law/2011/oct/02/formula-justice-bayes-theorem-&quot;/&gt;&lt;property id=&quot;20307&quot; value=&quot;298&quot;/&gt;&lt;/object&gt;&lt;object type=&quot;3&quot; unique_id=&quot;14242&quot;&gt;&lt;property id=&quot;20148&quot; value=&quot;5&quot;/&gt;&lt;property id=&quot;20300&quot; value=&quot;Slide 24 - &amp;quot;Generalized Bayes Rule&amp;quot;&quot;/&gt;&lt;property id=&quot;20307&quot; value=&quot;279&quot;/&gt;&lt;/object&gt;&lt;object type=&quot;3&quot; unique_id=&quot;14243&quot;&gt;&lt;property id=&quot;20148&quot; value=&quot;5&quot;/&gt;&lt;property id=&quot;20300&quot; value=&quot;Slide 25 - &amp;quot;Generalized Bayes Rule - Definitions&amp;quot;&quot;/&gt;&lt;property id=&quot;20307&quot; value=&quot;280&quot;/&gt;&lt;/object&gt;&lt;object type=&quot;3&quot; unique_id=&quot;14244&quot;&gt;&lt;property id=&quot;20148&quot; value=&quot;5&quot;/&gt;&lt;property id=&quot;20300&quot; value=&quot;Slide 26 - &amp;quot;Bayes Rule – Example 1&amp;quot;&quot;/&gt;&lt;property id=&quot;20307&quot; value=&quot;282&quot;/&gt;&lt;/object&gt;&lt;object type=&quot;3&quot; unique_id=&quot;14245&quot;&gt;&lt;property id=&quot;20148&quot; value=&quot;5&quot;/&gt;&lt;property id=&quot;20300&quot; value=&quot;Slide 27 - &amp;quot;Theorem of Total Probability – Example 1 Solutions&amp;quot;&quot;/&gt;&lt;property id=&quot;20307&quot; value=&quot;300&quot;/&gt;&lt;/object&gt;&lt;object type=&quot;3&quot; unique_id=&quot;14246&quot;&gt;&lt;property id=&quot;20148&quot; value=&quot;5&quot;/&gt;&lt;property id=&quot;20300&quot; value=&quot;Slide 28 - &amp;quot;Bayes’ Rule – Example 1  Solutions continued&amp;quot;&quot;/&gt;&lt;property id=&quot;20307&quot; value=&quot;284&quot;/&gt;&lt;/object&gt;&lt;object type=&quot;3&quot; unique_id=&quot;14247&quot;&gt;&lt;property id=&quot;20148&quot; value=&quot;5&quot;/&gt;&lt;property id=&quot;20300&quot; value=&quot;Slide 29 - &amp;quot;Bayes Rule – Example 1  Solutions continued&amp;quot;&quot;/&gt;&lt;property id=&quot;20307&quot; value=&quot;285&quot;/&gt;&lt;/object&gt;&lt;object type=&quot;3&quot; unique_id=&quot;14248&quot;&gt;&lt;property id=&quot;20148&quot; value=&quot;5&quot;/&gt;&lt;property id=&quot;20300&quot; value=&quot;Slide 30 - &amp;quot;Bayes Rule – Example 2 &amp;quot;&quot;/&gt;&lt;property id=&quot;20307&quot; value=&quot;286&quot;/&gt;&lt;/object&gt;&lt;object type=&quot;3&quot; unique_id=&quot;14249&quot;&gt;&lt;property id=&quot;20148&quot; value=&quot;5&quot;/&gt;&lt;property id=&quot;20300&quot; value=&quot;Slide 31 - &amp;quot;Bayes Rule – Example 2  Solutions continued&amp;quot;&quot;/&gt;&lt;property id=&quot;20307&quot; value=&quot;287&quot;/&gt;&lt;/object&gt;&lt;object type=&quot;3&quot; unique_id=&quot;14250&quot;&gt;&lt;property id=&quot;20148&quot; value=&quot;5&quot;/&gt;&lt;property id=&quot;20300&quot; value=&quot;Slide 32 - &amp;quot;Bayes Rule – Example 2 (continued)&amp;quot;&quot;/&gt;&lt;property id=&quot;20307&quot; value=&quot;288&quot;/&gt;&lt;/object&gt;&lt;object type=&quot;3&quot; unique_id=&quot;14251&quot;&gt;&lt;property id=&quot;20148&quot; value=&quot;5&quot;/&gt;&lt;property id=&quot;20300&quot; value=&quot;Slide 33 - &amp;quot;Bayes Rule – Example 3 &amp;quot;&quot;/&gt;&lt;property id=&quot;20307&quot; value=&quot;289&quot;/&gt;&lt;/object&gt;&lt;object type=&quot;3&quot; unique_id=&quot;14252&quot;&gt;&lt;property id=&quot;20148&quot; value=&quot;5&quot;/&gt;&lt;property id=&quot;20300&quot; value=&quot;Slide 34 - &amp;quot;Practical Example – Digital Communication System&amp;quot;&quot;/&gt;&lt;property id=&quot;20307&quot; value=&quot;290&quot;/&gt;&lt;/object&gt;&lt;object type=&quot;3&quot; unique_id=&quot;14253&quot;&gt;&lt;property id=&quot;20148&quot; value=&quot;5&quot;/&gt;&lt;property id=&quot;20300&quot; value=&quot;Slide 35 - &amp;quot;Digital Communication System Example Continued&amp;quot;&quot;/&gt;&lt;property id=&quot;20307&quot; value=&quot;291&quot;/&gt;&lt;/object&gt;&lt;object type=&quot;3&quot; unique_id=&quot;14254&quot;&gt;&lt;property id=&quot;20148&quot; value=&quot;5&quot;/&gt;&lt;property id=&quot;20300&quot; value=&quot;Slide 36 - &amp;quot;Game show (Monty Hall Problem) http://www.bing.com/images/search?q=monty+hall+problem&amp;quot;&quot;/&gt;&lt;property id=&quot;20307&quot; value=&quot;294&quot;/&gt;&lt;/object&gt;&lt;object type=&quot;3&quot; unique_id=&quot;14255&quot;&gt;&lt;property id=&quot;20148&quot; value=&quot;5&quot;/&gt;&lt;property id=&quot;20300&quot; value=&quot;Slide 37 - &amp;quot;Game show (Monty Hall Problem) http://www.bing.com/images/search?q=monty+hall+problem&amp;quot;&quot;/&gt;&lt;property id=&quot;20307&quot; value=&quot;295&quot;/&gt;&lt;/object&gt;&lt;object type=&quot;3&quot; unique_id=&quot;14256&quot;&gt;&lt;property id=&quot;20148&quot; value=&quot;5&quot;/&gt;&lt;property id=&quot;20300&quot; value=&quot;Slide 38 - &amp;quot;Game show (Monty Hall Problem)&amp;quot;&quot;/&gt;&lt;property id=&quot;20307&quot; value=&quot;296&quot;/&gt;&lt;/object&gt;&lt;object type=&quot;3&quot; unique_id=&quot;14257&quot;&gt;&lt;property id=&quot;20148&quot; value=&quot;5&quot;/&gt;&lt;property id=&quot;20300&quot; value=&quot;Slide 39 - &amp;quot;Game show (Monty Hall Problem)&amp;quot;&quot;/&gt;&lt;property id=&quot;20307&quot; value=&quot;297&quot;/&gt;&lt;/object&gt;&lt;/object&gt;&lt;object type=&quot;8&quot; unique_id=&quot;10290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2569</Words>
  <Application>Microsoft Office PowerPoint</Application>
  <PresentationFormat>Widescreen</PresentationFormat>
  <Paragraphs>343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Document</vt:lpstr>
      <vt:lpstr>ENEL 419 PROBABILITY AND RANDOM VARIABLES</vt:lpstr>
      <vt:lpstr>Concept of Conditional Probability</vt:lpstr>
      <vt:lpstr>Definition of Conditional Probability</vt:lpstr>
      <vt:lpstr>Definition of Conditional Probability</vt:lpstr>
      <vt:lpstr>Conditional Probability Example</vt:lpstr>
      <vt:lpstr>Joint Probability for Multiple Conditional Events</vt:lpstr>
      <vt:lpstr>Conditional Probability – Example 1</vt:lpstr>
      <vt:lpstr>Conditional Probability – Example 1</vt:lpstr>
      <vt:lpstr>Conditional Probability – Example 2</vt:lpstr>
      <vt:lpstr>Conditional Probability – Example 2</vt:lpstr>
      <vt:lpstr>Conditional Probability – Example 2</vt:lpstr>
      <vt:lpstr>Independence of Events</vt:lpstr>
      <vt:lpstr>Independence of Events</vt:lpstr>
      <vt:lpstr>Independence of Multiple Events</vt:lpstr>
      <vt:lpstr>Independence of Events – Example 1</vt:lpstr>
      <vt:lpstr>Independence of Events – Example 1 Solutions</vt:lpstr>
      <vt:lpstr>The Theorem of Total Probability</vt:lpstr>
      <vt:lpstr>The Theorem of Total Probability</vt:lpstr>
      <vt:lpstr>Theorem of Total Probability – Example 1</vt:lpstr>
      <vt:lpstr>Theorem of Total Probability – Example 1 Solutions</vt:lpstr>
      <vt:lpstr>Theorem of Total Probability – Example 1 continued</vt:lpstr>
      <vt:lpstr>Bayes Rule</vt:lpstr>
      <vt:lpstr>Example Application to Criminal Justice https://www.theguardian.com/law/2011/oct/02/formula-justice-bayes-theorem-miscarriage</vt:lpstr>
      <vt:lpstr>Generalized Bayes Rule</vt:lpstr>
      <vt:lpstr>Generalized Bayes Rule - Definitions</vt:lpstr>
      <vt:lpstr>Bayes Rule – Example 1</vt:lpstr>
      <vt:lpstr>Theorem of Total Probability – Example 1 Solutions</vt:lpstr>
      <vt:lpstr>Bayes’ Rule – Example 1  Solutions continued</vt:lpstr>
      <vt:lpstr>Bayes Rule – Example 1  Solutions continued</vt:lpstr>
      <vt:lpstr>Bayes Rule – Example 2 </vt:lpstr>
      <vt:lpstr>Bayes Rule – Example 2  Solutions continued</vt:lpstr>
      <vt:lpstr>Bayes Rule – Example 2 (continued)</vt:lpstr>
      <vt:lpstr>Bayes Rule – Example 3 </vt:lpstr>
      <vt:lpstr>Practical Example – Digital Communication System</vt:lpstr>
      <vt:lpstr>Digital Communication System Example Continued</vt:lpstr>
      <vt:lpstr>Game show (Monty Hall Problem) http://www.bing.com/images/search?q=monty+hall+problem</vt:lpstr>
      <vt:lpstr>Game show (Monty Hall Problem) http://www.bing.com/images/search?q=monty+hall+problem</vt:lpstr>
      <vt:lpstr>Game show (Monty Hall Problem)</vt:lpstr>
      <vt:lpstr>Game show (Monty Hall Problem)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 PROBABILITY AND RANDOM VARIABLES</dc:title>
  <dc:creator>Abu Sesay</dc:creator>
  <cp:lastModifiedBy>Abu Sesay</cp:lastModifiedBy>
  <cp:revision>143</cp:revision>
  <dcterms:created xsi:type="dcterms:W3CDTF">2020-07-06T22:28:29Z</dcterms:created>
  <dcterms:modified xsi:type="dcterms:W3CDTF">2023-09-13T22:33:54Z</dcterms:modified>
</cp:coreProperties>
</file>