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7"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4136-2274-4A71-91B7-A02A59BE09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EED5DC-1137-48BE-80BA-E0C49477A9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3F68B0-2233-4F5E-B116-2D17BDB7E30D}"/>
              </a:ext>
            </a:extLst>
          </p:cNvPr>
          <p:cNvSpPr>
            <a:spLocks noGrp="1"/>
          </p:cNvSpPr>
          <p:nvPr>
            <p:ph type="dt" sz="half" idx="10"/>
          </p:nvPr>
        </p:nvSpPr>
        <p:spPr/>
        <p:txBody>
          <a:bodyPr/>
          <a:lstStyle/>
          <a:p>
            <a:fld id="{FFBCBB90-1F21-4754-98A0-DF29F26C5745}" type="datetimeFigureOut">
              <a:rPr lang="en-US" smtClean="0"/>
              <a:t>9/26/2023</a:t>
            </a:fld>
            <a:endParaRPr lang="en-US"/>
          </a:p>
        </p:txBody>
      </p:sp>
      <p:sp>
        <p:nvSpPr>
          <p:cNvPr id="5" name="Footer Placeholder 4">
            <a:extLst>
              <a:ext uri="{FF2B5EF4-FFF2-40B4-BE49-F238E27FC236}">
                <a16:creationId xmlns:a16="http://schemas.microsoft.com/office/drawing/2014/main" id="{58C01CB4-5C20-4375-9681-AD3EFF929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0EAA8-2B33-4BFC-9CC8-03EAE9D2ED7B}"/>
              </a:ext>
            </a:extLst>
          </p:cNvPr>
          <p:cNvSpPr>
            <a:spLocks noGrp="1"/>
          </p:cNvSpPr>
          <p:nvPr>
            <p:ph type="sldNum" sz="quarter" idx="12"/>
          </p:nvPr>
        </p:nvSpPr>
        <p:spPr/>
        <p:txBody>
          <a:bodyPr/>
          <a:lstStyle/>
          <a:p>
            <a:fld id="{05CB036E-ABA9-4303-8268-941237252903}" type="slidenum">
              <a:rPr lang="en-US" smtClean="0"/>
              <a:t>‹#›</a:t>
            </a:fld>
            <a:endParaRPr lang="en-US"/>
          </a:p>
        </p:txBody>
      </p:sp>
    </p:spTree>
    <p:extLst>
      <p:ext uri="{BB962C8B-B14F-4D97-AF65-F5344CB8AC3E}">
        <p14:creationId xmlns:p14="http://schemas.microsoft.com/office/powerpoint/2010/main" val="78802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41D7-3F39-4187-8D5C-B4B9B23857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079397-E992-42F0-A1F0-7BCA1BFC8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E3B45-9888-4E5A-8495-8661B2C205E4}"/>
              </a:ext>
            </a:extLst>
          </p:cNvPr>
          <p:cNvSpPr>
            <a:spLocks noGrp="1"/>
          </p:cNvSpPr>
          <p:nvPr>
            <p:ph type="dt" sz="half" idx="10"/>
          </p:nvPr>
        </p:nvSpPr>
        <p:spPr/>
        <p:txBody>
          <a:bodyPr/>
          <a:lstStyle/>
          <a:p>
            <a:fld id="{FFBCBB90-1F21-4754-98A0-DF29F26C5745}" type="datetimeFigureOut">
              <a:rPr lang="en-US" smtClean="0"/>
              <a:t>9/26/2023</a:t>
            </a:fld>
            <a:endParaRPr lang="en-US"/>
          </a:p>
        </p:txBody>
      </p:sp>
      <p:sp>
        <p:nvSpPr>
          <p:cNvPr id="5" name="Footer Placeholder 4">
            <a:extLst>
              <a:ext uri="{FF2B5EF4-FFF2-40B4-BE49-F238E27FC236}">
                <a16:creationId xmlns:a16="http://schemas.microsoft.com/office/drawing/2014/main" id="{FDD4FB62-990E-4C49-B0F5-AE3B614A7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0C174-ED1A-4D2C-A69D-48D13A0F4F7C}"/>
              </a:ext>
            </a:extLst>
          </p:cNvPr>
          <p:cNvSpPr>
            <a:spLocks noGrp="1"/>
          </p:cNvSpPr>
          <p:nvPr>
            <p:ph type="sldNum" sz="quarter" idx="12"/>
          </p:nvPr>
        </p:nvSpPr>
        <p:spPr/>
        <p:txBody>
          <a:bodyPr/>
          <a:lstStyle/>
          <a:p>
            <a:fld id="{05CB036E-ABA9-4303-8268-941237252903}" type="slidenum">
              <a:rPr lang="en-US" smtClean="0"/>
              <a:t>‹#›</a:t>
            </a:fld>
            <a:endParaRPr lang="en-US"/>
          </a:p>
        </p:txBody>
      </p:sp>
    </p:spTree>
    <p:extLst>
      <p:ext uri="{BB962C8B-B14F-4D97-AF65-F5344CB8AC3E}">
        <p14:creationId xmlns:p14="http://schemas.microsoft.com/office/powerpoint/2010/main" val="318273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695EA-F8DE-4D3E-B7B1-9B68600800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9062E-B54A-432B-92F9-6A8788DDC2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684D0-D12B-477B-A10F-CF13C331572A}"/>
              </a:ext>
            </a:extLst>
          </p:cNvPr>
          <p:cNvSpPr>
            <a:spLocks noGrp="1"/>
          </p:cNvSpPr>
          <p:nvPr>
            <p:ph type="dt" sz="half" idx="10"/>
          </p:nvPr>
        </p:nvSpPr>
        <p:spPr/>
        <p:txBody>
          <a:bodyPr/>
          <a:lstStyle/>
          <a:p>
            <a:fld id="{FFBCBB90-1F21-4754-98A0-DF29F26C5745}" type="datetimeFigureOut">
              <a:rPr lang="en-US" smtClean="0"/>
              <a:t>9/26/2023</a:t>
            </a:fld>
            <a:endParaRPr lang="en-US"/>
          </a:p>
        </p:txBody>
      </p:sp>
      <p:sp>
        <p:nvSpPr>
          <p:cNvPr id="5" name="Footer Placeholder 4">
            <a:extLst>
              <a:ext uri="{FF2B5EF4-FFF2-40B4-BE49-F238E27FC236}">
                <a16:creationId xmlns:a16="http://schemas.microsoft.com/office/drawing/2014/main" id="{26A7C36D-3CBE-4490-BB86-FBBA4115F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D9D18-BB35-49B6-9E5B-5D2D16AC9401}"/>
              </a:ext>
            </a:extLst>
          </p:cNvPr>
          <p:cNvSpPr>
            <a:spLocks noGrp="1"/>
          </p:cNvSpPr>
          <p:nvPr>
            <p:ph type="sldNum" sz="quarter" idx="12"/>
          </p:nvPr>
        </p:nvSpPr>
        <p:spPr/>
        <p:txBody>
          <a:bodyPr/>
          <a:lstStyle/>
          <a:p>
            <a:fld id="{05CB036E-ABA9-4303-8268-941237252903}" type="slidenum">
              <a:rPr lang="en-US" smtClean="0"/>
              <a:t>‹#›</a:t>
            </a:fld>
            <a:endParaRPr lang="en-US"/>
          </a:p>
        </p:txBody>
      </p:sp>
    </p:spTree>
    <p:extLst>
      <p:ext uri="{BB962C8B-B14F-4D97-AF65-F5344CB8AC3E}">
        <p14:creationId xmlns:p14="http://schemas.microsoft.com/office/powerpoint/2010/main" val="412792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9B2C-C9C7-4293-8D1E-7A2B94590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6AD39C-6CC6-43F7-9565-AEAEF4506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A492E-A499-4795-ABAE-3DEBC585D449}"/>
              </a:ext>
            </a:extLst>
          </p:cNvPr>
          <p:cNvSpPr>
            <a:spLocks noGrp="1"/>
          </p:cNvSpPr>
          <p:nvPr>
            <p:ph type="dt" sz="half" idx="10"/>
          </p:nvPr>
        </p:nvSpPr>
        <p:spPr/>
        <p:txBody>
          <a:bodyPr/>
          <a:lstStyle/>
          <a:p>
            <a:fld id="{FFBCBB90-1F21-4754-98A0-DF29F26C5745}" type="datetimeFigureOut">
              <a:rPr lang="en-US" smtClean="0"/>
              <a:t>9/26/2023</a:t>
            </a:fld>
            <a:endParaRPr lang="en-US"/>
          </a:p>
        </p:txBody>
      </p:sp>
      <p:sp>
        <p:nvSpPr>
          <p:cNvPr id="5" name="Footer Placeholder 4">
            <a:extLst>
              <a:ext uri="{FF2B5EF4-FFF2-40B4-BE49-F238E27FC236}">
                <a16:creationId xmlns:a16="http://schemas.microsoft.com/office/drawing/2014/main" id="{F92A8813-6E1F-4C14-A4AA-A68F29E62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ADE63-3919-4FE0-97E3-DD8E55523771}"/>
              </a:ext>
            </a:extLst>
          </p:cNvPr>
          <p:cNvSpPr>
            <a:spLocks noGrp="1"/>
          </p:cNvSpPr>
          <p:nvPr>
            <p:ph type="sldNum" sz="quarter" idx="12"/>
          </p:nvPr>
        </p:nvSpPr>
        <p:spPr/>
        <p:txBody>
          <a:bodyPr/>
          <a:lstStyle/>
          <a:p>
            <a:fld id="{05CB036E-ABA9-4303-8268-941237252903}" type="slidenum">
              <a:rPr lang="en-US" smtClean="0"/>
              <a:t>‹#›</a:t>
            </a:fld>
            <a:endParaRPr lang="en-US"/>
          </a:p>
        </p:txBody>
      </p:sp>
    </p:spTree>
    <p:extLst>
      <p:ext uri="{BB962C8B-B14F-4D97-AF65-F5344CB8AC3E}">
        <p14:creationId xmlns:p14="http://schemas.microsoft.com/office/powerpoint/2010/main" val="303655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4CBD-3C10-4C76-AD66-EB48172E49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C78277-8B71-4BBE-9CF1-5BA2CFCC0B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0B4E9C-4DAD-46FE-B81B-4284C5B89677}"/>
              </a:ext>
            </a:extLst>
          </p:cNvPr>
          <p:cNvSpPr>
            <a:spLocks noGrp="1"/>
          </p:cNvSpPr>
          <p:nvPr>
            <p:ph type="dt" sz="half" idx="10"/>
          </p:nvPr>
        </p:nvSpPr>
        <p:spPr/>
        <p:txBody>
          <a:bodyPr/>
          <a:lstStyle/>
          <a:p>
            <a:fld id="{FFBCBB90-1F21-4754-98A0-DF29F26C5745}" type="datetimeFigureOut">
              <a:rPr lang="en-US" smtClean="0"/>
              <a:t>9/26/2023</a:t>
            </a:fld>
            <a:endParaRPr lang="en-US"/>
          </a:p>
        </p:txBody>
      </p:sp>
      <p:sp>
        <p:nvSpPr>
          <p:cNvPr id="5" name="Footer Placeholder 4">
            <a:extLst>
              <a:ext uri="{FF2B5EF4-FFF2-40B4-BE49-F238E27FC236}">
                <a16:creationId xmlns:a16="http://schemas.microsoft.com/office/drawing/2014/main" id="{CBDA692E-2F82-4499-90C5-3910F43C7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D91E0-4310-4E15-ACA0-C500F3690D76}"/>
              </a:ext>
            </a:extLst>
          </p:cNvPr>
          <p:cNvSpPr>
            <a:spLocks noGrp="1"/>
          </p:cNvSpPr>
          <p:nvPr>
            <p:ph type="sldNum" sz="quarter" idx="12"/>
          </p:nvPr>
        </p:nvSpPr>
        <p:spPr/>
        <p:txBody>
          <a:bodyPr/>
          <a:lstStyle/>
          <a:p>
            <a:fld id="{05CB036E-ABA9-4303-8268-941237252903}" type="slidenum">
              <a:rPr lang="en-US" smtClean="0"/>
              <a:t>‹#›</a:t>
            </a:fld>
            <a:endParaRPr lang="en-US"/>
          </a:p>
        </p:txBody>
      </p:sp>
    </p:spTree>
    <p:extLst>
      <p:ext uri="{BB962C8B-B14F-4D97-AF65-F5344CB8AC3E}">
        <p14:creationId xmlns:p14="http://schemas.microsoft.com/office/powerpoint/2010/main" val="223708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4B4F-E858-4D4C-88B3-B86556EEB5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1CF7A-9C33-4A3E-974D-3A52935C4C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28BAC5-C7DB-4324-A2BF-8CA16DE47C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18DAEF-4CBF-490D-97FA-769739619F3C}"/>
              </a:ext>
            </a:extLst>
          </p:cNvPr>
          <p:cNvSpPr>
            <a:spLocks noGrp="1"/>
          </p:cNvSpPr>
          <p:nvPr>
            <p:ph type="dt" sz="half" idx="10"/>
          </p:nvPr>
        </p:nvSpPr>
        <p:spPr/>
        <p:txBody>
          <a:bodyPr/>
          <a:lstStyle/>
          <a:p>
            <a:fld id="{FFBCBB90-1F21-4754-98A0-DF29F26C5745}" type="datetimeFigureOut">
              <a:rPr lang="en-US" smtClean="0"/>
              <a:t>9/26/2023</a:t>
            </a:fld>
            <a:endParaRPr lang="en-US"/>
          </a:p>
        </p:txBody>
      </p:sp>
      <p:sp>
        <p:nvSpPr>
          <p:cNvPr id="6" name="Footer Placeholder 5">
            <a:extLst>
              <a:ext uri="{FF2B5EF4-FFF2-40B4-BE49-F238E27FC236}">
                <a16:creationId xmlns:a16="http://schemas.microsoft.com/office/drawing/2014/main" id="{B9B07F18-2D01-4300-A07E-0373F8D60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DEADD6-B36E-4C6C-85AB-1A0523C8C1E7}"/>
              </a:ext>
            </a:extLst>
          </p:cNvPr>
          <p:cNvSpPr>
            <a:spLocks noGrp="1"/>
          </p:cNvSpPr>
          <p:nvPr>
            <p:ph type="sldNum" sz="quarter" idx="12"/>
          </p:nvPr>
        </p:nvSpPr>
        <p:spPr/>
        <p:txBody>
          <a:bodyPr/>
          <a:lstStyle/>
          <a:p>
            <a:fld id="{05CB036E-ABA9-4303-8268-941237252903}" type="slidenum">
              <a:rPr lang="en-US" smtClean="0"/>
              <a:t>‹#›</a:t>
            </a:fld>
            <a:endParaRPr lang="en-US"/>
          </a:p>
        </p:txBody>
      </p:sp>
    </p:spTree>
    <p:extLst>
      <p:ext uri="{BB962C8B-B14F-4D97-AF65-F5344CB8AC3E}">
        <p14:creationId xmlns:p14="http://schemas.microsoft.com/office/powerpoint/2010/main" val="390796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4336-95B0-454A-86E9-E4481F574B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E7FA5-9234-4BED-8D2E-8E0380AA19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254236-288F-462F-ABF1-69448E3AED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C1DB6E-0627-4A2E-82DB-7931F86BB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EF8179-F132-4F37-A9CC-0574A7A420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011F26-EA51-4EF7-A913-4D15AD5247EB}"/>
              </a:ext>
            </a:extLst>
          </p:cNvPr>
          <p:cNvSpPr>
            <a:spLocks noGrp="1"/>
          </p:cNvSpPr>
          <p:nvPr>
            <p:ph type="dt" sz="half" idx="10"/>
          </p:nvPr>
        </p:nvSpPr>
        <p:spPr/>
        <p:txBody>
          <a:bodyPr/>
          <a:lstStyle/>
          <a:p>
            <a:fld id="{FFBCBB90-1F21-4754-98A0-DF29F26C5745}" type="datetimeFigureOut">
              <a:rPr lang="en-US" smtClean="0"/>
              <a:t>9/26/2023</a:t>
            </a:fld>
            <a:endParaRPr lang="en-US"/>
          </a:p>
        </p:txBody>
      </p:sp>
      <p:sp>
        <p:nvSpPr>
          <p:cNvPr id="8" name="Footer Placeholder 7">
            <a:extLst>
              <a:ext uri="{FF2B5EF4-FFF2-40B4-BE49-F238E27FC236}">
                <a16:creationId xmlns:a16="http://schemas.microsoft.com/office/drawing/2014/main" id="{E42E7EF6-C2BE-490F-B602-82F9631710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C8D40A-2FF0-4E6E-9269-1E6A376BF6D1}"/>
              </a:ext>
            </a:extLst>
          </p:cNvPr>
          <p:cNvSpPr>
            <a:spLocks noGrp="1"/>
          </p:cNvSpPr>
          <p:nvPr>
            <p:ph type="sldNum" sz="quarter" idx="12"/>
          </p:nvPr>
        </p:nvSpPr>
        <p:spPr/>
        <p:txBody>
          <a:bodyPr/>
          <a:lstStyle/>
          <a:p>
            <a:fld id="{05CB036E-ABA9-4303-8268-941237252903}" type="slidenum">
              <a:rPr lang="en-US" smtClean="0"/>
              <a:t>‹#›</a:t>
            </a:fld>
            <a:endParaRPr lang="en-US"/>
          </a:p>
        </p:txBody>
      </p:sp>
    </p:spTree>
    <p:extLst>
      <p:ext uri="{BB962C8B-B14F-4D97-AF65-F5344CB8AC3E}">
        <p14:creationId xmlns:p14="http://schemas.microsoft.com/office/powerpoint/2010/main" val="29305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B2E4-5C85-4E9A-B5FC-D61E77733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C77E7-A4DA-44D0-AFD1-884BD97610E8}"/>
              </a:ext>
            </a:extLst>
          </p:cNvPr>
          <p:cNvSpPr>
            <a:spLocks noGrp="1"/>
          </p:cNvSpPr>
          <p:nvPr>
            <p:ph type="dt" sz="half" idx="10"/>
          </p:nvPr>
        </p:nvSpPr>
        <p:spPr/>
        <p:txBody>
          <a:bodyPr/>
          <a:lstStyle/>
          <a:p>
            <a:fld id="{FFBCBB90-1F21-4754-98A0-DF29F26C5745}" type="datetimeFigureOut">
              <a:rPr lang="en-US" smtClean="0"/>
              <a:t>9/26/2023</a:t>
            </a:fld>
            <a:endParaRPr lang="en-US"/>
          </a:p>
        </p:txBody>
      </p:sp>
      <p:sp>
        <p:nvSpPr>
          <p:cNvPr id="4" name="Footer Placeholder 3">
            <a:extLst>
              <a:ext uri="{FF2B5EF4-FFF2-40B4-BE49-F238E27FC236}">
                <a16:creationId xmlns:a16="http://schemas.microsoft.com/office/drawing/2014/main" id="{423701B6-FE7F-4087-BAC0-884E2E4071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E47970-C59D-4FC6-8B9F-87640817C13B}"/>
              </a:ext>
            </a:extLst>
          </p:cNvPr>
          <p:cNvSpPr>
            <a:spLocks noGrp="1"/>
          </p:cNvSpPr>
          <p:nvPr>
            <p:ph type="sldNum" sz="quarter" idx="12"/>
          </p:nvPr>
        </p:nvSpPr>
        <p:spPr/>
        <p:txBody>
          <a:bodyPr/>
          <a:lstStyle/>
          <a:p>
            <a:fld id="{05CB036E-ABA9-4303-8268-941237252903}" type="slidenum">
              <a:rPr lang="en-US" smtClean="0"/>
              <a:t>‹#›</a:t>
            </a:fld>
            <a:endParaRPr lang="en-US"/>
          </a:p>
        </p:txBody>
      </p:sp>
    </p:spTree>
    <p:extLst>
      <p:ext uri="{BB962C8B-B14F-4D97-AF65-F5344CB8AC3E}">
        <p14:creationId xmlns:p14="http://schemas.microsoft.com/office/powerpoint/2010/main" val="105172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EB2A1-912B-4F9B-A281-DB7C671736C0}"/>
              </a:ext>
            </a:extLst>
          </p:cNvPr>
          <p:cNvSpPr>
            <a:spLocks noGrp="1"/>
          </p:cNvSpPr>
          <p:nvPr>
            <p:ph type="dt" sz="half" idx="10"/>
          </p:nvPr>
        </p:nvSpPr>
        <p:spPr/>
        <p:txBody>
          <a:bodyPr/>
          <a:lstStyle/>
          <a:p>
            <a:fld id="{FFBCBB90-1F21-4754-98A0-DF29F26C5745}" type="datetimeFigureOut">
              <a:rPr lang="en-US" smtClean="0"/>
              <a:t>9/26/2023</a:t>
            </a:fld>
            <a:endParaRPr lang="en-US"/>
          </a:p>
        </p:txBody>
      </p:sp>
      <p:sp>
        <p:nvSpPr>
          <p:cNvPr id="3" name="Footer Placeholder 2">
            <a:extLst>
              <a:ext uri="{FF2B5EF4-FFF2-40B4-BE49-F238E27FC236}">
                <a16:creationId xmlns:a16="http://schemas.microsoft.com/office/drawing/2014/main" id="{955BEB2D-687E-4567-B79C-C1B93F5F2A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A15029-5CD9-40E7-A38A-355C91BA3CB3}"/>
              </a:ext>
            </a:extLst>
          </p:cNvPr>
          <p:cNvSpPr>
            <a:spLocks noGrp="1"/>
          </p:cNvSpPr>
          <p:nvPr>
            <p:ph type="sldNum" sz="quarter" idx="12"/>
          </p:nvPr>
        </p:nvSpPr>
        <p:spPr/>
        <p:txBody>
          <a:bodyPr/>
          <a:lstStyle/>
          <a:p>
            <a:fld id="{05CB036E-ABA9-4303-8268-941237252903}" type="slidenum">
              <a:rPr lang="en-US" smtClean="0"/>
              <a:t>‹#›</a:t>
            </a:fld>
            <a:endParaRPr lang="en-US"/>
          </a:p>
        </p:txBody>
      </p:sp>
    </p:spTree>
    <p:extLst>
      <p:ext uri="{BB962C8B-B14F-4D97-AF65-F5344CB8AC3E}">
        <p14:creationId xmlns:p14="http://schemas.microsoft.com/office/powerpoint/2010/main" val="179578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03DD-1F69-4AA1-AB19-F2924E04F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4073AA-F3CF-4B35-B413-6154E561B1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17C430-A983-4D2A-9835-8013B2D92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F33AF-A734-412E-8A00-873738C7547C}"/>
              </a:ext>
            </a:extLst>
          </p:cNvPr>
          <p:cNvSpPr>
            <a:spLocks noGrp="1"/>
          </p:cNvSpPr>
          <p:nvPr>
            <p:ph type="dt" sz="half" idx="10"/>
          </p:nvPr>
        </p:nvSpPr>
        <p:spPr/>
        <p:txBody>
          <a:bodyPr/>
          <a:lstStyle/>
          <a:p>
            <a:fld id="{FFBCBB90-1F21-4754-98A0-DF29F26C5745}" type="datetimeFigureOut">
              <a:rPr lang="en-US" smtClean="0"/>
              <a:t>9/26/2023</a:t>
            </a:fld>
            <a:endParaRPr lang="en-US"/>
          </a:p>
        </p:txBody>
      </p:sp>
      <p:sp>
        <p:nvSpPr>
          <p:cNvPr id="6" name="Footer Placeholder 5">
            <a:extLst>
              <a:ext uri="{FF2B5EF4-FFF2-40B4-BE49-F238E27FC236}">
                <a16:creationId xmlns:a16="http://schemas.microsoft.com/office/drawing/2014/main" id="{133CE282-48AB-411D-A2B7-51345488A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3C32B-0113-4401-B085-1D77D23F4FC1}"/>
              </a:ext>
            </a:extLst>
          </p:cNvPr>
          <p:cNvSpPr>
            <a:spLocks noGrp="1"/>
          </p:cNvSpPr>
          <p:nvPr>
            <p:ph type="sldNum" sz="quarter" idx="12"/>
          </p:nvPr>
        </p:nvSpPr>
        <p:spPr/>
        <p:txBody>
          <a:bodyPr/>
          <a:lstStyle/>
          <a:p>
            <a:fld id="{05CB036E-ABA9-4303-8268-941237252903}" type="slidenum">
              <a:rPr lang="en-US" smtClean="0"/>
              <a:t>‹#›</a:t>
            </a:fld>
            <a:endParaRPr lang="en-US"/>
          </a:p>
        </p:txBody>
      </p:sp>
    </p:spTree>
    <p:extLst>
      <p:ext uri="{BB962C8B-B14F-4D97-AF65-F5344CB8AC3E}">
        <p14:creationId xmlns:p14="http://schemas.microsoft.com/office/powerpoint/2010/main" val="35193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714A-ADB9-42BE-BFF8-69ED898BA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F65EA8-B3BA-4D97-8A05-1BC4019A96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775FA0-C7CF-44B3-B313-C11481130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71CCB-8E29-4965-A262-8CDD5EDC6BCB}"/>
              </a:ext>
            </a:extLst>
          </p:cNvPr>
          <p:cNvSpPr>
            <a:spLocks noGrp="1"/>
          </p:cNvSpPr>
          <p:nvPr>
            <p:ph type="dt" sz="half" idx="10"/>
          </p:nvPr>
        </p:nvSpPr>
        <p:spPr/>
        <p:txBody>
          <a:bodyPr/>
          <a:lstStyle/>
          <a:p>
            <a:fld id="{FFBCBB90-1F21-4754-98A0-DF29F26C5745}" type="datetimeFigureOut">
              <a:rPr lang="en-US" smtClean="0"/>
              <a:t>9/26/2023</a:t>
            </a:fld>
            <a:endParaRPr lang="en-US"/>
          </a:p>
        </p:txBody>
      </p:sp>
      <p:sp>
        <p:nvSpPr>
          <p:cNvPr id="6" name="Footer Placeholder 5">
            <a:extLst>
              <a:ext uri="{FF2B5EF4-FFF2-40B4-BE49-F238E27FC236}">
                <a16:creationId xmlns:a16="http://schemas.microsoft.com/office/drawing/2014/main" id="{7917DBE2-EB80-41F5-85C3-02D928720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EF3E6-236B-4E2E-A7D9-01DC7185CA5F}"/>
              </a:ext>
            </a:extLst>
          </p:cNvPr>
          <p:cNvSpPr>
            <a:spLocks noGrp="1"/>
          </p:cNvSpPr>
          <p:nvPr>
            <p:ph type="sldNum" sz="quarter" idx="12"/>
          </p:nvPr>
        </p:nvSpPr>
        <p:spPr/>
        <p:txBody>
          <a:bodyPr/>
          <a:lstStyle/>
          <a:p>
            <a:fld id="{05CB036E-ABA9-4303-8268-941237252903}" type="slidenum">
              <a:rPr lang="en-US" smtClean="0"/>
              <a:t>‹#›</a:t>
            </a:fld>
            <a:endParaRPr lang="en-US"/>
          </a:p>
        </p:txBody>
      </p:sp>
    </p:spTree>
    <p:extLst>
      <p:ext uri="{BB962C8B-B14F-4D97-AF65-F5344CB8AC3E}">
        <p14:creationId xmlns:p14="http://schemas.microsoft.com/office/powerpoint/2010/main" val="176312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6D7D7-C96A-4525-A98A-AC4948400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0FB500-1437-4A5E-BC52-A2B01FBB3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27383-AFBE-4D15-B8FC-EEB0B566E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CBB90-1F21-4754-98A0-DF29F26C5745}" type="datetimeFigureOut">
              <a:rPr lang="en-US" smtClean="0"/>
              <a:t>9/26/2023</a:t>
            </a:fld>
            <a:endParaRPr lang="en-US"/>
          </a:p>
        </p:txBody>
      </p:sp>
      <p:sp>
        <p:nvSpPr>
          <p:cNvPr id="5" name="Footer Placeholder 4">
            <a:extLst>
              <a:ext uri="{FF2B5EF4-FFF2-40B4-BE49-F238E27FC236}">
                <a16:creationId xmlns:a16="http://schemas.microsoft.com/office/drawing/2014/main" id="{D5764DAA-8154-4640-A475-7AE2C269CA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506952-8D32-4085-B7DC-5CBBC88FA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B036E-ABA9-4303-8268-941237252903}" type="slidenum">
              <a:rPr lang="en-US" smtClean="0"/>
              <a:t>‹#›</a:t>
            </a:fld>
            <a:endParaRPr lang="en-US"/>
          </a:p>
        </p:txBody>
      </p:sp>
    </p:spTree>
    <p:extLst>
      <p:ext uri="{BB962C8B-B14F-4D97-AF65-F5344CB8AC3E}">
        <p14:creationId xmlns:p14="http://schemas.microsoft.com/office/powerpoint/2010/main" val="319736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997B-011E-4026-A4B0-B0754E7AC925}"/>
              </a:ext>
            </a:extLst>
          </p:cNvPr>
          <p:cNvSpPr>
            <a:spLocks noGrp="1"/>
          </p:cNvSpPr>
          <p:nvPr>
            <p:ph type="ctrTitle"/>
          </p:nvPr>
        </p:nvSpPr>
        <p:spPr/>
        <p:txBody>
          <a:bodyPr/>
          <a:lstStyle/>
          <a:p>
            <a:r>
              <a:rPr lang="en-US" dirty="0"/>
              <a:t>ENEL 419 PROBABILITY AND RANDOM VARIABLES</a:t>
            </a:r>
          </a:p>
        </p:txBody>
      </p:sp>
      <p:sp>
        <p:nvSpPr>
          <p:cNvPr id="3" name="Subtitle 2">
            <a:extLst>
              <a:ext uri="{FF2B5EF4-FFF2-40B4-BE49-F238E27FC236}">
                <a16:creationId xmlns:a16="http://schemas.microsoft.com/office/drawing/2014/main" id="{72D815D7-3EE3-4E43-8D69-F03DC4F7A1C9}"/>
              </a:ext>
            </a:extLst>
          </p:cNvPr>
          <p:cNvSpPr>
            <a:spLocks noGrp="1"/>
          </p:cNvSpPr>
          <p:nvPr>
            <p:ph type="subTitle" idx="1"/>
          </p:nvPr>
        </p:nvSpPr>
        <p:spPr/>
        <p:txBody>
          <a:bodyPr>
            <a:normAutofit lnSpcReduction="10000"/>
          </a:bodyPr>
          <a:lstStyle/>
          <a:p>
            <a:pPr marL="457200" indent="-457200">
              <a:buAutoNum type="arabicPeriod" startAt="3"/>
            </a:pPr>
            <a:r>
              <a:rPr lang="en-US" dirty="0"/>
              <a:t>Sequential Experiments and Principles of Counting</a:t>
            </a:r>
          </a:p>
          <a:p>
            <a:r>
              <a:rPr lang="en-US" dirty="0"/>
              <a:t>(Reading Exercises:  Montgomery and Runger Chapter 2 - Sections 2.2 &amp; Class notes)</a:t>
            </a:r>
          </a:p>
          <a:p>
            <a:r>
              <a:rPr lang="en-US" dirty="0"/>
              <a:t>(Reading Exercises:  Yates and Goodman Chapter 2)</a:t>
            </a:r>
          </a:p>
        </p:txBody>
      </p:sp>
    </p:spTree>
    <p:extLst>
      <p:ext uri="{BB962C8B-B14F-4D97-AF65-F5344CB8AC3E}">
        <p14:creationId xmlns:p14="http://schemas.microsoft.com/office/powerpoint/2010/main" val="950353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434D-AB80-4E3D-997B-53B9237A8E79}"/>
              </a:ext>
            </a:extLst>
          </p:cNvPr>
          <p:cNvSpPr>
            <a:spLocks noGrp="1"/>
          </p:cNvSpPr>
          <p:nvPr>
            <p:ph type="title"/>
          </p:nvPr>
        </p:nvSpPr>
        <p:spPr>
          <a:xfrm>
            <a:off x="838200" y="346075"/>
            <a:ext cx="10515600" cy="1325563"/>
          </a:xfrm>
        </p:spPr>
        <p:txBody>
          <a:bodyPr/>
          <a:lstStyle/>
          <a:p>
            <a:pPr algn="ctr"/>
            <a:r>
              <a:rPr lang="en-US" dirty="0"/>
              <a:t>Tree Diagram for Selecting Property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6D62C8-EA56-43D8-8215-CC56CB2ED91B}"/>
                  </a:ext>
                </a:extLst>
              </p:cNvPr>
              <p:cNvSpPr>
                <a:spLocks noGrp="1"/>
              </p:cNvSpPr>
              <p:nvPr>
                <p:ph idx="1"/>
              </p:nvPr>
            </p:nvSpPr>
            <p:spPr>
              <a:xfrm>
                <a:off x="838200" y="1842852"/>
                <a:ext cx="10515600" cy="4351338"/>
              </a:xfrm>
            </p:spPr>
            <p:txBody>
              <a:bodyPr>
                <a:normAutofit fontScale="92500" lnSpcReduction="10000"/>
              </a:bodyPr>
              <a:lstStyle/>
              <a:p>
                <a:pPr marL="0" lvl="0" indent="0">
                  <a:buNone/>
                </a:pPr>
                <a:r>
                  <a:rPr lang="en-US" dirty="0">
                    <a:solidFill>
                      <a:prstClr val="black"/>
                    </a:solidFill>
                  </a:rPr>
                  <a:t>A tree diagram is shown on the right.</a:t>
                </a:r>
              </a:p>
              <a:p>
                <a:pPr marL="0" marR="0" indent="0">
                  <a:lnSpc>
                    <a:spcPct val="107000"/>
                  </a:lnSpc>
                  <a:spcBef>
                    <a:spcPts val="0"/>
                  </a:spcBef>
                  <a:spcAft>
                    <a:spcPts val="800"/>
                  </a:spcAft>
                  <a:buNone/>
                </a:pPr>
                <a:r>
                  <a:rPr lang="en-CA" dirty="0">
                    <a:latin typeface="Cambria Math" panose="02040503050406030204" pitchFamily="18" charset="0"/>
                    <a:ea typeface="Times New Roman" panose="02020603050405020304" pitchFamily="18" charset="0"/>
                    <a:cs typeface="Times New Roman" panose="02020603050405020304" pitchFamily="18" charset="0"/>
                  </a:rPr>
                  <a:t>Counting the number of branches on the </a:t>
                </a:r>
              </a:p>
              <a:p>
                <a:pPr marL="0" marR="0" indent="0">
                  <a:lnSpc>
                    <a:spcPct val="107000"/>
                  </a:lnSpc>
                  <a:spcBef>
                    <a:spcPts val="0"/>
                  </a:spcBef>
                  <a:spcAft>
                    <a:spcPts val="800"/>
                  </a:spcAft>
                  <a:buNone/>
                </a:pPr>
                <a:r>
                  <a:rPr lang="en-CA" dirty="0">
                    <a:latin typeface="Cambria Math" panose="02040503050406030204" pitchFamily="18" charset="0"/>
                    <a:ea typeface="Times New Roman" panose="02020603050405020304" pitchFamily="18" charset="0"/>
                    <a:cs typeface="Times New Roman" panose="02020603050405020304" pitchFamily="18" charset="0"/>
                  </a:rPr>
                  <a:t>right-hand side of the tree, gives 12 different </a:t>
                </a:r>
              </a:p>
              <a:p>
                <a:pPr marL="0" marR="0" indent="0">
                  <a:lnSpc>
                    <a:spcPct val="107000"/>
                  </a:lnSpc>
                  <a:spcBef>
                    <a:spcPts val="0"/>
                  </a:spcBef>
                  <a:spcAft>
                    <a:spcPts val="800"/>
                  </a:spcAft>
                  <a:buNone/>
                </a:pPr>
                <a:r>
                  <a:rPr lang="en-CA" dirty="0">
                    <a:latin typeface="Cambria Math" panose="02040503050406030204" pitchFamily="18" charset="0"/>
                    <a:ea typeface="Times New Roman" panose="02020603050405020304" pitchFamily="18" charset="0"/>
                    <a:cs typeface="Times New Roman" panose="02020603050405020304" pitchFamily="18" charset="0"/>
                  </a:rPr>
                  <a:t>ways the buyer may choose a property.  </a:t>
                </a:r>
              </a:p>
              <a:p>
                <a:pPr marL="0" marR="0" indent="0">
                  <a:lnSpc>
                    <a:spcPct val="107000"/>
                  </a:lnSpc>
                  <a:spcBef>
                    <a:spcPts val="0"/>
                  </a:spcBef>
                  <a:spcAft>
                    <a:spcPts val="800"/>
                  </a:spcAft>
                  <a:buNone/>
                </a:pPr>
                <a:r>
                  <a:rPr lang="en-CA" dirty="0">
                    <a:latin typeface="Cambria Math" panose="02040503050406030204" pitchFamily="18" charset="0"/>
                    <a:ea typeface="Times New Roman" panose="02020603050405020304" pitchFamily="18" charset="0"/>
                    <a:cs typeface="Times New Roman" panose="02020603050405020304" pitchFamily="18" charset="0"/>
                  </a:rPr>
                  <a:t>(a) For sample space: </a:t>
                </a:r>
                <a14:m>
                  <m:oMath xmlns:m="http://schemas.openxmlformats.org/officeDocument/2006/math">
                    <m:sSub>
                      <m:sSubPr>
                        <m:ctrlPr>
                          <a:rPr lang="en-CA"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𝑠</m:t>
                        </m:r>
                      </m:sub>
                    </m:sSub>
                    <m:r>
                      <a:rPr lang="en-US" b="0" i="1" smtClean="0">
                        <a:latin typeface="Cambria Math" panose="02040503050406030204" pitchFamily="18" charset="0"/>
                        <a:cs typeface="Times New Roman" panose="02020603050405020304" pitchFamily="18" charset="0"/>
                      </a:rPr>
                      <m:t>=12</m:t>
                    </m:r>
                  </m:oMath>
                </a14:m>
                <a:endParaRPr lang="en-CA" dirty="0">
                  <a:latin typeface="Cambria Math" panose="020405030504060302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CA" dirty="0">
                    <a:latin typeface="Cambria Math" panose="02040503050406030204" pitchFamily="18" charset="0"/>
                    <a:ea typeface="Times New Roman" panose="02020603050405020304" pitchFamily="18" charset="0"/>
                    <a:cs typeface="Times New Roman" panose="02020603050405020304" pitchFamily="18" charset="0"/>
                  </a:rPr>
                  <a:t>(b) For Rustic and Ranch: </a:t>
                </a:r>
                <a14:m>
                  <m:oMath xmlns:m="http://schemas.openxmlformats.org/officeDocument/2006/math">
                    <m:sSub>
                      <m:sSubPr>
                        <m:ctrlPr>
                          <a:rPr lang="en-CA"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𝐴</m:t>
                        </m:r>
                      </m:sub>
                    </m:sSub>
                    <m:r>
                      <a:rPr lang="en-US" b="0" i="1" smtClean="0">
                        <a:latin typeface="Cambria Math" panose="02040503050406030204" pitchFamily="18" charset="0"/>
                        <a:cs typeface="Times New Roman" panose="02020603050405020304" pitchFamily="18" charset="0"/>
                      </a:rPr>
                      <m:t>=1</m:t>
                    </m:r>
                  </m:oMath>
                </a14:m>
                <a:r>
                  <a:rPr lang="en-CA" dirty="0">
                    <a:latin typeface="Cambria Math" panose="02040503050406030204" pitchFamily="18" charset="0"/>
                    <a:ea typeface="Times New Roman" panose="02020603050405020304" pitchFamily="18" charset="0"/>
                    <a:cs typeface="Times New Roman" panose="02020603050405020304" pitchFamily="18" charset="0"/>
                  </a:rPr>
                  <a:t>.</a:t>
                </a:r>
              </a:p>
              <a:p>
                <a:pPr marL="0" marR="0" indent="0">
                  <a:lnSpc>
                    <a:spcPct val="107000"/>
                  </a:lnSpc>
                  <a:spcBef>
                    <a:spcPts val="0"/>
                  </a:spcBef>
                  <a:spcAft>
                    <a:spcPts val="800"/>
                  </a:spcAft>
                  <a:buNone/>
                </a:pPr>
                <a:r>
                  <a:rPr lang="en-CA" dirty="0">
                    <a:latin typeface="Cambria Math" panose="02040503050406030204" pitchFamily="18" charset="0"/>
                    <a:ea typeface="Times New Roman" panose="02020603050405020304" pitchFamily="18" charset="0"/>
                    <a:cs typeface="Times New Roman" panose="02020603050405020304" pitchFamily="18" charset="0"/>
                  </a:rPr>
                  <a:t>(c) Probability of choosing Rustic and Ranch</a:t>
                </a: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Times New Roman" panose="02020603050405020304" pitchFamily="18" charset="0"/>
                          <a:cs typeface="Times New Roman" panose="02020603050405020304" pitchFamily="18" charset="0"/>
                        </a:rPr>
                        <m:t>𝑃</m:t>
                      </m:r>
                      <m:d>
                        <m:dPr>
                          <m:begChr m:val="["/>
                          <m:endChr m:val="]"/>
                          <m:ctrlPr>
                            <a:rPr lang="en-US" b="0" i="1" smtClean="0">
                              <a:latin typeface="Cambria Math" panose="02040503050406030204" pitchFamily="18" charset="0"/>
                              <a:ea typeface="Times New Roman" panose="02020603050405020304" pitchFamily="18" charset="0"/>
                              <a:cs typeface="Times New Roman" panose="02020603050405020304" pitchFamily="18" charset="0"/>
                            </a:rPr>
                          </m:ctrlPr>
                        </m:dPr>
                        <m:e>
                          <m:r>
                            <a:rPr lang="en-US" b="0" i="1" smtClean="0">
                              <a:latin typeface="Cambria Math" panose="02040503050406030204" pitchFamily="18" charset="0"/>
                              <a:ea typeface="Times New Roman" panose="02020603050405020304" pitchFamily="18" charset="0"/>
                              <a:cs typeface="Times New Roman" panose="02020603050405020304" pitchFamily="18" charset="0"/>
                            </a:rPr>
                            <m:t>𝐴</m:t>
                          </m:r>
                        </m:e>
                      </m:d>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𝐴</m:t>
                              </m:r>
                            </m:sub>
                          </m:sSub>
                        </m:num>
                        <m:den>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𝑠</m:t>
                              </m:r>
                            </m:sub>
                          </m:sSub>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12</m:t>
                          </m:r>
                        </m:den>
                      </m:f>
                    </m:oMath>
                  </m:oMathPara>
                </a14:m>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B6D62C8-EA56-43D8-8215-CC56CB2ED91B}"/>
                  </a:ext>
                </a:extLst>
              </p:cNvPr>
              <p:cNvSpPr>
                <a:spLocks noGrp="1" noRot="1" noChangeAspect="1" noMove="1" noResize="1" noEditPoints="1" noAdjustHandles="1" noChangeArrowheads="1" noChangeShapeType="1" noTextEdit="1"/>
              </p:cNvSpPr>
              <p:nvPr>
                <p:ph idx="1"/>
              </p:nvPr>
            </p:nvSpPr>
            <p:spPr>
              <a:xfrm>
                <a:off x="838200" y="1842852"/>
                <a:ext cx="10515600" cy="4351338"/>
              </a:xfrm>
              <a:blipFill>
                <a:blip r:embed="rId2"/>
                <a:stretch>
                  <a:fillRect l="-1043" t="-280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4FE063D-ACA2-4BBD-AA99-19AEF1878323}"/>
              </a:ext>
            </a:extLst>
          </p:cNvPr>
          <p:cNvPicPr>
            <a:picLocks noChangeAspect="1"/>
          </p:cNvPicPr>
          <p:nvPr/>
        </p:nvPicPr>
        <p:blipFill>
          <a:blip r:embed="rId3"/>
          <a:stretch>
            <a:fillRect/>
          </a:stretch>
        </p:blipFill>
        <p:spPr>
          <a:xfrm>
            <a:off x="7667625" y="1941447"/>
            <a:ext cx="3686175" cy="4271793"/>
          </a:xfrm>
          <a:prstGeom prst="rect">
            <a:avLst/>
          </a:prstGeom>
        </p:spPr>
      </p:pic>
    </p:spTree>
    <p:extLst>
      <p:ext uri="{BB962C8B-B14F-4D97-AF65-F5344CB8AC3E}">
        <p14:creationId xmlns:p14="http://schemas.microsoft.com/office/powerpoint/2010/main" val="623847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1799-51BD-4F0B-B72A-1C1A5971F1C2}"/>
              </a:ext>
            </a:extLst>
          </p:cNvPr>
          <p:cNvSpPr>
            <a:spLocks noGrp="1"/>
          </p:cNvSpPr>
          <p:nvPr>
            <p:ph type="title"/>
          </p:nvPr>
        </p:nvSpPr>
        <p:spPr/>
        <p:txBody>
          <a:bodyPr/>
          <a:lstStyle/>
          <a:p>
            <a:pPr algn="ctr"/>
            <a:r>
              <a:rPr lang="en-US" dirty="0"/>
              <a:t>Multiplication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E594A7-0700-4596-86E9-39041BDF877A}"/>
                  </a:ext>
                </a:extLst>
              </p:cNvPr>
              <p:cNvSpPr>
                <a:spLocks noGrp="1"/>
              </p:cNvSpPr>
              <p:nvPr>
                <p:ph idx="1"/>
              </p:nvPr>
            </p:nvSpPr>
            <p:spPr/>
            <p:txBody>
              <a:bodyPr/>
              <a:lstStyle/>
              <a:p>
                <a:pPr marL="0" indent="0">
                  <a:buNone/>
                </a:pPr>
                <a:r>
                  <a:rPr lang="en-US" dirty="0"/>
                  <a:t>Suppose an experiment (or procedure) consists of a sequence of sub-tasks; each completed one after the other. We first identify the sub-experiments, say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𝑘</m:t>
                        </m:r>
                      </m:sub>
                    </m:sSub>
                  </m:oMath>
                </a14:m>
                <a:r>
                  <a:rPr lang="en-US" dirty="0"/>
                  <a:t>. Then for each sub-experiment we identify the number of ways it can be completed, say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𝑘</m:t>
                        </m:r>
                      </m:sub>
                    </m:sSub>
                  </m:oMath>
                </a14:m>
                <a:r>
                  <a:rPr lang="en-US" dirty="0"/>
                  <a:t>, respectively. </a:t>
                </a:r>
              </a:p>
              <a:p>
                <a:pPr marL="0" indent="0">
                  <a:buNone/>
                </a:pPr>
                <a:r>
                  <a:rPr lang="en-US" dirty="0"/>
                  <a:t>According to the multiplication rule, the total number of ways to complete the entire experiment (the cardinality of the sample space) is given by the product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𝑘</m:t>
                          </m:r>
                        </m:sub>
                      </m:sSub>
                    </m:oMath>
                  </m:oMathPara>
                </a14:m>
                <a:endParaRPr lang="en-US" dirty="0"/>
              </a:p>
            </p:txBody>
          </p:sp>
        </mc:Choice>
        <mc:Fallback xmlns="">
          <p:sp>
            <p:nvSpPr>
              <p:cNvPr id="3" name="Content Placeholder 2">
                <a:extLst>
                  <a:ext uri="{FF2B5EF4-FFF2-40B4-BE49-F238E27FC236}">
                    <a16:creationId xmlns:a16="http://schemas.microsoft.com/office/drawing/2014/main" id="{EDE594A7-0700-4596-86E9-39041BDF877A}"/>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165604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A6B4-5A92-4B30-9707-93A04A2F527C}"/>
              </a:ext>
            </a:extLst>
          </p:cNvPr>
          <p:cNvSpPr>
            <a:spLocks noGrp="1"/>
          </p:cNvSpPr>
          <p:nvPr>
            <p:ph type="title"/>
          </p:nvPr>
        </p:nvSpPr>
        <p:spPr/>
        <p:txBody>
          <a:bodyPr/>
          <a:lstStyle/>
          <a:p>
            <a:pPr algn="ctr"/>
            <a:r>
              <a:rPr lang="en-US" dirty="0"/>
              <a:t>Multiplication Rule – 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9F1702-2155-4AE4-BB50-39665872B62C}"/>
                  </a:ext>
                </a:extLst>
              </p:cNvPr>
              <p:cNvSpPr>
                <a:spLocks noGrp="1"/>
              </p:cNvSpPr>
              <p:nvPr>
                <p:ph idx="1"/>
              </p:nvPr>
            </p:nvSpPr>
            <p:spPr/>
            <p:txBody>
              <a:bodyPr>
                <a:normAutofit fontScale="92500" lnSpcReduction="10000"/>
              </a:bodyPr>
              <a:lstStyle/>
              <a:p>
                <a:pPr marL="0" indent="0">
                  <a:buNone/>
                </a:pPr>
                <a:r>
                  <a:rPr lang="en-US" b="1" u="sng" dirty="0"/>
                  <a:t>Example 1:</a:t>
                </a:r>
                <a:r>
                  <a:rPr lang="en-US" b="1" dirty="0"/>
                  <a:t>  </a:t>
                </a:r>
                <a:r>
                  <a:rPr lang="en-US" dirty="0"/>
                  <a:t>Consider the previous example involving the choice of a property.  We have 2 sub-tasks: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=4</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=3</m:t>
                    </m:r>
                  </m:oMath>
                </a14:m>
                <a:r>
                  <a:rPr lang="en-US" dirty="0"/>
                  <a:t>. </a:t>
                </a:r>
              </a:p>
              <a:p>
                <a:pPr marL="0" indent="0">
                  <a:buNone/>
                </a:pPr>
                <a:r>
                  <a:rPr lang="en-US" dirty="0"/>
                  <a:t>The total number of ways to select a property (the cardinality of the sample space) is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=12</m:t>
                      </m:r>
                    </m:oMath>
                  </m:oMathPara>
                </a14:m>
                <a:endParaRPr lang="en-US" dirty="0"/>
              </a:p>
              <a:p>
                <a:pPr marL="0" indent="0">
                  <a:buNone/>
                </a:pPr>
                <a:r>
                  <a:rPr lang="en-US" dirty="0"/>
                  <a:t> </a:t>
                </a:r>
              </a:p>
              <a:p>
                <a:pPr marL="0" lvl="0" indent="0">
                  <a:buNone/>
                </a:pPr>
                <a:r>
                  <a:rPr lang="en-US" dirty="0">
                    <a:solidFill>
                      <a:prstClr val="black"/>
                    </a:solidFill>
                  </a:rPr>
                  <a:t>The number of ways to select a Rustic exterior and a Ranch floor plan (the cardinality of one sub-task) is</a:t>
                </a:r>
              </a:p>
              <a:p>
                <a:pPr marL="0" lv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𝑛</m:t>
                          </m:r>
                        </m:e>
                        <m:sub>
                          <m:r>
                            <a:rPr lang="en-US" b="0" i="1" smtClean="0">
                              <a:solidFill>
                                <a:prstClr val="black"/>
                              </a:solidFill>
                              <a:latin typeface="Cambria Math" panose="02040503050406030204" pitchFamily="18" charset="0"/>
                            </a:rPr>
                            <m:t>𝐴</m:t>
                          </m:r>
                        </m:sub>
                      </m:sSub>
                      <m:r>
                        <a:rPr lang="en-US" i="1">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ea typeface="Cambria Math" panose="02040503050406030204" pitchFamily="18" charset="0"/>
                        </a:rPr>
                        <m:t>×</m:t>
                      </m:r>
                      <m:r>
                        <a:rPr lang="en-US" i="1" smtClean="0">
                          <a:solidFill>
                            <a:prstClr val="black"/>
                          </a:solidFill>
                          <a:latin typeface="Cambria Math" panose="02040503050406030204" pitchFamily="18" charset="0"/>
                          <a:ea typeface="Cambria Math" panose="02040503050406030204" pitchFamily="18" charset="0"/>
                        </a:rPr>
                        <m:t>1</m:t>
                      </m:r>
                      <m:r>
                        <a:rPr lang="en-US" i="1">
                          <a:solidFill>
                            <a:prstClr val="black"/>
                          </a:solidFill>
                          <a:latin typeface="Cambria Math" panose="02040503050406030204" pitchFamily="18" charset="0"/>
                          <a:ea typeface="Cambria Math" panose="02040503050406030204" pitchFamily="18" charset="0"/>
                        </a:rPr>
                        <m:t>=1</m:t>
                      </m:r>
                      <m:r>
                        <a:rPr lang="en-US" i="1" smtClean="0">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𝑃</m:t>
                      </m:r>
                      <m:d>
                        <m:dPr>
                          <m:begChr m:val="["/>
                          <m:endChr m:val="]"/>
                          <m:ctrlPr>
                            <a:rPr lang="en-US" b="0" i="1" smtClean="0">
                              <a:solidFill>
                                <a:prstClr val="black"/>
                              </a:solidFill>
                              <a:latin typeface="Cambria Math" panose="02040503050406030204" pitchFamily="18" charset="0"/>
                              <a:ea typeface="Cambria Math" panose="02040503050406030204" pitchFamily="18" charset="0"/>
                            </a:rPr>
                          </m:ctrlPr>
                        </m:dPr>
                        <m:e>
                          <m:r>
                            <a:rPr lang="en-US" b="0" i="1" smtClean="0">
                              <a:solidFill>
                                <a:prstClr val="black"/>
                              </a:solidFill>
                              <a:latin typeface="Cambria Math" panose="02040503050406030204" pitchFamily="18" charset="0"/>
                              <a:ea typeface="Cambria Math" panose="02040503050406030204" pitchFamily="18" charset="0"/>
                            </a:rPr>
                            <m:t>𝐴</m:t>
                          </m:r>
                        </m:e>
                      </m:d>
                      <m:r>
                        <a:rPr lang="en-US" b="0" i="1" smtClean="0">
                          <a:solidFill>
                            <a:prstClr val="black"/>
                          </a:solidFill>
                          <a:latin typeface="Cambria Math" panose="02040503050406030204" pitchFamily="18" charset="0"/>
                          <a:ea typeface="Cambria Math" panose="02040503050406030204" pitchFamily="18" charset="0"/>
                        </a:rPr>
                        <m:t>=</m:t>
                      </m:r>
                      <m:f>
                        <m:fPr>
                          <m:ctrlPr>
                            <a:rPr lang="en-US" b="0" i="1" smtClean="0">
                              <a:solidFill>
                                <a:prstClr val="black"/>
                              </a:solidFill>
                              <a:latin typeface="Cambria Math" panose="02040503050406030204" pitchFamily="18" charset="0"/>
                              <a:ea typeface="Cambria Math" panose="02040503050406030204" pitchFamily="18" charset="0"/>
                            </a:rPr>
                          </m:ctrlPr>
                        </m:fPr>
                        <m:num>
                          <m:r>
                            <a:rPr lang="en-US" b="0" i="1" smtClean="0">
                              <a:solidFill>
                                <a:prstClr val="black"/>
                              </a:solidFill>
                              <a:latin typeface="Cambria Math" panose="02040503050406030204" pitchFamily="18" charset="0"/>
                              <a:ea typeface="Cambria Math" panose="02040503050406030204" pitchFamily="18" charset="0"/>
                            </a:rPr>
                            <m:t>1</m:t>
                          </m:r>
                        </m:num>
                        <m:den>
                          <m:r>
                            <a:rPr lang="en-US" b="0" i="1" smtClean="0">
                              <a:solidFill>
                                <a:prstClr val="black"/>
                              </a:solidFill>
                              <a:latin typeface="Cambria Math" panose="02040503050406030204" pitchFamily="18" charset="0"/>
                              <a:ea typeface="Cambria Math" panose="02040503050406030204" pitchFamily="18" charset="0"/>
                            </a:rPr>
                            <m:t>12</m:t>
                          </m:r>
                        </m:den>
                      </m:f>
                    </m:oMath>
                  </m:oMathPara>
                </a14:m>
                <a:endParaRPr lang="en-US" dirty="0"/>
              </a:p>
            </p:txBody>
          </p:sp>
        </mc:Choice>
        <mc:Fallback xmlns="">
          <p:sp>
            <p:nvSpPr>
              <p:cNvPr id="3" name="Content Placeholder 2">
                <a:extLst>
                  <a:ext uri="{FF2B5EF4-FFF2-40B4-BE49-F238E27FC236}">
                    <a16:creationId xmlns:a16="http://schemas.microsoft.com/office/drawing/2014/main" id="{759F1702-2155-4AE4-BB50-39665872B62C}"/>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510744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2D2A-FD11-4E3C-B6D1-B5662A57EE10}"/>
              </a:ext>
            </a:extLst>
          </p:cNvPr>
          <p:cNvSpPr>
            <a:spLocks noGrp="1"/>
          </p:cNvSpPr>
          <p:nvPr>
            <p:ph type="title"/>
          </p:nvPr>
        </p:nvSpPr>
        <p:spPr/>
        <p:txBody>
          <a:bodyPr/>
          <a:lstStyle/>
          <a:p>
            <a:pPr algn="ctr"/>
            <a:r>
              <a:rPr lang="en-US" dirty="0"/>
              <a:t>Multiplication Rule – 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C7B1A1-2BCF-4BCD-A00E-59C4DC32E89C}"/>
                  </a:ext>
                </a:extLst>
              </p:cNvPr>
              <p:cNvSpPr>
                <a:spLocks noGrp="1"/>
              </p:cNvSpPr>
              <p:nvPr>
                <p:ph idx="1"/>
              </p:nvPr>
            </p:nvSpPr>
            <p:spPr/>
            <p:txBody>
              <a:bodyPr/>
              <a:lstStyle/>
              <a:p>
                <a:pPr marL="0" indent="0">
                  <a:buNone/>
                </a:pPr>
                <a:r>
                  <a:rPr lang="en-US" b="1" u="sng" dirty="0"/>
                  <a:t>Example 2:</a:t>
                </a:r>
                <a:r>
                  <a:rPr lang="en-US" dirty="0"/>
                  <a:t> Suppose we want to build a computer using parts from different companies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 </m:t>
                    </m:r>
                    <m:r>
                      <a:rPr lang="en-US" b="0" i="1" smtClean="0">
                        <a:latin typeface="Cambria Math" panose="02040503050406030204" pitchFamily="18" charset="0"/>
                      </a:rPr>
                      <m:t>𝐺</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𝐻</m:t>
                    </m:r>
                  </m:oMath>
                </a14:m>
                <a:r>
                  <a:rPr lang="en-US" dirty="0"/>
                  <a:t>. </a:t>
                </a:r>
              </a:p>
              <a:p>
                <a:pPr marL="0" indent="0">
                  <a:buNone/>
                </a:pPr>
                <a14:m>
                  <m:oMath xmlns:m="http://schemas.openxmlformats.org/officeDocument/2006/math">
                    <m:d>
                      <m:dPr>
                        <m:ctrlPr>
                          <a:rPr lang="en-US" b="0" i="1" smtClean="0">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𝐵</m:t>
                        </m:r>
                        <m:r>
                          <a:rPr lang="en-US" i="1">
                            <a:latin typeface="Cambria Math" panose="02040503050406030204" pitchFamily="18" charset="0"/>
                          </a:rPr>
                          <m:t> </m:t>
                        </m:r>
                        <m:r>
                          <a:rPr lang="en-US" i="1">
                            <a:latin typeface="Cambria Math" panose="02040503050406030204" pitchFamily="18" charset="0"/>
                          </a:rPr>
                          <m:t>𝑠𝑒𝑙𝑙</m:t>
                        </m:r>
                        <m:r>
                          <a:rPr lang="en-US" b="0" i="1" smtClean="0">
                            <a:latin typeface="Cambria Math" panose="02040503050406030204" pitchFamily="18" charset="0"/>
                          </a:rPr>
                          <m:t> </m:t>
                        </m:r>
                        <m:r>
                          <a:rPr lang="en-US" b="0" i="1" smtClean="0">
                            <a:latin typeface="Cambria Math" panose="02040503050406030204" pitchFamily="18" charset="0"/>
                          </a:rPr>
                          <m:t>𝑀𝑜𝑡h𝑒𝑟𝑏𝑜𝑎𝑟𝑑𝑠</m:t>
                        </m:r>
                      </m:e>
                    </m:d>
                  </m:oMath>
                </a14:m>
                <a:r>
                  <a:rPr lang="en-US" dirty="0"/>
                  <a:t>;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𝐷</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b="0" i="1" smtClean="0">
                            <a:latin typeface="Cambria Math" panose="02040503050406030204" pitchFamily="18" charset="0"/>
                          </a:rPr>
                          <m:t>𝐸</m:t>
                        </m:r>
                        <m:r>
                          <a:rPr lang="en-US" i="1">
                            <a:latin typeface="Cambria Math" panose="02040503050406030204" pitchFamily="18" charset="0"/>
                          </a:rPr>
                          <m:t> </m:t>
                        </m:r>
                        <m:r>
                          <a:rPr lang="en-US" i="1">
                            <a:latin typeface="Cambria Math" panose="02040503050406030204" pitchFamily="18" charset="0"/>
                          </a:rPr>
                          <m:t>𝑠𝑒𝑙𝑙</m:t>
                        </m:r>
                        <m:r>
                          <a:rPr lang="en-US" i="1">
                            <a:latin typeface="Cambria Math" panose="02040503050406030204" pitchFamily="18" charset="0"/>
                          </a:rPr>
                          <m:t> </m:t>
                        </m:r>
                        <m:r>
                          <a:rPr lang="en-US" b="0" i="1" smtClean="0">
                            <a:latin typeface="Cambria Math" panose="02040503050406030204" pitchFamily="18" charset="0"/>
                          </a:rPr>
                          <m:t>𝑅𝐴𝑀𝑠</m:t>
                        </m:r>
                      </m:e>
                    </m:d>
                    <m:r>
                      <a:rPr lang="en-US" b="0" i="1" smtClean="0">
                        <a:latin typeface="Cambria Math" panose="02040503050406030204" pitchFamily="18" charset="0"/>
                      </a:rPr>
                      <m:t>;</m:t>
                    </m:r>
                  </m:oMath>
                </a14:m>
                <a:endParaRPr lang="en-US" b="0" i="1" dirty="0">
                  <a:latin typeface="Cambria Math" panose="02040503050406030204" pitchFamily="18" charset="0"/>
                </a:endParaRPr>
              </a:p>
              <a:p>
                <a:pPr marL="0" indent="0">
                  <a:buNone/>
                </a:pP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 </m:t>
                        </m:r>
                        <m:r>
                          <a:rPr lang="en-US" b="0" i="1" smtClean="0">
                            <a:latin typeface="Cambria Math" panose="02040503050406030204" pitchFamily="18" charset="0"/>
                          </a:rPr>
                          <m:t>𝑠𝑒𝑙𝑙</m:t>
                        </m:r>
                        <m:r>
                          <a:rPr lang="en-US" b="0" i="1" smtClean="0">
                            <a:latin typeface="Cambria Math" panose="02040503050406030204" pitchFamily="18" charset="0"/>
                          </a:rPr>
                          <m:t> </m:t>
                        </m:r>
                        <m:r>
                          <a:rPr lang="en-US" b="0" i="1" smtClean="0">
                            <a:latin typeface="Cambria Math" panose="02040503050406030204" pitchFamily="18" charset="0"/>
                          </a:rPr>
                          <m:t>𝐻𝑎𝑟𝑑</m:t>
                        </m:r>
                        <m:r>
                          <a:rPr lang="en-US" b="0" i="1" smtClean="0">
                            <a:latin typeface="Cambria Math" panose="02040503050406030204" pitchFamily="18" charset="0"/>
                          </a:rPr>
                          <m:t> </m:t>
                        </m:r>
                        <m:r>
                          <a:rPr lang="en-US" b="0" i="1" smtClean="0">
                            <a:latin typeface="Cambria Math" panose="02040503050406030204" pitchFamily="18" charset="0"/>
                          </a:rPr>
                          <m:t>𝐷𝑟𝑖𝑣𝑒𝑠</m:t>
                        </m:r>
                      </m:e>
                    </m:d>
                  </m:oMath>
                </a14:m>
                <a:r>
                  <a:rPr lang="en-US" dirty="0"/>
                  <a:t>;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𝐺</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 </m:t>
                        </m:r>
                        <m:r>
                          <a:rPr lang="en-US" b="0" i="1" smtClean="0">
                            <a:latin typeface="Cambria Math" panose="02040503050406030204" pitchFamily="18" charset="0"/>
                          </a:rPr>
                          <m:t>𝑠𝑒𝑙𝑙</m:t>
                        </m:r>
                        <m:r>
                          <a:rPr lang="en-US" b="0" i="1" smtClean="0">
                            <a:latin typeface="Cambria Math" panose="02040503050406030204" pitchFamily="18" charset="0"/>
                          </a:rPr>
                          <m:t> </m:t>
                        </m:r>
                        <m:r>
                          <a:rPr lang="en-US" b="0" i="1" smtClean="0">
                            <a:latin typeface="Cambria Math" panose="02040503050406030204" pitchFamily="18" charset="0"/>
                          </a:rPr>
                          <m:t>𝐺𝑟𝑎𝑝h𝑖𝑐𝑠</m:t>
                        </m:r>
                        <m:r>
                          <a:rPr lang="en-US" b="0" i="1" smtClean="0">
                            <a:latin typeface="Cambria Math" panose="02040503050406030204" pitchFamily="18" charset="0"/>
                          </a:rPr>
                          <m:t> </m:t>
                        </m:r>
                        <m:r>
                          <a:rPr lang="en-US" b="0" i="1" smtClean="0">
                            <a:latin typeface="Cambria Math" panose="02040503050406030204" pitchFamily="18" charset="0"/>
                          </a:rPr>
                          <m:t>𝑐𝑎𝑟𝑑𝑠</m:t>
                        </m:r>
                      </m:e>
                    </m:d>
                  </m:oMath>
                </a14:m>
                <a:endParaRPr lang="en-US" dirty="0"/>
              </a:p>
              <a:p>
                <a:pPr marL="0" indent="0">
                  <a:buNone/>
                </a:pPr>
                <a:endParaRPr lang="en-US" dirty="0"/>
              </a:p>
              <a:p>
                <a:pPr marL="514350" indent="-514350">
                  <a:buAutoNum type="alphaLcParenBoth"/>
                </a:pPr>
                <a:r>
                  <a:rPr lang="en-US" dirty="0"/>
                  <a:t>Find the cardinality of the sample space (the total # of possible ways of buying parts)</a:t>
                </a:r>
              </a:p>
              <a:p>
                <a:pPr marL="514350" indent="-514350">
                  <a:buAutoNum type="alphaLcParenBoth"/>
                </a:pPr>
                <a:r>
                  <a:rPr lang="en-US" dirty="0"/>
                  <a:t>Find the cardinality of the event </a:t>
                </a:r>
                <a14:m>
                  <m:oMath xmlns:m="http://schemas.openxmlformats.org/officeDocument/2006/math">
                    <m:r>
                      <m:rPr>
                        <m:sty m:val="p"/>
                      </m:rPr>
                      <a:rPr lang="en-US" b="0" i="0" smtClean="0">
                        <a:latin typeface="Cambria Math" panose="02040503050406030204" pitchFamily="18" charset="0"/>
                      </a:rPr>
                      <m:t>X</m:t>
                    </m:r>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𝑙𝑒𝑎𝑠𝑡</m:t>
                        </m:r>
                        <m:r>
                          <a:rPr lang="en-US" b="0" i="1" smtClean="0">
                            <a:latin typeface="Cambria Math" panose="02040503050406030204" pitchFamily="18" charset="0"/>
                          </a:rPr>
                          <m:t> </m:t>
                        </m:r>
                        <m:r>
                          <a:rPr lang="en-US" b="0" i="1" smtClean="0">
                            <a:latin typeface="Cambria Math" panose="02040503050406030204" pitchFamily="18" charset="0"/>
                          </a:rPr>
                          <m:t>𝑜𝑛𝑒</m:t>
                        </m:r>
                        <m:r>
                          <a:rPr lang="en-US" b="0" i="1" smtClean="0">
                            <a:latin typeface="Cambria Math" panose="02040503050406030204" pitchFamily="18" charset="0"/>
                          </a:rPr>
                          <m:t> </m:t>
                        </m:r>
                        <m:r>
                          <a:rPr lang="en-US" b="0" i="1" smtClean="0">
                            <a:latin typeface="Cambria Math" panose="02040503050406030204" pitchFamily="18" charset="0"/>
                          </a:rPr>
                          <m:t>𝑝𝑎𝑟𝑡</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𝐷</m:t>
                        </m:r>
                      </m:e>
                    </m:d>
                  </m:oMath>
                </a14:m>
                <a:endParaRPr lang="en-US" dirty="0"/>
              </a:p>
              <a:p>
                <a:pPr marL="514350" indent="-514350">
                  <a:buAutoNum type="alphaLcParenBoth"/>
                </a:pPr>
                <a:r>
                  <a:rPr lang="en-US" dirty="0"/>
                  <a:t>Find the probability of the event </a:t>
                </a:r>
                <a14:m>
                  <m:oMath xmlns:m="http://schemas.openxmlformats.org/officeDocument/2006/math">
                    <m:r>
                      <a:rPr lang="en-US" b="0" i="1" smtClean="0">
                        <a:latin typeface="Cambria Math" panose="02040503050406030204" pitchFamily="18" charset="0"/>
                      </a:rPr>
                      <m:t>𝑋</m:t>
                    </m:r>
                  </m:oMath>
                </a14:m>
                <a:endParaRPr lang="en-US" dirty="0"/>
              </a:p>
            </p:txBody>
          </p:sp>
        </mc:Choice>
        <mc:Fallback xmlns="">
          <p:sp>
            <p:nvSpPr>
              <p:cNvPr id="3" name="Content Placeholder 2">
                <a:extLst>
                  <a:ext uri="{FF2B5EF4-FFF2-40B4-BE49-F238E27FC236}">
                    <a16:creationId xmlns:a16="http://schemas.microsoft.com/office/drawing/2014/main" id="{92C7B1A1-2BCF-4BCD-A00E-59C4DC32E89C}"/>
                  </a:ext>
                </a:extLst>
              </p:cNvPr>
              <p:cNvSpPr>
                <a:spLocks noGrp="1" noRot="1" noChangeAspect="1" noMove="1" noResize="1" noEditPoints="1" noAdjustHandles="1" noChangeArrowheads="1" noChangeShapeType="1" noTextEdit="1"/>
              </p:cNvSpPr>
              <p:nvPr>
                <p:ph idx="1"/>
              </p:nvPr>
            </p:nvSpPr>
            <p:spPr>
              <a:blipFill>
                <a:blip r:embed="rId2"/>
                <a:stretch>
                  <a:fillRect l="-1217" t="-2241" b="-3221"/>
                </a:stretch>
              </a:blipFill>
            </p:spPr>
            <p:txBody>
              <a:bodyPr/>
              <a:lstStyle/>
              <a:p>
                <a:r>
                  <a:rPr lang="en-US">
                    <a:noFill/>
                  </a:rPr>
                  <a:t> </a:t>
                </a:r>
              </a:p>
            </p:txBody>
          </p:sp>
        </mc:Fallback>
      </mc:AlternateContent>
    </p:spTree>
    <p:extLst>
      <p:ext uri="{BB962C8B-B14F-4D97-AF65-F5344CB8AC3E}">
        <p14:creationId xmlns:p14="http://schemas.microsoft.com/office/powerpoint/2010/main" val="182091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E7B4-F947-42C0-8167-A884C3F8F8D1}"/>
              </a:ext>
            </a:extLst>
          </p:cNvPr>
          <p:cNvSpPr>
            <a:spLocks noGrp="1"/>
          </p:cNvSpPr>
          <p:nvPr>
            <p:ph type="title"/>
          </p:nvPr>
        </p:nvSpPr>
        <p:spPr/>
        <p:txBody>
          <a:bodyPr/>
          <a:lstStyle/>
          <a:p>
            <a:pPr algn="ctr"/>
            <a:r>
              <a:rPr lang="en-US" dirty="0"/>
              <a:t>Multiplication Rule – Example 2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5A6FAC-A562-4572-A021-A366E327970F}"/>
                  </a:ext>
                </a:extLst>
              </p:cNvPr>
              <p:cNvSpPr>
                <a:spLocks noGrp="1"/>
              </p:cNvSpPr>
              <p:nvPr>
                <p:ph idx="1"/>
              </p:nvPr>
            </p:nvSpPr>
            <p:spPr/>
            <p:txBody>
              <a:bodyPr/>
              <a:lstStyle/>
              <a:p>
                <a:pPr marL="0" indent="0">
                  <a:buNone/>
                </a:pPr>
                <a:r>
                  <a:rPr lang="en-US" b="1" u="sng" dirty="0"/>
                  <a:t>Solutions:</a:t>
                </a:r>
                <a:r>
                  <a:rPr lang="en-US" dirty="0"/>
                  <a:t> Identify events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𝑀𝑜𝑡h𝑒𝑟𝑏𝑜𝑎𝑟𝑑𝑠</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i="1">
                              <a:latin typeface="Cambria Math" panose="02040503050406030204" pitchFamily="18" charset="0"/>
                            </a:rPr>
                            <m:t>𝐴</m:t>
                          </m:r>
                          <m:r>
                            <a:rPr lang="en-US" i="1">
                              <a:latin typeface="Cambria Math" panose="02040503050406030204" pitchFamily="18" charset="0"/>
                            </a:rPr>
                            <m:t> </m:t>
                          </m:r>
                          <m:r>
                            <a:rPr lang="en-US" b="0" i="1" smtClean="0">
                              <a:latin typeface="Cambria Math" panose="02040503050406030204" pitchFamily="18" charset="0"/>
                            </a:rPr>
                            <m:t>𝑜𝑟</m:t>
                          </m:r>
                          <m:r>
                            <a:rPr lang="en-US" i="1">
                              <a:latin typeface="Cambria Math" panose="02040503050406030204" pitchFamily="18" charset="0"/>
                            </a:rPr>
                            <m:t> </m:t>
                          </m:r>
                          <m:r>
                            <a:rPr lang="en-US" i="1">
                              <a:latin typeface="Cambria Math" panose="02040503050406030204" pitchFamily="18" charset="0"/>
                            </a:rPr>
                            <m:t>𝐵</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=2;</m:t>
                      </m:r>
                    </m:oMath>
                  </m:oMathPara>
                </a14:m>
                <a:endParaRPr lang="en-US" b="0" i="1" dirty="0">
                  <a:latin typeface="Cambria Math" panose="02040503050406030204" pitchFamily="18" charset="0"/>
                </a:endParaRPr>
              </a:p>
              <a:p>
                <a:pPr marL="0" indent="0">
                  <a:buNone/>
                </a:pPr>
                <a:r>
                  <a:rPr lang="en-US" dirty="0">
                    <a:solidFill>
                      <a:prstClr val="black"/>
                    </a:solidFill>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𝐴</m:t>
                        </m:r>
                      </m:e>
                      <m:sub>
                        <m:r>
                          <a:rPr lang="en-US" b="0" i="1" smtClean="0">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𝑅𝐴𝑀𝑠</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𝑓𝑟𝑜𝑚</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𝐴</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𝐶</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𝐷</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𝑜𝑟</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𝐸</m:t>
                        </m:r>
                      </m:e>
                    </m:d>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𝑛</m:t>
                        </m:r>
                      </m:e>
                      <m:sub>
                        <m:r>
                          <a:rPr lang="en-US" b="0" i="1" smtClean="0">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4</m:t>
                    </m:r>
                  </m:oMath>
                </a14:m>
                <a:r>
                  <a:rPr lang="en-US" dirty="0"/>
                  <a:t>;</a:t>
                </a:r>
              </a:p>
              <a:p>
                <a:pPr marL="0" indent="0">
                  <a:buNone/>
                </a:pPr>
                <a:r>
                  <a:rPr lang="en-US" dirty="0">
                    <a:solidFill>
                      <a:prstClr val="black"/>
                    </a:solidFill>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𝐴</m:t>
                        </m:r>
                      </m:e>
                      <m:sub>
                        <m:r>
                          <a:rPr lang="en-US" b="0" i="1" smtClean="0">
                            <a:solidFill>
                              <a:prstClr val="black"/>
                            </a:solidFill>
                            <a:latin typeface="Cambria Math" panose="02040503050406030204" pitchFamily="18" charset="0"/>
                          </a:rPr>
                          <m:t>3</m:t>
                        </m:r>
                      </m:sub>
                    </m:sSub>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𝐻𝑎𝑟𝑑</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𝐷𝑟𝑖𝑣𝑒𝑠</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𝑓𝑟𝑜𝑚</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𝐵</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𝐷</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𝑜𝑟</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𝐹</m:t>
                        </m:r>
                      </m:e>
                    </m:d>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𝑛</m:t>
                        </m:r>
                      </m:e>
                      <m:sub>
                        <m:r>
                          <a:rPr lang="en-US" b="0" i="1" smtClean="0">
                            <a:solidFill>
                              <a:prstClr val="black"/>
                            </a:solidFill>
                            <a:latin typeface="Cambria Math" panose="02040503050406030204" pitchFamily="18" charset="0"/>
                          </a:rPr>
                          <m:t>3</m:t>
                        </m:r>
                      </m:sub>
                    </m:sSub>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3</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𝐴</m:t>
                          </m:r>
                        </m:e>
                        <m:sub>
                          <m:r>
                            <a:rPr lang="en-US" b="0" i="1" smtClean="0">
                              <a:solidFill>
                                <a:prstClr val="black"/>
                              </a:solidFill>
                              <a:latin typeface="Cambria Math" panose="02040503050406030204" pitchFamily="18" charset="0"/>
                            </a:rPr>
                            <m:t>4</m:t>
                          </m:r>
                        </m:sub>
                      </m:sSub>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𝐺𝑟𝑎𝑝h𝑖𝑐𝑠</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𝐶𝑎𝑟𝑑𝑠</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𝑓𝑟𝑜𝑚</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𝐺</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𝑜𝑟</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𝐹</m:t>
                          </m:r>
                        </m:e>
                      </m:d>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𝑛</m:t>
                          </m:r>
                        </m:e>
                        <m:sub>
                          <m:r>
                            <a:rPr lang="en-US" b="0" i="1" smtClean="0">
                              <a:solidFill>
                                <a:prstClr val="black"/>
                              </a:solidFill>
                              <a:latin typeface="Cambria Math" panose="02040503050406030204" pitchFamily="18" charset="0"/>
                            </a:rPr>
                            <m:t>4</m:t>
                          </m:r>
                        </m:sub>
                      </m:sSub>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2</m:t>
                      </m:r>
                    </m:oMath>
                  </m:oMathPara>
                </a14:m>
                <a:endParaRPr lang="en-US" dirty="0"/>
              </a:p>
              <a:p>
                <a:pPr marL="0" indent="0">
                  <a:buNone/>
                </a:pPr>
                <a:endParaRPr lang="en-US" dirty="0"/>
              </a:p>
              <a:p>
                <a:pPr marL="514350" indent="-514350">
                  <a:buAutoNum type="alphaLcParenBoth"/>
                </a:pPr>
                <a:r>
                  <a:rPr lang="en-US" dirty="0"/>
                  <a:t>Cardinality of sample space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4</m:t>
                          </m:r>
                        </m:sub>
                      </m:sSub>
                      <m:r>
                        <a:rPr lang="en-US" b="0" i="1" smtClean="0">
                          <a:latin typeface="Cambria Math" panose="02040503050406030204" pitchFamily="18" charset="0"/>
                          <a:ea typeface="Cambria Math" panose="02040503050406030204" pitchFamily="18" charset="0"/>
                        </a:rPr>
                        <m:t>=2×4×3×2=48</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75A6FAC-A562-4572-A021-A366E327970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0810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95BD-25DA-48D7-AFBD-5EFE024A997D}"/>
              </a:ext>
            </a:extLst>
          </p:cNvPr>
          <p:cNvSpPr>
            <a:spLocks noGrp="1"/>
          </p:cNvSpPr>
          <p:nvPr>
            <p:ph type="title"/>
          </p:nvPr>
        </p:nvSpPr>
        <p:spPr/>
        <p:txBody>
          <a:bodyPr/>
          <a:lstStyle/>
          <a:p>
            <a:pPr algn="ctr"/>
            <a:r>
              <a:rPr lang="en-US" dirty="0"/>
              <a:t>Multiplication Rule – Example 2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20F331-C9C4-44EC-A9D2-B2DD3F804621}"/>
                  </a:ext>
                </a:extLst>
              </p:cNvPr>
              <p:cNvSpPr>
                <a:spLocks noGrp="1"/>
              </p:cNvSpPr>
              <p:nvPr>
                <p:ph idx="1"/>
              </p:nvPr>
            </p:nvSpPr>
            <p:spPr/>
            <p:txBody>
              <a:bodyPr>
                <a:normAutofit fontScale="85000" lnSpcReduction="20000"/>
              </a:bodyPr>
              <a:lstStyle/>
              <a:p>
                <a:pPr marL="0" indent="0">
                  <a:buNone/>
                </a:pPr>
                <a:r>
                  <a:rPr lang="en-US" dirty="0"/>
                  <a:t>(b) For at least one part from </a:t>
                </a:r>
                <a14:m>
                  <m:oMath xmlns:m="http://schemas.openxmlformats.org/officeDocument/2006/math">
                    <m:r>
                      <a:rPr lang="en-US" b="0" i="1" smtClean="0">
                        <a:latin typeface="Cambria Math" panose="02040503050406030204" pitchFamily="18" charset="0"/>
                      </a:rPr>
                      <m:t>𝐷</m:t>
                    </m:r>
                  </m:oMath>
                </a14:m>
                <a:r>
                  <a:rPr lang="en-US" dirty="0"/>
                  <a:t>, we consider the complement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𝐷</m:t>
                        </m:r>
                      </m:e>
                    </m:acc>
                    <m:r>
                      <a:rPr lang="en-US" b="0" i="1" smtClean="0">
                        <a:latin typeface="Cambria Math" panose="02040503050406030204" pitchFamily="18" charset="0"/>
                      </a:rPr>
                      <m:t> </m:t>
                    </m:r>
                  </m:oMath>
                </a14:m>
                <a:r>
                  <a:rPr lang="en-US" dirty="0"/>
                  <a:t>(no part      </a:t>
                </a:r>
              </a:p>
              <a:p>
                <a:pPr marL="0" indent="0">
                  <a:buNone/>
                </a:pPr>
                <a:r>
                  <a:rPr lang="en-US" dirty="0"/>
                  <a:t>      from </a:t>
                </a:r>
                <a14:m>
                  <m:oMath xmlns:m="http://schemas.openxmlformats.org/officeDocument/2006/math">
                    <m:r>
                      <a:rPr lang="en-US" b="0" i="1" smtClean="0">
                        <a:latin typeface="Cambria Math" panose="02040503050406030204" pitchFamily="18" charset="0"/>
                      </a:rPr>
                      <m:t>𝐷</m:t>
                    </m:r>
                  </m:oMath>
                </a14:m>
                <a:r>
                  <a:rPr lang="en-US" dirty="0"/>
                  <a:t>)</a:t>
                </a:r>
              </a:p>
              <a:p>
                <a:pPr marL="0" lv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𝐵</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𝑀𝑜𝑡h𝑒𝑟𝑏𝑜𝑎𝑟𝑑𝑠</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𝑓𝑟𝑜𝑚</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𝐴</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𝑜𝑟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𝐵</m:t>
                          </m:r>
                        </m:e>
                      </m:d>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𝑛</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=2;</m:t>
                      </m:r>
                    </m:oMath>
                  </m:oMathPara>
                </a14:m>
                <a:endParaRPr lang="en-US" i="1" dirty="0">
                  <a:solidFill>
                    <a:prstClr val="black"/>
                  </a:solidFill>
                  <a:latin typeface="Cambria Math" panose="02040503050406030204" pitchFamily="18" charset="0"/>
                </a:endParaRPr>
              </a:p>
              <a:p>
                <a:pPr marL="0" lvl="0" indent="0">
                  <a:buNone/>
                </a:pPr>
                <a:r>
                  <a:rPr lang="en-US" dirty="0">
                    <a:solidFill>
                      <a:prstClr val="black"/>
                    </a:solidFill>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𝐵</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𝑅𝐴𝑀𝑠</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𝑓𝑟𝑜𝑚</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𝐴</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 </m:t>
                        </m:r>
                        <m:acc>
                          <m:accPr>
                            <m:chr m:val="̅"/>
                            <m:ctrlPr>
                              <a:rPr lang="en-US" i="1" smtClean="0">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𝐷</m:t>
                            </m:r>
                          </m:e>
                        </m:acc>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𝑜𝑟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𝐸</m:t>
                        </m:r>
                      </m:e>
                    </m:d>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𝑛</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3</m:t>
                    </m:r>
                  </m:oMath>
                </a14:m>
                <a:r>
                  <a:rPr lang="en-US" dirty="0">
                    <a:solidFill>
                      <a:prstClr val="black"/>
                    </a:solidFill>
                  </a:rPr>
                  <a:t>;</a:t>
                </a:r>
              </a:p>
              <a:p>
                <a:pPr marL="0" lvl="0" indent="0">
                  <a:buNone/>
                </a:pPr>
                <a:r>
                  <a:rPr lang="en-US" dirty="0">
                    <a:solidFill>
                      <a:prstClr val="black"/>
                    </a:solidFill>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𝐵</m:t>
                        </m:r>
                      </m:e>
                      <m:sub>
                        <m:r>
                          <a:rPr lang="en-US" i="1">
                            <a:solidFill>
                              <a:prstClr val="black"/>
                            </a:solidFill>
                            <a:latin typeface="Cambria Math" panose="02040503050406030204" pitchFamily="18" charset="0"/>
                          </a:rPr>
                          <m:t>3</m:t>
                        </m:r>
                      </m:sub>
                    </m:sSub>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𝐻𝑎𝑟𝑑</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𝐷𝑟𝑖𝑣𝑒𝑠</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𝑓𝑟𝑜𝑚</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𝐵</m:t>
                        </m:r>
                        <m:r>
                          <a:rPr lang="en-US" i="1">
                            <a:solidFill>
                              <a:prstClr val="black"/>
                            </a:solidFill>
                            <a:latin typeface="Cambria Math" panose="02040503050406030204" pitchFamily="18" charset="0"/>
                          </a:rPr>
                          <m:t>,  </m:t>
                        </m:r>
                        <m:acc>
                          <m:accPr>
                            <m:chr m:val="̅"/>
                            <m:ctrlPr>
                              <a:rPr lang="en-US" i="1" smtClean="0">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𝐷</m:t>
                            </m:r>
                          </m:e>
                        </m:acc>
                        <m:r>
                          <a:rPr lang="en-US" b="0" i="1" smtClean="0">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𝑜𝑟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𝐹</m:t>
                        </m:r>
                      </m:e>
                    </m:d>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𝑛</m:t>
                        </m:r>
                      </m:e>
                      <m:sub>
                        <m:r>
                          <a:rPr lang="en-US" i="1">
                            <a:solidFill>
                              <a:prstClr val="black"/>
                            </a:solidFill>
                            <a:latin typeface="Cambria Math" panose="02040503050406030204" pitchFamily="18" charset="0"/>
                          </a:rPr>
                          <m:t>3</m:t>
                        </m:r>
                      </m:sub>
                    </m:sSub>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2</m:t>
                    </m:r>
                  </m:oMath>
                </a14:m>
                <a:r>
                  <a:rPr lang="en-US" dirty="0">
                    <a:solidFill>
                      <a:prstClr val="black"/>
                    </a:solidFill>
                  </a:rPr>
                  <a:t>;</a:t>
                </a:r>
              </a:p>
              <a:p>
                <a:pPr marL="0" lv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𝐵</m:t>
                          </m:r>
                        </m:e>
                        <m:sub>
                          <m:r>
                            <a:rPr lang="en-US" i="1">
                              <a:solidFill>
                                <a:prstClr val="black"/>
                              </a:solidFill>
                              <a:latin typeface="Cambria Math" panose="02040503050406030204" pitchFamily="18" charset="0"/>
                            </a:rPr>
                            <m:t>4</m:t>
                          </m:r>
                        </m:sub>
                      </m:sSub>
                      <m:r>
                        <a:rPr lang="en-US" i="1">
                          <a:solidFill>
                            <a:prstClr val="black"/>
                          </a:solidFill>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𝐺𝑟𝑎𝑝h𝑖𝑐𝑠</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𝐶𝑎𝑟𝑑𝑠</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𝑓𝑟𝑜𝑚</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𝐺</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𝑜𝑟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𝐹</m:t>
                          </m:r>
                        </m:e>
                      </m:d>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𝑛</m:t>
                          </m:r>
                        </m:e>
                        <m:sub>
                          <m:r>
                            <a:rPr lang="en-US" i="1">
                              <a:solidFill>
                                <a:prstClr val="black"/>
                              </a:solidFill>
                              <a:latin typeface="Cambria Math" panose="02040503050406030204" pitchFamily="18" charset="0"/>
                            </a:rPr>
                            <m:t>4</m:t>
                          </m:r>
                        </m:sub>
                      </m:sSub>
                      <m:r>
                        <a:rPr lang="en-US" i="1">
                          <a:solidFill>
                            <a:prstClr val="black"/>
                          </a:solidFill>
                          <a:latin typeface="Cambria Math" panose="02040503050406030204" pitchFamily="18" charset="0"/>
                        </a:rPr>
                        <m:t>=2</m:t>
                      </m:r>
                    </m:oMath>
                  </m:oMathPara>
                </a14:m>
                <a:endParaRPr lang="en-US" dirty="0">
                  <a:solidFill>
                    <a:prstClr val="black"/>
                  </a:solidFill>
                </a:endParaRPr>
              </a:p>
              <a:p>
                <a:pPr marL="0" indent="0">
                  <a:buNone/>
                </a:pPr>
                <a:r>
                  <a:rPr lang="en-US" dirty="0"/>
                  <a:t>For no part from </a:t>
                </a:r>
                <a14:m>
                  <m:oMath xmlns:m="http://schemas.openxmlformats.org/officeDocument/2006/math">
                    <m:r>
                      <a:rPr lang="en-US" b="0" i="1" smtClean="0">
                        <a:latin typeface="Cambria Math" panose="02040503050406030204" pitchFamily="18" charset="0"/>
                      </a:rPr>
                      <m:t>𝐷</m:t>
                    </m:r>
                  </m:oMath>
                </a14:m>
                <a:r>
                  <a:rPr lang="en-US" dirty="0"/>
                  <a:t> the cardinality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𝐷</m:t>
                              </m:r>
                            </m:e>
                          </m:acc>
                        </m:sub>
                      </m:sSub>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2=24</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m:t>
                              </m:r>
                            </m:e>
                          </m:acc>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m:t>
                                  </m:r>
                                </m:e>
                              </m:acc>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den>
                      </m:f>
                      <m:r>
                        <a:rPr lang="en-US" b="0" i="1" smtClean="0">
                          <a:latin typeface="Cambria Math" panose="02040503050406030204" pitchFamily="18" charset="0"/>
                        </a:rPr>
                        <m:t>=0.5</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𝑃</m:t>
                      </m:r>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𝐷</m:t>
                              </m:r>
                            </m:e>
                          </m:acc>
                        </m:e>
                      </m:d>
                      <m:r>
                        <a:rPr lang="en-US" b="0" i="1" smtClean="0">
                          <a:latin typeface="Cambria Math" panose="02040503050406030204" pitchFamily="18" charset="0"/>
                        </a:rPr>
                        <m:t>=0.5</m:t>
                      </m:r>
                    </m:oMath>
                  </m:oMathPara>
                </a14:m>
                <a:endParaRPr lang="en-US" dirty="0"/>
              </a:p>
            </p:txBody>
          </p:sp>
        </mc:Choice>
        <mc:Fallback xmlns="">
          <p:sp>
            <p:nvSpPr>
              <p:cNvPr id="3" name="Content Placeholder 2">
                <a:extLst>
                  <a:ext uri="{FF2B5EF4-FFF2-40B4-BE49-F238E27FC236}">
                    <a16:creationId xmlns:a16="http://schemas.microsoft.com/office/drawing/2014/main" id="{2720F331-C9C4-44EC-A9D2-B2DD3F804621}"/>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US">
                    <a:noFill/>
                  </a:rPr>
                  <a:t> </a:t>
                </a:r>
              </a:p>
            </p:txBody>
          </p:sp>
        </mc:Fallback>
      </mc:AlternateContent>
    </p:spTree>
    <p:extLst>
      <p:ext uri="{BB962C8B-B14F-4D97-AF65-F5344CB8AC3E}">
        <p14:creationId xmlns:p14="http://schemas.microsoft.com/office/powerpoint/2010/main" val="3738499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07ED-10F9-4BF8-8C67-FE379E2A9CCB}"/>
              </a:ext>
            </a:extLst>
          </p:cNvPr>
          <p:cNvSpPr>
            <a:spLocks noGrp="1"/>
          </p:cNvSpPr>
          <p:nvPr>
            <p:ph type="title"/>
          </p:nvPr>
        </p:nvSpPr>
        <p:spPr/>
        <p:txBody>
          <a:bodyPr/>
          <a:lstStyle/>
          <a:p>
            <a:pPr algn="ctr"/>
            <a:r>
              <a:rPr lang="en-US" dirty="0"/>
              <a:t>Permutations</a:t>
            </a:r>
          </a:p>
        </p:txBody>
      </p:sp>
      <p:sp>
        <p:nvSpPr>
          <p:cNvPr id="3" name="Content Placeholder 2">
            <a:extLst>
              <a:ext uri="{FF2B5EF4-FFF2-40B4-BE49-F238E27FC236}">
                <a16:creationId xmlns:a16="http://schemas.microsoft.com/office/drawing/2014/main" id="{90BD4D99-929C-452F-BB50-976C6CF6D57E}"/>
              </a:ext>
            </a:extLst>
          </p:cNvPr>
          <p:cNvSpPr>
            <a:spLocks noGrp="1"/>
          </p:cNvSpPr>
          <p:nvPr>
            <p:ph idx="1"/>
          </p:nvPr>
        </p:nvSpPr>
        <p:spPr/>
        <p:txBody>
          <a:bodyPr>
            <a:normAutofit lnSpcReduction="10000"/>
          </a:bodyPr>
          <a:lstStyle/>
          <a:p>
            <a:pPr marL="0" indent="0">
              <a:buNone/>
            </a:pPr>
            <a:r>
              <a:rPr lang="en-US" dirty="0"/>
              <a:t>A permutation is the number of </a:t>
            </a:r>
            <a:r>
              <a:rPr lang="en-US" b="1" dirty="0"/>
              <a:t>ordered</a:t>
            </a:r>
            <a:r>
              <a:rPr lang="en-US" dirty="0"/>
              <a:t> arrangements of objects.</a:t>
            </a:r>
          </a:p>
          <a:p>
            <a:pPr marL="0" indent="0">
              <a:buNone/>
            </a:pPr>
            <a:r>
              <a:rPr lang="en-US" dirty="0"/>
              <a:t>Consider the 2 objects colored green and purple below. There are 2 ways to arrange these objects, therefore, the permutation is 2</a:t>
            </a:r>
          </a:p>
          <a:p>
            <a:pPr marL="0" indent="0">
              <a:buNone/>
            </a:pPr>
            <a:endParaRPr lang="en-US" dirty="0"/>
          </a:p>
          <a:p>
            <a:pPr marL="0" indent="0">
              <a:buNone/>
            </a:pPr>
            <a:endParaRPr lang="en-US" dirty="0"/>
          </a:p>
          <a:p>
            <a:pPr marL="0" indent="0">
              <a:buNone/>
            </a:pPr>
            <a:endParaRPr lang="en-US" dirty="0"/>
          </a:p>
          <a:p>
            <a:pPr marL="0" indent="0">
              <a:buNone/>
            </a:pPr>
            <a:r>
              <a:rPr lang="en-US" dirty="0"/>
              <a:t>As the number of objects increase, it becomes more difficult to count the number of permutations</a:t>
            </a:r>
          </a:p>
          <a:p>
            <a:pPr marL="0" indent="0">
              <a:buNone/>
            </a:pPr>
            <a:r>
              <a:rPr lang="en-US" b="1" u="sng" dirty="0"/>
              <a:t>Rules of permutations:</a:t>
            </a:r>
            <a:r>
              <a:rPr lang="en-US" dirty="0"/>
              <a:t> (1) order matters and (2) there is no duplications or repetitions (or replacements)</a:t>
            </a:r>
          </a:p>
          <a:p>
            <a:endParaRPr lang="en-US" dirty="0"/>
          </a:p>
        </p:txBody>
      </p:sp>
      <p:grpSp>
        <p:nvGrpSpPr>
          <p:cNvPr id="4" name="Group 3">
            <a:extLst>
              <a:ext uri="{FF2B5EF4-FFF2-40B4-BE49-F238E27FC236}">
                <a16:creationId xmlns:a16="http://schemas.microsoft.com/office/drawing/2014/main" id="{3760BEBF-F461-4B8F-B4A3-0CC6C868D06A}"/>
              </a:ext>
            </a:extLst>
          </p:cNvPr>
          <p:cNvGrpSpPr>
            <a:grpSpLocks/>
          </p:cNvGrpSpPr>
          <p:nvPr/>
        </p:nvGrpSpPr>
        <p:grpSpPr bwMode="auto">
          <a:xfrm>
            <a:off x="2972181" y="3267107"/>
            <a:ext cx="1008158" cy="971352"/>
            <a:chOff x="7" y="7"/>
            <a:chExt cx="3240" cy="4320"/>
          </a:xfrm>
        </p:grpSpPr>
        <p:sp>
          <p:nvSpPr>
            <p:cNvPr id="5" name="Freeform 1374">
              <a:extLst>
                <a:ext uri="{FF2B5EF4-FFF2-40B4-BE49-F238E27FC236}">
                  <a16:creationId xmlns:a16="http://schemas.microsoft.com/office/drawing/2014/main" id="{DEC301BA-367A-4609-9278-F8EFE357D0E1}"/>
                </a:ext>
              </a:extLst>
            </p:cNvPr>
            <p:cNvSpPr>
              <a:spLocks/>
            </p:cNvSpPr>
            <p:nvPr/>
          </p:nvSpPr>
          <p:spPr bwMode="auto">
            <a:xfrm>
              <a:off x="7" y="7"/>
              <a:ext cx="1440" cy="1440"/>
            </a:xfrm>
            <a:custGeom>
              <a:avLst/>
              <a:gdLst>
                <a:gd name="T0" fmla="*/ 660 w 1440"/>
                <a:gd name="T1" fmla="*/ 2 h 1440"/>
                <a:gd name="T2" fmla="*/ 546 w 1440"/>
                <a:gd name="T3" fmla="*/ 20 h 1440"/>
                <a:gd name="T4" fmla="*/ 439 w 1440"/>
                <a:gd name="T5" fmla="*/ 56 h 1440"/>
                <a:gd name="T6" fmla="*/ 340 w 1440"/>
                <a:gd name="T7" fmla="*/ 107 h 1440"/>
                <a:gd name="T8" fmla="*/ 251 w 1440"/>
                <a:gd name="T9" fmla="*/ 173 h 1440"/>
                <a:gd name="T10" fmla="*/ 173 w 1440"/>
                <a:gd name="T11" fmla="*/ 251 h 1440"/>
                <a:gd name="T12" fmla="*/ 107 w 1440"/>
                <a:gd name="T13" fmla="*/ 340 h 1440"/>
                <a:gd name="T14" fmla="*/ 56 w 1440"/>
                <a:gd name="T15" fmla="*/ 439 h 1440"/>
                <a:gd name="T16" fmla="*/ 20 w 1440"/>
                <a:gd name="T17" fmla="*/ 546 h 1440"/>
                <a:gd name="T18" fmla="*/ 2 w 1440"/>
                <a:gd name="T19" fmla="*/ 660 h 1440"/>
                <a:gd name="T20" fmla="*/ 2 w 1440"/>
                <a:gd name="T21" fmla="*/ 779 h 1440"/>
                <a:gd name="T22" fmla="*/ 20 w 1440"/>
                <a:gd name="T23" fmla="*/ 893 h 1440"/>
                <a:gd name="T24" fmla="*/ 56 w 1440"/>
                <a:gd name="T25" fmla="*/ 1000 h 1440"/>
                <a:gd name="T26" fmla="*/ 107 w 1440"/>
                <a:gd name="T27" fmla="*/ 1099 h 1440"/>
                <a:gd name="T28" fmla="*/ 173 w 1440"/>
                <a:gd name="T29" fmla="*/ 1188 h 1440"/>
                <a:gd name="T30" fmla="*/ 251 w 1440"/>
                <a:gd name="T31" fmla="*/ 1266 h 1440"/>
                <a:gd name="T32" fmla="*/ 340 w 1440"/>
                <a:gd name="T33" fmla="*/ 1332 h 1440"/>
                <a:gd name="T34" fmla="*/ 439 w 1440"/>
                <a:gd name="T35" fmla="*/ 1383 h 1440"/>
                <a:gd name="T36" fmla="*/ 546 w 1440"/>
                <a:gd name="T37" fmla="*/ 1419 h 1440"/>
                <a:gd name="T38" fmla="*/ 660 w 1440"/>
                <a:gd name="T39" fmla="*/ 1437 h 1440"/>
                <a:gd name="T40" fmla="*/ 779 w 1440"/>
                <a:gd name="T41" fmla="*/ 1437 h 1440"/>
                <a:gd name="T42" fmla="*/ 893 w 1440"/>
                <a:gd name="T43" fmla="*/ 1419 h 1440"/>
                <a:gd name="T44" fmla="*/ 1000 w 1440"/>
                <a:gd name="T45" fmla="*/ 1383 h 1440"/>
                <a:gd name="T46" fmla="*/ 1099 w 1440"/>
                <a:gd name="T47" fmla="*/ 1332 h 1440"/>
                <a:gd name="T48" fmla="*/ 1188 w 1440"/>
                <a:gd name="T49" fmla="*/ 1266 h 1440"/>
                <a:gd name="T50" fmla="*/ 1266 w 1440"/>
                <a:gd name="T51" fmla="*/ 1188 h 1440"/>
                <a:gd name="T52" fmla="*/ 1332 w 1440"/>
                <a:gd name="T53" fmla="*/ 1099 h 1440"/>
                <a:gd name="T54" fmla="*/ 1383 w 1440"/>
                <a:gd name="T55" fmla="*/ 1000 h 1440"/>
                <a:gd name="T56" fmla="*/ 1419 w 1440"/>
                <a:gd name="T57" fmla="*/ 893 h 1440"/>
                <a:gd name="T58" fmla="*/ 1437 w 1440"/>
                <a:gd name="T59" fmla="*/ 779 h 1440"/>
                <a:gd name="T60" fmla="*/ 1437 w 1440"/>
                <a:gd name="T61" fmla="*/ 660 h 1440"/>
                <a:gd name="T62" fmla="*/ 1419 w 1440"/>
                <a:gd name="T63" fmla="*/ 546 h 1440"/>
                <a:gd name="T64" fmla="*/ 1383 w 1440"/>
                <a:gd name="T65" fmla="*/ 439 h 1440"/>
                <a:gd name="T66" fmla="*/ 1332 w 1440"/>
                <a:gd name="T67" fmla="*/ 340 h 1440"/>
                <a:gd name="T68" fmla="*/ 1266 w 1440"/>
                <a:gd name="T69" fmla="*/ 251 h 1440"/>
                <a:gd name="T70" fmla="*/ 1188 w 1440"/>
                <a:gd name="T71" fmla="*/ 173 h 1440"/>
                <a:gd name="T72" fmla="*/ 1099 w 1440"/>
                <a:gd name="T73" fmla="*/ 107 h 1440"/>
                <a:gd name="T74" fmla="*/ 1000 w 1440"/>
                <a:gd name="T75" fmla="*/ 56 h 1440"/>
                <a:gd name="T76" fmla="*/ 893 w 1440"/>
                <a:gd name="T77" fmla="*/ 20 h 1440"/>
                <a:gd name="T78" fmla="*/ 779 w 1440"/>
                <a:gd name="T79" fmla="*/ 2 h 1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0" h="1440">
                  <a:moveTo>
                    <a:pt x="720" y="0"/>
                  </a:moveTo>
                  <a:lnTo>
                    <a:pt x="660" y="2"/>
                  </a:lnTo>
                  <a:lnTo>
                    <a:pt x="603" y="9"/>
                  </a:lnTo>
                  <a:lnTo>
                    <a:pt x="546" y="20"/>
                  </a:lnTo>
                  <a:lnTo>
                    <a:pt x="492" y="36"/>
                  </a:lnTo>
                  <a:lnTo>
                    <a:pt x="439" y="56"/>
                  </a:lnTo>
                  <a:lnTo>
                    <a:pt x="389" y="80"/>
                  </a:lnTo>
                  <a:lnTo>
                    <a:pt x="340" y="107"/>
                  </a:lnTo>
                  <a:lnTo>
                    <a:pt x="294" y="138"/>
                  </a:lnTo>
                  <a:lnTo>
                    <a:pt x="251" y="173"/>
                  </a:lnTo>
                  <a:lnTo>
                    <a:pt x="210" y="210"/>
                  </a:lnTo>
                  <a:lnTo>
                    <a:pt x="173" y="251"/>
                  </a:lnTo>
                  <a:lnTo>
                    <a:pt x="138" y="294"/>
                  </a:lnTo>
                  <a:lnTo>
                    <a:pt x="107" y="340"/>
                  </a:lnTo>
                  <a:lnTo>
                    <a:pt x="80" y="389"/>
                  </a:lnTo>
                  <a:lnTo>
                    <a:pt x="56" y="439"/>
                  </a:lnTo>
                  <a:lnTo>
                    <a:pt x="36" y="492"/>
                  </a:lnTo>
                  <a:lnTo>
                    <a:pt x="20" y="546"/>
                  </a:lnTo>
                  <a:lnTo>
                    <a:pt x="9" y="603"/>
                  </a:lnTo>
                  <a:lnTo>
                    <a:pt x="2" y="660"/>
                  </a:lnTo>
                  <a:lnTo>
                    <a:pt x="0" y="720"/>
                  </a:lnTo>
                  <a:lnTo>
                    <a:pt x="2" y="779"/>
                  </a:lnTo>
                  <a:lnTo>
                    <a:pt x="9" y="836"/>
                  </a:lnTo>
                  <a:lnTo>
                    <a:pt x="20" y="893"/>
                  </a:lnTo>
                  <a:lnTo>
                    <a:pt x="36" y="947"/>
                  </a:lnTo>
                  <a:lnTo>
                    <a:pt x="56" y="1000"/>
                  </a:lnTo>
                  <a:lnTo>
                    <a:pt x="80" y="1050"/>
                  </a:lnTo>
                  <a:lnTo>
                    <a:pt x="107" y="1099"/>
                  </a:lnTo>
                  <a:lnTo>
                    <a:pt x="138" y="1145"/>
                  </a:lnTo>
                  <a:lnTo>
                    <a:pt x="173" y="1188"/>
                  </a:lnTo>
                  <a:lnTo>
                    <a:pt x="210" y="1229"/>
                  </a:lnTo>
                  <a:lnTo>
                    <a:pt x="251" y="1266"/>
                  </a:lnTo>
                  <a:lnTo>
                    <a:pt x="294" y="1301"/>
                  </a:lnTo>
                  <a:lnTo>
                    <a:pt x="340" y="1332"/>
                  </a:lnTo>
                  <a:lnTo>
                    <a:pt x="389" y="1359"/>
                  </a:lnTo>
                  <a:lnTo>
                    <a:pt x="439" y="1383"/>
                  </a:lnTo>
                  <a:lnTo>
                    <a:pt x="492" y="1403"/>
                  </a:lnTo>
                  <a:lnTo>
                    <a:pt x="546" y="1419"/>
                  </a:lnTo>
                  <a:lnTo>
                    <a:pt x="603" y="1430"/>
                  </a:lnTo>
                  <a:lnTo>
                    <a:pt x="660" y="1437"/>
                  </a:lnTo>
                  <a:lnTo>
                    <a:pt x="720" y="1440"/>
                  </a:lnTo>
                  <a:lnTo>
                    <a:pt x="779" y="1437"/>
                  </a:lnTo>
                  <a:lnTo>
                    <a:pt x="836" y="1430"/>
                  </a:lnTo>
                  <a:lnTo>
                    <a:pt x="893" y="1419"/>
                  </a:lnTo>
                  <a:lnTo>
                    <a:pt x="947" y="1403"/>
                  </a:lnTo>
                  <a:lnTo>
                    <a:pt x="1000" y="1383"/>
                  </a:lnTo>
                  <a:lnTo>
                    <a:pt x="1050" y="1359"/>
                  </a:lnTo>
                  <a:lnTo>
                    <a:pt x="1099" y="1332"/>
                  </a:lnTo>
                  <a:lnTo>
                    <a:pt x="1145" y="1301"/>
                  </a:lnTo>
                  <a:lnTo>
                    <a:pt x="1188" y="1266"/>
                  </a:lnTo>
                  <a:lnTo>
                    <a:pt x="1229" y="1229"/>
                  </a:lnTo>
                  <a:lnTo>
                    <a:pt x="1266" y="1188"/>
                  </a:lnTo>
                  <a:lnTo>
                    <a:pt x="1301" y="1145"/>
                  </a:lnTo>
                  <a:lnTo>
                    <a:pt x="1332" y="1099"/>
                  </a:lnTo>
                  <a:lnTo>
                    <a:pt x="1359" y="1050"/>
                  </a:lnTo>
                  <a:lnTo>
                    <a:pt x="1383" y="1000"/>
                  </a:lnTo>
                  <a:lnTo>
                    <a:pt x="1403" y="947"/>
                  </a:lnTo>
                  <a:lnTo>
                    <a:pt x="1419" y="893"/>
                  </a:lnTo>
                  <a:lnTo>
                    <a:pt x="1430" y="836"/>
                  </a:lnTo>
                  <a:lnTo>
                    <a:pt x="1437" y="779"/>
                  </a:lnTo>
                  <a:lnTo>
                    <a:pt x="1440" y="720"/>
                  </a:lnTo>
                  <a:lnTo>
                    <a:pt x="1437" y="660"/>
                  </a:lnTo>
                  <a:lnTo>
                    <a:pt x="1430" y="603"/>
                  </a:lnTo>
                  <a:lnTo>
                    <a:pt x="1419" y="546"/>
                  </a:lnTo>
                  <a:lnTo>
                    <a:pt x="1403" y="492"/>
                  </a:lnTo>
                  <a:lnTo>
                    <a:pt x="1383" y="439"/>
                  </a:lnTo>
                  <a:lnTo>
                    <a:pt x="1359" y="389"/>
                  </a:lnTo>
                  <a:lnTo>
                    <a:pt x="1332" y="340"/>
                  </a:lnTo>
                  <a:lnTo>
                    <a:pt x="1301" y="294"/>
                  </a:lnTo>
                  <a:lnTo>
                    <a:pt x="1266" y="251"/>
                  </a:lnTo>
                  <a:lnTo>
                    <a:pt x="1229" y="210"/>
                  </a:lnTo>
                  <a:lnTo>
                    <a:pt x="1188" y="173"/>
                  </a:lnTo>
                  <a:lnTo>
                    <a:pt x="1145" y="138"/>
                  </a:lnTo>
                  <a:lnTo>
                    <a:pt x="1099" y="107"/>
                  </a:lnTo>
                  <a:lnTo>
                    <a:pt x="1050" y="80"/>
                  </a:lnTo>
                  <a:lnTo>
                    <a:pt x="1000" y="56"/>
                  </a:lnTo>
                  <a:lnTo>
                    <a:pt x="947" y="36"/>
                  </a:lnTo>
                  <a:lnTo>
                    <a:pt x="893" y="20"/>
                  </a:lnTo>
                  <a:lnTo>
                    <a:pt x="836" y="9"/>
                  </a:lnTo>
                  <a:lnTo>
                    <a:pt x="779" y="2"/>
                  </a:lnTo>
                  <a:lnTo>
                    <a:pt x="720" y="0"/>
                  </a:lnTo>
                  <a:close/>
                </a:path>
              </a:pathLst>
            </a:custGeom>
            <a:solidFill>
              <a:srgbClr val="008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Freeform 1375">
              <a:extLst>
                <a:ext uri="{FF2B5EF4-FFF2-40B4-BE49-F238E27FC236}">
                  <a16:creationId xmlns:a16="http://schemas.microsoft.com/office/drawing/2014/main" id="{C55CEFD2-339A-40A3-B162-5DDF83EE9407}"/>
                </a:ext>
              </a:extLst>
            </p:cNvPr>
            <p:cNvSpPr>
              <a:spLocks/>
            </p:cNvSpPr>
            <p:nvPr/>
          </p:nvSpPr>
          <p:spPr bwMode="auto">
            <a:xfrm>
              <a:off x="7" y="7"/>
              <a:ext cx="1440" cy="1440"/>
            </a:xfrm>
            <a:custGeom>
              <a:avLst/>
              <a:gdLst>
                <a:gd name="T0" fmla="*/ 2 w 1440"/>
                <a:gd name="T1" fmla="*/ 660 h 1440"/>
                <a:gd name="T2" fmla="*/ 20 w 1440"/>
                <a:gd name="T3" fmla="*/ 546 h 1440"/>
                <a:gd name="T4" fmla="*/ 56 w 1440"/>
                <a:gd name="T5" fmla="*/ 439 h 1440"/>
                <a:gd name="T6" fmla="*/ 107 w 1440"/>
                <a:gd name="T7" fmla="*/ 340 h 1440"/>
                <a:gd name="T8" fmla="*/ 173 w 1440"/>
                <a:gd name="T9" fmla="*/ 251 h 1440"/>
                <a:gd name="T10" fmla="*/ 251 w 1440"/>
                <a:gd name="T11" fmla="*/ 173 h 1440"/>
                <a:gd name="T12" fmla="*/ 340 w 1440"/>
                <a:gd name="T13" fmla="*/ 107 h 1440"/>
                <a:gd name="T14" fmla="*/ 439 w 1440"/>
                <a:gd name="T15" fmla="*/ 56 h 1440"/>
                <a:gd name="T16" fmla="*/ 546 w 1440"/>
                <a:gd name="T17" fmla="*/ 20 h 1440"/>
                <a:gd name="T18" fmla="*/ 660 w 1440"/>
                <a:gd name="T19" fmla="*/ 2 h 1440"/>
                <a:gd name="T20" fmla="*/ 779 w 1440"/>
                <a:gd name="T21" fmla="*/ 2 h 1440"/>
                <a:gd name="T22" fmla="*/ 893 w 1440"/>
                <a:gd name="T23" fmla="*/ 20 h 1440"/>
                <a:gd name="T24" fmla="*/ 1000 w 1440"/>
                <a:gd name="T25" fmla="*/ 56 h 1440"/>
                <a:gd name="T26" fmla="*/ 1099 w 1440"/>
                <a:gd name="T27" fmla="*/ 107 h 1440"/>
                <a:gd name="T28" fmla="*/ 1188 w 1440"/>
                <a:gd name="T29" fmla="*/ 173 h 1440"/>
                <a:gd name="T30" fmla="*/ 1266 w 1440"/>
                <a:gd name="T31" fmla="*/ 251 h 1440"/>
                <a:gd name="T32" fmla="*/ 1332 w 1440"/>
                <a:gd name="T33" fmla="*/ 340 h 1440"/>
                <a:gd name="T34" fmla="*/ 1383 w 1440"/>
                <a:gd name="T35" fmla="*/ 439 h 1440"/>
                <a:gd name="T36" fmla="*/ 1419 w 1440"/>
                <a:gd name="T37" fmla="*/ 546 h 1440"/>
                <a:gd name="T38" fmla="*/ 1437 w 1440"/>
                <a:gd name="T39" fmla="*/ 660 h 1440"/>
                <a:gd name="T40" fmla="*/ 1437 w 1440"/>
                <a:gd name="T41" fmla="*/ 779 h 1440"/>
                <a:gd name="T42" fmla="*/ 1419 w 1440"/>
                <a:gd name="T43" fmla="*/ 893 h 1440"/>
                <a:gd name="T44" fmla="*/ 1383 w 1440"/>
                <a:gd name="T45" fmla="*/ 1000 h 1440"/>
                <a:gd name="T46" fmla="*/ 1332 w 1440"/>
                <a:gd name="T47" fmla="*/ 1099 h 1440"/>
                <a:gd name="T48" fmla="*/ 1266 w 1440"/>
                <a:gd name="T49" fmla="*/ 1188 h 1440"/>
                <a:gd name="T50" fmla="*/ 1188 w 1440"/>
                <a:gd name="T51" fmla="*/ 1266 h 1440"/>
                <a:gd name="T52" fmla="*/ 1099 w 1440"/>
                <a:gd name="T53" fmla="*/ 1332 h 1440"/>
                <a:gd name="T54" fmla="*/ 1000 w 1440"/>
                <a:gd name="T55" fmla="*/ 1383 h 1440"/>
                <a:gd name="T56" fmla="*/ 893 w 1440"/>
                <a:gd name="T57" fmla="*/ 1419 h 1440"/>
                <a:gd name="T58" fmla="*/ 779 w 1440"/>
                <a:gd name="T59" fmla="*/ 1437 h 1440"/>
                <a:gd name="T60" fmla="*/ 660 w 1440"/>
                <a:gd name="T61" fmla="*/ 1437 h 1440"/>
                <a:gd name="T62" fmla="*/ 546 w 1440"/>
                <a:gd name="T63" fmla="*/ 1419 h 1440"/>
                <a:gd name="T64" fmla="*/ 439 w 1440"/>
                <a:gd name="T65" fmla="*/ 1383 h 1440"/>
                <a:gd name="T66" fmla="*/ 340 w 1440"/>
                <a:gd name="T67" fmla="*/ 1332 h 1440"/>
                <a:gd name="T68" fmla="*/ 251 w 1440"/>
                <a:gd name="T69" fmla="*/ 1266 h 1440"/>
                <a:gd name="T70" fmla="*/ 173 w 1440"/>
                <a:gd name="T71" fmla="*/ 1188 h 1440"/>
                <a:gd name="T72" fmla="*/ 107 w 1440"/>
                <a:gd name="T73" fmla="*/ 1099 h 1440"/>
                <a:gd name="T74" fmla="*/ 56 w 1440"/>
                <a:gd name="T75" fmla="*/ 1000 h 1440"/>
                <a:gd name="T76" fmla="*/ 20 w 1440"/>
                <a:gd name="T77" fmla="*/ 893 h 1440"/>
                <a:gd name="T78" fmla="*/ 2 w 1440"/>
                <a:gd name="T79" fmla="*/ 779 h 1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0" h="1440">
                  <a:moveTo>
                    <a:pt x="0" y="719"/>
                  </a:moveTo>
                  <a:lnTo>
                    <a:pt x="2" y="660"/>
                  </a:lnTo>
                  <a:lnTo>
                    <a:pt x="9" y="603"/>
                  </a:lnTo>
                  <a:lnTo>
                    <a:pt x="20" y="546"/>
                  </a:lnTo>
                  <a:lnTo>
                    <a:pt x="36" y="492"/>
                  </a:lnTo>
                  <a:lnTo>
                    <a:pt x="56" y="439"/>
                  </a:lnTo>
                  <a:lnTo>
                    <a:pt x="80" y="389"/>
                  </a:lnTo>
                  <a:lnTo>
                    <a:pt x="107" y="340"/>
                  </a:lnTo>
                  <a:lnTo>
                    <a:pt x="138" y="294"/>
                  </a:lnTo>
                  <a:lnTo>
                    <a:pt x="173" y="251"/>
                  </a:lnTo>
                  <a:lnTo>
                    <a:pt x="210" y="210"/>
                  </a:lnTo>
                  <a:lnTo>
                    <a:pt x="251" y="173"/>
                  </a:lnTo>
                  <a:lnTo>
                    <a:pt x="294" y="138"/>
                  </a:lnTo>
                  <a:lnTo>
                    <a:pt x="340" y="107"/>
                  </a:lnTo>
                  <a:lnTo>
                    <a:pt x="389" y="80"/>
                  </a:lnTo>
                  <a:lnTo>
                    <a:pt x="439" y="56"/>
                  </a:lnTo>
                  <a:lnTo>
                    <a:pt x="492" y="36"/>
                  </a:lnTo>
                  <a:lnTo>
                    <a:pt x="546" y="20"/>
                  </a:lnTo>
                  <a:lnTo>
                    <a:pt x="603" y="9"/>
                  </a:lnTo>
                  <a:lnTo>
                    <a:pt x="660" y="2"/>
                  </a:lnTo>
                  <a:lnTo>
                    <a:pt x="719" y="0"/>
                  </a:lnTo>
                  <a:lnTo>
                    <a:pt x="779" y="2"/>
                  </a:lnTo>
                  <a:lnTo>
                    <a:pt x="836" y="9"/>
                  </a:lnTo>
                  <a:lnTo>
                    <a:pt x="893" y="20"/>
                  </a:lnTo>
                  <a:lnTo>
                    <a:pt x="947" y="36"/>
                  </a:lnTo>
                  <a:lnTo>
                    <a:pt x="1000" y="56"/>
                  </a:lnTo>
                  <a:lnTo>
                    <a:pt x="1050" y="80"/>
                  </a:lnTo>
                  <a:lnTo>
                    <a:pt x="1099" y="107"/>
                  </a:lnTo>
                  <a:lnTo>
                    <a:pt x="1145" y="138"/>
                  </a:lnTo>
                  <a:lnTo>
                    <a:pt x="1188" y="173"/>
                  </a:lnTo>
                  <a:lnTo>
                    <a:pt x="1229" y="210"/>
                  </a:lnTo>
                  <a:lnTo>
                    <a:pt x="1266" y="251"/>
                  </a:lnTo>
                  <a:lnTo>
                    <a:pt x="1301" y="294"/>
                  </a:lnTo>
                  <a:lnTo>
                    <a:pt x="1332" y="340"/>
                  </a:lnTo>
                  <a:lnTo>
                    <a:pt x="1359" y="389"/>
                  </a:lnTo>
                  <a:lnTo>
                    <a:pt x="1383" y="439"/>
                  </a:lnTo>
                  <a:lnTo>
                    <a:pt x="1403" y="492"/>
                  </a:lnTo>
                  <a:lnTo>
                    <a:pt x="1419" y="546"/>
                  </a:lnTo>
                  <a:lnTo>
                    <a:pt x="1430" y="603"/>
                  </a:lnTo>
                  <a:lnTo>
                    <a:pt x="1437" y="660"/>
                  </a:lnTo>
                  <a:lnTo>
                    <a:pt x="1439" y="719"/>
                  </a:lnTo>
                  <a:lnTo>
                    <a:pt x="1437" y="779"/>
                  </a:lnTo>
                  <a:lnTo>
                    <a:pt x="1430" y="836"/>
                  </a:lnTo>
                  <a:lnTo>
                    <a:pt x="1419" y="893"/>
                  </a:lnTo>
                  <a:lnTo>
                    <a:pt x="1403" y="947"/>
                  </a:lnTo>
                  <a:lnTo>
                    <a:pt x="1383" y="1000"/>
                  </a:lnTo>
                  <a:lnTo>
                    <a:pt x="1359" y="1050"/>
                  </a:lnTo>
                  <a:lnTo>
                    <a:pt x="1332" y="1099"/>
                  </a:lnTo>
                  <a:lnTo>
                    <a:pt x="1301" y="1145"/>
                  </a:lnTo>
                  <a:lnTo>
                    <a:pt x="1266" y="1188"/>
                  </a:lnTo>
                  <a:lnTo>
                    <a:pt x="1229" y="1229"/>
                  </a:lnTo>
                  <a:lnTo>
                    <a:pt x="1188" y="1266"/>
                  </a:lnTo>
                  <a:lnTo>
                    <a:pt x="1145" y="1301"/>
                  </a:lnTo>
                  <a:lnTo>
                    <a:pt x="1099" y="1332"/>
                  </a:lnTo>
                  <a:lnTo>
                    <a:pt x="1050" y="1359"/>
                  </a:lnTo>
                  <a:lnTo>
                    <a:pt x="1000" y="1383"/>
                  </a:lnTo>
                  <a:lnTo>
                    <a:pt x="947" y="1403"/>
                  </a:lnTo>
                  <a:lnTo>
                    <a:pt x="893" y="1419"/>
                  </a:lnTo>
                  <a:lnTo>
                    <a:pt x="836" y="1430"/>
                  </a:lnTo>
                  <a:lnTo>
                    <a:pt x="779" y="1437"/>
                  </a:lnTo>
                  <a:lnTo>
                    <a:pt x="719" y="1439"/>
                  </a:lnTo>
                  <a:lnTo>
                    <a:pt x="660" y="1437"/>
                  </a:lnTo>
                  <a:lnTo>
                    <a:pt x="603" y="1430"/>
                  </a:lnTo>
                  <a:lnTo>
                    <a:pt x="546" y="1419"/>
                  </a:lnTo>
                  <a:lnTo>
                    <a:pt x="492" y="1403"/>
                  </a:lnTo>
                  <a:lnTo>
                    <a:pt x="439" y="1383"/>
                  </a:lnTo>
                  <a:lnTo>
                    <a:pt x="389" y="1359"/>
                  </a:lnTo>
                  <a:lnTo>
                    <a:pt x="340" y="1332"/>
                  </a:lnTo>
                  <a:lnTo>
                    <a:pt x="294" y="1301"/>
                  </a:lnTo>
                  <a:lnTo>
                    <a:pt x="251" y="1266"/>
                  </a:lnTo>
                  <a:lnTo>
                    <a:pt x="210" y="1229"/>
                  </a:lnTo>
                  <a:lnTo>
                    <a:pt x="173" y="1188"/>
                  </a:lnTo>
                  <a:lnTo>
                    <a:pt x="138" y="1145"/>
                  </a:lnTo>
                  <a:lnTo>
                    <a:pt x="107" y="1099"/>
                  </a:lnTo>
                  <a:lnTo>
                    <a:pt x="80" y="1050"/>
                  </a:lnTo>
                  <a:lnTo>
                    <a:pt x="56" y="1000"/>
                  </a:lnTo>
                  <a:lnTo>
                    <a:pt x="36" y="947"/>
                  </a:lnTo>
                  <a:lnTo>
                    <a:pt x="20" y="893"/>
                  </a:lnTo>
                  <a:lnTo>
                    <a:pt x="9" y="836"/>
                  </a:lnTo>
                  <a:lnTo>
                    <a:pt x="2" y="779"/>
                  </a:lnTo>
                  <a:lnTo>
                    <a:pt x="0" y="719"/>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Freeform 1376">
              <a:extLst>
                <a:ext uri="{FF2B5EF4-FFF2-40B4-BE49-F238E27FC236}">
                  <a16:creationId xmlns:a16="http://schemas.microsoft.com/office/drawing/2014/main" id="{5C793BE3-21B9-4F24-B998-6135A6E7F38F}"/>
                </a:ext>
              </a:extLst>
            </p:cNvPr>
            <p:cNvSpPr>
              <a:spLocks/>
            </p:cNvSpPr>
            <p:nvPr/>
          </p:nvSpPr>
          <p:spPr bwMode="auto">
            <a:xfrm>
              <a:off x="1807" y="7"/>
              <a:ext cx="1440" cy="1440"/>
            </a:xfrm>
            <a:custGeom>
              <a:avLst/>
              <a:gdLst>
                <a:gd name="T0" fmla="*/ 660 w 1440"/>
                <a:gd name="T1" fmla="*/ 2 h 1440"/>
                <a:gd name="T2" fmla="*/ 546 w 1440"/>
                <a:gd name="T3" fmla="*/ 20 h 1440"/>
                <a:gd name="T4" fmla="*/ 439 w 1440"/>
                <a:gd name="T5" fmla="*/ 56 h 1440"/>
                <a:gd name="T6" fmla="*/ 340 w 1440"/>
                <a:gd name="T7" fmla="*/ 107 h 1440"/>
                <a:gd name="T8" fmla="*/ 251 w 1440"/>
                <a:gd name="T9" fmla="*/ 173 h 1440"/>
                <a:gd name="T10" fmla="*/ 173 w 1440"/>
                <a:gd name="T11" fmla="*/ 251 h 1440"/>
                <a:gd name="T12" fmla="*/ 107 w 1440"/>
                <a:gd name="T13" fmla="*/ 340 h 1440"/>
                <a:gd name="T14" fmla="*/ 56 w 1440"/>
                <a:gd name="T15" fmla="*/ 439 h 1440"/>
                <a:gd name="T16" fmla="*/ 20 w 1440"/>
                <a:gd name="T17" fmla="*/ 546 h 1440"/>
                <a:gd name="T18" fmla="*/ 2 w 1440"/>
                <a:gd name="T19" fmla="*/ 660 h 1440"/>
                <a:gd name="T20" fmla="*/ 2 w 1440"/>
                <a:gd name="T21" fmla="*/ 779 h 1440"/>
                <a:gd name="T22" fmla="*/ 20 w 1440"/>
                <a:gd name="T23" fmla="*/ 893 h 1440"/>
                <a:gd name="T24" fmla="*/ 56 w 1440"/>
                <a:gd name="T25" fmla="*/ 1000 h 1440"/>
                <a:gd name="T26" fmla="*/ 107 w 1440"/>
                <a:gd name="T27" fmla="*/ 1099 h 1440"/>
                <a:gd name="T28" fmla="*/ 173 w 1440"/>
                <a:gd name="T29" fmla="*/ 1188 h 1440"/>
                <a:gd name="T30" fmla="*/ 251 w 1440"/>
                <a:gd name="T31" fmla="*/ 1266 h 1440"/>
                <a:gd name="T32" fmla="*/ 340 w 1440"/>
                <a:gd name="T33" fmla="*/ 1332 h 1440"/>
                <a:gd name="T34" fmla="*/ 439 w 1440"/>
                <a:gd name="T35" fmla="*/ 1383 h 1440"/>
                <a:gd name="T36" fmla="*/ 546 w 1440"/>
                <a:gd name="T37" fmla="*/ 1419 h 1440"/>
                <a:gd name="T38" fmla="*/ 660 w 1440"/>
                <a:gd name="T39" fmla="*/ 1437 h 1440"/>
                <a:gd name="T40" fmla="*/ 779 w 1440"/>
                <a:gd name="T41" fmla="*/ 1437 h 1440"/>
                <a:gd name="T42" fmla="*/ 893 w 1440"/>
                <a:gd name="T43" fmla="*/ 1419 h 1440"/>
                <a:gd name="T44" fmla="*/ 1000 w 1440"/>
                <a:gd name="T45" fmla="*/ 1383 h 1440"/>
                <a:gd name="T46" fmla="*/ 1099 w 1440"/>
                <a:gd name="T47" fmla="*/ 1332 h 1440"/>
                <a:gd name="T48" fmla="*/ 1188 w 1440"/>
                <a:gd name="T49" fmla="*/ 1266 h 1440"/>
                <a:gd name="T50" fmla="*/ 1266 w 1440"/>
                <a:gd name="T51" fmla="*/ 1188 h 1440"/>
                <a:gd name="T52" fmla="*/ 1332 w 1440"/>
                <a:gd name="T53" fmla="*/ 1099 h 1440"/>
                <a:gd name="T54" fmla="*/ 1383 w 1440"/>
                <a:gd name="T55" fmla="*/ 1000 h 1440"/>
                <a:gd name="T56" fmla="*/ 1419 w 1440"/>
                <a:gd name="T57" fmla="*/ 893 h 1440"/>
                <a:gd name="T58" fmla="*/ 1437 w 1440"/>
                <a:gd name="T59" fmla="*/ 779 h 1440"/>
                <a:gd name="T60" fmla="*/ 1437 w 1440"/>
                <a:gd name="T61" fmla="*/ 660 h 1440"/>
                <a:gd name="T62" fmla="*/ 1419 w 1440"/>
                <a:gd name="T63" fmla="*/ 546 h 1440"/>
                <a:gd name="T64" fmla="*/ 1383 w 1440"/>
                <a:gd name="T65" fmla="*/ 439 h 1440"/>
                <a:gd name="T66" fmla="*/ 1332 w 1440"/>
                <a:gd name="T67" fmla="*/ 340 h 1440"/>
                <a:gd name="T68" fmla="*/ 1266 w 1440"/>
                <a:gd name="T69" fmla="*/ 251 h 1440"/>
                <a:gd name="T70" fmla="*/ 1188 w 1440"/>
                <a:gd name="T71" fmla="*/ 173 h 1440"/>
                <a:gd name="T72" fmla="*/ 1099 w 1440"/>
                <a:gd name="T73" fmla="*/ 107 h 1440"/>
                <a:gd name="T74" fmla="*/ 1000 w 1440"/>
                <a:gd name="T75" fmla="*/ 56 h 1440"/>
                <a:gd name="T76" fmla="*/ 893 w 1440"/>
                <a:gd name="T77" fmla="*/ 20 h 1440"/>
                <a:gd name="T78" fmla="*/ 779 w 1440"/>
                <a:gd name="T79" fmla="*/ 2 h 1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0" h="1440">
                  <a:moveTo>
                    <a:pt x="720" y="0"/>
                  </a:moveTo>
                  <a:lnTo>
                    <a:pt x="660" y="2"/>
                  </a:lnTo>
                  <a:lnTo>
                    <a:pt x="603" y="9"/>
                  </a:lnTo>
                  <a:lnTo>
                    <a:pt x="546" y="20"/>
                  </a:lnTo>
                  <a:lnTo>
                    <a:pt x="492" y="36"/>
                  </a:lnTo>
                  <a:lnTo>
                    <a:pt x="439" y="56"/>
                  </a:lnTo>
                  <a:lnTo>
                    <a:pt x="389" y="80"/>
                  </a:lnTo>
                  <a:lnTo>
                    <a:pt x="340" y="107"/>
                  </a:lnTo>
                  <a:lnTo>
                    <a:pt x="294" y="138"/>
                  </a:lnTo>
                  <a:lnTo>
                    <a:pt x="251" y="173"/>
                  </a:lnTo>
                  <a:lnTo>
                    <a:pt x="210" y="210"/>
                  </a:lnTo>
                  <a:lnTo>
                    <a:pt x="173" y="251"/>
                  </a:lnTo>
                  <a:lnTo>
                    <a:pt x="138" y="294"/>
                  </a:lnTo>
                  <a:lnTo>
                    <a:pt x="107" y="340"/>
                  </a:lnTo>
                  <a:lnTo>
                    <a:pt x="80" y="389"/>
                  </a:lnTo>
                  <a:lnTo>
                    <a:pt x="56" y="439"/>
                  </a:lnTo>
                  <a:lnTo>
                    <a:pt x="36" y="492"/>
                  </a:lnTo>
                  <a:lnTo>
                    <a:pt x="20" y="546"/>
                  </a:lnTo>
                  <a:lnTo>
                    <a:pt x="9" y="603"/>
                  </a:lnTo>
                  <a:lnTo>
                    <a:pt x="2" y="660"/>
                  </a:lnTo>
                  <a:lnTo>
                    <a:pt x="0" y="720"/>
                  </a:lnTo>
                  <a:lnTo>
                    <a:pt x="2" y="779"/>
                  </a:lnTo>
                  <a:lnTo>
                    <a:pt x="9" y="836"/>
                  </a:lnTo>
                  <a:lnTo>
                    <a:pt x="20" y="893"/>
                  </a:lnTo>
                  <a:lnTo>
                    <a:pt x="36" y="947"/>
                  </a:lnTo>
                  <a:lnTo>
                    <a:pt x="56" y="1000"/>
                  </a:lnTo>
                  <a:lnTo>
                    <a:pt x="80" y="1050"/>
                  </a:lnTo>
                  <a:lnTo>
                    <a:pt x="107" y="1099"/>
                  </a:lnTo>
                  <a:lnTo>
                    <a:pt x="138" y="1145"/>
                  </a:lnTo>
                  <a:lnTo>
                    <a:pt x="173" y="1188"/>
                  </a:lnTo>
                  <a:lnTo>
                    <a:pt x="210" y="1229"/>
                  </a:lnTo>
                  <a:lnTo>
                    <a:pt x="251" y="1266"/>
                  </a:lnTo>
                  <a:lnTo>
                    <a:pt x="294" y="1301"/>
                  </a:lnTo>
                  <a:lnTo>
                    <a:pt x="340" y="1332"/>
                  </a:lnTo>
                  <a:lnTo>
                    <a:pt x="389" y="1359"/>
                  </a:lnTo>
                  <a:lnTo>
                    <a:pt x="439" y="1383"/>
                  </a:lnTo>
                  <a:lnTo>
                    <a:pt x="492" y="1403"/>
                  </a:lnTo>
                  <a:lnTo>
                    <a:pt x="546" y="1419"/>
                  </a:lnTo>
                  <a:lnTo>
                    <a:pt x="603" y="1430"/>
                  </a:lnTo>
                  <a:lnTo>
                    <a:pt x="660" y="1437"/>
                  </a:lnTo>
                  <a:lnTo>
                    <a:pt x="720" y="1440"/>
                  </a:lnTo>
                  <a:lnTo>
                    <a:pt x="779" y="1437"/>
                  </a:lnTo>
                  <a:lnTo>
                    <a:pt x="836" y="1430"/>
                  </a:lnTo>
                  <a:lnTo>
                    <a:pt x="893" y="1419"/>
                  </a:lnTo>
                  <a:lnTo>
                    <a:pt x="947" y="1403"/>
                  </a:lnTo>
                  <a:lnTo>
                    <a:pt x="1000" y="1383"/>
                  </a:lnTo>
                  <a:lnTo>
                    <a:pt x="1050" y="1359"/>
                  </a:lnTo>
                  <a:lnTo>
                    <a:pt x="1099" y="1332"/>
                  </a:lnTo>
                  <a:lnTo>
                    <a:pt x="1145" y="1301"/>
                  </a:lnTo>
                  <a:lnTo>
                    <a:pt x="1188" y="1266"/>
                  </a:lnTo>
                  <a:lnTo>
                    <a:pt x="1229" y="1229"/>
                  </a:lnTo>
                  <a:lnTo>
                    <a:pt x="1266" y="1188"/>
                  </a:lnTo>
                  <a:lnTo>
                    <a:pt x="1301" y="1145"/>
                  </a:lnTo>
                  <a:lnTo>
                    <a:pt x="1332" y="1099"/>
                  </a:lnTo>
                  <a:lnTo>
                    <a:pt x="1359" y="1050"/>
                  </a:lnTo>
                  <a:lnTo>
                    <a:pt x="1383" y="1000"/>
                  </a:lnTo>
                  <a:lnTo>
                    <a:pt x="1403" y="947"/>
                  </a:lnTo>
                  <a:lnTo>
                    <a:pt x="1419" y="893"/>
                  </a:lnTo>
                  <a:lnTo>
                    <a:pt x="1430" y="836"/>
                  </a:lnTo>
                  <a:lnTo>
                    <a:pt x="1437" y="779"/>
                  </a:lnTo>
                  <a:lnTo>
                    <a:pt x="1440" y="720"/>
                  </a:lnTo>
                  <a:lnTo>
                    <a:pt x="1437" y="660"/>
                  </a:lnTo>
                  <a:lnTo>
                    <a:pt x="1430" y="603"/>
                  </a:lnTo>
                  <a:lnTo>
                    <a:pt x="1419" y="546"/>
                  </a:lnTo>
                  <a:lnTo>
                    <a:pt x="1403" y="492"/>
                  </a:lnTo>
                  <a:lnTo>
                    <a:pt x="1383" y="439"/>
                  </a:lnTo>
                  <a:lnTo>
                    <a:pt x="1359" y="389"/>
                  </a:lnTo>
                  <a:lnTo>
                    <a:pt x="1332" y="340"/>
                  </a:lnTo>
                  <a:lnTo>
                    <a:pt x="1301" y="294"/>
                  </a:lnTo>
                  <a:lnTo>
                    <a:pt x="1266" y="251"/>
                  </a:lnTo>
                  <a:lnTo>
                    <a:pt x="1229" y="210"/>
                  </a:lnTo>
                  <a:lnTo>
                    <a:pt x="1188" y="173"/>
                  </a:lnTo>
                  <a:lnTo>
                    <a:pt x="1145" y="138"/>
                  </a:lnTo>
                  <a:lnTo>
                    <a:pt x="1099" y="107"/>
                  </a:lnTo>
                  <a:lnTo>
                    <a:pt x="1050" y="80"/>
                  </a:lnTo>
                  <a:lnTo>
                    <a:pt x="1000" y="56"/>
                  </a:lnTo>
                  <a:lnTo>
                    <a:pt x="947" y="36"/>
                  </a:lnTo>
                  <a:lnTo>
                    <a:pt x="893" y="20"/>
                  </a:lnTo>
                  <a:lnTo>
                    <a:pt x="836" y="9"/>
                  </a:lnTo>
                  <a:lnTo>
                    <a:pt x="779" y="2"/>
                  </a:lnTo>
                  <a:lnTo>
                    <a:pt x="720" y="0"/>
                  </a:lnTo>
                  <a:close/>
                </a:path>
              </a:pathLst>
            </a:custGeom>
            <a:solidFill>
              <a:srgbClr val="7B19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Freeform 1377">
              <a:extLst>
                <a:ext uri="{FF2B5EF4-FFF2-40B4-BE49-F238E27FC236}">
                  <a16:creationId xmlns:a16="http://schemas.microsoft.com/office/drawing/2014/main" id="{6B84DC18-8DBD-47BA-9406-E0E0EC2AABF4}"/>
                </a:ext>
              </a:extLst>
            </p:cNvPr>
            <p:cNvSpPr>
              <a:spLocks/>
            </p:cNvSpPr>
            <p:nvPr/>
          </p:nvSpPr>
          <p:spPr bwMode="auto">
            <a:xfrm>
              <a:off x="1807" y="7"/>
              <a:ext cx="1440" cy="1440"/>
            </a:xfrm>
            <a:custGeom>
              <a:avLst/>
              <a:gdLst>
                <a:gd name="T0" fmla="*/ 2 w 1440"/>
                <a:gd name="T1" fmla="*/ 660 h 1440"/>
                <a:gd name="T2" fmla="*/ 20 w 1440"/>
                <a:gd name="T3" fmla="*/ 546 h 1440"/>
                <a:gd name="T4" fmla="*/ 56 w 1440"/>
                <a:gd name="T5" fmla="*/ 439 h 1440"/>
                <a:gd name="T6" fmla="*/ 107 w 1440"/>
                <a:gd name="T7" fmla="*/ 340 h 1440"/>
                <a:gd name="T8" fmla="*/ 173 w 1440"/>
                <a:gd name="T9" fmla="*/ 251 h 1440"/>
                <a:gd name="T10" fmla="*/ 251 w 1440"/>
                <a:gd name="T11" fmla="*/ 173 h 1440"/>
                <a:gd name="T12" fmla="*/ 340 w 1440"/>
                <a:gd name="T13" fmla="*/ 107 h 1440"/>
                <a:gd name="T14" fmla="*/ 439 w 1440"/>
                <a:gd name="T15" fmla="*/ 56 h 1440"/>
                <a:gd name="T16" fmla="*/ 546 w 1440"/>
                <a:gd name="T17" fmla="*/ 20 h 1440"/>
                <a:gd name="T18" fmla="*/ 660 w 1440"/>
                <a:gd name="T19" fmla="*/ 2 h 1440"/>
                <a:gd name="T20" fmla="*/ 779 w 1440"/>
                <a:gd name="T21" fmla="*/ 2 h 1440"/>
                <a:gd name="T22" fmla="*/ 893 w 1440"/>
                <a:gd name="T23" fmla="*/ 20 h 1440"/>
                <a:gd name="T24" fmla="*/ 1000 w 1440"/>
                <a:gd name="T25" fmla="*/ 56 h 1440"/>
                <a:gd name="T26" fmla="*/ 1099 w 1440"/>
                <a:gd name="T27" fmla="*/ 107 h 1440"/>
                <a:gd name="T28" fmla="*/ 1188 w 1440"/>
                <a:gd name="T29" fmla="*/ 173 h 1440"/>
                <a:gd name="T30" fmla="*/ 1266 w 1440"/>
                <a:gd name="T31" fmla="*/ 251 h 1440"/>
                <a:gd name="T32" fmla="*/ 1332 w 1440"/>
                <a:gd name="T33" fmla="*/ 340 h 1440"/>
                <a:gd name="T34" fmla="*/ 1383 w 1440"/>
                <a:gd name="T35" fmla="*/ 439 h 1440"/>
                <a:gd name="T36" fmla="*/ 1419 w 1440"/>
                <a:gd name="T37" fmla="*/ 546 h 1440"/>
                <a:gd name="T38" fmla="*/ 1437 w 1440"/>
                <a:gd name="T39" fmla="*/ 660 h 1440"/>
                <a:gd name="T40" fmla="*/ 1437 w 1440"/>
                <a:gd name="T41" fmla="*/ 779 h 1440"/>
                <a:gd name="T42" fmla="*/ 1419 w 1440"/>
                <a:gd name="T43" fmla="*/ 893 h 1440"/>
                <a:gd name="T44" fmla="*/ 1383 w 1440"/>
                <a:gd name="T45" fmla="*/ 1000 h 1440"/>
                <a:gd name="T46" fmla="*/ 1332 w 1440"/>
                <a:gd name="T47" fmla="*/ 1099 h 1440"/>
                <a:gd name="T48" fmla="*/ 1266 w 1440"/>
                <a:gd name="T49" fmla="*/ 1188 h 1440"/>
                <a:gd name="T50" fmla="*/ 1188 w 1440"/>
                <a:gd name="T51" fmla="*/ 1266 h 1440"/>
                <a:gd name="T52" fmla="*/ 1099 w 1440"/>
                <a:gd name="T53" fmla="*/ 1332 h 1440"/>
                <a:gd name="T54" fmla="*/ 1000 w 1440"/>
                <a:gd name="T55" fmla="*/ 1383 h 1440"/>
                <a:gd name="T56" fmla="*/ 893 w 1440"/>
                <a:gd name="T57" fmla="*/ 1419 h 1440"/>
                <a:gd name="T58" fmla="*/ 779 w 1440"/>
                <a:gd name="T59" fmla="*/ 1437 h 1440"/>
                <a:gd name="T60" fmla="*/ 660 w 1440"/>
                <a:gd name="T61" fmla="*/ 1437 h 1440"/>
                <a:gd name="T62" fmla="*/ 546 w 1440"/>
                <a:gd name="T63" fmla="*/ 1419 h 1440"/>
                <a:gd name="T64" fmla="*/ 439 w 1440"/>
                <a:gd name="T65" fmla="*/ 1383 h 1440"/>
                <a:gd name="T66" fmla="*/ 340 w 1440"/>
                <a:gd name="T67" fmla="*/ 1332 h 1440"/>
                <a:gd name="T68" fmla="*/ 251 w 1440"/>
                <a:gd name="T69" fmla="*/ 1266 h 1440"/>
                <a:gd name="T70" fmla="*/ 173 w 1440"/>
                <a:gd name="T71" fmla="*/ 1188 h 1440"/>
                <a:gd name="T72" fmla="*/ 107 w 1440"/>
                <a:gd name="T73" fmla="*/ 1099 h 1440"/>
                <a:gd name="T74" fmla="*/ 56 w 1440"/>
                <a:gd name="T75" fmla="*/ 1000 h 1440"/>
                <a:gd name="T76" fmla="*/ 20 w 1440"/>
                <a:gd name="T77" fmla="*/ 893 h 1440"/>
                <a:gd name="T78" fmla="*/ 2 w 1440"/>
                <a:gd name="T79" fmla="*/ 779 h 1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0" h="1440">
                  <a:moveTo>
                    <a:pt x="0" y="719"/>
                  </a:moveTo>
                  <a:lnTo>
                    <a:pt x="2" y="660"/>
                  </a:lnTo>
                  <a:lnTo>
                    <a:pt x="9" y="603"/>
                  </a:lnTo>
                  <a:lnTo>
                    <a:pt x="20" y="546"/>
                  </a:lnTo>
                  <a:lnTo>
                    <a:pt x="36" y="492"/>
                  </a:lnTo>
                  <a:lnTo>
                    <a:pt x="56" y="439"/>
                  </a:lnTo>
                  <a:lnTo>
                    <a:pt x="80" y="389"/>
                  </a:lnTo>
                  <a:lnTo>
                    <a:pt x="107" y="340"/>
                  </a:lnTo>
                  <a:lnTo>
                    <a:pt x="138" y="294"/>
                  </a:lnTo>
                  <a:lnTo>
                    <a:pt x="173" y="251"/>
                  </a:lnTo>
                  <a:lnTo>
                    <a:pt x="210" y="210"/>
                  </a:lnTo>
                  <a:lnTo>
                    <a:pt x="251" y="173"/>
                  </a:lnTo>
                  <a:lnTo>
                    <a:pt x="294" y="138"/>
                  </a:lnTo>
                  <a:lnTo>
                    <a:pt x="340" y="107"/>
                  </a:lnTo>
                  <a:lnTo>
                    <a:pt x="389" y="80"/>
                  </a:lnTo>
                  <a:lnTo>
                    <a:pt x="439" y="56"/>
                  </a:lnTo>
                  <a:lnTo>
                    <a:pt x="492" y="36"/>
                  </a:lnTo>
                  <a:lnTo>
                    <a:pt x="546" y="20"/>
                  </a:lnTo>
                  <a:lnTo>
                    <a:pt x="603" y="9"/>
                  </a:lnTo>
                  <a:lnTo>
                    <a:pt x="660" y="2"/>
                  </a:lnTo>
                  <a:lnTo>
                    <a:pt x="719" y="0"/>
                  </a:lnTo>
                  <a:lnTo>
                    <a:pt x="779" y="2"/>
                  </a:lnTo>
                  <a:lnTo>
                    <a:pt x="836" y="9"/>
                  </a:lnTo>
                  <a:lnTo>
                    <a:pt x="893" y="20"/>
                  </a:lnTo>
                  <a:lnTo>
                    <a:pt x="947" y="36"/>
                  </a:lnTo>
                  <a:lnTo>
                    <a:pt x="1000" y="56"/>
                  </a:lnTo>
                  <a:lnTo>
                    <a:pt x="1050" y="80"/>
                  </a:lnTo>
                  <a:lnTo>
                    <a:pt x="1099" y="107"/>
                  </a:lnTo>
                  <a:lnTo>
                    <a:pt x="1145" y="138"/>
                  </a:lnTo>
                  <a:lnTo>
                    <a:pt x="1188" y="173"/>
                  </a:lnTo>
                  <a:lnTo>
                    <a:pt x="1229" y="210"/>
                  </a:lnTo>
                  <a:lnTo>
                    <a:pt x="1266" y="251"/>
                  </a:lnTo>
                  <a:lnTo>
                    <a:pt x="1301" y="294"/>
                  </a:lnTo>
                  <a:lnTo>
                    <a:pt x="1332" y="340"/>
                  </a:lnTo>
                  <a:lnTo>
                    <a:pt x="1359" y="389"/>
                  </a:lnTo>
                  <a:lnTo>
                    <a:pt x="1383" y="439"/>
                  </a:lnTo>
                  <a:lnTo>
                    <a:pt x="1403" y="492"/>
                  </a:lnTo>
                  <a:lnTo>
                    <a:pt x="1419" y="546"/>
                  </a:lnTo>
                  <a:lnTo>
                    <a:pt x="1430" y="603"/>
                  </a:lnTo>
                  <a:lnTo>
                    <a:pt x="1437" y="660"/>
                  </a:lnTo>
                  <a:lnTo>
                    <a:pt x="1439" y="719"/>
                  </a:lnTo>
                  <a:lnTo>
                    <a:pt x="1437" y="779"/>
                  </a:lnTo>
                  <a:lnTo>
                    <a:pt x="1430" y="836"/>
                  </a:lnTo>
                  <a:lnTo>
                    <a:pt x="1419" y="893"/>
                  </a:lnTo>
                  <a:lnTo>
                    <a:pt x="1403" y="947"/>
                  </a:lnTo>
                  <a:lnTo>
                    <a:pt x="1383" y="1000"/>
                  </a:lnTo>
                  <a:lnTo>
                    <a:pt x="1359" y="1050"/>
                  </a:lnTo>
                  <a:lnTo>
                    <a:pt x="1332" y="1099"/>
                  </a:lnTo>
                  <a:lnTo>
                    <a:pt x="1301" y="1145"/>
                  </a:lnTo>
                  <a:lnTo>
                    <a:pt x="1266" y="1188"/>
                  </a:lnTo>
                  <a:lnTo>
                    <a:pt x="1229" y="1229"/>
                  </a:lnTo>
                  <a:lnTo>
                    <a:pt x="1188" y="1266"/>
                  </a:lnTo>
                  <a:lnTo>
                    <a:pt x="1145" y="1301"/>
                  </a:lnTo>
                  <a:lnTo>
                    <a:pt x="1099" y="1332"/>
                  </a:lnTo>
                  <a:lnTo>
                    <a:pt x="1050" y="1359"/>
                  </a:lnTo>
                  <a:lnTo>
                    <a:pt x="1000" y="1383"/>
                  </a:lnTo>
                  <a:lnTo>
                    <a:pt x="947" y="1403"/>
                  </a:lnTo>
                  <a:lnTo>
                    <a:pt x="893" y="1419"/>
                  </a:lnTo>
                  <a:lnTo>
                    <a:pt x="836" y="1430"/>
                  </a:lnTo>
                  <a:lnTo>
                    <a:pt x="779" y="1437"/>
                  </a:lnTo>
                  <a:lnTo>
                    <a:pt x="719" y="1439"/>
                  </a:lnTo>
                  <a:lnTo>
                    <a:pt x="660" y="1437"/>
                  </a:lnTo>
                  <a:lnTo>
                    <a:pt x="603" y="1430"/>
                  </a:lnTo>
                  <a:lnTo>
                    <a:pt x="546" y="1419"/>
                  </a:lnTo>
                  <a:lnTo>
                    <a:pt x="492" y="1403"/>
                  </a:lnTo>
                  <a:lnTo>
                    <a:pt x="439" y="1383"/>
                  </a:lnTo>
                  <a:lnTo>
                    <a:pt x="389" y="1359"/>
                  </a:lnTo>
                  <a:lnTo>
                    <a:pt x="340" y="1332"/>
                  </a:lnTo>
                  <a:lnTo>
                    <a:pt x="294" y="1301"/>
                  </a:lnTo>
                  <a:lnTo>
                    <a:pt x="251" y="1266"/>
                  </a:lnTo>
                  <a:lnTo>
                    <a:pt x="210" y="1229"/>
                  </a:lnTo>
                  <a:lnTo>
                    <a:pt x="173" y="1188"/>
                  </a:lnTo>
                  <a:lnTo>
                    <a:pt x="138" y="1145"/>
                  </a:lnTo>
                  <a:lnTo>
                    <a:pt x="107" y="1099"/>
                  </a:lnTo>
                  <a:lnTo>
                    <a:pt x="80" y="1050"/>
                  </a:lnTo>
                  <a:lnTo>
                    <a:pt x="56" y="1000"/>
                  </a:lnTo>
                  <a:lnTo>
                    <a:pt x="36" y="947"/>
                  </a:lnTo>
                  <a:lnTo>
                    <a:pt x="20" y="893"/>
                  </a:lnTo>
                  <a:lnTo>
                    <a:pt x="9" y="836"/>
                  </a:lnTo>
                  <a:lnTo>
                    <a:pt x="2" y="779"/>
                  </a:lnTo>
                  <a:lnTo>
                    <a:pt x="0" y="719"/>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Freeform 1378">
              <a:extLst>
                <a:ext uri="{FF2B5EF4-FFF2-40B4-BE49-F238E27FC236}">
                  <a16:creationId xmlns:a16="http://schemas.microsoft.com/office/drawing/2014/main" id="{1E203767-81F5-4645-9567-4E6EE5FC7B0C}"/>
                </a:ext>
              </a:extLst>
            </p:cNvPr>
            <p:cNvSpPr>
              <a:spLocks/>
            </p:cNvSpPr>
            <p:nvPr/>
          </p:nvSpPr>
          <p:spPr bwMode="auto">
            <a:xfrm>
              <a:off x="1807" y="2887"/>
              <a:ext cx="1440" cy="1440"/>
            </a:xfrm>
            <a:custGeom>
              <a:avLst/>
              <a:gdLst>
                <a:gd name="T0" fmla="*/ 660 w 1440"/>
                <a:gd name="T1" fmla="*/ 2 h 1440"/>
                <a:gd name="T2" fmla="*/ 546 w 1440"/>
                <a:gd name="T3" fmla="*/ 20 h 1440"/>
                <a:gd name="T4" fmla="*/ 439 w 1440"/>
                <a:gd name="T5" fmla="*/ 56 h 1440"/>
                <a:gd name="T6" fmla="*/ 340 w 1440"/>
                <a:gd name="T7" fmla="*/ 107 h 1440"/>
                <a:gd name="T8" fmla="*/ 251 w 1440"/>
                <a:gd name="T9" fmla="*/ 173 h 1440"/>
                <a:gd name="T10" fmla="*/ 173 w 1440"/>
                <a:gd name="T11" fmla="*/ 251 h 1440"/>
                <a:gd name="T12" fmla="*/ 107 w 1440"/>
                <a:gd name="T13" fmla="*/ 340 h 1440"/>
                <a:gd name="T14" fmla="*/ 56 w 1440"/>
                <a:gd name="T15" fmla="*/ 439 h 1440"/>
                <a:gd name="T16" fmla="*/ 20 w 1440"/>
                <a:gd name="T17" fmla="*/ 546 h 1440"/>
                <a:gd name="T18" fmla="*/ 2 w 1440"/>
                <a:gd name="T19" fmla="*/ 660 h 1440"/>
                <a:gd name="T20" fmla="*/ 2 w 1440"/>
                <a:gd name="T21" fmla="*/ 779 h 1440"/>
                <a:gd name="T22" fmla="*/ 20 w 1440"/>
                <a:gd name="T23" fmla="*/ 893 h 1440"/>
                <a:gd name="T24" fmla="*/ 56 w 1440"/>
                <a:gd name="T25" fmla="*/ 1000 h 1440"/>
                <a:gd name="T26" fmla="*/ 107 w 1440"/>
                <a:gd name="T27" fmla="*/ 1099 h 1440"/>
                <a:gd name="T28" fmla="*/ 173 w 1440"/>
                <a:gd name="T29" fmla="*/ 1188 h 1440"/>
                <a:gd name="T30" fmla="*/ 251 w 1440"/>
                <a:gd name="T31" fmla="*/ 1266 h 1440"/>
                <a:gd name="T32" fmla="*/ 340 w 1440"/>
                <a:gd name="T33" fmla="*/ 1332 h 1440"/>
                <a:gd name="T34" fmla="*/ 439 w 1440"/>
                <a:gd name="T35" fmla="*/ 1383 h 1440"/>
                <a:gd name="T36" fmla="*/ 546 w 1440"/>
                <a:gd name="T37" fmla="*/ 1419 h 1440"/>
                <a:gd name="T38" fmla="*/ 660 w 1440"/>
                <a:gd name="T39" fmla="*/ 1437 h 1440"/>
                <a:gd name="T40" fmla="*/ 779 w 1440"/>
                <a:gd name="T41" fmla="*/ 1437 h 1440"/>
                <a:gd name="T42" fmla="*/ 893 w 1440"/>
                <a:gd name="T43" fmla="*/ 1419 h 1440"/>
                <a:gd name="T44" fmla="*/ 1000 w 1440"/>
                <a:gd name="T45" fmla="*/ 1383 h 1440"/>
                <a:gd name="T46" fmla="*/ 1099 w 1440"/>
                <a:gd name="T47" fmla="*/ 1332 h 1440"/>
                <a:gd name="T48" fmla="*/ 1188 w 1440"/>
                <a:gd name="T49" fmla="*/ 1266 h 1440"/>
                <a:gd name="T50" fmla="*/ 1266 w 1440"/>
                <a:gd name="T51" fmla="*/ 1188 h 1440"/>
                <a:gd name="T52" fmla="*/ 1332 w 1440"/>
                <a:gd name="T53" fmla="*/ 1099 h 1440"/>
                <a:gd name="T54" fmla="*/ 1383 w 1440"/>
                <a:gd name="T55" fmla="*/ 1000 h 1440"/>
                <a:gd name="T56" fmla="*/ 1419 w 1440"/>
                <a:gd name="T57" fmla="*/ 893 h 1440"/>
                <a:gd name="T58" fmla="*/ 1437 w 1440"/>
                <a:gd name="T59" fmla="*/ 779 h 1440"/>
                <a:gd name="T60" fmla="*/ 1437 w 1440"/>
                <a:gd name="T61" fmla="*/ 660 h 1440"/>
                <a:gd name="T62" fmla="*/ 1419 w 1440"/>
                <a:gd name="T63" fmla="*/ 546 h 1440"/>
                <a:gd name="T64" fmla="*/ 1383 w 1440"/>
                <a:gd name="T65" fmla="*/ 439 h 1440"/>
                <a:gd name="T66" fmla="*/ 1332 w 1440"/>
                <a:gd name="T67" fmla="*/ 340 h 1440"/>
                <a:gd name="T68" fmla="*/ 1266 w 1440"/>
                <a:gd name="T69" fmla="*/ 251 h 1440"/>
                <a:gd name="T70" fmla="*/ 1188 w 1440"/>
                <a:gd name="T71" fmla="*/ 173 h 1440"/>
                <a:gd name="T72" fmla="*/ 1099 w 1440"/>
                <a:gd name="T73" fmla="*/ 107 h 1440"/>
                <a:gd name="T74" fmla="*/ 1000 w 1440"/>
                <a:gd name="T75" fmla="*/ 56 h 1440"/>
                <a:gd name="T76" fmla="*/ 893 w 1440"/>
                <a:gd name="T77" fmla="*/ 20 h 1440"/>
                <a:gd name="T78" fmla="*/ 779 w 1440"/>
                <a:gd name="T79" fmla="*/ 2 h 1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0" h="1440">
                  <a:moveTo>
                    <a:pt x="720" y="0"/>
                  </a:moveTo>
                  <a:lnTo>
                    <a:pt x="660" y="2"/>
                  </a:lnTo>
                  <a:lnTo>
                    <a:pt x="603" y="9"/>
                  </a:lnTo>
                  <a:lnTo>
                    <a:pt x="546" y="20"/>
                  </a:lnTo>
                  <a:lnTo>
                    <a:pt x="492" y="36"/>
                  </a:lnTo>
                  <a:lnTo>
                    <a:pt x="439" y="56"/>
                  </a:lnTo>
                  <a:lnTo>
                    <a:pt x="389" y="80"/>
                  </a:lnTo>
                  <a:lnTo>
                    <a:pt x="340" y="107"/>
                  </a:lnTo>
                  <a:lnTo>
                    <a:pt x="294" y="138"/>
                  </a:lnTo>
                  <a:lnTo>
                    <a:pt x="251" y="173"/>
                  </a:lnTo>
                  <a:lnTo>
                    <a:pt x="210" y="210"/>
                  </a:lnTo>
                  <a:lnTo>
                    <a:pt x="173" y="251"/>
                  </a:lnTo>
                  <a:lnTo>
                    <a:pt x="138" y="294"/>
                  </a:lnTo>
                  <a:lnTo>
                    <a:pt x="107" y="340"/>
                  </a:lnTo>
                  <a:lnTo>
                    <a:pt x="80" y="389"/>
                  </a:lnTo>
                  <a:lnTo>
                    <a:pt x="56" y="439"/>
                  </a:lnTo>
                  <a:lnTo>
                    <a:pt x="36" y="492"/>
                  </a:lnTo>
                  <a:lnTo>
                    <a:pt x="20" y="546"/>
                  </a:lnTo>
                  <a:lnTo>
                    <a:pt x="9" y="603"/>
                  </a:lnTo>
                  <a:lnTo>
                    <a:pt x="2" y="660"/>
                  </a:lnTo>
                  <a:lnTo>
                    <a:pt x="0" y="720"/>
                  </a:lnTo>
                  <a:lnTo>
                    <a:pt x="2" y="779"/>
                  </a:lnTo>
                  <a:lnTo>
                    <a:pt x="9" y="836"/>
                  </a:lnTo>
                  <a:lnTo>
                    <a:pt x="20" y="893"/>
                  </a:lnTo>
                  <a:lnTo>
                    <a:pt x="36" y="947"/>
                  </a:lnTo>
                  <a:lnTo>
                    <a:pt x="56" y="1000"/>
                  </a:lnTo>
                  <a:lnTo>
                    <a:pt x="80" y="1050"/>
                  </a:lnTo>
                  <a:lnTo>
                    <a:pt x="107" y="1099"/>
                  </a:lnTo>
                  <a:lnTo>
                    <a:pt x="138" y="1145"/>
                  </a:lnTo>
                  <a:lnTo>
                    <a:pt x="173" y="1188"/>
                  </a:lnTo>
                  <a:lnTo>
                    <a:pt x="210" y="1229"/>
                  </a:lnTo>
                  <a:lnTo>
                    <a:pt x="251" y="1266"/>
                  </a:lnTo>
                  <a:lnTo>
                    <a:pt x="294" y="1301"/>
                  </a:lnTo>
                  <a:lnTo>
                    <a:pt x="340" y="1332"/>
                  </a:lnTo>
                  <a:lnTo>
                    <a:pt x="389" y="1359"/>
                  </a:lnTo>
                  <a:lnTo>
                    <a:pt x="439" y="1383"/>
                  </a:lnTo>
                  <a:lnTo>
                    <a:pt x="492" y="1403"/>
                  </a:lnTo>
                  <a:lnTo>
                    <a:pt x="546" y="1419"/>
                  </a:lnTo>
                  <a:lnTo>
                    <a:pt x="603" y="1430"/>
                  </a:lnTo>
                  <a:lnTo>
                    <a:pt x="660" y="1437"/>
                  </a:lnTo>
                  <a:lnTo>
                    <a:pt x="720" y="1440"/>
                  </a:lnTo>
                  <a:lnTo>
                    <a:pt x="779" y="1437"/>
                  </a:lnTo>
                  <a:lnTo>
                    <a:pt x="836" y="1430"/>
                  </a:lnTo>
                  <a:lnTo>
                    <a:pt x="893" y="1419"/>
                  </a:lnTo>
                  <a:lnTo>
                    <a:pt x="947" y="1403"/>
                  </a:lnTo>
                  <a:lnTo>
                    <a:pt x="1000" y="1383"/>
                  </a:lnTo>
                  <a:lnTo>
                    <a:pt x="1050" y="1359"/>
                  </a:lnTo>
                  <a:lnTo>
                    <a:pt x="1099" y="1332"/>
                  </a:lnTo>
                  <a:lnTo>
                    <a:pt x="1145" y="1301"/>
                  </a:lnTo>
                  <a:lnTo>
                    <a:pt x="1188" y="1266"/>
                  </a:lnTo>
                  <a:lnTo>
                    <a:pt x="1229" y="1229"/>
                  </a:lnTo>
                  <a:lnTo>
                    <a:pt x="1266" y="1188"/>
                  </a:lnTo>
                  <a:lnTo>
                    <a:pt x="1301" y="1145"/>
                  </a:lnTo>
                  <a:lnTo>
                    <a:pt x="1332" y="1099"/>
                  </a:lnTo>
                  <a:lnTo>
                    <a:pt x="1359" y="1050"/>
                  </a:lnTo>
                  <a:lnTo>
                    <a:pt x="1383" y="1000"/>
                  </a:lnTo>
                  <a:lnTo>
                    <a:pt x="1403" y="947"/>
                  </a:lnTo>
                  <a:lnTo>
                    <a:pt x="1419" y="893"/>
                  </a:lnTo>
                  <a:lnTo>
                    <a:pt x="1430" y="836"/>
                  </a:lnTo>
                  <a:lnTo>
                    <a:pt x="1437" y="779"/>
                  </a:lnTo>
                  <a:lnTo>
                    <a:pt x="1440" y="720"/>
                  </a:lnTo>
                  <a:lnTo>
                    <a:pt x="1437" y="660"/>
                  </a:lnTo>
                  <a:lnTo>
                    <a:pt x="1430" y="603"/>
                  </a:lnTo>
                  <a:lnTo>
                    <a:pt x="1419" y="546"/>
                  </a:lnTo>
                  <a:lnTo>
                    <a:pt x="1403" y="492"/>
                  </a:lnTo>
                  <a:lnTo>
                    <a:pt x="1383" y="439"/>
                  </a:lnTo>
                  <a:lnTo>
                    <a:pt x="1359" y="389"/>
                  </a:lnTo>
                  <a:lnTo>
                    <a:pt x="1332" y="340"/>
                  </a:lnTo>
                  <a:lnTo>
                    <a:pt x="1301" y="294"/>
                  </a:lnTo>
                  <a:lnTo>
                    <a:pt x="1266" y="251"/>
                  </a:lnTo>
                  <a:lnTo>
                    <a:pt x="1229" y="210"/>
                  </a:lnTo>
                  <a:lnTo>
                    <a:pt x="1188" y="173"/>
                  </a:lnTo>
                  <a:lnTo>
                    <a:pt x="1145" y="138"/>
                  </a:lnTo>
                  <a:lnTo>
                    <a:pt x="1099" y="107"/>
                  </a:lnTo>
                  <a:lnTo>
                    <a:pt x="1050" y="80"/>
                  </a:lnTo>
                  <a:lnTo>
                    <a:pt x="1000" y="56"/>
                  </a:lnTo>
                  <a:lnTo>
                    <a:pt x="947" y="36"/>
                  </a:lnTo>
                  <a:lnTo>
                    <a:pt x="893" y="20"/>
                  </a:lnTo>
                  <a:lnTo>
                    <a:pt x="836" y="9"/>
                  </a:lnTo>
                  <a:lnTo>
                    <a:pt x="779" y="2"/>
                  </a:lnTo>
                  <a:lnTo>
                    <a:pt x="720" y="0"/>
                  </a:lnTo>
                  <a:close/>
                </a:path>
              </a:pathLst>
            </a:custGeom>
            <a:solidFill>
              <a:srgbClr val="008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Freeform 1379">
              <a:extLst>
                <a:ext uri="{FF2B5EF4-FFF2-40B4-BE49-F238E27FC236}">
                  <a16:creationId xmlns:a16="http://schemas.microsoft.com/office/drawing/2014/main" id="{5F3E1CA4-5604-4FF0-A7AD-9EA316C8837D}"/>
                </a:ext>
              </a:extLst>
            </p:cNvPr>
            <p:cNvSpPr>
              <a:spLocks/>
            </p:cNvSpPr>
            <p:nvPr/>
          </p:nvSpPr>
          <p:spPr bwMode="auto">
            <a:xfrm>
              <a:off x="1807" y="2887"/>
              <a:ext cx="1440" cy="1440"/>
            </a:xfrm>
            <a:custGeom>
              <a:avLst/>
              <a:gdLst>
                <a:gd name="T0" fmla="*/ 2 w 1440"/>
                <a:gd name="T1" fmla="*/ 660 h 1440"/>
                <a:gd name="T2" fmla="*/ 20 w 1440"/>
                <a:gd name="T3" fmla="*/ 546 h 1440"/>
                <a:gd name="T4" fmla="*/ 56 w 1440"/>
                <a:gd name="T5" fmla="*/ 439 h 1440"/>
                <a:gd name="T6" fmla="*/ 107 w 1440"/>
                <a:gd name="T7" fmla="*/ 340 h 1440"/>
                <a:gd name="T8" fmla="*/ 173 w 1440"/>
                <a:gd name="T9" fmla="*/ 251 h 1440"/>
                <a:gd name="T10" fmla="*/ 251 w 1440"/>
                <a:gd name="T11" fmla="*/ 173 h 1440"/>
                <a:gd name="T12" fmla="*/ 340 w 1440"/>
                <a:gd name="T13" fmla="*/ 107 h 1440"/>
                <a:gd name="T14" fmla="*/ 439 w 1440"/>
                <a:gd name="T15" fmla="*/ 56 h 1440"/>
                <a:gd name="T16" fmla="*/ 546 w 1440"/>
                <a:gd name="T17" fmla="*/ 20 h 1440"/>
                <a:gd name="T18" fmla="*/ 660 w 1440"/>
                <a:gd name="T19" fmla="*/ 2 h 1440"/>
                <a:gd name="T20" fmla="*/ 779 w 1440"/>
                <a:gd name="T21" fmla="*/ 2 h 1440"/>
                <a:gd name="T22" fmla="*/ 893 w 1440"/>
                <a:gd name="T23" fmla="*/ 20 h 1440"/>
                <a:gd name="T24" fmla="*/ 1000 w 1440"/>
                <a:gd name="T25" fmla="*/ 56 h 1440"/>
                <a:gd name="T26" fmla="*/ 1099 w 1440"/>
                <a:gd name="T27" fmla="*/ 107 h 1440"/>
                <a:gd name="T28" fmla="*/ 1188 w 1440"/>
                <a:gd name="T29" fmla="*/ 173 h 1440"/>
                <a:gd name="T30" fmla="*/ 1266 w 1440"/>
                <a:gd name="T31" fmla="*/ 251 h 1440"/>
                <a:gd name="T32" fmla="*/ 1332 w 1440"/>
                <a:gd name="T33" fmla="*/ 340 h 1440"/>
                <a:gd name="T34" fmla="*/ 1383 w 1440"/>
                <a:gd name="T35" fmla="*/ 439 h 1440"/>
                <a:gd name="T36" fmla="*/ 1419 w 1440"/>
                <a:gd name="T37" fmla="*/ 546 h 1440"/>
                <a:gd name="T38" fmla="*/ 1437 w 1440"/>
                <a:gd name="T39" fmla="*/ 660 h 1440"/>
                <a:gd name="T40" fmla="*/ 1437 w 1440"/>
                <a:gd name="T41" fmla="*/ 779 h 1440"/>
                <a:gd name="T42" fmla="*/ 1419 w 1440"/>
                <a:gd name="T43" fmla="*/ 893 h 1440"/>
                <a:gd name="T44" fmla="*/ 1383 w 1440"/>
                <a:gd name="T45" fmla="*/ 1000 h 1440"/>
                <a:gd name="T46" fmla="*/ 1332 w 1440"/>
                <a:gd name="T47" fmla="*/ 1099 h 1440"/>
                <a:gd name="T48" fmla="*/ 1266 w 1440"/>
                <a:gd name="T49" fmla="*/ 1188 h 1440"/>
                <a:gd name="T50" fmla="*/ 1188 w 1440"/>
                <a:gd name="T51" fmla="*/ 1266 h 1440"/>
                <a:gd name="T52" fmla="*/ 1099 w 1440"/>
                <a:gd name="T53" fmla="*/ 1332 h 1440"/>
                <a:gd name="T54" fmla="*/ 1000 w 1440"/>
                <a:gd name="T55" fmla="*/ 1383 h 1440"/>
                <a:gd name="T56" fmla="*/ 893 w 1440"/>
                <a:gd name="T57" fmla="*/ 1419 h 1440"/>
                <a:gd name="T58" fmla="*/ 779 w 1440"/>
                <a:gd name="T59" fmla="*/ 1437 h 1440"/>
                <a:gd name="T60" fmla="*/ 660 w 1440"/>
                <a:gd name="T61" fmla="*/ 1437 h 1440"/>
                <a:gd name="T62" fmla="*/ 546 w 1440"/>
                <a:gd name="T63" fmla="*/ 1419 h 1440"/>
                <a:gd name="T64" fmla="*/ 439 w 1440"/>
                <a:gd name="T65" fmla="*/ 1383 h 1440"/>
                <a:gd name="T66" fmla="*/ 340 w 1440"/>
                <a:gd name="T67" fmla="*/ 1332 h 1440"/>
                <a:gd name="T68" fmla="*/ 251 w 1440"/>
                <a:gd name="T69" fmla="*/ 1266 h 1440"/>
                <a:gd name="T70" fmla="*/ 173 w 1440"/>
                <a:gd name="T71" fmla="*/ 1188 h 1440"/>
                <a:gd name="T72" fmla="*/ 107 w 1440"/>
                <a:gd name="T73" fmla="*/ 1099 h 1440"/>
                <a:gd name="T74" fmla="*/ 56 w 1440"/>
                <a:gd name="T75" fmla="*/ 1000 h 1440"/>
                <a:gd name="T76" fmla="*/ 20 w 1440"/>
                <a:gd name="T77" fmla="*/ 893 h 1440"/>
                <a:gd name="T78" fmla="*/ 2 w 1440"/>
                <a:gd name="T79" fmla="*/ 779 h 1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0" h="1440">
                  <a:moveTo>
                    <a:pt x="0" y="719"/>
                  </a:moveTo>
                  <a:lnTo>
                    <a:pt x="2" y="660"/>
                  </a:lnTo>
                  <a:lnTo>
                    <a:pt x="9" y="603"/>
                  </a:lnTo>
                  <a:lnTo>
                    <a:pt x="20" y="546"/>
                  </a:lnTo>
                  <a:lnTo>
                    <a:pt x="36" y="492"/>
                  </a:lnTo>
                  <a:lnTo>
                    <a:pt x="56" y="439"/>
                  </a:lnTo>
                  <a:lnTo>
                    <a:pt x="80" y="389"/>
                  </a:lnTo>
                  <a:lnTo>
                    <a:pt x="107" y="340"/>
                  </a:lnTo>
                  <a:lnTo>
                    <a:pt x="138" y="294"/>
                  </a:lnTo>
                  <a:lnTo>
                    <a:pt x="173" y="251"/>
                  </a:lnTo>
                  <a:lnTo>
                    <a:pt x="210" y="210"/>
                  </a:lnTo>
                  <a:lnTo>
                    <a:pt x="251" y="173"/>
                  </a:lnTo>
                  <a:lnTo>
                    <a:pt x="294" y="138"/>
                  </a:lnTo>
                  <a:lnTo>
                    <a:pt x="340" y="107"/>
                  </a:lnTo>
                  <a:lnTo>
                    <a:pt x="389" y="80"/>
                  </a:lnTo>
                  <a:lnTo>
                    <a:pt x="439" y="56"/>
                  </a:lnTo>
                  <a:lnTo>
                    <a:pt x="492" y="36"/>
                  </a:lnTo>
                  <a:lnTo>
                    <a:pt x="546" y="20"/>
                  </a:lnTo>
                  <a:lnTo>
                    <a:pt x="603" y="9"/>
                  </a:lnTo>
                  <a:lnTo>
                    <a:pt x="660" y="2"/>
                  </a:lnTo>
                  <a:lnTo>
                    <a:pt x="719" y="0"/>
                  </a:lnTo>
                  <a:lnTo>
                    <a:pt x="779" y="2"/>
                  </a:lnTo>
                  <a:lnTo>
                    <a:pt x="836" y="9"/>
                  </a:lnTo>
                  <a:lnTo>
                    <a:pt x="893" y="20"/>
                  </a:lnTo>
                  <a:lnTo>
                    <a:pt x="947" y="36"/>
                  </a:lnTo>
                  <a:lnTo>
                    <a:pt x="1000" y="56"/>
                  </a:lnTo>
                  <a:lnTo>
                    <a:pt x="1050" y="80"/>
                  </a:lnTo>
                  <a:lnTo>
                    <a:pt x="1099" y="107"/>
                  </a:lnTo>
                  <a:lnTo>
                    <a:pt x="1145" y="138"/>
                  </a:lnTo>
                  <a:lnTo>
                    <a:pt x="1188" y="173"/>
                  </a:lnTo>
                  <a:lnTo>
                    <a:pt x="1229" y="210"/>
                  </a:lnTo>
                  <a:lnTo>
                    <a:pt x="1266" y="251"/>
                  </a:lnTo>
                  <a:lnTo>
                    <a:pt x="1301" y="294"/>
                  </a:lnTo>
                  <a:lnTo>
                    <a:pt x="1332" y="340"/>
                  </a:lnTo>
                  <a:lnTo>
                    <a:pt x="1359" y="389"/>
                  </a:lnTo>
                  <a:lnTo>
                    <a:pt x="1383" y="439"/>
                  </a:lnTo>
                  <a:lnTo>
                    <a:pt x="1403" y="492"/>
                  </a:lnTo>
                  <a:lnTo>
                    <a:pt x="1419" y="546"/>
                  </a:lnTo>
                  <a:lnTo>
                    <a:pt x="1430" y="603"/>
                  </a:lnTo>
                  <a:lnTo>
                    <a:pt x="1437" y="660"/>
                  </a:lnTo>
                  <a:lnTo>
                    <a:pt x="1439" y="719"/>
                  </a:lnTo>
                  <a:lnTo>
                    <a:pt x="1437" y="779"/>
                  </a:lnTo>
                  <a:lnTo>
                    <a:pt x="1430" y="836"/>
                  </a:lnTo>
                  <a:lnTo>
                    <a:pt x="1419" y="893"/>
                  </a:lnTo>
                  <a:lnTo>
                    <a:pt x="1403" y="947"/>
                  </a:lnTo>
                  <a:lnTo>
                    <a:pt x="1383" y="1000"/>
                  </a:lnTo>
                  <a:lnTo>
                    <a:pt x="1359" y="1050"/>
                  </a:lnTo>
                  <a:lnTo>
                    <a:pt x="1332" y="1099"/>
                  </a:lnTo>
                  <a:lnTo>
                    <a:pt x="1301" y="1145"/>
                  </a:lnTo>
                  <a:lnTo>
                    <a:pt x="1266" y="1188"/>
                  </a:lnTo>
                  <a:lnTo>
                    <a:pt x="1229" y="1229"/>
                  </a:lnTo>
                  <a:lnTo>
                    <a:pt x="1188" y="1266"/>
                  </a:lnTo>
                  <a:lnTo>
                    <a:pt x="1145" y="1301"/>
                  </a:lnTo>
                  <a:lnTo>
                    <a:pt x="1099" y="1332"/>
                  </a:lnTo>
                  <a:lnTo>
                    <a:pt x="1050" y="1359"/>
                  </a:lnTo>
                  <a:lnTo>
                    <a:pt x="1000" y="1383"/>
                  </a:lnTo>
                  <a:lnTo>
                    <a:pt x="947" y="1403"/>
                  </a:lnTo>
                  <a:lnTo>
                    <a:pt x="893" y="1419"/>
                  </a:lnTo>
                  <a:lnTo>
                    <a:pt x="836" y="1430"/>
                  </a:lnTo>
                  <a:lnTo>
                    <a:pt x="779" y="1437"/>
                  </a:lnTo>
                  <a:lnTo>
                    <a:pt x="719" y="1439"/>
                  </a:lnTo>
                  <a:lnTo>
                    <a:pt x="660" y="1437"/>
                  </a:lnTo>
                  <a:lnTo>
                    <a:pt x="603" y="1430"/>
                  </a:lnTo>
                  <a:lnTo>
                    <a:pt x="546" y="1419"/>
                  </a:lnTo>
                  <a:lnTo>
                    <a:pt x="492" y="1403"/>
                  </a:lnTo>
                  <a:lnTo>
                    <a:pt x="439" y="1383"/>
                  </a:lnTo>
                  <a:lnTo>
                    <a:pt x="389" y="1359"/>
                  </a:lnTo>
                  <a:lnTo>
                    <a:pt x="340" y="1332"/>
                  </a:lnTo>
                  <a:lnTo>
                    <a:pt x="294" y="1301"/>
                  </a:lnTo>
                  <a:lnTo>
                    <a:pt x="251" y="1266"/>
                  </a:lnTo>
                  <a:lnTo>
                    <a:pt x="210" y="1229"/>
                  </a:lnTo>
                  <a:lnTo>
                    <a:pt x="173" y="1188"/>
                  </a:lnTo>
                  <a:lnTo>
                    <a:pt x="138" y="1145"/>
                  </a:lnTo>
                  <a:lnTo>
                    <a:pt x="107" y="1099"/>
                  </a:lnTo>
                  <a:lnTo>
                    <a:pt x="80" y="1050"/>
                  </a:lnTo>
                  <a:lnTo>
                    <a:pt x="56" y="1000"/>
                  </a:lnTo>
                  <a:lnTo>
                    <a:pt x="36" y="947"/>
                  </a:lnTo>
                  <a:lnTo>
                    <a:pt x="20" y="893"/>
                  </a:lnTo>
                  <a:lnTo>
                    <a:pt x="9" y="836"/>
                  </a:lnTo>
                  <a:lnTo>
                    <a:pt x="2" y="779"/>
                  </a:lnTo>
                  <a:lnTo>
                    <a:pt x="0" y="719"/>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380">
              <a:extLst>
                <a:ext uri="{FF2B5EF4-FFF2-40B4-BE49-F238E27FC236}">
                  <a16:creationId xmlns:a16="http://schemas.microsoft.com/office/drawing/2014/main" id="{D107AFBD-E82E-4E1D-8F14-3F071CA638B1}"/>
                </a:ext>
              </a:extLst>
            </p:cNvPr>
            <p:cNvSpPr>
              <a:spLocks/>
            </p:cNvSpPr>
            <p:nvPr/>
          </p:nvSpPr>
          <p:spPr bwMode="auto">
            <a:xfrm>
              <a:off x="727" y="1447"/>
              <a:ext cx="1769" cy="1416"/>
            </a:xfrm>
            <a:custGeom>
              <a:avLst/>
              <a:gdLst>
                <a:gd name="T0" fmla="*/ 0 w 1769"/>
                <a:gd name="T1" fmla="*/ 0 h 1416"/>
                <a:gd name="T2" fmla="*/ 1769 w 1769"/>
                <a:gd name="T3" fmla="*/ 1415 h 1416"/>
                <a:gd name="T4" fmla="*/ 0 60000 65536"/>
                <a:gd name="T5" fmla="*/ 0 60000 65536"/>
              </a:gdLst>
              <a:ahLst/>
              <a:cxnLst>
                <a:cxn ang="T4">
                  <a:pos x="T0" y="T1"/>
                </a:cxn>
                <a:cxn ang="T5">
                  <a:pos x="T2" y="T3"/>
                </a:cxn>
              </a:cxnLst>
              <a:rect l="0" t="0" r="r" b="b"/>
              <a:pathLst>
                <a:path w="1769" h="1416">
                  <a:moveTo>
                    <a:pt x="0" y="0"/>
                  </a:moveTo>
                  <a:lnTo>
                    <a:pt x="1769" y="1415"/>
                  </a:lnTo>
                </a:path>
              </a:pathLst>
            </a:custGeom>
            <a:noFill/>
            <a:ln w="25399">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2" name="Group 11">
              <a:extLst>
                <a:ext uri="{FF2B5EF4-FFF2-40B4-BE49-F238E27FC236}">
                  <a16:creationId xmlns:a16="http://schemas.microsoft.com/office/drawing/2014/main" id="{EE7C4B36-1B8A-44BD-8252-0B4277617BC9}"/>
                </a:ext>
              </a:extLst>
            </p:cNvPr>
            <p:cNvGrpSpPr>
              <a:grpSpLocks/>
            </p:cNvGrpSpPr>
            <p:nvPr/>
          </p:nvGrpSpPr>
          <p:grpSpPr bwMode="auto">
            <a:xfrm>
              <a:off x="2337" y="2710"/>
              <a:ext cx="190" cy="178"/>
              <a:chOff x="2337" y="2710"/>
              <a:chExt cx="190" cy="178"/>
            </a:xfrm>
          </p:grpSpPr>
          <p:sp>
            <p:nvSpPr>
              <p:cNvPr id="19" name="Freeform 1382">
                <a:extLst>
                  <a:ext uri="{FF2B5EF4-FFF2-40B4-BE49-F238E27FC236}">
                    <a16:creationId xmlns:a16="http://schemas.microsoft.com/office/drawing/2014/main" id="{022F19E7-E3A5-4F24-9E22-370BDF6EADF8}"/>
                  </a:ext>
                </a:extLst>
              </p:cNvPr>
              <p:cNvSpPr>
                <a:spLocks/>
              </p:cNvSpPr>
              <p:nvPr/>
            </p:nvSpPr>
            <p:spPr bwMode="auto">
              <a:xfrm>
                <a:off x="2337" y="2710"/>
                <a:ext cx="190" cy="178"/>
              </a:xfrm>
              <a:custGeom>
                <a:avLst/>
                <a:gdLst>
                  <a:gd name="T0" fmla="*/ 13 w 190"/>
                  <a:gd name="T1" fmla="*/ 110 h 178"/>
                  <a:gd name="T2" fmla="*/ 3 w 190"/>
                  <a:gd name="T3" fmla="*/ 118 h 178"/>
                  <a:gd name="T4" fmla="*/ 0 w 190"/>
                  <a:gd name="T5" fmla="*/ 139 h 178"/>
                  <a:gd name="T6" fmla="*/ 7 w 190"/>
                  <a:gd name="T7" fmla="*/ 150 h 178"/>
                  <a:gd name="T8" fmla="*/ 189 w 190"/>
                  <a:gd name="T9" fmla="*/ 177 h 178"/>
                  <a:gd name="T10" fmla="*/ 170 w 190"/>
                  <a:gd name="T11" fmla="*/ 127 h 178"/>
                  <a:gd name="T12" fmla="*/ 127 w 190"/>
                  <a:gd name="T13" fmla="*/ 127 h 178"/>
                  <a:gd name="T14" fmla="*/ 13 w 190"/>
                  <a:gd name="T15" fmla="*/ 110 h 1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 h="178">
                    <a:moveTo>
                      <a:pt x="13" y="110"/>
                    </a:moveTo>
                    <a:lnTo>
                      <a:pt x="3" y="118"/>
                    </a:lnTo>
                    <a:lnTo>
                      <a:pt x="0" y="139"/>
                    </a:lnTo>
                    <a:lnTo>
                      <a:pt x="7" y="150"/>
                    </a:lnTo>
                    <a:lnTo>
                      <a:pt x="189" y="177"/>
                    </a:lnTo>
                    <a:lnTo>
                      <a:pt x="170" y="127"/>
                    </a:lnTo>
                    <a:lnTo>
                      <a:pt x="127" y="127"/>
                    </a:lnTo>
                    <a:lnTo>
                      <a:pt x="13"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Freeform 1383">
                <a:extLst>
                  <a:ext uri="{FF2B5EF4-FFF2-40B4-BE49-F238E27FC236}">
                    <a16:creationId xmlns:a16="http://schemas.microsoft.com/office/drawing/2014/main" id="{D177A1B6-28AD-495E-9D7A-7EB3AA271715}"/>
                  </a:ext>
                </a:extLst>
              </p:cNvPr>
              <p:cNvSpPr>
                <a:spLocks/>
              </p:cNvSpPr>
              <p:nvPr/>
            </p:nvSpPr>
            <p:spPr bwMode="auto">
              <a:xfrm>
                <a:off x="2337" y="2710"/>
                <a:ext cx="190" cy="178"/>
              </a:xfrm>
              <a:custGeom>
                <a:avLst/>
                <a:gdLst>
                  <a:gd name="T0" fmla="*/ 111 w 190"/>
                  <a:gd name="T1" fmla="*/ 0 h 178"/>
                  <a:gd name="T2" fmla="*/ 91 w 190"/>
                  <a:gd name="T3" fmla="*/ 7 h 178"/>
                  <a:gd name="T4" fmla="*/ 86 w 190"/>
                  <a:gd name="T5" fmla="*/ 19 h 178"/>
                  <a:gd name="T6" fmla="*/ 127 w 190"/>
                  <a:gd name="T7" fmla="*/ 127 h 178"/>
                  <a:gd name="T8" fmla="*/ 170 w 190"/>
                  <a:gd name="T9" fmla="*/ 127 h 178"/>
                  <a:gd name="T10" fmla="*/ 123 w 190"/>
                  <a:gd name="T11" fmla="*/ 5 h 178"/>
                  <a:gd name="T12" fmla="*/ 111 w 190"/>
                  <a:gd name="T13" fmla="*/ 0 h 1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0" h="178">
                    <a:moveTo>
                      <a:pt x="111" y="0"/>
                    </a:moveTo>
                    <a:lnTo>
                      <a:pt x="91" y="7"/>
                    </a:lnTo>
                    <a:lnTo>
                      <a:pt x="86" y="19"/>
                    </a:lnTo>
                    <a:lnTo>
                      <a:pt x="127" y="127"/>
                    </a:lnTo>
                    <a:lnTo>
                      <a:pt x="170" y="127"/>
                    </a:lnTo>
                    <a:lnTo>
                      <a:pt x="123" y="5"/>
                    </a:lnTo>
                    <a:lnTo>
                      <a:pt x="1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3" name="Freeform 1384">
              <a:extLst>
                <a:ext uri="{FF2B5EF4-FFF2-40B4-BE49-F238E27FC236}">
                  <a16:creationId xmlns:a16="http://schemas.microsoft.com/office/drawing/2014/main" id="{A23B287C-6A37-4390-8C94-F9EE3B34210D}"/>
                </a:ext>
              </a:extLst>
            </p:cNvPr>
            <p:cNvSpPr>
              <a:spLocks/>
            </p:cNvSpPr>
            <p:nvPr/>
          </p:nvSpPr>
          <p:spPr bwMode="auto">
            <a:xfrm>
              <a:off x="7" y="2887"/>
              <a:ext cx="1440" cy="1440"/>
            </a:xfrm>
            <a:custGeom>
              <a:avLst/>
              <a:gdLst>
                <a:gd name="T0" fmla="*/ 660 w 1440"/>
                <a:gd name="T1" fmla="*/ 2 h 1440"/>
                <a:gd name="T2" fmla="*/ 546 w 1440"/>
                <a:gd name="T3" fmla="*/ 20 h 1440"/>
                <a:gd name="T4" fmla="*/ 439 w 1440"/>
                <a:gd name="T5" fmla="*/ 56 h 1440"/>
                <a:gd name="T6" fmla="*/ 340 w 1440"/>
                <a:gd name="T7" fmla="*/ 107 h 1440"/>
                <a:gd name="T8" fmla="*/ 251 w 1440"/>
                <a:gd name="T9" fmla="*/ 173 h 1440"/>
                <a:gd name="T10" fmla="*/ 173 w 1440"/>
                <a:gd name="T11" fmla="*/ 251 h 1440"/>
                <a:gd name="T12" fmla="*/ 107 w 1440"/>
                <a:gd name="T13" fmla="*/ 340 h 1440"/>
                <a:gd name="T14" fmla="*/ 56 w 1440"/>
                <a:gd name="T15" fmla="*/ 439 h 1440"/>
                <a:gd name="T16" fmla="*/ 20 w 1440"/>
                <a:gd name="T17" fmla="*/ 546 h 1440"/>
                <a:gd name="T18" fmla="*/ 2 w 1440"/>
                <a:gd name="T19" fmla="*/ 660 h 1440"/>
                <a:gd name="T20" fmla="*/ 2 w 1440"/>
                <a:gd name="T21" fmla="*/ 779 h 1440"/>
                <a:gd name="T22" fmla="*/ 20 w 1440"/>
                <a:gd name="T23" fmla="*/ 893 h 1440"/>
                <a:gd name="T24" fmla="*/ 56 w 1440"/>
                <a:gd name="T25" fmla="*/ 1000 h 1440"/>
                <a:gd name="T26" fmla="*/ 107 w 1440"/>
                <a:gd name="T27" fmla="*/ 1099 h 1440"/>
                <a:gd name="T28" fmla="*/ 173 w 1440"/>
                <a:gd name="T29" fmla="*/ 1188 h 1440"/>
                <a:gd name="T30" fmla="*/ 251 w 1440"/>
                <a:gd name="T31" fmla="*/ 1266 h 1440"/>
                <a:gd name="T32" fmla="*/ 340 w 1440"/>
                <a:gd name="T33" fmla="*/ 1332 h 1440"/>
                <a:gd name="T34" fmla="*/ 439 w 1440"/>
                <a:gd name="T35" fmla="*/ 1383 h 1440"/>
                <a:gd name="T36" fmla="*/ 546 w 1440"/>
                <a:gd name="T37" fmla="*/ 1419 h 1440"/>
                <a:gd name="T38" fmla="*/ 660 w 1440"/>
                <a:gd name="T39" fmla="*/ 1437 h 1440"/>
                <a:gd name="T40" fmla="*/ 779 w 1440"/>
                <a:gd name="T41" fmla="*/ 1437 h 1440"/>
                <a:gd name="T42" fmla="*/ 893 w 1440"/>
                <a:gd name="T43" fmla="*/ 1419 h 1440"/>
                <a:gd name="T44" fmla="*/ 1000 w 1440"/>
                <a:gd name="T45" fmla="*/ 1383 h 1440"/>
                <a:gd name="T46" fmla="*/ 1099 w 1440"/>
                <a:gd name="T47" fmla="*/ 1332 h 1440"/>
                <a:gd name="T48" fmla="*/ 1188 w 1440"/>
                <a:gd name="T49" fmla="*/ 1266 h 1440"/>
                <a:gd name="T50" fmla="*/ 1266 w 1440"/>
                <a:gd name="T51" fmla="*/ 1188 h 1440"/>
                <a:gd name="T52" fmla="*/ 1332 w 1440"/>
                <a:gd name="T53" fmla="*/ 1099 h 1440"/>
                <a:gd name="T54" fmla="*/ 1383 w 1440"/>
                <a:gd name="T55" fmla="*/ 1000 h 1440"/>
                <a:gd name="T56" fmla="*/ 1419 w 1440"/>
                <a:gd name="T57" fmla="*/ 893 h 1440"/>
                <a:gd name="T58" fmla="*/ 1437 w 1440"/>
                <a:gd name="T59" fmla="*/ 779 h 1440"/>
                <a:gd name="T60" fmla="*/ 1437 w 1440"/>
                <a:gd name="T61" fmla="*/ 660 h 1440"/>
                <a:gd name="T62" fmla="*/ 1419 w 1440"/>
                <a:gd name="T63" fmla="*/ 546 h 1440"/>
                <a:gd name="T64" fmla="*/ 1383 w 1440"/>
                <a:gd name="T65" fmla="*/ 439 h 1440"/>
                <a:gd name="T66" fmla="*/ 1332 w 1440"/>
                <a:gd name="T67" fmla="*/ 340 h 1440"/>
                <a:gd name="T68" fmla="*/ 1266 w 1440"/>
                <a:gd name="T69" fmla="*/ 251 h 1440"/>
                <a:gd name="T70" fmla="*/ 1188 w 1440"/>
                <a:gd name="T71" fmla="*/ 173 h 1440"/>
                <a:gd name="T72" fmla="*/ 1099 w 1440"/>
                <a:gd name="T73" fmla="*/ 107 h 1440"/>
                <a:gd name="T74" fmla="*/ 1000 w 1440"/>
                <a:gd name="T75" fmla="*/ 56 h 1440"/>
                <a:gd name="T76" fmla="*/ 893 w 1440"/>
                <a:gd name="T77" fmla="*/ 20 h 1440"/>
                <a:gd name="T78" fmla="*/ 779 w 1440"/>
                <a:gd name="T79" fmla="*/ 2 h 1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0" h="1440">
                  <a:moveTo>
                    <a:pt x="720" y="0"/>
                  </a:moveTo>
                  <a:lnTo>
                    <a:pt x="660" y="2"/>
                  </a:lnTo>
                  <a:lnTo>
                    <a:pt x="603" y="9"/>
                  </a:lnTo>
                  <a:lnTo>
                    <a:pt x="546" y="20"/>
                  </a:lnTo>
                  <a:lnTo>
                    <a:pt x="492" y="36"/>
                  </a:lnTo>
                  <a:lnTo>
                    <a:pt x="439" y="56"/>
                  </a:lnTo>
                  <a:lnTo>
                    <a:pt x="389" y="80"/>
                  </a:lnTo>
                  <a:lnTo>
                    <a:pt x="340" y="107"/>
                  </a:lnTo>
                  <a:lnTo>
                    <a:pt x="294" y="138"/>
                  </a:lnTo>
                  <a:lnTo>
                    <a:pt x="251" y="173"/>
                  </a:lnTo>
                  <a:lnTo>
                    <a:pt x="210" y="210"/>
                  </a:lnTo>
                  <a:lnTo>
                    <a:pt x="173" y="251"/>
                  </a:lnTo>
                  <a:lnTo>
                    <a:pt x="138" y="294"/>
                  </a:lnTo>
                  <a:lnTo>
                    <a:pt x="107" y="340"/>
                  </a:lnTo>
                  <a:lnTo>
                    <a:pt x="80" y="389"/>
                  </a:lnTo>
                  <a:lnTo>
                    <a:pt x="56" y="439"/>
                  </a:lnTo>
                  <a:lnTo>
                    <a:pt x="36" y="492"/>
                  </a:lnTo>
                  <a:lnTo>
                    <a:pt x="20" y="546"/>
                  </a:lnTo>
                  <a:lnTo>
                    <a:pt x="9" y="603"/>
                  </a:lnTo>
                  <a:lnTo>
                    <a:pt x="2" y="660"/>
                  </a:lnTo>
                  <a:lnTo>
                    <a:pt x="0" y="720"/>
                  </a:lnTo>
                  <a:lnTo>
                    <a:pt x="2" y="779"/>
                  </a:lnTo>
                  <a:lnTo>
                    <a:pt x="9" y="836"/>
                  </a:lnTo>
                  <a:lnTo>
                    <a:pt x="20" y="893"/>
                  </a:lnTo>
                  <a:lnTo>
                    <a:pt x="36" y="947"/>
                  </a:lnTo>
                  <a:lnTo>
                    <a:pt x="56" y="1000"/>
                  </a:lnTo>
                  <a:lnTo>
                    <a:pt x="80" y="1050"/>
                  </a:lnTo>
                  <a:lnTo>
                    <a:pt x="107" y="1099"/>
                  </a:lnTo>
                  <a:lnTo>
                    <a:pt x="138" y="1145"/>
                  </a:lnTo>
                  <a:lnTo>
                    <a:pt x="173" y="1188"/>
                  </a:lnTo>
                  <a:lnTo>
                    <a:pt x="210" y="1229"/>
                  </a:lnTo>
                  <a:lnTo>
                    <a:pt x="251" y="1266"/>
                  </a:lnTo>
                  <a:lnTo>
                    <a:pt x="294" y="1301"/>
                  </a:lnTo>
                  <a:lnTo>
                    <a:pt x="340" y="1332"/>
                  </a:lnTo>
                  <a:lnTo>
                    <a:pt x="389" y="1359"/>
                  </a:lnTo>
                  <a:lnTo>
                    <a:pt x="439" y="1383"/>
                  </a:lnTo>
                  <a:lnTo>
                    <a:pt x="492" y="1403"/>
                  </a:lnTo>
                  <a:lnTo>
                    <a:pt x="546" y="1419"/>
                  </a:lnTo>
                  <a:lnTo>
                    <a:pt x="603" y="1430"/>
                  </a:lnTo>
                  <a:lnTo>
                    <a:pt x="660" y="1437"/>
                  </a:lnTo>
                  <a:lnTo>
                    <a:pt x="720" y="1440"/>
                  </a:lnTo>
                  <a:lnTo>
                    <a:pt x="779" y="1437"/>
                  </a:lnTo>
                  <a:lnTo>
                    <a:pt x="836" y="1430"/>
                  </a:lnTo>
                  <a:lnTo>
                    <a:pt x="893" y="1419"/>
                  </a:lnTo>
                  <a:lnTo>
                    <a:pt x="947" y="1403"/>
                  </a:lnTo>
                  <a:lnTo>
                    <a:pt x="1000" y="1383"/>
                  </a:lnTo>
                  <a:lnTo>
                    <a:pt x="1050" y="1359"/>
                  </a:lnTo>
                  <a:lnTo>
                    <a:pt x="1099" y="1332"/>
                  </a:lnTo>
                  <a:lnTo>
                    <a:pt x="1145" y="1301"/>
                  </a:lnTo>
                  <a:lnTo>
                    <a:pt x="1188" y="1266"/>
                  </a:lnTo>
                  <a:lnTo>
                    <a:pt x="1229" y="1229"/>
                  </a:lnTo>
                  <a:lnTo>
                    <a:pt x="1266" y="1188"/>
                  </a:lnTo>
                  <a:lnTo>
                    <a:pt x="1301" y="1145"/>
                  </a:lnTo>
                  <a:lnTo>
                    <a:pt x="1332" y="1099"/>
                  </a:lnTo>
                  <a:lnTo>
                    <a:pt x="1359" y="1050"/>
                  </a:lnTo>
                  <a:lnTo>
                    <a:pt x="1383" y="1000"/>
                  </a:lnTo>
                  <a:lnTo>
                    <a:pt x="1403" y="947"/>
                  </a:lnTo>
                  <a:lnTo>
                    <a:pt x="1419" y="893"/>
                  </a:lnTo>
                  <a:lnTo>
                    <a:pt x="1430" y="836"/>
                  </a:lnTo>
                  <a:lnTo>
                    <a:pt x="1437" y="779"/>
                  </a:lnTo>
                  <a:lnTo>
                    <a:pt x="1440" y="720"/>
                  </a:lnTo>
                  <a:lnTo>
                    <a:pt x="1437" y="660"/>
                  </a:lnTo>
                  <a:lnTo>
                    <a:pt x="1430" y="603"/>
                  </a:lnTo>
                  <a:lnTo>
                    <a:pt x="1419" y="546"/>
                  </a:lnTo>
                  <a:lnTo>
                    <a:pt x="1403" y="492"/>
                  </a:lnTo>
                  <a:lnTo>
                    <a:pt x="1383" y="439"/>
                  </a:lnTo>
                  <a:lnTo>
                    <a:pt x="1359" y="389"/>
                  </a:lnTo>
                  <a:lnTo>
                    <a:pt x="1332" y="340"/>
                  </a:lnTo>
                  <a:lnTo>
                    <a:pt x="1301" y="294"/>
                  </a:lnTo>
                  <a:lnTo>
                    <a:pt x="1266" y="251"/>
                  </a:lnTo>
                  <a:lnTo>
                    <a:pt x="1229" y="210"/>
                  </a:lnTo>
                  <a:lnTo>
                    <a:pt x="1188" y="173"/>
                  </a:lnTo>
                  <a:lnTo>
                    <a:pt x="1145" y="138"/>
                  </a:lnTo>
                  <a:lnTo>
                    <a:pt x="1099" y="107"/>
                  </a:lnTo>
                  <a:lnTo>
                    <a:pt x="1050" y="80"/>
                  </a:lnTo>
                  <a:lnTo>
                    <a:pt x="1000" y="56"/>
                  </a:lnTo>
                  <a:lnTo>
                    <a:pt x="947" y="36"/>
                  </a:lnTo>
                  <a:lnTo>
                    <a:pt x="893" y="20"/>
                  </a:lnTo>
                  <a:lnTo>
                    <a:pt x="836" y="9"/>
                  </a:lnTo>
                  <a:lnTo>
                    <a:pt x="779" y="2"/>
                  </a:lnTo>
                  <a:lnTo>
                    <a:pt x="720" y="0"/>
                  </a:lnTo>
                  <a:close/>
                </a:path>
              </a:pathLst>
            </a:custGeom>
            <a:solidFill>
              <a:srgbClr val="7B19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Freeform 1385">
              <a:extLst>
                <a:ext uri="{FF2B5EF4-FFF2-40B4-BE49-F238E27FC236}">
                  <a16:creationId xmlns:a16="http://schemas.microsoft.com/office/drawing/2014/main" id="{8D49D502-A5BA-4B0F-BEF8-E363B0E23FCF}"/>
                </a:ext>
              </a:extLst>
            </p:cNvPr>
            <p:cNvSpPr>
              <a:spLocks/>
            </p:cNvSpPr>
            <p:nvPr/>
          </p:nvSpPr>
          <p:spPr bwMode="auto">
            <a:xfrm>
              <a:off x="7" y="2887"/>
              <a:ext cx="1440" cy="1440"/>
            </a:xfrm>
            <a:custGeom>
              <a:avLst/>
              <a:gdLst>
                <a:gd name="T0" fmla="*/ 2 w 1440"/>
                <a:gd name="T1" fmla="*/ 660 h 1440"/>
                <a:gd name="T2" fmla="*/ 20 w 1440"/>
                <a:gd name="T3" fmla="*/ 546 h 1440"/>
                <a:gd name="T4" fmla="*/ 56 w 1440"/>
                <a:gd name="T5" fmla="*/ 439 h 1440"/>
                <a:gd name="T6" fmla="*/ 107 w 1440"/>
                <a:gd name="T7" fmla="*/ 340 h 1440"/>
                <a:gd name="T8" fmla="*/ 173 w 1440"/>
                <a:gd name="T9" fmla="*/ 251 h 1440"/>
                <a:gd name="T10" fmla="*/ 251 w 1440"/>
                <a:gd name="T11" fmla="*/ 173 h 1440"/>
                <a:gd name="T12" fmla="*/ 340 w 1440"/>
                <a:gd name="T13" fmla="*/ 107 h 1440"/>
                <a:gd name="T14" fmla="*/ 439 w 1440"/>
                <a:gd name="T15" fmla="*/ 56 h 1440"/>
                <a:gd name="T16" fmla="*/ 546 w 1440"/>
                <a:gd name="T17" fmla="*/ 20 h 1440"/>
                <a:gd name="T18" fmla="*/ 660 w 1440"/>
                <a:gd name="T19" fmla="*/ 2 h 1440"/>
                <a:gd name="T20" fmla="*/ 779 w 1440"/>
                <a:gd name="T21" fmla="*/ 2 h 1440"/>
                <a:gd name="T22" fmla="*/ 893 w 1440"/>
                <a:gd name="T23" fmla="*/ 20 h 1440"/>
                <a:gd name="T24" fmla="*/ 1000 w 1440"/>
                <a:gd name="T25" fmla="*/ 56 h 1440"/>
                <a:gd name="T26" fmla="*/ 1099 w 1440"/>
                <a:gd name="T27" fmla="*/ 107 h 1440"/>
                <a:gd name="T28" fmla="*/ 1188 w 1440"/>
                <a:gd name="T29" fmla="*/ 173 h 1440"/>
                <a:gd name="T30" fmla="*/ 1266 w 1440"/>
                <a:gd name="T31" fmla="*/ 251 h 1440"/>
                <a:gd name="T32" fmla="*/ 1332 w 1440"/>
                <a:gd name="T33" fmla="*/ 340 h 1440"/>
                <a:gd name="T34" fmla="*/ 1383 w 1440"/>
                <a:gd name="T35" fmla="*/ 439 h 1440"/>
                <a:gd name="T36" fmla="*/ 1419 w 1440"/>
                <a:gd name="T37" fmla="*/ 546 h 1440"/>
                <a:gd name="T38" fmla="*/ 1437 w 1440"/>
                <a:gd name="T39" fmla="*/ 660 h 1440"/>
                <a:gd name="T40" fmla="*/ 1437 w 1440"/>
                <a:gd name="T41" fmla="*/ 779 h 1440"/>
                <a:gd name="T42" fmla="*/ 1419 w 1440"/>
                <a:gd name="T43" fmla="*/ 893 h 1440"/>
                <a:gd name="T44" fmla="*/ 1383 w 1440"/>
                <a:gd name="T45" fmla="*/ 1000 h 1440"/>
                <a:gd name="T46" fmla="*/ 1332 w 1440"/>
                <a:gd name="T47" fmla="*/ 1099 h 1440"/>
                <a:gd name="T48" fmla="*/ 1266 w 1440"/>
                <a:gd name="T49" fmla="*/ 1188 h 1440"/>
                <a:gd name="T50" fmla="*/ 1188 w 1440"/>
                <a:gd name="T51" fmla="*/ 1266 h 1440"/>
                <a:gd name="T52" fmla="*/ 1099 w 1440"/>
                <a:gd name="T53" fmla="*/ 1332 h 1440"/>
                <a:gd name="T54" fmla="*/ 1000 w 1440"/>
                <a:gd name="T55" fmla="*/ 1383 h 1440"/>
                <a:gd name="T56" fmla="*/ 893 w 1440"/>
                <a:gd name="T57" fmla="*/ 1419 h 1440"/>
                <a:gd name="T58" fmla="*/ 779 w 1440"/>
                <a:gd name="T59" fmla="*/ 1437 h 1440"/>
                <a:gd name="T60" fmla="*/ 660 w 1440"/>
                <a:gd name="T61" fmla="*/ 1437 h 1440"/>
                <a:gd name="T62" fmla="*/ 546 w 1440"/>
                <a:gd name="T63" fmla="*/ 1419 h 1440"/>
                <a:gd name="T64" fmla="*/ 439 w 1440"/>
                <a:gd name="T65" fmla="*/ 1383 h 1440"/>
                <a:gd name="T66" fmla="*/ 340 w 1440"/>
                <a:gd name="T67" fmla="*/ 1332 h 1440"/>
                <a:gd name="T68" fmla="*/ 251 w 1440"/>
                <a:gd name="T69" fmla="*/ 1266 h 1440"/>
                <a:gd name="T70" fmla="*/ 173 w 1440"/>
                <a:gd name="T71" fmla="*/ 1188 h 1440"/>
                <a:gd name="T72" fmla="*/ 107 w 1440"/>
                <a:gd name="T73" fmla="*/ 1099 h 1440"/>
                <a:gd name="T74" fmla="*/ 56 w 1440"/>
                <a:gd name="T75" fmla="*/ 1000 h 1440"/>
                <a:gd name="T76" fmla="*/ 20 w 1440"/>
                <a:gd name="T77" fmla="*/ 893 h 1440"/>
                <a:gd name="T78" fmla="*/ 2 w 1440"/>
                <a:gd name="T79" fmla="*/ 779 h 14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0" h="1440">
                  <a:moveTo>
                    <a:pt x="0" y="719"/>
                  </a:moveTo>
                  <a:lnTo>
                    <a:pt x="2" y="660"/>
                  </a:lnTo>
                  <a:lnTo>
                    <a:pt x="9" y="603"/>
                  </a:lnTo>
                  <a:lnTo>
                    <a:pt x="20" y="546"/>
                  </a:lnTo>
                  <a:lnTo>
                    <a:pt x="36" y="492"/>
                  </a:lnTo>
                  <a:lnTo>
                    <a:pt x="56" y="439"/>
                  </a:lnTo>
                  <a:lnTo>
                    <a:pt x="80" y="389"/>
                  </a:lnTo>
                  <a:lnTo>
                    <a:pt x="107" y="340"/>
                  </a:lnTo>
                  <a:lnTo>
                    <a:pt x="138" y="294"/>
                  </a:lnTo>
                  <a:lnTo>
                    <a:pt x="173" y="251"/>
                  </a:lnTo>
                  <a:lnTo>
                    <a:pt x="210" y="210"/>
                  </a:lnTo>
                  <a:lnTo>
                    <a:pt x="251" y="173"/>
                  </a:lnTo>
                  <a:lnTo>
                    <a:pt x="294" y="138"/>
                  </a:lnTo>
                  <a:lnTo>
                    <a:pt x="340" y="107"/>
                  </a:lnTo>
                  <a:lnTo>
                    <a:pt x="389" y="80"/>
                  </a:lnTo>
                  <a:lnTo>
                    <a:pt x="439" y="56"/>
                  </a:lnTo>
                  <a:lnTo>
                    <a:pt x="492" y="36"/>
                  </a:lnTo>
                  <a:lnTo>
                    <a:pt x="546" y="20"/>
                  </a:lnTo>
                  <a:lnTo>
                    <a:pt x="603" y="9"/>
                  </a:lnTo>
                  <a:lnTo>
                    <a:pt x="660" y="2"/>
                  </a:lnTo>
                  <a:lnTo>
                    <a:pt x="719" y="0"/>
                  </a:lnTo>
                  <a:lnTo>
                    <a:pt x="779" y="2"/>
                  </a:lnTo>
                  <a:lnTo>
                    <a:pt x="836" y="9"/>
                  </a:lnTo>
                  <a:lnTo>
                    <a:pt x="893" y="20"/>
                  </a:lnTo>
                  <a:lnTo>
                    <a:pt x="947" y="36"/>
                  </a:lnTo>
                  <a:lnTo>
                    <a:pt x="1000" y="56"/>
                  </a:lnTo>
                  <a:lnTo>
                    <a:pt x="1050" y="80"/>
                  </a:lnTo>
                  <a:lnTo>
                    <a:pt x="1099" y="107"/>
                  </a:lnTo>
                  <a:lnTo>
                    <a:pt x="1145" y="138"/>
                  </a:lnTo>
                  <a:lnTo>
                    <a:pt x="1188" y="173"/>
                  </a:lnTo>
                  <a:lnTo>
                    <a:pt x="1229" y="210"/>
                  </a:lnTo>
                  <a:lnTo>
                    <a:pt x="1266" y="251"/>
                  </a:lnTo>
                  <a:lnTo>
                    <a:pt x="1301" y="294"/>
                  </a:lnTo>
                  <a:lnTo>
                    <a:pt x="1332" y="340"/>
                  </a:lnTo>
                  <a:lnTo>
                    <a:pt x="1359" y="389"/>
                  </a:lnTo>
                  <a:lnTo>
                    <a:pt x="1383" y="439"/>
                  </a:lnTo>
                  <a:lnTo>
                    <a:pt x="1403" y="492"/>
                  </a:lnTo>
                  <a:lnTo>
                    <a:pt x="1419" y="546"/>
                  </a:lnTo>
                  <a:lnTo>
                    <a:pt x="1430" y="603"/>
                  </a:lnTo>
                  <a:lnTo>
                    <a:pt x="1437" y="660"/>
                  </a:lnTo>
                  <a:lnTo>
                    <a:pt x="1439" y="719"/>
                  </a:lnTo>
                  <a:lnTo>
                    <a:pt x="1437" y="779"/>
                  </a:lnTo>
                  <a:lnTo>
                    <a:pt x="1430" y="836"/>
                  </a:lnTo>
                  <a:lnTo>
                    <a:pt x="1419" y="893"/>
                  </a:lnTo>
                  <a:lnTo>
                    <a:pt x="1403" y="947"/>
                  </a:lnTo>
                  <a:lnTo>
                    <a:pt x="1383" y="1000"/>
                  </a:lnTo>
                  <a:lnTo>
                    <a:pt x="1359" y="1050"/>
                  </a:lnTo>
                  <a:lnTo>
                    <a:pt x="1332" y="1099"/>
                  </a:lnTo>
                  <a:lnTo>
                    <a:pt x="1301" y="1145"/>
                  </a:lnTo>
                  <a:lnTo>
                    <a:pt x="1266" y="1188"/>
                  </a:lnTo>
                  <a:lnTo>
                    <a:pt x="1229" y="1229"/>
                  </a:lnTo>
                  <a:lnTo>
                    <a:pt x="1188" y="1266"/>
                  </a:lnTo>
                  <a:lnTo>
                    <a:pt x="1145" y="1301"/>
                  </a:lnTo>
                  <a:lnTo>
                    <a:pt x="1099" y="1332"/>
                  </a:lnTo>
                  <a:lnTo>
                    <a:pt x="1050" y="1359"/>
                  </a:lnTo>
                  <a:lnTo>
                    <a:pt x="1000" y="1383"/>
                  </a:lnTo>
                  <a:lnTo>
                    <a:pt x="947" y="1403"/>
                  </a:lnTo>
                  <a:lnTo>
                    <a:pt x="893" y="1419"/>
                  </a:lnTo>
                  <a:lnTo>
                    <a:pt x="836" y="1430"/>
                  </a:lnTo>
                  <a:lnTo>
                    <a:pt x="779" y="1437"/>
                  </a:lnTo>
                  <a:lnTo>
                    <a:pt x="719" y="1439"/>
                  </a:lnTo>
                  <a:lnTo>
                    <a:pt x="660" y="1437"/>
                  </a:lnTo>
                  <a:lnTo>
                    <a:pt x="603" y="1430"/>
                  </a:lnTo>
                  <a:lnTo>
                    <a:pt x="546" y="1419"/>
                  </a:lnTo>
                  <a:lnTo>
                    <a:pt x="492" y="1403"/>
                  </a:lnTo>
                  <a:lnTo>
                    <a:pt x="439" y="1383"/>
                  </a:lnTo>
                  <a:lnTo>
                    <a:pt x="389" y="1359"/>
                  </a:lnTo>
                  <a:lnTo>
                    <a:pt x="340" y="1332"/>
                  </a:lnTo>
                  <a:lnTo>
                    <a:pt x="294" y="1301"/>
                  </a:lnTo>
                  <a:lnTo>
                    <a:pt x="251" y="1266"/>
                  </a:lnTo>
                  <a:lnTo>
                    <a:pt x="210" y="1229"/>
                  </a:lnTo>
                  <a:lnTo>
                    <a:pt x="173" y="1188"/>
                  </a:lnTo>
                  <a:lnTo>
                    <a:pt x="138" y="1145"/>
                  </a:lnTo>
                  <a:lnTo>
                    <a:pt x="107" y="1099"/>
                  </a:lnTo>
                  <a:lnTo>
                    <a:pt x="80" y="1050"/>
                  </a:lnTo>
                  <a:lnTo>
                    <a:pt x="56" y="1000"/>
                  </a:lnTo>
                  <a:lnTo>
                    <a:pt x="36" y="947"/>
                  </a:lnTo>
                  <a:lnTo>
                    <a:pt x="20" y="893"/>
                  </a:lnTo>
                  <a:lnTo>
                    <a:pt x="9" y="836"/>
                  </a:lnTo>
                  <a:lnTo>
                    <a:pt x="2" y="779"/>
                  </a:lnTo>
                  <a:lnTo>
                    <a:pt x="0" y="719"/>
                  </a:lnTo>
                  <a:close/>
                </a:path>
              </a:pathLst>
            </a:custGeom>
            <a:noFill/>
            <a:ln w="9524">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Freeform 1386">
              <a:extLst>
                <a:ext uri="{FF2B5EF4-FFF2-40B4-BE49-F238E27FC236}">
                  <a16:creationId xmlns:a16="http://schemas.microsoft.com/office/drawing/2014/main" id="{38F15C5F-2DD8-4407-9474-465A5DFA4B9D}"/>
                </a:ext>
              </a:extLst>
            </p:cNvPr>
            <p:cNvSpPr>
              <a:spLocks/>
            </p:cNvSpPr>
            <p:nvPr/>
          </p:nvSpPr>
          <p:spPr bwMode="auto">
            <a:xfrm>
              <a:off x="758" y="1447"/>
              <a:ext cx="1769" cy="1416"/>
            </a:xfrm>
            <a:custGeom>
              <a:avLst/>
              <a:gdLst>
                <a:gd name="T0" fmla="*/ 1769 w 1769"/>
                <a:gd name="T1" fmla="*/ 0 h 1416"/>
                <a:gd name="T2" fmla="*/ 0 w 1769"/>
                <a:gd name="T3" fmla="*/ 1415 h 1416"/>
                <a:gd name="T4" fmla="*/ 0 60000 65536"/>
                <a:gd name="T5" fmla="*/ 0 60000 65536"/>
              </a:gdLst>
              <a:ahLst/>
              <a:cxnLst>
                <a:cxn ang="T4">
                  <a:pos x="T0" y="T1"/>
                </a:cxn>
                <a:cxn ang="T5">
                  <a:pos x="T2" y="T3"/>
                </a:cxn>
              </a:cxnLst>
              <a:rect l="0" t="0" r="r" b="b"/>
              <a:pathLst>
                <a:path w="1769" h="1416">
                  <a:moveTo>
                    <a:pt x="1769" y="0"/>
                  </a:moveTo>
                  <a:lnTo>
                    <a:pt x="0" y="1415"/>
                  </a:lnTo>
                </a:path>
              </a:pathLst>
            </a:custGeom>
            <a:noFill/>
            <a:ln w="25399">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6" name="Group 15">
              <a:extLst>
                <a:ext uri="{FF2B5EF4-FFF2-40B4-BE49-F238E27FC236}">
                  <a16:creationId xmlns:a16="http://schemas.microsoft.com/office/drawing/2014/main" id="{2DA76769-DFB7-42A5-8B0A-56D0EBB3DE74}"/>
                </a:ext>
              </a:extLst>
            </p:cNvPr>
            <p:cNvGrpSpPr>
              <a:grpSpLocks/>
            </p:cNvGrpSpPr>
            <p:nvPr/>
          </p:nvGrpSpPr>
          <p:grpSpPr bwMode="auto">
            <a:xfrm>
              <a:off x="727" y="2710"/>
              <a:ext cx="190" cy="178"/>
              <a:chOff x="727" y="2710"/>
              <a:chExt cx="190" cy="178"/>
            </a:xfrm>
          </p:grpSpPr>
          <p:sp>
            <p:nvSpPr>
              <p:cNvPr id="17" name="Freeform 1388">
                <a:extLst>
                  <a:ext uri="{FF2B5EF4-FFF2-40B4-BE49-F238E27FC236}">
                    <a16:creationId xmlns:a16="http://schemas.microsoft.com/office/drawing/2014/main" id="{9D4E3A6C-724F-4992-A95B-8476C1547503}"/>
                  </a:ext>
                </a:extLst>
              </p:cNvPr>
              <p:cNvSpPr>
                <a:spLocks/>
              </p:cNvSpPr>
              <p:nvPr/>
            </p:nvSpPr>
            <p:spPr bwMode="auto">
              <a:xfrm>
                <a:off x="727" y="2710"/>
                <a:ext cx="190" cy="178"/>
              </a:xfrm>
              <a:custGeom>
                <a:avLst/>
                <a:gdLst>
                  <a:gd name="T0" fmla="*/ 77 w 190"/>
                  <a:gd name="T1" fmla="*/ 0 h 178"/>
                  <a:gd name="T2" fmla="*/ 66 w 190"/>
                  <a:gd name="T3" fmla="*/ 5 h 178"/>
                  <a:gd name="T4" fmla="*/ 0 w 190"/>
                  <a:gd name="T5" fmla="*/ 177 h 178"/>
                  <a:gd name="T6" fmla="*/ 182 w 190"/>
                  <a:gd name="T7" fmla="*/ 150 h 178"/>
                  <a:gd name="T8" fmla="*/ 189 w 190"/>
                  <a:gd name="T9" fmla="*/ 139 h 178"/>
                  <a:gd name="T10" fmla="*/ 187 w 190"/>
                  <a:gd name="T11" fmla="*/ 127 h 178"/>
                  <a:gd name="T12" fmla="*/ 61 w 190"/>
                  <a:gd name="T13" fmla="*/ 127 h 178"/>
                  <a:gd name="T14" fmla="*/ 103 w 190"/>
                  <a:gd name="T15" fmla="*/ 19 h 178"/>
                  <a:gd name="T16" fmla="*/ 98 w 190"/>
                  <a:gd name="T17" fmla="*/ 7 h 178"/>
                  <a:gd name="T18" fmla="*/ 77 w 190"/>
                  <a:gd name="T19" fmla="*/ 0 h 1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 h="178">
                    <a:moveTo>
                      <a:pt x="77" y="0"/>
                    </a:moveTo>
                    <a:lnTo>
                      <a:pt x="66" y="5"/>
                    </a:lnTo>
                    <a:lnTo>
                      <a:pt x="0" y="177"/>
                    </a:lnTo>
                    <a:lnTo>
                      <a:pt x="182" y="150"/>
                    </a:lnTo>
                    <a:lnTo>
                      <a:pt x="189" y="139"/>
                    </a:lnTo>
                    <a:lnTo>
                      <a:pt x="187" y="127"/>
                    </a:lnTo>
                    <a:lnTo>
                      <a:pt x="61" y="127"/>
                    </a:lnTo>
                    <a:lnTo>
                      <a:pt x="103" y="19"/>
                    </a:lnTo>
                    <a:lnTo>
                      <a:pt x="98" y="7"/>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Freeform 1389">
                <a:extLst>
                  <a:ext uri="{FF2B5EF4-FFF2-40B4-BE49-F238E27FC236}">
                    <a16:creationId xmlns:a16="http://schemas.microsoft.com/office/drawing/2014/main" id="{FDDFC927-3FCA-4727-BC00-D82C2B683DA0}"/>
                  </a:ext>
                </a:extLst>
              </p:cNvPr>
              <p:cNvSpPr>
                <a:spLocks/>
              </p:cNvSpPr>
              <p:nvPr/>
            </p:nvSpPr>
            <p:spPr bwMode="auto">
              <a:xfrm>
                <a:off x="727" y="2710"/>
                <a:ext cx="190" cy="178"/>
              </a:xfrm>
              <a:custGeom>
                <a:avLst/>
                <a:gdLst>
                  <a:gd name="T0" fmla="*/ 176 w 190"/>
                  <a:gd name="T1" fmla="*/ 110 h 178"/>
                  <a:gd name="T2" fmla="*/ 61 w 190"/>
                  <a:gd name="T3" fmla="*/ 127 h 178"/>
                  <a:gd name="T4" fmla="*/ 187 w 190"/>
                  <a:gd name="T5" fmla="*/ 127 h 178"/>
                  <a:gd name="T6" fmla="*/ 186 w 190"/>
                  <a:gd name="T7" fmla="*/ 118 h 178"/>
                  <a:gd name="T8" fmla="*/ 176 w 190"/>
                  <a:gd name="T9" fmla="*/ 110 h 1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 h="178">
                    <a:moveTo>
                      <a:pt x="176" y="110"/>
                    </a:moveTo>
                    <a:lnTo>
                      <a:pt x="61" y="127"/>
                    </a:lnTo>
                    <a:lnTo>
                      <a:pt x="187" y="127"/>
                    </a:lnTo>
                    <a:lnTo>
                      <a:pt x="186" y="118"/>
                    </a:lnTo>
                    <a:lnTo>
                      <a:pt x="176"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pic>
        <p:nvPicPr>
          <p:cNvPr id="22" name="Picture 21">
            <a:extLst>
              <a:ext uri="{FF2B5EF4-FFF2-40B4-BE49-F238E27FC236}">
                <a16:creationId xmlns:a16="http://schemas.microsoft.com/office/drawing/2014/main" id="{1D7CEFA3-F0B7-4FF6-882B-EF070BA0C8BB}"/>
              </a:ext>
            </a:extLst>
          </p:cNvPr>
          <p:cNvPicPr>
            <a:picLocks noChangeAspect="1"/>
          </p:cNvPicPr>
          <p:nvPr/>
        </p:nvPicPr>
        <p:blipFill>
          <a:blip r:embed="rId2"/>
          <a:stretch>
            <a:fillRect/>
          </a:stretch>
        </p:blipFill>
        <p:spPr>
          <a:xfrm>
            <a:off x="5278820" y="3119695"/>
            <a:ext cx="2377311" cy="1378841"/>
          </a:xfrm>
          <a:prstGeom prst="rect">
            <a:avLst/>
          </a:prstGeom>
        </p:spPr>
      </p:pic>
    </p:spTree>
    <p:extLst>
      <p:ext uri="{BB962C8B-B14F-4D97-AF65-F5344CB8AC3E}">
        <p14:creationId xmlns:p14="http://schemas.microsoft.com/office/powerpoint/2010/main" val="1262084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6267-F974-47A4-B16B-C386F446E64E}"/>
              </a:ext>
            </a:extLst>
          </p:cNvPr>
          <p:cNvSpPr>
            <a:spLocks noGrp="1"/>
          </p:cNvSpPr>
          <p:nvPr>
            <p:ph type="title"/>
          </p:nvPr>
        </p:nvSpPr>
        <p:spPr/>
        <p:txBody>
          <a:bodyPr/>
          <a:lstStyle/>
          <a:p>
            <a:pPr algn="ctr"/>
            <a:r>
              <a:rPr lang="en-US" dirty="0"/>
              <a:t>Permutations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C4438-92CF-4F5A-9321-EFA580B418FA}"/>
                  </a:ext>
                </a:extLst>
              </p:cNvPr>
              <p:cNvSpPr>
                <a:spLocks noGrp="1"/>
              </p:cNvSpPr>
              <p:nvPr>
                <p:ph idx="1"/>
              </p:nvPr>
            </p:nvSpPr>
            <p:spPr/>
            <p:txBody>
              <a:bodyPr>
                <a:normAutofit/>
              </a:bodyPr>
              <a:lstStyle/>
              <a:p>
                <a:pPr marL="0" indent="0">
                  <a:buNone/>
                </a:pPr>
                <a:r>
                  <a:rPr lang="en-US" b="1" u="sng" dirty="0"/>
                  <a:t>Case 1:</a:t>
                </a:r>
                <a:r>
                  <a:rPr lang="en-US" dirty="0"/>
                  <a:t>  Suppose we want to arrange </a:t>
                </a:r>
                <a14:m>
                  <m:oMath xmlns:m="http://schemas.openxmlformats.org/officeDocument/2006/math">
                    <m:r>
                      <a:rPr lang="en-US" b="0" i="1" smtClean="0">
                        <a:latin typeface="Cambria Math" panose="02040503050406030204" pitchFamily="18" charset="0"/>
                      </a:rPr>
                      <m:t>𝑛</m:t>
                    </m:r>
                  </m:oMath>
                </a14:m>
                <a:r>
                  <a:rPr lang="en-US" dirty="0"/>
                  <a:t> distinct objects in order (with no duplications). Then the number of ways (the cardinality) is given by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−2</m:t>
                          </m:r>
                        </m:e>
                      </m:d>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𝑓𝑎𝑐𝑡𝑜𝑟𝑖𝑎𝑙</m:t>
                          </m:r>
                        </m:e>
                      </m:d>
                    </m:oMath>
                  </m:oMathPara>
                </a14:m>
                <a:endParaRPr lang="en-US" dirty="0"/>
              </a:p>
              <a:p>
                <a:pPr marL="0" indent="0">
                  <a:buNone/>
                </a:pPr>
                <a:endParaRPr lang="en-US" dirty="0"/>
              </a:p>
              <a:p>
                <a:pPr marL="0" indent="0">
                  <a:buNone/>
                </a:pPr>
                <a:r>
                  <a:rPr lang="en-US" b="1" dirty="0"/>
                  <a:t>Examples: </a:t>
                </a:r>
                <a:r>
                  <a:rPr lang="en-US" dirty="0"/>
                  <a:t>(1) stacking books in order on a bookshelf, (2) assigning offices to employees</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24C4438-92CF-4F5A-9321-EFA580B418F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514280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5DCF6-8035-4E8E-B575-F8CEF40D5A58}"/>
              </a:ext>
            </a:extLst>
          </p:cNvPr>
          <p:cNvSpPr>
            <a:spLocks noGrp="1"/>
          </p:cNvSpPr>
          <p:nvPr>
            <p:ph type="title"/>
          </p:nvPr>
        </p:nvSpPr>
        <p:spPr/>
        <p:txBody>
          <a:bodyPr/>
          <a:lstStyle/>
          <a:p>
            <a:pPr algn="ctr"/>
            <a:r>
              <a:rPr lang="en-US" dirty="0"/>
              <a:t>Permutations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B2BCE9-EAE6-495D-B71A-2AD5872BE09D}"/>
                  </a:ext>
                </a:extLst>
              </p:cNvPr>
              <p:cNvSpPr>
                <a:spLocks noGrp="1"/>
              </p:cNvSpPr>
              <p:nvPr>
                <p:ph idx="1"/>
              </p:nvPr>
            </p:nvSpPr>
            <p:spPr/>
            <p:txBody>
              <a:bodyPr>
                <a:normAutofit fontScale="92500" lnSpcReduction="20000"/>
              </a:bodyPr>
              <a:lstStyle/>
              <a:p>
                <a:pPr marL="0" lvl="0" indent="0">
                  <a:buNone/>
                </a:pPr>
                <a:r>
                  <a:rPr lang="en-US" sz="2600" b="1" u="sng" dirty="0">
                    <a:solidFill>
                      <a:prstClr val="black"/>
                    </a:solidFill>
                  </a:rPr>
                  <a:t>Case 2:</a:t>
                </a:r>
                <a:r>
                  <a:rPr lang="en-US" sz="2600" dirty="0">
                    <a:solidFill>
                      <a:prstClr val="black"/>
                    </a:solidFill>
                  </a:rPr>
                  <a:t>  Suppose we have 𝑛 distinct objects and we want to arrange </a:t>
                </a:r>
                <a14:m>
                  <m:oMath xmlns:m="http://schemas.openxmlformats.org/officeDocument/2006/math">
                    <m:r>
                      <a:rPr lang="en-US" sz="2600" i="1">
                        <a:solidFill>
                          <a:prstClr val="black"/>
                        </a:solidFill>
                        <a:latin typeface="Cambria Math" panose="02040503050406030204" pitchFamily="18" charset="0"/>
                      </a:rPr>
                      <m:t>𝑘</m:t>
                    </m:r>
                  </m:oMath>
                </a14:m>
                <a:r>
                  <a:rPr lang="en-US" sz="2600" dirty="0">
                    <a:solidFill>
                      <a:prstClr val="black"/>
                    </a:solidFill>
                  </a:rPr>
                  <a:t> of them </a:t>
                </a:r>
                <a14:m>
                  <m:oMath xmlns:m="http://schemas.openxmlformats.org/officeDocument/2006/math">
                    <m:d>
                      <m:dPr>
                        <m:ctrlPr>
                          <a:rPr lang="en-US" sz="2600" i="1">
                            <a:solidFill>
                              <a:prstClr val="black"/>
                            </a:solidFill>
                            <a:latin typeface="Cambria Math" panose="02040503050406030204" pitchFamily="18" charset="0"/>
                          </a:rPr>
                        </m:ctrlPr>
                      </m:dPr>
                      <m:e>
                        <m:r>
                          <a:rPr lang="en-US" sz="2600" i="1">
                            <a:solidFill>
                              <a:prstClr val="black"/>
                            </a:solidFill>
                            <a:latin typeface="Cambria Math" panose="02040503050406030204" pitchFamily="18" charset="0"/>
                          </a:rPr>
                          <m:t>𝑘</m:t>
                        </m:r>
                        <m:r>
                          <a:rPr lang="en-US" sz="2600" i="1">
                            <a:solidFill>
                              <a:prstClr val="black"/>
                            </a:solidFill>
                            <a:latin typeface="Cambria Math" panose="02040503050406030204" pitchFamily="18" charset="0"/>
                            <a:ea typeface="Cambria Math" panose="02040503050406030204" pitchFamily="18" charset="0"/>
                          </a:rPr>
                          <m:t>&lt;</m:t>
                        </m:r>
                        <m:r>
                          <a:rPr lang="en-US" sz="2600" i="1">
                            <a:solidFill>
                              <a:prstClr val="black"/>
                            </a:solidFill>
                            <a:latin typeface="Cambria Math" panose="02040503050406030204" pitchFamily="18" charset="0"/>
                            <a:ea typeface="Cambria Math" panose="02040503050406030204" pitchFamily="18" charset="0"/>
                          </a:rPr>
                          <m:t>𝑛</m:t>
                        </m:r>
                      </m:e>
                    </m:d>
                  </m:oMath>
                </a14:m>
                <a:r>
                  <a:rPr lang="en-US" sz="2600" dirty="0">
                    <a:solidFill>
                      <a:prstClr val="black"/>
                    </a:solidFill>
                  </a:rPr>
                  <a:t> at a time (with no duplications). Then the number of ways (the cardinality) is given by</a:t>
                </a:r>
              </a:p>
              <a:p>
                <a:pPr marL="0" lvl="0" indent="0">
                  <a:buNone/>
                </a:pPr>
                <a:endParaRPr lang="en-US" sz="2600"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rPr>
                            <m:t>𝑛</m:t>
                          </m:r>
                        </m:e>
                        <m:sub>
                          <m:r>
                            <a:rPr lang="en-US" sz="2600" i="1">
                              <a:solidFill>
                                <a:prstClr val="black"/>
                              </a:solidFill>
                              <a:latin typeface="Cambria Math" panose="02040503050406030204" pitchFamily="18" charset="0"/>
                            </a:rPr>
                            <m:t>𝑠</m:t>
                          </m:r>
                        </m:sub>
                      </m:sSub>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𝑛</m:t>
                      </m:r>
                      <m:r>
                        <a:rPr lang="en-US" sz="2600" i="1">
                          <a:solidFill>
                            <a:prstClr val="black"/>
                          </a:solidFill>
                          <a:latin typeface="Cambria Math" panose="02040503050406030204" pitchFamily="18" charset="0"/>
                          <a:ea typeface="Cambria Math" panose="02040503050406030204" pitchFamily="18" charset="0"/>
                        </a:rPr>
                        <m:t>×</m:t>
                      </m:r>
                      <m:d>
                        <m:dPr>
                          <m:ctrlPr>
                            <a:rPr lang="en-US" sz="2600" i="1">
                              <a:solidFill>
                                <a:prstClr val="black"/>
                              </a:solidFill>
                              <a:latin typeface="Cambria Math" panose="02040503050406030204" pitchFamily="18" charset="0"/>
                              <a:ea typeface="Cambria Math" panose="02040503050406030204" pitchFamily="18" charset="0"/>
                            </a:rPr>
                          </m:ctrlPr>
                        </m:dPr>
                        <m:e>
                          <m:r>
                            <a:rPr lang="en-US" sz="2600" i="1">
                              <a:solidFill>
                                <a:prstClr val="black"/>
                              </a:solidFill>
                              <a:latin typeface="Cambria Math" panose="02040503050406030204" pitchFamily="18" charset="0"/>
                              <a:ea typeface="Cambria Math" panose="02040503050406030204" pitchFamily="18" charset="0"/>
                            </a:rPr>
                            <m:t>𝑛</m:t>
                          </m:r>
                          <m:r>
                            <a:rPr lang="en-US" sz="2600" i="1">
                              <a:solidFill>
                                <a:prstClr val="black"/>
                              </a:solidFill>
                              <a:latin typeface="Cambria Math" panose="02040503050406030204" pitchFamily="18" charset="0"/>
                              <a:ea typeface="Cambria Math" panose="02040503050406030204" pitchFamily="18" charset="0"/>
                            </a:rPr>
                            <m:t>−1</m:t>
                          </m:r>
                        </m:e>
                      </m:d>
                      <m:r>
                        <a:rPr lang="en-US" sz="2600" i="1">
                          <a:solidFill>
                            <a:prstClr val="black"/>
                          </a:solidFill>
                          <a:latin typeface="Cambria Math" panose="02040503050406030204" pitchFamily="18" charset="0"/>
                          <a:ea typeface="Cambria Math" panose="02040503050406030204" pitchFamily="18" charset="0"/>
                        </a:rPr>
                        <m:t>×</m:t>
                      </m:r>
                      <m:d>
                        <m:dPr>
                          <m:ctrlPr>
                            <a:rPr lang="en-US" sz="2600" i="1">
                              <a:solidFill>
                                <a:prstClr val="black"/>
                              </a:solidFill>
                              <a:latin typeface="Cambria Math" panose="02040503050406030204" pitchFamily="18" charset="0"/>
                              <a:ea typeface="Cambria Math" panose="02040503050406030204" pitchFamily="18" charset="0"/>
                            </a:rPr>
                          </m:ctrlPr>
                        </m:dPr>
                        <m:e>
                          <m:r>
                            <a:rPr lang="en-US" sz="2600" i="1">
                              <a:solidFill>
                                <a:prstClr val="black"/>
                              </a:solidFill>
                              <a:latin typeface="Cambria Math" panose="02040503050406030204" pitchFamily="18" charset="0"/>
                              <a:ea typeface="Cambria Math" panose="02040503050406030204" pitchFamily="18" charset="0"/>
                            </a:rPr>
                            <m:t>𝑛</m:t>
                          </m:r>
                          <m:r>
                            <a:rPr lang="en-US" sz="2600" i="1">
                              <a:solidFill>
                                <a:prstClr val="black"/>
                              </a:solidFill>
                              <a:latin typeface="Cambria Math" panose="02040503050406030204" pitchFamily="18" charset="0"/>
                              <a:ea typeface="Cambria Math" panose="02040503050406030204" pitchFamily="18" charset="0"/>
                            </a:rPr>
                            <m:t>−2</m:t>
                          </m:r>
                        </m:e>
                      </m:d>
                      <m:r>
                        <a:rPr lang="en-US" sz="2600" i="1">
                          <a:solidFill>
                            <a:prstClr val="black"/>
                          </a:solidFill>
                          <a:latin typeface="Cambria Math" panose="02040503050406030204" pitchFamily="18" charset="0"/>
                          <a:ea typeface="Cambria Math" panose="02040503050406030204" pitchFamily="18" charset="0"/>
                        </a:rPr>
                        <m:t>×⋯×</m:t>
                      </m:r>
                      <m:r>
                        <a:rPr lang="en-US" sz="2600" b="0" i="1" smtClean="0">
                          <a:solidFill>
                            <a:prstClr val="black"/>
                          </a:solidFill>
                          <a:latin typeface="Cambria Math" panose="02040503050406030204" pitchFamily="18" charset="0"/>
                          <a:ea typeface="Cambria Math" panose="02040503050406030204" pitchFamily="18" charset="0"/>
                        </a:rPr>
                        <m:t>(</m:t>
                      </m:r>
                      <m:r>
                        <a:rPr lang="en-US" sz="2600" b="0" i="1" smtClean="0">
                          <a:solidFill>
                            <a:prstClr val="black"/>
                          </a:solidFill>
                          <a:latin typeface="Cambria Math" panose="02040503050406030204" pitchFamily="18" charset="0"/>
                          <a:ea typeface="Cambria Math" panose="02040503050406030204" pitchFamily="18" charset="0"/>
                        </a:rPr>
                        <m:t>𝑛</m:t>
                      </m:r>
                      <m:r>
                        <a:rPr lang="en-US" sz="2600" b="0" i="1" smtClean="0">
                          <a:solidFill>
                            <a:prstClr val="black"/>
                          </a:solidFill>
                          <a:latin typeface="Cambria Math" panose="02040503050406030204" pitchFamily="18" charset="0"/>
                          <a:ea typeface="Cambria Math" panose="02040503050406030204" pitchFamily="18" charset="0"/>
                        </a:rPr>
                        <m:t>−</m:t>
                      </m:r>
                      <m:r>
                        <a:rPr lang="en-US" sz="2600" b="0" i="1" smtClean="0">
                          <a:solidFill>
                            <a:prstClr val="black"/>
                          </a:solidFill>
                          <a:latin typeface="Cambria Math" panose="02040503050406030204" pitchFamily="18" charset="0"/>
                          <a:ea typeface="Cambria Math" panose="02040503050406030204" pitchFamily="18" charset="0"/>
                        </a:rPr>
                        <m:t>𝑘</m:t>
                      </m:r>
                      <m:r>
                        <a:rPr lang="en-US" sz="2600" b="0" i="1" smtClean="0">
                          <a:solidFill>
                            <a:prstClr val="black"/>
                          </a:solidFill>
                          <a:latin typeface="Cambria Math" panose="02040503050406030204" pitchFamily="18" charset="0"/>
                          <a:ea typeface="Cambria Math" panose="02040503050406030204" pitchFamily="18" charset="0"/>
                        </a:rPr>
                        <m:t>+2)×</m:t>
                      </m:r>
                      <m:d>
                        <m:dPr>
                          <m:ctrlPr>
                            <a:rPr lang="en-US" sz="2600" i="1">
                              <a:solidFill>
                                <a:prstClr val="black"/>
                              </a:solidFill>
                              <a:latin typeface="Cambria Math" panose="02040503050406030204" pitchFamily="18" charset="0"/>
                              <a:ea typeface="Cambria Math" panose="02040503050406030204" pitchFamily="18" charset="0"/>
                            </a:rPr>
                          </m:ctrlPr>
                        </m:dPr>
                        <m:e>
                          <m:r>
                            <a:rPr lang="en-US" sz="2600" i="1">
                              <a:solidFill>
                                <a:prstClr val="black"/>
                              </a:solidFill>
                              <a:latin typeface="Cambria Math" panose="02040503050406030204" pitchFamily="18" charset="0"/>
                              <a:ea typeface="Cambria Math" panose="02040503050406030204" pitchFamily="18" charset="0"/>
                            </a:rPr>
                            <m:t>𝑛</m:t>
                          </m:r>
                          <m:r>
                            <a:rPr lang="en-US" sz="2600" i="1">
                              <a:solidFill>
                                <a:prstClr val="black"/>
                              </a:solidFill>
                              <a:latin typeface="Cambria Math" panose="02040503050406030204" pitchFamily="18" charset="0"/>
                              <a:ea typeface="Cambria Math" panose="02040503050406030204" pitchFamily="18" charset="0"/>
                            </a:rPr>
                            <m:t>−</m:t>
                          </m:r>
                          <m:r>
                            <a:rPr lang="en-US" sz="2600" i="1">
                              <a:solidFill>
                                <a:prstClr val="black"/>
                              </a:solidFill>
                              <a:latin typeface="Cambria Math" panose="02040503050406030204" pitchFamily="18" charset="0"/>
                              <a:ea typeface="Cambria Math" panose="02040503050406030204" pitchFamily="18" charset="0"/>
                            </a:rPr>
                            <m:t>𝑘</m:t>
                          </m:r>
                          <m:r>
                            <a:rPr lang="en-US" sz="2600" i="1">
                              <a:solidFill>
                                <a:prstClr val="black"/>
                              </a:solidFill>
                              <a:latin typeface="Cambria Math" panose="02040503050406030204" pitchFamily="18" charset="0"/>
                              <a:ea typeface="Cambria Math" panose="02040503050406030204" pitchFamily="18" charset="0"/>
                            </a:rPr>
                            <m:t>+1</m:t>
                          </m:r>
                        </m:e>
                      </m:d>
                    </m:oMath>
                  </m:oMathPara>
                </a14:m>
                <a:endParaRPr lang="en-US" sz="2600" i="1" dirty="0">
                  <a:solidFill>
                    <a:prstClr val="black"/>
                  </a:solidFill>
                  <a:latin typeface="Cambria Math" panose="02040503050406030204" pitchFamily="18" charset="0"/>
                  <a:ea typeface="Cambria Math" panose="02040503050406030204" pitchFamily="18" charset="0"/>
                </a:endParaRPr>
              </a:p>
              <a:p>
                <a:pPr marL="0" lvl="0" indent="0">
                  <a:buNone/>
                </a:pPr>
                <a:endParaRPr lang="en-US" sz="2600" i="1" dirty="0">
                  <a:solidFill>
                    <a:prstClr val="black"/>
                  </a:solidFill>
                  <a:latin typeface="Cambria Math" panose="02040503050406030204" pitchFamily="18" charset="0"/>
                  <a:ea typeface="Cambria Math" panose="02040503050406030204" pitchFamily="18" charset="0"/>
                </a:endParaRPr>
              </a:p>
              <a:p>
                <a:pPr marL="0" lvl="0" indent="0">
                  <a:buNone/>
                </a:pPr>
                <a:r>
                  <a:rPr lang="en-US" sz="2600" dirty="0">
                    <a:solidFill>
                      <a:prstClr val="black"/>
                    </a:solidFill>
                    <a:latin typeface="Cambria Math" panose="02040503050406030204" pitchFamily="18" charset="0"/>
                    <a:ea typeface="Cambria Math" panose="02040503050406030204" pitchFamily="18" charset="0"/>
                  </a:rPr>
                  <a:t>We want to express it in factorial form:</a:t>
                </a:r>
              </a:p>
              <a:p>
                <a:pPr marL="0" lvl="0" indent="0">
                  <a:buNone/>
                </a:pPr>
                <a:endParaRPr lang="en-US" sz="2600" dirty="0">
                  <a:solidFill>
                    <a:prstClr val="black"/>
                  </a:solidFill>
                  <a:latin typeface="Cambria Math" panose="02040503050406030204" pitchFamily="18" charset="0"/>
                  <a:ea typeface="Cambria Math" panose="02040503050406030204" pitchFamily="18" charset="0"/>
                </a:endParaRPr>
              </a:p>
              <a:p>
                <a:pPr marL="0" indent="0">
                  <a:buNone/>
                </a:pPr>
                <a:r>
                  <a:rPr lang="en-US" sz="2600" dirty="0">
                    <a:solidFill>
                      <a:prstClr val="black"/>
                    </a:solidFill>
                    <a:ea typeface="Cambria Math" panose="02040503050406030204" pitchFamily="18" charset="0"/>
                  </a:rPr>
                  <a:t>		</a:t>
                </a:r>
                <a14:m>
                  <m:oMath xmlns:m="http://schemas.openxmlformats.org/officeDocument/2006/math">
                    <m:sSub>
                      <m:sSubPr>
                        <m:ctrlPr>
                          <a:rPr lang="en-US" sz="2600" i="1">
                            <a:solidFill>
                              <a:prstClr val="black"/>
                            </a:solidFill>
                            <a:latin typeface="Cambria Math" panose="02040503050406030204" pitchFamily="18" charset="0"/>
                            <a:ea typeface="Cambria Math" panose="02040503050406030204" pitchFamily="18" charset="0"/>
                          </a:rPr>
                        </m:ctrlPr>
                      </m:sSubPr>
                      <m:e>
                        <m:r>
                          <a:rPr lang="en-US" sz="2600" i="1">
                            <a:solidFill>
                              <a:prstClr val="black"/>
                            </a:solidFill>
                            <a:latin typeface="Cambria Math" panose="02040503050406030204" pitchFamily="18" charset="0"/>
                            <a:ea typeface="Cambria Math" panose="02040503050406030204" pitchFamily="18" charset="0"/>
                          </a:rPr>
                          <m:t>𝑛</m:t>
                        </m:r>
                      </m:e>
                      <m:sub>
                        <m:r>
                          <a:rPr lang="en-US" sz="2600" i="1">
                            <a:solidFill>
                              <a:prstClr val="black"/>
                            </a:solidFill>
                            <a:latin typeface="Cambria Math" panose="02040503050406030204" pitchFamily="18" charset="0"/>
                            <a:ea typeface="Cambria Math" panose="02040503050406030204" pitchFamily="18" charset="0"/>
                          </a:rPr>
                          <m:t>𝑠</m:t>
                        </m:r>
                      </m:sub>
                    </m:sSub>
                    <m:r>
                      <a:rPr lang="en-US" sz="2600" i="1">
                        <a:solidFill>
                          <a:prstClr val="black"/>
                        </a:solidFill>
                        <a:latin typeface="Cambria Math" panose="02040503050406030204" pitchFamily="18" charset="0"/>
                        <a:ea typeface="Cambria Math" panose="02040503050406030204" pitchFamily="18" charset="0"/>
                      </a:rPr>
                      <m:t>=</m:t>
                    </m:r>
                    <m:f>
                      <m:fPr>
                        <m:ctrlPr>
                          <a:rPr lang="en-US" sz="2600" i="1">
                            <a:solidFill>
                              <a:prstClr val="black"/>
                            </a:solidFill>
                            <a:latin typeface="Cambria Math" panose="02040503050406030204" pitchFamily="18" charset="0"/>
                            <a:ea typeface="Cambria Math" panose="02040503050406030204" pitchFamily="18" charset="0"/>
                          </a:rPr>
                        </m:ctrlPr>
                      </m:fPr>
                      <m:num>
                        <m:r>
                          <a:rPr lang="en-US" sz="2600" i="1">
                            <a:solidFill>
                              <a:prstClr val="black"/>
                            </a:solidFill>
                            <a:latin typeface="Cambria Math" panose="02040503050406030204" pitchFamily="18" charset="0"/>
                            <a:ea typeface="Cambria Math" panose="02040503050406030204" pitchFamily="18" charset="0"/>
                          </a:rPr>
                          <m:t>𝑛</m:t>
                        </m:r>
                        <m:r>
                          <a:rPr lang="en-US" sz="2600" i="1">
                            <a:solidFill>
                              <a:prstClr val="black"/>
                            </a:solidFill>
                            <a:latin typeface="Cambria Math" panose="02040503050406030204" pitchFamily="18" charset="0"/>
                            <a:ea typeface="Cambria Math" panose="02040503050406030204" pitchFamily="18" charset="0"/>
                          </a:rPr>
                          <m:t>×(</m:t>
                        </m:r>
                        <m:r>
                          <a:rPr lang="en-US" sz="2600" i="1">
                            <a:solidFill>
                              <a:prstClr val="black"/>
                            </a:solidFill>
                            <a:latin typeface="Cambria Math" panose="02040503050406030204" pitchFamily="18" charset="0"/>
                            <a:ea typeface="Cambria Math" panose="02040503050406030204" pitchFamily="18" charset="0"/>
                          </a:rPr>
                          <m:t>𝑛</m:t>
                        </m:r>
                        <m:r>
                          <a:rPr lang="en-US" sz="2600" i="1">
                            <a:solidFill>
                              <a:prstClr val="black"/>
                            </a:solidFill>
                            <a:latin typeface="Cambria Math" panose="02040503050406030204" pitchFamily="18" charset="0"/>
                            <a:ea typeface="Cambria Math" panose="02040503050406030204" pitchFamily="18" charset="0"/>
                          </a:rPr>
                          <m:t>−1)×(</m:t>
                        </m:r>
                        <m:r>
                          <a:rPr lang="en-US" sz="2600" i="1">
                            <a:solidFill>
                              <a:prstClr val="black"/>
                            </a:solidFill>
                            <a:latin typeface="Cambria Math" panose="02040503050406030204" pitchFamily="18" charset="0"/>
                            <a:ea typeface="Cambria Math" panose="02040503050406030204" pitchFamily="18" charset="0"/>
                          </a:rPr>
                          <m:t>𝑛</m:t>
                        </m:r>
                        <m:r>
                          <a:rPr lang="en-US" sz="2600" i="1">
                            <a:solidFill>
                              <a:prstClr val="black"/>
                            </a:solidFill>
                            <a:latin typeface="Cambria Math" panose="02040503050406030204" pitchFamily="18" charset="0"/>
                            <a:ea typeface="Cambria Math" panose="02040503050406030204" pitchFamily="18" charset="0"/>
                          </a:rPr>
                          <m:t>−2)×⋯×(</m:t>
                        </m:r>
                        <m:r>
                          <a:rPr lang="en-US" sz="2600" i="1">
                            <a:solidFill>
                              <a:prstClr val="black"/>
                            </a:solidFill>
                            <a:latin typeface="Cambria Math" panose="02040503050406030204" pitchFamily="18" charset="0"/>
                            <a:ea typeface="Cambria Math" panose="02040503050406030204" pitchFamily="18" charset="0"/>
                          </a:rPr>
                          <m:t>𝑛</m:t>
                        </m:r>
                        <m:r>
                          <a:rPr lang="en-US" sz="2600" i="1">
                            <a:solidFill>
                              <a:prstClr val="black"/>
                            </a:solidFill>
                            <a:latin typeface="Cambria Math" panose="02040503050406030204" pitchFamily="18" charset="0"/>
                            <a:ea typeface="Cambria Math" panose="02040503050406030204" pitchFamily="18" charset="0"/>
                          </a:rPr>
                          <m:t>−</m:t>
                        </m:r>
                        <m:r>
                          <a:rPr lang="en-US" sz="2600" i="1">
                            <a:solidFill>
                              <a:prstClr val="black"/>
                            </a:solidFill>
                            <a:latin typeface="Cambria Math" panose="02040503050406030204" pitchFamily="18" charset="0"/>
                            <a:ea typeface="Cambria Math" panose="02040503050406030204" pitchFamily="18" charset="0"/>
                          </a:rPr>
                          <m:t>𝑘</m:t>
                        </m:r>
                        <m:r>
                          <a:rPr lang="en-US" sz="2600" i="1">
                            <a:solidFill>
                              <a:prstClr val="black"/>
                            </a:solidFill>
                            <a:latin typeface="Cambria Math" panose="02040503050406030204" pitchFamily="18" charset="0"/>
                            <a:ea typeface="Cambria Math" panose="02040503050406030204" pitchFamily="18" charset="0"/>
                          </a:rPr>
                          <m:t>+1)</m:t>
                        </m:r>
                      </m:num>
                      <m:den>
                        <m:d>
                          <m:dPr>
                            <m:ctrlPr>
                              <a:rPr lang="en-US" sz="2600" i="1" smtClean="0">
                                <a:solidFill>
                                  <a:srgbClr val="FF0000"/>
                                </a:solidFill>
                                <a:latin typeface="Cambria Math" panose="02040503050406030204" pitchFamily="18" charset="0"/>
                                <a:ea typeface="Cambria Math" panose="02040503050406030204" pitchFamily="18" charset="0"/>
                              </a:rPr>
                            </m:ctrlPr>
                          </m:dPr>
                          <m:e>
                            <m:r>
                              <a:rPr lang="en-US" sz="2600" i="1">
                                <a:solidFill>
                                  <a:srgbClr val="FF0000"/>
                                </a:solidFill>
                                <a:latin typeface="Cambria Math" panose="02040503050406030204" pitchFamily="18" charset="0"/>
                                <a:ea typeface="Cambria Math" panose="02040503050406030204" pitchFamily="18" charset="0"/>
                              </a:rPr>
                              <m:t>𝑛</m:t>
                            </m:r>
                            <m:r>
                              <a:rPr lang="en-US" sz="2600" i="1">
                                <a:solidFill>
                                  <a:srgbClr val="FF0000"/>
                                </a:solidFill>
                                <a:latin typeface="Cambria Math" panose="02040503050406030204" pitchFamily="18" charset="0"/>
                                <a:ea typeface="Cambria Math" panose="02040503050406030204" pitchFamily="18" charset="0"/>
                              </a:rPr>
                              <m:t>−</m:t>
                            </m:r>
                            <m:r>
                              <a:rPr lang="en-US" sz="2600" i="1">
                                <a:solidFill>
                                  <a:srgbClr val="FF0000"/>
                                </a:solidFill>
                                <a:latin typeface="Cambria Math" panose="02040503050406030204" pitchFamily="18" charset="0"/>
                                <a:ea typeface="Cambria Math" panose="02040503050406030204" pitchFamily="18" charset="0"/>
                              </a:rPr>
                              <m:t>𝑘</m:t>
                            </m:r>
                          </m:e>
                        </m:d>
                        <m:r>
                          <a:rPr lang="en-US" sz="2600" i="1">
                            <a:solidFill>
                              <a:srgbClr val="FF0000"/>
                            </a:solidFill>
                            <a:latin typeface="Cambria Math" panose="02040503050406030204" pitchFamily="18" charset="0"/>
                            <a:ea typeface="Cambria Math" panose="02040503050406030204" pitchFamily="18" charset="0"/>
                          </a:rPr>
                          <m:t>×</m:t>
                        </m:r>
                        <m:d>
                          <m:dPr>
                            <m:ctrlPr>
                              <a:rPr lang="en-US" sz="2600" i="1">
                                <a:solidFill>
                                  <a:srgbClr val="FF0000"/>
                                </a:solidFill>
                                <a:latin typeface="Cambria Math" panose="02040503050406030204" pitchFamily="18" charset="0"/>
                                <a:ea typeface="Cambria Math" panose="02040503050406030204" pitchFamily="18" charset="0"/>
                              </a:rPr>
                            </m:ctrlPr>
                          </m:dPr>
                          <m:e>
                            <m:r>
                              <a:rPr lang="en-US" sz="2600" i="1">
                                <a:solidFill>
                                  <a:srgbClr val="FF0000"/>
                                </a:solidFill>
                                <a:latin typeface="Cambria Math" panose="02040503050406030204" pitchFamily="18" charset="0"/>
                                <a:ea typeface="Cambria Math" panose="02040503050406030204" pitchFamily="18" charset="0"/>
                              </a:rPr>
                              <m:t>𝑛</m:t>
                            </m:r>
                            <m:r>
                              <a:rPr lang="en-US" sz="2600" i="1">
                                <a:solidFill>
                                  <a:srgbClr val="FF0000"/>
                                </a:solidFill>
                                <a:latin typeface="Cambria Math" panose="02040503050406030204" pitchFamily="18" charset="0"/>
                                <a:ea typeface="Cambria Math" panose="02040503050406030204" pitchFamily="18" charset="0"/>
                              </a:rPr>
                              <m:t>−</m:t>
                            </m:r>
                            <m:r>
                              <a:rPr lang="en-US" sz="2600" i="1">
                                <a:solidFill>
                                  <a:srgbClr val="FF0000"/>
                                </a:solidFill>
                                <a:latin typeface="Cambria Math" panose="02040503050406030204" pitchFamily="18" charset="0"/>
                                <a:ea typeface="Cambria Math" panose="02040503050406030204" pitchFamily="18" charset="0"/>
                              </a:rPr>
                              <m:t>𝑘</m:t>
                            </m:r>
                            <m:r>
                              <a:rPr lang="en-US" sz="2600" i="1">
                                <a:solidFill>
                                  <a:srgbClr val="FF0000"/>
                                </a:solidFill>
                                <a:latin typeface="Cambria Math" panose="02040503050406030204" pitchFamily="18" charset="0"/>
                                <a:ea typeface="Cambria Math" panose="02040503050406030204" pitchFamily="18" charset="0"/>
                              </a:rPr>
                              <m:t>−1</m:t>
                            </m:r>
                          </m:e>
                        </m:d>
                        <m:r>
                          <a:rPr lang="en-US" sz="2600" i="1">
                            <a:solidFill>
                              <a:srgbClr val="FF0000"/>
                            </a:solidFill>
                            <a:latin typeface="Cambria Math" panose="02040503050406030204" pitchFamily="18" charset="0"/>
                            <a:ea typeface="Cambria Math" panose="02040503050406030204" pitchFamily="18" charset="0"/>
                          </a:rPr>
                          <m:t>×⋯×1</m:t>
                        </m:r>
                      </m:den>
                    </m:f>
                    <m:r>
                      <a:rPr lang="en-US" sz="2600" i="1">
                        <a:solidFill>
                          <a:prstClr val="black"/>
                        </a:solidFill>
                        <a:latin typeface="Cambria Math" panose="02040503050406030204" pitchFamily="18" charset="0"/>
                        <a:ea typeface="Cambria Math" panose="02040503050406030204" pitchFamily="18" charset="0"/>
                      </a:rPr>
                      <m:t>×</m:t>
                    </m:r>
                    <m:r>
                      <m:rPr>
                        <m:nor/>
                      </m:rPr>
                      <a:rPr lang="en-US" sz="2600" dirty="0" smtClean="0">
                        <a:solidFill>
                          <a:srgbClr val="FF0000"/>
                        </a:solidFill>
                      </a:rPr>
                      <m:t>(</m:t>
                    </m:r>
                    <m:r>
                      <m:rPr>
                        <m:nor/>
                      </m:rPr>
                      <a:rPr lang="en-US" sz="2600" dirty="0" smtClean="0">
                        <a:solidFill>
                          <a:srgbClr val="FF0000"/>
                        </a:solidFill>
                      </a:rPr>
                      <m:t>𝑛</m:t>
                    </m:r>
                    <m:r>
                      <m:rPr>
                        <m:nor/>
                      </m:rPr>
                      <a:rPr lang="en-US" sz="2600" dirty="0" smtClean="0">
                        <a:solidFill>
                          <a:srgbClr val="FF0000"/>
                        </a:solidFill>
                      </a:rPr>
                      <m:t>−</m:t>
                    </m:r>
                    <m:r>
                      <m:rPr>
                        <m:nor/>
                      </m:rPr>
                      <a:rPr lang="en-US" sz="2600" dirty="0" smtClean="0">
                        <a:solidFill>
                          <a:srgbClr val="FF0000"/>
                        </a:solidFill>
                      </a:rPr>
                      <m:t>𝑘</m:t>
                    </m:r>
                    <m:r>
                      <m:rPr>
                        <m:nor/>
                      </m:rPr>
                      <a:rPr lang="en-US" sz="2600" dirty="0" smtClean="0">
                        <a:solidFill>
                          <a:srgbClr val="FF0000"/>
                        </a:solidFill>
                      </a:rPr>
                      <m:t>)×(</m:t>
                    </m:r>
                    <m:r>
                      <m:rPr>
                        <m:nor/>
                      </m:rPr>
                      <a:rPr lang="en-US" sz="2600" dirty="0" smtClean="0">
                        <a:solidFill>
                          <a:srgbClr val="FF0000"/>
                        </a:solidFill>
                      </a:rPr>
                      <m:t>𝑛</m:t>
                    </m:r>
                    <m:r>
                      <m:rPr>
                        <m:nor/>
                      </m:rPr>
                      <a:rPr lang="en-US" sz="2600" dirty="0" smtClean="0">
                        <a:solidFill>
                          <a:srgbClr val="FF0000"/>
                        </a:solidFill>
                      </a:rPr>
                      <m:t>−</m:t>
                    </m:r>
                    <m:r>
                      <m:rPr>
                        <m:nor/>
                      </m:rPr>
                      <a:rPr lang="en-US" sz="2600" dirty="0" smtClean="0">
                        <a:solidFill>
                          <a:srgbClr val="FF0000"/>
                        </a:solidFill>
                      </a:rPr>
                      <m:t>𝑘</m:t>
                    </m:r>
                    <m:r>
                      <m:rPr>
                        <m:nor/>
                      </m:rPr>
                      <a:rPr lang="en-US" sz="2600" dirty="0" smtClean="0">
                        <a:solidFill>
                          <a:srgbClr val="FF0000"/>
                        </a:solidFill>
                      </a:rPr>
                      <m:t>−1)×⋯×1</m:t>
                    </m:r>
                  </m:oMath>
                </a14:m>
                <a:endParaRPr lang="en-US" sz="2600" dirty="0">
                  <a:solidFill>
                    <a:prstClr val="black"/>
                  </a:solidFill>
                </a:endParaRPr>
              </a:p>
              <a:p>
                <a:pPr marL="0" lvl="0" indent="0">
                  <a:buNone/>
                </a:pPr>
                <a:endParaRPr lang="en-US" sz="2600"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sSub>
                        <m:sSubPr>
                          <m:ctrlPr>
                            <a:rPr lang="en-US" sz="2600" i="1" smtClean="0">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rPr>
                            <m:t>𝑛</m:t>
                          </m:r>
                        </m:e>
                        <m:sub>
                          <m:r>
                            <a:rPr lang="en-US" sz="2600" i="1">
                              <a:solidFill>
                                <a:prstClr val="black"/>
                              </a:solidFill>
                              <a:latin typeface="Cambria Math" panose="02040503050406030204" pitchFamily="18" charset="0"/>
                            </a:rPr>
                            <m:t>𝑠</m:t>
                          </m:r>
                        </m:sub>
                      </m:sSub>
                      <m:sSub>
                        <m:sSubPr>
                          <m:ctrlPr>
                            <a:rPr lang="en-US" i="1">
                              <a:solidFill>
                                <a:prstClr val="black"/>
                              </a:solidFill>
                              <a:latin typeface="Cambria Math" panose="02040503050406030204" pitchFamily="18" charset="0"/>
                            </a:rPr>
                          </m:ctrlPr>
                        </m:sSubPr>
                        <m:e>
                          <m:sSub>
                            <m:sSubPr>
                              <m:ctrlPr>
                                <a:rPr lang="en-US" i="1">
                                  <a:solidFill>
                                    <a:prstClr val="black"/>
                                  </a:solidFill>
                                  <a:latin typeface="Cambria Math" panose="02040503050406030204" pitchFamily="18" charset="0"/>
                                </a:rPr>
                              </m:ctrlPr>
                            </m:sSubPr>
                            <m:e>
                              <m:r>
                                <m:rPr>
                                  <m:nor/>
                                </m:rPr>
                                <a:rPr lang="en-US"/>
                                <m:t>≜</m:t>
                              </m:r>
                            </m:e>
                            <m:sub>
                              <m:r>
                                <a:rPr lang="en-US" i="1">
                                  <a:solidFill>
                                    <a:prstClr val="black"/>
                                  </a:solidFill>
                                  <a:latin typeface="Cambria Math" panose="02040503050406030204" pitchFamily="18" charset="0"/>
                                </a:rPr>
                                <m:t>𝑛</m:t>
                              </m:r>
                            </m:sub>
                          </m:sSub>
                          <m:r>
                            <a:rPr lang="en-US" b="0" i="1" smtClean="0">
                              <a:solidFill>
                                <a:prstClr val="black"/>
                              </a:solidFill>
                              <a:latin typeface="Cambria Math" panose="02040503050406030204" pitchFamily="18" charset="0"/>
                            </a:rPr>
                            <m:t>𝑃</m:t>
                          </m:r>
                        </m:e>
                        <m:sub>
                          <m:r>
                            <a:rPr lang="en-US" i="1">
                              <a:solidFill>
                                <a:prstClr val="black"/>
                              </a:solidFill>
                              <a:latin typeface="Cambria Math" panose="02040503050406030204" pitchFamily="18" charset="0"/>
                            </a:rPr>
                            <m:t>𝑘</m:t>
                          </m:r>
                        </m:sub>
                      </m:sSub>
                      <m:r>
                        <a:rPr lang="en-US" sz="2600" i="1">
                          <a:solidFill>
                            <a:prstClr val="black"/>
                          </a:solidFill>
                          <a:latin typeface="Cambria Math" panose="02040503050406030204" pitchFamily="18" charset="0"/>
                        </a:rPr>
                        <m:t>=</m:t>
                      </m:r>
                      <m:f>
                        <m:fPr>
                          <m:ctrlPr>
                            <a:rPr lang="en-US" sz="2600" i="1">
                              <a:solidFill>
                                <a:prstClr val="black"/>
                              </a:solidFill>
                              <a:latin typeface="Cambria Math" panose="02040503050406030204" pitchFamily="18" charset="0"/>
                            </a:rPr>
                          </m:ctrlPr>
                        </m:fPr>
                        <m:num>
                          <m:r>
                            <a:rPr lang="en-US" sz="2600" i="1">
                              <a:solidFill>
                                <a:prstClr val="black"/>
                              </a:solidFill>
                              <a:latin typeface="Cambria Math" panose="02040503050406030204" pitchFamily="18" charset="0"/>
                            </a:rPr>
                            <m:t>𝑛</m:t>
                          </m:r>
                          <m:r>
                            <a:rPr lang="en-US" sz="2600" i="1">
                              <a:solidFill>
                                <a:prstClr val="black"/>
                              </a:solidFill>
                              <a:latin typeface="Cambria Math" panose="02040503050406030204" pitchFamily="18" charset="0"/>
                            </a:rPr>
                            <m:t>!</m:t>
                          </m:r>
                        </m:num>
                        <m:den>
                          <m:d>
                            <m:dPr>
                              <m:ctrlPr>
                                <a:rPr lang="en-US" sz="2600" i="1">
                                  <a:solidFill>
                                    <a:prstClr val="black"/>
                                  </a:solidFill>
                                  <a:latin typeface="Cambria Math" panose="02040503050406030204" pitchFamily="18" charset="0"/>
                                </a:rPr>
                              </m:ctrlPr>
                            </m:dPr>
                            <m:e>
                              <m:r>
                                <a:rPr lang="en-US" sz="2600" i="1">
                                  <a:solidFill>
                                    <a:prstClr val="black"/>
                                  </a:solidFill>
                                  <a:latin typeface="Cambria Math" panose="02040503050406030204" pitchFamily="18" charset="0"/>
                                </a:rPr>
                                <m:t>𝑛</m:t>
                              </m:r>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𝑘</m:t>
                              </m:r>
                            </m:e>
                          </m:d>
                          <m:r>
                            <a:rPr lang="en-US" sz="2600" i="1">
                              <a:solidFill>
                                <a:prstClr val="black"/>
                              </a:solidFill>
                              <a:latin typeface="Cambria Math" panose="02040503050406030204" pitchFamily="18" charset="0"/>
                            </a:rPr>
                            <m:t>!</m:t>
                          </m:r>
                        </m:den>
                      </m:f>
                      <m:r>
                        <a:rPr lang="en-US" sz="2600" b="0" i="1" smtClean="0">
                          <a:solidFill>
                            <a:prstClr val="black"/>
                          </a:solidFill>
                          <a:latin typeface="Cambria Math" panose="02040503050406030204" pitchFamily="18" charset="0"/>
                        </a:rPr>
                        <m:t>=</m:t>
                      </m:r>
                      <m:d>
                        <m:dPr>
                          <m:ctrlPr>
                            <a:rPr lang="en-US" sz="2600" b="0" i="1" smtClean="0">
                              <a:solidFill>
                                <a:prstClr val="black"/>
                              </a:solidFill>
                              <a:latin typeface="Cambria Math" panose="02040503050406030204" pitchFamily="18" charset="0"/>
                            </a:rPr>
                          </m:ctrlPr>
                        </m:dPr>
                        <m:e>
                          <m:r>
                            <a:rPr lang="en-US" sz="2600" b="0" i="1" smtClean="0">
                              <a:solidFill>
                                <a:prstClr val="black"/>
                              </a:solidFill>
                              <a:latin typeface="Cambria Math" panose="02040503050406030204" pitchFamily="18" charset="0"/>
                            </a:rPr>
                            <m:t>𝑝𝑒𝑟𝑚𝑢𝑡𝑎𝑡𝑖𝑜𝑛</m:t>
                          </m:r>
                          <m:r>
                            <a:rPr lang="en-US" sz="2600" b="0" i="1" smtClean="0">
                              <a:solidFill>
                                <a:prstClr val="black"/>
                              </a:solidFill>
                              <a:latin typeface="Cambria Math" panose="02040503050406030204" pitchFamily="18" charset="0"/>
                            </a:rPr>
                            <m:t> </m:t>
                          </m:r>
                          <m:r>
                            <a:rPr lang="en-US" sz="2600" b="0" i="1" smtClean="0">
                              <a:solidFill>
                                <a:prstClr val="black"/>
                              </a:solidFill>
                              <a:latin typeface="Cambria Math" panose="02040503050406030204" pitchFamily="18" charset="0"/>
                            </a:rPr>
                            <m:t>𝑜𝑓</m:t>
                          </m:r>
                          <m:r>
                            <a:rPr lang="en-US" sz="2600" b="0" i="1" smtClean="0">
                              <a:solidFill>
                                <a:prstClr val="black"/>
                              </a:solidFill>
                              <a:latin typeface="Cambria Math" panose="02040503050406030204" pitchFamily="18" charset="0"/>
                            </a:rPr>
                            <m:t> </m:t>
                          </m:r>
                          <m:r>
                            <a:rPr lang="en-US" sz="2600" b="0" i="1" smtClean="0">
                              <a:solidFill>
                                <a:prstClr val="black"/>
                              </a:solidFill>
                              <a:latin typeface="Cambria Math" panose="02040503050406030204" pitchFamily="18" charset="0"/>
                            </a:rPr>
                            <m:t>𝑛</m:t>
                          </m:r>
                          <m:r>
                            <a:rPr lang="en-US" sz="2600" b="0" i="1" smtClean="0">
                              <a:solidFill>
                                <a:prstClr val="black"/>
                              </a:solidFill>
                              <a:latin typeface="Cambria Math" panose="02040503050406030204" pitchFamily="18" charset="0"/>
                            </a:rPr>
                            <m:t> </m:t>
                          </m:r>
                          <m:r>
                            <a:rPr lang="en-US" sz="2600" b="0" i="1" smtClean="0">
                              <a:solidFill>
                                <a:prstClr val="black"/>
                              </a:solidFill>
                              <a:latin typeface="Cambria Math" panose="02040503050406030204" pitchFamily="18" charset="0"/>
                            </a:rPr>
                            <m:t>𝑜𝑏𝑗𝑒𝑐𝑡𝑠</m:t>
                          </m:r>
                          <m:r>
                            <a:rPr lang="en-US" sz="2600" b="0" i="1" smtClean="0">
                              <a:solidFill>
                                <a:prstClr val="black"/>
                              </a:solidFill>
                              <a:latin typeface="Cambria Math" panose="02040503050406030204" pitchFamily="18" charset="0"/>
                            </a:rPr>
                            <m:t> </m:t>
                          </m:r>
                          <m:r>
                            <a:rPr lang="en-US" sz="2600" b="0" i="1" smtClean="0">
                              <a:solidFill>
                                <a:prstClr val="black"/>
                              </a:solidFill>
                              <a:latin typeface="Cambria Math" panose="02040503050406030204" pitchFamily="18" charset="0"/>
                            </a:rPr>
                            <m:t>𝑘</m:t>
                          </m:r>
                          <m:r>
                            <a:rPr lang="en-US" sz="2600" b="0" i="1" smtClean="0">
                              <a:solidFill>
                                <a:prstClr val="black"/>
                              </a:solidFill>
                              <a:latin typeface="Cambria Math" panose="02040503050406030204" pitchFamily="18" charset="0"/>
                            </a:rPr>
                            <m:t> </m:t>
                          </m:r>
                          <m:r>
                            <a:rPr lang="en-US" sz="2600" b="0" i="1" smtClean="0">
                              <a:solidFill>
                                <a:prstClr val="black"/>
                              </a:solidFill>
                              <a:latin typeface="Cambria Math" panose="02040503050406030204" pitchFamily="18" charset="0"/>
                            </a:rPr>
                            <m:t>𝑎𝑡</m:t>
                          </m:r>
                          <m:r>
                            <a:rPr lang="en-US" sz="2600" b="0" i="1" smtClean="0">
                              <a:solidFill>
                                <a:prstClr val="black"/>
                              </a:solidFill>
                              <a:latin typeface="Cambria Math" panose="02040503050406030204" pitchFamily="18" charset="0"/>
                            </a:rPr>
                            <m:t> </m:t>
                          </m:r>
                          <m:r>
                            <a:rPr lang="en-US" sz="2600" b="0" i="1" smtClean="0">
                              <a:solidFill>
                                <a:prstClr val="black"/>
                              </a:solidFill>
                              <a:latin typeface="Cambria Math" panose="02040503050406030204" pitchFamily="18" charset="0"/>
                            </a:rPr>
                            <m:t>𝑎</m:t>
                          </m:r>
                          <m:r>
                            <a:rPr lang="en-US" sz="2600" b="0" i="1" smtClean="0">
                              <a:solidFill>
                                <a:prstClr val="black"/>
                              </a:solidFill>
                              <a:latin typeface="Cambria Math" panose="02040503050406030204" pitchFamily="18" charset="0"/>
                            </a:rPr>
                            <m:t> </m:t>
                          </m:r>
                          <m:r>
                            <a:rPr lang="en-US" sz="2600" b="0" i="1" smtClean="0">
                              <a:solidFill>
                                <a:prstClr val="black"/>
                              </a:solidFill>
                              <a:latin typeface="Cambria Math" panose="02040503050406030204" pitchFamily="18" charset="0"/>
                            </a:rPr>
                            <m:t>𝑡𝑖𝑚𝑒</m:t>
                          </m:r>
                        </m:e>
                      </m:d>
                    </m:oMath>
                  </m:oMathPara>
                </a14:m>
                <a:endParaRPr lang="en-US" dirty="0"/>
              </a:p>
            </p:txBody>
          </p:sp>
        </mc:Choice>
        <mc:Fallback xmlns="">
          <p:sp>
            <p:nvSpPr>
              <p:cNvPr id="3" name="Content Placeholder 2">
                <a:extLst>
                  <a:ext uri="{FF2B5EF4-FFF2-40B4-BE49-F238E27FC236}">
                    <a16:creationId xmlns:a16="http://schemas.microsoft.com/office/drawing/2014/main" id="{80B2BCE9-EAE6-495D-B71A-2AD5872BE09D}"/>
                  </a:ext>
                </a:extLst>
              </p:cNvPr>
              <p:cNvSpPr>
                <a:spLocks noGrp="1" noRot="1" noChangeAspect="1" noMove="1" noResize="1" noEditPoints="1" noAdjustHandles="1" noChangeArrowheads="1" noChangeShapeType="1" noTextEdit="1"/>
              </p:cNvSpPr>
              <p:nvPr>
                <p:ph idx="1"/>
              </p:nvPr>
            </p:nvSpPr>
            <p:spPr>
              <a:blipFill>
                <a:blip r:embed="rId2"/>
                <a:stretch>
                  <a:fillRect l="-928" t="-3501" r="-754"/>
                </a:stretch>
              </a:blipFill>
            </p:spPr>
            <p:txBody>
              <a:bodyPr/>
              <a:lstStyle/>
              <a:p>
                <a:r>
                  <a:rPr lang="en-US">
                    <a:noFill/>
                  </a:rPr>
                  <a:t> </a:t>
                </a:r>
              </a:p>
            </p:txBody>
          </p:sp>
        </mc:Fallback>
      </mc:AlternateContent>
    </p:spTree>
    <p:extLst>
      <p:ext uri="{BB962C8B-B14F-4D97-AF65-F5344CB8AC3E}">
        <p14:creationId xmlns:p14="http://schemas.microsoft.com/office/powerpoint/2010/main" val="289328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C188-44C2-4B05-A1A5-A256C0D3D351}"/>
              </a:ext>
            </a:extLst>
          </p:cNvPr>
          <p:cNvSpPr>
            <a:spLocks noGrp="1"/>
          </p:cNvSpPr>
          <p:nvPr>
            <p:ph type="title"/>
          </p:nvPr>
        </p:nvSpPr>
        <p:spPr/>
        <p:txBody>
          <a:bodyPr/>
          <a:lstStyle/>
          <a:p>
            <a:pPr algn="ctr"/>
            <a:r>
              <a:rPr lang="en-US" dirty="0"/>
              <a:t>Permutations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CAE7F4-6A6A-4117-8AB8-7D73E70CE02D}"/>
                  </a:ext>
                </a:extLst>
              </p:cNvPr>
              <p:cNvSpPr>
                <a:spLocks noGrp="1"/>
              </p:cNvSpPr>
              <p:nvPr>
                <p:ph idx="1"/>
              </p:nvPr>
            </p:nvSpPr>
            <p:spPr/>
            <p:txBody>
              <a:bodyPr/>
              <a:lstStyle/>
              <a:p>
                <a:pPr marL="0" indent="0">
                  <a:buNone/>
                </a:pPr>
                <a:r>
                  <a:rPr lang="en-US" dirty="0"/>
                  <a:t>In general, permutation can be thought of as a process of placing </a:t>
                </a:r>
                <a14:m>
                  <m:oMath xmlns:m="http://schemas.openxmlformats.org/officeDocument/2006/math">
                    <m:r>
                      <a:rPr lang="en-US" b="0" i="1" smtClean="0">
                        <a:latin typeface="Cambria Math" panose="02040503050406030204" pitchFamily="18" charset="0"/>
                      </a:rPr>
                      <m:t>𝑛</m:t>
                    </m:r>
                  </m:oMath>
                </a14:m>
                <a:r>
                  <a:rPr lang="en-US" dirty="0"/>
                  <a:t> objects into offices, positions or slots with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a:solidFill>
                              <a:prstClr val="black"/>
                            </a:solidFill>
                            <a:latin typeface="Cambria Math" panose="02040503050406030204" pitchFamily="18" charset="0"/>
                          </a:rPr>
                          <m:t>1</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rPr>
                          <m:t>𝑘</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𝑛</m:t>
                        </m:r>
                      </m:e>
                    </m:d>
                  </m:oMath>
                </a14:m>
                <a:r>
                  <a:rPr lang="en-US" dirty="0"/>
                  <a:t> objects in each office, position or slot at a time.  Repetition is not allowed because one person (or </a:t>
                </a:r>
                <a14:m>
                  <m:oMath xmlns:m="http://schemas.openxmlformats.org/officeDocument/2006/math">
                    <m:r>
                      <a:rPr lang="en-US" b="0" i="1" smtClean="0">
                        <a:latin typeface="Cambria Math" panose="02040503050406030204" pitchFamily="18" charset="0"/>
                      </a:rPr>
                      <m:t>𝑘</m:t>
                    </m:r>
                  </m:oMath>
                </a14:m>
                <a:r>
                  <a:rPr lang="en-US" dirty="0"/>
                  <a:t> individuals) cannot occupy different rooms at the same time.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DCAE7F4-6A6A-4117-8AB8-7D73E70CE02D}"/>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98982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2E31-CCDE-4F18-B595-88EA91DC7DD7}"/>
              </a:ext>
            </a:extLst>
          </p:cNvPr>
          <p:cNvSpPr>
            <a:spLocks noGrp="1"/>
          </p:cNvSpPr>
          <p:nvPr>
            <p:ph type="title"/>
          </p:nvPr>
        </p:nvSpPr>
        <p:spPr/>
        <p:txBody>
          <a:bodyPr/>
          <a:lstStyle/>
          <a:p>
            <a:pPr algn="ctr"/>
            <a:r>
              <a:rPr lang="en-US" dirty="0"/>
              <a:t>Applications</a:t>
            </a:r>
          </a:p>
        </p:txBody>
      </p:sp>
      <p:sp>
        <p:nvSpPr>
          <p:cNvPr id="3" name="Content Placeholder 2">
            <a:extLst>
              <a:ext uri="{FF2B5EF4-FFF2-40B4-BE49-F238E27FC236}">
                <a16:creationId xmlns:a16="http://schemas.microsoft.com/office/drawing/2014/main" id="{332B6D2C-F07F-4A2E-ACEF-6870C664DA72}"/>
              </a:ext>
            </a:extLst>
          </p:cNvPr>
          <p:cNvSpPr>
            <a:spLocks noGrp="1"/>
          </p:cNvSpPr>
          <p:nvPr>
            <p:ph idx="1"/>
          </p:nvPr>
        </p:nvSpPr>
        <p:spPr/>
        <p:txBody>
          <a:bodyPr/>
          <a:lstStyle/>
          <a:p>
            <a:pPr marL="0" indent="0">
              <a:buNone/>
            </a:pPr>
            <a:r>
              <a:rPr lang="en-US" dirty="0"/>
              <a:t>•	The study of all possible arrangements of discrete objects,</a:t>
            </a:r>
          </a:p>
          <a:p>
            <a:pPr marL="0" indent="0">
              <a:buNone/>
            </a:pPr>
            <a:r>
              <a:rPr lang="en-US" dirty="0"/>
              <a:t>•	Algorithm complexity analysis,</a:t>
            </a:r>
          </a:p>
          <a:p>
            <a:pPr marL="0" indent="0">
              <a:buNone/>
            </a:pPr>
            <a:r>
              <a:rPr lang="en-US" dirty="0"/>
              <a:t>•	Resource allocation &amp; scheduling (internet resources and 	frequency resources in digital communications etc.),</a:t>
            </a:r>
          </a:p>
          <a:p>
            <a:pPr marL="0" indent="0">
              <a:buNone/>
            </a:pPr>
            <a:r>
              <a:rPr lang="en-US" dirty="0"/>
              <a:t>•	Security analysis (assignment of IP and security codes, etc.)</a:t>
            </a:r>
          </a:p>
          <a:p>
            <a:pPr marL="0" indent="0">
              <a:buNone/>
            </a:pPr>
            <a:endParaRPr lang="en-US" dirty="0"/>
          </a:p>
        </p:txBody>
      </p:sp>
    </p:spTree>
    <p:extLst>
      <p:ext uri="{BB962C8B-B14F-4D97-AF65-F5344CB8AC3E}">
        <p14:creationId xmlns:p14="http://schemas.microsoft.com/office/powerpoint/2010/main" val="521978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8FD3-7DEA-45C1-B6FF-E45AEFC97EF9}"/>
              </a:ext>
            </a:extLst>
          </p:cNvPr>
          <p:cNvSpPr>
            <a:spLocks noGrp="1"/>
          </p:cNvSpPr>
          <p:nvPr>
            <p:ph type="title"/>
          </p:nvPr>
        </p:nvSpPr>
        <p:spPr/>
        <p:txBody>
          <a:bodyPr/>
          <a:lstStyle/>
          <a:p>
            <a:pPr algn="ctr"/>
            <a:r>
              <a:rPr lang="en-US" dirty="0"/>
              <a:t>Combinations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52CC7C-E193-468C-88F0-823344B6E40C}"/>
                  </a:ext>
                </a:extLst>
              </p:cNvPr>
              <p:cNvSpPr>
                <a:spLocks noGrp="1"/>
              </p:cNvSpPr>
              <p:nvPr>
                <p:ph idx="1"/>
              </p:nvPr>
            </p:nvSpPr>
            <p:spPr/>
            <p:txBody>
              <a:bodyPr/>
              <a:lstStyle/>
              <a:p>
                <a:pPr marL="0" indent="0">
                  <a:buNone/>
                </a:pPr>
                <a:r>
                  <a:rPr lang="en-US" dirty="0"/>
                  <a:t>A Combination is a permutation in which objects are arranged in any order.  Combination is the number of </a:t>
                </a:r>
                <a:r>
                  <a:rPr lang="en-US" b="1" dirty="0"/>
                  <a:t>unordered</a:t>
                </a:r>
                <a:r>
                  <a:rPr lang="en-US" dirty="0"/>
                  <a:t> subsets of </a:t>
                </a:r>
                <a14:m>
                  <m:oMath xmlns:m="http://schemas.openxmlformats.org/officeDocument/2006/math">
                    <m:r>
                      <a:rPr lang="en-US" b="0" i="1" smtClean="0">
                        <a:latin typeface="Cambria Math" panose="02040503050406030204" pitchFamily="18" charset="0"/>
                      </a:rPr>
                      <m:t>𝑛</m:t>
                    </m:r>
                  </m:oMath>
                </a14:m>
                <a:r>
                  <a:rPr lang="en-US" dirty="0"/>
                  <a:t> objects taken </a:t>
                </a:r>
                <a14:m>
                  <m:oMath xmlns:m="http://schemas.openxmlformats.org/officeDocument/2006/math">
                    <m:r>
                      <a:rPr lang="en-US" b="0" i="1" smtClean="0">
                        <a:latin typeface="Cambria Math" panose="02040503050406030204" pitchFamily="18" charset="0"/>
                      </a:rPr>
                      <m:t>𝑘</m:t>
                    </m:r>
                  </m:oMath>
                </a14:m>
                <a:r>
                  <a:rPr lang="en-US" dirty="0"/>
                  <a:t> at a time, is given by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 </m:t>
                      </m:r>
                      <m:r>
                        <m:rPr>
                          <m:nor/>
                        </m:rPr>
                        <a:rPr lang="en-US">
                          <a:solidFill>
                            <a:srgbClr val="222222"/>
                          </a:solidFill>
                          <a:latin typeface="times new roman" panose="02020603050405020304" pitchFamily="18" charset="0"/>
                        </a:rPr>
                        <m:t>≜</m:t>
                      </m:r>
                      <m:r>
                        <m:rPr>
                          <m:nor/>
                        </m:rPr>
                        <a:rPr lang="en-US" b="0" i="0" smtClean="0">
                          <a:solidFill>
                            <a:srgbClr val="222222"/>
                          </a:solidFill>
                          <a:latin typeface="times new roman" panose="02020603050405020304" pitchFamily="18" charset="0"/>
                        </a:rPr>
                        <m:t> </m:t>
                      </m:r>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sub>
                              <m:r>
                                <a:rPr lang="en-US" b="0" i="1" smtClean="0">
                                  <a:latin typeface="Cambria Math" panose="02040503050406030204" pitchFamily="18" charset="0"/>
                                </a:rPr>
                                <m:t>𝑛</m:t>
                              </m:r>
                            </m:sub>
                          </m:sSub>
                          <m:r>
                            <a:rPr lang="en-US" b="0" i="1" smtClean="0">
                              <a:latin typeface="Cambria Math" panose="02040503050406030204" pitchFamily="18" charset="0"/>
                            </a:rPr>
                            <m:t>𝐶</m:t>
                          </m:r>
                        </m:e>
                        <m:sub>
                          <m:r>
                            <a:rPr lang="en-US" b="0" i="1" smtClean="0">
                              <a:latin typeface="Cambria Math" panose="02040503050406030204" pitchFamily="18" charset="0"/>
                            </a:rPr>
                            <m:t>𝑘</m:t>
                          </m:r>
                        </m:sub>
                      </m:sSub>
                      <m:r>
                        <a:rPr lang="en-US" b="0" i="1" smtClean="0">
                          <a:latin typeface="Cambria Math" panose="02040503050406030204" pitchFamily="18" charset="0"/>
                        </a:rPr>
                        <m:t>=</m:t>
                      </m:r>
                      <m:d>
                        <m:dPr>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𝑛</m:t>
                              </m:r>
                            </m:e>
                            <m:e>
                              <m:r>
                                <a:rPr lang="en-US" b="0" i="1" smtClean="0">
                                  <a:latin typeface="Cambria Math" panose="02040503050406030204" pitchFamily="18" charset="0"/>
                                </a:rPr>
                                <m:t>𝑘</m:t>
                              </m:r>
                            </m:e>
                          </m:eqAr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0!=1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𝑠𝑢𝑏𝑠𝑒𝑡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1≤</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m:oMathPara>
                </a14:m>
                <a:endParaRPr lang="en-US" dirty="0"/>
              </a:p>
            </p:txBody>
          </p:sp>
        </mc:Choice>
        <mc:Fallback xmlns="">
          <p:sp>
            <p:nvSpPr>
              <p:cNvPr id="3" name="Content Placeholder 2">
                <a:extLst>
                  <a:ext uri="{FF2B5EF4-FFF2-40B4-BE49-F238E27FC236}">
                    <a16:creationId xmlns:a16="http://schemas.microsoft.com/office/drawing/2014/main" id="{1652CC7C-E193-468C-88F0-823344B6E40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89757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CBDC-A2F6-4624-892D-D7F0133C0A26}"/>
              </a:ext>
            </a:extLst>
          </p:cNvPr>
          <p:cNvSpPr>
            <a:spLocks noGrp="1"/>
          </p:cNvSpPr>
          <p:nvPr>
            <p:ph type="title"/>
          </p:nvPr>
        </p:nvSpPr>
        <p:spPr/>
        <p:txBody>
          <a:bodyPr/>
          <a:lstStyle/>
          <a:p>
            <a:pPr algn="ctr"/>
            <a:r>
              <a:rPr lang="en-US" dirty="0"/>
              <a:t>Combination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152E95-FA5E-4E22-B37F-9DAA330E75B6}"/>
                  </a:ext>
                </a:extLst>
              </p:cNvPr>
              <p:cNvSpPr>
                <a:spLocks noGrp="1"/>
              </p:cNvSpPr>
              <p:nvPr>
                <p:ph idx="1"/>
              </p:nvPr>
            </p:nvSpPr>
            <p:spPr/>
            <p:txBody>
              <a:bodyPr/>
              <a:lstStyle/>
              <a:p>
                <a:pPr marL="0" indent="0">
                  <a:buNone/>
                </a:pPr>
                <a:r>
                  <a:rPr lang="en-US" b="1" u="sng" dirty="0"/>
                  <a:t>Example 1:</a:t>
                </a:r>
                <a:r>
                  <a:rPr lang="en-US" dirty="0"/>
                  <a:t> Suppose a box contains </a:t>
                </a:r>
                <a14:m>
                  <m:oMath xmlns:m="http://schemas.openxmlformats.org/officeDocument/2006/math">
                    <m:r>
                      <a:rPr lang="en-US" b="0" i="1" smtClean="0">
                        <a:latin typeface="Cambria Math" panose="02040503050406030204" pitchFamily="18" charset="0"/>
                      </a:rPr>
                      <m:t>10</m:t>
                    </m:r>
                  </m:oMath>
                </a14:m>
                <a:r>
                  <a:rPr lang="en-US" dirty="0"/>
                  <a:t> unique IC chips and we randomly pick </a:t>
                </a:r>
                <a14:m>
                  <m:oMath xmlns:m="http://schemas.openxmlformats.org/officeDocument/2006/math">
                    <m:r>
                      <a:rPr lang="en-US" b="0" i="1" smtClean="0">
                        <a:latin typeface="Cambria Math" panose="02040503050406030204" pitchFamily="18" charset="0"/>
                      </a:rPr>
                      <m:t>2</m:t>
                    </m:r>
                  </m:oMath>
                </a14:m>
                <a:r>
                  <a:rPr lang="en-US" dirty="0"/>
                  <a:t>  chips at a time. What is the number combinations of chips can we pick?</a:t>
                </a:r>
              </a:p>
              <a:p>
                <a:pPr marL="0" indent="0">
                  <a:buNone/>
                </a:pPr>
                <a:r>
                  <a:rPr lang="en-US" b="1" u="sng" dirty="0"/>
                  <a:t>Solution: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10</m:t>
                              </m:r>
                            </m:e>
                            <m:e>
                              <m:r>
                                <a:rPr lang="en-US" b="0" i="1" smtClean="0">
                                  <a:latin typeface="Cambria Math" panose="02040503050406030204" pitchFamily="18" charset="0"/>
                                </a:rPr>
                                <m:t>2</m:t>
                              </m:r>
                            </m:e>
                          </m:eqAr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8</m:t>
                              </m:r>
                            </m:e>
                          </m:d>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×9</m:t>
                          </m:r>
                        </m:num>
                        <m:den>
                          <m:r>
                            <a:rPr lang="en-US" b="0" i="1" smtClean="0">
                              <a:latin typeface="Cambria Math" panose="02040503050406030204" pitchFamily="18" charset="0"/>
                            </a:rPr>
                            <m:t>2</m:t>
                          </m:r>
                        </m:den>
                      </m:f>
                      <m:r>
                        <a:rPr lang="en-US" b="0" i="1" smtClean="0">
                          <a:latin typeface="Cambria Math" panose="02040503050406030204" pitchFamily="18" charset="0"/>
                        </a:rPr>
                        <m:t>=45  </m:t>
                      </m:r>
                      <m:d>
                        <m:dPr>
                          <m:ctrlPr>
                            <a:rPr lang="en-US" b="0" i="1" smtClean="0">
                              <a:latin typeface="Cambria Math" panose="02040503050406030204" pitchFamily="18" charset="0"/>
                            </a:rPr>
                          </m:ctrlPr>
                        </m:dPr>
                        <m:e>
                          <m:r>
                            <a:rPr lang="en-US" b="0" i="1" smtClean="0">
                              <a:latin typeface="Cambria Math" panose="02040503050406030204" pitchFamily="18" charset="0"/>
                            </a:rPr>
                            <m:t>𝑐𝑜𝑚𝑏𝑖𝑛𝑎𝑡𝑖𝑜𝑛𝑠</m:t>
                          </m:r>
                        </m:e>
                      </m: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7152E95-FA5E-4E22-B37F-9DAA330E75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883266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F3B1-A85F-4480-B591-ED4D5194B989}"/>
              </a:ext>
            </a:extLst>
          </p:cNvPr>
          <p:cNvSpPr>
            <a:spLocks noGrp="1"/>
          </p:cNvSpPr>
          <p:nvPr>
            <p:ph type="title"/>
          </p:nvPr>
        </p:nvSpPr>
        <p:spPr/>
        <p:txBody>
          <a:bodyPr/>
          <a:lstStyle/>
          <a:p>
            <a:pPr algn="ctr"/>
            <a:r>
              <a:rPr lang="en-US" dirty="0"/>
              <a:t>Combination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B7CB81-79C0-474F-8D42-774507BCC04D}"/>
                  </a:ext>
                </a:extLst>
              </p:cNvPr>
              <p:cNvSpPr>
                <a:spLocks noGrp="1"/>
              </p:cNvSpPr>
              <p:nvPr>
                <p:ph idx="1"/>
              </p:nvPr>
            </p:nvSpPr>
            <p:spPr/>
            <p:txBody>
              <a:bodyPr/>
              <a:lstStyle/>
              <a:p>
                <a:pPr marL="0" indent="0">
                  <a:buNone/>
                </a:pPr>
                <a:r>
                  <a:rPr lang="en-US" b="1" u="sng" dirty="0"/>
                  <a:t>Example 2:</a:t>
                </a:r>
                <a:r>
                  <a:rPr lang="en-US" dirty="0"/>
                  <a:t> In Lotto </a:t>
                </a:r>
                <a14:m>
                  <m:oMath xmlns:m="http://schemas.openxmlformats.org/officeDocument/2006/math">
                    <m:r>
                      <a:rPr lang="en-US" b="0" i="1" smtClean="0">
                        <a:latin typeface="Cambria Math" panose="02040503050406030204" pitchFamily="18" charset="0"/>
                      </a:rPr>
                      <m:t>649</m:t>
                    </m:r>
                  </m:oMath>
                </a14:m>
                <a:r>
                  <a:rPr lang="en-US" dirty="0"/>
                  <a:t>, a player has to pick a combination </a:t>
                </a:r>
                <a14:m>
                  <m:oMath xmlns:m="http://schemas.openxmlformats.org/officeDocument/2006/math">
                    <m:r>
                      <a:rPr lang="en-US" b="0" i="1" smtClean="0">
                        <a:latin typeface="Cambria Math" panose="02040503050406030204" pitchFamily="18" charset="0"/>
                      </a:rPr>
                      <m:t>6</m:t>
                    </m:r>
                  </m:oMath>
                </a14:m>
                <a:r>
                  <a:rPr lang="en-US" dirty="0"/>
                  <a:t> numbers from a total of </a:t>
                </a:r>
                <a14:m>
                  <m:oMath xmlns:m="http://schemas.openxmlformats.org/officeDocument/2006/math">
                    <m:r>
                      <a:rPr lang="en-US" b="0" i="1" smtClean="0">
                        <a:latin typeface="Cambria Math" panose="02040503050406030204" pitchFamily="18" charset="0"/>
                      </a:rPr>
                      <m:t>49</m:t>
                    </m:r>
                  </m:oMath>
                </a14:m>
                <a:r>
                  <a:rPr lang="en-US" dirty="0"/>
                  <a:t> numbers. How many combinations of </a:t>
                </a:r>
                <a14:m>
                  <m:oMath xmlns:m="http://schemas.openxmlformats.org/officeDocument/2006/math">
                    <m:r>
                      <a:rPr lang="en-US" b="0" i="1" smtClean="0">
                        <a:latin typeface="Cambria Math" panose="02040503050406030204" pitchFamily="18" charset="0"/>
                      </a:rPr>
                      <m:t>6</m:t>
                    </m:r>
                  </m:oMath>
                </a14:m>
                <a:r>
                  <a:rPr lang="en-US" dirty="0"/>
                  <a:t> numbers can be picked?</a:t>
                </a:r>
              </a:p>
              <a:p>
                <a:pPr marL="0" indent="0">
                  <a:buNone/>
                </a:pPr>
                <a:r>
                  <a:rPr lang="en-US" b="1" u="sng" dirty="0"/>
                  <a:t>Solution: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49</m:t>
                              </m:r>
                            </m:e>
                            <m:e>
                              <m:r>
                                <a:rPr lang="en-US" b="0" i="1" smtClean="0">
                                  <a:latin typeface="Cambria Math" panose="02040503050406030204" pitchFamily="18" charset="0"/>
                                </a:rPr>
                                <m:t>6</m:t>
                              </m:r>
                            </m:e>
                          </m:eqAr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49!</m:t>
                          </m:r>
                        </m:num>
                        <m:den>
                          <m:r>
                            <a:rPr lang="en-US" b="0" i="1" smtClean="0">
                              <a:latin typeface="Cambria Math" panose="02040503050406030204" pitchFamily="18" charset="0"/>
                            </a:rPr>
                            <m:t>6!43!</m:t>
                          </m:r>
                        </m:den>
                      </m:f>
                      <m:r>
                        <a:rPr lang="en-US" b="0" i="1" smtClean="0">
                          <a:latin typeface="Cambria Math" panose="02040503050406030204" pitchFamily="18" charset="0"/>
                          <a:ea typeface="Cambria Math" panose="02040503050406030204" pitchFamily="18" charset="0"/>
                        </a:rPr>
                        <m:t>≅14×</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𝑐𝑜𝑚𝑏𝑖𝑛𝑎𝑡𝑖𝑜𝑛𝑠</m:t>
                      </m:r>
                    </m:oMath>
                  </m:oMathPara>
                </a14:m>
                <a:endParaRPr lang="en-US" dirty="0"/>
              </a:p>
              <a:p>
                <a:pPr marL="0" indent="0">
                  <a:buNone/>
                </a:pPr>
                <a:endParaRPr lang="en-US" dirty="0"/>
              </a:p>
              <a:p>
                <a:pPr marL="0" indent="0">
                  <a:buNone/>
                </a:pPr>
                <a:r>
                  <a:rPr lang="en-US" b="1" u="sng" dirty="0"/>
                  <a:t>Exercise:</a:t>
                </a:r>
                <a:r>
                  <a:rPr lang="en-US" dirty="0"/>
                  <a:t> You are given </a:t>
                </a:r>
                <a14:m>
                  <m:oMath xmlns:m="http://schemas.openxmlformats.org/officeDocument/2006/math">
                    <m:r>
                      <a:rPr lang="en-US" b="0" i="1" smtClean="0">
                        <a:latin typeface="Cambria Math" panose="02040503050406030204" pitchFamily="18" charset="0"/>
                      </a:rPr>
                      <m:t>4</m:t>
                    </m:r>
                  </m:oMath>
                </a14:m>
                <a:r>
                  <a:rPr lang="en-US" dirty="0"/>
                  <a:t> letters,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a14:m>
                <a:r>
                  <a:rPr lang="en-US" dirty="0"/>
                  <a:t> How many combinations of </a:t>
                </a:r>
                <a14:m>
                  <m:oMath xmlns:m="http://schemas.openxmlformats.org/officeDocument/2006/math">
                    <m:r>
                      <a:rPr lang="en-US" b="0" i="1" smtClean="0">
                        <a:latin typeface="Cambria Math" panose="02040503050406030204" pitchFamily="18" charset="0"/>
                      </a:rPr>
                      <m:t>2</m:t>
                    </m:r>
                  </m:oMath>
                </a14:m>
                <a:r>
                  <a:rPr lang="en-US" dirty="0"/>
                  <a:t> letters can be formed (a) if order matters? (b) if order does not matter? (c) Write down the combination for each case above.</a:t>
                </a:r>
              </a:p>
            </p:txBody>
          </p:sp>
        </mc:Choice>
        <mc:Fallback xmlns="">
          <p:sp>
            <p:nvSpPr>
              <p:cNvPr id="3" name="Content Placeholder 2">
                <a:extLst>
                  <a:ext uri="{FF2B5EF4-FFF2-40B4-BE49-F238E27FC236}">
                    <a16:creationId xmlns:a16="http://schemas.microsoft.com/office/drawing/2014/main" id="{C0B7CB81-79C0-474F-8D42-774507BCC04D}"/>
                  </a:ext>
                </a:extLst>
              </p:cNvPr>
              <p:cNvSpPr>
                <a:spLocks noGrp="1" noRot="1" noChangeAspect="1" noMove="1" noResize="1" noEditPoints="1" noAdjustHandles="1" noChangeArrowheads="1" noChangeShapeType="1" noTextEdit="1"/>
              </p:cNvSpPr>
              <p:nvPr>
                <p:ph idx="1"/>
              </p:nvPr>
            </p:nvSpPr>
            <p:spPr>
              <a:blipFill>
                <a:blip r:embed="rId2"/>
                <a:stretch>
                  <a:fillRect l="-1217" t="-2241" r="-1217" b="-1961"/>
                </a:stretch>
              </a:blipFill>
            </p:spPr>
            <p:txBody>
              <a:bodyPr/>
              <a:lstStyle/>
              <a:p>
                <a:r>
                  <a:rPr lang="en-US">
                    <a:noFill/>
                  </a:rPr>
                  <a:t> </a:t>
                </a:r>
              </a:p>
            </p:txBody>
          </p:sp>
        </mc:Fallback>
      </mc:AlternateContent>
    </p:spTree>
    <p:extLst>
      <p:ext uri="{BB962C8B-B14F-4D97-AF65-F5344CB8AC3E}">
        <p14:creationId xmlns:p14="http://schemas.microsoft.com/office/powerpoint/2010/main" val="86777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8840-7F81-47DB-B29A-F18D532A23BF}"/>
              </a:ext>
            </a:extLst>
          </p:cNvPr>
          <p:cNvSpPr>
            <a:spLocks noGrp="1"/>
          </p:cNvSpPr>
          <p:nvPr>
            <p:ph type="title"/>
          </p:nvPr>
        </p:nvSpPr>
        <p:spPr/>
        <p:txBody>
          <a:bodyPr/>
          <a:lstStyle/>
          <a:p>
            <a:pPr algn="ctr"/>
            <a:r>
              <a:rPr lang="en-US" dirty="0"/>
              <a:t>Multiplication and Permutation Rules for Sequential Experiments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EEE814-7A10-4DB1-93E4-ACE2157DEEAF}"/>
                  </a:ext>
                </a:extLst>
              </p:cNvPr>
              <p:cNvSpPr>
                <a:spLocks noGrp="1"/>
              </p:cNvSpPr>
              <p:nvPr>
                <p:ph idx="1"/>
              </p:nvPr>
            </p:nvSpPr>
            <p:spPr/>
            <p:txBody>
              <a:bodyPr/>
              <a:lstStyle/>
              <a:p>
                <a:pPr marL="0" indent="0">
                  <a:buNone/>
                </a:pPr>
                <a:r>
                  <a:rPr lang="en-US" b="1" u="sng" dirty="0"/>
                  <a:t>Example:</a:t>
                </a:r>
                <a:r>
                  <a:rPr lang="en-US" dirty="0"/>
                  <a:t> Consider the choice of an Alberta license plate. How many possible Alberta license plates could be stamped if each license plate is required to have exactly 3 letters and 4 numbers?</a:t>
                </a:r>
              </a:p>
              <a:p>
                <a:pPr marL="0" indent="0">
                  <a:buNone/>
                </a:pPr>
                <a:r>
                  <a:rPr lang="en-US" b="1" u="sng" dirty="0"/>
                  <a:t>Solution:</a:t>
                </a:r>
                <a:r>
                  <a:rPr lang="en-US" dirty="0"/>
                  <a:t> This is a sequential experiment with </a:t>
                </a:r>
                <a14:m>
                  <m:oMath xmlns:m="http://schemas.openxmlformats.org/officeDocument/2006/math">
                    <m:r>
                      <a:rPr lang="en-US" b="0" i="1" smtClean="0">
                        <a:latin typeface="Cambria Math" panose="02040503050406030204" pitchFamily="18" charset="0"/>
                      </a:rPr>
                      <m:t>2</m:t>
                    </m:r>
                  </m:oMath>
                </a14:m>
                <a:r>
                  <a:rPr lang="en-US" dirty="0"/>
                  <a:t> sub-experiments: choosing </a:t>
                </a:r>
                <a14:m>
                  <m:oMath xmlns:m="http://schemas.openxmlformats.org/officeDocument/2006/math">
                    <m:r>
                      <a:rPr lang="en-US" b="0" i="1" smtClean="0">
                        <a:latin typeface="Cambria Math" panose="02040503050406030204" pitchFamily="18" charset="0"/>
                      </a:rPr>
                      <m:t>3</m:t>
                    </m:r>
                  </m:oMath>
                </a14:m>
                <a:r>
                  <a:rPr lang="en-US" dirty="0"/>
                  <a:t> followed by choosing </a:t>
                </a:r>
                <a14:m>
                  <m:oMath xmlns:m="http://schemas.openxmlformats.org/officeDocument/2006/math">
                    <m:r>
                      <a:rPr lang="en-US" b="0" i="1" smtClean="0">
                        <a:latin typeface="Cambria Math" panose="02040503050406030204" pitchFamily="18" charset="0"/>
                      </a:rPr>
                      <m:t>4</m:t>
                    </m:r>
                  </m:oMath>
                </a14:m>
                <a:r>
                  <a:rPr lang="en-US" dirty="0"/>
                  <a:t> numbers. </a:t>
                </a:r>
              </a:p>
              <a:p>
                <a:pPr marL="514350" indent="-514350">
                  <a:buAutoNum type="alphaLcParenBoth"/>
                </a:pPr>
                <a:r>
                  <a:rPr lang="en-US" dirty="0"/>
                  <a:t>Letters and numbers can be repeated: each letter can be selected in </a:t>
                </a:r>
                <a14:m>
                  <m:oMath xmlns:m="http://schemas.openxmlformats.org/officeDocument/2006/math">
                    <m:r>
                      <a:rPr lang="en-US" b="0" i="1" smtClean="0">
                        <a:latin typeface="Cambria Math" panose="02040503050406030204" pitchFamily="18" charset="0"/>
                      </a:rPr>
                      <m:t>26</m:t>
                    </m:r>
                  </m:oMath>
                </a14:m>
                <a:r>
                  <a:rPr lang="en-US" dirty="0"/>
                  <a:t> and each number </a:t>
                </a:r>
                <a14:m>
                  <m:oMath xmlns:m="http://schemas.openxmlformats.org/officeDocument/2006/math">
                    <m:r>
                      <a:rPr lang="en-US" b="0" i="1" smtClean="0">
                        <a:latin typeface="Cambria Math" panose="02040503050406030204" pitchFamily="18" charset="0"/>
                      </a:rPr>
                      <m:t>10</m:t>
                    </m:r>
                  </m:oMath>
                </a14:m>
                <a:r>
                  <a:rPr lang="en-US" dirty="0"/>
                  <a:t> ways. Applying the multiplication rule, we obtain</a:t>
                </a:r>
              </a:p>
              <a:p>
                <a:pPr marL="514350" indent="-514350">
                  <a:buAutoNum type="alphaLcParenBoth"/>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=26</m:t>
                      </m:r>
                      <m:r>
                        <a:rPr lang="en-US" b="0" i="1" smtClean="0">
                          <a:latin typeface="Cambria Math" panose="02040503050406030204" pitchFamily="18" charset="0"/>
                          <a:ea typeface="Cambria Math" panose="02040503050406030204" pitchFamily="18" charset="0"/>
                        </a:rPr>
                        <m:t>×26×26×10×10×10×10=175,760,000</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EEEE814-7A10-4DB1-93E4-ACE2157DEEAF}"/>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143683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BD4B-84B4-4775-B558-5B57BD1076A5}"/>
              </a:ext>
            </a:extLst>
          </p:cNvPr>
          <p:cNvSpPr>
            <a:spLocks noGrp="1"/>
          </p:cNvSpPr>
          <p:nvPr>
            <p:ph type="title"/>
          </p:nvPr>
        </p:nvSpPr>
        <p:spPr/>
        <p:txBody>
          <a:bodyPr/>
          <a:lstStyle/>
          <a:p>
            <a:pPr algn="ctr"/>
            <a:r>
              <a:rPr lang="en-US" dirty="0"/>
              <a:t>Multiplication and Permutation Rules for Sequential Experiments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56A11F-A5E4-4A06-BE13-0BF77E480564}"/>
                  </a:ext>
                </a:extLst>
              </p:cNvPr>
              <p:cNvSpPr>
                <a:spLocks noGrp="1"/>
              </p:cNvSpPr>
              <p:nvPr>
                <p:ph idx="1"/>
              </p:nvPr>
            </p:nvSpPr>
            <p:spPr/>
            <p:txBody>
              <a:bodyPr/>
              <a:lstStyle/>
              <a:p>
                <a:pPr marL="514350" indent="-514350">
                  <a:buAutoNum type="alphaLcParenBoth" startAt="2"/>
                </a:pPr>
                <a:r>
                  <a:rPr lang="en-US" dirty="0"/>
                  <a:t>Letters and numbers cannot be repeated: first letter can be 	selected in </a:t>
                </a:r>
                <a14:m>
                  <m:oMath xmlns:m="http://schemas.openxmlformats.org/officeDocument/2006/math">
                    <m:r>
                      <a:rPr lang="en-US" b="0" i="1" smtClean="0">
                        <a:latin typeface="Cambria Math" panose="02040503050406030204" pitchFamily="18" charset="0"/>
                      </a:rPr>
                      <m:t>26</m:t>
                    </m:r>
                  </m:oMath>
                </a14:m>
                <a:r>
                  <a:rPr lang="en-US" dirty="0"/>
                  <a:t>, second in </a:t>
                </a:r>
                <a14:m>
                  <m:oMath xmlns:m="http://schemas.openxmlformats.org/officeDocument/2006/math">
                    <m:r>
                      <a:rPr lang="en-US" b="0" i="1" smtClean="0">
                        <a:latin typeface="Cambria Math" panose="02040503050406030204" pitchFamily="18" charset="0"/>
                      </a:rPr>
                      <m:t>25</m:t>
                    </m:r>
                  </m:oMath>
                </a14:m>
                <a:r>
                  <a:rPr lang="en-US" dirty="0"/>
                  <a:t> and third in </a:t>
                </a:r>
                <a14:m>
                  <m:oMath xmlns:m="http://schemas.openxmlformats.org/officeDocument/2006/math">
                    <m:r>
                      <a:rPr lang="en-US" b="0" i="1" smtClean="0">
                        <a:latin typeface="Cambria Math" panose="02040503050406030204" pitchFamily="18" charset="0"/>
                      </a:rPr>
                      <m:t>24 </m:t>
                    </m:r>
                  </m:oMath>
                </a14:m>
                <a:r>
                  <a:rPr lang="en-US" dirty="0"/>
                  <a:t>ways; first number in 	</a:t>
                </a:r>
                <a14:m>
                  <m:oMath xmlns:m="http://schemas.openxmlformats.org/officeDocument/2006/math">
                    <m:r>
                      <a:rPr lang="en-US" b="0" i="1" smtClean="0">
                        <a:latin typeface="Cambria Math" panose="02040503050406030204" pitchFamily="18" charset="0"/>
                      </a:rPr>
                      <m:t>10</m:t>
                    </m:r>
                  </m:oMath>
                </a14:m>
                <a:r>
                  <a:rPr lang="en-US" dirty="0"/>
                  <a:t>, second in </a:t>
                </a:r>
                <a14:m>
                  <m:oMath xmlns:m="http://schemas.openxmlformats.org/officeDocument/2006/math">
                    <m:r>
                      <a:rPr lang="en-US" b="0" i="1" smtClean="0">
                        <a:latin typeface="Cambria Math" panose="02040503050406030204" pitchFamily="18" charset="0"/>
                      </a:rPr>
                      <m:t>9</m:t>
                    </m:r>
                  </m:oMath>
                </a14:m>
                <a:r>
                  <a:rPr lang="en-US" dirty="0"/>
                  <a:t> and third in </a:t>
                </a:r>
                <a14:m>
                  <m:oMath xmlns:m="http://schemas.openxmlformats.org/officeDocument/2006/math">
                    <m:r>
                      <a:rPr lang="en-US" b="0" i="1" smtClean="0">
                        <a:latin typeface="Cambria Math" panose="02040503050406030204" pitchFamily="18" charset="0"/>
                      </a:rPr>
                      <m:t>8</m:t>
                    </m:r>
                  </m:oMath>
                </a14:m>
                <a:r>
                  <a:rPr lang="en-US" dirty="0"/>
                  <a:t> ways. Applying the multiplication 	rule, we obtain</a:t>
                </a:r>
              </a:p>
              <a:p>
                <a:pPr marL="514350" indent="-514350">
                  <a:buAutoNum type="alphaLcParenBoth" startAt="2"/>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=26</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25</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8=11,232,000</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956A11F-A5E4-4A06-BE13-0BF77E480564}"/>
                  </a:ext>
                </a:extLst>
              </p:cNvPr>
              <p:cNvSpPr>
                <a:spLocks noGrp="1" noRot="1" noChangeAspect="1" noMove="1" noResize="1" noEditPoints="1" noAdjustHandles="1" noChangeArrowheads="1" noChangeShapeType="1" noTextEdit="1"/>
              </p:cNvSpPr>
              <p:nvPr>
                <p:ph idx="1"/>
              </p:nvPr>
            </p:nvSpPr>
            <p:spPr>
              <a:blipFill>
                <a:blip r:embed="rId2"/>
                <a:stretch>
                  <a:fillRect l="-1217" t="-2381" r="-1507"/>
                </a:stretch>
              </a:blipFill>
            </p:spPr>
            <p:txBody>
              <a:bodyPr/>
              <a:lstStyle/>
              <a:p>
                <a:r>
                  <a:rPr lang="en-US">
                    <a:noFill/>
                  </a:rPr>
                  <a:t> </a:t>
                </a:r>
              </a:p>
            </p:txBody>
          </p:sp>
        </mc:Fallback>
      </mc:AlternateContent>
    </p:spTree>
    <p:extLst>
      <p:ext uri="{BB962C8B-B14F-4D97-AF65-F5344CB8AC3E}">
        <p14:creationId xmlns:p14="http://schemas.microsoft.com/office/powerpoint/2010/main" val="268290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0546-B2CB-429C-9A53-5BB9BA8F6B72}"/>
              </a:ext>
            </a:extLst>
          </p:cNvPr>
          <p:cNvSpPr>
            <a:spLocks noGrp="1"/>
          </p:cNvSpPr>
          <p:nvPr>
            <p:ph type="title"/>
          </p:nvPr>
        </p:nvSpPr>
        <p:spPr/>
        <p:txBody>
          <a:bodyPr/>
          <a:lstStyle/>
          <a:p>
            <a:pPr algn="ctr"/>
            <a:r>
              <a:rPr lang="en-US" dirty="0"/>
              <a:t>Distinguishable Permutations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CA5C8C-FE22-47C8-9D7D-1083678FE550}"/>
                  </a:ext>
                </a:extLst>
              </p:cNvPr>
              <p:cNvSpPr>
                <a:spLocks noGrp="1"/>
              </p:cNvSpPr>
              <p:nvPr>
                <p:ph idx="1"/>
              </p:nvPr>
            </p:nvSpPr>
            <p:spPr/>
            <p:txBody>
              <a:bodyPr/>
              <a:lstStyle/>
              <a:p>
                <a:pPr marL="0" indent="0">
                  <a:buNone/>
                </a:pPr>
                <a:r>
                  <a:rPr lang="en-US" dirty="0"/>
                  <a:t>Suppose a box contains </a:t>
                </a:r>
                <a14:m>
                  <m:oMath xmlns:m="http://schemas.openxmlformats.org/officeDocument/2006/math">
                    <m:r>
                      <a:rPr lang="en-US" b="0" i="1" smtClean="0">
                        <a:latin typeface="Cambria Math" panose="02040503050406030204" pitchFamily="18" charset="0"/>
                      </a:rPr>
                      <m:t>10 </m:t>
                    </m:r>
                    <m:r>
                      <a:rPr lang="en-US" b="0" i="1" smtClean="0">
                        <a:latin typeface="Cambria Math" panose="02040503050406030204" pitchFamily="18" charset="0"/>
                      </a:rPr>
                      <m:t>𝑜𝑟𝑎𝑛𝑔𝑒𝑠</m:t>
                    </m:r>
                  </m:oMath>
                </a14:m>
                <a:r>
                  <a:rPr lang="en-US" dirty="0"/>
                  <a:t> and </a:t>
                </a:r>
                <a14:m>
                  <m:oMath xmlns:m="http://schemas.openxmlformats.org/officeDocument/2006/math">
                    <m:r>
                      <a:rPr lang="en-US" b="0" i="1" smtClean="0">
                        <a:latin typeface="Cambria Math" panose="02040503050406030204" pitchFamily="18" charset="0"/>
                      </a:rPr>
                      <m:t>5 </m:t>
                    </m:r>
                    <m:r>
                      <a:rPr lang="en-US" b="0" i="1" smtClean="0">
                        <a:latin typeface="Cambria Math" panose="02040503050406030204" pitchFamily="18" charset="0"/>
                      </a:rPr>
                      <m:t>𝑚𝑎𝑛𝑔𝑜𝑒𝑠</m:t>
                    </m:r>
                  </m:oMath>
                </a14:m>
                <a:r>
                  <a:rPr lang="en-US" dirty="0"/>
                  <a:t>. The </a:t>
                </a:r>
                <a14:m>
                  <m:oMath xmlns:m="http://schemas.openxmlformats.org/officeDocument/2006/math">
                    <m:r>
                      <a:rPr lang="en-US" b="0" i="1" smtClean="0">
                        <a:latin typeface="Cambria Math" panose="02040503050406030204" pitchFamily="18" charset="0"/>
                      </a:rPr>
                      <m:t>10 </m:t>
                    </m:r>
                    <m:r>
                      <a:rPr lang="en-US" b="0" i="1" smtClean="0">
                        <a:latin typeface="Cambria Math" panose="02040503050406030204" pitchFamily="18" charset="0"/>
                      </a:rPr>
                      <m:t>𝑜𝑟𝑎𝑛𝑔𝑒𝑠</m:t>
                    </m:r>
                  </m:oMath>
                </a14:m>
                <a:r>
                  <a:rPr lang="en-US" dirty="0"/>
                  <a:t> are not distinguishable so they can be arranged in any order. Here, the permutation formula is not applicable. Likewise, the </a:t>
                </a:r>
                <a14:m>
                  <m:oMath xmlns:m="http://schemas.openxmlformats.org/officeDocument/2006/math">
                    <m:r>
                      <a:rPr lang="en-US" b="0" i="1" smtClean="0">
                        <a:latin typeface="Cambria Math" panose="02040503050406030204" pitchFamily="18" charset="0"/>
                      </a:rPr>
                      <m:t>5 </m:t>
                    </m:r>
                    <m:r>
                      <a:rPr lang="en-US" b="0" i="1" smtClean="0">
                        <a:latin typeface="Cambria Math" panose="02040503050406030204" pitchFamily="18" charset="0"/>
                      </a:rPr>
                      <m:t>𝑚𝑎𝑛𝑔𝑜𝑒𝑠</m:t>
                    </m:r>
                  </m:oMath>
                </a14:m>
                <a:r>
                  <a:rPr lang="en-US" dirty="0"/>
                  <a:t> are not distinguishable, so the permutation formula is not applicable. We have </a:t>
                </a:r>
                <a14:m>
                  <m:oMath xmlns:m="http://schemas.openxmlformats.org/officeDocument/2006/math">
                    <m:r>
                      <a:rPr lang="en-US" b="0" i="1" smtClean="0">
                        <a:latin typeface="Cambria Math" panose="02040503050406030204" pitchFamily="18" charset="0"/>
                      </a:rPr>
                      <m:t>2</m:t>
                    </m:r>
                  </m:oMath>
                </a14:m>
                <a:r>
                  <a:rPr lang="en-US" dirty="0"/>
                  <a:t> groups or 2 partitions, where objects in one partition are indistinguishable but objects in different groups are distinguishable.</a:t>
                </a:r>
              </a:p>
              <a:p>
                <a:pPr marL="0" indent="0">
                  <a:buNone/>
                </a:pPr>
                <a:r>
                  <a:rPr lang="en-US" dirty="0"/>
                  <a:t>Consider a box containing 2 distinguishable groups (partitions) of objects. Objects in one partition are indistinguishable. </a:t>
                </a:r>
              </a:p>
              <a:p>
                <a:pPr marL="0" indent="0">
                  <a:buNone/>
                </a:pPr>
                <a14:m>
                  <m:oMath xmlns:m="http://schemas.openxmlformats.org/officeDocument/2006/math">
                    <m:r>
                      <a:rPr lang="en-US" b="0" i="1" smtClean="0">
                        <a:latin typeface="Cambria Math" panose="02040503050406030204" pitchFamily="18" charset="0"/>
                      </a:rPr>
                      <m:t>𝐺𝑟𝑜𝑢𝑝</m:t>
                    </m:r>
                    <m:r>
                      <a:rPr lang="en-US" b="0" i="1" smtClean="0">
                        <a:latin typeface="Cambria Math" panose="02040503050406030204" pitchFamily="18" charset="0"/>
                      </a:rPr>
                      <m:t> 1 </m:t>
                    </m:r>
                    <m:r>
                      <a:rPr lang="en-US" b="0" i="1" smtClean="0">
                        <a:latin typeface="Cambria Math" panose="02040503050406030204" pitchFamily="18" charset="0"/>
                      </a:rPr>
                      <m:t>h𝑎𝑠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a:t> and </a:t>
                </a:r>
                <a14:m>
                  <m:oMath xmlns:m="http://schemas.openxmlformats.org/officeDocument/2006/math">
                    <m:r>
                      <a:rPr lang="en-US" b="0" i="1" smtClean="0">
                        <a:latin typeface="Cambria Math" panose="02040503050406030204" pitchFamily="18" charset="0"/>
                      </a:rPr>
                      <m:t>𝐺𝑟𝑜𝑢𝑝</m:t>
                    </m:r>
                    <m:r>
                      <a:rPr lang="en-US" b="0" i="1" smtClean="0">
                        <a:latin typeface="Cambria Math" panose="02040503050406030204" pitchFamily="18" charset="0"/>
                      </a:rPr>
                      <m:t> 2 </m:t>
                    </m:r>
                    <m:r>
                      <a:rPr lang="en-US" b="0" i="1" smtClean="0">
                        <a:latin typeface="Cambria Math" panose="02040503050406030204" pitchFamily="18" charset="0"/>
                      </a:rPr>
                      <m:t>h𝑎𝑠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𝑜𝑏𝑗𝑒𝑐𝑡𝑠</m:t>
                    </m:r>
                  </m:oMath>
                </a14:m>
                <a:r>
                  <a:rPr lang="en-US" dirty="0"/>
                  <a:t> for a total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𝑜𝑏𝑗𝑒𝑐𝑡𝑠</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BECA5C8C-FE22-47C8-9D7D-1083678FE55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402009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B84A-9BFD-4A7A-BE84-1BF23798CA1A}"/>
              </a:ext>
            </a:extLst>
          </p:cNvPr>
          <p:cNvSpPr>
            <a:spLocks noGrp="1"/>
          </p:cNvSpPr>
          <p:nvPr>
            <p:ph type="title"/>
          </p:nvPr>
        </p:nvSpPr>
        <p:spPr/>
        <p:txBody>
          <a:bodyPr/>
          <a:lstStyle/>
          <a:p>
            <a:pPr algn="ctr"/>
            <a:r>
              <a:rPr lang="en-US" dirty="0"/>
              <a:t>Distinguishable Permutations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41FE2A-0602-44CB-9CBF-76ECD9886611}"/>
                  </a:ext>
                </a:extLst>
              </p:cNvPr>
              <p:cNvSpPr>
                <a:spLocks noGrp="1"/>
              </p:cNvSpPr>
              <p:nvPr>
                <p:ph idx="1"/>
              </p:nvPr>
            </p:nvSpPr>
            <p:spPr/>
            <p:txBody>
              <a:bodyPr>
                <a:normAutofit lnSpcReduction="10000"/>
              </a:bodyPr>
              <a:lstStyle/>
              <a:p>
                <a:pPr marL="0" indent="0">
                  <a:buNone/>
                </a:pPr>
                <a:r>
                  <a:rPr lang="en-US" dirty="0"/>
                  <a:t>The number of combinations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a:t> objects we can have in a box of </a:t>
                </a:r>
                <a14:m>
                  <m:oMath xmlns:m="http://schemas.openxmlformats.org/officeDocument/2006/math">
                    <m:r>
                      <a:rPr lang="en-US" b="0" i="1" smtClean="0">
                        <a:latin typeface="Cambria Math" panose="02040503050406030204" pitchFamily="18" charset="0"/>
                      </a:rPr>
                      <m:t>𝑛</m:t>
                    </m:r>
                  </m:oMath>
                </a14:m>
                <a:r>
                  <a:rPr lang="en-US" dirty="0"/>
                  <a:t> objects is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𝑛</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e>
                          </m:eqArr>
                        </m:e>
                      </m:d>
                    </m:oMath>
                  </m:oMathPara>
                </a14:m>
                <a:endParaRPr lang="en-US" dirty="0"/>
              </a:p>
              <a:p>
                <a:pPr marL="0" indent="0">
                  <a:buNone/>
                </a:pPr>
                <a:r>
                  <a:rPr lang="en-US" dirty="0"/>
                  <a:t>Similarly, for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r>
                  <a:rPr lang="en-US" dirty="0"/>
                  <a:t> objects, we have</a:t>
                </a:r>
              </a:p>
              <a:p>
                <a:pPr marL="0" indent="0">
                  <a:buNone/>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𝑛</m:t>
                          </m:r>
                        </m:e>
                        <m:sub>
                          <m:r>
                            <a:rPr lang="en-US" b="0" i="1" smtClean="0">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d>
                        <m:dPr>
                          <m:ctrlPr>
                            <a:rPr lang="en-US" i="1">
                              <a:solidFill>
                                <a:prstClr val="black"/>
                              </a:solidFill>
                              <a:latin typeface="Cambria Math" panose="02040503050406030204" pitchFamily="18" charset="0"/>
                            </a:rPr>
                          </m:ctrlPr>
                        </m:dPr>
                        <m:e>
                          <m:eqArr>
                            <m:eqArrPr>
                              <m:ctrlPr>
                                <a:rPr lang="en-US" i="1">
                                  <a:solidFill>
                                    <a:prstClr val="black"/>
                                  </a:solidFill>
                                  <a:latin typeface="Cambria Math" panose="02040503050406030204" pitchFamily="18" charset="0"/>
                                </a:rPr>
                              </m:ctrlPr>
                            </m:eqArrPr>
                            <m:e>
                              <m:r>
                                <a:rPr lang="en-US" i="1">
                                  <a:solidFill>
                                    <a:prstClr val="black"/>
                                  </a:solidFill>
                                  <a:latin typeface="Cambria Math" panose="02040503050406030204" pitchFamily="18" charset="0"/>
                                </a:rPr>
                                <m:t>𝑛</m:t>
                              </m:r>
                              <m:r>
                                <a:rPr lang="en-US" b="0" i="1" smtClean="0">
                                  <a:solidFill>
                                    <a:prstClr val="black"/>
                                  </a:solidFill>
                                  <a:latin typeface="Cambria Math" panose="02040503050406030204" pitchFamily="18" charset="0"/>
                                </a:rPr>
                                <m:t>−</m:t>
                              </m:r>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𝑘</m:t>
                                  </m:r>
                                </m:e>
                                <m:sub>
                                  <m:r>
                                    <a:rPr lang="en-US" b="0" i="1" smtClean="0">
                                      <a:solidFill>
                                        <a:prstClr val="black"/>
                                      </a:solidFill>
                                      <a:latin typeface="Cambria Math" panose="02040503050406030204" pitchFamily="18" charset="0"/>
                                    </a:rPr>
                                    <m:t>1</m:t>
                                  </m:r>
                                </m:sub>
                              </m:sSub>
                            </m:e>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𝑘</m:t>
                                  </m:r>
                                </m:e>
                                <m:sub>
                                  <m:r>
                                    <a:rPr lang="en-US" b="0" i="1" smtClean="0">
                                      <a:solidFill>
                                        <a:prstClr val="black"/>
                                      </a:solidFill>
                                      <a:latin typeface="Cambria Math" panose="02040503050406030204" pitchFamily="18" charset="0"/>
                                    </a:rPr>
                                    <m:t>2</m:t>
                                  </m:r>
                                </m:sub>
                              </m:sSub>
                            </m:e>
                          </m:eqArr>
                        </m:e>
                      </m:d>
                    </m:oMath>
                  </m:oMathPara>
                </a14:m>
                <a:endParaRPr lang="en-US" dirty="0"/>
              </a:p>
              <a:p>
                <a:pPr marL="0" indent="0">
                  <a:buNone/>
                </a:pPr>
                <a:r>
                  <a:rPr lang="en-US" dirty="0"/>
                  <a:t>Applying the multiplication rule we obtain the number of distinguishable permutations as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𝑛</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e>
                          </m:eqArr>
                        </m:e>
                      </m:d>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e>
                          </m:eqAr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𝑛</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𝑘</m:t>
                                  </m:r>
                                </m:e>
                                <m:sub>
                                  <m:r>
                                    <a:rPr lang="en-US" i="1">
                                      <a:solidFill>
                                        <a:prstClr val="black"/>
                                      </a:solidFill>
                                      <a:latin typeface="Cambria Math" panose="02040503050406030204" pitchFamily="18" charset="0"/>
                                    </a:rPr>
                                    <m:t>1</m:t>
                                  </m:r>
                                </m:sub>
                              </m:sSub>
                            </m:e>
                          </m:d>
                          <m:r>
                            <a:rPr lang="en-US" b="0" i="1" smtClean="0">
                              <a:solidFill>
                                <a:prstClr val="black"/>
                              </a:solidFill>
                              <a:latin typeface="Cambria Math" panose="02040503050406030204" pitchFamily="18" charset="0"/>
                            </a:rPr>
                            <m:t>!</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den>
                      </m:f>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6941FE2A-0602-44CB-9CBF-76ECD9886611}"/>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343088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B329-D083-4302-BFC9-DDA492F26E8B}"/>
              </a:ext>
            </a:extLst>
          </p:cNvPr>
          <p:cNvSpPr>
            <a:spLocks noGrp="1"/>
          </p:cNvSpPr>
          <p:nvPr>
            <p:ph type="title"/>
          </p:nvPr>
        </p:nvSpPr>
        <p:spPr/>
        <p:txBody>
          <a:bodyPr/>
          <a:lstStyle/>
          <a:p>
            <a:pPr algn="ctr"/>
            <a:r>
              <a:rPr lang="en-US" dirty="0"/>
              <a:t>Distinguishable Permutations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977C19-FBB6-4AA4-B544-B251621CE7EA}"/>
                  </a:ext>
                </a:extLst>
              </p:cNvPr>
              <p:cNvSpPr>
                <a:spLocks noGrp="1"/>
              </p:cNvSpPr>
              <p:nvPr>
                <p:ph idx="1"/>
              </p:nvPr>
            </p:nvSpPr>
            <p:spPr/>
            <p:txBody>
              <a:bodyPr>
                <a:normAutofit fontScale="92500" lnSpcReduction="10000"/>
              </a:bodyPr>
              <a:lstStyle/>
              <a:p>
                <a:pPr marL="0" indent="0">
                  <a:buNone/>
                </a:pPr>
                <a:r>
                  <a:rPr lang="en-US" dirty="0"/>
                  <a:t>We can generalize the above for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r>
                      <a:rPr lang="en-US" b="0" i="1" smtClean="0">
                        <a:latin typeface="Cambria Math" panose="02040503050406030204" pitchFamily="18" charset="0"/>
                      </a:rPr>
                      <m:t>𝑝𝑎𝑟𝑡𝑖𝑡𝑖𝑜𝑛𝑠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𝐾</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𝑜𝑏𝑗𝑒𝑐𝑡𝑠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𝑟𝑒𝑠𝑝𝑒𝑐𝑡𝑖𝑣𝑒𝑙𝑦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oMath>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𝐾</m:t>
                          </m:r>
                        </m:sub>
                      </m:sSub>
                    </m:oMath>
                  </m:oMathPara>
                </a14:m>
                <a:endParaRPr lang="en-US" dirty="0"/>
              </a:p>
              <a:p>
                <a:pPr marL="0" indent="0">
                  <a:buNone/>
                </a:pPr>
                <a:r>
                  <a:rPr lang="en-US" dirty="0"/>
                  <a:t>The number of distinguishable permutation (the cardinality of the sample space) is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𝐾</m:t>
                              </m:r>
                            </m:sub>
                          </m:sSub>
                          <m:r>
                            <a:rPr lang="en-US" b="0" i="1" smtClean="0">
                              <a:latin typeface="Cambria Math" panose="02040503050406030204" pitchFamily="18" charset="0"/>
                              <a:ea typeface="Cambria Math" panose="02040503050406030204" pitchFamily="18" charset="0"/>
                            </a:rPr>
                            <m:t>!</m:t>
                          </m:r>
                        </m:den>
                      </m:f>
                    </m:oMath>
                  </m:oMathPara>
                </a14:m>
                <a:endParaRPr lang="en-US" dirty="0"/>
              </a:p>
              <a:p>
                <a:pPr marL="0" indent="0">
                  <a:buNone/>
                </a:pPr>
                <a:endParaRPr lang="en-US" dirty="0"/>
              </a:p>
              <a:p>
                <a:pPr marL="0" indent="0">
                  <a:buNone/>
                </a:pPr>
                <a:r>
                  <a:rPr lang="en-US" b="1" u="sng" dirty="0"/>
                  <a:t>NOTE:</a:t>
                </a:r>
              </a:p>
              <a:p>
                <a:pPr marL="0" indent="0">
                  <a:buNone/>
                </a:pPr>
                <a:r>
                  <a:rPr lang="en-US" dirty="0"/>
                  <a:t>It is important to be able to </a:t>
                </a:r>
                <a:r>
                  <a:rPr lang="en-US" b="1" i="1" dirty="0"/>
                  <a:t>identify the number of partitions </a:t>
                </a:r>
                <a:r>
                  <a:rPr lang="en-US" dirty="0"/>
                  <a:t>and </a:t>
                </a:r>
                <a:r>
                  <a:rPr lang="en-US" b="1" i="1" dirty="0"/>
                  <a:t>the number of objects in each partition</a:t>
                </a:r>
                <a:r>
                  <a:rPr lang="en-US" dirty="0"/>
                  <a:t>.</a:t>
                </a:r>
              </a:p>
            </p:txBody>
          </p:sp>
        </mc:Choice>
        <mc:Fallback>
          <p:sp>
            <p:nvSpPr>
              <p:cNvPr id="3" name="Content Placeholder 2">
                <a:extLst>
                  <a:ext uri="{FF2B5EF4-FFF2-40B4-BE49-F238E27FC236}">
                    <a16:creationId xmlns:a16="http://schemas.microsoft.com/office/drawing/2014/main" id="{0F977C19-FBB6-4AA4-B544-B251621CE7EA}"/>
                  </a:ext>
                </a:extLst>
              </p:cNvPr>
              <p:cNvSpPr>
                <a:spLocks noGrp="1" noRot="1" noChangeAspect="1" noMove="1" noResize="1" noEditPoints="1" noAdjustHandles="1" noChangeArrowheads="1" noChangeShapeType="1" noTextEdit="1"/>
              </p:cNvSpPr>
              <p:nvPr>
                <p:ph idx="1"/>
              </p:nvPr>
            </p:nvSpPr>
            <p:spPr>
              <a:blipFill>
                <a:blip r:embed="rId2"/>
                <a:stretch>
                  <a:fillRect l="-1043" t="-2801" b="-840"/>
                </a:stretch>
              </a:blipFill>
            </p:spPr>
            <p:txBody>
              <a:bodyPr/>
              <a:lstStyle/>
              <a:p>
                <a:r>
                  <a:rPr lang="en-US">
                    <a:noFill/>
                  </a:rPr>
                  <a:t> </a:t>
                </a:r>
              </a:p>
            </p:txBody>
          </p:sp>
        </mc:Fallback>
      </mc:AlternateContent>
    </p:spTree>
    <p:extLst>
      <p:ext uri="{BB962C8B-B14F-4D97-AF65-F5344CB8AC3E}">
        <p14:creationId xmlns:p14="http://schemas.microsoft.com/office/powerpoint/2010/main" val="2581501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DA7A-7CB6-4CEC-A9D2-93228AFF79B0}"/>
              </a:ext>
            </a:extLst>
          </p:cNvPr>
          <p:cNvSpPr>
            <a:spLocks noGrp="1"/>
          </p:cNvSpPr>
          <p:nvPr>
            <p:ph type="title"/>
          </p:nvPr>
        </p:nvSpPr>
        <p:spPr/>
        <p:txBody>
          <a:bodyPr/>
          <a:lstStyle/>
          <a:p>
            <a:pPr algn="ctr"/>
            <a:r>
              <a:rPr lang="en-US" dirty="0"/>
              <a:t>Distinguishable Permutation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044AB-4F3E-43EF-89F9-D51A3584F2D0}"/>
                  </a:ext>
                </a:extLst>
              </p:cNvPr>
              <p:cNvSpPr>
                <a:spLocks noGrp="1"/>
              </p:cNvSpPr>
              <p:nvPr>
                <p:ph idx="1"/>
              </p:nvPr>
            </p:nvSpPr>
            <p:spPr/>
            <p:txBody>
              <a:bodyPr/>
              <a:lstStyle/>
              <a:p>
                <a:pPr marL="0" indent="0">
                  <a:buNone/>
                </a:pPr>
                <a:r>
                  <a:rPr lang="en-US" b="1" u="sng" dirty="0"/>
                  <a:t>Example 1:</a:t>
                </a:r>
                <a:r>
                  <a:rPr lang="en-US" dirty="0"/>
                  <a:t> A lab technician wants to assign 7 students to 2 double-seat benches and 1 triple-seat bench during an electronic circuit lab session.  In how many was can these students be assigned?</a:t>
                </a:r>
              </a:p>
              <a:p>
                <a:pPr marL="0" indent="0">
                  <a:buNone/>
                </a:pPr>
                <a:r>
                  <a:rPr lang="en-US" b="1" u="sng" dirty="0"/>
                  <a:t>Solution:</a:t>
                </a:r>
                <a:r>
                  <a:rPr lang="en-US" dirty="0"/>
                  <a:t> there are 3 partitions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=2,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=2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=3</m:t>
                    </m:r>
                  </m:oMath>
                </a14:m>
                <a:r>
                  <a:rPr lang="en-US" dirty="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=7</m:t>
                    </m:r>
                  </m:oMath>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2!2!3!</m:t>
                          </m:r>
                        </m:den>
                      </m:f>
                      <m:r>
                        <a:rPr lang="en-US" b="0" i="1" smtClean="0">
                          <a:latin typeface="Cambria Math" panose="02040503050406030204" pitchFamily="18" charset="0"/>
                        </a:rPr>
                        <m:t>=210 </m:t>
                      </m:r>
                      <m:r>
                        <a:rPr lang="en-US" b="0" i="1" smtClean="0">
                          <a:latin typeface="Cambria Math" panose="02040503050406030204" pitchFamily="18" charset="0"/>
                        </a:rPr>
                        <m:t>𝑤𝑎𝑦𝑠</m:t>
                      </m:r>
                    </m:oMath>
                  </m:oMathPara>
                </a14:m>
                <a:endParaRPr lang="en-US" dirty="0"/>
              </a:p>
            </p:txBody>
          </p:sp>
        </mc:Choice>
        <mc:Fallback xmlns="">
          <p:sp>
            <p:nvSpPr>
              <p:cNvPr id="3" name="Content Placeholder 2">
                <a:extLst>
                  <a:ext uri="{FF2B5EF4-FFF2-40B4-BE49-F238E27FC236}">
                    <a16:creationId xmlns:a16="http://schemas.microsoft.com/office/drawing/2014/main" id="{B24044AB-4F3E-43EF-89F9-D51A3584F2D0}"/>
                  </a:ext>
                </a:extLst>
              </p:cNvPr>
              <p:cNvSpPr>
                <a:spLocks noGrp="1" noRot="1" noChangeAspect="1" noMove="1" noResize="1" noEditPoints="1" noAdjustHandles="1" noChangeArrowheads="1" noChangeShapeType="1" noTextEdit="1"/>
              </p:cNvSpPr>
              <p:nvPr>
                <p:ph idx="1"/>
              </p:nvPr>
            </p:nvSpPr>
            <p:spPr>
              <a:blipFill>
                <a:blip r:embed="rId2"/>
                <a:stretch>
                  <a:fillRect l="-1217" t="-2241" r="-2319"/>
                </a:stretch>
              </a:blipFill>
            </p:spPr>
            <p:txBody>
              <a:bodyPr/>
              <a:lstStyle/>
              <a:p>
                <a:r>
                  <a:rPr lang="en-US">
                    <a:noFill/>
                  </a:rPr>
                  <a:t> </a:t>
                </a:r>
              </a:p>
            </p:txBody>
          </p:sp>
        </mc:Fallback>
      </mc:AlternateContent>
    </p:spTree>
    <p:extLst>
      <p:ext uri="{BB962C8B-B14F-4D97-AF65-F5344CB8AC3E}">
        <p14:creationId xmlns:p14="http://schemas.microsoft.com/office/powerpoint/2010/main" val="419672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9E10-04E2-4F5E-B42D-E7B6CFCD80DF}"/>
              </a:ext>
            </a:extLst>
          </p:cNvPr>
          <p:cNvSpPr>
            <a:spLocks noGrp="1"/>
          </p:cNvSpPr>
          <p:nvPr>
            <p:ph type="title"/>
          </p:nvPr>
        </p:nvSpPr>
        <p:spPr/>
        <p:txBody>
          <a:bodyPr/>
          <a:lstStyle/>
          <a:p>
            <a:pPr algn="ctr"/>
            <a:r>
              <a:rPr lang="en-US" dirty="0"/>
              <a:t>Distinguishable Permutation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7E56E6-305E-4F95-878C-FD891D20F535}"/>
                  </a:ext>
                </a:extLst>
              </p:cNvPr>
              <p:cNvSpPr>
                <a:spLocks noGrp="1"/>
              </p:cNvSpPr>
              <p:nvPr>
                <p:ph idx="1"/>
              </p:nvPr>
            </p:nvSpPr>
            <p:spPr/>
            <p:txBody>
              <a:bodyPr/>
              <a:lstStyle/>
              <a:p>
                <a:pPr marL="0" indent="0">
                  <a:buNone/>
                </a:pPr>
                <a:r>
                  <a:rPr lang="en-US" b="1" u="sng" dirty="0"/>
                  <a:t>Example 2:</a:t>
                </a:r>
                <a:r>
                  <a:rPr lang="en-US" dirty="0"/>
                  <a:t> In a bag, we have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=1 </m:t>
                    </m:r>
                    <m:r>
                      <a:rPr lang="en-US" b="0" i="1" smtClean="0">
                        <a:latin typeface="Cambria Math" panose="02040503050406030204" pitchFamily="18" charset="0"/>
                      </a:rPr>
                      <m:t>𝑟𝑒𝑑</m:t>
                    </m:r>
                    <m:r>
                      <a:rPr lang="en-US" b="0" i="1" smtClean="0">
                        <a:latin typeface="Cambria Math" panose="02040503050406030204" pitchFamily="18" charset="0"/>
                      </a:rPr>
                      <m:t> </m:t>
                    </m:r>
                    <m:r>
                      <a:rPr lang="en-US" b="0" i="1" smtClean="0">
                        <a:latin typeface="Cambria Math" panose="02040503050406030204" pitchFamily="18" charset="0"/>
                      </a:rPr>
                      <m:t>𝑏𝑎𝑙𝑙</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=2 </m:t>
                    </m:r>
                    <m:r>
                      <a:rPr lang="en-US" b="0" i="1" smtClean="0">
                        <a:latin typeface="Cambria Math" panose="02040503050406030204" pitchFamily="18" charset="0"/>
                      </a:rPr>
                      <m:t>𝑔𝑟𝑒𝑒𝑛</m:t>
                    </m:r>
                    <m:r>
                      <a:rPr lang="en-US" b="0" i="1" smtClean="0">
                        <a:latin typeface="Cambria Math" panose="02040503050406030204" pitchFamily="18" charset="0"/>
                      </a:rPr>
                      <m:t> </m:t>
                    </m:r>
                    <m:r>
                      <a:rPr lang="en-US" b="0" i="1" smtClean="0">
                        <a:latin typeface="Cambria Math" panose="02040503050406030204" pitchFamily="18" charset="0"/>
                      </a:rPr>
                      <m:t>𝑏𝑎𝑙𝑙𝑠</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=3 </m:t>
                    </m:r>
                    <m:r>
                      <a:rPr lang="en-US" b="0" i="1" smtClean="0">
                        <a:latin typeface="Cambria Math" panose="02040503050406030204" pitchFamily="18" charset="0"/>
                      </a:rPr>
                      <m:t>𝑏𝑙𝑢𝑒</m:t>
                    </m:r>
                    <m:r>
                      <a:rPr lang="en-US" b="0" i="1" smtClean="0">
                        <a:latin typeface="Cambria Math" panose="02040503050406030204" pitchFamily="18" charset="0"/>
                      </a:rPr>
                      <m:t> </m:t>
                    </m:r>
                    <m:r>
                      <a:rPr lang="en-US" b="0" i="1" smtClean="0">
                        <a:latin typeface="Cambria Math" panose="02040503050406030204" pitchFamily="18" charset="0"/>
                      </a:rPr>
                      <m:t>𝑏𝑎𝑙𝑙</m:t>
                    </m:r>
                  </m:oMath>
                </a14:m>
                <a:r>
                  <a:rPr lang="en-US" dirty="0"/>
                  <a:t>.  What is the number of distinguishable permutations?  What is the probability of a permutation?</a:t>
                </a:r>
              </a:p>
              <a:p>
                <a:pPr marL="0" indent="0">
                  <a:buNone/>
                </a:pPr>
                <a:r>
                  <a:rPr lang="en-US" b="1" u="sng" dirty="0"/>
                  <a:t>Solution:</a:t>
                </a:r>
                <a:r>
                  <a:rPr lang="en-US" dirty="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=6</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1!2!3!</m:t>
                          </m:r>
                        </m:den>
                      </m:f>
                      <m:r>
                        <a:rPr lang="en-US" b="0" i="1" smtClean="0">
                          <a:latin typeface="Cambria Math" panose="02040503050406030204" pitchFamily="18" charset="0"/>
                        </a:rPr>
                        <m:t>=60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𝑜𝑛𝑒</m:t>
                          </m:r>
                          <m:r>
                            <a:rPr lang="en-US" b="0" i="1" smtClean="0">
                              <a:latin typeface="Cambria Math" panose="02040503050406030204" pitchFamily="18" charset="0"/>
                            </a:rPr>
                            <m:t> </m:t>
                          </m:r>
                          <m:r>
                            <a:rPr lang="en-US" b="0" i="1" smtClean="0">
                              <a:latin typeface="Cambria Math" panose="02040503050406030204" pitchFamily="18" charset="0"/>
                            </a:rPr>
                            <m:t>𝑝𝑒𝑟𝑚𝑢𝑡𝑎𝑡𝑖𝑜𝑛</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60</m:t>
                          </m:r>
                        </m:den>
                      </m:f>
                    </m:oMath>
                  </m:oMathPara>
                </a14:m>
                <a:endParaRPr lang="en-US" dirty="0"/>
              </a:p>
            </p:txBody>
          </p:sp>
        </mc:Choice>
        <mc:Fallback xmlns="">
          <p:sp>
            <p:nvSpPr>
              <p:cNvPr id="3" name="Content Placeholder 2">
                <a:extLst>
                  <a:ext uri="{FF2B5EF4-FFF2-40B4-BE49-F238E27FC236}">
                    <a16:creationId xmlns:a16="http://schemas.microsoft.com/office/drawing/2014/main" id="{827E56E6-305E-4F95-878C-FD891D20F53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45109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7140-60B1-45B8-88E3-9E4BC49624A3}"/>
              </a:ext>
            </a:extLst>
          </p:cNvPr>
          <p:cNvSpPr>
            <a:spLocks noGrp="1"/>
          </p:cNvSpPr>
          <p:nvPr>
            <p:ph type="title"/>
          </p:nvPr>
        </p:nvSpPr>
        <p:spPr/>
        <p:txBody>
          <a:bodyPr/>
          <a:lstStyle/>
          <a:p>
            <a:pPr algn="ctr"/>
            <a:r>
              <a:rPr lang="en-US" dirty="0"/>
              <a:t>Definition of Sequential Experiment</a:t>
            </a:r>
          </a:p>
        </p:txBody>
      </p:sp>
      <p:sp>
        <p:nvSpPr>
          <p:cNvPr id="3" name="Content Placeholder 2">
            <a:extLst>
              <a:ext uri="{FF2B5EF4-FFF2-40B4-BE49-F238E27FC236}">
                <a16:creationId xmlns:a16="http://schemas.microsoft.com/office/drawing/2014/main" id="{7A07B6AA-5CFF-4530-9B01-35C40093A158}"/>
              </a:ext>
            </a:extLst>
          </p:cNvPr>
          <p:cNvSpPr>
            <a:spLocks noGrp="1"/>
          </p:cNvSpPr>
          <p:nvPr>
            <p:ph idx="1"/>
          </p:nvPr>
        </p:nvSpPr>
        <p:spPr/>
        <p:txBody>
          <a:bodyPr/>
          <a:lstStyle/>
          <a:p>
            <a:pPr marL="0" indent="0">
              <a:buNone/>
            </a:pPr>
            <a:r>
              <a:rPr lang="en-US" dirty="0"/>
              <a:t>A sequential experiment is one that consists of a sequence of sub-experiments, where each subsequent sub-experiment is dependent on the previous.</a:t>
            </a:r>
          </a:p>
          <a:p>
            <a:pPr marL="0" indent="0">
              <a:buNone/>
            </a:pPr>
            <a:r>
              <a:rPr lang="en-US" dirty="0"/>
              <a:t>Example: (1) toss a coin. (2) if a head shows up, then roll a die.</a:t>
            </a:r>
          </a:p>
        </p:txBody>
      </p:sp>
    </p:spTree>
    <p:extLst>
      <p:ext uri="{BB962C8B-B14F-4D97-AF65-F5344CB8AC3E}">
        <p14:creationId xmlns:p14="http://schemas.microsoft.com/office/powerpoint/2010/main" val="1215728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324B-C121-40BB-AA6B-390FFE02DC53}"/>
              </a:ext>
            </a:extLst>
          </p:cNvPr>
          <p:cNvSpPr>
            <a:spLocks noGrp="1"/>
          </p:cNvSpPr>
          <p:nvPr>
            <p:ph type="title"/>
          </p:nvPr>
        </p:nvSpPr>
        <p:spPr/>
        <p:txBody>
          <a:bodyPr/>
          <a:lstStyle/>
          <a:p>
            <a:pPr algn="ctr"/>
            <a:r>
              <a:rPr lang="en-US" dirty="0"/>
              <a:t>Distinguishable Permutation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3CA5F9-1B6F-49BD-B2FB-7FF3A2A5D344}"/>
                  </a:ext>
                </a:extLst>
              </p:cNvPr>
              <p:cNvSpPr>
                <a:spLocks noGrp="1"/>
              </p:cNvSpPr>
              <p:nvPr>
                <p:ph idx="1"/>
              </p:nvPr>
            </p:nvSpPr>
            <p:spPr>
              <a:xfrm>
                <a:off x="838200" y="1778000"/>
                <a:ext cx="10515600" cy="4351338"/>
              </a:xfrm>
            </p:spPr>
            <p:txBody>
              <a:bodyPr>
                <a:normAutofit lnSpcReduction="10000"/>
              </a:bodyPr>
              <a:lstStyle/>
              <a:p>
                <a:pPr marL="0" indent="0">
                  <a:buNone/>
                </a:pPr>
                <a:r>
                  <a:rPr lang="en-US" b="1" u="sng" dirty="0"/>
                  <a:t>Example 3:</a:t>
                </a:r>
                <a:r>
                  <a:rPr lang="en-US" dirty="0"/>
                  <a:t>  A batch of </a:t>
                </a:r>
                <a14:m>
                  <m:oMath xmlns:m="http://schemas.openxmlformats.org/officeDocument/2006/math">
                    <m:r>
                      <a:rPr lang="en-US" b="0" i="1" smtClean="0">
                        <a:latin typeface="Cambria Math" panose="02040503050406030204" pitchFamily="18" charset="0"/>
                      </a:rPr>
                      <m:t>50</m:t>
                    </m:r>
                  </m:oMath>
                </a14:m>
                <a:r>
                  <a:rPr lang="en-US" dirty="0"/>
                  <a:t> chips contains </a:t>
                </a:r>
                <a14:m>
                  <m:oMath xmlns:m="http://schemas.openxmlformats.org/officeDocument/2006/math">
                    <m:r>
                      <a:rPr lang="en-US" b="0" i="1" smtClean="0">
                        <a:latin typeface="Cambria Math" panose="02040503050406030204" pitchFamily="18" charset="0"/>
                      </a:rPr>
                      <m:t>10</m:t>
                    </m:r>
                  </m:oMath>
                </a14:m>
                <a:r>
                  <a:rPr lang="en-US" dirty="0"/>
                  <a:t> defective chips.  Suppose  </a:t>
                </a:r>
                <a14:m>
                  <m:oMath xmlns:m="http://schemas.openxmlformats.org/officeDocument/2006/math">
                    <m:r>
                      <a:rPr lang="en-US" b="0" i="1" smtClean="0">
                        <a:latin typeface="Cambria Math" panose="02040503050406030204" pitchFamily="18" charset="0"/>
                      </a:rPr>
                      <m:t>12 </m:t>
                    </m:r>
                    <m:r>
                      <a:rPr lang="en-US" b="0" i="1" smtClean="0">
                        <a:latin typeface="Cambria Math" panose="02040503050406030204" pitchFamily="18" charset="0"/>
                      </a:rPr>
                      <m:t>𝑐h𝑖𝑝𝑠</m:t>
                    </m:r>
                  </m:oMath>
                </a14:m>
                <a:r>
                  <a:rPr lang="en-US" dirty="0"/>
                  <a:t> are selected at random and tested.  What is the probability of selecting exactly </a:t>
                </a:r>
                <a14:m>
                  <m:oMath xmlns:m="http://schemas.openxmlformats.org/officeDocument/2006/math">
                    <m:r>
                      <a:rPr lang="en-US" b="0" i="1" smtClean="0">
                        <a:latin typeface="Cambria Math" panose="02040503050406030204" pitchFamily="18" charset="0"/>
                      </a:rPr>
                      <m:t>5</m:t>
                    </m:r>
                  </m:oMath>
                </a14:m>
                <a:r>
                  <a:rPr lang="en-US" dirty="0"/>
                  <a:t> defective chips?</a:t>
                </a:r>
              </a:p>
              <a:p>
                <a:pPr marL="0" indent="0">
                  <a:buNone/>
                </a:pPr>
                <a:r>
                  <a:rPr lang="en-US" b="1" u="sng" dirty="0"/>
                  <a:t>Solution:</a:t>
                </a:r>
                <a:r>
                  <a:rPr lang="en-US" dirty="0"/>
                  <a:t> There are </a:t>
                </a:r>
                <a14:m>
                  <m:oMath xmlns:m="http://schemas.openxmlformats.org/officeDocument/2006/math">
                    <m:r>
                      <a:rPr lang="en-US" b="0" i="1" smtClean="0">
                        <a:latin typeface="Cambria Math" panose="02040503050406030204" pitchFamily="18" charset="0"/>
                      </a:rPr>
                      <m:t>10 </m:t>
                    </m:r>
                    <m:r>
                      <a:rPr lang="en-US" b="0" i="1" smtClean="0">
                        <a:latin typeface="Cambria Math" panose="02040503050406030204" pitchFamily="18" charset="0"/>
                      </a:rPr>
                      <m:t>𝑑𝑒𝑓𝑒𝑐𝑡𝑖𝑣𝑒</m:t>
                    </m:r>
                    <m:r>
                      <a:rPr lang="en-US" b="0" i="1" smtClean="0">
                        <a:latin typeface="Cambria Math" panose="02040503050406030204" pitchFamily="18" charset="0"/>
                      </a:rPr>
                      <m:t> </m:t>
                    </m:r>
                    <m:r>
                      <a:rPr lang="en-US" b="0" i="1" smtClean="0">
                        <a:latin typeface="Cambria Math" panose="02040503050406030204" pitchFamily="18" charset="0"/>
                      </a:rPr>
                      <m:t>𝑐h𝑖𝑝𝑠</m:t>
                    </m:r>
                    <m:r>
                      <a:rPr lang="en-US" b="0" i="1" smtClean="0">
                        <a:latin typeface="Cambria Math" panose="02040503050406030204" pitchFamily="18" charset="0"/>
                      </a:rPr>
                      <m:t> </m:t>
                    </m:r>
                    <m:r>
                      <a:rPr lang="en-US" b="0" i="1" smtClean="0">
                        <a:latin typeface="Cambria Math" panose="02040503050406030204" pitchFamily="18" charset="0"/>
                      </a:rPr>
                      <m:t>𝑎𝑛𝑑</m:t>
                    </m:r>
                  </m:oMath>
                </a14:m>
                <a:r>
                  <a:rPr lang="en-US" dirty="0"/>
                  <a:t> </a:t>
                </a:r>
                <a14:m>
                  <m:oMath xmlns:m="http://schemas.openxmlformats.org/officeDocument/2006/math">
                    <m:r>
                      <a:rPr lang="en-US" b="0" i="1" dirty="0" smtClean="0">
                        <a:latin typeface="Cambria Math" panose="02040503050406030204" pitchFamily="18" charset="0"/>
                      </a:rPr>
                      <m:t>40 </m:t>
                    </m:r>
                    <m:r>
                      <a:rPr lang="en-US" b="0" i="1" dirty="0" smtClean="0">
                        <a:latin typeface="Cambria Math" panose="02040503050406030204" pitchFamily="18" charset="0"/>
                      </a:rPr>
                      <m:t>𝑛𝑜𝑛</m:t>
                    </m:r>
                    <m:r>
                      <a:rPr lang="en-US" b="0" i="1" dirty="0" smtClean="0">
                        <a:latin typeface="Cambria Math" panose="02040503050406030204" pitchFamily="18" charset="0"/>
                      </a:rPr>
                      <m:t>−</m:t>
                    </m:r>
                    <m:r>
                      <a:rPr lang="en-US" b="0" i="1" dirty="0" smtClean="0">
                        <a:latin typeface="Cambria Math" panose="02040503050406030204" pitchFamily="18" charset="0"/>
                      </a:rPr>
                      <m:t>𝑑𝑒𝑓𝑒𝑐𝑡𝑖𝑣𝑒</m:t>
                    </m:r>
                    <m:r>
                      <a:rPr lang="en-US" b="0" i="1" dirty="0" smtClean="0">
                        <a:latin typeface="Cambria Math" panose="02040503050406030204" pitchFamily="18" charset="0"/>
                      </a:rPr>
                      <m:t> </m:t>
                    </m:r>
                    <m:r>
                      <a:rPr lang="en-US" b="0" i="1" dirty="0" smtClean="0">
                        <a:latin typeface="Cambria Math" panose="02040503050406030204" pitchFamily="18" charset="0"/>
                      </a:rPr>
                      <m:t>𝑐h𝑖𝑝𝑠</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=50 </m:t>
                    </m:r>
                    <m:r>
                      <a:rPr lang="en-US" b="0" i="1" dirty="0" smtClean="0">
                        <a:latin typeface="Cambria Math" panose="02040503050406030204" pitchFamily="18" charset="0"/>
                      </a:rPr>
                      <m:t>𝑐h𝑖𝑝𝑠</m:t>
                    </m:r>
                    <m:r>
                      <a:rPr lang="en-US" b="0" i="1" dirty="0" smtClean="0">
                        <a:latin typeface="Cambria Math" panose="02040503050406030204" pitchFamily="18" charset="0"/>
                      </a:rPr>
                      <m:t>.</m:t>
                    </m:r>
                  </m:oMath>
                </a14:m>
                <a:endParaRPr lang="en-US" dirty="0"/>
              </a:p>
              <a:p>
                <a:pPr marL="0" indent="0">
                  <a:buNone/>
                </a:pPr>
                <a:r>
                  <a:rPr lang="en-US" dirty="0"/>
                  <a:t>Sample space from experiment: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50</m:t>
                            </m:r>
                          </m:e>
                          <m:e>
                            <m:r>
                              <a:rPr lang="en-US" b="0" i="1" smtClean="0">
                                <a:latin typeface="Cambria Math" panose="02040503050406030204" pitchFamily="18" charset="0"/>
                              </a:rPr>
                              <m:t>12</m:t>
                            </m:r>
                          </m:e>
                        </m:eqArr>
                      </m:e>
                    </m:d>
                  </m:oMath>
                </a14:m>
                <a:r>
                  <a:rPr lang="en-US" dirty="0"/>
                  <a:t> </a:t>
                </a:r>
              </a:p>
              <a:p>
                <a:pPr marL="0" indent="0">
                  <a:buNone/>
                </a:pPr>
                <a:r>
                  <a:rPr lang="en-US" dirty="0"/>
                  <a:t>Event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5 </m:t>
                        </m:r>
                        <m:r>
                          <a:rPr lang="en-US" b="0" i="1" smtClean="0">
                            <a:latin typeface="Cambria Math" panose="02040503050406030204" pitchFamily="18" charset="0"/>
                          </a:rPr>
                          <m:t>𝑑𝑒𝑓𝑒𝑐𝑡𝑖𝑣𝑒</m:t>
                        </m:r>
                        <m:r>
                          <a:rPr lang="en-US" b="0" i="1" smtClean="0">
                            <a:latin typeface="Cambria Math" panose="02040503050406030204" pitchFamily="18" charset="0"/>
                          </a:rPr>
                          <m:t> </m:t>
                        </m:r>
                        <m:r>
                          <a:rPr lang="en-US" b="0" i="1" smtClean="0">
                            <a:latin typeface="Cambria Math" panose="02040503050406030204" pitchFamily="18" charset="0"/>
                          </a:rPr>
                          <m:t>𝑐h𝑖𝑝𝑠</m:t>
                        </m:r>
                        <m:r>
                          <a:rPr lang="en-US" b="0" i="1" smtClean="0">
                            <a:latin typeface="Cambria Math" panose="02040503050406030204" pitchFamily="18" charset="0"/>
                          </a:rPr>
                          <m:t>, 7 </m:t>
                        </m:r>
                        <m:r>
                          <a:rPr lang="en-US" b="0" i="1" smtClean="0">
                            <a:latin typeface="Cambria Math" panose="02040503050406030204" pitchFamily="18" charset="0"/>
                          </a:rPr>
                          <m:t>𝑛𝑜𝑛</m:t>
                        </m:r>
                        <m:r>
                          <a:rPr lang="en-US" b="0" i="1" smtClean="0">
                            <a:latin typeface="Cambria Math" panose="02040503050406030204" pitchFamily="18" charset="0"/>
                          </a:rPr>
                          <m:t>−</m:t>
                        </m:r>
                        <m:r>
                          <a:rPr lang="en-US" b="0" i="1" smtClean="0">
                            <a:latin typeface="Cambria Math" panose="02040503050406030204" pitchFamily="18" charset="0"/>
                          </a:rPr>
                          <m:t>𝑑𝑒𝑓𝑒𝑐𝑡𝑖𝑣𝑒</m:t>
                        </m:r>
                        <m:r>
                          <a:rPr lang="en-US" b="0" i="1" smtClean="0">
                            <a:latin typeface="Cambria Math" panose="02040503050406030204" pitchFamily="18" charset="0"/>
                          </a:rPr>
                          <m:t> </m:t>
                        </m:r>
                        <m:r>
                          <a:rPr lang="en-US" b="0" i="1" smtClean="0">
                            <a:latin typeface="Cambria Math" panose="02040503050406030204" pitchFamily="18" charset="0"/>
                          </a:rPr>
                          <m:t>𝑐h𝑖𝑝𝑠</m:t>
                        </m:r>
                      </m:e>
                    </m:d>
                  </m:oMath>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𝐴</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10</m:t>
                              </m:r>
                            </m:e>
                            <m:e>
                              <m:r>
                                <a:rPr lang="en-US" b="0" i="1" smtClean="0">
                                  <a:latin typeface="Cambria Math" panose="02040503050406030204" pitchFamily="18" charset="0"/>
                                </a:rPr>
                                <m:t>5</m:t>
                              </m:r>
                            </m:e>
                          </m:eqArr>
                        </m:e>
                      </m:d>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40</m:t>
                              </m:r>
                            </m:e>
                            <m:e>
                              <m:r>
                                <a:rPr lang="en-US" b="0" i="1" smtClean="0">
                                  <a:latin typeface="Cambria Math" panose="02040503050406030204" pitchFamily="18" charset="0"/>
                                </a:rPr>
                                <m:t>7</m:t>
                              </m:r>
                            </m:e>
                          </m:eqArr>
                        </m:e>
                      </m:d>
                      <m:r>
                        <a:rPr lang="en-US" b="0" i="1" smtClean="0">
                          <a:latin typeface="Cambria Math" panose="02040503050406030204" pitchFamily="18" charset="0"/>
                        </a:rPr>
                        <m:t> ⇒</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𝐴</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D3CA5F9-1B6F-49BD-B2FB-7FF3A2A5D344}"/>
                  </a:ext>
                </a:extLst>
              </p:cNvPr>
              <p:cNvSpPr>
                <a:spLocks noGrp="1" noRot="1" noChangeAspect="1" noMove="1" noResize="1" noEditPoints="1" noAdjustHandles="1" noChangeArrowheads="1" noChangeShapeType="1" noTextEdit="1"/>
              </p:cNvSpPr>
              <p:nvPr>
                <p:ph idx="1"/>
              </p:nvPr>
            </p:nvSpPr>
            <p:spPr>
              <a:xfrm>
                <a:off x="838200" y="1778000"/>
                <a:ext cx="10515600" cy="4351338"/>
              </a:xfrm>
              <a:blipFill>
                <a:blip r:embed="rId2"/>
                <a:stretch>
                  <a:fillRect l="-1217" t="-3226" r="-1275"/>
                </a:stretch>
              </a:blipFill>
            </p:spPr>
            <p:txBody>
              <a:bodyPr/>
              <a:lstStyle/>
              <a:p>
                <a:r>
                  <a:rPr lang="en-US">
                    <a:noFill/>
                  </a:rPr>
                  <a:t> </a:t>
                </a:r>
              </a:p>
            </p:txBody>
          </p:sp>
        </mc:Fallback>
      </mc:AlternateContent>
    </p:spTree>
    <p:extLst>
      <p:ext uri="{BB962C8B-B14F-4D97-AF65-F5344CB8AC3E}">
        <p14:creationId xmlns:p14="http://schemas.microsoft.com/office/powerpoint/2010/main" val="1733906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8279-F674-4C75-9C0D-268EE3EFE07F}"/>
              </a:ext>
            </a:extLst>
          </p:cNvPr>
          <p:cNvSpPr>
            <a:spLocks noGrp="1"/>
          </p:cNvSpPr>
          <p:nvPr>
            <p:ph type="title"/>
          </p:nvPr>
        </p:nvSpPr>
        <p:spPr/>
        <p:txBody>
          <a:bodyPr/>
          <a:lstStyle/>
          <a:p>
            <a:pPr algn="ctr"/>
            <a:r>
              <a:rPr lang="en-US" dirty="0"/>
              <a:t>Distinguishable Permutation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826C0-D81D-4DFF-B95B-5ACD3CFD5D36}"/>
                  </a:ext>
                </a:extLst>
              </p:cNvPr>
              <p:cNvSpPr>
                <a:spLocks noGrp="1"/>
              </p:cNvSpPr>
              <p:nvPr>
                <p:ph idx="1"/>
              </p:nvPr>
            </p:nvSpPr>
            <p:spPr/>
            <p:txBody>
              <a:bodyPr/>
              <a:lstStyle/>
              <a:p>
                <a:pPr marL="0" indent="0">
                  <a:buNone/>
                </a:pPr>
                <a:r>
                  <a:rPr lang="en-US" b="1" u="sng" dirty="0"/>
                  <a:t>Example 4:</a:t>
                </a:r>
                <a:r>
                  <a:rPr lang="en-US" dirty="0"/>
                  <a:t> How many strings can be formed by permuting the letters in SUCCESS?</a:t>
                </a:r>
              </a:p>
              <a:p>
                <a:pPr marL="0" indent="0">
                  <a:buNone/>
                </a:pPr>
                <a:r>
                  <a:rPr lang="en-US" b="1" u="sng" dirty="0"/>
                  <a:t>Solution:</a:t>
                </a:r>
                <a:r>
                  <a:rPr lang="en-US" dirty="0"/>
                  <a:t> There 4 partitions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=3;</m:t>
                      </m:r>
                      <m:r>
                        <a:rPr lang="en-US" b="0" i="1" smtClean="0">
                          <a:latin typeface="Cambria Math" panose="02040503050406030204" pitchFamily="18" charset="0"/>
                        </a:rPr>
                        <m:t>𝑈</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=1;</m:t>
                      </m:r>
                      <m:r>
                        <a:rPr lang="en-US" b="0" i="1" smtClean="0">
                          <a:latin typeface="Cambria Math" panose="02040503050406030204" pitchFamily="18" charset="0"/>
                        </a:rPr>
                        <m:t>𝐶</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=2;</m:t>
                      </m:r>
                      <m:r>
                        <a:rPr lang="en-US" b="0" i="1" smtClean="0">
                          <a:latin typeface="Cambria Math" panose="02040503050406030204" pitchFamily="18" charset="0"/>
                        </a:rPr>
                        <m:t>𝐸</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4</m:t>
                          </m:r>
                        </m:sub>
                      </m:sSub>
                      <m:r>
                        <a:rPr lang="en-US" b="0" i="1" smtClean="0">
                          <a:latin typeface="Cambria Math" panose="02040503050406030204" pitchFamily="18" charset="0"/>
                        </a:rPr>
                        <m:t>=1</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4</m:t>
                          </m:r>
                        </m:sub>
                      </m:sSub>
                      <m:r>
                        <a:rPr lang="en-US" b="0" i="1" smtClean="0">
                          <a:latin typeface="Cambria Math" panose="02040503050406030204" pitchFamily="18" charset="0"/>
                        </a:rPr>
                        <m:t>=7</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3!1!2!1!</m:t>
                              </m:r>
                            </m:den>
                          </m:f>
                          <m:r>
                            <a:rPr lang="en-US" i="1">
                              <a:solidFill>
                                <a:prstClr val="black"/>
                              </a:solidFill>
                              <a:latin typeface="Cambria Math" panose="02040503050406030204" pitchFamily="18" charset="0"/>
                            </a:rPr>
                            <m:t>=</m:t>
                          </m:r>
                          <m:r>
                            <a:rPr lang="en-US" b="0" i="1" smtClean="0">
                              <a:latin typeface="Cambria Math" panose="02040503050406030204" pitchFamily="18" charset="0"/>
                            </a:rPr>
                            <m:t>420 </m:t>
                          </m:r>
                          <m:r>
                            <a:rPr lang="en-US" b="0" i="1" smtClean="0">
                              <a:latin typeface="Cambria Math" panose="02040503050406030204" pitchFamily="18" charset="0"/>
                            </a:rPr>
                            <m:t>𝑠𝑡𝑟𝑖𝑛𝑔𝑠</m:t>
                          </m:r>
                        </m:e>
                      </m:box>
                      <m:r>
                        <a:rPr lang="en-US" b="0" i="1"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0D5826C0-D81D-4DFF-B95B-5ACD3CFD5D3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561355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F172-0CC0-4CB5-82A5-BE203365F434}"/>
              </a:ext>
            </a:extLst>
          </p:cNvPr>
          <p:cNvSpPr>
            <a:spLocks noGrp="1"/>
          </p:cNvSpPr>
          <p:nvPr>
            <p:ph type="title"/>
          </p:nvPr>
        </p:nvSpPr>
        <p:spPr/>
        <p:txBody>
          <a:bodyPr/>
          <a:lstStyle/>
          <a:p>
            <a:pPr algn="ctr"/>
            <a:r>
              <a:rPr lang="en-US" dirty="0"/>
              <a:t>Concluding Remarks on Permutation and Combinations: </a:t>
            </a:r>
          </a:p>
        </p:txBody>
      </p:sp>
      <p:sp>
        <p:nvSpPr>
          <p:cNvPr id="3" name="Content Placeholder 2">
            <a:extLst>
              <a:ext uri="{FF2B5EF4-FFF2-40B4-BE49-F238E27FC236}">
                <a16:creationId xmlns:a16="http://schemas.microsoft.com/office/drawing/2014/main" id="{ED3798EE-2CC1-4C8D-BFF6-373C11581557}"/>
              </a:ext>
            </a:extLst>
          </p:cNvPr>
          <p:cNvSpPr>
            <a:spLocks noGrp="1"/>
          </p:cNvSpPr>
          <p:nvPr>
            <p:ph idx="1"/>
          </p:nvPr>
        </p:nvSpPr>
        <p:spPr>
          <a:xfrm>
            <a:off x="838200" y="1854200"/>
            <a:ext cx="10515600" cy="4351338"/>
          </a:xfrm>
        </p:spPr>
        <p:txBody>
          <a:bodyPr>
            <a:normAutofit lnSpcReduction="10000"/>
          </a:bodyPr>
          <a:lstStyle/>
          <a:p>
            <a:pPr marL="0" indent="0">
              <a:buNone/>
            </a:pPr>
            <a:r>
              <a:rPr lang="en-US" dirty="0"/>
              <a:t>When to use Permutation or Combination:</a:t>
            </a:r>
          </a:p>
          <a:p>
            <a:pPr marL="0" indent="0">
              <a:buNone/>
            </a:pPr>
            <a:endParaRPr lang="en-US" dirty="0"/>
          </a:p>
          <a:p>
            <a:pPr marL="0" indent="0">
              <a:buNone/>
            </a:pPr>
            <a:r>
              <a:rPr lang="en-US" dirty="0"/>
              <a:t>•	Use Permutation if order is important.</a:t>
            </a:r>
          </a:p>
          <a:p>
            <a:pPr marL="0" indent="0">
              <a:buNone/>
            </a:pPr>
            <a:endParaRPr lang="en-US" dirty="0"/>
          </a:p>
          <a:p>
            <a:pPr marL="0" indent="0">
              <a:buNone/>
            </a:pPr>
            <a:r>
              <a:rPr lang="en-US" dirty="0"/>
              <a:t>•	Use combination if order is not important.</a:t>
            </a:r>
          </a:p>
          <a:p>
            <a:pPr marL="0" indent="0">
              <a:buNone/>
            </a:pPr>
            <a:endParaRPr lang="en-US" dirty="0"/>
          </a:p>
          <a:p>
            <a:pPr marL="0" indent="0">
              <a:buNone/>
            </a:pPr>
            <a:r>
              <a:rPr lang="en-US" dirty="0"/>
              <a:t>•	When distinguishable partitions are involved.  </a:t>
            </a:r>
          </a:p>
          <a:p>
            <a:pPr marL="0" indent="0">
              <a:buNone/>
            </a:pPr>
            <a:r>
              <a:rPr lang="en-US"/>
              <a:t>	Use </a:t>
            </a:r>
            <a:r>
              <a:rPr lang="en-US" dirty="0"/>
              <a:t>combination for each partition and then apply the 	multiplication rule.</a:t>
            </a:r>
          </a:p>
          <a:p>
            <a:pPr marL="0" indent="0">
              <a:buNone/>
            </a:pPr>
            <a:endParaRPr lang="en-US" dirty="0"/>
          </a:p>
        </p:txBody>
      </p:sp>
    </p:spTree>
    <p:extLst>
      <p:ext uri="{BB962C8B-B14F-4D97-AF65-F5344CB8AC3E}">
        <p14:creationId xmlns:p14="http://schemas.microsoft.com/office/powerpoint/2010/main" val="3716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E63D-9450-4EA8-82C4-94ED806712FC}"/>
              </a:ext>
            </a:extLst>
          </p:cNvPr>
          <p:cNvSpPr>
            <a:spLocks noGrp="1"/>
          </p:cNvSpPr>
          <p:nvPr>
            <p:ph type="title"/>
          </p:nvPr>
        </p:nvSpPr>
        <p:spPr/>
        <p:txBody>
          <a:bodyPr/>
          <a:lstStyle/>
          <a:p>
            <a:pPr algn="ctr"/>
            <a:r>
              <a:rPr lang="en-US" dirty="0"/>
              <a:t>Examples of Sequential Experiments</a:t>
            </a:r>
          </a:p>
        </p:txBody>
      </p:sp>
      <p:sp>
        <p:nvSpPr>
          <p:cNvPr id="3" name="Content Placeholder 2">
            <a:extLst>
              <a:ext uri="{FF2B5EF4-FFF2-40B4-BE49-F238E27FC236}">
                <a16:creationId xmlns:a16="http://schemas.microsoft.com/office/drawing/2014/main" id="{460BF199-076D-4D3B-91BA-157B8034496A}"/>
              </a:ext>
            </a:extLst>
          </p:cNvPr>
          <p:cNvSpPr>
            <a:spLocks noGrp="1"/>
          </p:cNvSpPr>
          <p:nvPr>
            <p:ph idx="1"/>
          </p:nvPr>
        </p:nvSpPr>
        <p:spPr/>
        <p:txBody>
          <a:bodyPr/>
          <a:lstStyle/>
          <a:p>
            <a:pPr marL="0" indent="0">
              <a:buNone/>
            </a:pPr>
            <a:r>
              <a:rPr lang="en-US" b="1" u="sng" dirty="0"/>
              <a:t>Example 1:</a:t>
            </a:r>
            <a:r>
              <a:rPr lang="en-US" dirty="0"/>
              <a:t> A property developer offers prospective home buyers a choice of </a:t>
            </a:r>
            <a:r>
              <a:rPr lang="en-US" b="1" i="1" dirty="0"/>
              <a:t>4 exterior styles</a:t>
            </a:r>
            <a:r>
              <a:rPr lang="en-US" dirty="0"/>
              <a:t>: Tudor, Rustic, Colonial and Traditional.  The developer also offers </a:t>
            </a:r>
            <a:r>
              <a:rPr lang="en-US" b="1" i="1" dirty="0"/>
              <a:t>3 floor plans</a:t>
            </a:r>
            <a:r>
              <a:rPr lang="en-US" dirty="0"/>
              <a:t>, Ranch, Two-</a:t>
            </a:r>
            <a:r>
              <a:rPr lang="en-US" dirty="0" err="1"/>
              <a:t>Storey</a:t>
            </a:r>
            <a:r>
              <a:rPr lang="en-US" dirty="0"/>
              <a:t> and Split level.</a:t>
            </a:r>
          </a:p>
          <a:p>
            <a:pPr marL="0" indent="0">
              <a:buNone/>
            </a:pPr>
            <a:r>
              <a:rPr lang="en-US" dirty="0"/>
              <a:t>This is a sequential experiment comprising 2 sub-experiments.</a:t>
            </a:r>
          </a:p>
          <a:p>
            <a:pPr marL="0" indent="0">
              <a:buNone/>
            </a:pPr>
            <a:endParaRPr lang="en-US" dirty="0"/>
          </a:p>
          <a:p>
            <a:pPr marL="0" indent="0">
              <a:buNone/>
            </a:pPr>
            <a:r>
              <a:rPr lang="en-US" b="1" dirty="0"/>
              <a:t>Sub-experiment 1:</a:t>
            </a:r>
            <a:r>
              <a:rPr lang="en-US" dirty="0"/>
              <a:t> The selection of one exterior style (there are 4 ways to select).</a:t>
            </a:r>
          </a:p>
          <a:p>
            <a:pPr marL="0" indent="0">
              <a:buNone/>
            </a:pPr>
            <a:r>
              <a:rPr lang="en-US" b="1" dirty="0"/>
              <a:t>Sub-experiment 2:</a:t>
            </a:r>
            <a:r>
              <a:rPr lang="en-US" dirty="0"/>
              <a:t> The selection of one floor plan (there are 3 ways to select.</a:t>
            </a:r>
          </a:p>
        </p:txBody>
      </p:sp>
    </p:spTree>
    <p:extLst>
      <p:ext uri="{BB962C8B-B14F-4D97-AF65-F5344CB8AC3E}">
        <p14:creationId xmlns:p14="http://schemas.microsoft.com/office/powerpoint/2010/main" val="2002667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89C4-7D2E-4053-82D3-14D0CA0255D4}"/>
              </a:ext>
            </a:extLst>
          </p:cNvPr>
          <p:cNvSpPr>
            <a:spLocks noGrp="1"/>
          </p:cNvSpPr>
          <p:nvPr>
            <p:ph type="title"/>
          </p:nvPr>
        </p:nvSpPr>
        <p:spPr/>
        <p:txBody>
          <a:bodyPr/>
          <a:lstStyle/>
          <a:p>
            <a:pPr algn="ctr"/>
            <a:r>
              <a:rPr lang="en-US" dirty="0"/>
              <a:t>Sequential Experiment Example continued</a:t>
            </a:r>
          </a:p>
        </p:txBody>
      </p:sp>
      <p:pic>
        <p:nvPicPr>
          <p:cNvPr id="4" name="Content Placeholder 3">
            <a:extLst>
              <a:ext uri="{FF2B5EF4-FFF2-40B4-BE49-F238E27FC236}">
                <a16:creationId xmlns:a16="http://schemas.microsoft.com/office/drawing/2014/main" id="{45E12A1C-40DD-48EC-AFF7-5A06C33A2F56}"/>
              </a:ext>
            </a:extLst>
          </p:cNvPr>
          <p:cNvPicPr>
            <a:picLocks noGrp="1" noChangeAspect="1"/>
          </p:cNvPicPr>
          <p:nvPr>
            <p:ph idx="1"/>
          </p:nvPr>
        </p:nvPicPr>
        <p:blipFill>
          <a:blip r:embed="rId2"/>
          <a:stretch>
            <a:fillRect/>
          </a:stretch>
        </p:blipFill>
        <p:spPr>
          <a:xfrm>
            <a:off x="3705225" y="1231157"/>
            <a:ext cx="4234975" cy="4906970"/>
          </a:xfrm>
          <a:prstGeom prst="rect">
            <a:avLst/>
          </a:prstGeom>
        </p:spPr>
      </p:pic>
    </p:spTree>
    <p:extLst>
      <p:ext uri="{BB962C8B-B14F-4D97-AF65-F5344CB8AC3E}">
        <p14:creationId xmlns:p14="http://schemas.microsoft.com/office/powerpoint/2010/main" val="196964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13BD-531A-4385-88F9-A76F76356932}"/>
              </a:ext>
            </a:extLst>
          </p:cNvPr>
          <p:cNvSpPr>
            <a:spLocks noGrp="1"/>
          </p:cNvSpPr>
          <p:nvPr>
            <p:ph type="title"/>
          </p:nvPr>
        </p:nvSpPr>
        <p:spPr/>
        <p:txBody>
          <a:bodyPr/>
          <a:lstStyle/>
          <a:p>
            <a:pPr algn="ctr"/>
            <a:r>
              <a:rPr lang="en-US" dirty="0"/>
              <a:t>Examples of Sequential Experiments</a:t>
            </a:r>
          </a:p>
        </p:txBody>
      </p:sp>
      <p:sp>
        <p:nvSpPr>
          <p:cNvPr id="3" name="Content Placeholder 2">
            <a:extLst>
              <a:ext uri="{FF2B5EF4-FFF2-40B4-BE49-F238E27FC236}">
                <a16:creationId xmlns:a16="http://schemas.microsoft.com/office/drawing/2014/main" id="{6A78B0FC-4722-4310-B966-90F5A8223AD0}"/>
              </a:ext>
            </a:extLst>
          </p:cNvPr>
          <p:cNvSpPr>
            <a:spLocks noGrp="1"/>
          </p:cNvSpPr>
          <p:nvPr>
            <p:ph idx="1"/>
          </p:nvPr>
        </p:nvSpPr>
        <p:spPr/>
        <p:txBody>
          <a:bodyPr/>
          <a:lstStyle/>
          <a:p>
            <a:pPr marL="514350" indent="-514350">
              <a:buFont typeface="+mj-lt"/>
              <a:buAutoNum type="arabicPeriod"/>
            </a:pPr>
            <a:r>
              <a:rPr lang="en-US" dirty="0"/>
              <a:t>Assignment of offices to 10 people (sequential experiment). Assignment of one office to one person (sub-experiment)</a:t>
            </a:r>
          </a:p>
          <a:p>
            <a:pPr marL="514350" indent="-514350">
              <a:buFont typeface="+mj-lt"/>
              <a:buAutoNum type="arabicPeriod"/>
            </a:pPr>
            <a:r>
              <a:rPr lang="en-US" dirty="0"/>
              <a:t>Answering of 10 multiple choice questions (sequential experiment). Answering of one multiple choice question (sub-experiment)</a:t>
            </a:r>
          </a:p>
          <a:p>
            <a:pPr marL="514350" indent="-514350">
              <a:buFont typeface="+mj-lt"/>
              <a:buAutoNum type="arabicPeriod"/>
            </a:pPr>
            <a:r>
              <a:rPr lang="en-US" dirty="0"/>
              <a:t>Assigning unique passwords to 10 people (sequential experiment). Assigning a unique password to one individual (sub-experiment)</a:t>
            </a:r>
          </a:p>
        </p:txBody>
      </p:sp>
    </p:spTree>
    <p:extLst>
      <p:ext uri="{BB962C8B-B14F-4D97-AF65-F5344CB8AC3E}">
        <p14:creationId xmlns:p14="http://schemas.microsoft.com/office/powerpoint/2010/main" val="161666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5752-465C-417B-B9B9-384C0B50A741}"/>
              </a:ext>
            </a:extLst>
          </p:cNvPr>
          <p:cNvSpPr>
            <a:spLocks noGrp="1"/>
          </p:cNvSpPr>
          <p:nvPr>
            <p:ph type="title"/>
          </p:nvPr>
        </p:nvSpPr>
        <p:spPr/>
        <p:txBody>
          <a:bodyPr/>
          <a:lstStyle/>
          <a:p>
            <a:pPr algn="ctr"/>
            <a:r>
              <a:rPr lang="en-US" dirty="0"/>
              <a:t>Counting Methods for Sequential Experiments</a:t>
            </a:r>
          </a:p>
        </p:txBody>
      </p:sp>
      <p:sp>
        <p:nvSpPr>
          <p:cNvPr id="3" name="Content Placeholder 2">
            <a:extLst>
              <a:ext uri="{FF2B5EF4-FFF2-40B4-BE49-F238E27FC236}">
                <a16:creationId xmlns:a16="http://schemas.microsoft.com/office/drawing/2014/main" id="{F136C5D7-F973-4D9B-8138-0E960F333E4C}"/>
              </a:ext>
            </a:extLst>
          </p:cNvPr>
          <p:cNvSpPr>
            <a:spLocks noGrp="1"/>
          </p:cNvSpPr>
          <p:nvPr>
            <p:ph idx="1"/>
          </p:nvPr>
        </p:nvSpPr>
        <p:spPr/>
        <p:txBody>
          <a:bodyPr/>
          <a:lstStyle/>
          <a:p>
            <a:pPr marL="0" indent="0">
              <a:buNone/>
            </a:pPr>
            <a:r>
              <a:rPr lang="en-US" dirty="0"/>
              <a:t>A sequential experiment usually produces several outcomes (events) that form a sample space. Evaluation of the probability of outcomes or events requires (1) the cardinality of the sample space and (2) the cardinality of the events. The probabilities are then determined using the classical method of assigning probabilities.</a:t>
            </a:r>
          </a:p>
          <a:p>
            <a:pPr marL="0" indent="0">
              <a:buNone/>
            </a:pPr>
            <a:endParaRPr lang="en-US" dirty="0"/>
          </a:p>
          <a:p>
            <a:pPr marL="0" indent="0">
              <a:buNone/>
            </a:pPr>
            <a:r>
              <a:rPr lang="en-US" b="1" u="sng" dirty="0"/>
              <a:t>Definition:</a:t>
            </a:r>
          </a:p>
          <a:p>
            <a:pPr marL="0" indent="0">
              <a:buNone/>
            </a:pPr>
            <a:r>
              <a:rPr lang="en-US" dirty="0"/>
              <a:t>A counting method is a systematic method used to count the cardinalities of the sample space and of the events in a sequential experiment.</a:t>
            </a:r>
          </a:p>
        </p:txBody>
      </p:sp>
    </p:spTree>
    <p:extLst>
      <p:ext uri="{BB962C8B-B14F-4D97-AF65-F5344CB8AC3E}">
        <p14:creationId xmlns:p14="http://schemas.microsoft.com/office/powerpoint/2010/main" val="5172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4BD7-3589-4E18-BDD3-DC8C8192F7BE}"/>
              </a:ext>
            </a:extLst>
          </p:cNvPr>
          <p:cNvSpPr>
            <a:spLocks noGrp="1"/>
          </p:cNvSpPr>
          <p:nvPr>
            <p:ph type="title"/>
          </p:nvPr>
        </p:nvSpPr>
        <p:spPr/>
        <p:txBody>
          <a:bodyPr/>
          <a:lstStyle/>
          <a:p>
            <a:pPr algn="ctr"/>
            <a:r>
              <a:rPr lang="en-US" dirty="0"/>
              <a:t>Types of Counting Methods</a:t>
            </a:r>
          </a:p>
        </p:txBody>
      </p:sp>
      <p:sp>
        <p:nvSpPr>
          <p:cNvPr id="3" name="Content Placeholder 2">
            <a:extLst>
              <a:ext uri="{FF2B5EF4-FFF2-40B4-BE49-F238E27FC236}">
                <a16:creationId xmlns:a16="http://schemas.microsoft.com/office/drawing/2014/main" id="{4AADCBC5-9F22-419D-9761-2236B2694420}"/>
              </a:ext>
            </a:extLst>
          </p:cNvPr>
          <p:cNvSpPr>
            <a:spLocks noGrp="1"/>
          </p:cNvSpPr>
          <p:nvPr>
            <p:ph idx="1"/>
          </p:nvPr>
        </p:nvSpPr>
        <p:spPr/>
        <p:txBody>
          <a:bodyPr/>
          <a:lstStyle/>
          <a:p>
            <a:pPr marL="0" indent="0">
              <a:buNone/>
            </a:pPr>
            <a:r>
              <a:rPr lang="en-US" dirty="0"/>
              <a:t>The following is a list of counting methods most frequently used in engineering:</a:t>
            </a:r>
          </a:p>
          <a:p>
            <a:pPr marL="0" indent="0">
              <a:buNone/>
            </a:pPr>
            <a:r>
              <a:rPr lang="en-US" dirty="0"/>
              <a:t>•	Tree diagram</a:t>
            </a:r>
          </a:p>
          <a:p>
            <a:pPr marL="0" indent="0">
              <a:buNone/>
            </a:pPr>
            <a:r>
              <a:rPr lang="en-US" dirty="0"/>
              <a:t>•	Multiplication rule</a:t>
            </a:r>
          </a:p>
          <a:p>
            <a:pPr marL="0" indent="0">
              <a:buNone/>
            </a:pPr>
            <a:r>
              <a:rPr lang="en-US" dirty="0"/>
              <a:t>•	Permutations</a:t>
            </a:r>
          </a:p>
          <a:p>
            <a:pPr marL="0" indent="0">
              <a:buNone/>
            </a:pPr>
            <a:r>
              <a:rPr lang="en-US" dirty="0"/>
              <a:t>•	Combinations</a:t>
            </a:r>
          </a:p>
          <a:p>
            <a:pPr marL="0" indent="0">
              <a:buNone/>
            </a:pPr>
            <a:r>
              <a:rPr lang="en-US" dirty="0"/>
              <a:t>•	Distinguishable Permutations</a:t>
            </a:r>
          </a:p>
          <a:p>
            <a:pPr marL="0" indent="0">
              <a:buNone/>
            </a:pPr>
            <a:endParaRPr lang="en-US" dirty="0"/>
          </a:p>
        </p:txBody>
      </p:sp>
    </p:spTree>
    <p:extLst>
      <p:ext uri="{BB962C8B-B14F-4D97-AF65-F5344CB8AC3E}">
        <p14:creationId xmlns:p14="http://schemas.microsoft.com/office/powerpoint/2010/main" val="139537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9CFC-EAFD-40DC-8651-2CF63D8DAC4B}"/>
              </a:ext>
            </a:extLst>
          </p:cNvPr>
          <p:cNvSpPr>
            <a:spLocks noGrp="1"/>
          </p:cNvSpPr>
          <p:nvPr>
            <p:ph type="title"/>
          </p:nvPr>
        </p:nvSpPr>
        <p:spPr/>
        <p:txBody>
          <a:bodyPr/>
          <a:lstStyle/>
          <a:p>
            <a:pPr algn="ctr"/>
            <a:r>
              <a:rPr lang="en-US" dirty="0"/>
              <a:t>Tree Diagram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DDDCA0-19F1-4C3E-B5C6-7E74F525D461}"/>
                  </a:ext>
                </a:extLst>
              </p:cNvPr>
              <p:cNvSpPr>
                <a:spLocks noGrp="1"/>
              </p:cNvSpPr>
              <p:nvPr>
                <p:ph idx="1"/>
              </p:nvPr>
            </p:nvSpPr>
            <p:spPr/>
            <p:txBody>
              <a:bodyPr>
                <a:normAutofit/>
              </a:bodyPr>
              <a:lstStyle/>
              <a:p>
                <a:pPr marL="0" indent="0">
                  <a:buNone/>
                </a:pPr>
                <a:r>
                  <a:rPr lang="en-US" b="1" dirty="0"/>
                  <a:t>Example 1:</a:t>
                </a:r>
                <a:r>
                  <a:rPr lang="en-US" dirty="0"/>
                  <a:t>  A property developer offers prospective home buyers a choice of 4 exterior styles: Tudor, Rustic, Colonial and Traditional.  The developer also offers 3 floor plans, Ranch, Two-</a:t>
                </a:r>
                <a:r>
                  <a:rPr lang="en-US" dirty="0" err="1"/>
                  <a:t>Storey</a:t>
                </a:r>
                <a:r>
                  <a:rPr lang="en-US" dirty="0"/>
                  <a:t>, and Split level.  </a:t>
                </a:r>
              </a:p>
              <a:p>
                <a:pPr marL="514350" indent="-514350">
                  <a:buAutoNum type="alphaLcParenBoth"/>
                </a:pPr>
                <a:r>
                  <a:rPr lang="en-US" dirty="0"/>
                  <a:t>Find the cardinality of the sample space; (b) Find the cardinality of the event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𝑐h𝑜𝑜𝑠𝑖𝑛𝑔</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𝑟𝑢𝑠𝑡𝑖𝑐</m:t>
                        </m:r>
                        <m:r>
                          <a:rPr lang="en-US" b="0" i="1" smtClean="0">
                            <a:latin typeface="Cambria Math" panose="02040503050406030204" pitchFamily="18" charset="0"/>
                          </a:rPr>
                          <m:t> </m:t>
                        </m:r>
                        <m:r>
                          <a:rPr lang="en-US" b="0" i="1" smtClean="0">
                            <a:latin typeface="Cambria Math" panose="02040503050406030204" pitchFamily="18" charset="0"/>
                          </a:rPr>
                          <m:t>𝑒𝑥𝑡𝑒𝑟𝑖𝑜𝑟</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𝑟𝑎𝑛𝑐h</m:t>
                        </m:r>
                        <m:r>
                          <a:rPr lang="en-US" b="0" i="1" smtClean="0">
                            <a:latin typeface="Cambria Math" panose="02040503050406030204" pitchFamily="18" charset="0"/>
                          </a:rPr>
                          <m:t> </m:t>
                        </m:r>
                        <m:r>
                          <a:rPr lang="en-US" b="0" i="1" smtClean="0">
                            <a:latin typeface="Cambria Math" panose="02040503050406030204" pitchFamily="18" charset="0"/>
                          </a:rPr>
                          <m:t>𝑓𝑙𝑜𝑜𝑟</m:t>
                        </m:r>
                        <m:r>
                          <a:rPr lang="en-US" b="0" i="1" smtClean="0">
                            <a:latin typeface="Cambria Math" panose="02040503050406030204" pitchFamily="18" charset="0"/>
                          </a:rPr>
                          <m:t> </m:t>
                        </m:r>
                        <m:r>
                          <a:rPr lang="en-US" b="0" i="1" smtClean="0">
                            <a:latin typeface="Cambria Math" panose="02040503050406030204" pitchFamily="18" charset="0"/>
                          </a:rPr>
                          <m:t>𝑝𝑙𝑎𝑛</m:t>
                        </m:r>
                        <m:r>
                          <a:rPr lang="en-US" b="0" i="1" smtClean="0">
                            <a:latin typeface="Cambria Math" panose="02040503050406030204" pitchFamily="18" charset="0"/>
                          </a:rPr>
                          <m:t> </m:t>
                        </m:r>
                      </m:e>
                    </m:d>
                  </m:oMath>
                </a14:m>
                <a:r>
                  <a:rPr lang="en-US" dirty="0"/>
                  <a:t> </a:t>
                </a:r>
              </a:p>
              <a:p>
                <a:pPr marL="0" indent="0">
                  <a:buNone/>
                </a:pPr>
                <a:endParaRPr lang="en-US" dirty="0"/>
              </a:p>
              <a:p>
                <a:pPr marL="0" indent="0">
                  <a:buNone/>
                </a:pPr>
                <a:r>
                  <a:rPr lang="en-US" b="1" dirty="0"/>
                  <a:t>Solution:</a:t>
                </a:r>
                <a:r>
                  <a:rPr lang="en-US" dirty="0"/>
                  <a:t>  Choosing a property involves two sub-experiments: </a:t>
                </a:r>
              </a:p>
              <a:p>
                <a:pPr marL="0" indent="0">
                  <a:buNone/>
                </a:pPr>
                <a:r>
                  <a:rPr lang="en-US" dirty="0"/>
                  <a:t>(1) Sub-experiment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 selecting exterior styles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=4</m:t>
                    </m:r>
                  </m:oMath>
                </a14:m>
                <a:r>
                  <a:rPr lang="en-US" dirty="0"/>
                  <a:t> ways; </a:t>
                </a:r>
              </a:p>
              <a:p>
                <a:pPr marL="0" indent="0">
                  <a:buNone/>
                </a:pPr>
                <a:r>
                  <a:rPr lang="en-US" dirty="0"/>
                  <a:t>(2) Sub-experiment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 selecting floor plans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=3</m:t>
                    </m:r>
                  </m:oMath>
                </a14:m>
                <a:r>
                  <a:rPr lang="en-US" dirty="0"/>
                  <a:t>  ways.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0DDDCA0-19F1-4C3E-B5C6-7E74F525D461}"/>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30188585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ENEL 419 PROBABILITY AND RANDOM VARIABLES&amp;quot;&quot;/&gt;&lt;property id=&quot;20307&quot; value=&quot;256&quot;/&gt;&lt;/object&gt;&lt;object type=&quot;3&quot; unique_id=&quot;10004&quot;&gt;&lt;property id=&quot;20148&quot; value=&quot;5&quot;/&gt;&lt;property id=&quot;20300&quot; value=&quot;Slide 2 - &amp;quot;Applications&amp;quot;&quot;/&gt;&lt;property id=&quot;20307&quot; value=&quot;257&quot;/&gt;&lt;/object&gt;&lt;object type=&quot;3&quot; unique_id=&quot;10005&quot;&gt;&lt;property id=&quot;20148&quot; value=&quot;5&quot;/&gt;&lt;property id=&quot;20300&quot; value=&quot;Slide 3 - &amp;quot;Definition of Sequential Experiment&amp;quot;&quot;/&gt;&lt;property id=&quot;20307&quot; value=&quot;258&quot;/&gt;&lt;/object&gt;&lt;object type=&quot;3&quot; unique_id=&quot;10006&quot;&gt;&lt;property id=&quot;20148&quot; value=&quot;5&quot;/&gt;&lt;property id=&quot;20300&quot; value=&quot;Slide 4 - &amp;quot;Examples of Sequential Experiments&amp;quot;&quot;/&gt;&lt;property id=&quot;20307&quot; value=&quot;259&quot;/&gt;&lt;/object&gt;&lt;object type=&quot;3&quot; unique_id=&quot;10007&quot;&gt;&lt;property id=&quot;20148&quot; value=&quot;5&quot;/&gt;&lt;property id=&quot;20300&quot; value=&quot;Slide 5 - &amp;quot;Sequential Experiment Example continued&amp;quot;&quot;/&gt;&lt;property id=&quot;20307&quot; value=&quot;287&quot;/&gt;&lt;/object&gt;&lt;object type=&quot;3&quot; unique_id=&quot;10008&quot;&gt;&lt;property id=&quot;20148&quot; value=&quot;5&quot;/&gt;&lt;property id=&quot;20300&quot; value=&quot;Slide 6 - &amp;quot;Examples of Sequential Experiments&amp;quot;&quot;/&gt;&lt;property id=&quot;20307&quot; value=&quot;260&quot;/&gt;&lt;/object&gt;&lt;object type=&quot;3&quot; unique_id=&quot;10009&quot;&gt;&lt;property id=&quot;20148&quot; value=&quot;5&quot;/&gt;&lt;property id=&quot;20300&quot; value=&quot;Slide 7 - &amp;quot;Counting Methods for Sequential Experiments&amp;quot;&quot;/&gt;&lt;property id=&quot;20307&quot; value=&quot;261&quot;/&gt;&lt;/object&gt;&lt;object type=&quot;3&quot; unique_id=&quot;10010&quot;&gt;&lt;property id=&quot;20148&quot; value=&quot;5&quot;/&gt;&lt;property id=&quot;20300&quot; value=&quot;Slide 8 - &amp;quot;Types of Counting Methods&amp;quot;&quot;/&gt;&lt;property id=&quot;20307&quot; value=&quot;262&quot;/&gt;&lt;/object&gt;&lt;object type=&quot;3&quot; unique_id=&quot;10011&quot;&gt;&lt;property id=&quot;20148&quot; value=&quot;5&quot;/&gt;&lt;property id=&quot;20300&quot; value=&quot;Slide 9 - &amp;quot;Tree Diagram&amp;quot;&quot;/&gt;&lt;property id=&quot;20307&quot; value=&quot;263&quot;/&gt;&lt;/object&gt;&lt;object type=&quot;3&quot; unique_id=&quot;10012&quot;&gt;&lt;property id=&quot;20148&quot; value=&quot;5&quot;/&gt;&lt;property id=&quot;20300&quot; value=&quot;Slide 10 - &amp;quot;Tree Diagram for Selecting Property &amp;quot;&quot;/&gt;&lt;property id=&quot;20307&quot; value=&quot;264&quot;/&gt;&lt;/object&gt;&lt;object type=&quot;3&quot; unique_id=&quot;10013&quot;&gt;&lt;property id=&quot;20148&quot; value=&quot;5&quot;/&gt;&lt;property id=&quot;20300&quot; value=&quot;Slide 11 - &amp;quot;Multiplication Rule&amp;quot;&quot;/&gt;&lt;property id=&quot;20307&quot; value=&quot;266&quot;/&gt;&lt;/object&gt;&lt;object type=&quot;3&quot; unique_id=&quot;10014&quot;&gt;&lt;property id=&quot;20148&quot; value=&quot;5&quot;/&gt;&lt;property id=&quot;20300&quot; value=&quot;Slide 12 - &amp;quot;Multiplication Rule – Example 1&amp;quot;&quot;/&gt;&lt;property id=&quot;20307&quot; value=&quot;267&quot;/&gt;&lt;/object&gt;&lt;object type=&quot;3&quot; unique_id=&quot;10015&quot;&gt;&lt;property id=&quot;20148&quot; value=&quot;5&quot;/&gt;&lt;property id=&quot;20300&quot; value=&quot;Slide 13 - &amp;quot;Multiplication Rule – Example 2&amp;quot;&quot;/&gt;&lt;property id=&quot;20307&quot; value=&quot;268&quot;/&gt;&lt;/object&gt;&lt;object type=&quot;3&quot; unique_id=&quot;10016&quot;&gt;&lt;property id=&quot;20148&quot; value=&quot;5&quot;/&gt;&lt;property id=&quot;20300&quot; value=&quot;Slide 14 - &amp;quot;Multiplication Rule – Example 2 continued&amp;quot;&quot;/&gt;&lt;property id=&quot;20307&quot; value=&quot;269&quot;/&gt;&lt;/object&gt;&lt;object type=&quot;3&quot; unique_id=&quot;10017&quot;&gt;&lt;property id=&quot;20148&quot; value=&quot;5&quot;/&gt;&lt;property id=&quot;20300&quot; value=&quot;Slide 15 - &amp;quot;Multiplication Rule – Example 2 continued&amp;quot;&quot;/&gt;&lt;property id=&quot;20307&quot; value=&quot;270&quot;/&gt;&lt;/object&gt;&lt;object type=&quot;3&quot; unique_id=&quot;10018&quot;&gt;&lt;property id=&quot;20148&quot; value=&quot;5&quot;/&gt;&lt;property id=&quot;20300&quot; value=&quot;Slide 16 - &amp;quot;Permutations&amp;quot;&quot;/&gt;&lt;property id=&quot;20307&quot; value=&quot;271&quot;/&gt;&lt;/object&gt;&lt;object type=&quot;3&quot; unique_id=&quot;10019&quot;&gt;&lt;property id=&quot;20148&quot; value=&quot;5&quot;/&gt;&lt;property id=&quot;20300&quot; value=&quot;Slide 17 - &amp;quot;Permutations&amp;quot;&quot;/&gt;&lt;property id=&quot;20307&quot; value=&quot;272&quot;/&gt;&lt;/object&gt;&lt;object type=&quot;3&quot; unique_id=&quot;10020&quot;&gt;&lt;property id=&quot;20148&quot; value=&quot;5&quot;/&gt;&lt;property id=&quot;20300&quot; value=&quot;Slide 18 - &amp;quot;Permutations&amp;quot;&quot;/&gt;&lt;property id=&quot;20307&quot; value=&quot;273&quot;/&gt;&lt;/object&gt;&lt;object type=&quot;3&quot; unique_id=&quot;10021&quot;&gt;&lt;property id=&quot;20148&quot; value=&quot;5&quot;/&gt;&lt;property id=&quot;20300&quot; value=&quot;Slide 19 - &amp;quot;Permutations&amp;quot;&quot;/&gt;&lt;property id=&quot;20307&quot; value=&quot;274&quot;/&gt;&lt;/object&gt;&lt;object type=&quot;3&quot; unique_id=&quot;10022&quot;&gt;&lt;property id=&quot;20148&quot; value=&quot;5&quot;/&gt;&lt;property id=&quot;20300&quot; value=&quot;Slide 20 - &amp;quot;Combinations&amp;quot;&quot;/&gt;&lt;property id=&quot;20307&quot; value=&quot;275&quot;/&gt;&lt;/object&gt;&lt;object type=&quot;3&quot; unique_id=&quot;10023&quot;&gt;&lt;property id=&quot;20148&quot; value=&quot;5&quot;/&gt;&lt;property id=&quot;20300&quot; value=&quot;Slide 21 - &amp;quot;Combination Examples&amp;quot;&quot;/&gt;&lt;property id=&quot;20307&quot; value=&quot;276&quot;/&gt;&lt;/object&gt;&lt;object type=&quot;3&quot; unique_id=&quot;10024&quot;&gt;&lt;property id=&quot;20148&quot; value=&quot;5&quot;/&gt;&lt;property id=&quot;20300&quot; value=&quot;Slide 22 - &amp;quot;Combination Examples&amp;quot;&quot;/&gt;&lt;property id=&quot;20307&quot; value=&quot;277&quot;/&gt;&lt;/object&gt;&lt;object type=&quot;3&quot; unique_id=&quot;10025&quot;&gt;&lt;property id=&quot;20148&quot; value=&quot;5&quot;/&gt;&lt;property id=&quot;20300&quot; value=&quot;Slide 23 - &amp;quot;Multiplication and Permutation Rules for Sequential Experiments&amp;quot;&quot;/&gt;&lt;property id=&quot;20307&quot; value=&quot;278&quot;/&gt;&lt;/object&gt;&lt;object type=&quot;3&quot; unique_id=&quot;10026&quot;&gt;&lt;property id=&quot;20148&quot; value=&quot;5&quot;/&gt;&lt;property id=&quot;20300&quot; value=&quot;Slide 24 - &amp;quot;Multiplication and Permutation Rules for Sequential Experiments (continued)&amp;quot;&quot;/&gt;&lt;property id=&quot;20307&quot; value=&quot;279&quot;/&gt;&lt;/object&gt;&lt;object type=&quot;3&quot; unique_id=&quot;10027&quot;&gt;&lt;property id=&quot;20148&quot; value=&quot;5&quot;/&gt;&lt;property id=&quot;20300&quot; value=&quot;Slide 25 - &amp;quot;Distinguishable Permutations&amp;quot;&quot;/&gt;&lt;property id=&quot;20307&quot; value=&quot;280&quot;/&gt;&lt;/object&gt;&lt;object type=&quot;3&quot; unique_id=&quot;10028&quot;&gt;&lt;property id=&quot;20148&quot; value=&quot;5&quot;/&gt;&lt;property id=&quot;20300&quot; value=&quot;Slide 26 - &amp;quot;Distinguishable Permutations&amp;quot;&quot;/&gt;&lt;property id=&quot;20307&quot; value=&quot;281&quot;/&gt;&lt;/object&gt;&lt;object type=&quot;3&quot; unique_id=&quot;10029&quot;&gt;&lt;property id=&quot;20148&quot; value=&quot;5&quot;/&gt;&lt;property id=&quot;20300&quot; value=&quot;Slide 27 - &amp;quot;Distinguishable Permutations&amp;quot;&quot;/&gt;&lt;property id=&quot;20307&quot; value=&quot;282&quot;/&gt;&lt;/object&gt;&lt;object type=&quot;3&quot; unique_id=&quot;10030&quot;&gt;&lt;property id=&quot;20148&quot; value=&quot;5&quot;/&gt;&lt;property id=&quot;20300&quot; value=&quot;Slide 28 - &amp;quot;Distinguishable Permutation Examples&amp;quot;&quot;/&gt;&lt;property id=&quot;20307&quot; value=&quot;283&quot;/&gt;&lt;/object&gt;&lt;object type=&quot;3&quot; unique_id=&quot;10031&quot;&gt;&lt;property id=&quot;20148&quot; value=&quot;5&quot;/&gt;&lt;property id=&quot;20300&quot; value=&quot;Slide 29 - &amp;quot;Distinguishable Permutation Examples&amp;quot;&quot;/&gt;&lt;property id=&quot;20307&quot; value=&quot;284&quot;/&gt;&lt;/object&gt;&lt;object type=&quot;3&quot; unique_id=&quot;10032&quot;&gt;&lt;property id=&quot;20148&quot; value=&quot;5&quot;/&gt;&lt;property id=&quot;20300&quot; value=&quot;Slide 30 - &amp;quot;Distinguishable Permutation Examples&amp;quot;&quot;/&gt;&lt;property id=&quot;20307&quot; value=&quot;285&quot;/&gt;&lt;/object&gt;&lt;object type=&quot;3&quot; unique_id=&quot;10033&quot;&gt;&lt;property id=&quot;20148&quot; value=&quot;5&quot;/&gt;&lt;property id=&quot;20300&quot; value=&quot;Slide 31 - &amp;quot;Distinguishable Permutation Examples&amp;quot;&quot;/&gt;&lt;property id=&quot;20307&quot; value=&quot;286&quot;/&gt;&lt;/object&gt;&lt;object type=&quot;3&quot; unique_id=&quot;10034&quot;&gt;&lt;property id=&quot;20148&quot; value=&quot;5&quot;/&gt;&lt;property id=&quot;20300&quot; value=&quot;Slide 32 - &amp;quot;Concluding Remarks on Permutation and Combinations: &amp;quot;&quot;/&gt;&lt;property id=&quot;20307&quot; value=&quot;288&quot;/&gt;&lt;/object&gt;&lt;/object&gt;&lt;object type=&quot;8&quot; unique_id=&quot;10068&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TotalTime>
  <Words>2243</Words>
  <Application>Microsoft Office PowerPoint</Application>
  <PresentationFormat>Widescreen</PresentationFormat>
  <Paragraphs>198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times new roman</vt:lpstr>
      <vt:lpstr>Office Theme</vt:lpstr>
      <vt:lpstr>ENEL 419 PROBABILITY AND RANDOM VARIABLES</vt:lpstr>
      <vt:lpstr>Applications</vt:lpstr>
      <vt:lpstr>Definition of Sequential Experiment</vt:lpstr>
      <vt:lpstr>Examples of Sequential Experiments</vt:lpstr>
      <vt:lpstr>Sequential Experiment Example continued</vt:lpstr>
      <vt:lpstr>Examples of Sequential Experiments</vt:lpstr>
      <vt:lpstr>Counting Methods for Sequential Experiments</vt:lpstr>
      <vt:lpstr>Types of Counting Methods</vt:lpstr>
      <vt:lpstr>Tree Diagram</vt:lpstr>
      <vt:lpstr>Tree Diagram for Selecting Property </vt:lpstr>
      <vt:lpstr>Multiplication Rule</vt:lpstr>
      <vt:lpstr>Multiplication Rule – Example 1</vt:lpstr>
      <vt:lpstr>Multiplication Rule – Example 2</vt:lpstr>
      <vt:lpstr>Multiplication Rule – Example 2 continued</vt:lpstr>
      <vt:lpstr>Multiplication Rule – Example 2 continued</vt:lpstr>
      <vt:lpstr>Permutations</vt:lpstr>
      <vt:lpstr>Permutations</vt:lpstr>
      <vt:lpstr>Permutations</vt:lpstr>
      <vt:lpstr>Permutations</vt:lpstr>
      <vt:lpstr>Combinations</vt:lpstr>
      <vt:lpstr>Combination Examples</vt:lpstr>
      <vt:lpstr>Combination Examples</vt:lpstr>
      <vt:lpstr>Multiplication and Permutation Rules for Sequential Experiments</vt:lpstr>
      <vt:lpstr>Multiplication and Permutation Rules for Sequential Experiments (continued)</vt:lpstr>
      <vt:lpstr>Distinguishable Permutations</vt:lpstr>
      <vt:lpstr>Distinguishable Permutations</vt:lpstr>
      <vt:lpstr>Distinguishable Permutations</vt:lpstr>
      <vt:lpstr>Distinguishable Permutation Examples</vt:lpstr>
      <vt:lpstr>Distinguishable Permutation Examples</vt:lpstr>
      <vt:lpstr>Distinguishable Permutation Examples</vt:lpstr>
      <vt:lpstr>Distinguishable Permutation Examples</vt:lpstr>
      <vt:lpstr>Concluding Remarks on Permutation and Combinations: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ENEL 419 PROBABILITY AND RANDOM VARIABLES</dc:title>
  <dc:creator>Abu Sesay</dc:creator>
  <cp:lastModifiedBy>Abu Sesay</cp:lastModifiedBy>
  <cp:revision>102</cp:revision>
  <dcterms:created xsi:type="dcterms:W3CDTF">2020-07-21T17:54:42Z</dcterms:created>
  <dcterms:modified xsi:type="dcterms:W3CDTF">2023-09-26T17:12:21Z</dcterms:modified>
</cp:coreProperties>
</file>