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2" r:id="rId25"/>
    <p:sldId id="294" r:id="rId26"/>
    <p:sldId id="281" r:id="rId27"/>
    <p:sldId id="282" r:id="rId28"/>
    <p:sldId id="283" r:id="rId29"/>
    <p:sldId id="284" r:id="rId30"/>
    <p:sldId id="280" r:id="rId31"/>
    <p:sldId id="293" r:id="rId32"/>
    <p:sldId id="295" r:id="rId33"/>
    <p:sldId id="296" r:id="rId34"/>
    <p:sldId id="289" r:id="rId35"/>
    <p:sldId id="297" r:id="rId36"/>
    <p:sldId id="298" r:id="rId37"/>
    <p:sldId id="285" r:id="rId38"/>
    <p:sldId id="286" r:id="rId39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21BD7-1113-4B5D-9EAD-1911F056795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CDBF9-08A1-4A95-8203-E4C0C69B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04E6-8B2E-4C02-B4E3-ED9F0126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332A-7BFC-4986-958D-5CCCF9F1E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A643-91D5-40DA-84AF-FDFC072E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8A9D-568A-40D9-AAC4-158BBE04750C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BF0A-6F41-46EC-827D-D34C3FEB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AC76-5F3A-4E54-8EFC-F16C6253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867C-ECB2-46FE-9330-8A878CE1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00277-BA05-4EC0-8C07-703099B87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0AFF-617E-450B-8718-973D3C04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BF0-087B-4B9B-997D-DE1296C5D20F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C06D-8734-45BA-971D-D0556F32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E1A4-2153-44C6-A2C4-036DD252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20B6F-5692-4A1E-AB30-1D29DCBF2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758C1-BFD5-48F2-8142-1D01B55B9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A2A0-D08B-4C37-AA4C-2FFD4E6D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BCC-C84C-4D56-8E8D-7045FE892772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9867-274A-4C34-B133-F41EF40D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745E-506C-4B70-95CE-9B265CA5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10DD-8B28-44E7-826A-F54A69EE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878F-F4A8-4E7A-A30E-2DBB004E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B3FB-FCB0-42B4-9D57-2D9312F9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841-5B99-4487-A121-49A3A357308A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50E79-0788-4C79-864F-8DE3AC72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C9A1-5269-48B8-8599-42E0C9D2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DC9D-E682-4027-B30B-43E48B67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BB20-1C7F-41E2-B5BC-FE8E3F0A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DD08-3AA3-47EE-931F-EBEEB5F3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2764-7D73-4319-B497-A21A9604D895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8A1A-4860-4DF7-B23C-720C2CAB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DBD0-D097-47F8-B392-DCC75552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5F6D-4454-4D47-95E1-526E9767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ABCC-6D5E-4AB3-9B04-BCD7246EE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0FC16-DF96-4FF3-808B-6D4C16554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30E97-C7E4-427E-9B4B-25C9D57E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4A0B-175B-47BD-9C4C-77E2866DAD39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11B76-D8C1-494D-8010-4212FD93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107C-28EE-43AF-AF51-544576AB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115C-5FF4-4446-A6F2-81E7645C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518E0-8742-4A61-8701-6C985C02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42EF-E1DC-46CD-8A97-47E5A03E6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0E35C-9309-466F-8128-BD281201A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CBDF3-5BC6-4EF8-874B-39449B38D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3E869-55CB-4C58-A229-781FEA09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20EA-DAF8-49F4-AFB3-1854555985D6}" type="datetime1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ABDB7-C7CD-4C17-95CF-0D46152B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068D6-26B7-4824-920E-2F004D41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459F-91A4-4703-8E46-EC7A1152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7CA4-AC21-43D5-AB91-26868D0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E25-4D7D-4911-B446-C979CFEA6DDA}" type="datetime1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EBD68-611D-418B-BACD-7BB704CB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B7B01-A627-4B78-BAC8-B1AA16F7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6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BE9C-3924-4BA1-A12A-604BB70B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8793-3F67-4A75-AD62-29D9CC4B1575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58F89-BB60-44B9-BF79-4A414CDA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AF2E2-113D-4B73-A9B2-89E66E96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5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4C11-F3A8-4F71-A621-17C509B3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4C9B-E0A6-4FE9-AB4B-88A22801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379DB-DE3F-457A-B572-A6182886A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3F20-886A-4E6C-9914-14E904B5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EA85-3DBF-4A82-9F68-E2497AB9C66C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AE20-490E-4250-B7F3-ED58B7F5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FFCFA-46E0-48A9-A7D2-694CF3BA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2A28-2697-40F0-96BD-7E79E8F8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1E825-1EE7-4695-8A98-A329BD907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19EF-8DCA-4694-8F85-EDE3B744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B34C0-995F-4AB0-AEAB-F5D189A3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BD3-60CC-4A84-8327-1DC8E0C14B42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3C95-A52B-4D0B-BB0A-5703EB3D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EB7D-F6F9-4B23-A491-2AA21DF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60E61-A4C4-4151-8F2E-340E24C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3436-A992-40C0-81CC-1F9053BD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881C-362A-47A3-839A-FC7455135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4ABA-43F7-4CF9-BF44-B9615A005B56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FCDC-129E-4DFE-BF38-4EFEA12B8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277C-9CBA-4C83-AE2E-886DD223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359D-31B2-43BA-83E2-ACAEDA8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18" Type="http://schemas.openxmlformats.org/officeDocument/2006/relationships/image" Target="../media/image49.png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" Type="http://schemas.openxmlformats.org/officeDocument/2006/relationships/image" Target="../media/image33.png"/><Relationship Id="rId16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4.png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21.png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6792-22E7-4CF5-9660-7EC52A45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 PROBABILITY AND RANDOM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78ED5-651A-46B0-A924-400420C58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4. Discrete Random Variables and Probability Distributions</a:t>
            </a:r>
          </a:p>
          <a:p>
            <a:r>
              <a:rPr lang="en-US" dirty="0"/>
              <a:t>(Reading Exercises: Montgomery and Runger Section 2.9, 3.1-3.2, 3.4-3.8 &amp; Class notes)</a:t>
            </a:r>
          </a:p>
          <a:p>
            <a:r>
              <a:rPr lang="en-US" dirty="0"/>
              <a:t>(Reading Exercises:  Yates and Goodman Chapter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6861-9ABC-4655-8B05-D60B469E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Example 1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E7F3D-B2B5-4F50-AADD-7D975AC1E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The cardinality of the sample space (select 2 out of 20 chips)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The cardinality of the event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PMF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1, 2.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E7F3D-B2B5-4F50-AADD-7D975AC1E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9EBE3-3F28-4778-9E0D-E8D16179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43B9-8BB6-4413-971A-B361671A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Example 1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EC9BC6-62AA-4B47-8362-B9ED574B3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PMF: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68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136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190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×17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190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190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EC9BC6-62AA-4B47-8362-B9ED574B3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737A04-7032-40D2-A1DC-37152F82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05F1-29AC-442B-9463-B2327191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Example 1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91B53-4CE2-44B4-A5EF-FDFF94248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𝐶h𝑒𝑐𝑘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 ⇒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𝑣𝑎𝑙𝑖𝑑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𝑃𝑀𝐹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PMF in tabular form: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91B53-4CE2-44B4-A5EF-FDFF94248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427D36D-5D54-4901-B3A6-3850E1B734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328841"/>
                  </p:ext>
                </p:extLst>
              </p:nvPr>
            </p:nvGraphicFramePr>
            <p:xfrm>
              <a:off x="957943" y="4180115"/>
              <a:ext cx="9622972" cy="1687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05743">
                      <a:extLst>
                        <a:ext uri="{9D8B030D-6E8A-4147-A177-3AD203B41FA5}">
                          <a16:colId xmlns:a16="http://schemas.microsoft.com/office/drawing/2014/main" val="2701937919"/>
                        </a:ext>
                      </a:extLst>
                    </a:gridCol>
                    <a:gridCol w="2405743">
                      <a:extLst>
                        <a:ext uri="{9D8B030D-6E8A-4147-A177-3AD203B41FA5}">
                          <a16:colId xmlns:a16="http://schemas.microsoft.com/office/drawing/2014/main" val="1718950334"/>
                        </a:ext>
                      </a:extLst>
                    </a:gridCol>
                    <a:gridCol w="2405743">
                      <a:extLst>
                        <a:ext uri="{9D8B030D-6E8A-4147-A177-3AD203B41FA5}">
                          <a16:colId xmlns:a16="http://schemas.microsoft.com/office/drawing/2014/main" val="2792649060"/>
                        </a:ext>
                      </a:extLst>
                    </a:gridCol>
                    <a:gridCol w="2405743">
                      <a:extLst>
                        <a:ext uri="{9D8B030D-6E8A-4147-A177-3AD203B41FA5}">
                          <a16:colId xmlns:a16="http://schemas.microsoft.com/office/drawing/2014/main" val="1163368579"/>
                        </a:ext>
                      </a:extLst>
                    </a:gridCol>
                  </a:tblGrid>
                  <a:tr h="6309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603853"/>
                      </a:ext>
                    </a:extLst>
                  </a:tr>
                  <a:tr h="10563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136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190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190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190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29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427D36D-5D54-4901-B3A6-3850E1B734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328841"/>
                  </p:ext>
                </p:extLst>
              </p:nvPr>
            </p:nvGraphicFramePr>
            <p:xfrm>
              <a:off x="957943" y="4180115"/>
              <a:ext cx="9622972" cy="1687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05743">
                      <a:extLst>
                        <a:ext uri="{9D8B030D-6E8A-4147-A177-3AD203B41FA5}">
                          <a16:colId xmlns:a16="http://schemas.microsoft.com/office/drawing/2014/main" val="2701937919"/>
                        </a:ext>
                      </a:extLst>
                    </a:gridCol>
                    <a:gridCol w="2405743">
                      <a:extLst>
                        <a:ext uri="{9D8B030D-6E8A-4147-A177-3AD203B41FA5}">
                          <a16:colId xmlns:a16="http://schemas.microsoft.com/office/drawing/2014/main" val="1718950334"/>
                        </a:ext>
                      </a:extLst>
                    </a:gridCol>
                    <a:gridCol w="2405743">
                      <a:extLst>
                        <a:ext uri="{9D8B030D-6E8A-4147-A177-3AD203B41FA5}">
                          <a16:colId xmlns:a16="http://schemas.microsoft.com/office/drawing/2014/main" val="2792649060"/>
                        </a:ext>
                      </a:extLst>
                    </a:gridCol>
                    <a:gridCol w="2405743">
                      <a:extLst>
                        <a:ext uri="{9D8B030D-6E8A-4147-A177-3AD203B41FA5}">
                          <a16:colId xmlns:a16="http://schemas.microsoft.com/office/drawing/2014/main" val="1163368579"/>
                        </a:ext>
                      </a:extLst>
                    </a:gridCol>
                  </a:tblGrid>
                  <a:tr h="6309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962" r="-300253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53" t="-962" r="-200253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61" t="-962" r="-100761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962" r="-506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603853"/>
                      </a:ext>
                    </a:extLst>
                  </a:tr>
                  <a:tr h="10563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60345" r="-300253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53" t="-60345" r="-200253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61" t="-60345" r="-100761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60345" r="-506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429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A722D8-B70D-4C83-A406-D8A981A0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235A-F553-4CB1-BAB4-DED926C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Cumulative Distribution Function (CDF) for Discrete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41293-E2A6-4E5D-94CD-45A2033A4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CDF,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does not exceed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 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CDF: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monotonically</m:t>
                    </m:r>
                    <m:r>
                      <m:rPr>
                        <m:nor/>
                      </m:rP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decreasing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increasing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41293-E2A6-4E5D-94CD-45A2033A4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5631A-E1DF-4CF2-9159-B34864C5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D971-3B68-40E2-ADB1-F652D3DE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and CDF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685802-22BD-4A9B-B85E-355E5B233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Example 2: </a:t>
                </a:r>
                <a:r>
                  <a:rPr lang="en-US" sz="2400" dirty="0"/>
                  <a:t> The table below represents the PMF and the CDF of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representing the number of heads in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tosses of a fair coin. 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 possible outcomes when a coin is tossed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times.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𝐻𝐻𝐻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𝐻𝐻𝑇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𝐻𝑇𝐻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𝑇𝐻𝐻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𝑇𝑇𝑇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𝑇𝑇𝐻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𝑇𝐻𝑇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𝐻𝑇𝑇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Tabular representation: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685802-22BD-4A9B-B85E-355E5B233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967AA-2944-4DBC-A84B-1154332D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1655426-E197-4C03-AE5E-94DDBD6AD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748719"/>
                  </p:ext>
                </p:extLst>
              </p:nvPr>
            </p:nvGraphicFramePr>
            <p:xfrm>
              <a:off x="838201" y="4403979"/>
              <a:ext cx="10410824" cy="2089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64060">
                      <a:extLst>
                        <a:ext uri="{9D8B030D-6E8A-4147-A177-3AD203B41FA5}">
                          <a16:colId xmlns:a16="http://schemas.microsoft.com/office/drawing/2014/main" val="3245177658"/>
                        </a:ext>
                      </a:extLst>
                    </a:gridCol>
                    <a:gridCol w="2011691">
                      <a:extLst>
                        <a:ext uri="{9D8B030D-6E8A-4147-A177-3AD203B41FA5}">
                          <a16:colId xmlns:a16="http://schemas.microsoft.com/office/drawing/2014/main" val="2285192288"/>
                        </a:ext>
                      </a:extLst>
                    </a:gridCol>
                    <a:gridCol w="2011691">
                      <a:extLst>
                        <a:ext uri="{9D8B030D-6E8A-4147-A177-3AD203B41FA5}">
                          <a16:colId xmlns:a16="http://schemas.microsoft.com/office/drawing/2014/main" val="3495549374"/>
                        </a:ext>
                      </a:extLst>
                    </a:gridCol>
                    <a:gridCol w="2011691">
                      <a:extLst>
                        <a:ext uri="{9D8B030D-6E8A-4147-A177-3AD203B41FA5}">
                          <a16:colId xmlns:a16="http://schemas.microsoft.com/office/drawing/2014/main" val="1725230656"/>
                        </a:ext>
                      </a:extLst>
                    </a:gridCol>
                    <a:gridCol w="2011691">
                      <a:extLst>
                        <a:ext uri="{9D8B030D-6E8A-4147-A177-3AD203B41FA5}">
                          <a16:colId xmlns:a16="http://schemas.microsoft.com/office/drawing/2014/main" val="1687296028"/>
                        </a:ext>
                      </a:extLst>
                    </a:gridCol>
                  </a:tblGrid>
                  <a:tr h="329109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 variable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232095"/>
                      </a:ext>
                    </a:extLst>
                  </a:tr>
                  <a:tr h="53852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𝑃𝑀𝐹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1923229"/>
                      </a:ext>
                    </a:extLst>
                  </a:tr>
                  <a:tr h="5866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𝐶𝐷𝐹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3189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1655426-E197-4C03-AE5E-94DDBD6AD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748719"/>
                  </p:ext>
                </p:extLst>
              </p:nvPr>
            </p:nvGraphicFramePr>
            <p:xfrm>
              <a:off x="838201" y="4403979"/>
              <a:ext cx="10410824" cy="2089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64060">
                      <a:extLst>
                        <a:ext uri="{9D8B030D-6E8A-4147-A177-3AD203B41FA5}">
                          <a16:colId xmlns:a16="http://schemas.microsoft.com/office/drawing/2014/main" val="3245177658"/>
                        </a:ext>
                      </a:extLst>
                    </a:gridCol>
                    <a:gridCol w="2011691">
                      <a:extLst>
                        <a:ext uri="{9D8B030D-6E8A-4147-A177-3AD203B41FA5}">
                          <a16:colId xmlns:a16="http://schemas.microsoft.com/office/drawing/2014/main" val="2285192288"/>
                        </a:ext>
                      </a:extLst>
                    </a:gridCol>
                    <a:gridCol w="2011691">
                      <a:extLst>
                        <a:ext uri="{9D8B030D-6E8A-4147-A177-3AD203B41FA5}">
                          <a16:colId xmlns:a16="http://schemas.microsoft.com/office/drawing/2014/main" val="3495549374"/>
                        </a:ext>
                      </a:extLst>
                    </a:gridCol>
                    <a:gridCol w="2011691">
                      <a:extLst>
                        <a:ext uri="{9D8B030D-6E8A-4147-A177-3AD203B41FA5}">
                          <a16:colId xmlns:a16="http://schemas.microsoft.com/office/drawing/2014/main" val="1725230656"/>
                        </a:ext>
                      </a:extLst>
                    </a:gridCol>
                    <a:gridCol w="2011691">
                      <a:extLst>
                        <a:ext uri="{9D8B030D-6E8A-4147-A177-3AD203B41FA5}">
                          <a16:colId xmlns:a16="http://schemas.microsoft.com/office/drawing/2014/main" val="168729602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" t="-4348" r="-340979" b="-2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879" t="-4348" r="-300909" b="-2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221" t="-4348" r="-200000" b="-2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8182" t="-4348" r="-100606" b="-2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8182" t="-4348" r="-606" b="-2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232095"/>
                      </a:ext>
                    </a:extLst>
                  </a:tr>
                  <a:tr h="6640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" t="-109091" r="-34097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879" t="-109091" r="-3009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221" t="-109091" r="-20000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8182" t="-109091" r="-10060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8182" t="-109091" r="-606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923229"/>
                      </a:ext>
                    </a:extLst>
                  </a:tr>
                  <a:tr h="7243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" t="-193277" r="-340979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879" t="-193277" r="-300909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221" t="-193277" r="-20000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8182" t="-193277" r="-100606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8182" t="-193277" r="-606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3189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853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4160-8AD4-4D2E-874C-2AF62D55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Graphical Representations of PMF and 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6B34-F0F3-4B06-BB9C-22329868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PMF, CDF and Histogram: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E24C1-09FA-4936-8871-E545E6F4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37F379D-3D92-20A5-50A0-02DB7F54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74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3F5CBC7-190B-2FDC-9C68-48ED3FDB5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89920"/>
              </p:ext>
            </p:extLst>
          </p:nvPr>
        </p:nvGraphicFramePr>
        <p:xfrm>
          <a:off x="1556117" y="2609851"/>
          <a:ext cx="4982120" cy="261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0301" imgH="1790569" progId="Visio.Drawing.11">
                  <p:embed/>
                </p:oleObj>
              </mc:Choice>
              <mc:Fallback>
                <p:oleObj name="Visio" r:id="rId2" imgW="3200301" imgH="1790569" progId="Visio.Drawing.1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3F5CBC7-190B-2FDC-9C68-48ED3FDB5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117" y="2609851"/>
                        <a:ext cx="4982120" cy="2619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0A3B2D3-9DE0-0D52-A237-7C561E46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389" y="2352818"/>
            <a:ext cx="2847836" cy="29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1C2E-7703-4E36-9606-A87BF195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and CDF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626BF-8858-4871-BF11-0A1ECB6A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 3:  </a:t>
                </a:r>
                <a:r>
                  <a:rPr lang="en-US" dirty="0"/>
                  <a:t>Find the CDFs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𝑓𝑜𝑟 𝑡ℎ𝑒 𝑃𝑀𝐹    </a:t>
                </a:r>
              </a:p>
              <a:p>
                <a:pPr marL="0" lvl="0" indent="0">
                  <a:buNone/>
                </a:pPr>
                <a:r>
                  <a:rPr lang="en-US" dirty="0"/>
                  <a:t>                      𝑜𝑓 𝑟𝑎𝑛𝑑𝑜𝑚 𝑣𝑎𝑟𝑖𝑎𝑏𝑙𝑒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 𝑖𝑛 𝑡ℎ𝑒 𝑡𝑎𝑏𝑙𝑒 𝑏𝑒𝑙𝑜𝑤</a:t>
                </a:r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=0.13+0.15+0.17+0.20=0.65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=0.15+0.17+0.20+0.15=0.67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626BF-8858-4871-BF11-0A1ECB6A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AB61C4D-DB18-4027-B1D5-208157F0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16</a:t>
            </a:fld>
            <a:endParaRPr lang="en-US"/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4CC420D7-E2F5-4543-8989-3586909D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7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>
            <a:extLst>
              <a:ext uri="{FF2B5EF4-FFF2-40B4-BE49-F238E27FC236}">
                <a16:creationId xmlns:a16="http://schemas.microsoft.com/office/drawing/2014/main" id="{79EB5083-8524-4128-BD82-2CBCF090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6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0FD73B51-B248-40E8-9640-A3AD91C5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6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>
            <a:extLst>
              <a:ext uri="{FF2B5EF4-FFF2-40B4-BE49-F238E27FC236}">
                <a16:creationId xmlns:a16="http://schemas.microsoft.com/office/drawing/2014/main" id="{2DBAE7C8-8DD9-48DA-866D-AF738BD5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6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9306B3C-ECB4-4127-B062-247BC1C1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>
            <a:extLst>
              <a:ext uri="{FF2B5EF4-FFF2-40B4-BE49-F238E27FC236}">
                <a16:creationId xmlns:a16="http://schemas.microsoft.com/office/drawing/2014/main" id="{52985040-662A-4059-A6D7-EC5EEC56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584F4500-FD91-43B3-9F16-AD15054E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3A38BD41-C475-4995-8408-0E3A906E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449F517-FF09-43BE-A262-1013B53A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DC23A93D-0D9D-4A0D-9036-CA1BEA0C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7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E10F434-4117-4200-B434-35041AE97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7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66FDEA0A-E099-4D7E-87E9-E7D04354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AD88A86-9C82-42AB-B7BA-261E89A8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8E67C50E-B209-44E8-A42B-7DCE2A69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7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94AE724-98B4-4CEC-A236-B2E6F216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7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>
            <a:extLst>
              <a:ext uri="{FF2B5EF4-FFF2-40B4-BE49-F238E27FC236}">
                <a16:creationId xmlns:a16="http://schemas.microsoft.com/office/drawing/2014/main" id="{4299DE65-9612-477F-BF02-D522D7BD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8FD34FB-9482-45C2-A3B7-00B30797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7899"/>
                  </p:ext>
                </p:extLst>
              </p:nvPr>
            </p:nvGraphicFramePr>
            <p:xfrm>
              <a:off x="1328057" y="3032760"/>
              <a:ext cx="8831944" cy="1443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993">
                      <a:extLst>
                        <a:ext uri="{9D8B030D-6E8A-4147-A177-3AD203B41FA5}">
                          <a16:colId xmlns:a16="http://schemas.microsoft.com/office/drawing/2014/main" val="428392635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1608076886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3563212832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2391779008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146371763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2107724179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1261156029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3333849817"/>
                        </a:ext>
                      </a:extLst>
                    </a:gridCol>
                  </a:tblGrid>
                  <a:tr h="9252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9145"/>
                      </a:ext>
                    </a:extLst>
                  </a:tr>
                  <a:tr h="512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9657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8FD34FB-9482-45C2-A3B7-00B30797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7899"/>
                  </p:ext>
                </p:extLst>
              </p:nvPr>
            </p:nvGraphicFramePr>
            <p:xfrm>
              <a:off x="1328057" y="3032760"/>
              <a:ext cx="8831944" cy="1443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993">
                      <a:extLst>
                        <a:ext uri="{9D8B030D-6E8A-4147-A177-3AD203B41FA5}">
                          <a16:colId xmlns:a16="http://schemas.microsoft.com/office/drawing/2014/main" val="428392635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1608076886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3563212832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2391779008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146371763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2107724179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1261156029"/>
                        </a:ext>
                      </a:extLst>
                    </a:gridCol>
                    <a:gridCol w="1103993">
                      <a:extLst>
                        <a:ext uri="{9D8B030D-6E8A-4147-A177-3AD203B41FA5}">
                          <a16:colId xmlns:a16="http://schemas.microsoft.com/office/drawing/2014/main" val="3333849817"/>
                        </a:ext>
                      </a:extLst>
                    </a:gridCol>
                  </a:tblGrid>
                  <a:tr h="925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552" t="-654" r="-702210" b="-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0000" t="-654" r="-598352" b="-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1105" t="-654" r="-501657" b="-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01105" t="-654" r="-401657" b="-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01105" t="-654" r="-301657" b="-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98352" t="-654" r="-200000" b="-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601657" t="-654" r="-101105" b="-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701657" t="-654" r="-1105" b="-568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91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552" t="-181176" r="-7022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0000" t="-181176" r="-59835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1105" t="-181176" r="-50165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01105" t="-181176" r="-40165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01105" t="-181176" r="-30165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98352" t="-181176" r="-2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601657" t="-181176" r="-10110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701657" t="-181176" r="-1105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9657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107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CAF3-4951-4651-8C43-0E6E3DF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and CDF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F361C-F3A7-4FCD-A787-B39A4D297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4:</a:t>
                </a:r>
                <a:r>
                  <a:rPr lang="en-US" dirty="0"/>
                  <a:t>  The table below provides the PMF and CDF of 2 dice rolls where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represents the sum of the two numbers that face up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𝑑𝑖𝑐𝑒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𝑟𝑜𝑙𝑙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𝑠h𝑜𝑤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F361C-F3A7-4FCD-A787-B39A4D297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6EB85-D254-402F-844A-0A0B0F0C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0E9-6F9C-433F-908C-D6135D29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and CDF Example 4 continued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E17E-1043-4DBB-B1E6-F4C137348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Probability Mass Function &amp; CDF of two dice roll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ED66C7-F816-4853-85B0-13A22EF3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B0CC4BA-B16F-44AB-8191-A85982DD51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229663"/>
                  </p:ext>
                </p:extLst>
              </p:nvPr>
            </p:nvGraphicFramePr>
            <p:xfrm>
              <a:off x="838199" y="2534631"/>
              <a:ext cx="10220328" cy="21506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1694">
                      <a:extLst>
                        <a:ext uri="{9D8B030D-6E8A-4147-A177-3AD203B41FA5}">
                          <a16:colId xmlns:a16="http://schemas.microsoft.com/office/drawing/2014/main" val="3010379612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4197163476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3128211582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2997612270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3128423708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4147816328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3070911555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2017293370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910856468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1841252380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1704222114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1019154636"/>
                        </a:ext>
                      </a:extLst>
                    </a:gridCol>
                  </a:tblGrid>
                  <a:tr h="73823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384407"/>
                      </a:ext>
                    </a:extLst>
                  </a:tr>
                  <a:tr h="7062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452621"/>
                      </a:ext>
                    </a:extLst>
                  </a:tr>
                  <a:tr h="7062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992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B0CC4BA-B16F-44AB-8191-A85982DD51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229663"/>
                  </p:ext>
                </p:extLst>
              </p:nvPr>
            </p:nvGraphicFramePr>
            <p:xfrm>
              <a:off x="838199" y="2534631"/>
              <a:ext cx="10220328" cy="21506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1694">
                      <a:extLst>
                        <a:ext uri="{9D8B030D-6E8A-4147-A177-3AD203B41FA5}">
                          <a16:colId xmlns:a16="http://schemas.microsoft.com/office/drawing/2014/main" val="3010379612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4197163476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3128211582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2997612270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3128423708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4147816328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3070911555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2017293370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910856468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1841252380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1704222114"/>
                        </a:ext>
                      </a:extLst>
                    </a:gridCol>
                    <a:gridCol w="851694">
                      <a:extLst>
                        <a:ext uri="{9D8B030D-6E8A-4147-A177-3AD203B41FA5}">
                          <a16:colId xmlns:a16="http://schemas.microsoft.com/office/drawing/2014/main" val="1019154636"/>
                        </a:ext>
                      </a:extLst>
                    </a:gridCol>
                  </a:tblGrid>
                  <a:tr h="738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820" r="-1100000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4" t="-820" r="-1000000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14" t="-820" r="-900000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878" t="-820" r="-806475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20" r="-700714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20" r="-600714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20" r="-500714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000" t="-820" r="-400714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0000" t="-820" r="-300714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475" t="-820" r="-202878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9286" t="-820" r="-101429" b="-1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9286" t="-820" r="-1429" b="-1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7384407"/>
                      </a:ext>
                    </a:extLst>
                  </a:tr>
                  <a:tr h="706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6034" r="-110000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4" t="-106034" r="-100000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14" t="-106034" r="-90000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878" t="-106034" r="-806475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6034" r="-700714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6034" r="-600714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106034" r="-500714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000" t="-106034" r="-400714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0000" t="-106034" r="-300714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475" t="-106034" r="-202878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9286" t="-106034" r="-101429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9286" t="-106034" r="-1429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452621"/>
                      </a:ext>
                    </a:extLst>
                  </a:tr>
                  <a:tr h="706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206034" r="-110000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4" t="-206034" r="-100000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14" t="-206034" r="-90000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878" t="-206034" r="-806475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6034" r="-70071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06034" r="-60071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206034" r="-50071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000" t="-206034" r="-40071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0000" t="-206034" r="-30071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475" t="-206034" r="-202878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9286" t="-206034" r="-10142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9286" t="-206034" r="-1429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992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023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296C-DDD4-4E7D-9F48-110C8019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Discrete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D27E-8A78-4A7B-9BF8-A26893BC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Counting Processes:</a:t>
            </a:r>
          </a:p>
          <a:p>
            <a:pPr marL="514350" indent="-514350">
              <a:buAutoNum type="arabicParenBoth"/>
            </a:pPr>
            <a:r>
              <a:rPr lang="en-US" dirty="0"/>
              <a:t>Binomial random variables, </a:t>
            </a:r>
          </a:p>
          <a:p>
            <a:pPr marL="514350" indent="-514350">
              <a:buAutoNum type="arabicParenBoth"/>
            </a:pPr>
            <a:r>
              <a:rPr lang="en-US" dirty="0"/>
              <a:t>Geometric random variable</a:t>
            </a:r>
          </a:p>
          <a:p>
            <a:pPr marL="514350" indent="-514350">
              <a:buAutoNum type="arabicParenBoth"/>
            </a:pPr>
            <a:r>
              <a:rPr lang="en-US" dirty="0"/>
              <a:t>Poisson random variables.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Fundamental to counting processes is the Bernoulli trial and Bernoulli random variable.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D89B-C386-4D42-AB52-40CA0C52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4DE9-D32E-41E0-9EAD-290AB7D6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Major Pioneers of Probability and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9E9B4F-BAA1-41FB-AB3E-8C970D15E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325" y="1690688"/>
            <a:ext cx="8748395" cy="42597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1F25C-EFAB-4D83-B740-FAFB6265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CFF0-5EE6-4148-B9DB-2254EC9D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Bernoulli Trials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3AB74-4871-46B0-AFF5-85E2CEFB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Definition</a:t>
                </a:r>
                <a:r>
                  <a:rPr lang="en-US" u="sng" dirty="0"/>
                  <a:t>:</a:t>
                </a:r>
                <a:r>
                  <a:rPr lang="en-US" dirty="0"/>
                  <a:t> A Bernoulli trial is a single random experiment with only two possible outcomes (success or failure).  </a:t>
                </a:r>
              </a:p>
              <a:p>
                <a:r>
                  <a:rPr lang="en-US" dirty="0"/>
                  <a:t>Probability of success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failure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Examples of Bernoulli Trials: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Tossing of a coin (outcomes are H or T)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classification of products as defective (D) or non-defective(N)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3AB74-4871-46B0-AFF5-85E2CEFB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756C-6210-428D-B53D-A9AEF59F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48F-EFB4-4203-B490-F0293DCE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Bernoulli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59C17-F4FB-426F-A27A-C6CB76786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Definition:</a:t>
                </a:r>
                <a:r>
                  <a:rPr lang="en-US" dirty="0"/>
                  <a:t>   	A Bernoulli random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is one with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/>
                  <a:t>possible 				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PMF of Bernoulli Random Variable: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also be written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Bernoulli PMF is often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59C17-F4FB-426F-A27A-C6CB76786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56A20-8E67-4887-AB11-D9113C25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D53F-F558-4900-A078-C6084218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26E55-BB2E-4355-8416-B29F41EBA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an experiment performed, in the same way,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times,</a:t>
                </a:r>
              </a:p>
              <a:p>
                <a:pPr marL="0" indent="0">
                  <a:buNone/>
                </a:pPr>
                <a:r>
                  <a:rPr lang="en-US" dirty="0"/>
                  <a:t>1.	Each experiment is a Bernoulli trial,</a:t>
                </a:r>
              </a:p>
              <a:p>
                <a:pPr marL="0" indent="0">
                  <a:buNone/>
                </a:pPr>
                <a:r>
                  <a:rPr lang="en-US" dirty="0"/>
                  <a:t>2.	The trials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Bernoulli random variables,</a:t>
                </a:r>
              </a:p>
              <a:p>
                <a:pPr marL="0" indent="0">
                  <a:buNone/>
                </a:pPr>
                <a:r>
                  <a:rPr lang="en-US" dirty="0"/>
                  <a:t>3.	The probability of success,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the same for each trial. The 	probability of failure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Definition:</a:t>
                </a:r>
                <a:r>
                  <a:rPr lang="en-US" b="1" dirty="0"/>
                  <a:t> </a:t>
                </a:r>
                <a:r>
                  <a:rPr lang="en-US" dirty="0"/>
                  <a:t>A Binomial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counts the number of successes (or failures)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Bernoulli trials, each with probability of success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probability of failure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26E55-BB2E-4355-8416-B29F41EBA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DE8F-611D-44D5-99EC-1FEDDA17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A25-ADE9-424D-9EEF-CACBC9F5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125F2-FC9E-4AD3-9F39-4B814632B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Denote the Bernoulli random variable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trial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The Binomial random variable (that counts the number of successes or failures) is the summation,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𝑠𝑢𝑐𝑐𝑒𝑠𝑠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𝑓𝑎𝑖𝑙𝑢𝑟𝑒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125F2-FC9E-4AD3-9F39-4B814632B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C470E-AF2A-4A68-A71F-CD6C3B1F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2627-B7DD-4DC4-946A-8EFB27CE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of Binomial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9CD3A-FC21-4C2D-B6F0-3AFDB05AC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𝑡𝑟𝑖𝑎𝑙𝑠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𝑤𝑒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𝑐𝑎𝑛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𝑐𝑜𝑚𝑏𝑖𝑛𝑎𝑡𝑖𝑜𝑛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𝑠𝑢𝑐𝑐𝑒𝑠𝑠𝑒𝑠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endParaRPr kumimoji="0" lang="en-US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𝑓𝑎𝑖𝑙𝑢𝑟𝑒𝑠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 each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</a:rPr>
                  <a:t>The number of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rrangements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successes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trials is the combination 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=0, 1, …,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Example, (toss a coint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times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</a:p>
              <a:p>
                <a:pPr marL="0" lvl="0" indent="0"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𝐻𝐻𝐻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𝐻𝐻𝑇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𝐻𝑇𝐻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𝑇𝐻𝐻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𝑇𝑇𝑇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𝑇𝑇𝐻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𝑇𝐻𝑇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𝐻𝑇𝑇</m:t>
                          </m:r>
                        </m:e>
                      </m:d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9CD3A-FC21-4C2D-B6F0-3AFDB05AC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4B0AB-224A-472F-9C2B-AE2E1404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0CB9-F9CF-32FB-1714-3806F591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of Binomial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8C332-B847-70D9-8540-0BDBCA845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PMF, is the probability of all the combinations and is given by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=0,1,2,…,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This expression is called the Binomial distribution and is denoted as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𝐵𝑖𝑛</m:t>
                    </m:r>
                    <m:d>
                      <m:d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d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8C332-B847-70D9-8540-0BDBCA845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FF12F-506F-EB69-CA59-891E050E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7443-C161-43B2-8907-1ED19D05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Binomial Random Variable </a:t>
            </a:r>
            <a:br>
              <a:rPr lang="en-US" dirty="0"/>
            </a:br>
            <a:r>
              <a:rPr lang="en-US" dirty="0"/>
              <a:t>Example 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A17DE-B2C1-4E76-B28B-7EF701678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manufacturing process results in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of generating defective products.  Suppose we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products, in succession, from the manufacturing process and inspect them. What are the probabilities for the different numbers of defective products?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A17DE-B2C1-4E76-B28B-7EF701678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E408-B12C-4E6F-912A-BA6C583F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A94E-CB8C-4E6A-A8B3-D436C60A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7D997-B724-4EBB-B02F-A1B27A04A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Each product selection is a Bernoulli trial because it has two outcomes: defective (D) and non-defective (N).  Define the discovery of a defective product D, as success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The number of successes is a Bernoulli process because</a:t>
                </a:r>
              </a:p>
              <a:p>
                <a:pPr marL="0" indent="0">
                  <a:buNone/>
                </a:pPr>
                <a:r>
                  <a:rPr lang="en-US" dirty="0"/>
                  <a:t>(1)	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repeated trials.</a:t>
                </a:r>
              </a:p>
              <a:p>
                <a:pPr marL="0" indent="0">
                  <a:buNone/>
                </a:pPr>
                <a:r>
                  <a:rPr lang="en-US" dirty="0"/>
                  <a:t>(2)	Each trial is a Bernoulli trial</a:t>
                </a:r>
              </a:p>
              <a:p>
                <a:pPr marL="0" indent="0">
                  <a:buNone/>
                </a:pPr>
                <a:r>
                  <a:rPr lang="en-US" dirty="0"/>
                  <a:t>(3)	The probability of defective product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for each trial.</a:t>
                </a:r>
              </a:p>
              <a:p>
                <a:pPr marL="514350" indent="-514350">
                  <a:buAutoNum type="arabicParenBoth" startAt="4"/>
                </a:pPr>
                <a:r>
                  <a:rPr lang="en-US" dirty="0"/>
                  <a:t>     The 3 trials are independent.  The fact that the first product is    	has no bearing on the second.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𝐷𝐷𝐷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𝐷𝐷𝑁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𝐷𝑁𝐷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𝑁𝐷𝐷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𝑁𝑁𝑁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𝑁𝑁𝐷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𝑁𝐷𝑁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𝐷𝑁𝑁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7D997-B724-4EBB-B02F-A1B27A04A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A7AC-35ED-460A-A18A-DF8F6AD3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72CC-FBC9-4F43-8241-BFA71FE7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B6090-6A98-499E-A614-6DE6EEA13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Compute the probability for each combination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=0, 1, 2, 3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B6090-6A98-499E-A614-6DE6EEA13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C63A4-0EF3-439A-A50F-877F254B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E48510-EF6B-4E9C-BAF3-167F223DB8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596357"/>
                  </p:ext>
                </p:extLst>
              </p:nvPr>
            </p:nvGraphicFramePr>
            <p:xfrm>
              <a:off x="939524" y="2797968"/>
              <a:ext cx="1031902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9675">
                      <a:extLst>
                        <a:ext uri="{9D8B030D-6E8A-4147-A177-3AD203B41FA5}">
                          <a16:colId xmlns:a16="http://schemas.microsoft.com/office/drawing/2014/main" val="1311404391"/>
                        </a:ext>
                      </a:extLst>
                    </a:gridCol>
                    <a:gridCol w="3439675">
                      <a:extLst>
                        <a:ext uri="{9D8B030D-6E8A-4147-A177-3AD203B41FA5}">
                          <a16:colId xmlns:a16="http://schemas.microsoft.com/office/drawing/2014/main" val="3648368678"/>
                        </a:ext>
                      </a:extLst>
                    </a:gridCol>
                    <a:gridCol w="3439675">
                      <a:extLst>
                        <a:ext uri="{9D8B030D-6E8A-4147-A177-3AD203B41FA5}">
                          <a16:colId xmlns:a16="http://schemas.microsoft.com/office/drawing/2014/main" val="3392319392"/>
                        </a:ext>
                      </a:extLst>
                    </a:gridCol>
                  </a:tblGrid>
                  <a:tr h="3568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𝐶𝑜𝑚𝑏𝑖𝑛𝑎𝑡𝑖𝑜𝑛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6704596"/>
                      </a:ext>
                    </a:extLst>
                  </a:tr>
                  <a:tr h="3618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𝑁𝑁𝑁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1−0.05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=0.857375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80245"/>
                      </a:ext>
                    </a:extLst>
                  </a:tr>
                  <a:tr h="3618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𝑁𝑁𝐷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1−0.05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×0.05=0.045125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452122"/>
                      </a:ext>
                    </a:extLst>
                  </a:tr>
                  <a:tr h="3618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𝑁𝐷𝑁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1−0.05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×0.05=0.045125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161987"/>
                      </a:ext>
                    </a:extLst>
                  </a:tr>
                  <a:tr h="3618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𝐷𝑁𝑁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1−0.05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×0.05=0.045125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75121"/>
                      </a:ext>
                    </a:extLst>
                  </a:tr>
                  <a:tr h="3618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𝐷𝑁𝐷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(1−0.05)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0.05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0.002375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6316742"/>
                      </a:ext>
                    </a:extLst>
                  </a:tr>
                  <a:tr h="3618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𝑁𝐷𝐷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(1−0.05)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0.05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0.002375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794864"/>
                      </a:ext>
                    </a:extLst>
                  </a:tr>
                  <a:tr h="3618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𝐷𝐷𝑁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(1−0.05)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0.05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0.002375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4337600"/>
                      </a:ext>
                    </a:extLst>
                  </a:tr>
                  <a:tr h="3618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𝐷𝐷𝐷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0.05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=0.000125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6855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E48510-EF6B-4E9C-BAF3-167F223DB8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596357"/>
                  </p:ext>
                </p:extLst>
              </p:nvPr>
            </p:nvGraphicFramePr>
            <p:xfrm>
              <a:off x="939524" y="2797968"/>
              <a:ext cx="1031902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9675">
                      <a:extLst>
                        <a:ext uri="{9D8B030D-6E8A-4147-A177-3AD203B41FA5}">
                          <a16:colId xmlns:a16="http://schemas.microsoft.com/office/drawing/2014/main" val="1311404391"/>
                        </a:ext>
                      </a:extLst>
                    </a:gridCol>
                    <a:gridCol w="3439675">
                      <a:extLst>
                        <a:ext uri="{9D8B030D-6E8A-4147-A177-3AD203B41FA5}">
                          <a16:colId xmlns:a16="http://schemas.microsoft.com/office/drawing/2014/main" val="3648368678"/>
                        </a:ext>
                      </a:extLst>
                    </a:gridCol>
                    <a:gridCol w="3439675">
                      <a:extLst>
                        <a:ext uri="{9D8B030D-6E8A-4147-A177-3AD203B41FA5}">
                          <a16:colId xmlns:a16="http://schemas.microsoft.com/office/drawing/2014/main" val="33923193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1667" r="-200532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0177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1667" r="-355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7045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101667" r="-200532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67" r="-100177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101667" r="-355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02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201667" r="-20053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67" r="-100177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201667" r="-355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94521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301667" r="-200532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67" r="-100177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301667" r="-355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316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395082" r="-20053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95082" r="-100177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395082" r="-355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75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03333" r="-20053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3333" r="-1001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503333" r="-355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316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603333" r="-200532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3333" r="-10017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603333" r="-355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79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703333" r="-20053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3333" r="-100177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703333" r="-355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337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803333" r="-20053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03333" r="-10017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55" t="-803333" r="-355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6855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2688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EC08-6566-4294-8805-119963A7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83D05-B06B-462A-8473-5A5423882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2975" y="1847850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Apply formula: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Check:	</a:t>
                </a: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=0.857375+0.135375+0.007125+0.000125=1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83D05-B06B-462A-8473-5A5423882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2975" y="1847850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387D-74BA-4F0E-A5BC-C6B764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A82253-7660-4070-8F73-F7951050E0B2}"/>
                  </a:ext>
                </a:extLst>
              </p:cNvPr>
              <p:cNvSpPr/>
              <p:nvPr/>
            </p:nvSpPr>
            <p:spPr>
              <a:xfrm>
                <a:off x="2719386" y="2913971"/>
                <a:ext cx="6772275" cy="2273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3−0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1−0.05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3−1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=3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1−0.05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×0.05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3−2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=3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1−0.05</m:t>
                                </m:r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3−3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A82253-7660-4070-8F73-F7951050E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6" y="2913971"/>
                <a:ext cx="6772275" cy="227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2A9625-F390-4E74-96D5-02978F3274B4}"/>
                  </a:ext>
                </a:extLst>
              </p:cNvPr>
              <p:cNvSpPr/>
              <p:nvPr/>
            </p:nvSpPr>
            <p:spPr>
              <a:xfrm>
                <a:off x="1790699" y="2267127"/>
                <a:ext cx="8629650" cy="646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1,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2, 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2A9625-F390-4E74-96D5-02978F327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2267127"/>
                <a:ext cx="8629650" cy="646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CF1-426E-4ABA-97F2-77F4776F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Major Pioneers of Probability and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EBEF1-3211-4E61-A748-6BA876C04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1904553"/>
            <a:ext cx="7477760" cy="42627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F49B7-51FC-479A-9B3D-E2A8FA37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29D2-8103-439F-BDA2-64AFDCFC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CDF of a Binomial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0ADA6-8A7C-4256-A6B6-E62B0ACF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CDF of a Binomial random variable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Check:</a:t>
                </a:r>
                <a:r>
                  <a:rPr lang="en-US" b="1" dirty="0"/>
                  <a:t> </a:t>
                </a:r>
                <a:r>
                  <a:rPr lang="en-US" dirty="0"/>
                  <a:t>Applying Binomial theorem,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+1−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𝑃𝑀𝐹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0ADA6-8A7C-4256-A6B6-E62B0ACF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EC5AC-6AC8-4EB8-8207-DA300C19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ABDF1A-06E7-4C64-A111-0C54DC0B78C1}"/>
                  </a:ext>
                </a:extLst>
              </p:cNvPr>
              <p:cNvSpPr/>
              <p:nvPr/>
            </p:nvSpPr>
            <p:spPr>
              <a:xfrm>
                <a:off x="1552575" y="2581273"/>
                <a:ext cx="8972550" cy="1141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=0,1,...,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ABDF1A-06E7-4C64-A111-0C54DC0B7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75" y="2581273"/>
                <a:ext cx="8972550" cy="1141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85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DA95-A0D6-44F7-AAA4-69D6B470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Geometric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ABBC2-0B5C-41DF-8E59-B1F46EBD5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/>
                  <a:t>Definition:</a:t>
                </a:r>
                <a:r>
                  <a:rPr lang="en-US" sz="3200" dirty="0"/>
                  <a:t> A geometric random variable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number of trials of any experiment (comprising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independent Bernoulli trials) until the first success.  Therefore, the PMF of a geometric random variable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given by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 2, 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indent="0">
                  <a:buNone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𝑓𝑎𝑖𝑙𝑢𝑟𝑒𝑠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𝑠𝑢𝑐𝑐𝑒𝑠𝑠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ABBC2-0B5C-41DF-8E59-B1F46EBD5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5F097-C805-4E13-BE65-522DB97D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FD4B-2E7C-1275-61BD-0B6B733D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6DA3B-F52F-E611-6DC7-7ED17DF73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100" b="1" u="sng" dirty="0"/>
                  <a:t>Definition:</a:t>
                </a:r>
                <a:r>
                  <a:rPr lang="en-US" sz="3100" dirty="0"/>
                  <a:t>  A random variable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100" dirty="0"/>
                  <a:t>, is said to be a Poisson RV if it counts the number of events that occur, “completely at random”, with a mean value </a:t>
                </a:r>
                <a14:m>
                  <m:oMath xmlns:m="http://schemas.openxmlformats.org/officeDocument/2006/math">
                    <m:r>
                      <a:rPr lang="en-US" sz="3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100" dirty="0"/>
                  <a:t>  in a specified time  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100" dirty="0"/>
                  <a:t>.  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pPr marL="0" indent="0">
                  <a:buNone/>
                </a:pPr>
                <a:r>
                  <a:rPr lang="en-US" sz="3100" b="1" u="sng" dirty="0"/>
                  <a:t>Examples:</a:t>
                </a:r>
                <a:r>
                  <a:rPr lang="en-US" sz="3100" dirty="0"/>
                  <a:t>  A Poisson random variable can be used to model the following events: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r>
                  <a:rPr lang="en-US" sz="3100" dirty="0"/>
                  <a:t>The number of calls arriving at a phone exchange </a:t>
                </a:r>
                <a:r>
                  <a:rPr lang="en-US" sz="3100" dirty="0" err="1"/>
                  <a:t>centre</a:t>
                </a:r>
                <a:r>
                  <a:rPr lang="en-US" sz="3100" dirty="0"/>
                  <a:t>, </a:t>
                </a:r>
              </a:p>
              <a:p>
                <a:r>
                  <a:rPr lang="en-US" sz="3100" dirty="0"/>
                  <a:t>The number of data packets arriving at a router/server,</a:t>
                </a:r>
              </a:p>
              <a:p>
                <a:r>
                  <a:rPr lang="en-US" sz="3100" dirty="0"/>
                  <a:t>The number of multipath arriving at a wireless radio receiver</a:t>
                </a:r>
              </a:p>
              <a:p>
                <a:r>
                  <a:rPr lang="en-US" sz="3100" dirty="0"/>
                  <a:t>The number of photons arriving at a CCD pixel in some exposure time (astronomy observation)</a:t>
                </a:r>
              </a:p>
              <a:p>
                <a:r>
                  <a:rPr lang="en-US" sz="3100" dirty="0"/>
                  <a:t>Number of customers arriving at a checkout counter</a:t>
                </a:r>
              </a:p>
              <a:p>
                <a:r>
                  <a:rPr lang="en-US" sz="3100" dirty="0"/>
                  <a:t>The number of accidents occurring at an intersection.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6DA3B-F52F-E611-6DC7-7ED17DF73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F7531-88F8-884D-4365-191FFD7B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92B9-D789-25B9-50F1-FB55CE55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of Poisson RV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E1A39-BAFD-B617-070E-11D750E8E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represents the number of events occurring in a time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Define the following parameters: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rate of arrival (average number of arrivals per unit time)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time interval of interest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mean or average number of events occurring in the interval of interest.</a:t>
                </a:r>
              </a:p>
              <a:p>
                <a:pPr marL="0" indent="0">
                  <a:buNone/>
                </a:pPr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Poisson random variable with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𝑃𝑀𝐹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1, 2,…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E1A39-BAFD-B617-070E-11D750E8E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D99AC-CA3E-1806-2652-6EC18873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0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D25-2A89-4426-9716-05CD18C6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Random Variables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D80BF-7AC4-4533-A432-4228E530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DBEF71-EE67-F7E1-3C36-5730F7739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number of queries arriving at a call </a:t>
                </a:r>
                <a:r>
                  <a:rPr lang="en-US" dirty="0" err="1"/>
                  <a:t>centre</a:t>
                </a:r>
                <a:r>
                  <a:rPr lang="en-US" dirty="0"/>
                  <a:t> in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seconds interval is a Poisson random variable with an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𝑞𝑢𝑒𝑟𝑖𝑒𝑠</m:t>
                    </m:r>
                  </m:oMath>
                </a14:m>
                <a:r>
                  <a:rPr lang="en-US" dirty="0"/>
                  <a:t> per minute.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the probability of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𝑞𝑢𝑒𝑟𝑖𝑒𝑠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𝑠𝑒𝑐𝑜𝑛𝑑𝑠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the probability of less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𝑞𝑢𝑒𝑟𝑖𝑒𝑠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𝑚𝑖𝑛𝑢𝑡𝑒𝑠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the probability of exactly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𝑞𝑢𝑒𝑟𝑖𝑒𝑠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𝑚𝑖𝑛𝑢𝑡𝑒𝑠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AutoNum type="alphaLcParenBoth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DBEF71-EE67-F7E1-3C36-5730F7739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45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E1F2-1E5B-91D7-A745-85B2DADB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Random Variables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9B44-D597-42D8-5CE6-056D461E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D8B4-E89D-D138-460B-38AA6411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9A449-E2BF-37A3-35EC-0929A1ED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45" y="1976376"/>
            <a:ext cx="9957956" cy="38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92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7AB8-A2E2-0AAD-2278-75EB9C3B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Random Variables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C8C5-C5B9-5CAA-75E7-6147C698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A10CA-E92F-EBE8-F142-4D259A73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C8AA7-B244-BC03-884B-7C52F777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03" y="2312042"/>
            <a:ext cx="10346186" cy="30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82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1454-5A76-4477-BA8B-15110896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Uniform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567A-BF33-4E28-B07D-35E801B5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F996-2914-47B4-817C-88B56673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786D290-6E35-4878-83F3-DE34E31A8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31338"/>
              </p:ext>
            </p:extLst>
          </p:nvPr>
        </p:nvGraphicFramePr>
        <p:xfrm>
          <a:off x="739175" y="2193925"/>
          <a:ext cx="10462225" cy="316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1796990" progId="Word.Document.12">
                  <p:embed/>
                </p:oleObj>
              </mc:Choice>
              <mc:Fallback>
                <p:oleObj name="Document" r:id="rId2" imgW="5942845" imgH="179699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786D290-6E35-4878-83F3-DE34E31A8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175" y="2193925"/>
                        <a:ext cx="10462225" cy="3161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107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7CC-68AB-487F-B310-5FBC3E7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Series in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9ADF-B7F7-4BEB-BD75-6586B40D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4A9B8-8C87-4B0A-9C93-14EB2259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FFE1B-23ED-4355-9A17-CD86A179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4" y="2541269"/>
            <a:ext cx="10701958" cy="31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5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7E21-91D0-4E66-8CA0-345B49B5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Major Pioneers of Probability and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7FD646-4FAB-4531-B8BE-FE2A9ED37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480" y="1975482"/>
            <a:ext cx="8087360" cy="42103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5C6F7-1D12-47E6-B57D-223F296C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1220-753E-4CB2-8FEE-7E1C7069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16374-6CEA-4497-AFCF-054253193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Random variable</a:t>
                </a:r>
                <a:r>
                  <a:rPr lang="en-US" dirty="0"/>
                  <a:t>:  A function that assigns a unique real number to 				each outcome in a sample space.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Notation:</a:t>
                </a:r>
                <a:r>
                  <a:rPr lang="en-US" dirty="0"/>
                  <a:t>	A random variable is denoted by upper case letters, e.g.,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  		The numerical value that a random variable takes is 			denoted by lower case letters,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Discrete random variable</a:t>
                </a:r>
                <a:r>
                  <a:rPr lang="en-US" dirty="0"/>
                  <a:t>:  	A discrete random variable is one that 					takes on a finite number of 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16374-6CEA-4497-AFCF-054253193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5F063-C60B-440D-9AB6-87B4A225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2984-CA35-4956-BD4F-6C188724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Discrete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145C9-1B37-49AE-9BB6-3C5CBE88D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 A coin is tossed 3 times, and the sequence of Heads and Tails is noted.  The outcomes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/>
                  <a:t>combinations of heads and tails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𝐻𝑇𝐻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𝑇𝐻𝐻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𝑇𝑇𝑇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𝑇𝑇𝐻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𝑇𝐻𝑇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𝐻𝑇𝑇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the outcome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and the random variable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we are counting the number of heads. The table shows the random variable and the values it takes.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145C9-1B37-49AE-9BB6-3C5CBE88D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CF4EC9B2-FEC1-4F93-8B79-9B8C4EB155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062965"/>
                  </p:ext>
                </p:extLst>
              </p:nvPr>
            </p:nvGraphicFramePr>
            <p:xfrm>
              <a:off x="1860550" y="5320241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67385758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67563815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46445787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408568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3769426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05773002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65743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756568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904420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𝐻𝐻𝐻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𝐻𝐻𝑇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𝐻𝑇𝐻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𝑇𝐻𝐻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𝑇𝑇𝑇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𝑇𝑇𝐻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𝑇𝐻𝑇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𝐻𝑇𝑇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652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802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CF4EC9B2-FEC1-4F93-8B79-9B8C4EB155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062965"/>
                  </p:ext>
                </p:extLst>
              </p:nvPr>
            </p:nvGraphicFramePr>
            <p:xfrm>
              <a:off x="1860550" y="5320241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67385758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67563815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46445787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408568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3769426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05773002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65743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756568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904420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76" t="-1613" r="-80270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76" t="-1613" r="-70270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329" t="-1613" r="-59798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1613" r="-50202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1613" r="-40202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351" t="-1613" r="-30202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315" t="-1613" r="-2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027" t="-1613" r="-101351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2027" t="-1613" r="-1351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652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76" t="-103279" r="-8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76" t="-103279" r="-7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329" t="-103279" r="-5979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103279" r="-50202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103279" r="-40202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351" t="-103279" r="-30202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315" t="-10327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027" t="-103279" r="-1013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2027" t="-103279" r="-13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0215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66" name="Picture 18">
            <a:extLst>
              <a:ext uri="{FF2B5EF4-FFF2-40B4-BE49-F238E27FC236}">
                <a16:creationId xmlns:a16="http://schemas.microsoft.com/office/drawing/2014/main" id="{D08559A2-973E-42F4-A54E-30F9CABA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>
            <a:extLst>
              <a:ext uri="{FF2B5EF4-FFF2-40B4-BE49-F238E27FC236}">
                <a16:creationId xmlns:a16="http://schemas.microsoft.com/office/drawing/2014/main" id="{E265AC43-E5AD-41AF-A5B7-B1B338D2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7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64CB1296-51FD-4107-8643-35FF2A286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73DD6FA4-5942-44AD-9CC0-533F299F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EE3FCAF-1578-4955-9D51-9DF088E5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FCD4E135-A4CA-49B2-A099-9A0A4F68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9AB879D-5634-4121-A15E-FB8485989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85ED2E0B-0E4E-4568-973C-8D8A2FDD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50B59D1-A3C1-4199-8000-8DAE898C8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6791D7DE-0425-4840-A60D-3C355DC9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45BDA1-BE86-4C65-977C-90229B09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124C8D56-EFB0-45ED-AC72-2A259214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2D12CC-1CF6-4ACC-8672-ABDACF0FF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45B3BA4D-E3AB-41C5-BB89-730A6580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BEE78D9-A961-4276-8A48-3D2698C6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B93F5D0-F47E-48C7-989D-30CA155C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AD697B-D0F3-4CEA-9D52-13661116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080A84CB-97D7-4335-BF80-10A8D701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555C2BA0-81E2-4E42-9683-B413B9A6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>
            <a:extLst>
              <a:ext uri="{FF2B5EF4-FFF2-40B4-BE49-F238E27FC236}">
                <a16:creationId xmlns:a16="http://schemas.microsoft.com/office/drawing/2014/main" id="{34879E19-69DC-4E67-965F-09FF963C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7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AE844F63-F14A-4766-A21D-F5DDC368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>
            <a:extLst>
              <a:ext uri="{FF2B5EF4-FFF2-40B4-BE49-F238E27FC236}">
                <a16:creationId xmlns:a16="http://schemas.microsoft.com/office/drawing/2014/main" id="{69B76580-937F-416B-B4BF-7032F0D3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C055DE64-036C-49A7-BE94-7D2932F4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1A892F53-C87C-489C-8DD2-894FF7D0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2EF374B9-CF7C-4C66-9579-200CC0C4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>
            <a:extLst>
              <a:ext uri="{FF2B5EF4-FFF2-40B4-BE49-F238E27FC236}">
                <a16:creationId xmlns:a16="http://schemas.microsoft.com/office/drawing/2014/main" id="{5E060A5E-D0F9-46AD-81D6-8630609B0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7B18D4A4-2339-4AD5-BC0D-34292F756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>
            <a:extLst>
              <a:ext uri="{FF2B5EF4-FFF2-40B4-BE49-F238E27FC236}">
                <a16:creationId xmlns:a16="http://schemas.microsoft.com/office/drawing/2014/main" id="{3FF30AE1-24B2-4479-A443-4C8BC21E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C0156A3E-FD9C-4E07-995B-5A419286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>
            <a:extLst>
              <a:ext uri="{FF2B5EF4-FFF2-40B4-BE49-F238E27FC236}">
                <a16:creationId xmlns:a16="http://schemas.microsoft.com/office/drawing/2014/main" id="{09B7677B-D5FC-4311-947C-900B824B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82ACA00E-9DD9-468D-A478-4A8FA2338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>
            <a:extLst>
              <a:ext uri="{FF2B5EF4-FFF2-40B4-BE49-F238E27FC236}">
                <a16:creationId xmlns:a16="http://schemas.microsoft.com/office/drawing/2014/main" id="{3C1BB3C7-38F8-4A7D-B73A-391D1D47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80C0FD5C-B672-47AA-B0A4-E8C5BA64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>
            <a:extLst>
              <a:ext uri="{FF2B5EF4-FFF2-40B4-BE49-F238E27FC236}">
                <a16:creationId xmlns:a16="http://schemas.microsoft.com/office/drawing/2014/main" id="{76B765DE-923A-4359-BCBF-82CB9D02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AA9314AA-C676-4CEC-A74B-716B88C6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>
            <a:extLst>
              <a:ext uri="{FF2B5EF4-FFF2-40B4-BE49-F238E27FC236}">
                <a16:creationId xmlns:a16="http://schemas.microsoft.com/office/drawing/2014/main" id="{4C9B9223-A16D-4371-846C-231E1FC6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F4013-7D32-4A27-94FF-B7ED295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2D82-5D63-4269-B8E0-C8EFFD3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Characterization of 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CBDAB-36A6-47CC-A111-0A615EE1D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random variable is characterized by its probability distribution. </a:t>
                </a:r>
              </a:p>
              <a:p>
                <a:pPr marL="0" indent="0">
                  <a:buNone/>
                </a:pPr>
                <a:r>
                  <a:rPr lang="en-US" dirty="0"/>
                  <a:t>Suppose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𝑡𝑎𝑘𝑒𝑠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𝑡𝑎𝑘𝑒𝑠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denoted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collection of the probabilities of the set of all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take is known as the probability distribution,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CBDAB-36A6-47CC-A111-0A615EE1D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34D4-32D1-427C-BE12-A4299FFB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05E0-E888-4ADA-9200-A29C0927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Mass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0AD53-46AF-470C-9FA0-B4E3E6FA1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probability distribution of a discrete random variable is known as the probability mass function (PMF)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Properties of PMF:</a:t>
                </a:r>
              </a:p>
              <a:p>
                <a:pPr marL="0" indent="0">
                  <a:buNone/>
                </a:pPr>
                <a:r>
                  <a:rPr lang="en-US" b="1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(2)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(3)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0AD53-46AF-470C-9FA0-B4E3E6FA1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4FF26-A6C4-4511-86FA-68F70C35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6B5B-C717-43D5-BE1F-955DCA07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9769E-7F57-4D0D-B412-294C93736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 1:</a:t>
                </a:r>
                <a:r>
                  <a:rPr lang="en-US" dirty="0"/>
                  <a:t>  A shipment of 20 RAM chips from a company to a lab contains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that are defective.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 of these chips are randomly picked, find the PMF for the number of defective RAM chips picked.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Solution:</a:t>
                </a:r>
                <a:r>
                  <a:rPr lang="en-US" dirty="0"/>
                  <a:t>  Define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Define events: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𝑑𝑒𝑓𝑒𝑐𝑡𝑖𝑣𝑒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𝑐h𝑖𝑝𝑠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𝑝𝑖𝑐𝑘𝑒𝑑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𝑑𝑒𝑓𝑒𝑐𝑡𝑖𝑣𝑒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𝑐h𝑖𝑝𝑠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𝑝𝑖𝑐𝑘𝑒𝑑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1,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9769E-7F57-4D0D-B412-294C93736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873A0B-94F0-4198-9D39-D64EA9DF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359D-31B2-43BA-83E2-ACAEDA85E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7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NEL 419 PROBABILITY AND RANDOM VARIABLES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Major Pioneers of Probability and Statistics&amp;quot;&quot;/&gt;&lt;property id=&quot;20307&quot; value=&quot;262&quot;/&gt;&lt;/object&gt;&lt;object type=&quot;3&quot; unique_id=&quot;10005&quot;&gt;&lt;property id=&quot;20148&quot; value=&quot;5&quot;/&gt;&lt;property id=&quot;20300&quot; value=&quot;Slide 3 - &amp;quot;Major Pioneers of Probability and Statistics&amp;quot;&quot;/&gt;&lt;property id=&quot;20307&quot; value=&quot;263&quot;/&gt;&lt;/object&gt;&lt;object type=&quot;3&quot; unique_id=&quot;10006&quot;&gt;&lt;property id=&quot;20148&quot; value=&quot;5&quot;/&gt;&lt;property id=&quot;20300&quot; value=&quot;Slide 4 - &amp;quot;Major Pioneers of Probability and Statistics&amp;quot;&quot;/&gt;&lt;property id=&quot;20307&quot; value=&quot;264&quot;/&gt;&lt;/object&gt;&lt;object type=&quot;3&quot; unique_id=&quot;10007&quot;&gt;&lt;property id=&quot;20148&quot; value=&quot;5&quot;/&gt;&lt;property id=&quot;20300&quot; value=&quot;Slide 5 - &amp;quot;Basic Definition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Discrete Random Variables&amp;quot;&quot;/&gt;&lt;property id=&quot;20307&quot; value=&quot;258&quot;/&gt;&lt;/object&gt;&lt;object type=&quot;3&quot; unique_id=&quot;10009&quot;&gt;&lt;property id=&quot;20148&quot; value=&quot;5&quot;/&gt;&lt;property id=&quot;20300&quot; value=&quot;Slide 7 - &amp;quot;Characterization of Discrete Random Variables&amp;quot;&quot;/&gt;&lt;property id=&quot;20307&quot; value=&quot;259&quot;/&gt;&lt;/object&gt;&lt;object type=&quot;3&quot; unique_id=&quot;10010&quot;&gt;&lt;property id=&quot;20148&quot; value=&quot;5&quot;/&gt;&lt;property id=&quot;20300&quot; value=&quot;Slide 8 - &amp;quot;Probability Mass Function&amp;quot;&quot;/&gt;&lt;property id=&quot;20307&quot; value=&quot;260&quot;/&gt;&lt;/object&gt;&lt;object type=&quot;3&quot; unique_id=&quot;10011&quot;&gt;&lt;property id=&quot;20148&quot; value=&quot;5&quot;/&gt;&lt;property id=&quot;20300&quot; value=&quot;Slide 9 - &amp;quot;PMF Examples&amp;quot;&quot;/&gt;&lt;property id=&quot;20307&quot; value=&quot;261&quot;/&gt;&lt;/object&gt;&lt;object type=&quot;3&quot; unique_id=&quot;10012&quot;&gt;&lt;property id=&quot;20148&quot; value=&quot;5&quot;/&gt;&lt;property id=&quot;20300&quot; value=&quot;Slide 10 - &amp;quot;PMF Example 1 continued&amp;quot;&quot;/&gt;&lt;property id=&quot;20307&quot; value=&quot;265&quot;/&gt;&lt;/object&gt;&lt;object type=&quot;3&quot; unique_id=&quot;10013&quot;&gt;&lt;property id=&quot;20148&quot; value=&quot;5&quot;/&gt;&lt;property id=&quot;20300&quot; value=&quot;Slide 11 - &amp;quot;PMF Example 1 continued&amp;quot;&quot;/&gt;&lt;property id=&quot;20307&quot; value=&quot;266&quot;/&gt;&lt;/object&gt;&lt;object type=&quot;3&quot; unique_id=&quot;10014&quot;&gt;&lt;property id=&quot;20148&quot; value=&quot;5&quot;/&gt;&lt;property id=&quot;20300&quot; value=&quot;Slide 12 - &amp;quot;PMF Example 1 continued&amp;quot;&quot;/&gt;&lt;property id=&quot;20307&quot; value=&quot;267&quot;/&gt;&lt;/object&gt;&lt;object type=&quot;3&quot; unique_id=&quot;10015&quot;&gt;&lt;property id=&quot;20148&quot; value=&quot;5&quot;/&gt;&lt;property id=&quot;20300&quot; value=&quot;Slide 13 - &amp;quot;Cumulative Distribution Function (CDF) for Discrete Random Variable&amp;quot;&quot;/&gt;&lt;property id=&quot;20307&quot; value=&quot;268&quot;/&gt;&lt;/object&gt;&lt;object type=&quot;3&quot; unique_id=&quot;10016&quot;&gt;&lt;property id=&quot;20148&quot; value=&quot;5&quot;/&gt;&lt;property id=&quot;20300&quot; value=&quot;Slide 14 - &amp;quot;PMF and CDF Examples&amp;quot;&quot;/&gt;&lt;property id=&quot;20307&quot; value=&quot;269&quot;/&gt;&lt;/object&gt;&lt;object type=&quot;3&quot; unique_id=&quot;10017&quot;&gt;&lt;property id=&quot;20148&quot; value=&quot;5&quot;/&gt;&lt;property id=&quot;20300&quot; value=&quot;Slide 15 - &amp;quot;Graphical Representations of PMF and CDF&amp;quot;&quot;/&gt;&lt;property id=&quot;20307&quot; value=&quot;270&quot;/&gt;&lt;/object&gt;&lt;object type=&quot;3&quot; unique_id=&quot;10018&quot;&gt;&lt;property id=&quot;20148&quot; value=&quot;5&quot;/&gt;&lt;property id=&quot;20300&quot; value=&quot;Slide 16 - &amp;quot;PMF and CDF Examples&amp;quot;&quot;/&gt;&lt;property id=&quot;20307&quot; value=&quot;271&quot;/&gt;&lt;/object&gt;&lt;object type=&quot;3&quot; unique_id=&quot;10019&quot;&gt;&lt;property id=&quot;20148&quot; value=&quot;5&quot;/&gt;&lt;property id=&quot;20300&quot; value=&quot;Slide 17 - &amp;quot;PMF and CDF Examples&amp;quot;&quot;/&gt;&lt;property id=&quot;20307&quot; value=&quot;272&quot;/&gt;&lt;/object&gt;&lt;object type=&quot;3&quot; unique_id=&quot;10020&quot;&gt;&lt;property id=&quot;20148&quot; value=&quot;5&quot;/&gt;&lt;property id=&quot;20300&quot; value=&quot;Slide 18 - &amp;quot;PMF and CDF Example 4 continued  &amp;quot;&quot;/&gt;&lt;property id=&quot;20307&quot; value=&quot;273&quot;/&gt;&lt;/object&gt;&lt;object type=&quot;3&quot; unique_id=&quot;10021&quot;&gt;&lt;property id=&quot;20148&quot; value=&quot;5&quot;/&gt;&lt;property id=&quot;20300&quot; value=&quot;Slide 19 - &amp;quot;Important Discrete Random Variables&amp;quot;&quot;/&gt;&lt;property id=&quot;20307&quot; value=&quot;274&quot;/&gt;&lt;/object&gt;&lt;object type=&quot;3&quot; unique_id=&quot;10022&quot;&gt;&lt;property id=&quot;20148&quot; value=&quot;5&quot;/&gt;&lt;property id=&quot;20300&quot; value=&quot;Slide 20 - &amp;quot;Bernoulli Trials&amp;quot;&quot;/&gt;&lt;property id=&quot;20307&quot; value=&quot;275&quot;/&gt;&lt;/object&gt;&lt;object type=&quot;3&quot; unique_id=&quot;10023&quot;&gt;&lt;property id=&quot;20148&quot; value=&quot;5&quot;/&gt;&lt;property id=&quot;20300&quot; value=&quot;Slide 21 - &amp;quot;Bernoulli Random Variables&amp;quot;&quot;/&gt;&lt;property id=&quot;20307&quot; value=&quot;276&quot;/&gt;&lt;/object&gt;&lt;object type=&quot;3&quot; unique_id=&quot;10024&quot;&gt;&lt;property id=&quot;20148&quot; value=&quot;5&quot;/&gt;&lt;property id=&quot;20300&quot; value=&quot;Slide 22 - &amp;quot;Binomial Random Variables&amp;quot;&quot;/&gt;&lt;property id=&quot;20307&quot; value=&quot;277&quot;/&gt;&lt;/object&gt;&lt;object type=&quot;3&quot; unique_id=&quot;10025&quot;&gt;&lt;property id=&quot;20148&quot; value=&quot;5&quot;/&gt;&lt;property id=&quot;20300&quot; value=&quot;Slide 23 - &amp;quot;Binomial Random Variables&amp;quot;&quot;/&gt;&lt;property id=&quot;20307&quot; value=&quot;278&quot;/&gt;&lt;/object&gt;&lt;object type=&quot;3&quot; unique_id=&quot;10027&quot;&gt;&lt;property id=&quot;20148&quot; value=&quot;5&quot;/&gt;&lt;property id=&quot;20300&quot; value=&quot;Slide 30 - &amp;quot;CDF of a Binomial Random Variables&amp;quot;&quot;/&gt;&lt;property id=&quot;20307&quot; value=&quot;280&quot;/&gt;&lt;/object&gt;&lt;object type=&quot;3&quot; unique_id=&quot;10028&quot;&gt;&lt;property id=&quot;20148&quot; value=&quot;5&quot;/&gt;&lt;property id=&quot;20300&quot; value=&quot;Slide 26 - &amp;quot;Binomial Random Variable  Example 5 &amp;quot;&quot;/&gt;&lt;property id=&quot;20307&quot; value=&quot;281&quot;/&gt;&lt;/object&gt;&lt;object type=&quot;3&quot; unique_id=&quot;10029&quot;&gt;&lt;property id=&quot;20148&quot; value=&quot;5&quot;/&gt;&lt;property id=&quot;20300&quot; value=&quot;Slide 27 - &amp;quot;Example 5 Solution&amp;quot;&quot;/&gt;&lt;property id=&quot;20307&quot; value=&quot;282&quot;/&gt;&lt;/object&gt;&lt;object type=&quot;3&quot; unique_id=&quot;10030&quot;&gt;&lt;property id=&quot;20148&quot; value=&quot;5&quot;/&gt;&lt;property id=&quot;20300&quot; value=&quot;Slide 28 - &amp;quot;Example 5 continued&amp;quot;&quot;/&gt;&lt;property id=&quot;20307&quot; value=&quot;283&quot;/&gt;&lt;/object&gt;&lt;object type=&quot;3&quot; unique_id=&quot;10031&quot;&gt;&lt;property id=&quot;20148&quot; value=&quot;5&quot;/&gt;&lt;property id=&quot;20300&quot; value=&quot;Slide 29 - &amp;quot;Example 5 continued&amp;quot;&quot;/&gt;&lt;property id=&quot;20307&quot; value=&quot;284&quot;/&gt;&lt;/object&gt;&lt;object type=&quot;3&quot; unique_id=&quot;10035&quot;&gt;&lt;property id=&quot;20148&quot; value=&quot;5&quot;/&gt;&lt;property id=&quot;20300&quot; value=&quot;Slide 34 - &amp;quot;Poisson Random Variables Example&amp;quot;&quot;/&gt;&lt;property id=&quot;20307&quot; value=&quot;289&quot;/&gt;&lt;/object&gt;&lt;object type=&quot;3&quot; unique_id=&quot;10037&quot;&gt;&lt;property id=&quot;20148&quot; value=&quot;5&quot;/&gt;&lt;property id=&quot;20300&quot; value=&quot;Slide 37 - &amp;quot;Uniform Random Variables&amp;quot;&quot;/&gt;&lt;property id=&quot;20307&quot; value=&quot;285&quot;/&gt;&lt;/object&gt;&lt;object type=&quot;3&quot; unique_id=&quot;10038&quot;&gt;&lt;property id=&quot;20148&quot; value=&quot;5&quot;/&gt;&lt;property id=&quot;20300&quot; value=&quot;Slide 38 - &amp;quot;Useful Series in Probability&amp;quot;&quot;/&gt;&lt;property id=&quot;20307&quot; value=&quot;286&quot;/&gt;&lt;/object&gt;&lt;object type=&quot;3&quot; unique_id=&quot;10609&quot;&gt;&lt;property id=&quot;20148&quot; value=&quot;5&quot;/&gt;&lt;property id=&quot;20300&quot; value=&quot;Slide 24 - &amp;quot;PMF of Binomial Random Variables&amp;quot;&quot;/&gt;&lt;property id=&quot;20307&quot; value=&quot;292&quot;/&gt;&lt;/object&gt;&lt;object type=&quot;3&quot; unique_id=&quot;10877&quot;&gt;&lt;property id=&quot;20148&quot; value=&quot;5&quot;/&gt;&lt;property id=&quot;20300&quot; value=&quot;Slide 31 - &amp;quot;Geometric Random Variables&amp;quot;&quot;/&gt;&lt;property id=&quot;20307&quot; value=&quot;293&quot;/&gt;&lt;/object&gt;&lt;object type=&quot;3&quot; unique_id=&quot;10993&quot;&gt;&lt;property id=&quot;20148&quot; value=&quot;5&quot;/&gt;&lt;property id=&quot;20300&quot; value=&quot;Slide 25 - &amp;quot;PMF of Binomial Random Variables&amp;quot;&quot;/&gt;&lt;property id=&quot;20307&quot; value=&quot;294&quot;/&gt;&lt;/object&gt;&lt;object type=&quot;3&quot; unique_id=&quot;11228&quot;&gt;&lt;property id=&quot;20148&quot; value=&quot;5&quot;/&gt;&lt;property id=&quot;20300&quot; value=&quot;Slide 32 - &amp;quot;Poisson Random Variables&amp;quot;&quot;/&gt;&lt;property id=&quot;20307&quot; value=&quot;295&quot;/&gt;&lt;/object&gt;&lt;object type=&quot;3&quot; unique_id=&quot;11229&quot;&gt;&lt;property id=&quot;20148&quot; value=&quot;5&quot;/&gt;&lt;property id=&quot;20300&quot; value=&quot;Slide 33 - &amp;quot;PMF of Poisson RV &amp;quot;&quot;/&gt;&lt;property id=&quot;20307&quot; value=&quot;296&quot;/&gt;&lt;/object&gt;&lt;object type=&quot;3&quot; unique_id=&quot;11466&quot;&gt;&lt;property id=&quot;20148&quot; value=&quot;5&quot;/&gt;&lt;property id=&quot;20300&quot; value=&quot;Slide 35 - &amp;quot;Poisson Random Variables Example&amp;quot;&quot;/&gt;&lt;property id=&quot;20307&quot; value=&quot;297&quot;/&gt;&lt;/object&gt;&lt;object type=&quot;3&quot; unique_id=&quot;11467&quot;&gt;&lt;property id=&quot;20148&quot; value=&quot;5&quot;/&gt;&lt;property id=&quot;20300&quot; value=&quot;Slide 36 - &amp;quot;Poisson Random Variables Example&amp;quot;&quot;/&gt;&lt;property id=&quot;20307&quot; value=&quot;298&quot;/&gt;&lt;/object&gt;&lt;/object&gt;&lt;object type=&quot;8&quot; unique_id=&quot;10076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2033</Words>
  <Application>Microsoft Office PowerPoint</Application>
  <PresentationFormat>Widescreen</PresentationFormat>
  <Paragraphs>389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Visio</vt:lpstr>
      <vt:lpstr>Document</vt:lpstr>
      <vt:lpstr>ENEL 419 PROBABILITY AND RANDOM VARIABLES</vt:lpstr>
      <vt:lpstr>Major Pioneers of Probability and Statistics</vt:lpstr>
      <vt:lpstr>Major Pioneers of Probability and Statistics</vt:lpstr>
      <vt:lpstr>Major Pioneers of Probability and Statistics</vt:lpstr>
      <vt:lpstr>Basic Definitions</vt:lpstr>
      <vt:lpstr>Discrete Random Variables</vt:lpstr>
      <vt:lpstr>Characterization of Discrete Random Variables</vt:lpstr>
      <vt:lpstr>Probability Mass Function</vt:lpstr>
      <vt:lpstr>PMF Examples</vt:lpstr>
      <vt:lpstr>PMF Example 1 continued</vt:lpstr>
      <vt:lpstr>PMF Example 1 continued</vt:lpstr>
      <vt:lpstr>PMF Example 1 continued</vt:lpstr>
      <vt:lpstr>Cumulative Distribution Function (CDF) for Discrete Random Variable</vt:lpstr>
      <vt:lpstr>PMF and CDF Examples</vt:lpstr>
      <vt:lpstr>Graphical Representations of PMF and CDF</vt:lpstr>
      <vt:lpstr>PMF and CDF Examples</vt:lpstr>
      <vt:lpstr>PMF and CDF Examples</vt:lpstr>
      <vt:lpstr>PMF and CDF Example 4 continued  </vt:lpstr>
      <vt:lpstr>Important Discrete Random Variables</vt:lpstr>
      <vt:lpstr>Bernoulli Trials</vt:lpstr>
      <vt:lpstr>Bernoulli Random Variables</vt:lpstr>
      <vt:lpstr>Binomial Random Variables</vt:lpstr>
      <vt:lpstr>Binomial Random Variables</vt:lpstr>
      <vt:lpstr>PMF of Binomial Random Variables</vt:lpstr>
      <vt:lpstr>PMF of Binomial Random Variables</vt:lpstr>
      <vt:lpstr>Binomial Random Variable  Example 5 </vt:lpstr>
      <vt:lpstr>Example 5 Solution</vt:lpstr>
      <vt:lpstr>Example 5 continued</vt:lpstr>
      <vt:lpstr>Example 5 continued</vt:lpstr>
      <vt:lpstr>CDF of a Binomial Random Variables</vt:lpstr>
      <vt:lpstr>Geometric Random Variables</vt:lpstr>
      <vt:lpstr>Poisson Random Variables</vt:lpstr>
      <vt:lpstr>PMF of Poisson RV </vt:lpstr>
      <vt:lpstr>Poisson Random Variables Example</vt:lpstr>
      <vt:lpstr>Poisson Random Variables Example</vt:lpstr>
      <vt:lpstr>Poisson Random Variables Example</vt:lpstr>
      <vt:lpstr>Uniform Random Variables</vt:lpstr>
      <vt:lpstr>Useful Series in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 PROBABILITY AND RANDOM VARIABLES</dc:title>
  <dc:creator>Abu Sesay</dc:creator>
  <cp:lastModifiedBy>Abu Sesay</cp:lastModifiedBy>
  <cp:revision>69</cp:revision>
  <dcterms:created xsi:type="dcterms:W3CDTF">2020-09-23T21:55:31Z</dcterms:created>
  <dcterms:modified xsi:type="dcterms:W3CDTF">2023-09-27T20:21:31Z</dcterms:modified>
</cp:coreProperties>
</file>