
<file path=[Content_Types].xml><?xml version="1.0" encoding="utf-8"?>
<Types xmlns="http://schemas.openxmlformats.org/package/2006/content-types">
  <Default Extension="bin" ContentType="application/vnd.openxmlformats-officedocument.oleObject"/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71" r:id="rId12"/>
    <p:sldId id="267" r:id="rId13"/>
    <p:sldId id="268" r:id="rId14"/>
    <p:sldId id="273" r:id="rId15"/>
    <p:sldId id="272" r:id="rId16"/>
    <p:sldId id="269" r:id="rId17"/>
    <p:sldId id="270" r:id="rId18"/>
    <p:sldId id="285" r:id="rId19"/>
    <p:sldId id="287" r:id="rId20"/>
    <p:sldId id="274" r:id="rId21"/>
    <p:sldId id="277" r:id="rId22"/>
    <p:sldId id="275" r:id="rId23"/>
    <p:sldId id="276" r:id="rId24"/>
    <p:sldId id="283" r:id="rId25"/>
    <p:sldId id="284" r:id="rId26"/>
    <p:sldId id="279" r:id="rId27"/>
    <p:sldId id="289" r:id="rId28"/>
    <p:sldId id="288" r:id="rId29"/>
    <p:sldId id="290" r:id="rId30"/>
    <p:sldId id="282" r:id="rId31"/>
    <p:sldId id="280" r:id="rId32"/>
    <p:sldId id="281" r:id="rId33"/>
  </p:sldIdLst>
  <p:sldSz cx="12192000" cy="6858000"/>
  <p:notesSz cx="6858000" cy="9144000"/>
  <p:custDataLst>
    <p:tags r:id="rId3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gs" Target="tags/tag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B50DE0-1387-47D4-963A-A7987A0B1931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5133A3-E5B4-4AB6-8061-ECCFE761B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519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EA910-254F-4338-9D55-6938667FC2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819D67-59AE-4628-9625-F0B91EEB2A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72A3F-C737-4104-9931-92A731D94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BD597-9751-4426-8CF4-41E5BD658425}" type="datetime1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443D5-809A-4B07-A135-4F802D23C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3E058-70E3-4173-A597-3EBF8B780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957F2-C32C-4CF1-BF44-0438C1B6D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511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9A5D1-EC57-42AA-A029-CB4123569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EA9B5E-A58F-4B76-8CA1-4B9DF8A7E1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A8A88D-CDE4-477F-ACDD-F5855C086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93079-E43C-4DAD-903C-C04312C26538}" type="datetime1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895B7-47BC-42CD-9379-0D677B0A6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4DF38-8B71-4A41-90EF-1738932F1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957F2-C32C-4CF1-BF44-0438C1B6D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176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EB9AFA-D682-4AC2-8478-AFFA9DB232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C74E88-825D-4B17-9BA6-CC5E8E1A27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214A3D-FA33-44C9-80AD-5811CD350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4FF3C-9C71-4542-9FE1-18090525EB9E}" type="datetime1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6930F-4511-41C1-8743-E51E83A14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01DEE0-929F-4651-857D-E17B7241E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957F2-C32C-4CF1-BF44-0438C1B6D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206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9B6E2-B60D-49C7-8D59-47ED23D51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35191-B1D5-472A-B457-D3C5805E2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F4D1B-1269-4F5E-8856-03C313932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29A6-183D-4E71-AB61-68163D862E92}" type="datetime1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18606F-5BF7-48AE-A628-F33FDDFBC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171A3-78E6-45E1-A5A5-91C4CAA01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957F2-C32C-4CF1-BF44-0438C1B6D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886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4C97C-DD04-415A-9EF0-2458D1E84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C1568-6406-4BAE-807D-8C3B204B1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D13735-E11C-4E41-86A4-1EDC9C626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1D51D-D0DA-4FF7-9613-AF20441B2EEF}" type="datetime1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548AC-4279-4865-936B-CFD0221B8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1BF4EA-977F-49F5-9FDF-44E437039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957F2-C32C-4CF1-BF44-0438C1B6D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197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F2AFD-1216-4D77-86E6-29524E0AB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FC961-949B-452B-BD2B-5AA2E99582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0BBCB3-5D79-4C4C-AD2D-62029A99E2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E0F298-E99A-4302-9581-C3EFC4542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1A08D-B92F-4718-A248-56C10A8F5914}" type="datetime1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7D32B2-E968-4B16-989C-E922361F8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1FA91-7275-4E27-AB0C-F72F84F4C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957F2-C32C-4CF1-BF44-0438C1B6D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151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BF45A-9889-4A12-B0DB-9F4D03E12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6907E2-3954-48FE-86D3-689A25E91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69B797-35AD-4918-B20E-A89797D3D4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59F215-4227-4561-BBD3-FFC47EDDEA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FB7DC0-83E3-41C2-B565-3E9C5E49CD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BFA470-13AB-4352-BF0F-636655A1C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BC5BB-D59B-4CB1-B1E3-F473AA731A94}" type="datetime1">
              <a:rPr lang="en-US" smtClean="0"/>
              <a:t>10/6/2023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F1A136-0BC6-4C25-B0DD-5E9EFF0DF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698A75-0E09-422E-AFE9-5A4FBDEE5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957F2-C32C-4CF1-BF44-0438C1B6D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892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EF3B3-D023-4EBB-BC64-109956061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D07D51-32BE-4BB7-B9F5-EA2548250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3CFC-8EA6-4877-B4C3-45F30D58314C}" type="datetime1">
              <a:rPr lang="en-US" smtClean="0"/>
              <a:t>10/6/2023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6A40C0-8E55-44A9-A87E-4EA54A63B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08460D-E11B-40DA-B962-DFADC53B3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957F2-C32C-4CF1-BF44-0438C1B6D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04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BE72FF-3FD1-4405-BD4F-965797C82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DDE18-EE57-4F09-AF41-F14A3EDEA9E5}" type="datetime1">
              <a:rPr lang="en-US" smtClean="0"/>
              <a:t>10/6/2023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F778A2-9534-4CA8-A652-774FA873A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6EE83-F840-4029-99DB-C0311ADFB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957F2-C32C-4CF1-BF44-0438C1B6D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416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57F9D-7382-428F-BE5B-94B8BF91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9C35E-964A-4217-BE0D-2EE291DD3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3E4EFD-1DE3-484B-A456-68342627ED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FF51C0-FFEF-4AB3-B5F0-2109BB35D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17021-82E1-4B92-8623-2429BB2887D2}" type="datetime1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49EFD8-BAA8-494A-9F0E-744AB4835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713116-E888-4416-A874-4274C435B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957F2-C32C-4CF1-BF44-0438C1B6D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443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6941D-AACA-4596-8388-C3D18E04A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A7B626-8F24-4388-889A-B9B42A2D00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353F8C-11B1-45E6-A66E-5B7A0F990D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7CFEFF-8030-4729-8F79-EF8671109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C6C7-5350-496E-AAAE-49CB6ABE4804}" type="datetime1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2BD7F4-C8E8-4C48-8344-63FB91D75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D0C5CC-000C-4CA7-BF45-43F8C77B7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957F2-C32C-4CF1-BF44-0438C1B6D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619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82A40A-1B46-4273-BDF9-6C192EF4F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E5267B-B970-4EEB-8133-45CC3B30CC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8B013-1AD9-4F53-B0C1-64793AE43F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A1111-4342-42BA-9FE7-103F35BCD2CE}" type="datetime1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F2448-D30E-48AB-8A2B-CFDA0E1F94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88B46-8416-47CA-B8B8-C953B6D6FD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957F2-C32C-4CF1-BF44-0438C1B6D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708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4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package" Target="../embeddings/Microsoft_Word_Document.docx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image" Target="../media/image2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9C088-D93D-46E3-943B-67AF7F0C47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ENEL 419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CD0B6B-041B-46DA-B84A-6CFA57DEB1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Mathematical Expectations of Discrete Random Variables</a:t>
            </a:r>
          </a:p>
          <a:p>
            <a:r>
              <a:rPr lang="en-US" dirty="0"/>
              <a:t>Reading Exercise: Montgomery and Runger Sections 3.3 </a:t>
            </a:r>
            <a:r>
              <a:rPr lang="en-US"/>
              <a:t>- 3.8  (Yates </a:t>
            </a:r>
            <a:r>
              <a:rPr lang="en-US" dirty="0"/>
              <a:t>and Goodman Sections 3.5 </a:t>
            </a:r>
            <a:r>
              <a:rPr lang="en-US"/>
              <a:t>-3.8)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7062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AB27-5FFE-4B77-ACC2-A03A3789E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Linearity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3209E2-AC20-4B6A-B976-8203941450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Consider random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with PMF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We want to find the mean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.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4+5+18+21+16+18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38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≅12.67 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3209E2-AC20-4B6A-B976-8203941450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542448-240B-48DB-A2A6-DE4409CD1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957F2-C32C-4CF1-BF44-0438C1B6DBFB}" type="slidenum">
              <a:rPr lang="en-US" smtClean="0"/>
              <a:t>10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CD93084-3CE5-454F-9C9D-0571E1C77D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7422" y="2576659"/>
            <a:ext cx="8157155" cy="99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371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399EE-2F34-4B1D-8639-6B911DFD1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Exercise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181819-1610-4E5B-9FDA-9AA9018D46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Calculate the mean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+3 </m:t>
                    </m:r>
                  </m:oMath>
                </a14:m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is a random variable whose PMF is given in the table below.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=4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p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181819-1610-4E5B-9FDA-9AA9018D46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B45D9C-9700-47DF-9421-767E30F85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957F2-C32C-4CF1-BF44-0438C1B6DBFB}" type="slidenum">
              <a:rPr lang="en-US" smtClean="0"/>
              <a:t>11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8F446C0-E4A6-4B70-9FEA-FA5F1BF5EF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8987" y="2929084"/>
            <a:ext cx="9496084" cy="1163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636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0C6C7-1828-4691-9E7E-CECFE60F3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Variance and Standard Deviation of Discrete Random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DFEE9-EE0C-4105-8770-584414064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3737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Variance: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Standard deviation: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DFF805-FEC8-4752-B4C1-EDA8F9159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957F2-C32C-4CF1-BF44-0438C1B6DBFB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B5294464-1864-40DE-82BA-010F5555BE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3341009"/>
              </p:ext>
            </p:extLst>
          </p:nvPr>
        </p:nvGraphicFramePr>
        <p:xfrm>
          <a:off x="1937021" y="2427514"/>
          <a:ext cx="6237334" cy="8428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168880" imgH="698400" progId="Equation.DSMT4">
                  <p:embed/>
                </p:oleObj>
              </mc:Choice>
              <mc:Fallback>
                <p:oleObj name="Equation" r:id="rId2" imgW="5168880" imgH="69840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B5294464-1864-40DE-82BA-010F5555BE9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37021" y="2427514"/>
                        <a:ext cx="6237334" cy="8428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49CE0782-FA14-4E51-8DF8-3E4204789B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702512"/>
              </p:ext>
            </p:extLst>
          </p:nvPr>
        </p:nvGraphicFramePr>
        <p:xfrm>
          <a:off x="2522894" y="4094236"/>
          <a:ext cx="4895811" cy="934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657600" imgH="698400" progId="Equation.DSMT4">
                  <p:embed/>
                </p:oleObj>
              </mc:Choice>
              <mc:Fallback>
                <p:oleObj name="Equation" r:id="rId4" imgW="3657600" imgH="69840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49CE0782-FA14-4E51-8DF8-3E4204789B7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22894" y="4094236"/>
                        <a:ext cx="4895811" cy="9349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26398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85547-E9A6-4DBB-9535-ABDB2F936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Interpretation of Variance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F8DD28-2EC2-45A0-A8DA-3D6CA322E9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Second central moment of the random variable</a:t>
                </a:r>
              </a:p>
              <a:p>
                <a:r>
                  <a:rPr lang="en-US" dirty="0"/>
                  <a:t>Measure of spread of the values of the random variable around the mean value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𝐿𝑎𝑟𝑔𝑒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𝑣𝑎𝑟𝑖𝑎𝑛𝑐𝑒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dirty="0" smtClean="0"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wide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spread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of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the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values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around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the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mean</m:t>
                    </m:r>
                  </m:oMath>
                </a14:m>
                <a:endParaRPr lang="en-US" dirty="0"/>
              </a:p>
              <a:p>
                <a:r>
                  <a:rPr lang="en-US" dirty="0"/>
                  <a:t>Description of the shape of the distribution.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F8DD28-2EC2-45A0-A8DA-3D6CA322E9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2FFB0-CD96-4544-856E-09229112E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957F2-C32C-4CF1-BF44-0438C1B6DBFB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F9478F-88B1-4C31-9EED-E1A5946F0C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2312" y="4211895"/>
            <a:ext cx="3503288" cy="2008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164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21E5C-316B-461F-B92C-5115E532B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Exercise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7E2801-1665-4E4C-901E-F4BAF02BD5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alibri" panose="020F0502020204030204"/>
                  </a:rPr>
                  <a:t>Consider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random variable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𝑋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with PMF: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Calculate the variance and standard deviation of </a:t>
                </a:r>
                <a:r>
                  <a:rPr lang="en-US" i="1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X</a:t>
                </a:r>
                <a:endParaRPr kumimoji="0" 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7E2801-1665-4E4C-901E-F4BAF02BD5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3F09E9-940B-4545-B395-E1A7793F8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957F2-C32C-4CF1-BF44-0438C1B6DBFB}" type="slidenum">
              <a:rPr lang="en-US" smtClean="0"/>
              <a:t>14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039767-3F98-4D6A-A44C-9BD9C1160C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819" y="2722880"/>
            <a:ext cx="9955672" cy="132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9072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A9713-5EE1-46C6-8BF7-00A0295BA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7CA74C-C42B-495F-99C0-3CDB34E161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u="sng" dirty="0"/>
                  <a:t>Example:  </a:t>
                </a:r>
                <a:r>
                  <a:rPr lang="en-US" dirty="0"/>
                  <a:t>A Square-Law Device (diode) has input noise voltage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, that is uniformly distributed with values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−3, −1, +1,+3</m:t>
                        </m:r>
                      </m:e>
                    </m:d>
                  </m:oMath>
                </a14:m>
                <a:r>
                  <a:rPr lang="en-US" dirty="0"/>
                  <a:t>.  The output of a square-law device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.  Find the mean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b="1" u="sng" dirty="0"/>
                  <a:t>Solution:</a:t>
                </a:r>
                <a:r>
                  <a:rPr lang="en-US" b="1" dirty="0"/>
                  <a:t> </a:t>
                </a:r>
                <a:r>
                  <a:rPr lang="en-US" dirty="0"/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is uniform,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u="sng" dirty="0"/>
                  <a:t>Exercise:</a:t>
                </a:r>
                <a:r>
                  <a:rPr lang="en-US" dirty="0"/>
                  <a:t> Suppose the output is now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+10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.  Show that the mean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120.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7CA74C-C42B-495F-99C0-3CDB34E161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0B867C-8716-41CC-A05A-41087E111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957F2-C32C-4CF1-BF44-0438C1B6DBFB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ABF64B98-F30F-4464-BE24-720423E209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4508681"/>
              </p:ext>
            </p:extLst>
          </p:nvPr>
        </p:nvGraphicFramePr>
        <p:xfrm>
          <a:off x="1812925" y="3827463"/>
          <a:ext cx="72517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7251480" imgH="787320" progId="Equation.DSMT4">
                  <p:embed/>
                </p:oleObj>
              </mc:Choice>
              <mc:Fallback>
                <p:oleObj name="Equation" r:id="rId3" imgW="7251480" imgH="787320" progId="Equation.DSMT4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ABF64B98-F30F-4464-BE24-720423E209E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12925" y="3827463"/>
                        <a:ext cx="7251700" cy="78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663742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0E815-62F6-4906-8422-4A95963F9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Short-cut Formula for Variance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A85E20-D347-4EE0-BC73-358D1E8E52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is the mean-square value (or Second Moment of 𝑋) 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𝜎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𝑋</m:t>
                        </m:r>
                      </m:sub>
                      <m:sup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p>
                    </m:sSubSup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𝑋</m:t>
                                </m:r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0" lang="en-US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kumimoji="0" lang="en-US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𝑋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is the second central moment or variance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A85E20-D347-4EE0-BC73-358D1E8E52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D1BE80-8FCC-4D3E-A2F0-45B9FBB44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957F2-C32C-4CF1-BF44-0438C1B6DBFB}" type="slidenum">
              <a:rPr lang="en-US" smtClean="0"/>
              <a:t>16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47A34FF2-5E69-82F1-9C17-3C7C2FB7AF7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18913309"/>
                  </p:ext>
                </p:extLst>
              </p:nvPr>
            </p:nvGraphicFramePr>
            <p:xfrm>
              <a:off x="4943475" y="2971800"/>
              <a:ext cx="3162300" cy="113925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162300">
                      <a:extLst>
                        <a:ext uri="{9D8B030D-6E8A-4147-A177-3AD203B41FA5}">
                          <a16:colId xmlns:a16="http://schemas.microsoft.com/office/drawing/2014/main" val="5868515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90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:endParaRPr kumimoji="0" lang="en-US" sz="2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90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en-US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en-US" sz="2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kumimoji="0" lang="en-US" sz="2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𝑋</m:t>
                                    </m:r>
                                  </m:sub>
                                  <m:sup>
                                    <m:r>
                                      <a:rPr kumimoji="0" lang="en-US" sz="2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r>
                                  <a:rPr kumimoji="0" lang="en-US" sz="2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𝐸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kumimoji="0" lang="en-US" sz="2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kumimoji="0" lang="en-US" sz="2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kumimoji="0" lang="en-US" sz="2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𝑋</m:t>
                                        </m:r>
                                      </m:e>
                                      <m:sup>
                                        <m:r>
                                          <a:rPr kumimoji="0" lang="en-US" sz="2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kumimoji="0" lang="en-US" sz="2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en-US" sz="2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kumimoji="0" lang="en-US" sz="2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𝑋</m:t>
                                    </m:r>
                                  </m:sub>
                                  <m:sup>
                                    <m:r>
                                      <a:rPr kumimoji="0" lang="en-US" sz="2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2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698793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47A34FF2-5E69-82F1-9C17-3C7C2FB7AF7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18913309"/>
                  </p:ext>
                </p:extLst>
              </p:nvPr>
            </p:nvGraphicFramePr>
            <p:xfrm>
              <a:off x="4943475" y="2971800"/>
              <a:ext cx="3162300" cy="113925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162300">
                      <a:extLst>
                        <a:ext uri="{9D8B030D-6E8A-4147-A177-3AD203B41FA5}">
                          <a16:colId xmlns:a16="http://schemas.microsoft.com/office/drawing/2014/main" val="586851538"/>
                        </a:ext>
                      </a:extLst>
                    </a:gridCol>
                  </a:tblGrid>
                  <a:tr h="113925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92" t="-532" r="-385" b="-10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698793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530538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D28B0-0C73-40A1-97C7-D6B28BA9B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Properties of Variance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92E273-7721-46DF-812D-6940FF6E2F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11326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2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0" lang="en-US" sz="2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kumimoji="0" lang="en-US" sz="2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  <m:sup>
                          <m:r>
                            <a:rPr kumimoji="0" lang="en-US" sz="2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kumimoji="0" lang="en-US" sz="2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0" lang="en-US" sz="2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2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0" lang="en-US" sz="2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0" lang="en-US" sz="2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kumimoji="0" lang="en-US" sz="2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kumimoji="0" lang="en-US" sz="2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kumimoji="0" lang="en-US" sz="2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0" lang="en-US" sz="2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kumimoji="0" lang="en-US" sz="2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  <m:sup>
                          <m:r>
                            <a:rPr kumimoji="0" lang="en-US" sz="2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600" b="0" i="1" dirty="0">
                  <a:latin typeface="Cambria Math" panose="02040503050406030204" pitchFamily="18" charset="0"/>
                </a:endParaRPr>
              </a:p>
              <a:p>
                <a:pPr marL="514350" indent="-514350">
                  <a:buAutoNum type="arabicParenR"/>
                </a:pP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𝑐𝑜𝑛𝑠𝑡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.⇒</m:t>
                    </m:r>
                    <m:sSub>
                      <m:sSubPr>
                        <m:ctrlPr>
                          <a:rPr lang="en-US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en-US" sz="2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;   </m:t>
                    </m:r>
                    <m:r>
                      <a:rPr lang="en-US" sz="2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p>
                            <m:r>
                              <a:rPr lang="en-US" sz="2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2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6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endParaRPr lang="en-US" sz="2600" b="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514350" indent="-514350">
                  <a:buAutoNum type="arabicParenR"/>
                </a:pPr>
                <a:endParaRPr lang="en-US" sz="2600" b="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514350" indent="-514350">
                  <a:buAutoNum type="arabicParenR"/>
                </a:pP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𝑎𝑋</m:t>
                    </m:r>
                    <m:r>
                      <a:rPr lang="en-US" sz="2600" dirty="0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en-US" sz="2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sz="2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6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en-US" sz="2600" dirty="0"/>
              </a:p>
              <a:p>
                <a:pPr marL="0" indent="0">
                  <a:buNone/>
                </a:pPr>
                <a:endParaRPr lang="en-US" sz="2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  <m:sup>
                          <m:r>
                            <a:rPr lang="en-US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Sup>
                        <m:sSubSupPr>
                          <m:ctrlPr>
                            <a:rPr lang="en-US" sz="2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>
                          <m:r>
                            <a:rPr lang="en-US" sz="2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sz="2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sz="2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  <m:sup>
                              <m:r>
                                <a:rPr lang="en-US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26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92E273-7721-46DF-812D-6940FF6E2F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11326"/>
                <a:ext cx="10515600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F70610-3909-49DA-8B89-08FB25152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957F2-C32C-4CF1-BF44-0438C1B6DBFB}" type="slidenum">
              <a:rPr lang="en-US" smtClean="0"/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0F75BDF1-AA01-42B3-ACC4-CCAB51AEF96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18769602"/>
                  </p:ext>
                </p:extLst>
              </p:nvPr>
            </p:nvGraphicFramePr>
            <p:xfrm>
              <a:off x="4267200" y="5538535"/>
              <a:ext cx="2486025" cy="52412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486025">
                      <a:extLst>
                        <a:ext uri="{9D8B030D-6E8A-4147-A177-3AD203B41FA5}">
                          <a16:colId xmlns:a16="http://schemas.microsoft.com/office/drawing/2014/main" val="3446578884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en-US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en-US" sz="2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kumimoji="0" lang="en-US" sz="2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𝑌</m:t>
                                    </m:r>
                                  </m:sub>
                                  <m:sup>
                                    <m:r>
                                      <a:rPr kumimoji="0" lang="en-US" sz="2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kumimoji="0" lang="en-US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en-US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kumimoji="0" lang="en-US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p>
                                </m:sSup>
                                <m:sSubSup>
                                  <m:sSubSupPr>
                                    <m:ctrlPr>
                                      <a:rPr kumimoji="0" lang="en-US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en-US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kumimoji="0" lang="en-US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𝑋</m:t>
                                    </m:r>
                                  </m:sub>
                                  <m:sup>
                                    <m:r>
                                      <a:rPr kumimoji="0" lang="en-US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6063486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0F75BDF1-AA01-42B3-ACC4-CCAB51AEF96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18769602"/>
                  </p:ext>
                </p:extLst>
              </p:nvPr>
            </p:nvGraphicFramePr>
            <p:xfrm>
              <a:off x="4267200" y="5538535"/>
              <a:ext cx="2486025" cy="52412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486025">
                      <a:extLst>
                        <a:ext uri="{9D8B030D-6E8A-4147-A177-3AD203B41FA5}">
                          <a16:colId xmlns:a16="http://schemas.microsoft.com/office/drawing/2014/main" val="3446578884"/>
                        </a:ext>
                      </a:extLst>
                    </a:gridCol>
                  </a:tblGrid>
                  <a:tr h="52412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90" t="-1149" r="-490" b="-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063486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E633CBD6-F124-416E-A39F-B72D266DB7B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51660875"/>
                  </p:ext>
                </p:extLst>
              </p:nvPr>
            </p:nvGraphicFramePr>
            <p:xfrm>
              <a:off x="7586662" y="2138363"/>
              <a:ext cx="2047875" cy="53962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047875">
                      <a:extLst>
                        <a:ext uri="{9D8B030D-6E8A-4147-A177-3AD203B41FA5}">
                          <a16:colId xmlns:a16="http://schemas.microsoft.com/office/drawing/2014/main" val="144901595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en-US" sz="29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en-US" sz="29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kumimoji="0" lang="en-US" sz="29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𝑌</m:t>
                                    </m:r>
                                  </m:sub>
                                  <m:sup>
                                    <m:r>
                                      <a:rPr kumimoji="0" lang="en-US" sz="29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kumimoji="0" lang="en-US" sz="29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595725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E633CBD6-F124-416E-A39F-B72D266DB7B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51660875"/>
                  </p:ext>
                </p:extLst>
              </p:nvPr>
            </p:nvGraphicFramePr>
            <p:xfrm>
              <a:off x="7586662" y="2138363"/>
              <a:ext cx="2047875" cy="53962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047875">
                      <a:extLst>
                        <a:ext uri="{9D8B030D-6E8A-4147-A177-3AD203B41FA5}">
                          <a16:colId xmlns:a16="http://schemas.microsoft.com/office/drawing/2014/main" val="1449015956"/>
                        </a:ext>
                      </a:extLst>
                    </a:gridCol>
                  </a:tblGrid>
                  <a:tr h="53962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7" t="-1111" r="-593" b="-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957259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646753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15083-1909-8D67-81A6-BE895A8CA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Useful Series in </a:t>
            </a:r>
            <a:r>
              <a:rPr lang="en-US"/>
              <a:t>Probability Theory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CF391C-643F-EAF6-6BA3-8BBBAFDA5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957F2-C32C-4CF1-BF44-0438C1B6DBFB}" type="slidenum">
              <a:rPr lang="en-US" smtClean="0"/>
              <a:t>18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CE747DB-F106-E93B-6131-88FB3D3B9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6837014D-0B31-F2B6-C4AD-0BA50205A6F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0815424"/>
              </p:ext>
            </p:extLst>
          </p:nvPr>
        </p:nvGraphicFramePr>
        <p:xfrm>
          <a:off x="618635" y="2296886"/>
          <a:ext cx="10785511" cy="33895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943600" imgH="1868400" progId="Word.Document.12">
                  <p:embed/>
                </p:oleObj>
              </mc:Choice>
              <mc:Fallback>
                <p:oleObj name="Document" r:id="rId2" imgW="5943600" imgH="1868400" progId="Word.Document.12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6837014D-0B31-F2B6-C4AD-0BA50205A6F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18635" y="2296886"/>
                        <a:ext cx="10785511" cy="33895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722758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1F72E-1441-1AB2-B7EE-39C5B3AA1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Mean of Special Discrete Random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D22245-4DDE-F527-DA8F-426B3B644C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55000" lnSpcReduction="20000"/>
              </a:bodyPr>
              <a:lstStyle/>
              <a:p>
                <a:pPr marL="0" indent="0">
                  <a:buNone/>
                </a:pPr>
                <a:r>
                  <a:rPr lang="en-US" sz="3800" b="1" u="sng" dirty="0"/>
                  <a:t>Bernoulli Random Variable:</a:t>
                </a:r>
              </a:p>
              <a:p>
                <a:pPr marL="0" indent="0">
                  <a:buNone/>
                </a:pPr>
                <a:endParaRPr lang="en-US" sz="3800" dirty="0"/>
              </a:p>
              <a:p>
                <a:pPr marL="0" marR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8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3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3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sz="3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3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3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3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p>
                      </m:sSup>
                      <m:sSup>
                        <m:sSupPr>
                          <m:ctrlPr>
                            <a:rPr lang="en-US" sz="3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1−</m:t>
                              </m:r>
                              <m:r>
                                <a:rPr lang="en-US" sz="3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en-US" sz="3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1−</m:t>
                          </m:r>
                          <m:r>
                            <a:rPr lang="en-US" sz="3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sz="3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  </m:t>
                      </m:r>
                      <m:r>
                        <a:rPr lang="en-US" sz="3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sz="3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=0, 1</m:t>
                      </m:r>
                    </m:oMath>
                  </m:oMathPara>
                </a14:m>
                <a:endParaRPr lang="en-US" sz="3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n-US" sz="3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8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3800" b="0" i="1" smtClean="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sz="3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3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3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sz="3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3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+1×</m:t>
                      </m:r>
                      <m:sSub>
                        <m:sSubPr>
                          <m:ctrlPr>
                            <a:rPr lang="en-US" sz="3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3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sz="3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3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3800" dirty="0"/>
              </a:p>
              <a:p>
                <a:pPr marL="0" indent="0">
                  <a:buNone/>
                </a:pPr>
                <a:endParaRPr lang="en-US" sz="3800" dirty="0"/>
              </a:p>
              <a:p>
                <a:pPr marL="0" indent="0">
                  <a:buNone/>
                </a:pPr>
                <a:r>
                  <a:rPr lang="en-US" sz="3800" b="1" u="sng" dirty="0"/>
                  <a:t>Binomial Random Variable: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3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3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8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3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3800" dirty="0"/>
              </a:p>
              <a:p>
                <a:pPr marL="0" indent="0">
                  <a:buNone/>
                </a:pPr>
                <a:endParaRPr lang="en-US" sz="3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n-US" sz="3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8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3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3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3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3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8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3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3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800" b="0" i="1" smtClean="0">
                              <a:latin typeface="Cambria Math" panose="02040503050406030204" pitchFamily="18" charset="0"/>
                            </a:rPr>
                            <m:t>𝑛𝑝</m:t>
                          </m:r>
                        </m:e>
                      </m:nary>
                    </m:oMath>
                  </m:oMathPara>
                </a14:m>
                <a:endParaRPr lang="en-US" sz="3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D22245-4DDE-F527-DA8F-426B3B644C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CF8718-D6A8-57E9-63C7-AE9654E4A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957F2-C32C-4CF1-BF44-0438C1B6DBF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76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22434-D841-4F01-9D3D-92F3EF3A2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Mathematical Expectations </a:t>
            </a:r>
            <a:br>
              <a:rPr lang="en-US" dirty="0"/>
            </a:br>
            <a:r>
              <a:rPr lang="en-US" dirty="0"/>
              <a:t>(Expected value or Mean value)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A4211A-A5E0-4FB0-906E-E66A134367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800" b="0" i="0" smtClean="0">
                          <a:latin typeface="Cambria Math" panose="02040503050406030204" pitchFamily="18" charset="0"/>
                        </a:rPr>
                        <m:t>Discrete</m:t>
                      </m:r>
                      <m:r>
                        <a:rPr lang="en-US" sz="3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800" b="0" i="0" smtClean="0">
                          <a:latin typeface="Cambria Math" panose="02040503050406030204" pitchFamily="18" charset="0"/>
                        </a:rPr>
                        <m:t>random</m:t>
                      </m:r>
                      <m:r>
                        <a:rPr lang="en-US" sz="3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800" b="0" i="0" smtClean="0">
                          <a:latin typeface="Cambria Math" panose="02040503050406030204" pitchFamily="18" charset="0"/>
                        </a:rPr>
                        <m:t>variable</m:t>
                      </m:r>
                      <m:r>
                        <a:rPr lang="en-US" sz="3800" b="0" i="0" smtClean="0">
                          <a:latin typeface="Cambria Math" panose="02040503050406030204" pitchFamily="18" charset="0"/>
                        </a:rPr>
                        <m:t>:  </m:t>
                      </m:r>
                      <m:r>
                        <m:rPr>
                          <m:sty m:val="p"/>
                        </m:rPr>
                        <a:rPr lang="en-US" sz="3800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38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3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38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3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3800" b="0" i="1" smtClean="0">
                          <a:latin typeface="Cambria Math" panose="02040503050406030204" pitchFamily="18" charset="0"/>
                        </a:rPr>
                        <m:t>=1,2,…,</m:t>
                      </m:r>
                      <m:r>
                        <a:rPr lang="en-US" sz="3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38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3800" b="0" i="1" smtClean="0">
                          <a:latin typeface="Cambria Math" panose="02040503050406030204" pitchFamily="18" charset="0"/>
                        </a:rPr>
                        <m:t>𝑤𝑖𝑡h</m:t>
                      </m:r>
                      <m:r>
                        <a:rPr lang="en-US" sz="3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800" b="0" i="1" smtClean="0">
                          <a:latin typeface="Cambria Math" panose="02040503050406030204" pitchFamily="18" charset="0"/>
                        </a:rPr>
                        <m:t>𝑃𝑀𝐹</m:t>
                      </m:r>
                      <m:r>
                        <a:rPr lang="en-US" sz="3800" b="0" i="1" smtClean="0">
                          <a:latin typeface="Cambria Math" panose="02040503050406030204" pitchFamily="18" charset="0"/>
                        </a:rPr>
                        <m:t>:  </m:t>
                      </m:r>
                      <m:sSub>
                        <m:sSubPr>
                          <m:ctrlPr>
                            <a:rPr lang="en-US" sz="3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3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sz="3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3800" b="0" dirty="0"/>
              </a:p>
              <a:p>
                <a:pPr marL="0" indent="0">
                  <a:buNone/>
                </a:pPr>
                <a:endParaRPr lang="en-US" sz="3800" dirty="0"/>
              </a:p>
              <a:p>
                <a:pPr marL="0" indent="0">
                  <a:buNone/>
                </a:pPr>
                <a:r>
                  <a:rPr lang="en-US" sz="3800" dirty="0"/>
                  <a:t>The expected value or mean or average value of </a:t>
                </a:r>
                <a14:m>
                  <m:oMath xmlns:m="http://schemas.openxmlformats.org/officeDocument/2006/math"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800" dirty="0"/>
                  <a:t>, denoted  </a:t>
                </a:r>
                <a14:m>
                  <m:oMath xmlns:m="http://schemas.openxmlformats.org/officeDocument/2006/math"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3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3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US" sz="3800" dirty="0"/>
                  <a:t> is the weighted average defined as</a:t>
                </a:r>
              </a:p>
              <a:p>
                <a:pPr marL="0" indent="0">
                  <a:buNone/>
                </a:pPr>
                <a:endParaRPr lang="en-US" sz="3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n-US" sz="3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8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3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3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3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8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3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3800" dirty="0"/>
              </a:p>
              <a:p>
                <a:pPr marL="0" indent="0">
                  <a:buNone/>
                </a:pPr>
                <a:endParaRPr lang="en-US" sz="3800" dirty="0"/>
              </a:p>
              <a:p>
                <a:pPr marL="0" indent="0">
                  <a:buNone/>
                </a:pPr>
                <a:r>
                  <a:rPr lang="en-US" sz="3800" dirty="0"/>
                  <a:t>•	The sum in the definition is known as the mathematical expectation of </a:t>
                </a:r>
                <a14:m>
                  <m:oMath xmlns:m="http://schemas.openxmlformats.org/officeDocument/2006/math"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800" dirty="0"/>
                  <a:t> </a:t>
                </a:r>
              </a:p>
              <a:p>
                <a:pPr marL="0" indent="0">
                  <a:buNone/>
                </a:pPr>
                <a:r>
                  <a:rPr lang="en-US" sz="3800" dirty="0"/>
                  <a:t>•	The expected value of </a:t>
                </a:r>
                <a14:m>
                  <m:oMath xmlns:m="http://schemas.openxmlformats.org/officeDocument/2006/math"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800" dirty="0"/>
                  <a:t>  is also referred to as the first moment.</a:t>
                </a:r>
              </a:p>
              <a:p>
                <a:pPr marL="0" indent="0">
                  <a:buNone/>
                </a:pPr>
                <a:r>
                  <a:rPr lang="en-US" sz="3800" dirty="0"/>
                  <a:t>•	 The first moment (the mean) is a measure of location of the PMF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A4211A-A5E0-4FB0-906E-E66A134367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b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BA8E6F-F99F-4ABA-9BFD-35B826510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957F2-C32C-4CF1-BF44-0438C1B6DB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5645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A1ECC-2C4F-4DD8-ADC3-A9A1D4B7C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Mean of Special Discrete Random Variables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61EA1D-9963-4D24-9AC1-CE71910D5E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55000" lnSpcReduction="20000"/>
              </a:bodyPr>
              <a:lstStyle/>
              <a:p>
                <a:pPr marL="0" indent="0">
                  <a:buNone/>
                </a:pPr>
                <a:r>
                  <a:rPr lang="en-US" sz="4400" b="1" u="sng" dirty="0"/>
                  <a:t>Binomial Random Variable: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eqArr>
                            </m:e>
                          </m:d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3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e>
                              <m:r>
                                <a:rPr lang="en-US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eqArr>
                        </m:e>
                      </m:d>
                      <m:r>
                        <a:rPr lang="en-US" sz="3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f>
                        <m:fPr>
                          <m:ctrlPr>
                            <a:rPr lang="en-US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en-US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3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sz="3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f>
                        <m:fPr>
                          <m:ctrlPr>
                            <a:rPr lang="en-US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3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3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3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3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sz="3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r>
                                <a:rPr lang="en-US" sz="3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e>
                          </m:d>
                          <m:r>
                            <a:rPr lang="en-US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sz="3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3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3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3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sz="3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kumimoji="0" lang="en-US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kumimoji="0" lang="en-US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0" lang="en-US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𝑛</m:t>
                      </m:r>
                      <m:nary>
                        <m:naryPr>
                          <m:chr m:val="∑"/>
                          <m:ctrlPr>
                            <a:rPr kumimoji="0" lang="en-US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0" lang="en-US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0" lang="en-US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sz="3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3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3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US" sz="3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3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eqArr>
                            </m:e>
                          </m:d>
                          <m:sSup>
                            <m:sSupPr>
                              <m:ctrlPr>
                                <a:rPr lang="en-US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3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e>
                      </m:nary>
                      <m:r>
                        <a:rPr kumimoji="0" lang="en-US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nary>
                        <m:naryPr>
                          <m:chr m:val="∑"/>
                          <m:ctrlPr>
                            <a:rPr lang="en-US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sz="3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3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3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US" sz="3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3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eqArr>
                            </m:e>
                          </m:d>
                          <m:sSup>
                            <m:sSupPr>
                              <m:ctrlPr>
                                <a:rPr lang="en-US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−1+1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3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−1)−(</m:t>
                              </m:r>
                              <m:r>
                                <a:rPr lang="en-US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32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32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n-US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0" lang="en-US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𝑛𝑝</m:t>
                      </m:r>
                      <m:nary>
                        <m:naryPr>
                          <m:chr m:val="∑"/>
                          <m:ctrlPr>
                            <a:rPr kumimoji="0" lang="en-US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0" lang="en-US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0" lang="en-US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0" lang="en-US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ctrlPr>
                                <a:rPr kumimoji="0" lang="en-US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kumimoji="0" lang="en-US" sz="3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kumimoji="0" lang="en-US" sz="3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kumimoji="0" lang="en-US" sz="3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kumimoji="0" lang="en-US" sz="3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kumimoji="0" lang="en-US" sz="3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eqArr>
                            </m:e>
                          </m:d>
                          <m:sSup>
                            <m:sSupPr>
                              <m:ctrlPr>
                                <a:rPr kumimoji="0" lang="en-US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0" lang="en-US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kumimoji="0" lang="en-US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0" lang="en-US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sSup>
                            <m:sSupPr>
                              <m:ctrlPr>
                                <a:rPr kumimoji="0" lang="en-US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0" lang="en-US" sz="3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sz="3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kumimoji="0" lang="en-US" sz="3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0" lang="en-US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0" lang="en-US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0" lang="en-US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−1)−(</m:t>
                              </m:r>
                              <m:r>
                                <a:rPr kumimoji="0" lang="en-US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0" lang="en-US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sup>
                          </m:sSup>
                        </m:e>
                      </m:nary>
                      <m:r>
                        <a:rPr lang="en-US" sz="320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sz="32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𝑙𝑒𝑡</m:t>
                      </m:r>
                      <m:r>
                        <a:rPr lang="en-US" sz="32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2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−1 </m:t>
                      </m:r>
                      <m:r>
                        <a:rPr lang="en-US" sz="32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sz="32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32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32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32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𝑛𝑝</m:t>
                      </m:r>
                      <m:nary>
                        <m:naryPr>
                          <m:chr m:val="∑"/>
                          <m:ctrlPr>
                            <a:rPr lang="en-US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d>
                            <m:dPr>
                              <m:ctrlPr>
                                <a:rPr lang="en-US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sz="3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3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e>
                                  <m:r>
                                    <a:rPr lang="en-US" sz="3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eqArr>
                            </m:e>
                          </m:d>
                          <m:sSup>
                            <m:sSupPr>
                              <m:ctrlPr>
                                <a:rPr lang="en-US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3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p>
                          </m:sSup>
                          <m:r>
                            <a:rPr lang="en-US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𝑛𝑝</m:t>
                          </m:r>
                          <m:sSup>
                            <m:sSupPr>
                              <m:ctrlPr>
                                <a:rPr lang="en-US" sz="32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320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sz="3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+(1−</m:t>
                                  </m:r>
                                  <m:r>
                                    <a:rPr lang="en-US" sz="3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sz="3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3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en-US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𝑛𝑝</m:t>
                          </m:r>
                        </m:e>
                      </m:nary>
                    </m:oMath>
                  </m:oMathPara>
                </a14:m>
                <a:endParaRPr lang="en-US" sz="3200" dirty="0"/>
              </a:p>
              <a:p>
                <a:pPr marL="0" indent="0">
                  <a:buNone/>
                </a:pPr>
                <a:endParaRPr lang="en-US" sz="29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61EA1D-9963-4D24-9AC1-CE71910D5E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99436A-49FB-481E-8C39-D74DC1CF2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957F2-C32C-4CF1-BF44-0438C1B6DBF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9832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E3EA-AE54-47D2-8761-8A843477A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Mean of a Geometric Random Variable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215FE4-16C0-4085-A602-239297802E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47850"/>
                <a:ext cx="10515600" cy="4351338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b="1" u="sng" dirty="0"/>
                  <a:t>Geometric Random Variable: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𝜇</m:t>
                          </m:r>
                        </m:e>
                        <m: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𝑋</m:t>
                          </m:r>
                        </m:sub>
                      </m:sSub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=1</m:t>
                          </m:r>
                        </m:sub>
                        <m:sup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∞</m:t>
                          </m:r>
                        </m:sup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  <m:sSup>
                            <m:sSupPr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0" lang="en-US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1−</m:t>
                                  </m:r>
                                  <m:r>
                                    <a:rPr kumimoji="0" lang="en-US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𝑝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𝑥</m:t>
                              </m:r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−1</m:t>
                              </m:r>
                            </m:sup>
                          </m:sSup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𝑝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=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𝑝</m:t>
                          </m:r>
                          <m:nary>
                            <m:naryPr>
                              <m:chr m:val="∑"/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𝑥</m:t>
                              </m:r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∞</m:t>
                              </m:r>
                            </m:sup>
                            <m:e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US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sz="2600" dirty="0"/>
                  <a:t>Use series identity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=1</m:t>
                          </m:r>
                        </m:sub>
                        <m:sup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  <m:sSup>
                            <m:sSupPr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0" lang="en-US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𝑞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𝑥</m:t>
                              </m:r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−1</m:t>
                              </m:r>
                            </m:sup>
                          </m:sSup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=</m:t>
                          </m:r>
                          <m:f>
                            <m:fPr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kumimoji="0" lang="en-US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kumimoji="0" lang="en-US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0" lang="en-US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1−</m:t>
                                      </m:r>
                                      <m:r>
                                        <a:rPr kumimoji="0" lang="en-US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𝑞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kumimoji="0" lang="en-US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=</m:t>
                          </m:r>
                          <m:f>
                            <m:fPr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kumimoji="0" lang="en-US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kumimoji="0" lang="en-US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,  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𝑞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=1−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lvl="0" indent="0" algn="ctr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nary>
                        <m:naryPr>
                          <m:chr m:val="∑"/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=1</m:t>
                          </m:r>
                        </m:sub>
                        <m:sup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  <m:sSup>
                            <m:sSup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𝑥</m:t>
                              </m:r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−1</m:t>
                              </m:r>
                            </m:sup>
                          </m:sSup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=</m:t>
                          </m:r>
                          <m:f>
                            <m:f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𝑝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215FE4-16C0-4085-A602-239297802E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47850"/>
                <a:ext cx="10515600" cy="4351338"/>
              </a:xfrm>
              <a:blipFill>
                <a:blip r:embed="rId2"/>
                <a:stretch>
                  <a:fillRect l="-104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FA43A8-B333-49E1-9214-33E6FEE8F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957F2-C32C-4CF1-BF44-0438C1B6DBF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2104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393E6-074A-4843-8E7E-C6635261C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Mean of Special Discrete Random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3AB5DD-8BDE-4F77-93DD-1AD0DD1698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30692"/>
                <a:ext cx="10515600" cy="4351338"/>
              </a:xfrm>
            </p:spPr>
            <p:txBody>
              <a:bodyPr>
                <a:normAutofit lnSpcReduction="1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2600" b="1" i="0" u="sng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Geometric Random Variable:</a:t>
                </a:r>
              </a:p>
              <a:p>
                <a:pPr marL="0" indent="0">
                  <a:buNone/>
                </a:pPr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≡−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𝑑𝑝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Use series identity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e>
                      </m:nary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f>
                        <m:f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𝑑𝑝</m:t>
                          </m:r>
                        </m:den>
                      </m:f>
                      <m:d>
                        <m:dPr>
                          <m:ctrlPr>
                            <a:rPr lang="en-US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3AB5DD-8BDE-4F77-93DD-1AD0DD1698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30692"/>
                <a:ext cx="10515600" cy="4351338"/>
              </a:xfrm>
              <a:blipFill>
                <a:blip r:embed="rId2"/>
                <a:stretch>
                  <a:fillRect l="-104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33050F-04D0-47D2-A1AF-9CEFEB481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957F2-C32C-4CF1-BF44-0438C1B6DBFB}" type="slidenum">
              <a:rPr lang="en-US" smtClean="0"/>
              <a:t>22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D03B0382-22AF-4DF6-8CE2-D6AD25E1969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57814153"/>
                  </p:ext>
                </p:extLst>
              </p:nvPr>
            </p:nvGraphicFramePr>
            <p:xfrm>
              <a:off x="9067800" y="5023996"/>
              <a:ext cx="1828800" cy="84023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28800">
                      <a:extLst>
                        <a:ext uri="{9D8B030D-6E8A-4147-A177-3AD203B41FA5}">
                          <a16:colId xmlns:a16="http://schemas.microsoft.com/office/drawing/2014/main" val="2904987160"/>
                        </a:ext>
                      </a:extLst>
                    </a:gridCol>
                  </a:tblGrid>
                  <a:tr h="66909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𝑋</m:t>
                                    </m:r>
                                  </m:sub>
                                </m:sSub>
                                <m:r>
                                  <a:rPr kumimoji="0" lang="en-US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kumimoji="0" lang="en-US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kumimoji="0" lang="en-US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𝑝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753701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D03B0382-22AF-4DF6-8CE2-D6AD25E1969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57814153"/>
                  </p:ext>
                </p:extLst>
              </p:nvPr>
            </p:nvGraphicFramePr>
            <p:xfrm>
              <a:off x="9067800" y="5023996"/>
              <a:ext cx="1828800" cy="84023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28800">
                      <a:extLst>
                        <a:ext uri="{9D8B030D-6E8A-4147-A177-3AD203B41FA5}">
                          <a16:colId xmlns:a16="http://schemas.microsoft.com/office/drawing/2014/main" val="2904987160"/>
                        </a:ext>
                      </a:extLst>
                    </a:gridCol>
                  </a:tblGrid>
                  <a:tr h="84023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32" t="-725" r="-664" b="-21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753701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780095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AE094-5819-49D2-8CF2-14E98A8E4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Mean of Special Discrete Random Variables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90E1C5-D150-4004-9674-1CD73924A5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b="1" u="sng" dirty="0"/>
                  <a:t>Poisson Random Variables:</a:t>
                </a:r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𝑋</m:t>
                          </m:r>
                        </m:sub>
                      </m:sSub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=0</m:t>
                          </m:r>
                        </m:sub>
                        <m:sup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∞</m:t>
                          </m:r>
                        </m:sup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  <m:f>
                            <m:f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𝜆</m:t>
                                  </m:r>
                                </m:e>
                                <m:sup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𝑥</m:t>
                                  </m:r>
                                </m:sup>
                              </m:sSup>
                            </m:num>
                            <m:den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𝑥</m:t>
                              </m:r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!</m:t>
                              </m:r>
                            </m:den>
                          </m:f>
                          <m:sSup>
                            <m:sSup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</m:t>
                              </m:r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𝜆</m:t>
                              </m:r>
                            </m:sup>
                          </m:sSup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=</m:t>
                          </m:r>
                          <m:nary>
                            <m:naryPr>
                              <m:chr m:val="∑"/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𝑥</m:t>
                              </m:r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!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sup>
                              </m:sSup>
                            </m:e>
                          </m:nary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=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p>
                                  </m:sSup>
                                </m:num>
                                <m:den>
                                  <m:d>
                                    <m:dPr>
                                      <m:ctrlPr>
                                        <a:rPr lang="en-US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!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sup>
                              </m:sSup>
                            </m:e>
                          </m:nary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−1+1</m:t>
                                      </m:r>
                                    </m:sup>
                                  </m:sSup>
                                </m:num>
                                <m:den>
                                  <m:d>
                                    <m:dPr>
                                      <m:ctrlPr>
                                        <a:rPr lang="en-US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!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−1+1</m:t>
                                  </m:r>
                                </m:sup>
                              </m:sSup>
                            </m:num>
                            <m:den>
                              <m:d>
                                <m:dPr>
                                  <m:ctrlPr>
                                    <a:rPr lang="en-US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num>
                            <m:den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.       </m:t>
                      </m:r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𝐿𝑒𝑡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𝜇</m:t>
                          </m:r>
                        </m:e>
                        <m:sub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𝑋</m:t>
                          </m:r>
                        </m:sub>
                      </m:sSub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sSup>
                        <m:sSupPr>
                          <m:ctrlPr>
                            <a:rPr lang="en-US" sz="29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9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9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9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sup>
                      </m:sSup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9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9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sSup>
                            <m:sSupPr>
                              <m:ctrlPr>
                                <a:rPr lang="en-US" sz="29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9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9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9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sup>
                          </m:sSup>
                          <m:r>
                            <a:rPr lang="en-US" sz="29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9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sup>
                      </m:sSup>
                      <m:r>
                        <a:rPr lang="en-US" sz="29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.   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sup>
                      </m:s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90E1C5-D150-4004-9674-1CD73924A5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4C4839-81DF-440E-AFCC-70B466C83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957F2-C32C-4CF1-BF44-0438C1B6DBFB}" type="slidenum">
              <a:rPr lang="en-US" smtClean="0"/>
              <a:t>23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4F6671A-8AD1-50B4-6641-348342085B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5779526"/>
              </p:ext>
            </p:extLst>
          </p:nvPr>
        </p:nvGraphicFramePr>
        <p:xfrm>
          <a:off x="7526946" y="4930922"/>
          <a:ext cx="1753788" cy="114513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3788">
                  <a:extLst>
                    <a:ext uri="{9D8B030D-6E8A-4147-A177-3AD203B41FA5}">
                      <a16:colId xmlns:a16="http://schemas.microsoft.com/office/drawing/2014/main" val="1478893631"/>
                    </a:ext>
                  </a:extLst>
                </a:gridCol>
              </a:tblGrid>
              <a:tr h="114513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9132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07437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50735-8449-F946-ECD2-6701107C2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Mean of a Discrete Uniform Random Variable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85C206-6143-C936-04EA-53F00682D7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1800" b="1" i="0" u="sng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Uniform Random Variable</a:t>
                </a:r>
                <a:r>
                  <a:rPr kumimoji="0" lang="en-US" sz="1800" i="0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:</a:t>
                </a:r>
                <a:r>
                  <a:rPr lang="en-US" sz="18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Use formula,</a:t>
                </a:r>
                <a:endParaRPr kumimoji="0" lang="en-US" sz="1800" i="0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kumimoji="0" lang="en-US" sz="1800" i="1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sz="1800" b="0" i="1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kumimoji="0" lang="en-US" sz="1800" b="0" i="1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0" lang="en-US" sz="1800" b="0" i="1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kumimoji="0" lang="en-US" sz="1800" b="0" i="1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nary>
                      <m:r>
                        <a:rPr kumimoji="0" lang="en-US" sz="1800" b="0" i="1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0" lang="en-US" sz="1800" b="0" i="1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0" lang="en-US" sz="1800" b="0" i="1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kumimoji="0" lang="en-US" sz="1800" b="0" i="1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0" lang="en-US" sz="1800" b="0" i="1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0" lang="en-US" sz="1800" b="0" i="1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num>
                        <m:den>
                          <m:r>
                            <a:rPr kumimoji="0" lang="en-US" sz="1800" b="0" i="1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0" lang="en-US" sz="1800" i="0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kumimoji="0" lang="en-US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sup>
                        <m:e>
                          <m:f>
                            <m:fPr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    </m:t>
                          </m:r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𝐿𝑒𝑡</m:t>
                          </m:r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+1⇒</m:t>
                          </m:r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nary>
                    </m:oMath>
                  </m:oMathPara>
                </a14:m>
                <a:endParaRPr lang="en-US" sz="1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p>
                        <m:e>
                          <m:f>
                            <m:fPr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1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</m:e>
                      </m:nary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p>
                        <m:e>
                          <m:f>
                            <m:fPr>
                              <m:ctrlPr>
                                <a:rPr lang="en-US" sz="1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en-US" sz="1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1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</m:e>
                      </m:nary>
                      <m:r>
                        <a:rPr lang="en-US" sz="1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1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p>
                        <m:e>
                          <m:f>
                            <m:fPr>
                              <m:ctrlPr>
                                <a:rPr lang="en-US" sz="1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US" sz="1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1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sz="1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nary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sz="1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</m:e>
                      </m:nary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𝑤h𝑒𝑟𝑒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1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85C206-6143-C936-04EA-53F00682D7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576447-4393-18EC-6335-BBE9E3A63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957F2-C32C-4CF1-BF44-0438C1B6DBF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9059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EBDDB-16FD-0A82-A774-DDF8BC595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Mean of Special Discrete Random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F0A493-B9EA-8D92-BAFE-FAFFBC0A60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b="1" u="sng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Uniform Random Variable:</a:t>
                </a:r>
              </a:p>
              <a:p>
                <a:pPr marL="0" indent="0">
                  <a:buNone/>
                </a:pPr>
                <a:endParaRPr kumimoji="0" lang="en-US" sz="28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𝜇</m:t>
                          </m:r>
                        </m:e>
                        <m:sub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𝑋</m:t>
                          </m:r>
                        </m:sub>
                      </m:sSub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naryPr>
                        <m:sub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𝑦</m:t>
                          </m:r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=1</m:t>
                          </m:r>
                        </m:sub>
                        <m:sup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p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𝑦</m:t>
                          </m:r>
                        </m:e>
                      </m:nary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+</m:t>
                      </m:r>
                      <m:f>
                        <m:f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naryPr>
                        <m:sub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𝑦</m:t>
                          </m:r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=1</m:t>
                          </m:r>
                        </m:sub>
                        <m:sup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𝑘</m:t>
                              </m:r>
                              <m: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−1</m:t>
                              </m:r>
                            </m:e>
                          </m:d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=</m:t>
                          </m:r>
                        </m:e>
                      </m:nary>
                      <m:f>
                        <m:f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</m:den>
                      </m:f>
                      <m:f>
                        <m:f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  <m:d>
                            <m:d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𝑛</m:t>
                              </m:r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+1</m:t>
                              </m:r>
                            </m:e>
                          </m:d>
                        </m:num>
                        <m:den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den>
                      </m:f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𝜇</m:t>
                          </m:r>
                        </m:e>
                        <m:sub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𝑋</m:t>
                          </m:r>
                        </m:sub>
                      </m:sSub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𝑛</m:t>
                              </m:r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+1</m:t>
                              </m:r>
                            </m:e>
                          </m:d>
                        </m:num>
                        <m:den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den>
                      </m:f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𝑙</m:t>
                          </m:r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−</m:t>
                          </m:r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𝑘</m:t>
                          </m:r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+1+1+2</m:t>
                          </m:r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𝑘</m:t>
                          </m:r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−2</m:t>
                          </m:r>
                        </m:num>
                        <m:den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den>
                      </m:f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𝑙</m:t>
                          </m:r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+</m:t>
                          </m:r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𝑘</m:t>
                          </m:r>
                        </m:num>
                        <m:den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𝜇</m:t>
                          </m:r>
                        </m:e>
                        <m:sub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𝑋</m:t>
                          </m:r>
                        </m:sub>
                      </m:sSub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𝑙</m:t>
                          </m:r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+</m:t>
                          </m:r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𝑘</m:t>
                          </m:r>
                        </m:num>
                        <m:den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F0A493-B9EA-8D92-BAFE-FAFFBC0A60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44BA14-755A-1173-CC18-53D400258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957F2-C32C-4CF1-BF44-0438C1B6DBFB}" type="slidenum">
              <a:rPr lang="en-US" smtClean="0"/>
              <a:t>25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B954F20-8C55-4608-AB5E-E9E32A51E6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6259705"/>
              </p:ext>
            </p:extLst>
          </p:nvPr>
        </p:nvGraphicFramePr>
        <p:xfrm>
          <a:off x="5059110" y="5204389"/>
          <a:ext cx="1956987" cy="9725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56987">
                  <a:extLst>
                    <a:ext uri="{9D8B030D-6E8A-4147-A177-3AD203B41FA5}">
                      <a16:colId xmlns:a16="http://schemas.microsoft.com/office/drawing/2014/main" val="2212103427"/>
                    </a:ext>
                  </a:extLst>
                </a:gridCol>
              </a:tblGrid>
              <a:tr h="97257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6208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79153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E964B-6953-4F60-8ECA-9BFF4473C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Variances of Special Random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621B94CB-8F39-483C-A035-0F15776E4C85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765579503"/>
                  </p:ext>
                </p:extLst>
              </p:nvPr>
            </p:nvGraphicFramePr>
            <p:xfrm>
              <a:off x="2509520" y="2374709"/>
              <a:ext cx="7467600" cy="329761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733800">
                      <a:extLst>
                        <a:ext uri="{9D8B030D-6E8A-4147-A177-3AD203B41FA5}">
                          <a16:colId xmlns:a16="http://schemas.microsoft.com/office/drawing/2014/main" val="4162048175"/>
                        </a:ext>
                      </a:extLst>
                    </a:gridCol>
                    <a:gridCol w="3733800">
                      <a:extLst>
                        <a:ext uri="{9D8B030D-6E8A-4147-A177-3AD203B41FA5}">
                          <a16:colId xmlns:a16="http://schemas.microsoft.com/office/drawing/2014/main" val="2261238184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𝐵𝑒𝑟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b="0" dirty="0"/>
                        </a:p>
                        <a:p>
                          <a:endParaRPr lang="en-US" b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(1−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𝐺𝑒𝑜𝑚𝑒𝑡𝑟𝑖𝑐</m:t>
                                </m:r>
                                <m:d>
                                  <m:d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𝑝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𝑋</m:t>
                                    </m:r>
                                  </m:sub>
                                  <m:sup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(1−</m:t>
                                    </m:r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𝑝</m:t>
                                    </m:r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)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kumimoji="0" lang="en-US" sz="18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kumimoji="0" lang="en-US" sz="18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𝑝</m:t>
                                        </m:r>
                                      </m:e>
                                      <m:sup>
                                        <m:r>
                                          <a:rPr kumimoji="0" lang="en-US" sz="18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117388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𝐵𝑖𝑛𝑜𝑚𝑖𝑎𝑙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b="0" dirty="0"/>
                        </a:p>
                        <a:p>
                          <a:endParaRPr lang="en-US" b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𝑋</m:t>
                                    </m:r>
                                  </m:sub>
                                  <m:sup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𝑛𝑝</m:t>
                                </m:r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(1−</m:t>
                                </m:r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𝑝</m:t>
                                </m:r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𝑈𝑛𝑖𝑓𝑜𝑟𝑚</m:t>
                                </m:r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(</m:t>
                                </m:r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𝑘</m:t>
                                </m:r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,</m:t>
                                </m:r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𝑙</m:t>
                                </m:r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𝑋</m:t>
                                    </m:r>
                                  </m:sub>
                                  <m:sup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(</m:t>
                                    </m:r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𝑙</m:t>
                                    </m:r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</m:t>
                                    </m:r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𝑘</m:t>
                                    </m:r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)</m:t>
                                    </m:r>
                                    <m:d>
                                      <m:dPr>
                                        <m:ctrlPr>
                                          <a:rPr kumimoji="0" lang="en-US" sz="18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0" lang="en-US" sz="18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𝑙</m:t>
                                        </m:r>
                                        <m:r>
                                          <a:rPr kumimoji="0" lang="en-US" sz="18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−</m:t>
                                        </m:r>
                                        <m:r>
                                          <a:rPr kumimoji="0" lang="en-US" sz="18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𝑘</m:t>
                                        </m:r>
                                        <m:r>
                                          <a:rPr kumimoji="0" lang="en-US" sz="18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+2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76925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𝑃𝑜𝑖𝑠𝑠𝑜𝑛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b="0" dirty="0"/>
                        </a:p>
                        <a:p>
                          <a:endParaRPr lang="en-US" b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𝑋</m:t>
                                    </m:r>
                                  </m:sub>
                                  <m:sup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76721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621B94CB-8F39-483C-A035-0F15776E4C85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765579503"/>
                  </p:ext>
                </p:extLst>
              </p:nvPr>
            </p:nvGraphicFramePr>
            <p:xfrm>
              <a:off x="2509520" y="2374709"/>
              <a:ext cx="7467600" cy="329761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733800">
                      <a:extLst>
                        <a:ext uri="{9D8B030D-6E8A-4147-A177-3AD203B41FA5}">
                          <a16:colId xmlns:a16="http://schemas.microsoft.com/office/drawing/2014/main" val="4162048175"/>
                        </a:ext>
                      </a:extLst>
                    </a:gridCol>
                    <a:gridCol w="3733800">
                      <a:extLst>
                        <a:ext uri="{9D8B030D-6E8A-4147-A177-3AD203B41FA5}">
                          <a16:colId xmlns:a16="http://schemas.microsoft.com/office/drawing/2014/main" val="2261238184"/>
                        </a:ext>
                      </a:extLst>
                    </a:gridCol>
                  </a:tblGrid>
                  <a:tr h="120878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3" t="-503" r="-100326" b="-1733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163" t="-503" r="-326" b="-1733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11738813"/>
                      </a:ext>
                    </a:extLst>
                  </a:tr>
                  <a:tr h="117062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3" t="-104167" r="-100326" b="-796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163" t="-104167" r="-326" b="-796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7692534"/>
                      </a:ext>
                    </a:extLst>
                  </a:tr>
                  <a:tr h="91821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3" t="-259603" r="-100326" b="-13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76721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AD8C18-5319-4CED-B926-70738EF1D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957F2-C32C-4CF1-BF44-0438C1B6DBF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537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F8F3E-438E-7345-EF40-CA68D10C8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Variances of Special Random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499F5C-8507-13D1-2A72-9071407298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u="sng" dirty="0"/>
                  <a:t>Variance of Bernoulli Random Variables: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0" lang="en-US" sz="2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0" lang="en-US" sz="2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kumimoji="0" lang="en-US" sz="2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kumimoji="0" lang="en-US" sz="2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kumimoji="0" lang="en-US" sz="21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0" lang="en-US" sz="2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kumimoji="0" lang="en-US" sz="2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p>
                          <m:r>
                            <a:rPr kumimoji="0" lang="en-US" sz="2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p>
                      </m:sSup>
                      <m:sSup>
                        <m:sSupPr>
                          <m:ctrlPr>
                            <a:rPr kumimoji="0" lang="en-US" sz="2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0" lang="en-US" sz="2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kumimoji="0" lang="en-US" sz="2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1−</m:t>
                              </m:r>
                              <m:r>
                                <a:rPr kumimoji="0" lang="en-US" sz="2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kumimoji="0" lang="en-US" sz="2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1−</m:t>
                          </m:r>
                          <m:r>
                            <a:rPr kumimoji="0" lang="en-US" sz="2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p>
                      </m:sSup>
                      <m:r>
                        <a:rPr kumimoji="0" lang="en-US" sz="21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  </m:t>
                      </m:r>
                      <m:r>
                        <a:rPr kumimoji="0" lang="en-US" sz="21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kumimoji="0" lang="en-US" sz="21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=0, 1</m:t>
                      </m:r>
                    </m:oMath>
                  </m:oMathPara>
                </a14:m>
                <a:endParaRPr kumimoji="0" lang="en-US" sz="2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2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1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2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0" lang="en-US" sz="2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2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𝑋</m:t>
                              </m:r>
                            </m:e>
                            <m:sup>
                              <m:r>
                                <a:rPr kumimoji="0" lang="en-US" sz="2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kumimoji="0" lang="en-US" sz="21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p>
                        <m:sSupPr>
                          <m:ctrlPr>
                            <a:rPr kumimoji="0" lang="en-US" sz="2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</m:t>
                          </m:r>
                        </m:e>
                        <m:sup>
                          <m:r>
                            <a:rPr kumimoji="0" lang="en-US" sz="2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p>
                      </m:sSup>
                      <m:r>
                        <a:rPr kumimoji="0" lang="en-US" sz="21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×</m:t>
                      </m:r>
                      <m:sSub>
                        <m:sSubPr>
                          <m:ctrlPr>
                            <a:rPr kumimoji="0" lang="en-US" sz="2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𝑝</m:t>
                          </m:r>
                        </m:e>
                        <m:sub>
                          <m:r>
                            <a:rPr kumimoji="0" lang="en-US" sz="2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kumimoji="0" lang="en-US" sz="2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0</m:t>
                          </m:r>
                        </m:e>
                      </m:d>
                      <m:r>
                        <a:rPr kumimoji="0" lang="en-US" sz="21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+</m:t>
                      </m:r>
                      <m:sSup>
                        <m:sSupPr>
                          <m:ctrlPr>
                            <a:rPr kumimoji="0" lang="en-US" sz="2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e>
                        <m:sup>
                          <m:r>
                            <a:rPr kumimoji="0" lang="en-US" sz="2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p>
                      </m:sSup>
                      <m:r>
                        <a:rPr kumimoji="0" lang="en-US" sz="21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×</m:t>
                      </m:r>
                      <m:sSub>
                        <m:sSubPr>
                          <m:ctrlPr>
                            <a:rPr kumimoji="0" lang="en-US" sz="2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𝑝</m:t>
                          </m:r>
                        </m:e>
                        <m:sub>
                          <m:r>
                            <a:rPr kumimoji="0" lang="en-US" sz="2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kumimoji="0" lang="en-US" sz="2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e>
                      </m:d>
                      <m:r>
                        <a:rPr kumimoji="0" lang="en-US" sz="21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0" lang="en-US" sz="21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𝑝</m:t>
                      </m:r>
                    </m:oMath>
                  </m:oMathPara>
                </a14:m>
                <a:endParaRPr kumimoji="0" lang="en-US" sz="2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2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2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2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kumimoji="0" lang="en-US" sz="2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𝑋</m:t>
                          </m:r>
                        </m:sub>
                        <m:sup>
                          <m:r>
                            <a:rPr kumimoji="0" lang="en-US" sz="2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p>
                      </m:sSubSup>
                      <m:r>
                        <a:rPr kumimoji="0" lang="en-US" sz="21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21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2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0" lang="en-US" sz="2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2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𝑋</m:t>
                              </m:r>
                            </m:e>
                            <m:sup>
                              <m:r>
                                <a:rPr kumimoji="0" lang="en-US" sz="2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kumimoji="0" lang="en-US" sz="21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−</m:t>
                      </m:r>
                      <m:sSubSup>
                        <m:sSubSupPr>
                          <m:ctrlPr>
                            <a:rPr kumimoji="0" lang="en-US" sz="2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2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kumimoji="0" lang="en-US" sz="2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𝑋</m:t>
                          </m:r>
                        </m:sub>
                        <m:sup>
                          <m:r>
                            <a:rPr kumimoji="0" lang="en-US" sz="2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p>
                      </m:sSubSup>
                      <m:r>
                        <a:rPr kumimoji="0" lang="en-US" sz="21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21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𝑝</m:t>
                      </m:r>
                      <m:r>
                        <a:rPr kumimoji="0" lang="en-US" sz="21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−</m:t>
                      </m:r>
                      <m:sSup>
                        <m:sSupPr>
                          <m:ctrlPr>
                            <a:rPr kumimoji="0" lang="en-US" sz="2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𝑝</m:t>
                          </m:r>
                        </m:e>
                        <m:sup>
                          <m:r>
                            <a:rPr kumimoji="0" lang="en-US" sz="2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p>
                      </m:sSup>
                      <m:r>
                        <a:rPr kumimoji="0" lang="en-US" sz="21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21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𝑝</m:t>
                      </m:r>
                      <m:r>
                        <a:rPr kumimoji="0" lang="en-US" sz="21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(1−</m:t>
                      </m:r>
                      <m:r>
                        <a:rPr kumimoji="0" lang="en-US" sz="21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𝑝</m:t>
                      </m:r>
                      <m:r>
                        <a:rPr kumimoji="0" lang="en-US" sz="21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en-US" sz="2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2100" b="1" i="0" u="sng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Variance of Binomial Random Variable: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2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lv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>
                          <m:r>
                            <a:rPr lang="en-US" sz="2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1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1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1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1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1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21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𝑉𝑎𝑟</m:t>
                          </m:r>
                          <m:d>
                            <m:dPr>
                              <m:ctrlPr>
                                <a:rPr lang="en-US" sz="21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1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1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1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sz="21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2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𝑉𝑎𝑟</m:t>
                          </m:r>
                          <m:d>
                            <m:dPr>
                              <m:ctrlPr>
                                <a:rPr lang="en-US" sz="2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1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1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1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1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1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𝑛𝑝</m:t>
                          </m:r>
                          <m:r>
                            <a:rPr lang="en-US" sz="21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sz="21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1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kumimoji="0" lang="en-US" sz="2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499F5C-8507-13D1-2A72-9071407298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710E2D-0A4C-348B-9B13-B8F00E4F0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957F2-C32C-4CF1-BF44-0438C1B6DBF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1308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37891-4482-AFE3-04D4-F7738FE12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Variances of Special Random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F9F484-6203-B0B0-CD1B-B4570386B5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b="1" u="sng" dirty="0"/>
                  <a:t>Variance of Poisson RV: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−1)</m:t>
                                  </m:r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!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  </m:t>
                              </m:r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𝐿𝑒𝑡</m:t>
                              </m:r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−1⇒</m:t>
                              </m:r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𝜎</m:t>
                          </m:r>
                        </m:e>
                        <m:sub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𝑋</m:t>
                          </m:r>
                        </m:sub>
                        <m:sup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p>
                      </m:sSubSup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sup>
                      </m:sSup>
                      <m:nary>
                        <m:naryPr>
                          <m:chr m:val="∑"/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=1</m:t>
                          </m:r>
                        </m:sub>
                        <m:sup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∞</m:t>
                          </m:r>
                        </m:sup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−1+1)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−1+1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−1)!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p>
                        <m:sSupPr>
                          <m:ctrlP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𝑒</m:t>
                          </m:r>
                        </m:e>
                        <m:sup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𝜆</m:t>
                          </m:r>
                        </m:sup>
                      </m:sSup>
                      <m:nary>
                        <m:naryPr>
                          <m:chr m:val="∑"/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=1</m:t>
                          </m:r>
                        </m:sub>
                        <m:sup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∞</m:t>
                          </m:r>
                        </m:sup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(</m:t>
                          </m:r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−1)</m:t>
                          </m:r>
                          <m:f>
                            <m:fPr>
                              <m:ctrlP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kumimoji="0" lang="en-US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𝜆</m:t>
                                  </m:r>
                                </m:e>
                                <m:sup>
                                  <m:r>
                                    <a:rPr kumimoji="0" lang="en-US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𝑥</m:t>
                                  </m:r>
                                  <m:r>
                                    <a:rPr kumimoji="0" lang="en-US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−1</m:t>
                                  </m:r>
                                </m:sup>
                              </m:sSup>
                            </m:num>
                            <m:den>
                              <m: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</m:t>
                              </m:r>
                              <m: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𝑥</m:t>
                              </m:r>
                              <m: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−1)!</m:t>
                              </m:r>
                            </m:den>
                          </m:f>
                        </m:e>
                      </m:nary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sup>
                      </m:sSup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−1)!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sup>
                      </m:sSup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sup>
                      </m:sSup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sSubSup>
                        <m:sSubSupPr>
                          <m:ctrlPr>
                            <a:rPr lang="en-US" sz="29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9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9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>
                          <m:r>
                            <a:rPr lang="en-US" sz="29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9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9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9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9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9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29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9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29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9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9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>
                          <m:r>
                            <a:rPr lang="en-US" sz="29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9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F9F484-6203-B0B0-CD1B-B4570386B5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80AD4D-8282-C7AE-0CB1-D8614350E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957F2-C32C-4CF1-BF44-0438C1B6DBF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2405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6423E-E46E-FE1F-1835-887E99D02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Variances of Special Random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2F84E-D0F1-62DC-ECC2-D058EC9F9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1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Variance of Geometric Random Variables: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0AA3BA-78DA-4E1C-BDBB-FD6A8362F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957F2-C32C-4CF1-BF44-0438C1B6DBF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775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B456D-A356-4608-8868-2F4D77795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Mathematical Expectations </a:t>
            </a:r>
            <a:br>
              <a:rPr lang="en-US" dirty="0"/>
            </a:br>
            <a:r>
              <a:rPr lang="en-US" dirty="0"/>
              <a:t>Example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A3BE1-AC43-4124-B51C-DE354260BF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9150" y="1825625"/>
                <a:ext cx="10515600" cy="435133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Let random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denote the number of credit cards owned by an electrical engineering student.  Using the data in the table below, find the expected (average) number of credit cards a student will possess.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=1.97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≅2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𝑐𝑟𝑒𝑑𝑖𝑡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𝑐𝑎𝑟𝑑𝑠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A3BE1-AC43-4124-B51C-DE354260BF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9150" y="1825625"/>
                <a:ext cx="10515600" cy="4351338"/>
              </a:xfrm>
              <a:blipFill>
                <a:blip r:embed="rId2"/>
                <a:stretch>
                  <a:fillRect l="-1159" t="-3081" r="-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28AC91-8DCA-41FB-BED9-68F0F6224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957F2-C32C-4CF1-BF44-0438C1B6DBFB}" type="slidenum">
              <a:rPr lang="en-US" smtClean="0"/>
              <a:t>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CC01653B-B315-427B-A864-EEAA443AB76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28250653"/>
                  </p:ext>
                </p:extLst>
              </p:nvPr>
            </p:nvGraphicFramePr>
            <p:xfrm>
              <a:off x="1308096" y="3328827"/>
              <a:ext cx="8674104" cy="113839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84263">
                      <a:extLst>
                        <a:ext uri="{9D8B030D-6E8A-4147-A177-3AD203B41FA5}">
                          <a16:colId xmlns:a16="http://schemas.microsoft.com/office/drawing/2014/main" val="961597115"/>
                        </a:ext>
                      </a:extLst>
                    </a:gridCol>
                    <a:gridCol w="1084263">
                      <a:extLst>
                        <a:ext uri="{9D8B030D-6E8A-4147-A177-3AD203B41FA5}">
                          <a16:colId xmlns:a16="http://schemas.microsoft.com/office/drawing/2014/main" val="2705142072"/>
                        </a:ext>
                      </a:extLst>
                    </a:gridCol>
                    <a:gridCol w="1084263">
                      <a:extLst>
                        <a:ext uri="{9D8B030D-6E8A-4147-A177-3AD203B41FA5}">
                          <a16:colId xmlns:a16="http://schemas.microsoft.com/office/drawing/2014/main" val="2442297546"/>
                        </a:ext>
                      </a:extLst>
                    </a:gridCol>
                    <a:gridCol w="1084263">
                      <a:extLst>
                        <a:ext uri="{9D8B030D-6E8A-4147-A177-3AD203B41FA5}">
                          <a16:colId xmlns:a16="http://schemas.microsoft.com/office/drawing/2014/main" val="1104345409"/>
                        </a:ext>
                      </a:extLst>
                    </a:gridCol>
                    <a:gridCol w="1084263">
                      <a:extLst>
                        <a:ext uri="{9D8B030D-6E8A-4147-A177-3AD203B41FA5}">
                          <a16:colId xmlns:a16="http://schemas.microsoft.com/office/drawing/2014/main" val="2934716038"/>
                        </a:ext>
                      </a:extLst>
                    </a:gridCol>
                    <a:gridCol w="1084263">
                      <a:extLst>
                        <a:ext uri="{9D8B030D-6E8A-4147-A177-3AD203B41FA5}">
                          <a16:colId xmlns:a16="http://schemas.microsoft.com/office/drawing/2014/main" val="514312651"/>
                        </a:ext>
                      </a:extLst>
                    </a:gridCol>
                    <a:gridCol w="1084263">
                      <a:extLst>
                        <a:ext uri="{9D8B030D-6E8A-4147-A177-3AD203B41FA5}">
                          <a16:colId xmlns:a16="http://schemas.microsoft.com/office/drawing/2014/main" val="1962918464"/>
                        </a:ext>
                      </a:extLst>
                    </a:gridCol>
                    <a:gridCol w="1084263">
                      <a:extLst>
                        <a:ext uri="{9D8B030D-6E8A-4147-A177-3AD203B41FA5}">
                          <a16:colId xmlns:a16="http://schemas.microsoft.com/office/drawing/2014/main" val="638603843"/>
                        </a:ext>
                      </a:extLst>
                    </a:gridCol>
                  </a:tblGrid>
                  <a:tr h="56919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0" lang="en-US" sz="2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0" lang="en-US" sz="2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kumimoji="0" lang="en-US" sz="2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kumimoji="0" lang="en-US" sz="2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kumimoji="0" lang="en-US" sz="2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kumimoji="0" lang="en-US" sz="2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kumimoji="0" lang="en-US" sz="2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34839922"/>
                      </a:ext>
                    </a:extLst>
                  </a:tr>
                  <a:tr h="56919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0.08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0.28</m:t>
                                </m:r>
                              </m:oMath>
                            </m:oMathPara>
                          </a14:m>
                          <a:endParaRPr kumimoji="0" lang="en-US" sz="2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0.38</m:t>
                                </m:r>
                              </m:oMath>
                            </m:oMathPara>
                          </a14:m>
                          <a:endParaRPr kumimoji="0" lang="en-US" sz="2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0.16</m:t>
                                </m:r>
                              </m:oMath>
                            </m:oMathPara>
                          </a14:m>
                          <a:endParaRPr kumimoji="0" lang="en-US" sz="2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0.06</m:t>
                                </m:r>
                              </m:oMath>
                            </m:oMathPara>
                          </a14:m>
                          <a:endParaRPr kumimoji="0" lang="en-US" sz="2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0.03</m:t>
                                </m:r>
                              </m:oMath>
                            </m:oMathPara>
                          </a14:m>
                          <a:endParaRPr kumimoji="0" lang="en-US" sz="2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0.01</m:t>
                                </m:r>
                              </m:oMath>
                            </m:oMathPara>
                          </a14:m>
                          <a:endParaRPr kumimoji="0" lang="en-US" sz="2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858191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CC01653B-B315-427B-A864-EEAA443AB76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28250653"/>
                  </p:ext>
                </p:extLst>
              </p:nvPr>
            </p:nvGraphicFramePr>
            <p:xfrm>
              <a:off x="1308096" y="3328827"/>
              <a:ext cx="8674104" cy="113839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84263">
                      <a:extLst>
                        <a:ext uri="{9D8B030D-6E8A-4147-A177-3AD203B41FA5}">
                          <a16:colId xmlns:a16="http://schemas.microsoft.com/office/drawing/2014/main" val="961597115"/>
                        </a:ext>
                      </a:extLst>
                    </a:gridCol>
                    <a:gridCol w="1084263">
                      <a:extLst>
                        <a:ext uri="{9D8B030D-6E8A-4147-A177-3AD203B41FA5}">
                          <a16:colId xmlns:a16="http://schemas.microsoft.com/office/drawing/2014/main" val="2705142072"/>
                        </a:ext>
                      </a:extLst>
                    </a:gridCol>
                    <a:gridCol w="1084263">
                      <a:extLst>
                        <a:ext uri="{9D8B030D-6E8A-4147-A177-3AD203B41FA5}">
                          <a16:colId xmlns:a16="http://schemas.microsoft.com/office/drawing/2014/main" val="2442297546"/>
                        </a:ext>
                      </a:extLst>
                    </a:gridCol>
                    <a:gridCol w="1084263">
                      <a:extLst>
                        <a:ext uri="{9D8B030D-6E8A-4147-A177-3AD203B41FA5}">
                          <a16:colId xmlns:a16="http://schemas.microsoft.com/office/drawing/2014/main" val="1104345409"/>
                        </a:ext>
                      </a:extLst>
                    </a:gridCol>
                    <a:gridCol w="1084263">
                      <a:extLst>
                        <a:ext uri="{9D8B030D-6E8A-4147-A177-3AD203B41FA5}">
                          <a16:colId xmlns:a16="http://schemas.microsoft.com/office/drawing/2014/main" val="2934716038"/>
                        </a:ext>
                      </a:extLst>
                    </a:gridCol>
                    <a:gridCol w="1084263">
                      <a:extLst>
                        <a:ext uri="{9D8B030D-6E8A-4147-A177-3AD203B41FA5}">
                          <a16:colId xmlns:a16="http://schemas.microsoft.com/office/drawing/2014/main" val="514312651"/>
                        </a:ext>
                      </a:extLst>
                    </a:gridCol>
                    <a:gridCol w="1084263">
                      <a:extLst>
                        <a:ext uri="{9D8B030D-6E8A-4147-A177-3AD203B41FA5}">
                          <a16:colId xmlns:a16="http://schemas.microsoft.com/office/drawing/2014/main" val="1962918464"/>
                        </a:ext>
                      </a:extLst>
                    </a:gridCol>
                    <a:gridCol w="1084263">
                      <a:extLst>
                        <a:ext uri="{9D8B030D-6E8A-4147-A177-3AD203B41FA5}">
                          <a16:colId xmlns:a16="http://schemas.microsoft.com/office/drawing/2014/main" val="638603843"/>
                        </a:ext>
                      </a:extLst>
                    </a:gridCol>
                  </a:tblGrid>
                  <a:tr h="56919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62" t="-1064" r="-701124" b="-1010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562" t="-1064" r="-601124" b="-1010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562" t="-1064" r="-501124" b="-1010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562" t="-1064" r="-401124" b="-1010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562" t="-1064" r="-301124" b="-1010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562" t="-1064" r="-201124" b="-1010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562" t="-1064" r="-101124" b="-1010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00562" t="-1064" r="-1124" b="-1010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34839922"/>
                      </a:ext>
                    </a:extLst>
                  </a:tr>
                  <a:tr h="56919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62" t="-102151" r="-701124" b="-21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562" t="-102151" r="-601124" b="-21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562" t="-102151" r="-501124" b="-21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562" t="-102151" r="-401124" b="-21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562" t="-102151" r="-301124" b="-21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562" t="-102151" r="-201124" b="-21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562" t="-102151" r="-101124" b="-21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00562" t="-102151" r="-1124" b="-21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8581911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881533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50233-BEE8-4E2D-9E35-53917FF64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Mode and Median of a Data Set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D97657-E495-401C-8332-DD4DD84A6A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202122"/>
                    </a:solidFill>
                    <a:effectLst/>
                    <a:uLnTx/>
                    <a:uFillTx/>
                    <a:latin typeface="+mj-lt"/>
                  </a:rPr>
                  <a:t>Mode: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02122"/>
                    </a:solidFill>
                    <a:effectLst/>
                    <a:uLnTx/>
                    <a:uFillTx/>
                    <a:latin typeface="+mj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𝑚𝑜𝑑</m:t>
                        </m:r>
                      </m:sub>
                    </m:sSub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02122"/>
                    </a:solidFill>
                    <a:effectLst/>
                    <a:uLnTx/>
                    <a:uFillTx/>
                    <a:latin typeface="+mj-lt"/>
                  </a:rPr>
                  <a:t>is the most frequent value in a data set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lang="en-US" sz="2400" dirty="0">
                    <a:solidFill>
                      <a:srgbClr val="202122"/>
                    </a:solidFill>
                    <a:latin typeface="Arial" panose="020B0604020202020204" pitchFamily="34" charset="0"/>
                  </a:rPr>
                  <a:t>  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sz="2400" dirty="0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2400" b="0" i="0" dirty="0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0" i="1" dirty="0" smtClean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  <m:t>𝑚𝑜𝑑</m:t>
                        </m:r>
                      </m:sub>
                    </m:sSub>
                    <m:r>
                      <a:rPr lang="en-US" sz="2400" b="0" i="1" dirty="0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202122"/>
                  </a:solidFill>
                  <a:effectLst/>
                  <a:uLnTx/>
                  <a:uFillTx/>
                  <a:latin typeface="+mj-lt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202122"/>
                    </a:solidFill>
                    <a:effectLst/>
                    <a:uLnTx/>
                    <a:uFillTx/>
                    <a:latin typeface="+mj-lt"/>
                  </a:rPr>
                  <a:t>Median:</a:t>
                </a:r>
                <a:r>
                  <a:rPr kumimoji="0" lang="en-US" sz="24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02122"/>
                    </a:solidFill>
                    <a:effectLst/>
                    <a:uLnTx/>
                    <a:uFillTx/>
                    <a:latin typeface="+mj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𝑚𝑒𝑑</m:t>
                        </m:r>
                      </m:sub>
                    </m:sSub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0" lang="en-US" sz="24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02122"/>
                    </a:solidFill>
                    <a:effectLst/>
                    <a:uLnTx/>
                    <a:uFillTx/>
                    <a:latin typeface="+mj-lt"/>
                  </a:rPr>
                  <a:t>is the middle value separating the greater and le</a:t>
                </a:r>
                <a:r>
                  <a:rPr kumimoji="0" lang="en-US" sz="24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02122"/>
                    </a:solidFill>
                    <a:effectLst/>
                    <a:uLnTx/>
                    <a:uFillTx/>
                    <a:latin typeface="+mj-lt"/>
                    <a:cs typeface="+mn-cs"/>
                  </a:rPr>
                  <a:t>sser halves of a data 	</a:t>
                </a:r>
                <a:r>
                  <a:rPr kumimoji="0" lang="en-US" sz="2400" i="0" u="none" strike="noStrike" kern="1200" cap="none" spc="0" normalizeH="0" noProof="0" dirty="0">
                    <a:ln>
                      <a:noFill/>
                    </a:ln>
                    <a:solidFill>
                      <a:srgbClr val="202122"/>
                    </a:solidFill>
                    <a:effectLst/>
                    <a:uLnTx/>
                    <a:uFillTx/>
                    <a:latin typeface="+mj-lt"/>
                    <a:cs typeface="+mn-cs"/>
                  </a:rPr>
                  <a:t>  </a:t>
                </a:r>
                <a:r>
                  <a:rPr kumimoji="0" lang="en-US" sz="24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02122"/>
                    </a:solidFill>
                    <a:effectLst/>
                    <a:uLnTx/>
                    <a:uFillTx/>
                    <a:latin typeface="+mj-lt"/>
                    <a:cs typeface="+mn-cs"/>
                  </a:rPr>
                  <a:t>set</a:t>
                </a:r>
              </a:p>
              <a:p>
                <a:pPr marL="0" lv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𝑚𝑒𝑑</m:t>
                          </m:r>
                        </m:sub>
                      </m:sSub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kumimoji="0" lang="en-US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kumimoji="0" lang="en-US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d>
                                        <m:dPr>
                                          <m:ctrlPr>
                                            <a:rPr kumimoji="0" lang="en-US" sz="24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sz="2400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2400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sz="2400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sub>
                                  </m:sSub>
                                  <m:r>
                                    <a:rPr kumimoji="0" lang="en-US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kumimoji="0" lang="en-US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d>
                                        <m:dPr>
                                          <m:ctrlPr>
                                            <a:rPr kumimoji="0" lang="en-US" sz="24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kumimoji="0" lang="en-US" sz="2400" b="0" i="1" u="none" strike="noStrike" kern="1200" cap="none" spc="0" normalizeH="0" baseline="0" noProof="0" smtClean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prstClr val="black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kumimoji="0" lang="en-US" sz="2400" b="0" i="1" u="none" strike="noStrike" kern="1200" cap="none" spc="0" normalizeH="0" baseline="0" noProof="0" smtClean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prstClr val="black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num>
                                            <m:den>
                                              <m:r>
                                                <a:rPr kumimoji="0" lang="en-US" sz="2400" b="0" i="1" u="none" strike="noStrike" kern="1200" cap="none" spc="0" normalizeH="0" baseline="0" noProof="0" smtClean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prstClr val="black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  <m:r>
                                        <a:rPr kumimoji="0" lang="en-US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kumimoji="0" lang="en-US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𝑒𝑣𝑒𝑛</m:t>
                              </m:r>
                            </m:e>
                            <m:e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d>
                                    <m:dPr>
                                      <m:ctrlPr>
                                        <a:rPr lang="en-US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num>
                                        <m:den>
                                          <m:r>
                                            <a:rPr lang="en-US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sub>
                              </m:sSub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</m:t>
                              </m:r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𝑜𝑑𝑑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0" lang="en-US" sz="2400" i="0" u="none" strike="noStrike" kern="1200" cap="none" spc="0" normalizeH="0" baseline="0" noProof="0" dirty="0">
                  <a:ln>
                    <a:noFill/>
                  </a:ln>
                  <a:solidFill>
                    <a:srgbClr val="202122"/>
                  </a:solidFill>
                  <a:effectLst/>
                  <a:uLnTx/>
                  <a:uFillTx/>
                  <a:latin typeface="+mj-lt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Examples:</a:t>
                </a:r>
              </a:p>
              <a:p>
                <a:pPr marL="0" lvl="0" indent="0" algn="ctr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1, 3, 5, 7, 9, 11</m:t>
                      </m:r>
                      <m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⇒</m:t>
                      </m:r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𝑚𝑒𝑑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5+7</m:t>
                          </m:r>
                        </m:num>
                        <m:den>
                          <m:r>
                            <a:rPr kumimoji="0" lang="en-US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den>
                      </m:f>
                      <m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=6, </m:t>
                      </m:r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      </m:t>
                          </m:r>
                          <m:r>
                            <a:rPr kumimoji="0" lang="en-US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𝑚𝑒𝑎𝑛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=6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lvl="0" indent="0" algn="ctr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1, 3, 5, 7, 9, 11</m:t>
                      </m:r>
                      <m:r>
                        <a:rPr lang="en-US" sz="1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,12</m:t>
                      </m:r>
                      <m:r>
                        <a:rPr lang="en-US" sz="1800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sz="1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𝑚𝑒𝑑</m:t>
                          </m:r>
                        </m:sub>
                      </m:sSub>
                      <m:r>
                        <a:rPr lang="en-US" sz="1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1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=7</m:t>
                      </m:r>
                      <m:r>
                        <a:rPr lang="en-US" sz="1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1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            </m:t>
                          </m:r>
                          <m:r>
                            <a:rPr lang="en-US" sz="1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𝑚𝑒𝑎𝑛</m:t>
                          </m:r>
                        </m:sub>
                      </m:sSub>
                      <m:r>
                        <a:rPr lang="en-US" sz="1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=6</m:t>
                      </m:r>
                      <m:r>
                        <a:rPr lang="en-US" sz="1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.86</m:t>
                      </m:r>
                    </m:oMath>
                  </m:oMathPara>
                </a14:m>
                <a:endParaRPr lang="en-US" sz="1800" dirty="0">
                  <a:solidFill>
                    <a:prstClr val="black"/>
                  </a:solidFill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2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D97657-E495-401C-8332-DD4DD84A6A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2AFF2F-CB9A-415E-B61C-15360383B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957F2-C32C-4CF1-BF44-0438C1B6DBFB}" type="slidenum">
              <a:rPr lang="en-US" smtClean="0"/>
              <a:t>30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44BCAF5D-080E-4623-93FE-40627936848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37687766"/>
                  </p:ext>
                </p:extLst>
              </p:nvPr>
            </p:nvGraphicFramePr>
            <p:xfrm>
              <a:off x="3749879" y="2301359"/>
              <a:ext cx="2432809" cy="370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432809">
                      <a:extLst>
                        <a:ext uri="{9D8B030D-6E8A-4147-A177-3AD203B41FA5}">
                          <a16:colId xmlns:a16="http://schemas.microsoft.com/office/drawing/2014/main" val="110409247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1, 3, 5, 2, 3, 6, 3, 4, 8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2040186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44BCAF5D-080E-4623-93FE-40627936848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37687766"/>
                  </p:ext>
                </p:extLst>
              </p:nvPr>
            </p:nvGraphicFramePr>
            <p:xfrm>
              <a:off x="3749879" y="2301359"/>
              <a:ext cx="2432809" cy="370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432809">
                      <a:extLst>
                        <a:ext uri="{9D8B030D-6E8A-4147-A177-3AD203B41FA5}">
                          <a16:colId xmlns:a16="http://schemas.microsoft.com/office/drawing/2014/main" val="110409247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50" t="-1613" r="-500" b="-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040186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956254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F257A-91F0-490B-B3C9-EF9DB4F72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Mode and Median of Random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077088-A8F6-4E07-B212-836377F1BF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400" b="1" i="1" u="sng" dirty="0"/>
                  <a:t>Definition:</a:t>
                </a:r>
                <a:r>
                  <a:rPr lang="en-US" sz="2400" i="1" dirty="0"/>
                  <a:t> </a:t>
                </a:r>
                <a:r>
                  <a:rPr lang="en-US" sz="2400" dirty="0"/>
                  <a:t>A mode,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</m:sub>
                    </m:sSub>
                  </m:oMath>
                </a14:m>
                <a:r>
                  <a:rPr lang="en-US" sz="2400" dirty="0"/>
                  <a:t>, of a random variable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/>
                  <a:t> is a number that satisfies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𝑚𝑜𝑑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1, 3, 5, 2, 3, 6, 3, 4, 8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𝑚𝑜𝑑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=3</m:t>
                        </m:r>
                      </m:e>
                    </m:d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 2, 4, 5, 6, 8</m:t>
                    </m:r>
                  </m:oMath>
                </a14:m>
                <a:endParaRPr lang="en-US" sz="2400" dirty="0"/>
              </a:p>
              <a:p>
                <a:pPr marL="0" indent="0" algn="ctr">
                  <a:buNone/>
                </a:pPr>
                <a:endParaRPr lang="en-US" sz="2400" dirty="0"/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2400" b="1" i="1" u="sng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rPr>
                  <a:t>Definition:</a:t>
                </a:r>
                <a:r>
                  <a:rPr kumimoji="0" lang="en-US" sz="240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rPr>
                  <a:t>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rPr>
                  <a:t>A median (the middle value),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𝑚𝑒𝑑</m:t>
                        </m:r>
                      </m:sub>
                    </m:sSub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rPr>
                  <a:t>, of a random variable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rPr>
                  <a:t> is a number that satisfies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sSub>
                            <m:sSubPr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𝑚𝑒𝑑</m:t>
                              </m:r>
                            </m:sub>
                          </m:sSub>
                        </m:e>
                      </m:d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202122"/>
                    </a:solidFill>
                    <a:latin typeface="Arial" panose="020B0604020202020204" pitchFamily="34" charset="0"/>
                  </a:rPr>
                  <a:t>Formally, a median of a population is any value such that at most half of the population is less than the proposed median and at most half is greater than the proposed median.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</m:sub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𝑚𝑒𝑑</m:t>
                        </m:r>
                      </m:sub>
                    </m:sSub>
                  </m:oMath>
                </a14:m>
                <a:r>
                  <a:rPr lang="en-US" sz="2400" dirty="0"/>
                  <a:t> are not necessarily unique.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077088-A8F6-4E07-B212-836377F1BF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661" r="-928" b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315621-281E-4DF4-8DDA-FB05247EF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957F2-C32C-4CF1-BF44-0438C1B6DBF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1917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3A6E8-D1A5-4E7D-B5E6-23242C482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657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Example on Mode and Median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F66B0D-3180-4337-9E59-FA3F3FE937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/>
                  <a:t>Consider a uniform random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with PMF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0.01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=1, 2, …, 10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     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pPr marL="514350" indent="-514350">
                  <a:buAutoNum type="alphaLcParenBoth"/>
                </a:pPr>
                <a:r>
                  <a:rPr lang="en-US" dirty="0"/>
                  <a:t>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𝑥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𝑚𝑜𝑑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lv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𝑝</m:t>
                          </m:r>
                        </m:e>
                        <m:sub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𝑋</m:t>
                          </m:r>
                        </m:sub>
                      </m:sSub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𝑚𝑜𝑑</m:t>
                          </m:r>
                        </m:sub>
                      </m:sSub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≥</m:t>
                      </m:r>
                      <m:sSub>
                        <m:sSub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𝑝</m:t>
                          </m:r>
                        </m:e>
                        <m:sub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indent="0">
                  <a:buNone/>
                </a:pPr>
                <a:r>
                  <a:rPr lang="en-US" dirty="0"/>
                  <a:t>For uniform random variable, any integer between 1 and 100 is a mode.</a:t>
                </a:r>
              </a:p>
              <a:p>
                <a:pPr marL="0" indent="0">
                  <a:buNone/>
                </a:pPr>
                <a:r>
                  <a:rPr lang="en-US" dirty="0"/>
                  <a:t>(b)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𝑥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𝑚𝑒𝑑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≤50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≥51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𝑚𝑒𝑑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=50.5</m:t>
                    </m:r>
                  </m:oMath>
                </a14:m>
                <a:r>
                  <a:rPr lang="en-US" dirty="0"/>
                  <a:t> or any number between 50 and 51.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F66B0D-3180-4337-9E59-FA3F3FE937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01" t="-2101" r="-1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1F8DB0-18CB-4871-8811-96F141F6D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957F2-C32C-4CF1-BF44-0438C1B6DBF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788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FFDAD-1E86-4E1D-9F25-7641B1978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0A42-2C30-4D4A-8CC2-532F203D7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quality control engineer is inspecting a batch of 7 electronic components consisting of 4 good components and 3 defective components. The engineer takes a sample of 3 components.  (a) Find the PMF of the good components and (b) Find the expected value of the number of good components in this sample.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8B8564-85F3-4096-8A6F-07F152F48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957F2-C32C-4CF1-BF44-0438C1B6DB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181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6EB64-4B6C-4566-A70C-742686BC3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 2 continued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2FCDEB-2522-447C-ABEB-6C70C15715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16050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Let random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denote number of good components selected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r>
                  <a:rPr lang="en-US" dirty="0"/>
                  <a:t> components. The number of defective components selected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.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2FCDEB-2522-447C-ABEB-6C70C15715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16050"/>
                <a:ext cx="10515600" cy="4351338"/>
              </a:xfrm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012FB7F9-49D9-4167-A803-76156FE9805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1560751"/>
              </p:ext>
            </p:extLst>
          </p:nvPr>
        </p:nvGraphicFramePr>
        <p:xfrm>
          <a:off x="2212975" y="2296319"/>
          <a:ext cx="50800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079960" imgH="1295280" progId="Equation.DSMT4">
                  <p:embed/>
                </p:oleObj>
              </mc:Choice>
              <mc:Fallback>
                <p:oleObj name="Equation" r:id="rId4" imgW="5079960" imgH="129528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012FB7F9-49D9-4167-A803-76156FE9805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12975" y="2296319"/>
                        <a:ext cx="5080000" cy="1295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566972C0-AA5F-4826-90EB-966CBF2B5F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2420254"/>
              </p:ext>
            </p:extLst>
          </p:nvPr>
        </p:nvGraphicFramePr>
        <p:xfrm>
          <a:off x="2289175" y="4954588"/>
          <a:ext cx="68453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845040" imgH="812520" progId="Equation.DSMT4">
                  <p:embed/>
                </p:oleObj>
              </mc:Choice>
              <mc:Fallback>
                <p:oleObj name="Equation" r:id="rId6" imgW="6845040" imgH="81252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566972C0-AA5F-4826-90EB-966CBF2B5F1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289175" y="4954588"/>
                        <a:ext cx="6845300" cy="812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6F4CE1-EFE4-4023-9FA3-A8A02FF03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957F2-C32C-4CF1-BF44-0438C1B6DBFB}" type="slidenum">
              <a:rPr lang="en-US" smtClean="0"/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B6D11404-E73C-4BA6-AC6E-8144DBE4341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75147283"/>
                  </p:ext>
                </p:extLst>
              </p:nvPr>
            </p:nvGraphicFramePr>
            <p:xfrm>
              <a:off x="1825726" y="3720525"/>
              <a:ext cx="8128000" cy="106032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25600">
                      <a:extLst>
                        <a:ext uri="{9D8B030D-6E8A-4147-A177-3AD203B41FA5}">
                          <a16:colId xmlns:a16="http://schemas.microsoft.com/office/drawing/2014/main" val="3913168598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1048940723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397187180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3908410634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399287474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964185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0" lang="en-US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kumimoji="0" lang="en-US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35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0" lang="en-US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12</m:t>
                                    </m:r>
                                  </m:num>
                                  <m:den>
                                    <m:r>
                                      <a:rPr kumimoji="0" lang="en-US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35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0" lang="en-US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18</m:t>
                                    </m:r>
                                  </m:num>
                                  <m:den>
                                    <m:r>
                                      <a:rPr kumimoji="0" lang="en-US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35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0" lang="en-US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4</m:t>
                                    </m:r>
                                  </m:num>
                                  <m:den>
                                    <m:r>
                                      <a:rPr kumimoji="0" lang="en-US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35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0580019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B6D11404-E73C-4BA6-AC6E-8144DBE4341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75147283"/>
                  </p:ext>
                </p:extLst>
              </p:nvPr>
            </p:nvGraphicFramePr>
            <p:xfrm>
              <a:off x="1825726" y="3720525"/>
              <a:ext cx="8128000" cy="106032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25600">
                      <a:extLst>
                        <a:ext uri="{9D8B030D-6E8A-4147-A177-3AD203B41FA5}">
                          <a16:colId xmlns:a16="http://schemas.microsoft.com/office/drawing/2014/main" val="3913168598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1048940723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397187180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3908410634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3992874747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375" t="-1538" r="-400375" b="-17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100375" t="-1538" r="-300375" b="-17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201128" t="-1538" r="-201504" b="-17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300000" t="-1538" r="-100749" b="-17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400000" t="-1538" r="-749" b="-1723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6418523"/>
                      </a:ext>
                    </a:extLst>
                  </a:tr>
                  <a:tr h="66408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375" t="-60000" r="-400375" b="-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100375" t="-60000" r="-300375" b="-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201128" t="-60000" r="-201504" b="-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300000" t="-60000" r="-100749" b="-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400000" t="-60000" r="-749" b="-1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580019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34029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E1DC4-805D-4C6F-8397-A66AE0183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Expected Value of a Function of a Discrete Random Variable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4D2C32-8197-41CB-B72B-ABF112D40A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Consider random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with PMF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Consider a second random variable that is a function (transformation)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, that is,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/>
                  <a:t>. The mean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/>
                  <a:t> is defined as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 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⋯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4D2C32-8197-41CB-B72B-ABF112D40A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D96981-40C2-468F-85F0-F09C2D530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957F2-C32C-4CF1-BF44-0438C1B6DB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856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74329-5694-439A-8BEB-7CAC9A798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Expected Value of a Function of a Discrete Random Variable - Example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058450-9F36-4314-881E-DD78A0B89A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Suppose the number of cars passing through a car wash between 4:00 P.M. and 5:00 P.M. on any sunny Friday has the following probability distribution (PMF):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represent the amount of money, in dollars, paid to the attendant by the manager.  Find the attendant’s expected (or average) earnings for this time period.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058450-9F36-4314-881E-DD78A0B89A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9B900B-3254-4FA1-9E0D-8AD3BA687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957F2-C32C-4CF1-BF44-0438C1B6DBFB}" type="slidenum">
              <a:rPr lang="en-US" smtClean="0"/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108A3DF9-33D0-457E-829A-D7ADA3EDA0A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1276556"/>
                  </p:ext>
                </p:extLst>
              </p:nvPr>
            </p:nvGraphicFramePr>
            <p:xfrm>
              <a:off x="1929493" y="3060095"/>
              <a:ext cx="8588377" cy="150918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26911">
                      <a:extLst>
                        <a:ext uri="{9D8B030D-6E8A-4147-A177-3AD203B41FA5}">
                          <a16:colId xmlns:a16="http://schemas.microsoft.com/office/drawing/2014/main" val="4080976496"/>
                        </a:ext>
                      </a:extLst>
                    </a:gridCol>
                    <a:gridCol w="1226911">
                      <a:extLst>
                        <a:ext uri="{9D8B030D-6E8A-4147-A177-3AD203B41FA5}">
                          <a16:colId xmlns:a16="http://schemas.microsoft.com/office/drawing/2014/main" val="2853417550"/>
                        </a:ext>
                      </a:extLst>
                    </a:gridCol>
                    <a:gridCol w="1226911">
                      <a:extLst>
                        <a:ext uri="{9D8B030D-6E8A-4147-A177-3AD203B41FA5}">
                          <a16:colId xmlns:a16="http://schemas.microsoft.com/office/drawing/2014/main" val="4132092964"/>
                        </a:ext>
                      </a:extLst>
                    </a:gridCol>
                    <a:gridCol w="1226911">
                      <a:extLst>
                        <a:ext uri="{9D8B030D-6E8A-4147-A177-3AD203B41FA5}">
                          <a16:colId xmlns:a16="http://schemas.microsoft.com/office/drawing/2014/main" val="1746934986"/>
                        </a:ext>
                      </a:extLst>
                    </a:gridCol>
                    <a:gridCol w="1226911">
                      <a:extLst>
                        <a:ext uri="{9D8B030D-6E8A-4147-A177-3AD203B41FA5}">
                          <a16:colId xmlns:a16="http://schemas.microsoft.com/office/drawing/2014/main" val="3052837436"/>
                        </a:ext>
                      </a:extLst>
                    </a:gridCol>
                    <a:gridCol w="1226911">
                      <a:extLst>
                        <a:ext uri="{9D8B030D-6E8A-4147-A177-3AD203B41FA5}">
                          <a16:colId xmlns:a16="http://schemas.microsoft.com/office/drawing/2014/main" val="804836323"/>
                        </a:ext>
                      </a:extLst>
                    </a:gridCol>
                    <a:gridCol w="1226911">
                      <a:extLst>
                        <a:ext uri="{9D8B030D-6E8A-4147-A177-3AD203B41FA5}">
                          <a16:colId xmlns:a16="http://schemas.microsoft.com/office/drawing/2014/main" val="4266746233"/>
                        </a:ext>
                      </a:extLst>
                    </a:gridCol>
                  </a:tblGrid>
                  <a:tr h="57246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81606012"/>
                      </a:ext>
                    </a:extLst>
                  </a:tr>
                  <a:tr h="93672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0" lang="en-US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kumimoji="0" lang="en-US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0" lang="en-US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kumimoji="0" lang="en-US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4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0" lang="en-US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kumimoji="0" lang="en-US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4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0" lang="en-US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kumimoji="0" lang="en-US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0" lang="en-US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kumimoji="0" lang="en-US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82969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108A3DF9-33D0-457E-829A-D7ADA3EDA0A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1276556"/>
                  </p:ext>
                </p:extLst>
              </p:nvPr>
            </p:nvGraphicFramePr>
            <p:xfrm>
              <a:off x="1929493" y="3060095"/>
              <a:ext cx="8588377" cy="150918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26911">
                      <a:extLst>
                        <a:ext uri="{9D8B030D-6E8A-4147-A177-3AD203B41FA5}">
                          <a16:colId xmlns:a16="http://schemas.microsoft.com/office/drawing/2014/main" val="4080976496"/>
                        </a:ext>
                      </a:extLst>
                    </a:gridCol>
                    <a:gridCol w="1226911">
                      <a:extLst>
                        <a:ext uri="{9D8B030D-6E8A-4147-A177-3AD203B41FA5}">
                          <a16:colId xmlns:a16="http://schemas.microsoft.com/office/drawing/2014/main" val="2853417550"/>
                        </a:ext>
                      </a:extLst>
                    </a:gridCol>
                    <a:gridCol w="1226911">
                      <a:extLst>
                        <a:ext uri="{9D8B030D-6E8A-4147-A177-3AD203B41FA5}">
                          <a16:colId xmlns:a16="http://schemas.microsoft.com/office/drawing/2014/main" val="4132092964"/>
                        </a:ext>
                      </a:extLst>
                    </a:gridCol>
                    <a:gridCol w="1226911">
                      <a:extLst>
                        <a:ext uri="{9D8B030D-6E8A-4147-A177-3AD203B41FA5}">
                          <a16:colId xmlns:a16="http://schemas.microsoft.com/office/drawing/2014/main" val="1746934986"/>
                        </a:ext>
                      </a:extLst>
                    </a:gridCol>
                    <a:gridCol w="1226911">
                      <a:extLst>
                        <a:ext uri="{9D8B030D-6E8A-4147-A177-3AD203B41FA5}">
                          <a16:colId xmlns:a16="http://schemas.microsoft.com/office/drawing/2014/main" val="3052837436"/>
                        </a:ext>
                      </a:extLst>
                    </a:gridCol>
                    <a:gridCol w="1226911">
                      <a:extLst>
                        <a:ext uri="{9D8B030D-6E8A-4147-A177-3AD203B41FA5}">
                          <a16:colId xmlns:a16="http://schemas.microsoft.com/office/drawing/2014/main" val="804836323"/>
                        </a:ext>
                      </a:extLst>
                    </a:gridCol>
                    <a:gridCol w="1226911">
                      <a:extLst>
                        <a:ext uri="{9D8B030D-6E8A-4147-A177-3AD203B41FA5}">
                          <a16:colId xmlns:a16="http://schemas.microsoft.com/office/drawing/2014/main" val="4266746233"/>
                        </a:ext>
                      </a:extLst>
                    </a:gridCol>
                  </a:tblGrid>
                  <a:tr h="57246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98" t="-1064" r="-602488" b="-1670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1064" r="-499505" b="-1670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995" t="-1064" r="-401990" b="-1670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99505" t="-1064" r="-300000" b="-1670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1493" t="-1064" r="-201493" b="-1670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99010" t="-1064" r="-100495" b="-1670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1990" t="-1064" r="-995" b="-1670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81606012"/>
                      </a:ext>
                    </a:extLst>
                  </a:tr>
                  <a:tr h="93672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98" t="-61290" r="-602488" b="-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61290" r="-499505" b="-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995" t="-61290" r="-401990" b="-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99505" t="-61290" r="-300000" b="-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1493" t="-61290" r="-201493" b="-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99010" t="-61290" r="-100495" b="-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1990" t="-61290" r="-995" b="-12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6829692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337753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749E1-A2FB-4E8D-B285-101AE3F0E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 3 continued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919AC4-B41C-4A27-A60D-8BEB9B6943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=4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p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7+9+33+39+30+34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≅12.67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Attendant’s average earning is $12.67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919AC4-B41C-4A27-A60D-8BEB9B6943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C7738B-5493-4434-9796-CF99DF248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957F2-C32C-4CF1-BF44-0438C1B6DB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778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244C0-D010-4B81-BB46-838CB90D6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Linearity Property of the Mathematical Expectation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40FD7C-5822-4BDF-9FEE-5995BC0FAB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rPr lang="en-US" dirty="0">
                    <a:solidFill>
                      <a:prstClr val="black"/>
                    </a:solidFill>
                  </a:rPr>
                  <a:t>Consider random variable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 with PMF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𝑎𝑛𝑑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>
                        <a:solidFill>
                          <a:prstClr val="black"/>
                        </a:solidFill>
                      </a:rPr>
                      <m:t>mean</m:t>
                    </m:r>
                    <m:r>
                      <m:rPr>
                        <m:nor/>
                      </m:rPr>
                      <a:rPr lang="en-US" dirty="0">
                        <a:solidFill>
                          <a:prstClr val="black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dirty="0">
                        <a:solidFill>
                          <a:prstClr val="black"/>
                        </a:solidFill>
                      </a:rPr>
                      <m:t>value</m:t>
                    </m:r>
                    <m:r>
                      <m:rPr>
                        <m:nor/>
                      </m:rPr>
                      <a:rPr lang="en-US" dirty="0">
                        <a:solidFill>
                          <a:prstClr val="black"/>
                        </a:solidFill>
                      </a:rPr>
                      <m:t> </m:t>
                    </m:r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 Consider a second random variable that is a linear function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, that is,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𝑎𝑋</m:t>
                    </m:r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. The mean value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 is defined as</a:t>
                </a:r>
              </a:p>
              <a:p>
                <a:pPr marL="0" lvl="0" indent="0">
                  <a:buNone/>
                </a:pPr>
                <a:endParaRPr lang="en-US" dirty="0">
                  <a:solidFill>
                    <a:prstClr val="black"/>
                  </a:solidFill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𝑎𝐸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40FD7C-5822-4BDF-9FEE-5995BC0FAB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49A2AE-53F1-4E62-9C30-0FA3DD9F4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957F2-C32C-4CF1-BF44-0438C1B6DB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5018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SECTOMILLISECCONVERTED" val="1"/>
  <p:tag name="MMPROD_UIDATA" val="&lt;database version=&quot;11.0&quot;&gt;&lt;object type=&quot;1&quot; unique_id=&quot;10001&quot;&gt;&lt;object type=&quot;2&quot; unique_id=&quot;10017&quot;&gt;&lt;object type=&quot;3&quot; unique_id=&quot;10018&quot;&gt;&lt;property id=&quot;20148&quot; value=&quot;5&quot;/&gt;&lt;property id=&quot;20300&quot; value=&quot;Slide 1 - &amp;quot;ENEL 419&amp;quot;&quot;/&gt;&lt;property id=&quot;20307&quot; value=&quot;256&quot;/&gt;&lt;/object&gt;&lt;object type=&quot;3&quot; unique_id=&quot;10019&quot;&gt;&lt;property id=&quot;20148&quot; value=&quot;5&quot;/&gt;&lt;property id=&quot;20300&quot; value=&quot;Slide 2 - &amp;quot;Mathematical Expectations  (Expected value or Mean value)&amp;quot;&quot;/&gt;&lt;property id=&quot;20307&quot; value=&quot;257&quot;/&gt;&lt;/object&gt;&lt;object type=&quot;3&quot; unique_id=&quot;10020&quot;&gt;&lt;property id=&quot;20148&quot; value=&quot;5&quot;/&gt;&lt;property id=&quot;20300&quot; value=&quot;Slide 3 - &amp;quot;Mathematical Expectations  Example 1&amp;quot;&quot;/&gt;&lt;property id=&quot;20307&quot; value=&quot;258&quot;/&gt;&lt;/object&gt;&lt;object type=&quot;3&quot; unique_id=&quot;10021&quot;&gt;&lt;property id=&quot;20148&quot; value=&quot;5&quot;/&gt;&lt;property id=&quot;20300&quot; value=&quot;Slide 4 - &amp;quot;Example 2&amp;quot;&quot;/&gt;&lt;property id=&quot;20307&quot; value=&quot;260&quot;/&gt;&lt;/object&gt;&lt;object type=&quot;3&quot; unique_id=&quot;10022&quot;&gt;&lt;property id=&quot;20148&quot; value=&quot;5&quot;/&gt;&lt;property id=&quot;20300&quot; value=&quot;Slide 5 - &amp;quot;Example 2 continued&amp;quot;&quot;/&gt;&lt;property id=&quot;20307&quot; value=&quot;261&quot;/&gt;&lt;/object&gt;&lt;object type=&quot;3&quot; unique_id=&quot;10023&quot;&gt;&lt;property id=&quot;20148&quot; value=&quot;5&quot;/&gt;&lt;property id=&quot;20300&quot; value=&quot;Slide 6 - &amp;quot;Expected Value of a Function of a Discrete Random Variable&amp;quot;&quot;/&gt;&lt;property id=&quot;20307&quot; value=&quot;262&quot;/&gt;&lt;/object&gt;&lt;object type=&quot;3&quot; unique_id=&quot;10024&quot;&gt;&lt;property id=&quot;20148&quot; value=&quot;5&quot;/&gt;&lt;property id=&quot;20300&quot; value=&quot;Slide 7 - &amp;quot;Expected Value of a Function of a Discrete Random Variable - Example 3&amp;quot;&quot;/&gt;&lt;property id=&quot;20307&quot; value=&quot;263&quot;/&gt;&lt;/object&gt;&lt;object type=&quot;3&quot; unique_id=&quot;10025&quot;&gt;&lt;property id=&quot;20148&quot; value=&quot;5&quot;/&gt;&lt;property id=&quot;20300&quot; value=&quot;Slide 8 - &amp;quot;Example 3 continued&amp;quot;&quot;/&gt;&lt;property id=&quot;20307&quot; value=&quot;264&quot;/&gt;&lt;/object&gt;&lt;object type=&quot;3&quot; unique_id=&quot;10026&quot;&gt;&lt;property id=&quot;20148&quot; value=&quot;5&quot;/&gt;&lt;property id=&quot;20300&quot; value=&quot;Slide 9 - &amp;quot;Linearity Property of the Mathematical Expectation&amp;quot;&quot;/&gt;&lt;property id=&quot;20307&quot; value=&quot;265&quot;/&gt;&lt;/object&gt;&lt;object type=&quot;3&quot; unique_id=&quot;10027&quot;&gt;&lt;property id=&quot;20148&quot; value=&quot;5&quot;/&gt;&lt;property id=&quot;20300&quot; value=&quot;Slide 10 - &amp;quot;Linearity example&amp;quot;&quot;/&gt;&lt;property id=&quot;20307&quot; value=&quot;266&quot;/&gt;&lt;/object&gt;&lt;object type=&quot;3&quot; unique_id=&quot;10028&quot;&gt;&lt;property id=&quot;20148&quot; value=&quot;5&quot;/&gt;&lt;property id=&quot;20300&quot; value=&quot;Slide 11 - &amp;quot;Exercise&amp;quot;&quot;/&gt;&lt;property id=&quot;20307&quot; value=&quot;271&quot;/&gt;&lt;/object&gt;&lt;object type=&quot;3&quot; unique_id=&quot;10029&quot;&gt;&lt;property id=&quot;20148&quot; value=&quot;5&quot;/&gt;&lt;property id=&quot;20300&quot; value=&quot;Slide 12 - &amp;quot;Variance and Standard Deviation of Discrete Random Variables&amp;quot;&quot;/&gt;&lt;property id=&quot;20307&quot; value=&quot;267&quot;/&gt;&lt;/object&gt;&lt;object type=&quot;3&quot; unique_id=&quot;10030&quot;&gt;&lt;property id=&quot;20148&quot; value=&quot;5&quot;/&gt;&lt;property id=&quot;20300&quot; value=&quot;Slide 13 - &amp;quot;Interpretation of Variance&amp;quot;&quot;/&gt;&lt;property id=&quot;20307&quot; value=&quot;268&quot;/&gt;&lt;/object&gt;&lt;object type=&quot;3&quot; unique_id=&quot;10031&quot;&gt;&lt;property id=&quot;20148&quot; value=&quot;5&quot;/&gt;&lt;property id=&quot;20300&quot; value=&quot;Slide 16 - &amp;quot;Short-cut Formula for Variance&amp;quot;&quot;/&gt;&lt;property id=&quot;20307&quot; value=&quot;269&quot;/&gt;&lt;/object&gt;&lt;object type=&quot;3&quot; unique_id=&quot;10032&quot;&gt;&lt;property id=&quot;20148&quot; value=&quot;5&quot;/&gt;&lt;property id=&quot;20300&quot; value=&quot;Slide 15 - &amp;quot;Example&amp;quot;&quot;/&gt;&lt;property id=&quot;20307&quot; value=&quot;272&quot;/&gt;&lt;/object&gt;&lt;object type=&quot;3&quot; unique_id=&quot;10033&quot;&gt;&lt;property id=&quot;20148&quot; value=&quot;5&quot;/&gt;&lt;property id=&quot;20300&quot; value=&quot;Slide 17 - &amp;quot;Properties of Variance&amp;quot;&quot;/&gt;&lt;property id=&quot;20307&quot; value=&quot;270&quot;/&gt;&lt;/object&gt;&lt;object type=&quot;3&quot; unique_id=&quot;11265&quot;&gt;&lt;property id=&quot;20148&quot; value=&quot;5&quot;/&gt;&lt;property id=&quot;20300&quot; value=&quot;Slide 14 - &amp;quot;Exercise&amp;quot;&quot;/&gt;&lt;property id=&quot;20307&quot; value=&quot;273&quot;/&gt;&lt;/object&gt;&lt;object type=&quot;3&quot; unique_id=&quot;11343&quot;&gt;&lt;property id=&quot;20148&quot; value=&quot;5&quot;/&gt;&lt;property id=&quot;20300&quot; value=&quot;Slide 20 - &amp;quot;Mean of Special Discrete Random Variables&amp;quot;&quot;/&gt;&lt;property id=&quot;20307&quot; value=&quot;274&quot;/&gt;&lt;/object&gt;&lt;object type=&quot;3&quot; unique_id=&quot;11344&quot;&gt;&lt;property id=&quot;20148&quot; value=&quot;5&quot;/&gt;&lt;property id=&quot;20300&quot; value=&quot;Slide 22 - &amp;quot;Mean of Special Discrete Random Variables&amp;quot;&quot;/&gt;&lt;property id=&quot;20307&quot; value=&quot;275&quot;/&gt;&lt;/object&gt;&lt;object type=&quot;3&quot; unique_id=&quot;11451&quot;&gt;&lt;property id=&quot;20148&quot; value=&quot;5&quot;/&gt;&lt;property id=&quot;20300&quot; value=&quot;Slide 21 - &amp;quot;Mean of a Geometric Random Variable&amp;quot;&quot;/&gt;&lt;property id=&quot;20307&quot; value=&quot;277&quot;/&gt;&lt;/object&gt;&lt;object type=&quot;3&quot; unique_id=&quot;11452&quot;&gt;&lt;property id=&quot;20148&quot; value=&quot;5&quot;/&gt;&lt;property id=&quot;20300&quot; value=&quot;Slide 23 - &amp;quot;Mean of Special Discrete Random Variables&amp;quot;&quot;/&gt;&lt;property id=&quot;20307&quot; value=&quot;276&quot;/&gt;&lt;/object&gt;&lt;object type=&quot;3&quot; unique_id=&quot;11598&quot;&gt;&lt;property id=&quot;20148&quot; value=&quot;5&quot;/&gt;&lt;property id=&quot;20300&quot; value=&quot;Slide 26 - &amp;quot;Variances of Special Random Variables&amp;quot;&quot;/&gt;&lt;property id=&quot;20307&quot; value=&quot;279&quot;/&gt;&lt;/object&gt;&lt;object type=&quot;3&quot; unique_id=&quot;11599&quot;&gt;&lt;property id=&quot;20148&quot; value=&quot;5&quot;/&gt;&lt;property id=&quot;20300&quot; value=&quot;Slide 31 - &amp;quot;Mode and Median of Random Variables&amp;quot;&quot;/&gt;&lt;property id=&quot;20307&quot; value=&quot;280&quot;/&gt;&lt;/object&gt;&lt;object type=&quot;3&quot; unique_id=&quot;11600&quot;&gt;&lt;property id=&quot;20148&quot; value=&quot;5&quot;/&gt;&lt;property id=&quot;20300&quot; value=&quot;Slide 32 - &amp;quot;Example on Mode and Median&amp;quot;&quot;/&gt;&lt;property id=&quot;20307&quot; value=&quot;281&quot;/&gt;&lt;/object&gt;&lt;object type=&quot;3&quot; unique_id=&quot;11683&quot;&gt;&lt;property id=&quot;20148&quot; value=&quot;5&quot;/&gt;&lt;property id=&quot;20300&quot; value=&quot;Slide 30 - &amp;quot;Mode and Median of a Data Set&amp;quot;&quot;/&gt;&lt;property id=&quot;20307&quot; value=&quot;282&quot;/&gt;&lt;/object&gt;&lt;object type=&quot;3&quot; unique_id=&quot;12077&quot;&gt;&lt;property id=&quot;20148&quot; value=&quot;5&quot;/&gt;&lt;property id=&quot;20300&quot; value=&quot;Slide 18 - &amp;quot;Useful Series in Probability Theory&amp;quot;&quot;/&gt;&lt;property id=&quot;20307&quot; value=&quot;285&quot;/&gt;&lt;/object&gt;&lt;object type=&quot;3&quot; unique_id=&quot;12078&quot;&gt;&lt;property id=&quot;20148&quot; value=&quot;5&quot;/&gt;&lt;property id=&quot;20300&quot; value=&quot;Slide 24 - &amp;quot;Mean of a Discrete Uniform Random Variable&amp;quot;&quot;/&gt;&lt;property id=&quot;20307&quot; value=&quot;283&quot;/&gt;&lt;/object&gt;&lt;object type=&quot;3&quot; unique_id=&quot;12079&quot;&gt;&lt;property id=&quot;20148&quot; value=&quot;5&quot;/&gt;&lt;property id=&quot;20300&quot; value=&quot;Slide 25 - &amp;quot;Mean of Special Discrete Random Variables&amp;quot;&quot;/&gt;&lt;property id=&quot;20307&quot; value=&quot;284&quot;/&gt;&lt;/object&gt;&lt;object type=&quot;3&quot; unique_id=&quot;12261&quot;&gt;&lt;property id=&quot;20148&quot; value=&quot;5&quot;/&gt;&lt;property id=&quot;20300&quot; value=&quot;Slide 19 - &amp;quot;Mean of Special Discrete Random Variables&amp;quot;&quot;/&gt;&lt;property id=&quot;20307&quot; value=&quot;287&quot;/&gt;&lt;/object&gt;&lt;object type=&quot;3&quot; unique_id=&quot;12863&quot;&gt;&lt;property id=&quot;20148&quot; value=&quot;5&quot;/&gt;&lt;property id=&quot;20300&quot; value=&quot;Slide 28 - &amp;quot;Variances of Special Random Variables&amp;quot;&quot;/&gt;&lt;property id=&quot;20307&quot; value=&quot;288&quot;/&gt;&lt;/object&gt;&lt;object type=&quot;3&quot; unique_id=&quot;12990&quot;&gt;&lt;property id=&quot;20148&quot; value=&quot;5&quot;/&gt;&lt;property id=&quot;20300&quot; value=&quot;Slide 27 - &amp;quot;Variances of Special Random Variables&amp;quot;&quot;/&gt;&lt;property id=&quot;20307&quot; value=&quot;289&quot;/&gt;&lt;/object&gt;&lt;object type=&quot;3&quot; unique_id=&quot;13123&quot;&gt;&lt;property id=&quot;20148&quot; value=&quot;5&quot;/&gt;&lt;property id=&quot;20300&quot; value=&quot;Slide 29 - &amp;quot;Variances of Special Random Variables&amp;quot;&quot;/&gt;&lt;property id=&quot;20307&quot; value=&quot;290&quot;/&gt;&lt;/object&gt;&lt;/object&gt;&lt;object type=&quot;8&quot; unique_id=&quot;10155&quot;&gt;&lt;/object&gt;&lt;/object&gt;&lt;/database&gt;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3632</TotalTime>
  <Words>1683</Words>
  <Application>Microsoft Office PowerPoint</Application>
  <PresentationFormat>Widescreen</PresentationFormat>
  <Paragraphs>309</Paragraphs>
  <Slides>32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Calibri Light</vt:lpstr>
      <vt:lpstr>Cambria Math</vt:lpstr>
      <vt:lpstr>Office Theme</vt:lpstr>
      <vt:lpstr>Equation</vt:lpstr>
      <vt:lpstr>Document</vt:lpstr>
      <vt:lpstr>ENEL 419</vt:lpstr>
      <vt:lpstr>Mathematical Expectations  (Expected value or Mean value)</vt:lpstr>
      <vt:lpstr>Mathematical Expectations  Example 1</vt:lpstr>
      <vt:lpstr>Example 2</vt:lpstr>
      <vt:lpstr>Example 2 continued</vt:lpstr>
      <vt:lpstr>Expected Value of a Function of a Discrete Random Variable</vt:lpstr>
      <vt:lpstr>Expected Value of a Function of a Discrete Random Variable - Example 3</vt:lpstr>
      <vt:lpstr>Example 3 continued</vt:lpstr>
      <vt:lpstr>Linearity Property of the Mathematical Expectation</vt:lpstr>
      <vt:lpstr>Linearity example</vt:lpstr>
      <vt:lpstr>Exercise</vt:lpstr>
      <vt:lpstr>Variance and Standard Deviation of Discrete Random Variables</vt:lpstr>
      <vt:lpstr>Interpretation of Variance</vt:lpstr>
      <vt:lpstr>Exercise</vt:lpstr>
      <vt:lpstr>Example</vt:lpstr>
      <vt:lpstr>Short-cut Formula for Variance</vt:lpstr>
      <vt:lpstr>Properties of Variance</vt:lpstr>
      <vt:lpstr>Useful Series in Probability Theory</vt:lpstr>
      <vt:lpstr>Mean of Special Discrete Random Variables</vt:lpstr>
      <vt:lpstr>Mean of Special Discrete Random Variables</vt:lpstr>
      <vt:lpstr>Mean of a Geometric Random Variable</vt:lpstr>
      <vt:lpstr>Mean of Special Discrete Random Variables</vt:lpstr>
      <vt:lpstr>Mean of Special Discrete Random Variables</vt:lpstr>
      <vt:lpstr>Mean of a Discrete Uniform Random Variable</vt:lpstr>
      <vt:lpstr>Mean of Special Discrete Random Variables</vt:lpstr>
      <vt:lpstr>Variances of Special Random Variables</vt:lpstr>
      <vt:lpstr>Variances of Special Random Variables</vt:lpstr>
      <vt:lpstr>Variances of Special Random Variables</vt:lpstr>
      <vt:lpstr>Variances of Special Random Variables</vt:lpstr>
      <vt:lpstr>Mode and Median of a Data Set</vt:lpstr>
      <vt:lpstr>Mode and Median of Random Variables</vt:lpstr>
      <vt:lpstr>Example on Mode and Median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ENEL 419</dc:title>
  <dc:creator>Abu Sesay</dc:creator>
  <cp:lastModifiedBy>Abu Sesay</cp:lastModifiedBy>
  <cp:revision>172</cp:revision>
  <dcterms:created xsi:type="dcterms:W3CDTF">2020-10-09T17:16:36Z</dcterms:created>
  <dcterms:modified xsi:type="dcterms:W3CDTF">2023-10-06T17:52:19Z</dcterms:modified>
</cp:coreProperties>
</file>