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2A471-95D7-462A-A691-966977050B5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77913-352E-4D03-AB9C-368B7EF8C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4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00E7-647D-4E15-8D07-1BE55A246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0EF92-5E4C-48FF-9CE7-688852553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35D1-F2D7-4AD9-A25F-E1ACA2B1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E52F-951D-4055-8793-1D7357608DE6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8AE7D-D0C6-4EC4-9044-27823FBC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23720-A316-4F95-93B7-3CEF8CA5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B0F5-D694-4762-8B9A-C49EA17F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4A521-79EA-405B-82B6-5F8121E30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ACDF-78A4-49EA-B034-F8AE0B13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E77B-4D04-4712-9136-96FF8D2FA656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60B8-7D38-408B-8549-2E358267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C951-D5E3-48D4-83D0-31F7E780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FA65F-A564-4838-B4D5-5DFE4670A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68528-887F-442E-8C86-E06E74592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728BF-60F6-45A3-9966-DCFAE7D6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EAA1-3D73-426A-A6D0-DE192D48627E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3BE91-4731-47AA-91C5-CCC756CE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05F79-CA55-4209-BA34-D2386DF7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88E8-DD18-41B6-BCB0-0B248712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C2EF-D043-40D0-9DAA-2D881446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8923D-56F3-43E5-AFF7-2396ED04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6FE7-0047-4710-8369-F59528CCC3C0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CFF9A-C7DB-4E2C-9398-1AB1974D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4E0C-CA8B-4E5B-A625-F1880D84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BDEB-6DD1-470E-A67A-6ED7F57B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AFA1D-1A79-41D2-ACD2-47815F79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3973-B49C-4429-8ABD-ABECDB5D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3695-E6F8-40F5-BF26-BDED5B08DC72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DF69-2EDF-40D7-B889-6D8B7633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8864-D043-41A0-B216-D87F6ED5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AED7-48B9-4F20-97E8-2499CFAB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3D34-B178-446B-AE15-BACB9951D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BF9BA-7DB5-4FB1-8091-6828249A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64B1-A670-43C2-82E5-8ABA390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B8CD2-BE9C-495F-8AC1-68B4D01C3C80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20E3D-558A-4388-BC2C-4D9AB4F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592A2-E370-40A1-9819-AD8AECF4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4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F090-3DC7-416E-9A17-1BA1310B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6778-5A2B-479A-BBEE-D0A597DB3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0D461-F6C2-4556-B43A-D7B50BDA8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41F2C-A4AE-4DAE-BACB-364240C8B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A66CD-4DD7-48D4-98A0-723F24350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40653-44BB-481D-9481-DC4E8F1A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0B0C-9E71-477E-A5DB-2512BCD764DF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FF30B-8109-417B-86E0-40232DED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BD275-72E9-43CB-B0BE-5DCBF7F3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F54F-6E4A-4C63-B287-986A6605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59DFA-09A8-4A42-B88F-D34CFE09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D8491-16B7-4E60-A15E-949B86A040BD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32B96-6D1D-4114-A9C5-8DC95107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0F617-7750-4BAE-B6D6-DEBC8C46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9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2B342A-9E06-45FF-9EA7-6AEF7192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44E6C-9BC6-41AD-AF38-3D4F33CF6A02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334D2-44CD-4309-8BC3-C267B47E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87823-5355-41A0-8B65-393FDAA6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0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B9D5-925D-44B5-9276-260A7335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250E-B1B5-410A-8D28-C079CA89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77CFB-AE24-470B-86BF-B5218779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8D1E-D9CB-44E6-A9AF-A62A5E07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B1F-C923-486E-AE09-3FFCC00D6D53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E15ED-A40A-49E1-B6DA-C275CC10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0256B-910B-4AD7-BA08-ED85DD7E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AC3B-EC49-4189-A5FA-26974C05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73F51-2328-4D2C-949B-0E7F44A54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659B5-4368-468E-ABA7-33AE4B113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39BC2-A49E-4928-BAD9-02E439C0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E7472-3ABF-4937-9A6A-C537697EB720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51AC5-F1D6-49EF-BB3C-CF91C344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86F6C-C433-417E-BBA9-07B45404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5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A3B72-5F82-4A3C-9EB0-EEB9B713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A40D-6EF9-447D-98AC-08733AA28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6B266-6AE6-438E-BC55-2F1E83BB8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AA06-FD19-48AC-AA9A-6638494B6215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A1B6-ABBD-44F8-ABA3-675B61215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B5395-C406-4DEE-8615-430187304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34F0-0F0F-49B6-8E30-B6FAC088A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F85C-BFF0-49D5-BCA0-CF2229187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419 PROBABILITY AND RANDOM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953B3-62D6-4856-B165-424BC6A66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5. Continuous Random Variables and Probability Distributions</a:t>
            </a:r>
          </a:p>
          <a:p>
            <a:r>
              <a:rPr lang="en-US" dirty="0"/>
              <a:t>(Reading Exercises: Montgomery and Runger Chapter 4.1-4.2 &amp; Class notes)</a:t>
            </a:r>
          </a:p>
          <a:p>
            <a:r>
              <a:rPr lang="en-US" dirty="0"/>
              <a:t>(Reading Exercises:  Yates and Goodman Chapter 4)</a:t>
            </a:r>
          </a:p>
        </p:txBody>
      </p:sp>
    </p:spTree>
    <p:extLst>
      <p:ext uri="{BB962C8B-B14F-4D97-AF65-F5344CB8AC3E}">
        <p14:creationId xmlns:p14="http://schemas.microsoft.com/office/powerpoint/2010/main" val="280073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F6F2-D582-4335-A7D5-F7FB40F9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7D9F3-7D18-4FA4-8E1A-E7F555ECC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∞&lt;−1,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27D9F3-7D18-4FA4-8E1A-E7F555ECC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EE35991-6E5E-4B62-BCED-B30F9C7EB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272307"/>
              </p:ext>
            </p:extLst>
          </p:nvPr>
        </p:nvGraphicFramePr>
        <p:xfrm>
          <a:off x="2438400" y="2946400"/>
          <a:ext cx="556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62360" imgH="965160" progId="Equation.DSMT4">
                  <p:embed/>
                </p:oleObj>
              </mc:Choice>
              <mc:Fallback>
                <p:oleObj name="Equation" r:id="rId4" imgW="55623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8400" y="2946400"/>
                        <a:ext cx="55626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78686-4CCB-45F7-9F3A-ED7B473F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1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745F-C87E-4DB8-8965-A11553E8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C93B-4CCB-4130-9387-44C43096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E7046D-BD2A-4EB8-9350-6C2B3ACF8C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93697"/>
              </p:ext>
            </p:extLst>
          </p:nvPr>
        </p:nvGraphicFramePr>
        <p:xfrm>
          <a:off x="838200" y="2299494"/>
          <a:ext cx="34671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6800" imgH="1701720" progId="Equation.DSMT4">
                  <p:embed/>
                </p:oleObj>
              </mc:Choice>
              <mc:Fallback>
                <p:oleObj name="Equation" r:id="rId2" imgW="3466800" imgH="1701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299494"/>
                        <a:ext cx="346710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5991D14-E79C-4F54-B80F-A62C97135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145" y="1986575"/>
            <a:ext cx="5175251" cy="3690326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54EBC6F-3097-4247-A0E8-D3BCD528B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452073"/>
              </p:ext>
            </p:extLst>
          </p:nvPr>
        </p:nvGraphicFramePr>
        <p:xfrm>
          <a:off x="838200" y="4475163"/>
          <a:ext cx="4838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838400" imgH="736560" progId="Equation.DSMT4">
                  <p:embed/>
                </p:oleObj>
              </mc:Choice>
              <mc:Fallback>
                <p:oleObj name="Equation" r:id="rId5" imgW="48384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475163"/>
                        <a:ext cx="48387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686B5-C915-44EF-92E9-F58E3E24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9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053B-7ABD-4979-8095-742CB652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B9EC-5510-45F2-8703-8AE333FF5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Government Department puts projects out on bid and generally has an estimate of what a reasonable bid should be. Denote this estimate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 The department has determined that the pdf of the winning bid is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the CDF and use it to determine the probability that the winning bid is less than the department’s preliminary estimate.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0B9EC-5510-45F2-8703-8AE333FF5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0B24000-94AD-4F97-8045-3B169268A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727024"/>
              </p:ext>
            </p:extLst>
          </p:nvPr>
        </p:nvGraphicFramePr>
        <p:xfrm>
          <a:off x="3321050" y="3429000"/>
          <a:ext cx="3530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520" imgH="1447560" progId="Equation.DSMT4">
                  <p:embed/>
                </p:oleObj>
              </mc:Choice>
              <mc:Fallback>
                <p:oleObj name="Equation" r:id="rId4" imgW="3530520" imgH="1447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1050" y="3429000"/>
                        <a:ext cx="35306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982E3-6AD3-4A9B-903B-5FADED78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5914-3BE1-4F0B-9F33-5D7F9149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DEC9A-6572-4E80-A5F3-B0C655D73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interval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DEC9A-6572-4E80-A5F3-B0C655D73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E86F2D-1CB1-4C2C-8DB9-9FE7E0AEC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648530"/>
              </p:ext>
            </p:extLst>
          </p:nvPr>
        </p:nvGraphicFramePr>
        <p:xfrm>
          <a:off x="2997200" y="3059113"/>
          <a:ext cx="4254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54480" imgH="1028520" progId="Equation.DSMT4">
                  <p:embed/>
                </p:oleObj>
              </mc:Choice>
              <mc:Fallback>
                <p:oleObj name="Equation" r:id="rId4" imgW="425448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7200" y="3059113"/>
                        <a:ext cx="42545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4910CDD-3980-4576-BAE3-60DA6E30C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682431"/>
              </p:ext>
            </p:extLst>
          </p:nvPr>
        </p:nvGraphicFramePr>
        <p:xfrm>
          <a:off x="4191000" y="4799013"/>
          <a:ext cx="306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360" imgH="825480" progId="Equation.DSMT4">
                  <p:embed/>
                </p:oleObj>
              </mc:Choice>
              <mc:Fallback>
                <p:oleObj name="Equation" r:id="rId6" imgW="306036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1000" y="4799013"/>
                        <a:ext cx="30607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890BD-EE39-448A-A928-B0541D95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6E15-4CCC-4572-B190-E0E119A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3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4B2A-64B7-4D25-85D9-9CC20DF1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979FF8-A451-41A9-A5BB-122381D88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008579"/>
              </p:ext>
            </p:extLst>
          </p:nvPr>
        </p:nvGraphicFramePr>
        <p:xfrm>
          <a:off x="3711575" y="2247900"/>
          <a:ext cx="40259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25880" imgH="2361960" progId="Equation.DSMT4">
                  <p:embed/>
                </p:oleObj>
              </mc:Choice>
              <mc:Fallback>
                <p:oleObj name="Equation" r:id="rId2" imgW="4025880" imgH="236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11575" y="2247900"/>
                        <a:ext cx="40259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384AF6-E1B7-47A2-9A78-CBF5FB96C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205002"/>
              </p:ext>
            </p:extLst>
          </p:nvPr>
        </p:nvGraphicFramePr>
        <p:xfrm>
          <a:off x="3222625" y="4929188"/>
          <a:ext cx="4546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440" imgH="736560" progId="Equation.DSMT4">
                  <p:embed/>
                </p:oleObj>
              </mc:Choice>
              <mc:Fallback>
                <p:oleObj name="Equation" r:id="rId4" imgW="45464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2625" y="4929188"/>
                        <a:ext cx="45466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981E2-A3C1-408C-BBC6-71D20640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0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D32-CD3B-4031-AE6A-312306E3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CDF and PDF of Linear Transformations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F4EF7-CCB9-4BAD-88C4-06C5DD49B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 Consider a linear transformation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We want to express the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of the new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 in terms of the </a:t>
                </a:r>
                <a:r>
                  <a:rPr lang="en-US" dirty="0"/>
                  <a:t>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0" dirty="0"/>
                  <a:t>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F4EF7-CCB9-4BAD-88C4-06C5DD49B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52CCD-CB9F-44F9-8789-48A532C3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4034F0-0F0F-49B6-8E30-B6FAC088A0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79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D32-CD3B-4031-AE6A-312306E3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CDF and PDF of Linear Transformations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F4EF7-CCB9-4BAD-88C4-06C5DD49B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New random variable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Step 1:</a:t>
                </a:r>
                <a:r>
                  <a:rPr lang="en-US" dirty="0"/>
                  <a:t>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Step 2:</a:t>
                </a:r>
                <a:r>
                  <a:rPr lang="en-US" dirty="0"/>
                  <a:t> take the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F4EF7-CCB9-4BAD-88C4-06C5DD49B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52CCD-CB9F-44F9-8789-48A532C3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5367D5-A403-448B-8C7A-8D473AB4F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624043"/>
              </p:ext>
            </p:extLst>
          </p:nvPr>
        </p:nvGraphicFramePr>
        <p:xfrm>
          <a:off x="1552575" y="3049588"/>
          <a:ext cx="7239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8880" imgH="812520" progId="Equation.DSMT4">
                  <p:embed/>
                </p:oleObj>
              </mc:Choice>
              <mc:Fallback>
                <p:oleObj name="Equation" r:id="rId3" imgW="723888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2575" y="3049588"/>
                        <a:ext cx="7239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9D3120-89FF-4C8F-811E-7DE6C7BFA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494137"/>
              </p:ext>
            </p:extLst>
          </p:nvPr>
        </p:nvGraphicFramePr>
        <p:xfrm>
          <a:off x="3984625" y="4724400"/>
          <a:ext cx="4559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59040" imgH="1269720" progId="Equation.DSMT4">
                  <p:embed/>
                </p:oleObj>
              </mc:Choice>
              <mc:Fallback>
                <p:oleObj name="Equation" r:id="rId5" imgW="4559040" imgH="1269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4625" y="4724400"/>
                        <a:ext cx="4559300" cy="127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12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D21D-BCE0-49E5-9A31-89B7A190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FEA06-A6C8-4AF8-A806-F8736BE59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has PDF given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Find the CDF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Find the CDF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Find the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FEA06-A6C8-4AF8-A806-F8736BE59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89925-CE05-46CC-B8B6-A78F8D79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91B0C04-4130-455E-84A1-8EEE0A55E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750740"/>
              </p:ext>
            </p:extLst>
          </p:nvPr>
        </p:nvGraphicFramePr>
        <p:xfrm>
          <a:off x="3600450" y="2362199"/>
          <a:ext cx="3581400" cy="131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609480" progId="Equation.DSMT4">
                  <p:embed/>
                </p:oleObj>
              </mc:Choice>
              <mc:Fallback>
                <p:oleObj name="Equation" r:id="rId4" imgW="1663560" imgH="609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1393D8B-FDCF-4BB7-B58A-554C706D7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0450" y="2362199"/>
                        <a:ext cx="3581400" cy="1312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46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F1FB-53CB-4F9B-8C95-ACD5237B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64115-C4EE-4B16-8052-A1D1ED58F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AutoNum type="alphaLcParenBoth"/>
                </a:pPr>
                <a:r>
                  <a:rPr lang="en-US" dirty="0"/>
                  <a:t>CDF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0,                                                       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1,                                                     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dirty="0"/>
                  <a:t>(b)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CDF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&lt;−3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6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6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6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E64115-C4EE-4B16-8052-A1D1ED58F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EAE0C-A557-4054-ABFB-D88C307A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6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654E-7A81-4CA8-80BB-67DF1206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4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9BAC0-2CC0-4999-92E7-C7690EBB5F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(c) PDF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0,                                                       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3×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−3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</m:t>
                              </m:r>
                              <m:r>
                                <a:rPr lang="en-US" sz="2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u="sng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Check: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a valid PDF?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59BAC0-2CC0-4999-92E7-C7690EBB5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DA76D-1C2B-42CE-A6CB-1B19A2A2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67E5-78BF-40B7-BE63-6D990412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Random Variable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A9017-8829-4E3F-82D4-EDAC55715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A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continuous if all its set of possible values belong to an entire interval of numbers.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A9017-8829-4E3F-82D4-EDAC55715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C4260-308E-4C18-AA47-8347EF8F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0D0F-253C-446D-AC16-1B7FA303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Continuous Random Variable –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EB44A-7ABF-4C59-B62D-3CB682B17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characterized by two probability distribution functions:</a:t>
                </a:r>
              </a:p>
              <a:p>
                <a:pPr marL="514350" indent="-514350">
                  <a:buAutoNum type="arabicParenR"/>
                </a:pPr>
                <a:r>
                  <a:rPr lang="en-US" dirty="0"/>
                  <a:t>probability density function (PDF),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arenR"/>
                </a:pPr>
                <a:r>
                  <a:rPr lang="en-US" dirty="0"/>
                  <a:t>Cumulative distribution function (CDF),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CDF and PDF have the following relationship: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7EB44A-7ABF-4C59-B62D-3CB682B17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52707-AD86-44C8-BF4B-3B96A4E3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4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918B-81C1-43C0-BBDB-34973DB8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F92D-C8FE-4867-AD95-B91FBB5813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is a probability density function (PDF) of a continuous random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, if it satisfies the following 3 properties:</a:t>
                </a:r>
              </a:p>
              <a:p>
                <a:pPr marL="514350" lvl="0" indent="-514350">
                  <a:buAutoNum type="arabicParenR"/>
                </a:pP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+mj-lt"/>
                </a:endParaRPr>
              </a:p>
              <a:p>
                <a:pPr marL="514350" lvl="0" indent="-514350">
                  <a:buAutoNum type="arabicParenR"/>
                </a:pP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>
                  <a:solidFill>
                    <a:prstClr val="black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b="0" dirty="0">
                    <a:solidFill>
                      <a:prstClr val="black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libri Light" panose="020F030202020403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lvl="0" indent="-514350">
                  <a:buFont typeface="Arial" panose="020B0604020202020204" pitchFamily="34" charset="0"/>
                  <a:buAutoNum type="arabicParenR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514350" lvl="0" indent="-514350">
                  <a:buAutoNum type="arabicParenR"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F92D-C8FE-4867-AD95-B91FBB581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3CF6-F75E-49A8-BD8B-A89CAF0E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F27A-A30B-4B83-B027-03684F1B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Probability of a Continuous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93D43-51C3-4EAD-80B9-F5B6A53B7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the area of the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prstClr val="black"/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For continuous random variable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𝑐𝑜𝑛𝑠𝑡𝑎𝑛𝑡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 Light" panose="020F0302020204030204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593D43-51C3-4EAD-80B9-F5B6A53B7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7E0948F-09B3-404A-BAF3-56A8085A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80" y="2738523"/>
            <a:ext cx="3106301" cy="22520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01F08-1183-480C-BDCF-86BFC443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8180-28B7-49D2-B361-9EA5A1F7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03E13-EE27-495D-A46F-10336E194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the error in the reaction temperature,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dirty="0"/>
                  <a:t>, for a controlled laboratory experiment is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 having the PDF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Verify that this is a valid PDF and evaluate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03E13-EE27-495D-A46F-10336E194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393D8B-FDCF-4BB7-B58A-554C706D70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084870"/>
              </p:ext>
            </p:extLst>
          </p:nvPr>
        </p:nvGraphicFramePr>
        <p:xfrm>
          <a:off x="3448050" y="3124199"/>
          <a:ext cx="3581400" cy="131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609480" progId="Equation.DSMT4">
                  <p:embed/>
                </p:oleObj>
              </mc:Choice>
              <mc:Fallback>
                <p:oleObj name="Equation" r:id="rId4" imgW="16635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8050" y="3124199"/>
                        <a:ext cx="3581400" cy="1312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CBA0-D569-4792-80C8-7E96FE29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81BB-F0DB-4378-AC43-94997D71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1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D63DA-DC38-425E-9CFC-4F2A657EB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589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Substituting the end points, we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D63DA-DC38-425E-9CFC-4F2A657EB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5890"/>
                <a:ext cx="10515600" cy="435133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005AAB-B918-4B5B-B22F-695C0E3F0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02097"/>
              </p:ext>
            </p:extLst>
          </p:nvPr>
        </p:nvGraphicFramePr>
        <p:xfrm>
          <a:off x="3594100" y="4994275"/>
          <a:ext cx="4051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51080" imgH="965160" progId="Equation.DSMT4">
                  <p:embed/>
                </p:oleObj>
              </mc:Choice>
              <mc:Fallback>
                <p:oleObj name="Equation" r:id="rId3" imgW="40510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4100" y="4994275"/>
                        <a:ext cx="40513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A671C-7D6B-43C9-833F-7DE950B7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0093A70-A490-35C5-F22A-0C7E1CB11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256744"/>
              </p:ext>
            </p:extLst>
          </p:nvPr>
        </p:nvGraphicFramePr>
        <p:xfrm>
          <a:off x="3362325" y="1472208"/>
          <a:ext cx="3581400" cy="131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609480" progId="Equation.DSMT4">
                  <p:embed/>
                </p:oleObj>
              </mc:Choice>
              <mc:Fallback>
                <p:oleObj name="Equation" r:id="rId5" imgW="1663560" imgH="609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1393D8B-FDCF-4BB7-B58A-554C706D7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62325" y="1472208"/>
                        <a:ext cx="3581400" cy="1312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31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BF4B-33EF-43AC-BA23-7FDE62C3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Cumulative Distribution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3A9F-B949-4AF0-9162-CB276F95F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F06AEA0-C606-407E-A686-8DE05B28C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90698"/>
              </p:ext>
            </p:extLst>
          </p:nvPr>
        </p:nvGraphicFramePr>
        <p:xfrm>
          <a:off x="1076325" y="1322388"/>
          <a:ext cx="9964738" cy="519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56042" imgH="3102797" progId="Word.Document.12">
                  <p:embed/>
                </p:oleObj>
              </mc:Choice>
              <mc:Fallback>
                <p:oleObj name="Document" r:id="rId2" imgW="5956042" imgH="31027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6325" y="1322388"/>
                        <a:ext cx="9964738" cy="519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98430-7CDD-4448-A877-B89E88B0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D3D1-94DC-404C-931D-25CA05D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65E79-E2EC-4731-A7BD-110B31A7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Example 2:</a:t>
                </a:r>
                <a:r>
                  <a:rPr lang="en-US" b="1" dirty="0"/>
                  <a:t>  </a:t>
                </a:r>
                <a:r>
                  <a:rPr lang="en-US" dirty="0"/>
                  <a:t>A random variable has the probability density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Find the CDF,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and use it to evaluate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65E79-E2EC-4731-A7BD-110B31A7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E21E536-DA3D-4B00-A06B-2BA2D266E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743902"/>
              </p:ext>
            </p:extLst>
          </p:nvPr>
        </p:nvGraphicFramePr>
        <p:xfrm>
          <a:off x="3552825" y="2390774"/>
          <a:ext cx="3581400" cy="1312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609480" progId="Equation.DSMT4">
                  <p:embed/>
                </p:oleObj>
              </mc:Choice>
              <mc:Fallback>
                <p:oleObj name="Equation" r:id="rId4" imgW="1663560" imgH="609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1393D8B-FDCF-4BB7-B58A-554C706D70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52825" y="2390774"/>
                        <a:ext cx="3581400" cy="1312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B0D40-F148-4EC5-88F3-7692FCFA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4F0-0F0F-49B6-8E30-B6FAC088A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4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11.0&quot;&gt;&lt;object type=&quot;1&quot; unique_id=&quot;10001&quot;&gt;&lt;object type=&quot;2&quot; unique_id=&quot;10017&quot;&gt;&lt;object type=&quot;3&quot; unique_id=&quot;10018&quot;&gt;&lt;property id=&quot;20148&quot; value=&quot;5&quot;/&gt;&lt;property id=&quot;20300&quot; value=&quot;Slide 1 - &amp;quot;ENEL 419 PROBABILITY AND RANDOM VARIABLES&amp;quot;&quot;/&gt;&lt;property id=&quot;20307&quot; value=&quot;256&quot;/&gt;&lt;/object&gt;&lt;object type=&quot;3&quot; unique_id=&quot;10019&quot;&gt;&lt;property id=&quot;20148&quot; value=&quot;5&quot;/&gt;&lt;property id=&quot;20300&quot; value=&quot;Slide 2 - &amp;quot;Continuous Random Variable - Definition&amp;quot;&quot;/&gt;&lt;property id=&quot;20307&quot; value=&quot;257&quot;/&gt;&lt;/object&gt;&lt;object type=&quot;3&quot; unique_id=&quot;10020&quot;&gt;&lt;property id=&quot;20148&quot; value=&quot;5&quot;/&gt;&lt;property id=&quot;20300&quot; value=&quot;Slide 3 - &amp;quot;Continuous Random Variable – Probability Distributions&amp;quot;&quot;/&gt;&lt;property id=&quot;20307&quot; value=&quot;258&quot;/&gt;&lt;/object&gt;&lt;object type=&quot;3&quot; unique_id=&quot;10026&quot;&gt;&lt;property id=&quot;20148&quot; value=&quot;5&quot;/&gt;&lt;property id=&quot;20300&quot; value=&quot;Slide 10 - &amp;quot;Example 2 continued&amp;quot;&quot;/&gt;&lt;property id=&quot;20307&quot; value=&quot;265&quot;/&gt;&lt;/object&gt;&lt;object type=&quot;3&quot; unique_id=&quot;10027&quot;&gt;&lt;property id=&quot;20148&quot; value=&quot;5&quot;/&gt;&lt;property id=&quot;20300&quot; value=&quot;Slide 11 - &amp;quot;Example 2 continued&amp;quot;&quot;/&gt;&lt;property id=&quot;20307&quot; value=&quot;266&quot;/&gt;&lt;/object&gt;&lt;object type=&quot;3&quot; unique_id=&quot;10029&quot;&gt;&lt;property id=&quot;20148&quot; value=&quot;5&quot;/&gt;&lt;property id=&quot;20300&quot; value=&quot;Slide 12 - &amp;quot;Example 3&amp;quot;&quot;/&gt;&lt;property id=&quot;20307&quot; value=&quot;267&quot;/&gt;&lt;/object&gt;&lt;object type=&quot;3&quot; unique_id=&quot;10032&quot;&gt;&lt;property id=&quot;20148&quot; value=&quot;5&quot;/&gt;&lt;property id=&quot;20300&quot; value=&quot;Slide 18 - &amp;quot;Example 4 Solutions&amp;quot;&quot;/&gt;&lt;property id=&quot;20307&quot; value=&quot;272&quot;/&gt;&lt;/object&gt;&lt;object type=&quot;3&quot; unique_id=&quot;11265&quot;&gt;&lt;property id=&quot;20148&quot; value=&quot;5&quot;/&gt;&lt;property id=&quot;20300&quot; value=&quot;Slide 19 - &amp;quot;Example 4 Solutions&amp;quot;&quot;/&gt;&lt;property id=&quot;20307&quot; value=&quot;273&quot;/&gt;&lt;/object&gt;&lt;object type=&quot;3&quot; unique_id=&quot;13618&quot;&gt;&lt;property id=&quot;20148&quot; value=&quot;5&quot;/&gt;&lt;property id=&quot;20300&quot; value=&quot;Slide 4 - &amp;quot;Probability Density Function&amp;quot;&quot;/&gt;&lt;property id=&quot;20307&quot; value=&quot;259&quot;/&gt;&lt;/object&gt;&lt;object type=&quot;3&quot; unique_id=&quot;13619&quot;&gt;&lt;property id=&quot;20148&quot; value=&quot;5&quot;/&gt;&lt;property id=&quot;20300&quot; value=&quot;Slide 5 - &amp;quot;Probability of a Continuous Random Variable&amp;quot;&quot;/&gt;&lt;property id=&quot;20307&quot; value=&quot;260&quot;/&gt;&lt;/object&gt;&lt;object type=&quot;3&quot; unique_id=&quot;13620&quot;&gt;&lt;property id=&quot;20148&quot; value=&quot;5&quot;/&gt;&lt;property id=&quot;20300&quot; value=&quot;Slide 6 - &amp;quot;Example 1&amp;quot;&quot;/&gt;&lt;property id=&quot;20307&quot; value=&quot;261&quot;/&gt;&lt;/object&gt;&lt;object type=&quot;3&quot; unique_id=&quot;13621&quot;&gt;&lt;property id=&quot;20148&quot; value=&quot;5&quot;/&gt;&lt;property id=&quot;20300&quot; value=&quot;Slide 7 - &amp;quot;Example 1 Solutions&amp;quot;&quot;/&gt;&lt;property id=&quot;20307&quot; value=&quot;262&quot;/&gt;&lt;/object&gt;&lt;object type=&quot;3&quot; unique_id=&quot;13622&quot;&gt;&lt;property id=&quot;20148&quot; value=&quot;5&quot;/&gt;&lt;property id=&quot;20300&quot; value=&quot;Slide 8 - &amp;quot;Cumulative Distribution Function&amp;quot;&quot;/&gt;&lt;property id=&quot;20307&quot; value=&quot;263&quot;/&gt;&lt;/object&gt;&lt;object type=&quot;3&quot; unique_id=&quot;13623&quot;&gt;&lt;property id=&quot;20148&quot; value=&quot;5&quot;/&gt;&lt;property id=&quot;20300&quot; value=&quot;Slide 9 - &amp;quot;Example 2&amp;quot;&quot;/&gt;&lt;property id=&quot;20307&quot; value=&quot;264&quot;/&gt;&lt;/object&gt;&lt;object type=&quot;3&quot; unique_id=&quot;13624&quot;&gt;&lt;property id=&quot;20148&quot; value=&quot;5&quot;/&gt;&lt;property id=&quot;20300&quot; value=&quot;Slide 13 - &amp;quot;Example 3 continued&amp;quot;&quot;/&gt;&lt;property id=&quot;20307&quot; value=&quot;268&quot;/&gt;&lt;/object&gt;&lt;object type=&quot;3&quot; unique_id=&quot;13625&quot;&gt;&lt;property id=&quot;20148&quot; value=&quot;5&quot;/&gt;&lt;property id=&quot;20300&quot; value=&quot;Slide 14 - &amp;quot;Example 3 continued&amp;quot;&quot;/&gt;&lt;property id=&quot;20307&quot; value=&quot;269&quot;/&gt;&lt;/object&gt;&lt;object type=&quot;3&quot; unique_id=&quot;13626&quot;&gt;&lt;property id=&quot;20148&quot; value=&quot;5&quot;/&gt;&lt;property id=&quot;20300&quot; value=&quot;Slide 16 - &amp;quot;CDF and PDF of Linear Transformations of Random Variables&amp;quot;&quot;/&gt;&lt;property id=&quot;20307&quot; value=&quot;270&quot;/&gt;&lt;/object&gt;&lt;object type=&quot;3&quot; unique_id=&quot;13627&quot;&gt;&lt;property id=&quot;20148&quot; value=&quot;5&quot;/&gt;&lt;property id=&quot;20300&quot; value=&quot;Slide 17 - &amp;quot;Example 4&amp;quot;&quot;/&gt;&lt;property id=&quot;20307&quot; value=&quot;271&quot;/&gt;&lt;/object&gt;&lt;object type=&quot;3&quot; unique_id=&quot;13729&quot;&gt;&lt;property id=&quot;20148&quot; value=&quot;5&quot;/&gt;&lt;property id=&quot;20300&quot; value=&quot;Slide 15 - &amp;quot;CDF and PDF of Linear Transformations of Random Variables&amp;quot;&quot;/&gt;&lt;property id=&quot;20307&quot; value=&quot;274&quot;/&gt;&lt;/object&gt;&lt;/object&gt;&lt;object type=&quot;8&quot; unique_id=&quot;10155&quot;&gt;&lt;/object&gt;&lt;/object&gt;&lt;/database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668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Equation</vt:lpstr>
      <vt:lpstr>Document</vt:lpstr>
      <vt:lpstr>ENEL 419 PROBABILITY AND RANDOM VARIABLES</vt:lpstr>
      <vt:lpstr>Continuous Random Variable - Definition</vt:lpstr>
      <vt:lpstr>Continuous Random Variable – Probability Distributions</vt:lpstr>
      <vt:lpstr>Probability Density Function</vt:lpstr>
      <vt:lpstr>Probability of a Continuous Random Variable</vt:lpstr>
      <vt:lpstr>Example 1</vt:lpstr>
      <vt:lpstr>Example 1 Solutions</vt:lpstr>
      <vt:lpstr>Cumulative Distribution Function</vt:lpstr>
      <vt:lpstr>Example 2</vt:lpstr>
      <vt:lpstr>Example 2 continued</vt:lpstr>
      <vt:lpstr>Example 2 continued</vt:lpstr>
      <vt:lpstr>Example 3</vt:lpstr>
      <vt:lpstr>Example 3 continued</vt:lpstr>
      <vt:lpstr>Example 3 continued</vt:lpstr>
      <vt:lpstr>CDF and PDF of Linear Transformations of Random Variables</vt:lpstr>
      <vt:lpstr>CDF and PDF of Linear Transformations of Random Variables</vt:lpstr>
      <vt:lpstr>Example 4</vt:lpstr>
      <vt:lpstr>Example 4 Solutions</vt:lpstr>
      <vt:lpstr>Example 4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419 PROBABILITY AND RANDOM VARIABLES</dc:title>
  <dc:creator>Abu Sesay</dc:creator>
  <cp:lastModifiedBy>Abu Sesay</cp:lastModifiedBy>
  <cp:revision>38</cp:revision>
  <dcterms:created xsi:type="dcterms:W3CDTF">2020-10-08T16:27:09Z</dcterms:created>
  <dcterms:modified xsi:type="dcterms:W3CDTF">2022-10-26T21:12:59Z</dcterms:modified>
</cp:coreProperties>
</file>