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5" r:id="rId5"/>
    <p:sldId id="266" r:id="rId6"/>
    <p:sldId id="267" r:id="rId7"/>
    <p:sldId id="273" r:id="rId8"/>
    <p:sldId id="272" r:id="rId9"/>
    <p:sldId id="283" r:id="rId10"/>
    <p:sldId id="285" r:id="rId11"/>
    <p:sldId id="284" r:id="rId12"/>
    <p:sldId id="288" r:id="rId13"/>
    <p:sldId id="286" r:id="rId14"/>
    <p:sldId id="287" r:id="rId15"/>
    <p:sldId id="289" r:id="rId16"/>
    <p:sldId id="290" r:id="rId17"/>
    <p:sldId id="291" r:id="rId18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50DE0-1387-47D4-963A-A7987A0B193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133A3-E5B4-4AB6-8061-ECCFE761B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19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A910-254F-4338-9D55-6938667F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19D67-59AE-4628-9625-F0B91EEB2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72A3F-C737-4104-9931-92A731D9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D597-9751-4426-8CF4-41E5BD658425}" type="datetime1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443D5-809A-4B07-A135-4F802D23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3E058-70E3-4173-A597-3EBF8B78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1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9A5D1-EC57-42AA-A029-CB4123569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A9B5E-A58F-4B76-8CA1-4B9DF8A7E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8A88D-CDE4-477F-ACDD-F5855C08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079-E43C-4DAD-903C-C04312C26538}" type="datetime1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895B7-47BC-42CD-9379-0D677B0A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4DF38-8B71-4A41-90EF-1738932F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7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B9AFA-D682-4AC2-8478-AFFA9DB23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74E88-825D-4B17-9BA6-CC5E8E1A2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14A3D-FA33-44C9-80AD-5811CD35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FF3C-9C71-4542-9FE1-18090525EB9E}" type="datetime1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6930F-4511-41C1-8743-E51E83A1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1DEE0-929F-4651-857D-E17B7241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B6E2-B60D-49C7-8D59-47ED23D5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35191-B1D5-472A-B457-D3C5805E2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F4D1B-1269-4F5E-8856-03C31393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29A6-183D-4E71-AB61-68163D862E92}" type="datetime1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8606F-5BF7-48AE-A628-F33FDDFBC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171A3-78E6-45E1-A5A5-91C4CAA0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8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4C97C-DD04-415A-9EF0-2458D1E8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1568-6406-4BAE-807D-8C3B204B1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13735-E11C-4E41-86A4-1EDC9C62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1D51D-D0DA-4FF7-9613-AF20441B2EEF}" type="datetime1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548AC-4279-4865-936B-CFD0221B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BF4EA-977F-49F5-9FDF-44E43703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9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2AFD-1216-4D77-86E6-29524E0A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FC961-949B-452B-BD2B-5AA2E9958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BBCB3-5D79-4C4C-AD2D-62029A99E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0F298-E99A-4302-9581-C3EFC4542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A08D-B92F-4718-A248-56C10A8F5914}" type="datetime1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D32B2-E968-4B16-989C-E922361F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1FA91-7275-4E27-AB0C-F72F84F4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5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F45A-9889-4A12-B0DB-9F4D03E12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907E2-3954-48FE-86D3-689A25E91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9B797-35AD-4918-B20E-A89797D3D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9F215-4227-4561-BBD3-FFC47EDDE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B7DC0-83E3-41C2-B565-3E9C5E49C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BFA470-13AB-4352-BF0F-636655A1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C5BB-D59B-4CB1-B1E3-F473AA731A94}" type="datetime1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F1A136-0BC6-4C25-B0DD-5E9EFF0DF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698A75-0E09-422E-AFE9-5A4FBDEE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9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F3B3-D023-4EBB-BC64-109956061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07D51-32BE-4BB7-B9F5-EA2548250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3CFC-8EA6-4877-B4C3-45F30D58314C}" type="datetime1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A40C0-8E55-44A9-A87E-4EA54A63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8460D-E11B-40DA-B962-DFADC53B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0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BE72FF-3FD1-4405-BD4F-965797C82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DE18-EE57-4F09-AF41-F14A3EDEA9E5}" type="datetime1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F778A2-9534-4CA8-A652-774FA873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6EE83-F840-4029-99DB-C0311ADF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1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7F9D-7382-428F-BE5B-94B8BF91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9C35E-964A-4217-BE0D-2EE291DD3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E4EFD-1DE3-484B-A456-68342627E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F51C0-FFEF-4AB3-B5F0-2109BB35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7021-82E1-4B92-8623-2429BB2887D2}" type="datetime1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9EFD8-BAA8-494A-9F0E-744AB4835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13116-E888-4416-A874-4274C435B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4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6941D-AACA-4596-8388-C3D18E04A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A7B626-8F24-4388-889A-B9B42A2D0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53F8C-11B1-45E6-A66E-5B7A0F990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CFEFF-8030-4729-8F79-EF8671109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C6C7-5350-496E-AAAE-49CB6ABE4804}" type="datetime1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BD7F4-C8E8-4C48-8344-63FB91D75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0C5CC-000C-4CA7-BF45-43F8C77B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1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82A40A-1B46-4273-BDF9-6C192EF4F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5267B-B970-4EEB-8133-45CC3B30C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8B013-1AD9-4F53-B0C1-64793AE43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A1111-4342-42BA-9FE7-103F35BCD2CE}" type="datetime1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F2448-D30E-48AB-8A2B-CFDA0E1F9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88B46-8416-47CA-B8B8-C953B6D6F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57F2-C32C-4CF1-BF44-0438C1B6D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0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7.png"/><Relationship Id="rId7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9C088-D93D-46E3-943B-67AF7F0C4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ENEL 419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D0B6B-041B-46DA-B84A-6CFA57DEB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Mathematical Expectations of Continuous Random Variables</a:t>
            </a:r>
          </a:p>
          <a:p>
            <a:r>
              <a:rPr lang="en-US" dirty="0"/>
              <a:t>Reading Exercise: Montgomery and Runger Sections 4.3</a:t>
            </a:r>
          </a:p>
          <a:p>
            <a:r>
              <a:rPr lang="en-US" dirty="0"/>
              <a:t>Yates Section 4.4</a:t>
            </a:r>
          </a:p>
        </p:txBody>
      </p:sp>
    </p:spTree>
    <p:extLst>
      <p:ext uri="{BB962C8B-B14F-4D97-AF65-F5344CB8AC3E}">
        <p14:creationId xmlns:p14="http://schemas.microsoft.com/office/powerpoint/2010/main" val="843706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39A36-2EBC-4AF8-92DF-D496B2C9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Linear Transforms of Continuous Random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C2173C-FD42-4B2E-B45B-A62B350A37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has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. Consider a linear transformation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 The mean and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given by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solidFill>
                                        <a:prstClr val="black"/>
                                      </a:solidFill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solidFill>
                                        <a:prstClr val="black"/>
                                      </a:solidFill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C2173C-FD42-4B2E-B45B-A62B350A37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27825-7DD3-499A-B7DD-C55F49963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23AB54F1-62CE-49A1-8D72-5F071284A3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5184233"/>
                  </p:ext>
                </p:extLst>
              </p:nvPr>
            </p:nvGraphicFramePr>
            <p:xfrm>
              <a:off x="3862386" y="5044016"/>
              <a:ext cx="3181350" cy="5241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81350">
                      <a:extLst>
                        <a:ext uri="{9D8B030D-6E8A-4147-A177-3AD203B41FA5}">
                          <a16:colId xmlns:a16="http://schemas.microsoft.com/office/drawing/2014/main" val="37654491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𝑌</m:t>
                                    </m:r>
                                  </m:sub>
                                  <m:sup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sSup>
                                      <m:sSupPr>
                                        <m:ctrlP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𝑋</m:t>
                                    </m:r>
                                  </m:sub>
                                  <m:sup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3767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23AB54F1-62CE-49A1-8D72-5F071284A3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5184233"/>
                  </p:ext>
                </p:extLst>
              </p:nvPr>
            </p:nvGraphicFramePr>
            <p:xfrm>
              <a:off x="3862386" y="5044016"/>
              <a:ext cx="3181350" cy="5241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81350">
                      <a:extLst>
                        <a:ext uri="{9D8B030D-6E8A-4147-A177-3AD203B41FA5}">
                          <a16:colId xmlns:a16="http://schemas.microsoft.com/office/drawing/2014/main" val="3765449104"/>
                        </a:ext>
                      </a:extLst>
                    </a:gridCol>
                  </a:tblGrid>
                  <a:tr h="5241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1" t="-1149" r="-382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37670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E6C5281B-9C1C-4472-8256-E0468291EC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3712512"/>
                  </p:ext>
                </p:extLst>
              </p:nvPr>
            </p:nvGraphicFramePr>
            <p:xfrm>
              <a:off x="3862386" y="2805640"/>
              <a:ext cx="3186113" cy="7498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86113">
                      <a:extLst>
                        <a:ext uri="{9D8B030D-6E8A-4147-A177-3AD203B41FA5}">
                          <a16:colId xmlns:a16="http://schemas.microsoft.com/office/drawing/2014/main" val="3344491645"/>
                        </a:ext>
                      </a:extLst>
                    </a:gridCol>
                  </a:tblGrid>
                  <a:tr h="45191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𝑌</m:t>
                                    </m:r>
                                  </m:sub>
                                </m:sSub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kumimoji="0" lang="en-US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03980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E6C5281B-9C1C-4472-8256-E0468291EC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3712512"/>
                  </p:ext>
                </p:extLst>
              </p:nvPr>
            </p:nvGraphicFramePr>
            <p:xfrm>
              <a:off x="3862386" y="2805640"/>
              <a:ext cx="3186113" cy="7498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86113">
                      <a:extLst>
                        <a:ext uri="{9D8B030D-6E8A-4147-A177-3AD203B41FA5}">
                          <a16:colId xmlns:a16="http://schemas.microsoft.com/office/drawing/2014/main" val="3344491645"/>
                        </a:ext>
                      </a:extLst>
                    </a:gridCol>
                  </a:tblGrid>
                  <a:tr h="7498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1" t="-806" r="-382" b="-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3980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64904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1AF87-2CE5-4798-835F-DA31C3410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7C715B-AC3C-4B42-9327-C16D954C5B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197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has PDF given by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Find the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lvl="0" indent="0">
                  <a:buNone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lvl="0" indent="0">
                  <a:buNone/>
                  <a:defRPr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7C715B-AC3C-4B42-9327-C16D954C5B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1975"/>
                <a:ext cx="10515600" cy="4351338"/>
              </a:xfrm>
              <a:blipFill>
                <a:blip r:embed="rId2"/>
                <a:stretch>
                  <a:fillRect l="-1217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E6657-FE40-41B3-B46C-FCA5DEE7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61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3C45-39B5-4C57-BC0D-710CF6D42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4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DBABA3-F971-4B36-937B-2D3C8BE4D1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/>
                  <a:t>Approach 1</a:t>
                </a:r>
                <a:r>
                  <a:rPr lang="en-US" b="1" dirty="0"/>
                  <a:t>: </a:t>
                </a:r>
                <a:r>
                  <a:rPr lang="en-US" sz="2400" b="1" dirty="0"/>
                  <a:t>Use formula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400" b="1" u="sng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DBABA3-F971-4B36-937B-2D3C8BE4D1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30224-25A0-4DA3-B5DC-90565774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75442B-5646-4264-9F28-404E1000455B}"/>
                  </a:ext>
                </a:extLst>
              </p:cNvPr>
              <p:cNvSpPr txBox="1"/>
              <p:nvPr/>
            </p:nvSpPr>
            <p:spPr>
              <a:xfrm>
                <a:off x="904876" y="2557090"/>
                <a:ext cx="10448924" cy="1247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nary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nary>
                        <m:naryPr>
                          <m:limLoc m:val="subSup"/>
                          <m:grow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75442B-5646-4264-9F28-404E10004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76" y="2557090"/>
                <a:ext cx="10448924" cy="12476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52EAFA-4D1E-42E3-BCDF-A12F914D0222}"/>
                  </a:ext>
                </a:extLst>
              </p:cNvPr>
              <p:cNvSpPr txBox="1"/>
              <p:nvPr/>
            </p:nvSpPr>
            <p:spPr>
              <a:xfrm>
                <a:off x="733425" y="3747059"/>
                <a:ext cx="10363200" cy="2145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US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sz="2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sub>
                                  <m:sup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sz="2400" i="0">
                                                <a:latin typeface="Cambria Math" panose="02040503050406030204" pitchFamily="18" charset="0"/>
                                              </a:rPr>
                                              <m:t>+3−8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4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limLoc m:val="subSup"/>
                                    <m:grow m:val="o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400" i="0">
                                                <a:latin typeface="Cambria Math" panose="02040503050406030204" pitchFamily="18" charset="0"/>
                                              </a:rPr>
                                              <m:t>−5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4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4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limLoc m:val="subSup"/>
                                    <m:grow m:val="o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16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p>
                                        </m:sSup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−40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+25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nary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</m:t>
                                </m:r>
                              </m:e>
                            </m:eqArr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83696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        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16×11</m:t>
                          </m:r>
                        </m:num>
                        <m:den>
                          <m: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5</m:t>
                          </m:r>
                        </m:den>
                      </m:f>
                      <m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−10×5+25=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176−125</m:t>
                          </m:r>
                        </m:num>
                        <m:den>
                          <m: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15</m:t>
                          </m:r>
                        </m:den>
                      </m:f>
                      <m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51</m:t>
                          </m:r>
                        </m:num>
                        <m:den>
                          <m: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52EAFA-4D1E-42E3-BCDF-A12F914D0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5" y="3747059"/>
                <a:ext cx="10363200" cy="21454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5618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6CD2-7A43-4100-B4DF-398A6371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Variance of Linear Transforms of Continuous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3E49C5-EBDF-4EB8-8AAE-79E5F98088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  <a:defRPr/>
                </a:pPr>
                <a:r>
                  <a:rPr kumimoji="0" lang="en-US" sz="2400" b="1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Approach 2:</a:t>
                </a:r>
                <a:r>
                  <a:rPr kumimoji="0" lang="en-US" sz="2400" i="0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Use formula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sub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bSup>
                  </m:oMath>
                </a14:m>
                <a:endParaRPr kumimoji="0" lang="en-US" sz="24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f>
                            <m:f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den>
                          </m:f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𝑑𝑥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5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4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  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𝑋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den>
                          </m:f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𝑑𝑥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f>
                            <m:f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11</m:t>
                              </m:r>
                            </m:num>
                            <m:den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Sup>
                        <m:sSub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11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5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25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16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51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80</m:t>
                          </m:r>
                        </m:den>
                      </m:f>
                    </m:oMath>
                  </m:oMathPara>
                </a14:m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=16</m:t>
                      </m:r>
                      <m:sSubSup>
                        <m:sSub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=16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51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80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51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3E49C5-EBDF-4EB8-8AAE-79E5F98088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B4E70-5531-420F-863F-182D7E20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3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C634-ED23-4403-850D-2203D506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Variance of Linear Transforms of Continuous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D5CDE1-304A-4A75-B7DA-E2F9C18913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400" b="1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Approach 3:</a:t>
                </a:r>
                <a:r>
                  <a:rPr kumimoji="0" lang="en-US" sz="2400" i="0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kumimoji="0" lang="en-US" sz="24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4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kumimoji="0" lang="en-US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  <m:f>
                            <m:fPr>
                              <m:ctrlPr>
                                <a:rPr kumimoji="0" lang="en-US" sz="2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sz="2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0" lang="en-US" sz="2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0" lang="en-US" sz="2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0" lang="en-US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=4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+3=8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=16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]+24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+9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0" lv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=16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+24×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371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0" lvl="0" indent="0"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0" lv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371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−64=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371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−320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D5CDE1-304A-4A75-B7DA-E2F9C18913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A4882-AEE9-4139-937B-88D4A2DA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42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2078-A600-4F42-B387-C95E1EB2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E400D4-EBBE-4CEE-87D5-FC54E9C2A0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probability density function of the continuous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the total number of hours, in units of 100 hours, that a family runs a vacuum cleaner over a period of one year, is given as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        0&lt;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&lt;1,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1≤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Find the average number of hours per year that families run their vacuum cleaners. </a:t>
                </a:r>
                <a:r>
                  <a:rPr lang="en-US" b="1" dirty="0"/>
                  <a:t>(</a:t>
                </a:r>
                <a:r>
                  <a:rPr lang="en-US" b="1" i="1" dirty="0"/>
                  <a:t>Answer: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𝒉𝒐𝒖𝒓𝒔</m:t>
                    </m:r>
                  </m:oMath>
                </a14:m>
                <a:r>
                  <a:rPr lang="en-US" b="1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E400D4-EBBE-4CEE-87D5-FC54E9C2A0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67008-F9BD-4AEC-B213-756C755C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83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7467-1C59-4479-B6E6-F9B13B427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BA2586-F64B-449F-9795-78E92C79ED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Find the proportion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of individuals who can be expected to respond to a certain mail-order solicitation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has the probability density function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&amp;,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0&lt;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𝑨𝒏𝒔𝒘𝒆𝒓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𝟏𝟓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BA2586-F64B-449F-9795-78E92C79ED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2538A-E6BE-4459-AF90-7AC3EACD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46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3A564-14CA-46D2-8CD1-0C06259BF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7AE85D-A49D-4B1B-9F0A-718E10C7DA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hospitalization period in days, for patients following treatment for a certain type of kidney disorder is a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has the probability density function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+4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Find the average number of days that a person is hospitalized following treatment for this disorder.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𝑨𝒏𝒔𝒘𝒆𝒓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𝒅𝒂𝒚𝒔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7AE85D-A49D-4B1B-9F0A-718E10C7DA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F6D3B-DB0F-43A4-ACC2-C71CA596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6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2434-D841-4F01-9D3D-92F3EF3A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Mathematical Expectations </a:t>
            </a:r>
            <a:br>
              <a:rPr lang="en-US" dirty="0"/>
            </a:br>
            <a:r>
              <a:rPr lang="en-US" dirty="0"/>
              <a:t>(Expected value of Mean value)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A4211A-A5E0-4FB0-906E-E66A134367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sz="3800" b="1" i="1" dirty="0"/>
                  <a:t>Definition:</a:t>
                </a:r>
                <a:r>
                  <a:rPr lang="en-US" sz="3800" dirty="0"/>
                  <a:t>  Consider a continuous random variable 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800" dirty="0"/>
                  <a:t>, with PDF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800" dirty="0"/>
                  <a:t> .  </a:t>
                </a:r>
              </a:p>
              <a:p>
                <a:pPr marL="0" indent="0">
                  <a:buNone/>
                </a:pPr>
                <a:r>
                  <a:rPr lang="en-US" sz="3800" dirty="0"/>
                  <a:t>The expected value or mean or average value of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800" dirty="0"/>
                  <a:t>, denoted 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3800" dirty="0"/>
                  <a:t> is the weighted average defined as</a:t>
                </a:r>
              </a:p>
              <a:p>
                <a:pPr marL="0" indent="0">
                  <a:buNone/>
                </a:pPr>
                <a:endParaRPr lang="en-US" sz="3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3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3800" dirty="0"/>
              </a:p>
              <a:p>
                <a:pPr marL="0" indent="0">
                  <a:buNone/>
                </a:pPr>
                <a:endParaRPr lang="en-US" sz="3800" dirty="0"/>
              </a:p>
              <a:p>
                <a:pPr marL="0" indent="0">
                  <a:buNone/>
                </a:pPr>
                <a:r>
                  <a:rPr lang="en-US" sz="3800" dirty="0"/>
                  <a:t>•	The integral in the definition is known as the mathematical expectation of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800" dirty="0"/>
                  <a:t> </a:t>
                </a:r>
              </a:p>
              <a:p>
                <a:pPr marL="0" indent="0">
                  <a:buNone/>
                </a:pPr>
                <a:r>
                  <a:rPr lang="en-US" sz="3800" dirty="0"/>
                  <a:t>•	The expected value of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800" dirty="0"/>
                  <a:t>  is also referred to as the first moment.</a:t>
                </a:r>
              </a:p>
              <a:p>
                <a:pPr marL="0" indent="0">
                  <a:buNone/>
                </a:pPr>
                <a:r>
                  <a:rPr lang="en-US" sz="3800" dirty="0"/>
                  <a:t>•	 The first moment (the mean) is a measure of location of the PDF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A4211A-A5E0-4FB0-906E-E66A13436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A8E6F-F99F-4ABA-9BFD-35B82651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2</a:t>
            </a:fld>
            <a:endParaRPr lang="en-US"/>
          </a:p>
        </p:txBody>
      </p:sp>
      <p:pic>
        <p:nvPicPr>
          <p:cNvPr id="11270" name="Picture 6">
            <a:extLst>
              <a:ext uri="{FF2B5EF4-FFF2-40B4-BE49-F238E27FC236}">
                <a16:creationId xmlns:a16="http://schemas.microsoft.com/office/drawing/2014/main" id="{0D6DAA4C-3AC2-4E44-AE82-2A3D49B69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>
            <a:extLst>
              <a:ext uri="{FF2B5EF4-FFF2-40B4-BE49-F238E27FC236}">
                <a16:creationId xmlns:a16="http://schemas.microsoft.com/office/drawing/2014/main" id="{C7E3E222-D93D-4C12-9238-998C6D4CB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7D361781-784E-4FCF-BC0E-52919A0D4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>
            <a:extLst>
              <a:ext uri="{FF2B5EF4-FFF2-40B4-BE49-F238E27FC236}">
                <a16:creationId xmlns:a16="http://schemas.microsoft.com/office/drawing/2014/main" id="{6764DF26-2143-4E3B-80FF-914BED53D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37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3F5423E7-9BC9-4733-B0F8-51DADBB5D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56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B456D-A356-4608-8868-2F4D77795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Mathematical Expectations </a:t>
            </a:r>
            <a:br>
              <a:rPr lang="en-US" dirty="0"/>
            </a:br>
            <a:r>
              <a:rPr lang="en-US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A3BE1-AC43-4124-B51C-DE354260BF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915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Let random variable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represent the life expectancy (in hours) of a certain electronic component and has probability density function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20,000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&gt;100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Find the average life expectancy of the electronic component.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latin typeface="Cambria Math" panose="02040503050406030204" pitchFamily="18" charset="0"/>
                  </a:rPr>
                  <a:t>Solution: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A3BE1-AC43-4124-B51C-DE354260BF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150" y="1825625"/>
                <a:ext cx="10515600" cy="4351338"/>
              </a:xfrm>
              <a:blipFill>
                <a:blip r:embed="rId2"/>
                <a:stretch>
                  <a:fillRect l="-115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8AC91-8DCA-41FB-BED9-68F0F622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9C91ED9-3A59-4171-AE10-441B7BD06D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953651"/>
              </p:ext>
            </p:extLst>
          </p:nvPr>
        </p:nvGraphicFramePr>
        <p:xfrm>
          <a:off x="1743370" y="5065713"/>
          <a:ext cx="803718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949560" imgH="545760" progId="Equation.DSMT4">
                  <p:embed/>
                </p:oleObj>
              </mc:Choice>
              <mc:Fallback>
                <p:oleObj name="Equation" r:id="rId3" imgW="394956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3370" y="5065713"/>
                        <a:ext cx="8037180" cy="111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815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44C0-D010-4B81-BB46-838CB90D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Linearity Property of the Mathematical 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0FD7C-5822-4BDF-9FEE-5995BC0FAB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Consider random variable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with PMF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mean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value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Consider a linear transformation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that is,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𝑎𝑋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. The mean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is defined as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0FD7C-5822-4BDF-9FEE-5995BC0FAB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9A2AE-53F1-4E62-9C30-0FA3DD9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5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AB27-5FFE-4B77-ACC2-A03A3789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3209E2-AC20-4B6A-B976-8203941450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Consider continuous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 PDF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Find the mean of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=4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−3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i="1" u="sng" dirty="0"/>
                  <a:t>Solution: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dirty="0"/>
              </a:p>
              <a:p>
                <a:pPr marL="0" lvl="0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3209E2-AC20-4B6A-B976-8203941450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42448-240B-48DB-A2A6-DE4409CD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7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C6C7-1828-4691-9E7E-CECFE60F3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Variance and Standard Deviation of Continuous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5DFEE9-EE0C-4105-8770-5844140648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63737"/>
                <a:ext cx="10515600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Variance: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Standard deviation: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•	The variance is known as the second central moment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•	The variance (or standard deviation) characterizes the variability or 	spread of the PDF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 It provides indication of the shape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5DFEE9-EE0C-4105-8770-5844140648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63737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FF805-FEC8-4752-B4C1-EDA8F915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5294464-1864-40DE-82BA-010F5555BE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298901"/>
              </p:ext>
            </p:extLst>
          </p:nvPr>
        </p:nvGraphicFramePr>
        <p:xfrm>
          <a:off x="1125538" y="2571897"/>
          <a:ext cx="9537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537480" imgH="622080" progId="Equation.DSMT4">
                  <p:embed/>
                </p:oleObj>
              </mc:Choice>
              <mc:Fallback>
                <p:oleObj name="Equation" r:id="rId3" imgW="953748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5538" y="2571897"/>
                        <a:ext cx="95377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9CE0782-FA14-4E51-8DF8-3E4204789B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972620"/>
              </p:ext>
            </p:extLst>
          </p:nvPr>
        </p:nvGraphicFramePr>
        <p:xfrm>
          <a:off x="3742055" y="3706886"/>
          <a:ext cx="3657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57600" imgH="698400" progId="Equation.DSMT4">
                  <p:embed/>
                </p:oleObj>
              </mc:Choice>
              <mc:Fallback>
                <p:oleObj name="Equation" r:id="rId5" imgW="365760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42055" y="3706886"/>
                        <a:ext cx="36576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6398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21E5C-316B-461F-B92C-5115E532B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Shortcut formula for the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7E2801-1665-4E4C-901E-F4BAF02BD5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sub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𝑋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lvl="0" indent="0">
                  <a:buNone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lv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sub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en-US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is called the mean-square value or second moment of </a:t>
                </a:r>
                <a:r>
                  <a:rPr lang="en-US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X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is known as the second moment non-central of </a:t>
                </a:r>
                <a:r>
                  <a:rPr lang="en-US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X</a:t>
                </a:r>
              </a:p>
              <a:p>
                <a:pPr marL="0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The standard deviation is the square-root of the variance:</a:t>
                </a:r>
              </a:p>
              <a:p>
                <a:pPr marL="0" indent="0">
                  <a:buNone/>
                  <a:defRPr/>
                </a:pPr>
                <a:endParaRPr lang="en-US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7E2801-1665-4E4C-901E-F4BAF02BD5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F09E9-940B-4545-B395-E1A7793F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07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9713-5EE1-46C6-8BF7-00A0295B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7CA74C-C42B-495F-99C0-3CDB34E161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weekly demand for a drinking-water product, in thousands of liters, from a local chain of efficiency stores is a continuous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 probability density function,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&amp;,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≤2,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Find the standard deviation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7CA74C-C42B-495F-99C0-3CDB34E161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B867C-8716-41CC-A05A-41087E11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74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B97BF-CF97-45DC-8EBD-617C4B1A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3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6E97C1-844E-41F7-869D-ED4DEDC9CD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6E97C1-844E-41F7-869D-ED4DEDC9CD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11179-CEC6-44FC-8329-B7681E41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57F2-C32C-4CF1-BF44-0438C1B6DB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780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17&quot;&gt;&lt;object type=&quot;3&quot; unique_id=&quot;10018&quot;&gt;&lt;property id=&quot;20148&quot; value=&quot;5&quot;/&gt;&lt;property id=&quot;20300&quot; value=&quot;Slide 1 - &amp;quot;ENEL 419&amp;quot;&quot;/&gt;&lt;property id=&quot;20307&quot; value=&quot;256&quot;/&gt;&lt;/object&gt;&lt;object type=&quot;3&quot; unique_id=&quot;10019&quot;&gt;&lt;property id=&quot;20148&quot; value=&quot;5&quot;/&gt;&lt;property id=&quot;20300&quot; value=&quot;Slide 2 - &amp;quot;Mathematical Expectations  (Expected value of Mean value)&amp;quot;&quot;/&gt;&lt;property id=&quot;20307&quot; value=&quot;257&quot;/&gt;&lt;/object&gt;&lt;object type=&quot;3&quot; unique_id=&quot;10020&quot;&gt;&lt;property id=&quot;20148&quot; value=&quot;5&quot;/&gt;&lt;property id=&quot;20300&quot; value=&quot;Slide 3 - &amp;quot;Mathematical Expectations  Example 1&amp;quot;&quot;/&gt;&lt;property id=&quot;20307&quot; value=&quot;258&quot;/&gt;&lt;/object&gt;&lt;object type=&quot;3&quot; unique_id=&quot;10026&quot;&gt;&lt;property id=&quot;20148&quot; value=&quot;5&quot;/&gt;&lt;property id=&quot;20300&quot; value=&quot;Slide 4 - &amp;quot;Linearity Property of the Mathematical Expectation&amp;quot;&quot;/&gt;&lt;property id=&quot;20307&quot; value=&quot;265&quot;/&gt;&lt;/object&gt;&lt;object type=&quot;3&quot; unique_id=&quot;10027&quot;&gt;&lt;property id=&quot;20148&quot; value=&quot;5&quot;/&gt;&lt;property id=&quot;20300&quot; value=&quot;Slide 5 - &amp;quot;Example 2&amp;quot;&quot;/&gt;&lt;property id=&quot;20307&quot; value=&quot;266&quot;/&gt;&lt;/object&gt;&lt;object type=&quot;3&quot; unique_id=&quot;10029&quot;&gt;&lt;property id=&quot;20148&quot; value=&quot;5&quot;/&gt;&lt;property id=&quot;20300&quot; value=&quot;Slide 6 - &amp;quot;Variance and Standard Deviation of Continuous Random Variables&amp;quot;&quot;/&gt;&lt;property id=&quot;20307&quot; value=&quot;267&quot;/&gt;&lt;/object&gt;&lt;object type=&quot;3&quot; unique_id=&quot;10032&quot;&gt;&lt;property id=&quot;20148&quot; value=&quot;5&quot;/&gt;&lt;property id=&quot;20300&quot; value=&quot;Slide 8 - &amp;quot;Example 3&amp;quot;&quot;/&gt;&lt;property id=&quot;20307&quot; value=&quot;272&quot;/&gt;&lt;/object&gt;&lt;object type=&quot;3&quot; unique_id=&quot;11265&quot;&gt;&lt;property id=&quot;20148&quot; value=&quot;5&quot;/&gt;&lt;property id=&quot;20300&quot; value=&quot;Slide 7 - &amp;quot;Shortcut formula for the Variance&amp;quot;&quot;/&gt;&lt;property id=&quot;20307&quot; value=&quot;273&quot;/&gt;&lt;/object&gt;&lt;object type=&quot;3&quot; unique_id=&quot;12217&quot;&gt;&lt;property id=&quot;20148&quot; value=&quot;5&quot;/&gt;&lt;property id=&quot;20300&quot; value=&quot;Slide 9 - &amp;quot;Example 3 Solution&amp;quot;&quot;/&gt;&lt;property id=&quot;20307&quot; value=&quot;283&quot;/&gt;&lt;/object&gt;&lt;object type=&quot;3&quot; unique_id=&quot;12305&quot;&gt;&lt;property id=&quot;20148&quot; value=&quot;5&quot;/&gt;&lt;property id=&quot;20300&quot; value=&quot;Slide 11 - &amp;quot;Example 4&amp;quot;&quot;/&gt;&lt;property id=&quot;20307&quot; value=&quot;284&quot;/&gt;&lt;/object&gt;&lt;object type=&quot;3&quot; unique_id=&quot;12397&quot;&gt;&lt;property id=&quot;20148&quot; value=&quot;5&quot;/&gt;&lt;property id=&quot;20300&quot; value=&quot;Slide 10 - &amp;quot;Linear Transforms of Continuous Random Variables&amp;quot;&quot;/&gt;&lt;property id=&quot;20307&quot; value=&quot;285&quot;/&gt;&lt;/object&gt;&lt;object type=&quot;3&quot; unique_id=&quot;12553&quot;&gt;&lt;property id=&quot;20148&quot; value=&quot;5&quot;/&gt;&lt;property id=&quot;20300&quot; value=&quot;Slide 13 - &amp;quot;Variance of Linear Transforms of Continuous Random Variables&amp;quot;&quot;/&gt;&lt;property id=&quot;20307&quot; value=&quot;286&quot;/&gt;&lt;/object&gt;&lt;object type=&quot;3&quot; unique_id=&quot;12554&quot;&gt;&lt;property id=&quot;20148&quot; value=&quot;5&quot;/&gt;&lt;property id=&quot;20300&quot; value=&quot;Slide 14 - &amp;quot;Variance of Linear Transforms of Continuous Random Variables&amp;quot;&quot;/&gt;&lt;property id=&quot;20307&quot; value=&quot;287&quot;/&gt;&lt;/object&gt;&lt;object type=&quot;3&quot; unique_id=&quot;12719&quot;&gt;&lt;property id=&quot;20148&quot; value=&quot;5&quot;/&gt;&lt;property id=&quot;20300&quot; value=&quot;Slide 12 - &amp;quot;Example 4 Solutions&amp;quot;&quot;/&gt;&lt;property id=&quot;20307&quot; value=&quot;288&quot;/&gt;&lt;/object&gt;&lt;object type=&quot;3&quot; unique_id=&quot;12963&quot;&gt;&lt;property id=&quot;20148&quot; value=&quot;5&quot;/&gt;&lt;property id=&quot;20300&quot; value=&quot;Slide 15 - &amp;quot;Example 5&amp;quot;&quot;/&gt;&lt;property id=&quot;20307&quot; value=&quot;289&quot;/&gt;&lt;/object&gt;&lt;object type=&quot;3&quot; unique_id=&quot;12964&quot;&gt;&lt;property id=&quot;20148&quot; value=&quot;5&quot;/&gt;&lt;property id=&quot;20300&quot; value=&quot;Slide 16 - &amp;quot;Example 6&amp;quot;&quot;/&gt;&lt;property id=&quot;20307&quot; value=&quot;290&quot;/&gt;&lt;/object&gt;&lt;object type=&quot;3&quot; unique_id=&quot;12965&quot;&gt;&lt;property id=&quot;20148&quot; value=&quot;5&quot;/&gt;&lt;property id=&quot;20300&quot; value=&quot;Slide 17 - &amp;quot;Example 7&amp;quot;&quot;/&gt;&lt;property id=&quot;20307&quot; value=&quot;291&quot;/&gt;&lt;/object&gt;&lt;/object&gt;&lt;object type=&quot;8&quot; unique_id=&quot;10155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3932</TotalTime>
  <Words>861</Words>
  <Application>Microsoft Office PowerPoint</Application>
  <PresentationFormat>Widescreen</PresentationFormat>
  <Paragraphs>144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Equation</vt:lpstr>
      <vt:lpstr>ENEL 419</vt:lpstr>
      <vt:lpstr>Mathematical Expectations  (Expected value of Mean value)</vt:lpstr>
      <vt:lpstr>Mathematical Expectations  Example 1</vt:lpstr>
      <vt:lpstr>Linearity Property of the Mathematical Expectation</vt:lpstr>
      <vt:lpstr>Example 2</vt:lpstr>
      <vt:lpstr>Variance and Standard Deviation of Continuous Random Variables</vt:lpstr>
      <vt:lpstr>Shortcut formula for the Variance</vt:lpstr>
      <vt:lpstr>Example 3</vt:lpstr>
      <vt:lpstr>Example 3 Solution</vt:lpstr>
      <vt:lpstr>Linear Transforms of Continuous Random Variables</vt:lpstr>
      <vt:lpstr>Example 4</vt:lpstr>
      <vt:lpstr>Example 4 Solutions</vt:lpstr>
      <vt:lpstr>Variance of Linear Transforms of Continuous Random Variables</vt:lpstr>
      <vt:lpstr>Variance of Linear Transforms of Continuous Random Variables</vt:lpstr>
      <vt:lpstr>Example 5</vt:lpstr>
      <vt:lpstr>Example 6</vt:lpstr>
      <vt:lpstr>Example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ENEL 419</dc:title>
  <dc:creator>Abu Sesay</dc:creator>
  <cp:lastModifiedBy>Abu Sesay</cp:lastModifiedBy>
  <cp:revision>164</cp:revision>
  <dcterms:created xsi:type="dcterms:W3CDTF">2020-10-09T17:16:36Z</dcterms:created>
  <dcterms:modified xsi:type="dcterms:W3CDTF">2023-10-12T17:43:45Z</dcterms:modified>
</cp:coreProperties>
</file>