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5" r:id="rId15"/>
    <p:sldId id="266" r:id="rId16"/>
    <p:sldId id="272" r:id="rId17"/>
    <p:sldId id="273" r:id="rId18"/>
    <p:sldId id="274" r:id="rId19"/>
    <p:sldId id="275" r:id="rId20"/>
    <p:sldId id="276" r:id="rId21"/>
    <p:sldId id="277" r:id="rId22"/>
    <p:sldId id="278" r:id="rId23"/>
    <p:sldId id="279" r:id="rId24"/>
    <p:sldId id="280" r:id="rId25"/>
    <p:sldId id="288" r:id="rId26"/>
    <p:sldId id="283" r:id="rId27"/>
    <p:sldId id="282" r:id="rId28"/>
    <p:sldId id="284" r:id="rId29"/>
    <p:sldId id="285" r:id="rId30"/>
    <p:sldId id="286" r:id="rId31"/>
    <p:sldId id="287" r:id="rId32"/>
    <p:sldId id="289" r:id="rId33"/>
    <p:sldId id="290" r:id="rId34"/>
    <p:sldId id="291" r:id="rId35"/>
    <p:sldId id="292" r:id="rId36"/>
    <p:sldId id="295" r:id="rId37"/>
    <p:sldId id="296" r:id="rId38"/>
    <p:sldId id="294" r:id="rId39"/>
    <p:sldId id="297" r:id="rId40"/>
    <p:sldId id="315" r:id="rId41"/>
    <p:sldId id="298" r:id="rId42"/>
    <p:sldId id="299" r:id="rId43"/>
    <p:sldId id="300" r:id="rId44"/>
    <p:sldId id="301" r:id="rId45"/>
    <p:sldId id="302" r:id="rId46"/>
    <p:sldId id="303" r:id="rId47"/>
    <p:sldId id="304" r:id="rId48"/>
    <p:sldId id="307" r:id="rId49"/>
    <p:sldId id="308" r:id="rId50"/>
    <p:sldId id="309" r:id="rId51"/>
    <p:sldId id="310" r:id="rId52"/>
    <p:sldId id="311" r:id="rId53"/>
    <p:sldId id="317" r:id="rId54"/>
    <p:sldId id="312" r:id="rId55"/>
    <p:sldId id="313" r:id="rId56"/>
    <p:sldId id="314" r:id="rId57"/>
    <p:sldId id="316" r:id="rId58"/>
    <p:sldId id="305" r:id="rId59"/>
    <p:sldId id="306" r:id="rId60"/>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54E8D-3363-4E2F-A78B-7356F35026D7}"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432ED-FF5C-416B-AA65-CE27AEC51BEE}" type="slidenum">
              <a:rPr lang="en-US" smtClean="0"/>
              <a:t>‹#›</a:t>
            </a:fld>
            <a:endParaRPr lang="en-US"/>
          </a:p>
        </p:txBody>
      </p:sp>
    </p:spTree>
    <p:extLst>
      <p:ext uri="{BB962C8B-B14F-4D97-AF65-F5344CB8AC3E}">
        <p14:creationId xmlns:p14="http://schemas.microsoft.com/office/powerpoint/2010/main" val="83242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F443-34D6-4DF2-ADA7-473F90386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250EA-AA5C-4E99-8FC3-1D734694D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A2DDDE-8B8E-42A0-AE38-9915C621FEFD}"/>
              </a:ext>
            </a:extLst>
          </p:cNvPr>
          <p:cNvSpPr>
            <a:spLocks noGrp="1"/>
          </p:cNvSpPr>
          <p:nvPr>
            <p:ph type="dt" sz="half" idx="10"/>
          </p:nvPr>
        </p:nvSpPr>
        <p:spPr/>
        <p:txBody>
          <a:bodyPr/>
          <a:lstStyle/>
          <a:p>
            <a:fld id="{32F7C667-AF2F-402A-8F62-29551EE5EF18}" type="datetime1">
              <a:rPr lang="en-US" smtClean="0"/>
              <a:t>10/24/2023</a:t>
            </a:fld>
            <a:endParaRPr lang="en-US"/>
          </a:p>
        </p:txBody>
      </p:sp>
      <p:sp>
        <p:nvSpPr>
          <p:cNvPr id="5" name="Footer Placeholder 4">
            <a:extLst>
              <a:ext uri="{FF2B5EF4-FFF2-40B4-BE49-F238E27FC236}">
                <a16:creationId xmlns:a16="http://schemas.microsoft.com/office/drawing/2014/main" id="{DF2D53BF-8CED-4E28-9775-5DB817DB7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13C93-546D-40D4-8B02-3902BC601727}"/>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71015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13-70D0-41C6-ADE7-1A00612F9F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F77922-ADDE-4B5B-ABA2-6A0C7A5545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50E0B-C03D-478A-9D9A-C2633A03D15D}"/>
              </a:ext>
            </a:extLst>
          </p:cNvPr>
          <p:cNvSpPr>
            <a:spLocks noGrp="1"/>
          </p:cNvSpPr>
          <p:nvPr>
            <p:ph type="dt" sz="half" idx="10"/>
          </p:nvPr>
        </p:nvSpPr>
        <p:spPr/>
        <p:txBody>
          <a:bodyPr/>
          <a:lstStyle/>
          <a:p>
            <a:fld id="{9FB79120-EF44-4B44-9C73-6D1F0B1A9AFB}" type="datetime1">
              <a:rPr lang="en-US" smtClean="0"/>
              <a:t>10/24/2023</a:t>
            </a:fld>
            <a:endParaRPr lang="en-US"/>
          </a:p>
        </p:txBody>
      </p:sp>
      <p:sp>
        <p:nvSpPr>
          <p:cNvPr id="5" name="Footer Placeholder 4">
            <a:extLst>
              <a:ext uri="{FF2B5EF4-FFF2-40B4-BE49-F238E27FC236}">
                <a16:creationId xmlns:a16="http://schemas.microsoft.com/office/drawing/2014/main" id="{877AFBB6-8EFE-4C6D-B829-2A912E6F5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25EC2-2CBE-4FA3-B4A7-88EEDB1E94D2}"/>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409634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A3284-7D03-40B0-9C7F-02CC9BDFEE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FBB3B-5607-409B-917D-46BE929D7E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79827-2AC8-498D-A8A8-CA56D9489DFB}"/>
              </a:ext>
            </a:extLst>
          </p:cNvPr>
          <p:cNvSpPr>
            <a:spLocks noGrp="1"/>
          </p:cNvSpPr>
          <p:nvPr>
            <p:ph type="dt" sz="half" idx="10"/>
          </p:nvPr>
        </p:nvSpPr>
        <p:spPr/>
        <p:txBody>
          <a:bodyPr/>
          <a:lstStyle/>
          <a:p>
            <a:fld id="{F5B14436-8B29-4F53-9EF7-9486789DFCC7}" type="datetime1">
              <a:rPr lang="en-US" smtClean="0"/>
              <a:t>10/24/2023</a:t>
            </a:fld>
            <a:endParaRPr lang="en-US"/>
          </a:p>
        </p:txBody>
      </p:sp>
      <p:sp>
        <p:nvSpPr>
          <p:cNvPr id="5" name="Footer Placeholder 4">
            <a:extLst>
              <a:ext uri="{FF2B5EF4-FFF2-40B4-BE49-F238E27FC236}">
                <a16:creationId xmlns:a16="http://schemas.microsoft.com/office/drawing/2014/main" id="{BEB380C5-E811-4511-BA81-9ABC580BC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37FC7-FB5C-4BD1-AD95-812DF603E5BB}"/>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344904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26A4-395D-4ACB-8ACF-756356B4F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1EC8D-D8B3-493A-B169-1C870524F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03404-EEBB-401A-B30B-55958C731141}"/>
              </a:ext>
            </a:extLst>
          </p:cNvPr>
          <p:cNvSpPr>
            <a:spLocks noGrp="1"/>
          </p:cNvSpPr>
          <p:nvPr>
            <p:ph type="dt" sz="half" idx="10"/>
          </p:nvPr>
        </p:nvSpPr>
        <p:spPr/>
        <p:txBody>
          <a:bodyPr/>
          <a:lstStyle/>
          <a:p>
            <a:fld id="{1A6CB606-821F-4DD4-9105-6E362AAA5DB8}" type="datetime1">
              <a:rPr lang="en-US" smtClean="0"/>
              <a:t>10/24/2023</a:t>
            </a:fld>
            <a:endParaRPr lang="en-US"/>
          </a:p>
        </p:txBody>
      </p:sp>
      <p:sp>
        <p:nvSpPr>
          <p:cNvPr id="5" name="Footer Placeholder 4">
            <a:extLst>
              <a:ext uri="{FF2B5EF4-FFF2-40B4-BE49-F238E27FC236}">
                <a16:creationId xmlns:a16="http://schemas.microsoft.com/office/drawing/2014/main" id="{D471E804-ECC6-431C-A4CA-88CC116F8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52810-9078-4415-809B-91978DB51527}"/>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354445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A53D-B974-4CE7-B499-0E6FF963A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BFE3FE-D1FB-462E-90C9-656D995EE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05FCA-8D26-4AD9-BE6A-87299FD8AFF4}"/>
              </a:ext>
            </a:extLst>
          </p:cNvPr>
          <p:cNvSpPr>
            <a:spLocks noGrp="1"/>
          </p:cNvSpPr>
          <p:nvPr>
            <p:ph type="dt" sz="half" idx="10"/>
          </p:nvPr>
        </p:nvSpPr>
        <p:spPr/>
        <p:txBody>
          <a:bodyPr/>
          <a:lstStyle/>
          <a:p>
            <a:fld id="{FC4E99AD-6628-4AD0-AC20-5475176575D5}" type="datetime1">
              <a:rPr lang="en-US" smtClean="0"/>
              <a:t>10/24/2023</a:t>
            </a:fld>
            <a:endParaRPr lang="en-US"/>
          </a:p>
        </p:txBody>
      </p:sp>
      <p:sp>
        <p:nvSpPr>
          <p:cNvPr id="5" name="Footer Placeholder 4">
            <a:extLst>
              <a:ext uri="{FF2B5EF4-FFF2-40B4-BE49-F238E27FC236}">
                <a16:creationId xmlns:a16="http://schemas.microsoft.com/office/drawing/2014/main" id="{6F6D6946-81F5-4105-9ED3-702FF6A3B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70EC6-A8F6-4213-A645-A98FDCC29298}"/>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42702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2692-FEEC-4E03-B1AC-97C4E3D4E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7CD1D-3E9F-4C34-828E-6A54746B9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BBAF04-A1BD-4B86-BB94-9EC41B686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2E9B1-297A-4416-AE3F-59199111D9F9}"/>
              </a:ext>
            </a:extLst>
          </p:cNvPr>
          <p:cNvSpPr>
            <a:spLocks noGrp="1"/>
          </p:cNvSpPr>
          <p:nvPr>
            <p:ph type="dt" sz="half" idx="10"/>
          </p:nvPr>
        </p:nvSpPr>
        <p:spPr/>
        <p:txBody>
          <a:bodyPr/>
          <a:lstStyle/>
          <a:p>
            <a:fld id="{01AB454B-F358-45D1-B4CD-967CEA4A799F}" type="datetime1">
              <a:rPr lang="en-US" smtClean="0"/>
              <a:t>10/24/2023</a:t>
            </a:fld>
            <a:endParaRPr lang="en-US"/>
          </a:p>
        </p:txBody>
      </p:sp>
      <p:sp>
        <p:nvSpPr>
          <p:cNvPr id="6" name="Footer Placeholder 5">
            <a:extLst>
              <a:ext uri="{FF2B5EF4-FFF2-40B4-BE49-F238E27FC236}">
                <a16:creationId xmlns:a16="http://schemas.microsoft.com/office/drawing/2014/main" id="{8D5DE6CC-D952-414C-996E-CFC5D9C7A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A1861-8E3D-460B-8727-96245E83C5E9}"/>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30451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CCF4-6EF3-4DAE-B36A-455340FF5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359F3E-5EE4-4409-802D-CCBCBCE08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0008A-69D3-4792-A497-2CFEBF43B1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1BE01A-D51D-4156-846A-87F1D89EC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1A7D0-BA5A-4BC7-A44F-A5D5EC198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D4E6E3-C324-47CF-B43F-BB274BC5CDD0}"/>
              </a:ext>
            </a:extLst>
          </p:cNvPr>
          <p:cNvSpPr>
            <a:spLocks noGrp="1"/>
          </p:cNvSpPr>
          <p:nvPr>
            <p:ph type="dt" sz="half" idx="10"/>
          </p:nvPr>
        </p:nvSpPr>
        <p:spPr/>
        <p:txBody>
          <a:bodyPr/>
          <a:lstStyle/>
          <a:p>
            <a:fld id="{406A7E12-352B-49C9-84EF-01AA1C8E9A6F}" type="datetime1">
              <a:rPr lang="en-US" smtClean="0"/>
              <a:t>10/24/2023</a:t>
            </a:fld>
            <a:endParaRPr lang="en-US"/>
          </a:p>
        </p:txBody>
      </p:sp>
      <p:sp>
        <p:nvSpPr>
          <p:cNvPr id="8" name="Footer Placeholder 7">
            <a:extLst>
              <a:ext uri="{FF2B5EF4-FFF2-40B4-BE49-F238E27FC236}">
                <a16:creationId xmlns:a16="http://schemas.microsoft.com/office/drawing/2014/main" id="{201BB210-46CA-4618-B869-D8B49D889D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0FB6C-CDFB-4032-92E6-E03B1A38E095}"/>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142189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26BC-87C5-46FE-BC17-F151C7A8E3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A7F20-FA21-4692-B75B-034E5E412267}"/>
              </a:ext>
            </a:extLst>
          </p:cNvPr>
          <p:cNvSpPr>
            <a:spLocks noGrp="1"/>
          </p:cNvSpPr>
          <p:nvPr>
            <p:ph type="dt" sz="half" idx="10"/>
          </p:nvPr>
        </p:nvSpPr>
        <p:spPr/>
        <p:txBody>
          <a:bodyPr/>
          <a:lstStyle/>
          <a:p>
            <a:fld id="{82D44CA5-BEB1-45BE-B6AF-CAB6CB7C4885}" type="datetime1">
              <a:rPr lang="en-US" smtClean="0"/>
              <a:t>10/24/2023</a:t>
            </a:fld>
            <a:endParaRPr lang="en-US"/>
          </a:p>
        </p:txBody>
      </p:sp>
      <p:sp>
        <p:nvSpPr>
          <p:cNvPr id="4" name="Footer Placeholder 3">
            <a:extLst>
              <a:ext uri="{FF2B5EF4-FFF2-40B4-BE49-F238E27FC236}">
                <a16:creationId xmlns:a16="http://schemas.microsoft.com/office/drawing/2014/main" id="{1C3C773D-9FD0-424E-95EA-DE413178E2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7151AF-30A3-41F4-BD07-5EF51CD73F44}"/>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219556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81361-AF35-4753-9EF7-1F97D3BBA37A}"/>
              </a:ext>
            </a:extLst>
          </p:cNvPr>
          <p:cNvSpPr>
            <a:spLocks noGrp="1"/>
          </p:cNvSpPr>
          <p:nvPr>
            <p:ph type="dt" sz="half" idx="10"/>
          </p:nvPr>
        </p:nvSpPr>
        <p:spPr/>
        <p:txBody>
          <a:bodyPr/>
          <a:lstStyle/>
          <a:p>
            <a:fld id="{ED30B4DF-85BE-46B0-8B16-521B4E13F949}" type="datetime1">
              <a:rPr lang="en-US" smtClean="0"/>
              <a:t>10/24/2023</a:t>
            </a:fld>
            <a:endParaRPr lang="en-US"/>
          </a:p>
        </p:txBody>
      </p:sp>
      <p:sp>
        <p:nvSpPr>
          <p:cNvPr id="3" name="Footer Placeholder 2">
            <a:extLst>
              <a:ext uri="{FF2B5EF4-FFF2-40B4-BE49-F238E27FC236}">
                <a16:creationId xmlns:a16="http://schemas.microsoft.com/office/drawing/2014/main" id="{5E7DDA0F-A30D-4CA9-A5DA-132E22BDC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5E5C9-BF76-4431-85C3-4D053DCEC1BE}"/>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238885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916E-5CFF-4BE1-ABF6-EE79FA2D3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42FD2C-B37C-4C90-922A-DB7FC8177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18D6D7-ADB7-496E-9A38-83D8A6EA2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30771-A795-4DF7-AC7A-53FBD18DB13D}"/>
              </a:ext>
            </a:extLst>
          </p:cNvPr>
          <p:cNvSpPr>
            <a:spLocks noGrp="1"/>
          </p:cNvSpPr>
          <p:nvPr>
            <p:ph type="dt" sz="half" idx="10"/>
          </p:nvPr>
        </p:nvSpPr>
        <p:spPr/>
        <p:txBody>
          <a:bodyPr/>
          <a:lstStyle/>
          <a:p>
            <a:fld id="{6E4D9C7D-4CC8-4714-AD5C-1A3BF58BA35C}" type="datetime1">
              <a:rPr lang="en-US" smtClean="0"/>
              <a:t>10/24/2023</a:t>
            </a:fld>
            <a:endParaRPr lang="en-US"/>
          </a:p>
        </p:txBody>
      </p:sp>
      <p:sp>
        <p:nvSpPr>
          <p:cNvPr id="6" name="Footer Placeholder 5">
            <a:extLst>
              <a:ext uri="{FF2B5EF4-FFF2-40B4-BE49-F238E27FC236}">
                <a16:creationId xmlns:a16="http://schemas.microsoft.com/office/drawing/2014/main" id="{73BAF737-2729-45C6-BAA6-742206C63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8EBFC-8B24-4267-9355-410F7C5B5EE0}"/>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6915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84C8-8C46-43D5-8218-CFBA2ADD0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9C12A8-C4DA-4E83-8F30-55DD0511F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171B9A-BD32-4FA7-9019-143C2BC4E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E8C9B-42D2-4832-8960-D80D1FF4AB97}"/>
              </a:ext>
            </a:extLst>
          </p:cNvPr>
          <p:cNvSpPr>
            <a:spLocks noGrp="1"/>
          </p:cNvSpPr>
          <p:nvPr>
            <p:ph type="dt" sz="half" idx="10"/>
          </p:nvPr>
        </p:nvSpPr>
        <p:spPr/>
        <p:txBody>
          <a:bodyPr/>
          <a:lstStyle/>
          <a:p>
            <a:fld id="{7C0840B3-3DE4-4361-9072-6A1CC52D631D}" type="datetime1">
              <a:rPr lang="en-US" smtClean="0"/>
              <a:t>10/24/2023</a:t>
            </a:fld>
            <a:endParaRPr lang="en-US"/>
          </a:p>
        </p:txBody>
      </p:sp>
      <p:sp>
        <p:nvSpPr>
          <p:cNvPr id="6" name="Footer Placeholder 5">
            <a:extLst>
              <a:ext uri="{FF2B5EF4-FFF2-40B4-BE49-F238E27FC236}">
                <a16:creationId xmlns:a16="http://schemas.microsoft.com/office/drawing/2014/main" id="{C1951E96-D958-48F9-9837-03F87EA72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9B582-1AA8-4025-B737-F6FF03AD22D4}"/>
              </a:ext>
            </a:extLst>
          </p:cNvPr>
          <p:cNvSpPr>
            <a:spLocks noGrp="1"/>
          </p:cNvSpPr>
          <p:nvPr>
            <p:ph type="sldNum" sz="quarter" idx="12"/>
          </p:nvPr>
        </p:nvSpPr>
        <p:spPr/>
        <p:txBody>
          <a:bodyPr/>
          <a:lstStyle/>
          <a:p>
            <a:fld id="{A6C0F4D1-524F-41CA-8AFC-EEB2E05DF18F}" type="slidenum">
              <a:rPr lang="en-US" smtClean="0"/>
              <a:t>‹#›</a:t>
            </a:fld>
            <a:endParaRPr lang="en-US"/>
          </a:p>
        </p:txBody>
      </p:sp>
    </p:spTree>
    <p:extLst>
      <p:ext uri="{BB962C8B-B14F-4D97-AF65-F5344CB8AC3E}">
        <p14:creationId xmlns:p14="http://schemas.microsoft.com/office/powerpoint/2010/main" val="356608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0971D-E8CE-4DED-843B-D1621A852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598120-DA17-4904-A135-7508B96F8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E969E-DE5C-4642-909B-C2121C095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2D557-6087-47E2-BF18-F34F4F5FAC44}" type="datetime1">
              <a:rPr lang="en-US" smtClean="0"/>
              <a:t>10/24/2023</a:t>
            </a:fld>
            <a:endParaRPr lang="en-US"/>
          </a:p>
        </p:txBody>
      </p:sp>
      <p:sp>
        <p:nvSpPr>
          <p:cNvPr id="5" name="Footer Placeholder 4">
            <a:extLst>
              <a:ext uri="{FF2B5EF4-FFF2-40B4-BE49-F238E27FC236}">
                <a16:creationId xmlns:a16="http://schemas.microsoft.com/office/drawing/2014/main" id="{D0397A7E-31AF-46F3-95F1-D167E6606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511B4-CE0D-4145-A99F-98C8C31F1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0F4D1-524F-41CA-8AFC-EEB2E05DF18F}" type="slidenum">
              <a:rPr lang="en-US" smtClean="0"/>
              <a:t>‹#›</a:t>
            </a:fld>
            <a:endParaRPr lang="en-US"/>
          </a:p>
        </p:txBody>
      </p:sp>
    </p:spTree>
    <p:extLst>
      <p:ext uri="{BB962C8B-B14F-4D97-AF65-F5344CB8AC3E}">
        <p14:creationId xmlns:p14="http://schemas.microsoft.com/office/powerpoint/2010/main" val="1022138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emf"/><Relationship Id="rId4" Type="http://schemas.openxmlformats.org/officeDocument/2006/relationships/package" Target="../embeddings/Microsoft_Word_Document2.docx"/></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package" Target="../embeddings/Microsoft_Word_Document3.docx"/></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package" Target="../embeddings/Microsoft_Word_Document3.docx"/></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package" Target="../embeddings/Microsoft_Word_Document3.docx"/></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package" Target="../embeddings/Microsoft_Word_Document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7003-C6D8-40F5-B93D-489A6B03898E}"/>
              </a:ext>
            </a:extLst>
          </p:cNvPr>
          <p:cNvSpPr>
            <a:spLocks noGrp="1"/>
          </p:cNvSpPr>
          <p:nvPr>
            <p:ph type="ctrTitle"/>
          </p:nvPr>
        </p:nvSpPr>
        <p:spPr/>
        <p:txBody>
          <a:bodyPr/>
          <a:lstStyle/>
          <a:p>
            <a:r>
              <a:rPr lang="en-US" dirty="0"/>
              <a:t>ENEL 419 </a:t>
            </a:r>
          </a:p>
        </p:txBody>
      </p:sp>
      <p:sp>
        <p:nvSpPr>
          <p:cNvPr id="3" name="Subtitle 2">
            <a:extLst>
              <a:ext uri="{FF2B5EF4-FFF2-40B4-BE49-F238E27FC236}">
                <a16:creationId xmlns:a16="http://schemas.microsoft.com/office/drawing/2014/main" id="{988BAF26-5B86-4B6A-A7B8-AC921EEB394E}"/>
              </a:ext>
            </a:extLst>
          </p:cNvPr>
          <p:cNvSpPr>
            <a:spLocks noGrp="1"/>
          </p:cNvSpPr>
          <p:nvPr>
            <p:ph type="subTitle" idx="1"/>
          </p:nvPr>
        </p:nvSpPr>
        <p:spPr/>
        <p:txBody>
          <a:bodyPr/>
          <a:lstStyle/>
          <a:p>
            <a:pPr marL="457200" indent="-457200">
              <a:buAutoNum type="arabicPeriod" startAt="7"/>
            </a:pPr>
            <a:r>
              <a:rPr lang="en-US" dirty="0"/>
              <a:t>Bivariate Random Variables</a:t>
            </a:r>
          </a:p>
          <a:p>
            <a:r>
              <a:rPr lang="en-US" dirty="0"/>
              <a:t>(Reading Exercises:  Montgomery and Runger – Chapter 5; Yates and Goodman – Chapter 5)</a:t>
            </a:r>
          </a:p>
        </p:txBody>
      </p:sp>
    </p:spTree>
    <p:extLst>
      <p:ext uri="{BB962C8B-B14F-4D97-AF65-F5344CB8AC3E}">
        <p14:creationId xmlns:p14="http://schemas.microsoft.com/office/powerpoint/2010/main" val="120754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48B9-47D4-4F4C-9B42-3553A6592672}"/>
              </a:ext>
            </a:extLst>
          </p:cNvPr>
          <p:cNvSpPr>
            <a:spLocks noGrp="1"/>
          </p:cNvSpPr>
          <p:nvPr>
            <p:ph type="title"/>
          </p:nvPr>
        </p:nvSpPr>
        <p:spPr/>
        <p:txBody>
          <a:bodyPr/>
          <a:lstStyle/>
          <a:p>
            <a:pPr algn="ctr"/>
            <a:r>
              <a:rPr lang="en-US" dirty="0"/>
              <a:t>Marginal Probability Mass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CB22F3-688C-4CB4-BE5E-481FC779F8DC}"/>
                  </a:ext>
                </a:extLst>
              </p:cNvPr>
              <p:cNvSpPr>
                <a:spLocks noGrp="1"/>
              </p:cNvSpPr>
              <p:nvPr>
                <p:ph idx="1"/>
              </p:nvPr>
            </p:nvSpPr>
            <p:spPr/>
            <p:txBody>
              <a:bodyPr/>
              <a:lstStyle/>
              <a:p>
                <a:pPr marL="0" indent="0">
                  <a:buNone/>
                </a:pPr>
                <a:r>
                  <a:rPr lang="en-US" dirty="0"/>
                  <a:t>The marginal (or individual probability) mass functions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are defined, respectively, as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𝑦</m:t>
                          </m:r>
                          <m:r>
                            <a:rPr lang="en-US" b="0" i="1" smtClean="0">
                              <a:latin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e>
                      </m:nary>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b="0" i="1" smtClean="0">
                              <a:solidFill>
                                <a:prstClr val="black"/>
                              </a:solidFill>
                              <a:latin typeface="Cambria Math" panose="02040503050406030204" pitchFamily="18" charset="0"/>
                            </a:rPr>
                            <m:t>𝑌</m:t>
                          </m:r>
                        </m:sub>
                      </m:sSub>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nary>
                        <m:naryPr>
                          <m:chr m:val="∑"/>
                          <m:ctrlPr>
                            <a:rPr lang="en-US" i="1">
                              <a:solidFill>
                                <a:prstClr val="black"/>
                              </a:solidFill>
                              <a:latin typeface="Cambria Math" panose="02040503050406030204" pitchFamily="18" charset="0"/>
                            </a:rPr>
                          </m:ctrlPr>
                        </m:naryPr>
                        <m:sub>
                          <m:r>
                            <a:rPr lang="en-US" b="0" i="1" smtClean="0">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sub>
                        <m:sup>
                          <m:r>
                            <a:rPr lang="en-US" i="1">
                              <a:solidFill>
                                <a:prstClr val="black"/>
                              </a:solidFill>
                              <a:latin typeface="Cambria Math" panose="02040503050406030204" pitchFamily="18" charset="0"/>
                              <a:ea typeface="Cambria Math" panose="02040503050406030204" pitchFamily="18" charset="0"/>
                            </a:rPr>
                            <m:t>∞</m:t>
                          </m:r>
                        </m:sup>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e>
                      </m:nary>
                    </m:oMath>
                  </m:oMathPara>
                </a14:m>
                <a:endParaRPr lang="en-US" dirty="0"/>
              </a:p>
            </p:txBody>
          </p:sp>
        </mc:Choice>
        <mc:Fallback xmlns="">
          <p:sp>
            <p:nvSpPr>
              <p:cNvPr id="3" name="Content Placeholder 2">
                <a:extLst>
                  <a:ext uri="{FF2B5EF4-FFF2-40B4-BE49-F238E27FC236}">
                    <a16:creationId xmlns:a16="http://schemas.microsoft.com/office/drawing/2014/main" id="{0CCB22F3-688C-4CB4-BE5E-481FC779F8D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9BBFFB-0303-4B53-A4DC-D1DCE0753AEA}"/>
              </a:ext>
            </a:extLst>
          </p:cNvPr>
          <p:cNvSpPr>
            <a:spLocks noGrp="1"/>
          </p:cNvSpPr>
          <p:nvPr>
            <p:ph type="sldNum" sz="quarter" idx="12"/>
          </p:nvPr>
        </p:nvSpPr>
        <p:spPr/>
        <p:txBody>
          <a:bodyPr/>
          <a:lstStyle/>
          <a:p>
            <a:fld id="{A6C0F4D1-524F-41CA-8AFC-EEB2E05DF18F}" type="slidenum">
              <a:rPr lang="en-US" smtClean="0"/>
              <a:t>10</a:t>
            </a:fld>
            <a:endParaRPr lang="en-US"/>
          </a:p>
        </p:txBody>
      </p:sp>
    </p:spTree>
    <p:extLst>
      <p:ext uri="{BB962C8B-B14F-4D97-AF65-F5344CB8AC3E}">
        <p14:creationId xmlns:p14="http://schemas.microsoft.com/office/powerpoint/2010/main" val="113894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FE8F-C3E0-49FC-A161-807DA72F4C25}"/>
              </a:ext>
            </a:extLst>
          </p:cNvPr>
          <p:cNvSpPr>
            <a:spLocks noGrp="1"/>
          </p:cNvSpPr>
          <p:nvPr>
            <p:ph type="title"/>
          </p:nvPr>
        </p:nvSpPr>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5D021C-A813-4404-B60C-98EA6E4DF08E}"/>
                  </a:ext>
                </a:extLst>
              </p:cNvPr>
              <p:cNvSpPr>
                <a:spLocks noGrp="1"/>
              </p:cNvSpPr>
              <p:nvPr>
                <p:ph idx="1"/>
              </p:nvPr>
            </p:nvSpPr>
            <p:spPr/>
            <p:txBody>
              <a:bodyPr/>
              <a:lstStyle/>
              <a:p>
                <a:pPr marL="0" indent="0">
                  <a:buNone/>
                </a:pPr>
                <a:r>
                  <a:rPr lang="en-US" dirty="0"/>
                  <a:t>Find the marginal PMFs of the random variables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for the joint PMF given by the table below.</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D5D021C-A813-4404-B60C-98EA6E4DF08E}"/>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6F9BDDE-CFFC-4571-81C1-4470CBA8F4E4}"/>
              </a:ext>
            </a:extLst>
          </p:cNvPr>
          <p:cNvSpPr>
            <a:spLocks noGrp="1"/>
          </p:cNvSpPr>
          <p:nvPr>
            <p:ph type="sldNum" sz="quarter" idx="12"/>
          </p:nvPr>
        </p:nvSpPr>
        <p:spPr/>
        <p:txBody>
          <a:bodyPr/>
          <a:lstStyle/>
          <a:p>
            <a:fld id="{A6C0F4D1-524F-41CA-8AFC-EEB2E05DF18F}" type="slidenum">
              <a:rPr lang="en-US" smtClean="0"/>
              <a:t>11</a:t>
            </a:fld>
            <a:endParaRPr lang="en-US"/>
          </a:p>
        </p:txBody>
      </p:sp>
      <p:graphicFrame>
        <p:nvGraphicFramePr>
          <p:cNvPr id="6" name="Object 5">
            <a:extLst>
              <a:ext uri="{FF2B5EF4-FFF2-40B4-BE49-F238E27FC236}">
                <a16:creationId xmlns:a16="http://schemas.microsoft.com/office/drawing/2014/main" id="{935AFDB6-5354-458A-A2BD-6A9F09CB5FA2}"/>
              </a:ext>
            </a:extLst>
          </p:cNvPr>
          <p:cNvGraphicFramePr>
            <a:graphicFrameLocks noChangeAspect="1"/>
          </p:cNvGraphicFramePr>
          <p:nvPr>
            <p:extLst>
              <p:ext uri="{D42A27DB-BD31-4B8C-83A1-F6EECF244321}">
                <p14:modId xmlns:p14="http://schemas.microsoft.com/office/powerpoint/2010/main" val="132019260"/>
              </p:ext>
            </p:extLst>
          </p:nvPr>
        </p:nvGraphicFramePr>
        <p:xfrm>
          <a:off x="1840706" y="4186943"/>
          <a:ext cx="8510587" cy="2534532"/>
        </p:xfrm>
        <a:graphic>
          <a:graphicData uri="http://schemas.openxmlformats.org/presentationml/2006/ole">
            <mc:AlternateContent xmlns:mc="http://schemas.openxmlformats.org/markup-compatibility/2006">
              <mc:Choice xmlns:v="urn:schemas-microsoft-com:vml" Requires="v">
                <p:oleObj name="Document" r:id="rId4" imgW="5942845" imgH="1776435" progId="Word.Document.12">
                  <p:embed/>
                </p:oleObj>
              </mc:Choice>
              <mc:Fallback>
                <p:oleObj name="Document" r:id="rId4" imgW="5942845" imgH="1776435" progId="Word.Document.12">
                  <p:embed/>
                  <p:pic>
                    <p:nvPicPr>
                      <p:cNvPr id="4" name="Object 3">
                        <a:extLst>
                          <a:ext uri="{FF2B5EF4-FFF2-40B4-BE49-F238E27FC236}">
                            <a16:creationId xmlns:a16="http://schemas.microsoft.com/office/drawing/2014/main" id="{A0BF6425-C639-445C-B320-16B2E0A9C2AC}"/>
                          </a:ext>
                        </a:extLst>
                      </p:cNvPr>
                      <p:cNvPicPr/>
                      <p:nvPr/>
                    </p:nvPicPr>
                    <p:blipFill>
                      <a:blip r:embed="rId5"/>
                      <a:stretch>
                        <a:fillRect/>
                      </a:stretch>
                    </p:blipFill>
                    <p:spPr>
                      <a:xfrm>
                        <a:off x="1840706" y="4186943"/>
                        <a:ext cx="8510587" cy="253453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E5DCB4D-320E-4675-83F2-C03CD878C5BD}"/>
                  </a:ext>
                </a:extLst>
              </p:cNvPr>
              <p:cNvSpPr txBox="1"/>
              <p:nvPr/>
            </p:nvSpPr>
            <p:spPr>
              <a:xfrm>
                <a:off x="1276350" y="2671057"/>
                <a:ext cx="8639175" cy="13152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p>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d>
                        </m:e>
                      </m:nary>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𝑝</m:t>
                          </m:r>
                        </m:e>
                        <m:sub>
                          <m:r>
                            <a:rPr lang="en-US" sz="2800" i="1">
                              <a:solidFill>
                                <a:prstClr val="black"/>
                              </a:solidFill>
                              <a:latin typeface="Cambria Math" panose="02040503050406030204" pitchFamily="18" charset="0"/>
                            </a:rPr>
                            <m:t>𝑌</m:t>
                          </m:r>
                        </m:sub>
                      </m:sSub>
                      <m:d>
                        <m:dPr>
                          <m:ctrlPr>
                            <a:rPr lang="en-US" sz="2800" i="1">
                              <a:solidFill>
                                <a:prstClr val="black"/>
                              </a:solidFill>
                              <a:latin typeface="Cambria Math" panose="02040503050406030204" pitchFamily="18" charset="0"/>
                            </a:rPr>
                          </m:ctrlPr>
                        </m:dPr>
                        <m:e>
                          <m:r>
                            <a:rPr lang="en-US" sz="2800" i="1">
                              <a:solidFill>
                                <a:prstClr val="black"/>
                              </a:solidFill>
                              <a:latin typeface="Cambria Math" panose="02040503050406030204" pitchFamily="18" charset="0"/>
                            </a:rPr>
                            <m:t>𝑦</m:t>
                          </m:r>
                        </m:e>
                      </m:d>
                      <m:r>
                        <a:rPr lang="en-US" sz="2800" i="1">
                          <a:solidFill>
                            <a:prstClr val="black"/>
                          </a:solidFill>
                          <a:latin typeface="Cambria Math" panose="02040503050406030204" pitchFamily="18" charset="0"/>
                        </a:rPr>
                        <m:t>=</m:t>
                      </m:r>
                      <m:nary>
                        <m:naryPr>
                          <m:chr m:val="∑"/>
                          <m:ctrlPr>
                            <a:rPr lang="en-US" sz="2800" i="1">
                              <a:solidFill>
                                <a:prstClr val="black"/>
                              </a:solidFill>
                              <a:latin typeface="Cambria Math" panose="02040503050406030204" pitchFamily="18" charset="0"/>
                            </a:rPr>
                          </m:ctrlPr>
                        </m:naryPr>
                        <m:sub>
                          <m:r>
                            <a:rPr lang="en-US" sz="2800" i="1">
                              <a:solidFill>
                                <a:prstClr val="black"/>
                              </a:solidFill>
                              <a:latin typeface="Cambria Math" panose="02040503050406030204" pitchFamily="18" charset="0"/>
                            </a:rPr>
                            <m:t>𝑥</m:t>
                          </m:r>
                          <m:r>
                            <a:rPr lang="en-US" sz="2800" i="1">
                              <a:solidFill>
                                <a:prstClr val="black"/>
                              </a:solidFill>
                              <a:latin typeface="Cambria Math" panose="02040503050406030204" pitchFamily="18" charset="0"/>
                            </a:rPr>
                            <m:t>=−∞</m:t>
                          </m:r>
                        </m:sub>
                        <m:sup>
                          <m:r>
                            <a:rPr lang="en-US" sz="2800" i="1">
                              <a:solidFill>
                                <a:prstClr val="black"/>
                              </a:solidFill>
                              <a:latin typeface="Cambria Math" panose="02040503050406030204" pitchFamily="18" charset="0"/>
                              <a:ea typeface="Cambria Math" panose="02040503050406030204" pitchFamily="18" charset="0"/>
                            </a:rPr>
                            <m:t>∞</m:t>
                          </m:r>
                        </m:sup>
                        <m:e>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𝑝</m:t>
                              </m:r>
                            </m:e>
                            <m:sub>
                              <m:r>
                                <a:rPr lang="en-US" sz="2800" i="1">
                                  <a:solidFill>
                                    <a:prstClr val="black"/>
                                  </a:solidFill>
                                  <a:latin typeface="Cambria Math" panose="02040503050406030204" pitchFamily="18" charset="0"/>
                                </a:rPr>
                                <m:t>𝑋𝑌</m:t>
                              </m:r>
                            </m:sub>
                          </m:sSub>
                          <m:d>
                            <m:dPr>
                              <m:ctrlPr>
                                <a:rPr lang="en-US" sz="2800" i="1">
                                  <a:solidFill>
                                    <a:prstClr val="black"/>
                                  </a:solidFill>
                                  <a:latin typeface="Cambria Math" panose="02040503050406030204" pitchFamily="18" charset="0"/>
                                </a:rPr>
                              </m:ctrlPr>
                            </m:dPr>
                            <m:e>
                              <m:r>
                                <a:rPr lang="en-US" sz="2800" i="1">
                                  <a:solidFill>
                                    <a:prstClr val="black"/>
                                  </a:solidFill>
                                  <a:latin typeface="Cambria Math" panose="02040503050406030204" pitchFamily="18" charset="0"/>
                                </a:rPr>
                                <m:t>𝑥</m:t>
                              </m:r>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𝑦</m:t>
                              </m:r>
                            </m:e>
                          </m:d>
                        </m:e>
                      </m:nary>
                    </m:oMath>
                  </m:oMathPara>
                </a14:m>
                <a:endParaRPr lang="en-US" dirty="0"/>
              </a:p>
            </p:txBody>
          </p:sp>
        </mc:Choice>
        <mc:Fallback xmlns="">
          <p:sp>
            <p:nvSpPr>
              <p:cNvPr id="7" name="TextBox 6">
                <a:extLst>
                  <a:ext uri="{FF2B5EF4-FFF2-40B4-BE49-F238E27FC236}">
                    <a16:creationId xmlns:a16="http://schemas.microsoft.com/office/drawing/2014/main" id="{AE5DCB4D-320E-4675-83F2-C03CD878C5BD}"/>
                  </a:ext>
                </a:extLst>
              </p:cNvPr>
              <p:cNvSpPr txBox="1">
                <a:spLocks noRot="1" noChangeAspect="1" noMove="1" noResize="1" noEditPoints="1" noAdjustHandles="1" noChangeArrowheads="1" noChangeShapeType="1" noTextEdit="1"/>
              </p:cNvSpPr>
              <p:nvPr/>
            </p:nvSpPr>
            <p:spPr>
              <a:xfrm>
                <a:off x="1276350" y="2671057"/>
                <a:ext cx="8639175" cy="13152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496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7D2B-0329-4A57-A904-5BF9D33047AF}"/>
              </a:ext>
            </a:extLst>
          </p:cNvPr>
          <p:cNvSpPr>
            <a:spLocks noGrp="1"/>
          </p:cNvSpPr>
          <p:nvPr>
            <p:ph type="title"/>
          </p:nvPr>
        </p:nvSpPr>
        <p:spPr/>
        <p:txBody>
          <a:bodyPr/>
          <a:lstStyle/>
          <a:p>
            <a:pPr algn="ctr"/>
            <a:r>
              <a:rPr lang="en-US" dirty="0"/>
              <a:t>Example 3 Solutions</a:t>
            </a:r>
          </a:p>
        </p:txBody>
      </p:sp>
      <p:sp>
        <p:nvSpPr>
          <p:cNvPr id="3" name="Content Placeholder 2">
            <a:extLst>
              <a:ext uri="{FF2B5EF4-FFF2-40B4-BE49-F238E27FC236}">
                <a16:creationId xmlns:a16="http://schemas.microsoft.com/office/drawing/2014/main" id="{C456B25A-56EF-4162-827C-2A691CBCCEF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E4AA31F6-C8EB-4421-8CD2-6BC261039FA1}"/>
                  </a:ext>
                </a:extLst>
              </p:cNvPr>
              <p:cNvGraphicFramePr>
                <a:graphicFrameLocks noGrp="1"/>
              </p:cNvGraphicFramePr>
              <p:nvPr>
                <p:extLst>
                  <p:ext uri="{D42A27DB-BD31-4B8C-83A1-F6EECF244321}">
                    <p14:modId xmlns:p14="http://schemas.microsoft.com/office/powerpoint/2010/main" val="3523101806"/>
                  </p:ext>
                </p:extLst>
              </p:nvPr>
            </p:nvGraphicFramePr>
            <p:xfrm>
              <a:off x="2136775" y="2977326"/>
              <a:ext cx="8128000" cy="106654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695842677"/>
                        </a:ext>
                      </a:extLst>
                    </a:gridCol>
                    <a:gridCol w="2032000">
                      <a:extLst>
                        <a:ext uri="{9D8B030D-6E8A-4147-A177-3AD203B41FA5}">
                          <a16:colId xmlns:a16="http://schemas.microsoft.com/office/drawing/2014/main" val="3004067334"/>
                        </a:ext>
                      </a:extLst>
                    </a:gridCol>
                    <a:gridCol w="2032000">
                      <a:extLst>
                        <a:ext uri="{9D8B030D-6E8A-4147-A177-3AD203B41FA5}">
                          <a16:colId xmlns:a16="http://schemas.microsoft.com/office/drawing/2014/main" val="2844585475"/>
                        </a:ext>
                      </a:extLst>
                    </a:gridCol>
                    <a:gridCol w="2032000">
                      <a:extLst>
                        <a:ext uri="{9D8B030D-6E8A-4147-A177-3AD203B41FA5}">
                          <a16:colId xmlns:a16="http://schemas.microsoft.com/office/drawing/2014/main" val="129876317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extLst>
                      <a:ext uri="{0D108BD9-81ED-4DB2-BD59-A6C34878D82A}">
                        <a16:rowId xmlns:a16="http://schemas.microsoft.com/office/drawing/2014/main" val="38966843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i="1" smtClean="0">
                                        <a:latin typeface="Cambria Math" panose="02040503050406030204" pitchFamily="18" charset="0"/>
                                      </a:rPr>
                                    </m:ctrlPr>
                                  </m:dPr>
                                  <m:e>
                                    <m:r>
                                      <a:rPr lang="en-US" sz="2000" b="0" i="1" smtClean="0">
                                        <a:latin typeface="Cambria Math" panose="02040503050406030204" pitchFamily="18" charset="0"/>
                                      </a:rPr>
                                      <m:t>𝑥</m:t>
                                    </m: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10</m:t>
                                    </m:r>
                                  </m:num>
                                  <m:den>
                                    <m:r>
                                      <a:rPr lang="en-US" sz="2000" b="0" i="1" smtClean="0">
                                        <a:latin typeface="Cambria Math" panose="02040503050406030204" pitchFamily="18" charset="0"/>
                                      </a:rPr>
                                      <m:t>28</m:t>
                                    </m:r>
                                  </m:den>
                                </m:f>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15</m:t>
                                    </m:r>
                                  </m:num>
                                  <m:den>
                                    <m:r>
                                      <a:rPr lang="en-US" sz="2000" b="0" i="1" smtClean="0">
                                        <a:latin typeface="Cambria Math" panose="02040503050406030204" pitchFamily="18" charset="0"/>
                                      </a:rPr>
                                      <m:t>28</m:t>
                                    </m:r>
                                  </m:den>
                                </m:f>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28</m:t>
                                    </m:r>
                                  </m:den>
                                </m:f>
                              </m:oMath>
                            </m:oMathPara>
                          </a14:m>
                          <a:endParaRPr lang="en-US" sz="2000" dirty="0"/>
                        </a:p>
                      </a:txBody>
                      <a:tcPr/>
                    </a:tc>
                    <a:extLst>
                      <a:ext uri="{0D108BD9-81ED-4DB2-BD59-A6C34878D82A}">
                        <a16:rowId xmlns:a16="http://schemas.microsoft.com/office/drawing/2014/main" val="2238871291"/>
                      </a:ext>
                    </a:extLst>
                  </a:tr>
                </a:tbl>
              </a:graphicData>
            </a:graphic>
          </p:graphicFrame>
        </mc:Choice>
        <mc:Fallback xmlns="">
          <p:graphicFrame>
            <p:nvGraphicFramePr>
              <p:cNvPr id="5" name="Table 5">
                <a:extLst>
                  <a:ext uri="{FF2B5EF4-FFF2-40B4-BE49-F238E27FC236}">
                    <a16:creationId xmlns:a16="http://schemas.microsoft.com/office/drawing/2014/main" id="{E4AA31F6-C8EB-4421-8CD2-6BC261039FA1}"/>
                  </a:ext>
                </a:extLst>
              </p:cNvPr>
              <p:cNvGraphicFramePr>
                <a:graphicFrameLocks noGrp="1"/>
              </p:cNvGraphicFramePr>
              <p:nvPr>
                <p:extLst>
                  <p:ext uri="{D42A27DB-BD31-4B8C-83A1-F6EECF244321}">
                    <p14:modId xmlns:p14="http://schemas.microsoft.com/office/powerpoint/2010/main" val="3523101806"/>
                  </p:ext>
                </p:extLst>
              </p:nvPr>
            </p:nvGraphicFramePr>
            <p:xfrm>
              <a:off x="2136775" y="2977326"/>
              <a:ext cx="8128000" cy="106654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695842677"/>
                        </a:ext>
                      </a:extLst>
                    </a:gridCol>
                    <a:gridCol w="2032000">
                      <a:extLst>
                        <a:ext uri="{9D8B030D-6E8A-4147-A177-3AD203B41FA5}">
                          <a16:colId xmlns:a16="http://schemas.microsoft.com/office/drawing/2014/main" val="3004067334"/>
                        </a:ext>
                      </a:extLst>
                    </a:gridCol>
                    <a:gridCol w="2032000">
                      <a:extLst>
                        <a:ext uri="{9D8B030D-6E8A-4147-A177-3AD203B41FA5}">
                          <a16:colId xmlns:a16="http://schemas.microsoft.com/office/drawing/2014/main" val="2844585475"/>
                        </a:ext>
                      </a:extLst>
                    </a:gridCol>
                    <a:gridCol w="2032000">
                      <a:extLst>
                        <a:ext uri="{9D8B030D-6E8A-4147-A177-3AD203B41FA5}">
                          <a16:colId xmlns:a16="http://schemas.microsoft.com/office/drawing/2014/main" val="1298763172"/>
                        </a:ext>
                      </a:extLst>
                    </a:gridCol>
                  </a:tblGrid>
                  <a:tr h="396240">
                    <a:tc>
                      <a:txBody>
                        <a:bodyPr/>
                        <a:lstStyle/>
                        <a:p>
                          <a:endParaRPr lang="en-US"/>
                        </a:p>
                      </a:txBody>
                      <a:tcPr>
                        <a:blipFill>
                          <a:blip r:embed="rId3"/>
                          <a:stretch>
                            <a:fillRect l="-299" t="-1538" r="-300000" b="-173846"/>
                          </a:stretch>
                        </a:blipFill>
                      </a:tcPr>
                    </a:tc>
                    <a:tc>
                      <a:txBody>
                        <a:bodyPr/>
                        <a:lstStyle/>
                        <a:p>
                          <a:endParaRPr lang="en-US"/>
                        </a:p>
                      </a:txBody>
                      <a:tcPr>
                        <a:blipFill>
                          <a:blip r:embed="rId3"/>
                          <a:stretch>
                            <a:fillRect l="-100601" t="-1538" r="-200901" b="-173846"/>
                          </a:stretch>
                        </a:blipFill>
                      </a:tcPr>
                    </a:tc>
                    <a:tc>
                      <a:txBody>
                        <a:bodyPr/>
                        <a:lstStyle/>
                        <a:p>
                          <a:endParaRPr lang="en-US"/>
                        </a:p>
                      </a:txBody>
                      <a:tcPr>
                        <a:blipFill>
                          <a:blip r:embed="rId3"/>
                          <a:stretch>
                            <a:fillRect l="-200000" t="-1538" r="-100299" b="-173846"/>
                          </a:stretch>
                        </a:blipFill>
                      </a:tcPr>
                    </a:tc>
                    <a:tc>
                      <a:txBody>
                        <a:bodyPr/>
                        <a:lstStyle/>
                        <a:p>
                          <a:endParaRPr lang="en-US"/>
                        </a:p>
                      </a:txBody>
                      <a:tcPr>
                        <a:blipFill>
                          <a:blip r:embed="rId3"/>
                          <a:stretch>
                            <a:fillRect l="-300901" t="-1538" r="-601" b="-173846"/>
                          </a:stretch>
                        </a:blipFill>
                      </a:tcPr>
                    </a:tc>
                    <a:extLst>
                      <a:ext uri="{0D108BD9-81ED-4DB2-BD59-A6C34878D82A}">
                        <a16:rowId xmlns:a16="http://schemas.microsoft.com/office/drawing/2014/main" val="3896684375"/>
                      </a:ext>
                    </a:extLst>
                  </a:tr>
                  <a:tr h="670306">
                    <a:tc>
                      <a:txBody>
                        <a:bodyPr/>
                        <a:lstStyle/>
                        <a:p>
                          <a:endParaRPr lang="en-US"/>
                        </a:p>
                      </a:txBody>
                      <a:tcPr>
                        <a:blipFill>
                          <a:blip r:embed="rId3"/>
                          <a:stretch>
                            <a:fillRect l="-299" t="-59459" r="-300000" b="-1802"/>
                          </a:stretch>
                        </a:blipFill>
                      </a:tcPr>
                    </a:tc>
                    <a:tc>
                      <a:txBody>
                        <a:bodyPr/>
                        <a:lstStyle/>
                        <a:p>
                          <a:endParaRPr lang="en-US"/>
                        </a:p>
                      </a:txBody>
                      <a:tcPr>
                        <a:blipFill>
                          <a:blip r:embed="rId3"/>
                          <a:stretch>
                            <a:fillRect l="-100601" t="-59459" r="-200901" b="-1802"/>
                          </a:stretch>
                        </a:blipFill>
                      </a:tcPr>
                    </a:tc>
                    <a:tc>
                      <a:txBody>
                        <a:bodyPr/>
                        <a:lstStyle/>
                        <a:p>
                          <a:endParaRPr lang="en-US"/>
                        </a:p>
                      </a:txBody>
                      <a:tcPr>
                        <a:blipFill>
                          <a:blip r:embed="rId3"/>
                          <a:stretch>
                            <a:fillRect l="-200000" t="-59459" r="-100299" b="-1802"/>
                          </a:stretch>
                        </a:blipFill>
                      </a:tcPr>
                    </a:tc>
                    <a:tc>
                      <a:txBody>
                        <a:bodyPr/>
                        <a:lstStyle/>
                        <a:p>
                          <a:endParaRPr lang="en-US"/>
                        </a:p>
                      </a:txBody>
                      <a:tcPr>
                        <a:blipFill>
                          <a:blip r:embed="rId3"/>
                          <a:stretch>
                            <a:fillRect l="-300901" t="-59459" r="-601" b="-1802"/>
                          </a:stretch>
                        </a:blipFill>
                      </a:tcPr>
                    </a:tc>
                    <a:extLst>
                      <a:ext uri="{0D108BD9-81ED-4DB2-BD59-A6C34878D82A}">
                        <a16:rowId xmlns:a16="http://schemas.microsoft.com/office/drawing/2014/main" val="223887129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6EDCB242-18DE-41B2-8206-DB8BCE81E362}"/>
                  </a:ext>
                </a:extLst>
              </p:cNvPr>
              <p:cNvGraphicFramePr>
                <a:graphicFrameLocks noGrp="1"/>
              </p:cNvGraphicFramePr>
              <p:nvPr>
                <p:extLst>
                  <p:ext uri="{D42A27DB-BD31-4B8C-83A1-F6EECF244321}">
                    <p14:modId xmlns:p14="http://schemas.microsoft.com/office/powerpoint/2010/main" val="2752799953"/>
                  </p:ext>
                </p:extLst>
              </p:nvPr>
            </p:nvGraphicFramePr>
            <p:xfrm>
              <a:off x="2032001" y="4294813"/>
              <a:ext cx="8128000" cy="106654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844380258"/>
                        </a:ext>
                      </a:extLst>
                    </a:gridCol>
                    <a:gridCol w="2032000">
                      <a:extLst>
                        <a:ext uri="{9D8B030D-6E8A-4147-A177-3AD203B41FA5}">
                          <a16:colId xmlns:a16="http://schemas.microsoft.com/office/drawing/2014/main" val="1201046725"/>
                        </a:ext>
                      </a:extLst>
                    </a:gridCol>
                    <a:gridCol w="2032000">
                      <a:extLst>
                        <a:ext uri="{9D8B030D-6E8A-4147-A177-3AD203B41FA5}">
                          <a16:colId xmlns:a16="http://schemas.microsoft.com/office/drawing/2014/main" val="2840401418"/>
                        </a:ext>
                      </a:extLst>
                    </a:gridCol>
                    <a:gridCol w="2032000">
                      <a:extLst>
                        <a:ext uri="{9D8B030D-6E8A-4147-A177-3AD203B41FA5}">
                          <a16:colId xmlns:a16="http://schemas.microsoft.com/office/drawing/2014/main" val="3329443550"/>
                        </a:ext>
                      </a:extLst>
                    </a:gridCol>
                  </a:tblGrid>
                  <a:tr h="0">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extLst>
                      <a:ext uri="{0D108BD9-81ED-4DB2-BD59-A6C34878D82A}">
                        <a16:rowId xmlns:a16="http://schemas.microsoft.com/office/drawing/2014/main" val="24531463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𝑌</m:t>
                                    </m:r>
                                  </m:sub>
                                </m:sSub>
                                <m:d>
                                  <m:dPr>
                                    <m:ctrlPr>
                                      <a:rPr lang="en-US" sz="2000" i="1" smtClean="0">
                                        <a:latin typeface="Cambria Math" panose="02040503050406030204" pitchFamily="18" charset="0"/>
                                      </a:rPr>
                                    </m:ctrlPr>
                                  </m:dPr>
                                  <m:e>
                                    <m:r>
                                      <a:rPr lang="en-US" sz="2000" b="0" i="1" smtClean="0">
                                        <a:latin typeface="Cambria Math" panose="02040503050406030204" pitchFamily="18" charset="0"/>
                                      </a:rPr>
                                      <m:t>𝑦</m:t>
                                    </m: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15</m:t>
                                    </m:r>
                                  </m:num>
                                  <m:den>
                                    <m:r>
                                      <a:rPr lang="en-US" sz="2000" b="0" i="1" smtClean="0">
                                        <a:latin typeface="Cambria Math" panose="02040503050406030204" pitchFamily="18" charset="0"/>
                                      </a:rPr>
                                      <m:t>28</m:t>
                                    </m:r>
                                  </m:den>
                                </m:f>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12</m:t>
                                    </m:r>
                                  </m:num>
                                  <m:den>
                                    <m:r>
                                      <a:rPr lang="en-US" sz="2000" b="0" i="1" smtClean="0">
                                        <a:latin typeface="Cambria Math" panose="02040503050406030204" pitchFamily="18" charset="0"/>
                                      </a:rPr>
                                      <m:t>28</m:t>
                                    </m:r>
                                  </m:den>
                                </m:f>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28</m:t>
                                    </m:r>
                                  </m:den>
                                </m:f>
                              </m:oMath>
                            </m:oMathPara>
                          </a14:m>
                          <a:endParaRPr lang="en-US" sz="2000" dirty="0"/>
                        </a:p>
                      </a:txBody>
                      <a:tcPr/>
                    </a:tc>
                    <a:extLst>
                      <a:ext uri="{0D108BD9-81ED-4DB2-BD59-A6C34878D82A}">
                        <a16:rowId xmlns:a16="http://schemas.microsoft.com/office/drawing/2014/main" val="3743257230"/>
                      </a:ext>
                    </a:extLst>
                  </a:tr>
                </a:tbl>
              </a:graphicData>
            </a:graphic>
          </p:graphicFrame>
        </mc:Choice>
        <mc:Fallback xmlns="">
          <p:graphicFrame>
            <p:nvGraphicFramePr>
              <p:cNvPr id="7" name="Table 6">
                <a:extLst>
                  <a:ext uri="{FF2B5EF4-FFF2-40B4-BE49-F238E27FC236}">
                    <a16:creationId xmlns:a16="http://schemas.microsoft.com/office/drawing/2014/main" id="{6EDCB242-18DE-41B2-8206-DB8BCE81E362}"/>
                  </a:ext>
                </a:extLst>
              </p:cNvPr>
              <p:cNvGraphicFramePr>
                <a:graphicFrameLocks noGrp="1"/>
              </p:cNvGraphicFramePr>
              <p:nvPr>
                <p:extLst>
                  <p:ext uri="{D42A27DB-BD31-4B8C-83A1-F6EECF244321}">
                    <p14:modId xmlns:p14="http://schemas.microsoft.com/office/powerpoint/2010/main" val="2752799953"/>
                  </p:ext>
                </p:extLst>
              </p:nvPr>
            </p:nvGraphicFramePr>
            <p:xfrm>
              <a:off x="2032001" y="4294813"/>
              <a:ext cx="8128000" cy="106654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844380258"/>
                        </a:ext>
                      </a:extLst>
                    </a:gridCol>
                    <a:gridCol w="2032000">
                      <a:extLst>
                        <a:ext uri="{9D8B030D-6E8A-4147-A177-3AD203B41FA5}">
                          <a16:colId xmlns:a16="http://schemas.microsoft.com/office/drawing/2014/main" val="1201046725"/>
                        </a:ext>
                      </a:extLst>
                    </a:gridCol>
                    <a:gridCol w="2032000">
                      <a:extLst>
                        <a:ext uri="{9D8B030D-6E8A-4147-A177-3AD203B41FA5}">
                          <a16:colId xmlns:a16="http://schemas.microsoft.com/office/drawing/2014/main" val="2840401418"/>
                        </a:ext>
                      </a:extLst>
                    </a:gridCol>
                    <a:gridCol w="2032000">
                      <a:extLst>
                        <a:ext uri="{9D8B030D-6E8A-4147-A177-3AD203B41FA5}">
                          <a16:colId xmlns:a16="http://schemas.microsoft.com/office/drawing/2014/main" val="3329443550"/>
                        </a:ext>
                      </a:extLst>
                    </a:gridCol>
                  </a:tblGrid>
                  <a:tr h="396240">
                    <a:tc>
                      <a:txBody>
                        <a:bodyPr/>
                        <a:lstStyle/>
                        <a:p>
                          <a:endParaRPr lang="en-US"/>
                        </a:p>
                      </a:txBody>
                      <a:tcPr>
                        <a:blipFill>
                          <a:blip r:embed="rId4"/>
                          <a:stretch>
                            <a:fillRect l="-299" t="-1538" r="-300000" b="-173846"/>
                          </a:stretch>
                        </a:blipFill>
                      </a:tcPr>
                    </a:tc>
                    <a:tc>
                      <a:txBody>
                        <a:bodyPr/>
                        <a:lstStyle/>
                        <a:p>
                          <a:endParaRPr lang="en-US"/>
                        </a:p>
                      </a:txBody>
                      <a:tcPr>
                        <a:blipFill>
                          <a:blip r:embed="rId4"/>
                          <a:stretch>
                            <a:fillRect l="-100601" t="-1538" r="-200901" b="-173846"/>
                          </a:stretch>
                        </a:blipFill>
                      </a:tcPr>
                    </a:tc>
                    <a:tc>
                      <a:txBody>
                        <a:bodyPr/>
                        <a:lstStyle/>
                        <a:p>
                          <a:endParaRPr lang="en-US"/>
                        </a:p>
                      </a:txBody>
                      <a:tcPr>
                        <a:blipFill>
                          <a:blip r:embed="rId4"/>
                          <a:stretch>
                            <a:fillRect l="-200000" t="-1538" r="-100299" b="-173846"/>
                          </a:stretch>
                        </a:blipFill>
                      </a:tcPr>
                    </a:tc>
                    <a:tc>
                      <a:txBody>
                        <a:bodyPr/>
                        <a:lstStyle/>
                        <a:p>
                          <a:endParaRPr lang="en-US"/>
                        </a:p>
                      </a:txBody>
                      <a:tcPr>
                        <a:blipFill>
                          <a:blip r:embed="rId4"/>
                          <a:stretch>
                            <a:fillRect l="-300901" t="-1538" r="-601" b="-173846"/>
                          </a:stretch>
                        </a:blipFill>
                      </a:tcPr>
                    </a:tc>
                    <a:extLst>
                      <a:ext uri="{0D108BD9-81ED-4DB2-BD59-A6C34878D82A}">
                        <a16:rowId xmlns:a16="http://schemas.microsoft.com/office/drawing/2014/main" val="245314632"/>
                      </a:ext>
                    </a:extLst>
                  </a:tr>
                  <a:tr h="670306">
                    <a:tc>
                      <a:txBody>
                        <a:bodyPr/>
                        <a:lstStyle/>
                        <a:p>
                          <a:endParaRPr lang="en-US"/>
                        </a:p>
                      </a:txBody>
                      <a:tcPr>
                        <a:blipFill>
                          <a:blip r:embed="rId4"/>
                          <a:stretch>
                            <a:fillRect l="-299" t="-59459" r="-300000" b="-1802"/>
                          </a:stretch>
                        </a:blipFill>
                      </a:tcPr>
                    </a:tc>
                    <a:tc>
                      <a:txBody>
                        <a:bodyPr/>
                        <a:lstStyle/>
                        <a:p>
                          <a:endParaRPr lang="en-US"/>
                        </a:p>
                      </a:txBody>
                      <a:tcPr>
                        <a:blipFill>
                          <a:blip r:embed="rId4"/>
                          <a:stretch>
                            <a:fillRect l="-100601" t="-59459" r="-200901" b="-1802"/>
                          </a:stretch>
                        </a:blipFill>
                      </a:tcPr>
                    </a:tc>
                    <a:tc>
                      <a:txBody>
                        <a:bodyPr/>
                        <a:lstStyle/>
                        <a:p>
                          <a:endParaRPr lang="en-US"/>
                        </a:p>
                      </a:txBody>
                      <a:tcPr>
                        <a:blipFill>
                          <a:blip r:embed="rId4"/>
                          <a:stretch>
                            <a:fillRect l="-200000" t="-59459" r="-100299" b="-1802"/>
                          </a:stretch>
                        </a:blipFill>
                      </a:tcPr>
                    </a:tc>
                    <a:tc>
                      <a:txBody>
                        <a:bodyPr/>
                        <a:lstStyle/>
                        <a:p>
                          <a:endParaRPr lang="en-US"/>
                        </a:p>
                      </a:txBody>
                      <a:tcPr>
                        <a:blipFill>
                          <a:blip r:embed="rId4"/>
                          <a:stretch>
                            <a:fillRect l="-300901" t="-59459" r="-601" b="-1802"/>
                          </a:stretch>
                        </a:blipFill>
                      </a:tcPr>
                    </a:tc>
                    <a:extLst>
                      <a:ext uri="{0D108BD9-81ED-4DB2-BD59-A6C34878D82A}">
                        <a16:rowId xmlns:a16="http://schemas.microsoft.com/office/drawing/2014/main" val="3743257230"/>
                      </a:ext>
                    </a:extLst>
                  </a:tr>
                </a:tbl>
              </a:graphicData>
            </a:graphic>
          </p:graphicFrame>
        </mc:Fallback>
      </mc:AlternateContent>
      <p:sp>
        <p:nvSpPr>
          <p:cNvPr id="8" name="Slide Number Placeholder 7">
            <a:extLst>
              <a:ext uri="{FF2B5EF4-FFF2-40B4-BE49-F238E27FC236}">
                <a16:creationId xmlns:a16="http://schemas.microsoft.com/office/drawing/2014/main" id="{CE6E0EEF-6430-4099-85C7-A9D16E66E84A}"/>
              </a:ext>
            </a:extLst>
          </p:cNvPr>
          <p:cNvSpPr>
            <a:spLocks noGrp="1"/>
          </p:cNvSpPr>
          <p:nvPr>
            <p:ph type="sldNum" sz="quarter" idx="12"/>
          </p:nvPr>
        </p:nvSpPr>
        <p:spPr/>
        <p:txBody>
          <a:bodyPr/>
          <a:lstStyle/>
          <a:p>
            <a:fld id="{A6C0F4D1-524F-41CA-8AFC-EEB2E05DF18F}" type="slidenum">
              <a:rPr lang="en-US" smtClean="0"/>
              <a:t>12</a:t>
            </a:fld>
            <a:endParaRPr lang="en-US"/>
          </a:p>
        </p:txBody>
      </p:sp>
      <p:graphicFrame>
        <p:nvGraphicFramePr>
          <p:cNvPr id="4" name="Object 3">
            <a:extLst>
              <a:ext uri="{FF2B5EF4-FFF2-40B4-BE49-F238E27FC236}">
                <a16:creationId xmlns:a16="http://schemas.microsoft.com/office/drawing/2014/main" id="{FB117851-9720-4406-98B8-12E4249ABFAE}"/>
              </a:ext>
            </a:extLst>
          </p:cNvPr>
          <p:cNvGraphicFramePr>
            <a:graphicFrameLocks noChangeAspect="1"/>
          </p:cNvGraphicFramePr>
          <p:nvPr>
            <p:extLst>
              <p:ext uri="{D42A27DB-BD31-4B8C-83A1-F6EECF244321}">
                <p14:modId xmlns:p14="http://schemas.microsoft.com/office/powerpoint/2010/main" val="1069987353"/>
              </p:ext>
            </p:extLst>
          </p:nvPr>
        </p:nvGraphicFramePr>
        <p:xfrm>
          <a:off x="4068763" y="5583296"/>
          <a:ext cx="4541837" cy="719138"/>
        </p:xfrm>
        <a:graphic>
          <a:graphicData uri="http://schemas.openxmlformats.org/presentationml/2006/ole">
            <mc:AlternateContent xmlns:mc="http://schemas.openxmlformats.org/markup-compatibility/2006">
              <mc:Choice xmlns:v="urn:schemas-microsoft-com:vml" Requires="v">
                <p:oleObj name="Equation" r:id="rId5" imgW="2806560" imgH="444240" progId="Equation.DSMT4">
                  <p:embed/>
                </p:oleObj>
              </mc:Choice>
              <mc:Fallback>
                <p:oleObj name="Equation" r:id="rId5" imgW="2806560" imgH="444240" progId="Equation.DSMT4">
                  <p:embed/>
                  <p:pic>
                    <p:nvPicPr>
                      <p:cNvPr id="0" name=""/>
                      <p:cNvPicPr/>
                      <p:nvPr/>
                    </p:nvPicPr>
                    <p:blipFill>
                      <a:blip r:embed="rId6"/>
                      <a:stretch>
                        <a:fillRect/>
                      </a:stretch>
                    </p:blipFill>
                    <p:spPr>
                      <a:xfrm>
                        <a:off x="4068763" y="5583296"/>
                        <a:ext cx="4541837" cy="7191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DB86DD-AB70-46BC-BA46-DB6F99025EAE}"/>
                  </a:ext>
                </a:extLst>
              </p:cNvPr>
              <p:cNvSpPr txBox="1"/>
              <p:nvPr/>
            </p:nvSpPr>
            <p:spPr>
              <a:xfrm>
                <a:off x="1724024" y="1496641"/>
                <a:ext cx="9496425" cy="12280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𝑝</m:t>
                          </m:r>
                        </m:e>
                        <m:sub>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𝑋</m:t>
                          </m:r>
                        </m:sub>
                      </m:sSub>
                      <m:d>
                        <m:dPr>
                          <m:ctrlP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𝑥</m:t>
                          </m:r>
                        </m:e>
                      </m:d>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m:t>
                      </m:r>
                      <m:nary>
                        <m:naryPr>
                          <m:chr m:val="∑"/>
                          <m:ctrlP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ctrlPr>
                        </m:naryPr>
                        <m:sub>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𝑦</m:t>
                          </m:r>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m:t>
                          </m:r>
                        </m:sub>
                        <m:sup>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up>
                        <m:e>
                          <m:sSub>
                            <m:sSubPr>
                              <m:ctrlP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𝑝</m:t>
                              </m:r>
                            </m:e>
                            <m:sub>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𝑋𝑌</m:t>
                              </m:r>
                            </m:sub>
                          </m:sSub>
                          <m:d>
                            <m:dPr>
                              <m:ctrlP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𝑥</m:t>
                              </m:r>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𝑦</m:t>
                              </m:r>
                            </m:e>
                          </m:d>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𝑝</m:t>
                              </m:r>
                            </m:e>
                            <m:sub>
                              <m:r>
                                <a:rPr lang="en-US" sz="2600" i="1">
                                  <a:solidFill>
                                    <a:prstClr val="black"/>
                                  </a:solidFill>
                                  <a:latin typeface="Cambria Math" panose="02040503050406030204" pitchFamily="18" charset="0"/>
                                </a:rPr>
                                <m:t>𝑌</m:t>
                              </m:r>
                            </m:sub>
                          </m:sSub>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𝑦</m:t>
                              </m:r>
                            </m:e>
                          </m:d>
                          <m:r>
                            <a:rPr lang="en-US" sz="2600" i="1">
                              <a:solidFill>
                                <a:prstClr val="black"/>
                              </a:solidFill>
                              <a:latin typeface="Cambria Math" panose="02040503050406030204" pitchFamily="18" charset="0"/>
                            </a:rPr>
                            <m:t>=</m:t>
                          </m:r>
                          <m:nary>
                            <m:naryPr>
                              <m:chr m:val="∑"/>
                              <m:ctrlPr>
                                <a:rPr lang="en-US" sz="2600" i="1">
                                  <a:solidFill>
                                    <a:prstClr val="black"/>
                                  </a:solidFill>
                                  <a:latin typeface="Cambria Math" panose="02040503050406030204" pitchFamily="18" charset="0"/>
                                </a:rPr>
                              </m:ctrlPr>
                            </m:naryPr>
                            <m:sub>
                              <m:r>
                                <a:rPr lang="en-US" sz="2600" i="1">
                                  <a:solidFill>
                                    <a:prstClr val="black"/>
                                  </a:solidFill>
                                  <a:latin typeface="Cambria Math" panose="02040503050406030204" pitchFamily="18" charset="0"/>
                                </a:rPr>
                                <m:t>𝑥</m:t>
                              </m:r>
                              <m:r>
                                <a:rPr lang="en-US" sz="2600" i="1">
                                  <a:solidFill>
                                    <a:prstClr val="black"/>
                                  </a:solidFill>
                                  <a:latin typeface="Cambria Math" panose="02040503050406030204" pitchFamily="18" charset="0"/>
                                </a:rPr>
                                <m:t>=−∞</m:t>
                              </m:r>
                            </m:sub>
                            <m:sup>
                              <m:r>
                                <a:rPr lang="en-US" sz="2600" i="1">
                                  <a:solidFill>
                                    <a:prstClr val="black"/>
                                  </a:solidFill>
                                  <a:latin typeface="Cambria Math" panose="02040503050406030204" pitchFamily="18" charset="0"/>
                                  <a:ea typeface="Cambria Math" panose="02040503050406030204" pitchFamily="18" charset="0"/>
                                </a:rPr>
                                <m:t>∞</m:t>
                              </m:r>
                            </m:sup>
                            <m:e>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𝑝</m:t>
                                  </m:r>
                                </m:e>
                                <m:sub>
                                  <m:r>
                                    <a:rPr lang="en-US" sz="2600" i="1">
                                      <a:solidFill>
                                        <a:prstClr val="black"/>
                                      </a:solidFill>
                                      <a:latin typeface="Cambria Math" panose="02040503050406030204" pitchFamily="18" charset="0"/>
                                    </a:rPr>
                                    <m:t>𝑋𝑌</m:t>
                                  </m:r>
                                </m:sub>
                              </m:sSub>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𝑥</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𝑦</m:t>
                                  </m:r>
                                </m:e>
                              </m:d>
                            </m:e>
                          </m:nary>
                        </m:e>
                      </m:nary>
                    </m:oMath>
                  </m:oMathPara>
                </a14:m>
                <a:endParaRPr lang="en-US" sz="2600" dirty="0"/>
              </a:p>
            </p:txBody>
          </p:sp>
        </mc:Choice>
        <mc:Fallback xmlns="">
          <p:sp>
            <p:nvSpPr>
              <p:cNvPr id="9" name="TextBox 8">
                <a:extLst>
                  <a:ext uri="{FF2B5EF4-FFF2-40B4-BE49-F238E27FC236}">
                    <a16:creationId xmlns:a16="http://schemas.microsoft.com/office/drawing/2014/main" id="{72DB86DD-AB70-46BC-BA46-DB6F99025EAE}"/>
                  </a:ext>
                </a:extLst>
              </p:cNvPr>
              <p:cNvSpPr txBox="1">
                <a:spLocks noRot="1" noChangeAspect="1" noMove="1" noResize="1" noEditPoints="1" noAdjustHandles="1" noChangeArrowheads="1" noChangeShapeType="1" noTextEdit="1"/>
              </p:cNvSpPr>
              <p:nvPr/>
            </p:nvSpPr>
            <p:spPr>
              <a:xfrm>
                <a:off x="1724024" y="1496641"/>
                <a:ext cx="9496425" cy="122802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913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1FA7-AEC7-41A6-A13B-6990CA4FC908}"/>
              </a:ext>
            </a:extLst>
          </p:cNvPr>
          <p:cNvSpPr>
            <a:spLocks noGrp="1"/>
          </p:cNvSpPr>
          <p:nvPr>
            <p:ph type="title"/>
          </p:nvPr>
        </p:nvSpPr>
        <p:spPr/>
        <p:txBody>
          <a:bodyPr/>
          <a:lstStyle/>
          <a:p>
            <a:pPr algn="ctr"/>
            <a:r>
              <a:rPr lang="en-US" dirty="0"/>
              <a:t>Joint Probability Distribution of Continuous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B187E5-6BFD-465F-951C-BAB52B25FF5D}"/>
                  </a:ext>
                </a:extLst>
              </p:cNvPr>
              <p:cNvSpPr>
                <a:spLocks noGrp="1"/>
              </p:cNvSpPr>
              <p:nvPr>
                <p:ph idx="1"/>
              </p:nvPr>
            </p:nvSpPr>
            <p:spPr/>
            <p:txBody>
              <a:bodyPr>
                <a:normAutofit fontScale="92500" lnSpcReduction="10000"/>
              </a:bodyPr>
              <a:lstStyle/>
              <a:p>
                <a:pPr marL="0" lvl="0" indent="0">
                  <a:buNone/>
                </a:pPr>
                <a:r>
                  <a:rPr lang="en-US" sz="2600" b="1" u="sng" dirty="0">
                    <a:solidFill>
                      <a:prstClr val="black"/>
                    </a:solidFill>
                  </a:rPr>
                  <a:t>Joint PDF:</a:t>
                </a:r>
              </a:p>
              <a:p>
                <a:pPr marL="0" lvl="0" indent="0">
                  <a:buNone/>
                </a:pPr>
                <a:r>
                  <a:rPr lang="en-US" sz="2600" dirty="0">
                    <a:solidFill>
                      <a:prstClr val="black"/>
                    </a:solidFill>
                  </a:rPr>
                  <a:t>Consider two continuous random variables </a:t>
                </a:r>
                <a14:m>
                  <m:oMath xmlns:m="http://schemas.openxmlformats.org/officeDocument/2006/math">
                    <m:r>
                      <a:rPr lang="en-US" sz="2600" i="1">
                        <a:solidFill>
                          <a:prstClr val="black"/>
                        </a:solidFill>
                        <a:latin typeface="Cambria Math" panose="02040503050406030204" pitchFamily="18" charset="0"/>
                      </a:rPr>
                      <m:t>𝑋</m:t>
                    </m:r>
                  </m:oMath>
                </a14:m>
                <a:r>
                  <a:rPr lang="en-US" sz="2600" dirty="0">
                    <a:solidFill>
                      <a:prstClr val="black"/>
                    </a:solidFill>
                  </a:rPr>
                  <a:t> and </a:t>
                </a:r>
                <a14:m>
                  <m:oMath xmlns:m="http://schemas.openxmlformats.org/officeDocument/2006/math">
                    <m:r>
                      <a:rPr lang="en-US" sz="2600" i="1">
                        <a:solidFill>
                          <a:prstClr val="black"/>
                        </a:solidFill>
                        <a:latin typeface="Cambria Math" panose="02040503050406030204" pitchFamily="18" charset="0"/>
                      </a:rPr>
                      <m:t>𝑌</m:t>
                    </m:r>
                  </m:oMath>
                </a14:m>
                <a:r>
                  <a:rPr lang="en-US" sz="2600" dirty="0">
                    <a:solidFill>
                      <a:prstClr val="black"/>
                    </a:solidFill>
                  </a:rPr>
                  <a:t>, defined on the sample space of an experiment.  Their joint PDF, denoted </a:t>
                </a:r>
                <a14:m>
                  <m:oMath xmlns:m="http://schemas.openxmlformats.org/officeDocument/2006/math">
                    <m:sSub>
                      <m:sSubPr>
                        <m:ctrlPr>
                          <a:rPr lang="en-US" sz="2600" i="1">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𝑓</m:t>
                        </m:r>
                      </m:e>
                      <m:sub>
                        <m:r>
                          <a:rPr lang="en-US" sz="2600" i="1">
                            <a:solidFill>
                              <a:prstClr val="black"/>
                            </a:solidFill>
                            <a:latin typeface="Cambria Math" panose="02040503050406030204" pitchFamily="18" charset="0"/>
                          </a:rPr>
                          <m:t>𝑋𝑌</m:t>
                        </m:r>
                      </m:sub>
                    </m:sSub>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𝑥</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𝑦</m:t>
                        </m:r>
                      </m:e>
                    </m:d>
                  </m:oMath>
                </a14:m>
                <a:r>
                  <a:rPr lang="en-US" sz="2600" dirty="0">
                    <a:solidFill>
                      <a:prstClr val="black"/>
                    </a:solidFill>
                  </a:rPr>
                  <a:t> is a function with the following properties: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nary>
                            <m:naryPr>
                              <m:limLoc m:val="undOvr"/>
                              <m:ctrlPr>
                                <a:rPr lang="en-US"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𝑑𝑥𝑑𝑦</m:t>
                              </m:r>
                              <m:r>
                                <a:rPr lang="en-US" b="0" i="1" smtClean="0">
                                  <a:solidFill>
                                    <a:prstClr val="black"/>
                                  </a:solidFill>
                                  <a:latin typeface="Cambria Math" panose="02040503050406030204" pitchFamily="18" charset="0"/>
                                </a:rPr>
                                <m:t>=1</m:t>
                              </m:r>
                            </m:e>
                          </m:nary>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rPr>
                        <m:t>=</m:t>
                      </m:r>
                      <m:nary>
                        <m:naryPr>
                          <m:chr m:val="∬"/>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𝐴</m:t>
                          </m:r>
                        </m:sub>
                        <m:sup/>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𝑑𝑥𝑑𝑦</m:t>
                          </m:r>
                        </m:e>
                      </m:nary>
                    </m:oMath>
                  </m:oMathPara>
                </a14:m>
                <a:endParaRPr lang="en-US" dirty="0"/>
              </a:p>
            </p:txBody>
          </p:sp>
        </mc:Choice>
        <mc:Fallback xmlns="">
          <p:sp>
            <p:nvSpPr>
              <p:cNvPr id="3" name="Content Placeholder 2">
                <a:extLst>
                  <a:ext uri="{FF2B5EF4-FFF2-40B4-BE49-F238E27FC236}">
                    <a16:creationId xmlns:a16="http://schemas.microsoft.com/office/drawing/2014/main" id="{B8B187E5-6BFD-465F-951C-BAB52B25FF5D}"/>
                  </a:ext>
                </a:extLst>
              </p:cNvPr>
              <p:cNvSpPr>
                <a:spLocks noGrp="1" noRot="1" noChangeAspect="1" noMove="1" noResize="1" noEditPoints="1" noAdjustHandles="1" noChangeArrowheads="1" noChangeShapeType="1" noTextEdit="1"/>
              </p:cNvSpPr>
              <p:nvPr>
                <p:ph idx="1"/>
              </p:nvPr>
            </p:nvSpPr>
            <p:spPr>
              <a:blipFill>
                <a:blip r:embed="rId2"/>
                <a:stretch>
                  <a:fillRect l="-928" t="-26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3430E-7ED8-40A7-A6F7-1A3F4292CF46}"/>
              </a:ext>
            </a:extLst>
          </p:cNvPr>
          <p:cNvSpPr>
            <a:spLocks noGrp="1"/>
          </p:cNvSpPr>
          <p:nvPr>
            <p:ph type="sldNum" sz="quarter" idx="12"/>
          </p:nvPr>
        </p:nvSpPr>
        <p:spPr/>
        <p:txBody>
          <a:bodyPr/>
          <a:lstStyle/>
          <a:p>
            <a:fld id="{A6C0F4D1-524F-41CA-8AFC-EEB2E05DF18F}" type="slidenum">
              <a:rPr lang="en-US" smtClean="0"/>
              <a:t>13</a:t>
            </a:fld>
            <a:endParaRPr lang="en-US"/>
          </a:p>
        </p:txBody>
      </p:sp>
    </p:spTree>
    <p:extLst>
      <p:ext uri="{BB962C8B-B14F-4D97-AF65-F5344CB8AC3E}">
        <p14:creationId xmlns:p14="http://schemas.microsoft.com/office/powerpoint/2010/main" val="303458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DB1F-5483-476C-9C09-93ABEF248E79}"/>
              </a:ext>
            </a:extLst>
          </p:cNvPr>
          <p:cNvSpPr>
            <a:spLocks noGrp="1"/>
          </p:cNvSpPr>
          <p:nvPr>
            <p:ph type="title"/>
          </p:nvPr>
        </p:nvSpPr>
        <p:spPr/>
        <p:txBody>
          <a:bodyPr/>
          <a:lstStyle/>
          <a:p>
            <a:pPr algn="ctr"/>
            <a:r>
              <a:rPr lang="en-US" dirty="0"/>
              <a:t>Joint Probability Distribution of Continuous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B1BDF0-1D6A-4281-B016-4F4B14272919}"/>
                  </a:ext>
                </a:extLst>
              </p:cNvPr>
              <p:cNvSpPr>
                <a:spLocks noGrp="1"/>
              </p:cNvSpPr>
              <p:nvPr>
                <p:ph idx="1"/>
              </p:nvPr>
            </p:nvSpPr>
            <p:spPr/>
            <p:txBody>
              <a:bodyPr/>
              <a:lstStyle/>
              <a:p>
                <a:pPr marL="0" indent="0">
                  <a:buNone/>
                </a:pPr>
                <a:r>
                  <a:rPr lang="en-US" b="1" u="sng" dirty="0"/>
                  <a:t>Joint CDF:</a:t>
                </a:r>
              </a:p>
              <a:p>
                <a:pPr marL="0" lvl="0" indent="0">
                  <a:buNone/>
                </a:pPr>
                <a:r>
                  <a:rPr lang="en-US" sz="2600" dirty="0">
                    <a:solidFill>
                      <a:prstClr val="black"/>
                    </a:solidFill>
                  </a:rPr>
                  <a:t>Consider two continuous random variables </a:t>
                </a:r>
                <a14:m>
                  <m:oMath xmlns:m="http://schemas.openxmlformats.org/officeDocument/2006/math">
                    <m:r>
                      <a:rPr lang="en-US" sz="2600" i="1">
                        <a:solidFill>
                          <a:prstClr val="black"/>
                        </a:solidFill>
                        <a:latin typeface="Cambria Math" panose="02040503050406030204" pitchFamily="18" charset="0"/>
                      </a:rPr>
                      <m:t>𝑋</m:t>
                    </m:r>
                  </m:oMath>
                </a14:m>
                <a:r>
                  <a:rPr lang="en-US" sz="2600" dirty="0">
                    <a:solidFill>
                      <a:prstClr val="black"/>
                    </a:solidFill>
                  </a:rPr>
                  <a:t> and </a:t>
                </a:r>
                <a14:m>
                  <m:oMath xmlns:m="http://schemas.openxmlformats.org/officeDocument/2006/math">
                    <m:r>
                      <a:rPr lang="en-US" sz="2600" i="1">
                        <a:solidFill>
                          <a:prstClr val="black"/>
                        </a:solidFill>
                        <a:latin typeface="Cambria Math" panose="02040503050406030204" pitchFamily="18" charset="0"/>
                      </a:rPr>
                      <m:t>𝑌</m:t>
                    </m:r>
                  </m:oMath>
                </a14:m>
                <a:r>
                  <a:rPr lang="en-US" sz="2600" dirty="0">
                    <a:solidFill>
                      <a:prstClr val="black"/>
                    </a:solidFill>
                  </a:rPr>
                  <a:t>, defined on the sample space of an experiment.  Their joint PDF, denoted </a:t>
                </a:r>
                <a14:m>
                  <m:oMath xmlns:m="http://schemas.openxmlformats.org/officeDocument/2006/math">
                    <m:sSub>
                      <m:sSubPr>
                        <m:ctrlPr>
                          <a:rPr lang="en-US" sz="2600" i="1">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𝐹</m:t>
                        </m:r>
                      </m:e>
                      <m:sub>
                        <m:r>
                          <a:rPr lang="en-US" sz="2600" i="1">
                            <a:solidFill>
                              <a:prstClr val="black"/>
                            </a:solidFill>
                            <a:latin typeface="Cambria Math" panose="02040503050406030204" pitchFamily="18" charset="0"/>
                          </a:rPr>
                          <m:t>𝑋𝑌</m:t>
                        </m:r>
                      </m:sub>
                    </m:sSub>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𝑥</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𝑦</m:t>
                        </m:r>
                      </m:e>
                    </m:d>
                  </m:oMath>
                </a14:m>
                <a:r>
                  <a:rPr lang="en-US" sz="2600" dirty="0">
                    <a:solidFill>
                      <a:prstClr val="black"/>
                    </a:solidFill>
                  </a:rPr>
                  <a:t> is defined, for all real numbers </a:t>
                </a:r>
                <a14:m>
                  <m:oMath xmlns:m="http://schemas.openxmlformats.org/officeDocument/2006/math">
                    <m:r>
                      <a:rPr lang="en-US" sz="2600" i="1">
                        <a:solidFill>
                          <a:prstClr val="black"/>
                        </a:solidFill>
                        <a:latin typeface="Cambria Math" panose="02040503050406030204" pitchFamily="18" charset="0"/>
                      </a:rPr>
                      <m:t>𝑥</m:t>
                    </m:r>
                  </m:oMath>
                </a14:m>
                <a:r>
                  <a:rPr lang="en-US" sz="2600" dirty="0">
                    <a:solidFill>
                      <a:prstClr val="black"/>
                    </a:solidFill>
                  </a:rPr>
                  <a:t> and </a:t>
                </a:r>
                <a14:m>
                  <m:oMath xmlns:m="http://schemas.openxmlformats.org/officeDocument/2006/math">
                    <m:r>
                      <a:rPr lang="en-US" sz="2600" i="1">
                        <a:solidFill>
                          <a:prstClr val="black"/>
                        </a:solidFill>
                        <a:latin typeface="Cambria Math" panose="02040503050406030204" pitchFamily="18" charset="0"/>
                      </a:rPr>
                      <m:t>𝑦</m:t>
                    </m:r>
                  </m:oMath>
                </a14:m>
                <a:r>
                  <a:rPr lang="en-US" sz="2600" dirty="0">
                    <a:solidFill>
                      <a:prstClr val="black"/>
                    </a:solidFill>
                  </a:rPr>
                  <a:t>, as</a:t>
                </a:r>
              </a:p>
              <a:p>
                <a:pPr marL="0" lvl="0" indent="0">
                  <a:buNone/>
                </a:pPr>
                <a14:m>
                  <m:oMathPara xmlns:m="http://schemas.openxmlformats.org/officeDocument/2006/math">
                    <m:oMathParaPr>
                      <m:jc m:val="centerGroup"/>
                    </m:oMathParaPr>
                    <m:oMath xmlns:m="http://schemas.openxmlformats.org/officeDocument/2006/math">
                      <m:sSub>
                        <m:sSubPr>
                          <m:ctrlPr>
                            <a:rPr lang="en-US" sz="2600" i="1" smtClean="0">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𝐹</m:t>
                          </m:r>
                        </m:e>
                        <m:sub>
                          <m:r>
                            <a:rPr lang="en-US" sz="2600" b="0" i="1" smtClean="0">
                              <a:solidFill>
                                <a:prstClr val="black"/>
                              </a:solidFill>
                              <a:latin typeface="Cambria Math" panose="02040503050406030204" pitchFamily="18" charset="0"/>
                            </a:rPr>
                            <m:t>𝑋𝑌</m:t>
                          </m:r>
                        </m:sub>
                      </m:sSub>
                      <m:d>
                        <m:dPr>
                          <m:ctrlPr>
                            <a:rPr lang="en-US" sz="260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𝑥</m:t>
                          </m:r>
                          <m: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rPr>
                            <m:t>𝑦</m:t>
                          </m:r>
                        </m:e>
                      </m:d>
                      <m: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rPr>
                        <m:t>𝑃</m:t>
                      </m:r>
                      <m:d>
                        <m:dPr>
                          <m:begChr m:val="["/>
                          <m:endChr m:val="]"/>
                          <m:ctrlPr>
                            <a:rPr lang="en-US" sz="2600" b="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𝑋</m:t>
                          </m:r>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𝑥</m:t>
                          </m:r>
                          <m:r>
                            <a:rPr lang="en-US" sz="2600" b="0" i="1" smtClean="0">
                              <a:solidFill>
                                <a:prstClr val="black"/>
                              </a:solidFill>
                              <a:latin typeface="Cambria Math" panose="02040503050406030204" pitchFamily="18" charset="0"/>
                              <a:ea typeface="Cambria Math" panose="02040503050406030204" pitchFamily="18" charset="0"/>
                            </a:rPr>
                            <m:t>, </m:t>
                          </m:r>
                          <m:r>
                            <a:rPr lang="en-US" sz="2600" b="0" i="1" smtClean="0">
                              <a:solidFill>
                                <a:prstClr val="black"/>
                              </a:solidFill>
                              <a:latin typeface="Cambria Math" panose="02040503050406030204" pitchFamily="18" charset="0"/>
                              <a:ea typeface="Cambria Math" panose="02040503050406030204" pitchFamily="18" charset="0"/>
                            </a:rPr>
                            <m:t>𝑌</m:t>
                          </m:r>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𝑦</m:t>
                          </m:r>
                        </m:e>
                      </m:d>
                      <m:r>
                        <a:rPr lang="en-US" sz="2600" b="0" i="1" smtClean="0">
                          <a:solidFill>
                            <a:prstClr val="black"/>
                          </a:solidFill>
                          <a:latin typeface="Cambria Math" panose="02040503050406030204" pitchFamily="18" charset="0"/>
                        </a:rPr>
                        <m:t>=</m:t>
                      </m:r>
                      <m:nary>
                        <m:naryPr>
                          <m:limLoc m:val="undOvr"/>
                          <m:ctrlPr>
                            <a:rPr lang="en-US" sz="2600" b="0" i="1" smtClean="0">
                              <a:solidFill>
                                <a:prstClr val="black"/>
                              </a:solidFill>
                              <a:latin typeface="Cambria Math" panose="02040503050406030204" pitchFamily="18" charset="0"/>
                            </a:rPr>
                          </m:ctrlPr>
                        </m:naryPr>
                        <m:sub>
                          <m:r>
                            <m:rPr>
                              <m:brk m:alnAt="24"/>
                            </m:rP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m:t>
                          </m:r>
                        </m:sub>
                        <m:sup>
                          <m:r>
                            <a:rPr lang="en-US" sz="2600" b="0" i="1" smtClean="0">
                              <a:solidFill>
                                <a:prstClr val="black"/>
                              </a:solidFill>
                              <a:latin typeface="Cambria Math" panose="02040503050406030204" pitchFamily="18" charset="0"/>
                            </a:rPr>
                            <m:t>𝑦</m:t>
                          </m:r>
                        </m:sup>
                        <m:e>
                          <m:nary>
                            <m:naryPr>
                              <m:limLoc m:val="undOvr"/>
                              <m:ctrlPr>
                                <a:rPr lang="en-US" sz="2600" b="0" i="1" smtClean="0">
                                  <a:solidFill>
                                    <a:prstClr val="black"/>
                                  </a:solidFill>
                                  <a:latin typeface="Cambria Math" panose="02040503050406030204" pitchFamily="18" charset="0"/>
                                </a:rPr>
                              </m:ctrlPr>
                            </m:naryPr>
                            <m:sub>
                              <m:r>
                                <m:rPr>
                                  <m:brk m:alnAt="24"/>
                                </m:rP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m:t>
                              </m:r>
                            </m:sub>
                            <m:sup>
                              <m:r>
                                <a:rPr lang="en-US" sz="2600" b="0" i="1" smtClean="0">
                                  <a:solidFill>
                                    <a:prstClr val="black"/>
                                  </a:solidFill>
                                  <a:latin typeface="Cambria Math" panose="02040503050406030204" pitchFamily="18" charset="0"/>
                                </a:rPr>
                                <m:t>𝑥</m:t>
                              </m:r>
                            </m:sup>
                            <m:e>
                              <m:sSub>
                                <m:sSubPr>
                                  <m:ctrlPr>
                                    <a:rPr lang="en-US" sz="2600" b="0" i="1" smtClean="0">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𝑓</m:t>
                                  </m:r>
                                </m:e>
                                <m:sub>
                                  <m:r>
                                    <a:rPr lang="en-US" sz="2600" b="0" i="1" smtClean="0">
                                      <a:solidFill>
                                        <a:prstClr val="black"/>
                                      </a:solidFill>
                                      <a:latin typeface="Cambria Math" panose="02040503050406030204" pitchFamily="18" charset="0"/>
                                    </a:rPr>
                                    <m:t>𝑋𝑌</m:t>
                                  </m:r>
                                </m:sub>
                              </m:sSub>
                              <m:d>
                                <m:dPr>
                                  <m:ctrlPr>
                                    <a:rPr lang="en-US" sz="2600" b="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𝑢</m:t>
                                  </m:r>
                                  <m: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rPr>
                                    <m:t>𝑣</m:t>
                                  </m:r>
                                </m:e>
                              </m:d>
                              <m:r>
                                <a:rPr lang="en-US" sz="2600" b="0" i="1" smtClean="0">
                                  <a:solidFill>
                                    <a:prstClr val="black"/>
                                  </a:solidFill>
                                  <a:latin typeface="Cambria Math" panose="02040503050406030204" pitchFamily="18" charset="0"/>
                                </a:rPr>
                                <m:t>𝑑𝑢𝑑𝑣</m:t>
                              </m:r>
                            </m:e>
                          </m:nary>
                        </m:e>
                      </m:nary>
                    </m:oMath>
                  </m:oMathPara>
                </a14:m>
                <a:endParaRPr lang="en-US" sz="2600" dirty="0">
                  <a:solidFill>
                    <a:prstClr val="black"/>
                  </a:solidFill>
                </a:endParaRPr>
              </a:p>
              <a:p>
                <a:pPr marL="0" lvl="0" indent="0">
                  <a:buNone/>
                </a:pPr>
                <a:endParaRPr lang="en-US" sz="2600"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sz="2600" i="1" smtClean="0">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𝑓</m:t>
                          </m:r>
                        </m:e>
                        <m:sub>
                          <m:r>
                            <a:rPr lang="en-US" sz="2600" b="0" i="1" smtClean="0">
                              <a:solidFill>
                                <a:prstClr val="black"/>
                              </a:solidFill>
                              <a:latin typeface="Cambria Math" panose="02040503050406030204" pitchFamily="18" charset="0"/>
                            </a:rPr>
                            <m:t>𝑋𝑌</m:t>
                          </m:r>
                        </m:sub>
                      </m:sSub>
                      <m:d>
                        <m:dPr>
                          <m:ctrlPr>
                            <a:rPr lang="en-US" sz="260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𝑥</m:t>
                          </m:r>
                          <m: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rPr>
                            <m:t>𝑦</m:t>
                          </m:r>
                        </m:e>
                      </m:d>
                      <m:r>
                        <a:rPr lang="en-US" sz="2600" b="0" i="1" smtClean="0">
                          <a:solidFill>
                            <a:prstClr val="black"/>
                          </a:solidFill>
                          <a:latin typeface="Cambria Math" panose="02040503050406030204" pitchFamily="18" charset="0"/>
                        </a:rPr>
                        <m:t>=</m:t>
                      </m:r>
                      <m:f>
                        <m:fPr>
                          <m:ctrlPr>
                            <a:rPr lang="en-US" sz="2600" b="0" i="1" smtClean="0">
                              <a:solidFill>
                                <a:prstClr val="black"/>
                              </a:solidFill>
                              <a:latin typeface="Cambria Math" panose="02040503050406030204" pitchFamily="18" charset="0"/>
                            </a:rPr>
                          </m:ctrlPr>
                        </m:fPr>
                        <m:num>
                          <m:sSup>
                            <m:sSupPr>
                              <m:ctrlPr>
                                <a:rPr lang="en-US" sz="2600" b="0" i="1" smtClean="0">
                                  <a:solidFill>
                                    <a:prstClr val="black"/>
                                  </a:solidFill>
                                  <a:latin typeface="Cambria Math" panose="02040503050406030204" pitchFamily="18" charset="0"/>
                                </a:rPr>
                              </m:ctrlPr>
                            </m:sSupPr>
                            <m:e>
                              <m:r>
                                <a:rPr lang="en-US" sz="2600" b="0" i="1" smtClean="0">
                                  <a:solidFill>
                                    <a:prstClr val="black"/>
                                  </a:solidFill>
                                  <a:latin typeface="Cambria Math" panose="02040503050406030204" pitchFamily="18" charset="0"/>
                                  <a:ea typeface="Cambria Math" panose="02040503050406030204" pitchFamily="18" charset="0"/>
                                </a:rPr>
                                <m:t>𝜕</m:t>
                              </m:r>
                            </m:e>
                            <m:sup>
                              <m:r>
                                <a:rPr lang="en-US" sz="2600" b="0" i="1" smtClean="0">
                                  <a:solidFill>
                                    <a:prstClr val="black"/>
                                  </a:solidFill>
                                  <a:latin typeface="Cambria Math" panose="02040503050406030204" pitchFamily="18" charset="0"/>
                                </a:rPr>
                                <m:t>2</m:t>
                              </m:r>
                            </m:sup>
                          </m:sSup>
                          <m:sSub>
                            <m:sSubPr>
                              <m:ctrlPr>
                                <a:rPr lang="en-US" sz="2600" b="0" i="1" smtClean="0">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𝐹</m:t>
                              </m:r>
                            </m:e>
                            <m:sub>
                              <m:r>
                                <a:rPr lang="en-US" sz="2600" b="0" i="1" smtClean="0">
                                  <a:solidFill>
                                    <a:prstClr val="black"/>
                                  </a:solidFill>
                                  <a:latin typeface="Cambria Math" panose="02040503050406030204" pitchFamily="18" charset="0"/>
                                </a:rPr>
                                <m:t>𝑋𝑌</m:t>
                              </m:r>
                            </m:sub>
                          </m:sSub>
                          <m:d>
                            <m:dPr>
                              <m:ctrlPr>
                                <a:rPr lang="en-US" sz="2600" b="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𝑥</m:t>
                              </m:r>
                              <m: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rPr>
                                <m:t>𝑦</m:t>
                              </m:r>
                            </m:e>
                          </m:d>
                        </m:num>
                        <m:den>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𝑥</m:t>
                          </m:r>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𝑦</m:t>
                          </m:r>
                        </m:den>
                      </m:f>
                    </m:oMath>
                  </m:oMathPara>
                </a14:m>
                <a:endParaRPr lang="en-US" sz="2600" dirty="0">
                  <a:solidFill>
                    <a:prstClr val="black"/>
                  </a:solidFill>
                </a:endParaRPr>
              </a:p>
              <a:p>
                <a:pPr marL="0" lvl="0" indent="0">
                  <a:buNone/>
                </a:pPr>
                <a:endParaRPr lang="en-US" sz="2600" dirty="0">
                  <a:solidFill>
                    <a:prstClr val="black"/>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9B1BDF0-1D6A-4281-B016-4F4B14272919}"/>
                  </a:ext>
                </a:extLst>
              </p:cNvPr>
              <p:cNvSpPr>
                <a:spLocks noGrp="1" noRot="1" noChangeAspect="1" noMove="1" noResize="1" noEditPoints="1" noAdjustHandles="1" noChangeArrowheads="1" noChangeShapeType="1" noTextEdit="1"/>
              </p:cNvSpPr>
              <p:nvPr>
                <p:ph idx="1"/>
              </p:nvPr>
            </p:nvSpPr>
            <p:spPr>
              <a:blipFill>
                <a:blip r:embed="rId2"/>
                <a:stretch>
                  <a:fillRect l="-1217" t="-2241" r="-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4C37FD-5621-4D33-91BF-E7C03C33DA2F}"/>
              </a:ext>
            </a:extLst>
          </p:cNvPr>
          <p:cNvSpPr>
            <a:spLocks noGrp="1"/>
          </p:cNvSpPr>
          <p:nvPr>
            <p:ph type="sldNum" sz="quarter" idx="12"/>
          </p:nvPr>
        </p:nvSpPr>
        <p:spPr/>
        <p:txBody>
          <a:bodyPr/>
          <a:lstStyle/>
          <a:p>
            <a:fld id="{A6C0F4D1-524F-41CA-8AFC-EEB2E05DF18F}" type="slidenum">
              <a:rPr lang="en-US" smtClean="0"/>
              <a:t>14</a:t>
            </a:fld>
            <a:endParaRPr lang="en-US"/>
          </a:p>
        </p:txBody>
      </p:sp>
    </p:spTree>
    <p:extLst>
      <p:ext uri="{BB962C8B-B14F-4D97-AF65-F5344CB8AC3E}">
        <p14:creationId xmlns:p14="http://schemas.microsoft.com/office/powerpoint/2010/main" val="121285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D7BB-809E-43D7-BB91-2F0574492F9E}"/>
              </a:ext>
            </a:extLst>
          </p:cNvPr>
          <p:cNvSpPr>
            <a:spLocks noGrp="1"/>
          </p:cNvSpPr>
          <p:nvPr>
            <p:ph type="title"/>
          </p:nvPr>
        </p:nvSpPr>
        <p:spPr/>
        <p:txBody>
          <a:bodyPr/>
          <a:lstStyle/>
          <a:p>
            <a:pPr algn="ctr"/>
            <a:r>
              <a:rPr lang="en-US" dirty="0"/>
              <a:t>Joint Probability Distribution of Continuous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0DCA58-D656-45CF-9A6B-F49034894DED}"/>
                  </a:ext>
                </a:extLst>
              </p:cNvPr>
              <p:cNvSpPr>
                <a:spLocks noGrp="1"/>
              </p:cNvSpPr>
              <p:nvPr>
                <p:ph idx="1"/>
              </p:nvPr>
            </p:nvSpPr>
            <p:spPr/>
            <p:txBody>
              <a:bodyPr/>
              <a:lstStyle/>
              <a:p>
                <a:pPr marL="0" indent="0">
                  <a:buNone/>
                </a:pPr>
                <a:r>
                  <a:rPr lang="en-US" b="1" u="sng" dirty="0"/>
                  <a:t>Properties of Joint CDF:</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e>
                      </m:d>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𝑃</m:t>
                      </m:r>
                      <m:d>
                        <m:dPr>
                          <m:begChr m:val="["/>
                          <m:endChr m:val="]"/>
                          <m:ctrlPr>
                            <a:rPr lang="en-US" b="0" i="1" smtClean="0">
                              <a:solidFill>
                                <a:prstClr val="black"/>
                              </a:solidFill>
                              <a:latin typeface="Cambria Math" panose="02040503050406030204" pitchFamily="18" charset="0"/>
                              <a:ea typeface="Cambria Math" panose="02040503050406030204" pitchFamily="18" charset="0"/>
                            </a:rPr>
                          </m:ctrlPr>
                        </m:dPr>
                        <m:e>
                          <m:r>
                            <a:rPr lang="en-US" b="0" i="1" smtClean="0">
                              <a:solidFill>
                                <a:prstClr val="black"/>
                              </a:solidFill>
                              <a:latin typeface="Cambria Math" panose="02040503050406030204" pitchFamily="18" charset="0"/>
                              <a:ea typeface="Cambria Math" panose="02040503050406030204" pitchFamily="18" charset="0"/>
                            </a:rPr>
                            <m:t>𝑋</m:t>
                          </m:r>
                          <m:r>
                            <a:rPr lang="en-US" b="0" i="1" smtClean="0">
                              <a:solidFill>
                                <a:prstClr val="black"/>
                              </a:solidFill>
                              <a:latin typeface="Cambria Math" panose="02040503050406030204" pitchFamily="18" charset="0"/>
                              <a:ea typeface="Cambria Math" panose="02040503050406030204" pitchFamily="18" charset="0"/>
                            </a:rPr>
                            <m:t>&lt;−∞, </m:t>
                          </m:r>
                          <m:r>
                            <a:rPr lang="en-US" b="0" i="1" smtClean="0">
                              <a:solidFill>
                                <a:prstClr val="black"/>
                              </a:solidFill>
                              <a:latin typeface="Cambria Math" panose="02040503050406030204" pitchFamily="18" charset="0"/>
                              <a:ea typeface="Cambria Math" panose="02040503050406030204" pitchFamily="18" charset="0"/>
                            </a:rPr>
                            <m:t>𝑌</m:t>
                          </m:r>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𝑦</m:t>
                          </m:r>
                        </m:e>
                      </m:d>
                      <m:r>
                        <a:rPr lang="en-US" b="0" i="1" smtClean="0">
                          <a:solidFill>
                            <a:prstClr val="black"/>
                          </a:solidFill>
                          <a:latin typeface="Cambria Math" panose="02040503050406030204" pitchFamily="18" charset="0"/>
                          <a:ea typeface="Cambria Math" panose="02040503050406030204" pitchFamily="18" charset="0"/>
                        </a:rPr>
                        <m:t>=0,  ∀</m:t>
                      </m:r>
                      <m:r>
                        <a:rPr lang="en-US" b="0" i="1" smtClean="0">
                          <a:solidFill>
                            <a:prstClr val="black"/>
                          </a:solidFill>
                          <a:latin typeface="Cambria Math" panose="02040503050406030204" pitchFamily="18" charset="0"/>
                          <a:ea typeface="Cambria Math" panose="02040503050406030204" pitchFamily="18" charset="0"/>
                        </a:rPr>
                        <m:t>𝑦</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e>
                      </m:d>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𝑃</m:t>
                      </m:r>
                      <m:d>
                        <m:dPr>
                          <m:begChr m:val="["/>
                          <m:endChr m:val="]"/>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𝑋</m:t>
                          </m:r>
                          <m:r>
                            <a:rPr lang="en-US"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 </m:t>
                          </m:r>
                          <m:r>
                            <a:rPr lang="en-US" i="1">
                              <a:solidFill>
                                <a:prstClr val="black"/>
                              </a:solidFill>
                              <a:latin typeface="Cambria Math" panose="02040503050406030204" pitchFamily="18" charset="0"/>
                              <a:ea typeface="Cambria Math" panose="02040503050406030204" pitchFamily="18" charset="0"/>
                            </a:rPr>
                            <m:t>𝑌</m:t>
                          </m:r>
                          <m:r>
                            <a:rPr lang="en-US" b="0" i="1" smtClean="0">
                              <a:solidFill>
                                <a:prstClr val="black"/>
                              </a:solidFill>
                              <a:latin typeface="Cambria Math" panose="02040503050406030204" pitchFamily="18" charset="0"/>
                              <a:ea typeface="Cambria Math" panose="02040503050406030204" pitchFamily="18" charset="0"/>
                            </a:rPr>
                            <m:t>&lt;−∞</m:t>
                          </m:r>
                        </m:e>
                      </m:d>
                      <m:r>
                        <a:rPr lang="en-US" i="1">
                          <a:solidFill>
                            <a:prstClr val="black"/>
                          </a:solidFill>
                          <a:latin typeface="Cambria Math" panose="02040503050406030204" pitchFamily="18" charset="0"/>
                          <a:ea typeface="Cambria Math" panose="02040503050406030204" pitchFamily="18" charset="0"/>
                        </a:rPr>
                        <m:t>=0,  ∀</m:t>
                      </m:r>
                      <m:r>
                        <a:rPr lang="en-US" b="0" i="1" smtClean="0">
                          <a:solidFill>
                            <a:prstClr val="black"/>
                          </a:solidFill>
                          <a:latin typeface="Cambria Math" panose="02040503050406030204" pitchFamily="18" charset="0"/>
                          <a:ea typeface="Cambria Math" panose="02040503050406030204" pitchFamily="18" charset="0"/>
                        </a:rPr>
                        <m:t>𝑥</m:t>
                      </m:r>
                    </m:oMath>
                  </m:oMathPara>
                </a14:m>
                <a:endParaRPr lang="en-US" dirty="0"/>
              </a:p>
              <a:p>
                <a:pPr marL="0" indent="0">
                  <a:buNone/>
                </a:pPr>
                <a:endParaRPr lang="en-US" dirty="0"/>
              </a:p>
              <a:p>
                <a:pPr marL="0" lvl="0" indent="0">
                  <a:buNone/>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𝐹</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𝑋𝑌</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d>
                        <m:dPr>
                          <m:begChr m:val="["/>
                          <m:end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&lt;+∞</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𝐹</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lvl="0" indent="0">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lvl="0" indent="0">
                  <a:buNone/>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𝐹</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𝑋𝑌</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d>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𝑃</m:t>
                      </m:r>
                      <m:d>
                        <m:dPr>
                          <m:begChr m:val="["/>
                          <m:end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𝑌</m:t>
                          </m:r>
                          <m:r>
                            <a:rPr lang="en-US" i="1">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𝑦</m:t>
                          </m:r>
                        </m:e>
                      </m:d>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𝐹</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e>
                      </m:d>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𝑦</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60DCA58-D656-45CF-9A6B-F49034894DE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CA9449-E02E-4373-8F78-705344B88121}"/>
              </a:ext>
            </a:extLst>
          </p:cNvPr>
          <p:cNvSpPr>
            <a:spLocks noGrp="1"/>
          </p:cNvSpPr>
          <p:nvPr>
            <p:ph type="sldNum" sz="quarter" idx="12"/>
          </p:nvPr>
        </p:nvSpPr>
        <p:spPr/>
        <p:txBody>
          <a:bodyPr/>
          <a:lstStyle/>
          <a:p>
            <a:fld id="{A6C0F4D1-524F-41CA-8AFC-EEB2E05DF18F}" type="slidenum">
              <a:rPr lang="en-US" smtClean="0"/>
              <a:t>15</a:t>
            </a:fld>
            <a:endParaRPr lang="en-US"/>
          </a:p>
        </p:txBody>
      </p:sp>
    </p:spTree>
    <p:extLst>
      <p:ext uri="{BB962C8B-B14F-4D97-AF65-F5344CB8AC3E}">
        <p14:creationId xmlns:p14="http://schemas.microsoft.com/office/powerpoint/2010/main" val="80898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7B66-FEF5-40BA-AFF7-01ADF19E74C1}"/>
              </a:ext>
            </a:extLst>
          </p:cNvPr>
          <p:cNvSpPr>
            <a:spLocks noGrp="1"/>
          </p:cNvSpPr>
          <p:nvPr>
            <p:ph type="title"/>
          </p:nvPr>
        </p:nvSpPr>
        <p:spPr/>
        <p:txBody>
          <a:bodyPr/>
          <a:lstStyle/>
          <a:p>
            <a:pPr algn="ctr"/>
            <a:r>
              <a:rPr lang="en-US" dirty="0"/>
              <a:t>Marginal Probability Density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657026-C4C3-445F-96D4-094358F914B7}"/>
                  </a:ext>
                </a:extLst>
              </p:cNvPr>
              <p:cNvSpPr>
                <a:spLocks noGrp="1"/>
              </p:cNvSpPr>
              <p:nvPr>
                <p:ph idx="1"/>
              </p:nvPr>
            </p:nvSpPr>
            <p:spPr/>
            <p:txBody>
              <a:bodyPr/>
              <a:lstStyle/>
              <a:p>
                <a:pPr marL="0" indent="0">
                  <a:buNone/>
                </a:pPr>
                <a:r>
                  <a:rPr lang="en-US" dirty="0"/>
                  <a:t>For continuous random variables, the marginal (or individual) probability density functions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defined, respectively,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𝑑𝑦</m:t>
                          </m:r>
                        </m:e>
                      </m:nary>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nary>
                        <m:naryPr>
                          <m:ctrlPr>
                            <a:rPr lang="en-US" i="1">
                              <a:solidFill>
                                <a:prstClr val="black"/>
                              </a:solidFill>
                              <a:latin typeface="Cambria Math" panose="02040503050406030204" pitchFamily="18" charset="0"/>
                            </a:rPr>
                          </m:ctrlPr>
                        </m:naryPr>
                        <m:sub>
                          <m:r>
                            <m:rPr>
                              <m:brk m:alnAt="23"/>
                            </m:rP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m:t>
                          </m:r>
                        </m:sub>
                        <m:sup>
                          <m:r>
                            <a:rPr lang="en-US" i="1">
                              <a:solidFill>
                                <a:prstClr val="black"/>
                              </a:solidFill>
                              <a:latin typeface="Cambria Math" panose="02040503050406030204" pitchFamily="18" charset="0"/>
                              <a:ea typeface="Cambria Math" panose="02040503050406030204" pitchFamily="18" charset="0"/>
                            </a:rPr>
                            <m:t>∞</m:t>
                          </m:r>
                        </m:sup>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𝑑</m:t>
                          </m:r>
                          <m:r>
                            <a:rPr lang="en-US" b="0" i="1" smtClean="0">
                              <a:solidFill>
                                <a:prstClr val="black"/>
                              </a:solidFill>
                              <a:latin typeface="Cambria Math" panose="02040503050406030204" pitchFamily="18" charset="0"/>
                            </a:rPr>
                            <m:t>𝑥</m:t>
                          </m:r>
                        </m:e>
                      </m:nary>
                    </m:oMath>
                  </m:oMathPara>
                </a14:m>
                <a:endParaRPr lang="en-US" dirty="0"/>
              </a:p>
            </p:txBody>
          </p:sp>
        </mc:Choice>
        <mc:Fallback xmlns="">
          <p:sp>
            <p:nvSpPr>
              <p:cNvPr id="3" name="Content Placeholder 2">
                <a:extLst>
                  <a:ext uri="{FF2B5EF4-FFF2-40B4-BE49-F238E27FC236}">
                    <a16:creationId xmlns:a16="http://schemas.microsoft.com/office/drawing/2014/main" id="{86657026-C4C3-445F-96D4-094358F914B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E864D0E-8BC6-4C45-9427-BC995AAD6D72}"/>
              </a:ext>
            </a:extLst>
          </p:cNvPr>
          <p:cNvSpPr>
            <a:spLocks noGrp="1"/>
          </p:cNvSpPr>
          <p:nvPr>
            <p:ph type="sldNum" sz="quarter" idx="12"/>
          </p:nvPr>
        </p:nvSpPr>
        <p:spPr/>
        <p:txBody>
          <a:bodyPr/>
          <a:lstStyle/>
          <a:p>
            <a:fld id="{A6C0F4D1-524F-41CA-8AFC-EEB2E05DF18F}" type="slidenum">
              <a:rPr lang="en-US" smtClean="0"/>
              <a:t>16</a:t>
            </a:fld>
            <a:endParaRPr lang="en-US"/>
          </a:p>
        </p:txBody>
      </p:sp>
    </p:spTree>
    <p:extLst>
      <p:ext uri="{BB962C8B-B14F-4D97-AF65-F5344CB8AC3E}">
        <p14:creationId xmlns:p14="http://schemas.microsoft.com/office/powerpoint/2010/main" val="31019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225D-40D3-4FF2-8B70-A9DD64A3E30A}"/>
              </a:ext>
            </a:extLst>
          </p:cNvPr>
          <p:cNvSpPr>
            <a:spLocks noGrp="1"/>
          </p:cNvSpPr>
          <p:nvPr>
            <p:ph type="title"/>
          </p:nvPr>
        </p:nvSpPr>
        <p:spPr/>
        <p:txBody>
          <a:bodyPr/>
          <a:lstStyle/>
          <a:p>
            <a:pPr algn="ctr"/>
            <a:r>
              <a:rPr lang="en-US"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11E48-ABDA-48B9-A8C6-23D51457ABE4}"/>
                  </a:ext>
                </a:extLst>
              </p:cNvPr>
              <p:cNvSpPr>
                <a:spLocks noGrp="1"/>
              </p:cNvSpPr>
              <p:nvPr>
                <p:ph idx="1"/>
              </p:nvPr>
            </p:nvSpPr>
            <p:spPr/>
            <p:txBody>
              <a:bodyPr>
                <a:normAutofit fontScale="92500" lnSpcReduction="20000"/>
              </a:bodyPr>
              <a:lstStyle/>
              <a:p>
                <a:pPr marL="0" indent="0">
                  <a:buNone/>
                </a:pPr>
                <a:r>
                  <a:rPr lang="en-US" dirty="0"/>
                  <a:t>Find the marginal PDFs for the following joint PDF: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e>
                      </m:d>
                      <m:r>
                        <a:rPr lang="en-US" b="0" i="1" smtClean="0">
                          <a:latin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  0≤</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𝑑𝑦</m:t>
                          </m:r>
                          <m:r>
                            <a:rPr lang="en-US" b="0" i="1" smtClean="0">
                              <a:latin typeface="Cambria Math" panose="02040503050406030204" pitchFamily="18" charset="0"/>
                            </a:rPr>
                            <m:t>=</m:t>
                          </m:r>
                        </m:e>
                      </m:nary>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+3</m:t>
                              </m:r>
                              <m:r>
                                <a:rPr lang="en-US" i="1">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𝑑𝑦</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e>
                      </m:d>
                      <m:r>
                        <a:rPr lang="en-US" b="0" i="1" smtClean="0">
                          <a:latin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oMath>
                  </m:oMathPara>
                </a14:m>
                <a:endParaRPr lang="en-US" b="0" i="1" dirty="0">
                  <a:latin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nary>
                        <m:naryPr>
                          <m:ctrlPr>
                            <a:rPr lang="en-US" i="1">
                              <a:solidFill>
                                <a:prstClr val="black"/>
                              </a:solidFill>
                              <a:latin typeface="Cambria Math" panose="02040503050406030204" pitchFamily="18" charset="0"/>
                            </a:rPr>
                          </m:ctrlPr>
                        </m:naryPr>
                        <m:sub>
                          <m:r>
                            <m:rPr>
                              <m:brk m:alnAt="23"/>
                            </m:rP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m:t>
                          </m:r>
                        </m:sub>
                        <m:sup>
                          <m:r>
                            <a:rPr lang="en-US" i="1">
                              <a:solidFill>
                                <a:prstClr val="black"/>
                              </a:solidFill>
                              <a:latin typeface="Cambria Math" panose="02040503050406030204" pitchFamily="18" charset="0"/>
                              <a:ea typeface="Cambria Math" panose="02040503050406030204" pitchFamily="18" charset="0"/>
                            </a:rPr>
                            <m:t>∞</m:t>
                          </m:r>
                        </m:sup>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𝑑</m:t>
                          </m:r>
                          <m:r>
                            <a:rPr lang="en-US" b="0" i="1" smtClean="0">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e>
                      </m:nary>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2</m:t>
                          </m:r>
                        </m:num>
                        <m:den>
                          <m:r>
                            <a:rPr lang="en-US" i="1">
                              <a:solidFill>
                                <a:prstClr val="black"/>
                              </a:solidFill>
                              <a:latin typeface="Cambria Math" panose="02040503050406030204" pitchFamily="18" charset="0"/>
                            </a:rPr>
                            <m:t>5</m:t>
                          </m:r>
                        </m:den>
                      </m:f>
                      <m:nary>
                        <m:naryPr>
                          <m:ctrlPr>
                            <a:rPr lang="en-US" i="1">
                              <a:solidFill>
                                <a:prstClr val="black"/>
                              </a:solidFill>
                              <a:latin typeface="Cambria Math" panose="02040503050406030204" pitchFamily="18" charset="0"/>
                            </a:rPr>
                          </m:ctrlPr>
                        </m:naryPr>
                        <m:sub>
                          <m:r>
                            <m:rPr>
                              <m:brk m:alnAt="23"/>
                            </m:rPr>
                            <a:rPr lang="en-US" i="1">
                              <a:solidFill>
                                <a:prstClr val="black"/>
                              </a:solidFill>
                              <a:latin typeface="Cambria Math" panose="02040503050406030204" pitchFamily="18" charset="0"/>
                            </a:rPr>
                            <m:t>0</m:t>
                          </m:r>
                        </m:sub>
                        <m:sup>
                          <m:r>
                            <a:rPr lang="en-US" i="1">
                              <a:solidFill>
                                <a:prstClr val="black"/>
                              </a:solidFill>
                              <a:latin typeface="Cambria Math" panose="02040503050406030204" pitchFamily="18" charset="0"/>
                            </a:rPr>
                            <m:t>1</m:t>
                          </m:r>
                        </m:sup>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+3</m:t>
                              </m:r>
                              <m:r>
                                <a:rPr lang="en-US" i="1">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𝑑</m:t>
                          </m:r>
                          <m:r>
                            <a:rPr lang="en-US" b="0" i="1" smtClean="0">
                              <a:solidFill>
                                <a:prstClr val="black"/>
                              </a:solidFill>
                              <a:latin typeface="Cambria Math" panose="02040503050406030204" pitchFamily="18" charset="0"/>
                            </a:rPr>
                            <m:t>𝑥</m:t>
                          </m:r>
                        </m:e>
                      </m:nary>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2</m:t>
                          </m:r>
                        </m:num>
                        <m:den>
                          <m:r>
                            <a:rPr lang="en-US" i="1">
                              <a:solidFill>
                                <a:prstClr val="black"/>
                              </a:solidFill>
                              <a:latin typeface="Cambria Math" panose="02040503050406030204" pitchFamily="18" charset="0"/>
                            </a:rPr>
                            <m:t>5</m:t>
                          </m:r>
                        </m:den>
                      </m:f>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+3</m:t>
                          </m:r>
                          <m:r>
                            <a:rPr lang="en-US" b="0" i="1" smtClean="0">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0</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≤1</m:t>
                      </m:r>
                    </m:oMath>
                  </m:oMathPara>
                </a14:m>
                <a:endParaRPr lang="en-US" dirty="0">
                  <a:solidFill>
                    <a:prstClr val="black"/>
                  </a:solidFill>
                </a:endParaRPr>
              </a:p>
              <a:p>
                <a:pPr marL="0" lvl="0" indent="0">
                  <a:buNone/>
                </a:pPr>
                <a:endParaRPr lang="en-US" i="1" dirty="0">
                  <a:solidFill>
                    <a:prstClr val="black"/>
                  </a:solidFill>
                  <a:latin typeface="Cambria Math" panose="02040503050406030204" pitchFamily="18" charset="0"/>
                </a:endParaRPr>
              </a:p>
              <a:p>
                <a:pPr marL="0" lvl="0" indent="0">
                  <a:buNone/>
                </a:pPr>
                <a:endParaRPr lang="en-US" i="1" dirty="0">
                  <a:solidFill>
                    <a:prstClr val="black"/>
                  </a:solidFill>
                  <a:latin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1F11E48-ABDA-48B9-A8C6-23D51457ABE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8660588-BAAC-4211-814C-2B55BE2EDBD4}"/>
              </a:ext>
            </a:extLst>
          </p:cNvPr>
          <p:cNvSpPr>
            <a:spLocks noGrp="1"/>
          </p:cNvSpPr>
          <p:nvPr>
            <p:ph type="sldNum" sz="quarter" idx="12"/>
          </p:nvPr>
        </p:nvSpPr>
        <p:spPr/>
        <p:txBody>
          <a:bodyPr/>
          <a:lstStyle/>
          <a:p>
            <a:fld id="{A6C0F4D1-524F-41CA-8AFC-EEB2E05DF18F}" type="slidenum">
              <a:rPr lang="en-US" smtClean="0"/>
              <a:t>17</a:t>
            </a:fld>
            <a:endParaRPr lang="en-US"/>
          </a:p>
        </p:txBody>
      </p:sp>
    </p:spTree>
    <p:extLst>
      <p:ext uri="{BB962C8B-B14F-4D97-AF65-F5344CB8AC3E}">
        <p14:creationId xmlns:p14="http://schemas.microsoft.com/office/powerpoint/2010/main" val="91909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16C6-E18B-45DD-BF2C-434C525EFF23}"/>
              </a:ext>
            </a:extLst>
          </p:cNvPr>
          <p:cNvSpPr>
            <a:spLocks noGrp="1"/>
          </p:cNvSpPr>
          <p:nvPr>
            <p:ph type="title"/>
          </p:nvPr>
        </p:nvSpPr>
        <p:spPr/>
        <p:txBody>
          <a:bodyPr/>
          <a:lstStyle/>
          <a:p>
            <a:pPr algn="ctr"/>
            <a:r>
              <a:rPr lang="en-US" dirty="0"/>
              <a:t>Conditional CDFs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536C67-F133-418C-A903-9163665DDA3C}"/>
                  </a:ext>
                </a:extLst>
              </p:cNvPr>
              <p:cNvSpPr>
                <a:spLocks noGrp="1"/>
              </p:cNvSpPr>
              <p:nvPr>
                <p:ph idx="1"/>
              </p:nvPr>
            </p:nvSpPr>
            <p:spPr/>
            <p:txBody>
              <a:bodyPr>
                <a:normAutofit fontScale="85000" lnSpcReduction="20000"/>
              </a:bodyPr>
              <a:lstStyle/>
              <a:p>
                <a:pPr marL="0" indent="0">
                  <a:buNone/>
                </a:pPr>
                <a:r>
                  <a:rPr lang="en-US" dirty="0"/>
                  <a:t>Recall the formula for conditional probability of events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marL="0" indent="0">
                  <a:buNone/>
                </a:pPr>
                <a:endParaRPr lang="en-US" dirty="0"/>
              </a:p>
              <a:p>
                <a:pPr marL="0" indent="0" algn="ctr">
                  <a:buNone/>
                </a:pP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num>
                      <m:den>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a14:m>
                <a:r>
                  <a:rPr lang="en-US" dirty="0"/>
                  <a:t>.</a:t>
                </a:r>
              </a:p>
              <a:p>
                <a:pPr marL="0" indent="0" algn="ctr">
                  <a:buNone/>
                </a:pPr>
                <a:endParaRPr lang="en-US" dirty="0"/>
              </a:p>
              <a:p>
                <a:pPr marL="0" indent="0">
                  <a:buNone/>
                </a:pPr>
                <a:r>
                  <a:rPr lang="en-US" dirty="0"/>
                  <a:t>This formula also applies to conditional CDFs and conditional PDFs,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num>
                        <m:den>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𝑃</m:t>
                      </m:r>
                      <m:d>
                        <m:dPr>
                          <m:begChr m:val="["/>
                          <m:endChr m:val="]"/>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𝑌</m:t>
                          </m:r>
                          <m:r>
                            <a:rPr lang="en-US" i="1">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𝑋</m:t>
                          </m:r>
                        </m:e>
                      </m:d>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num>
                        <m:den>
                          <m:r>
                            <a:rPr lang="en-US" i="1">
                              <a:solidFill>
                                <a:prstClr val="black"/>
                              </a:solidFill>
                              <a:latin typeface="Cambria Math" panose="02040503050406030204" pitchFamily="18" charset="0"/>
                            </a:rPr>
                            <m:t>𝑃</m:t>
                          </m:r>
                          <m:d>
                            <m:dPr>
                              <m:begChr m:val="["/>
                              <m:endChr m:val="]"/>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𝑋</m:t>
                              </m:r>
                            </m:e>
                          </m:d>
                        </m:den>
                      </m:f>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7536C67-F133-418C-A903-9163665DDA3C}"/>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433326-300C-4EA2-97E6-BF5BE3369684}"/>
              </a:ext>
            </a:extLst>
          </p:cNvPr>
          <p:cNvSpPr>
            <a:spLocks noGrp="1"/>
          </p:cNvSpPr>
          <p:nvPr>
            <p:ph type="sldNum" sz="quarter" idx="12"/>
          </p:nvPr>
        </p:nvSpPr>
        <p:spPr/>
        <p:txBody>
          <a:bodyPr/>
          <a:lstStyle/>
          <a:p>
            <a:fld id="{A6C0F4D1-524F-41CA-8AFC-EEB2E05DF18F}" type="slidenum">
              <a:rPr lang="en-US" smtClean="0"/>
              <a:t>18</a:t>
            </a:fld>
            <a:endParaRPr lang="en-US"/>
          </a:p>
        </p:txBody>
      </p:sp>
    </p:spTree>
    <p:extLst>
      <p:ext uri="{BB962C8B-B14F-4D97-AF65-F5344CB8AC3E}">
        <p14:creationId xmlns:p14="http://schemas.microsoft.com/office/powerpoint/2010/main" val="2974709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7A17-042E-4413-AFDE-44CCA3D70D69}"/>
              </a:ext>
            </a:extLst>
          </p:cNvPr>
          <p:cNvSpPr>
            <a:spLocks noGrp="1"/>
          </p:cNvSpPr>
          <p:nvPr>
            <p:ph type="title"/>
          </p:nvPr>
        </p:nvSpPr>
        <p:spPr/>
        <p:txBody>
          <a:bodyPr/>
          <a:lstStyle/>
          <a:p>
            <a:pPr algn="ctr"/>
            <a:r>
              <a:rPr lang="en-US" dirty="0">
                <a:solidFill>
                  <a:prstClr val="black"/>
                </a:solidFill>
              </a:rPr>
              <a:t>Conditional PDFs and Conditional PMFs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2AE01B-E3D0-4D86-A036-A7059C6ADE7E}"/>
                  </a:ext>
                </a:extLst>
              </p:cNvPr>
              <p:cNvSpPr>
                <a:spLocks noGrp="1"/>
              </p:cNvSpPr>
              <p:nvPr>
                <p:ph idx="1"/>
              </p:nvPr>
            </p:nvSpPr>
            <p:spPr/>
            <p:txBody>
              <a:bodyPr/>
              <a:lstStyle/>
              <a:p>
                <a:pPr marL="0" indent="0">
                  <a:buNone/>
                </a:pPr>
                <a:r>
                  <a:rPr lang="en-US" dirty="0"/>
                  <a:t> Discrete random variables: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m:rPr>
                                <m:brk m:alnAt="7"/>
                              </m:rP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num>
                              <m:den>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e>
                                </m:d>
                              </m:den>
                            </m:f>
                            <m:r>
                              <m:rPr>
                                <m:brk m:alnAt="7"/>
                              </m:rPr>
                              <a:rPr lang="en-US" i="1">
                                <a:solidFill>
                                  <a:prstClr val="black"/>
                                </a:solidFill>
                                <a:latin typeface="Cambria Math" panose="02040503050406030204" pitchFamily="18" charset="0"/>
                              </a:rPr>
                              <m:t>,</m:t>
                            </m:r>
                          </m:e>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e>
                            </m:d>
                            <m:r>
                              <m:rPr>
                                <m:brk m:alnAt="7"/>
                              </m:rP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num>
                              <m:den>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den>
                            </m:f>
                            <m:r>
                              <a:rPr lang="en-US" b="0" i="1" smtClean="0">
                                <a:solidFill>
                                  <a:prstClr val="black"/>
                                </a:solidFill>
                                <a:latin typeface="Cambria Math" panose="02040503050406030204" pitchFamily="18" charset="0"/>
                              </a:rPr>
                              <m:t>.</m:t>
                            </m:r>
                          </m:e>
                        </m:mr>
                      </m:m>
                    </m:oMath>
                  </m:oMathPara>
                </a14:m>
                <a:endParaRPr lang="en-US" dirty="0"/>
              </a:p>
              <a:p>
                <a:pPr marL="0" indent="0">
                  <a:buNone/>
                </a:pPr>
                <a:endParaRPr lang="en-US" dirty="0"/>
              </a:p>
              <a:p>
                <a:pPr marL="0" indent="0">
                  <a:buNone/>
                </a:pPr>
                <a:r>
                  <a:rPr lang="en-US" dirty="0"/>
                  <a:t>Continuous random variables: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m:rPr>
                                <m:brk m:alnAt="7"/>
                              </m:rP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num>
                              <m:den>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e>
                                </m:d>
                              </m:den>
                            </m:f>
                            <m:r>
                              <a:rPr lang="en-US" i="1">
                                <a:solidFill>
                                  <a:prstClr val="black"/>
                                </a:solidFill>
                                <a:latin typeface="Cambria Math" panose="02040503050406030204" pitchFamily="18" charset="0"/>
                              </a:rPr>
                              <m:t>,</m:t>
                            </m:r>
                          </m:e>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e>
                            </m:d>
                            <m:r>
                              <m:rPr>
                                <m:brk m:alnAt="7"/>
                              </m:rP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num>
                              <m:den>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den>
                            </m:f>
                            <m:r>
                              <a:rPr lang="en-US" b="0" i="1" smtClean="0">
                                <a:solidFill>
                                  <a:prstClr val="black"/>
                                </a:solidFill>
                                <a:latin typeface="Cambria Math" panose="02040503050406030204" pitchFamily="18" charset="0"/>
                              </a:rPr>
                              <m:t>.</m:t>
                            </m:r>
                          </m:e>
                        </m:mr>
                      </m:m>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52AE01B-E3D0-4D86-A036-A7059C6ADE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9F81EB4-C3D5-40D9-8DEB-E23266CB1411}"/>
              </a:ext>
            </a:extLst>
          </p:cNvPr>
          <p:cNvSpPr>
            <a:spLocks noGrp="1"/>
          </p:cNvSpPr>
          <p:nvPr>
            <p:ph type="sldNum" sz="quarter" idx="12"/>
          </p:nvPr>
        </p:nvSpPr>
        <p:spPr/>
        <p:txBody>
          <a:bodyPr/>
          <a:lstStyle/>
          <a:p>
            <a:fld id="{A6C0F4D1-524F-41CA-8AFC-EEB2E05DF18F}" type="slidenum">
              <a:rPr lang="en-US" smtClean="0"/>
              <a:t>19</a:t>
            </a:fld>
            <a:endParaRPr lang="en-US"/>
          </a:p>
        </p:txBody>
      </p:sp>
    </p:spTree>
    <p:extLst>
      <p:ext uri="{BB962C8B-B14F-4D97-AF65-F5344CB8AC3E}">
        <p14:creationId xmlns:p14="http://schemas.microsoft.com/office/powerpoint/2010/main" val="146349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2BF9-104F-4484-9CE1-9A1A05A75AA2}"/>
              </a:ext>
            </a:extLst>
          </p:cNvPr>
          <p:cNvSpPr>
            <a:spLocks noGrp="1"/>
          </p:cNvSpPr>
          <p:nvPr>
            <p:ph type="title"/>
          </p:nvPr>
        </p:nvSpPr>
        <p:spPr/>
        <p:txBody>
          <a:bodyPr/>
          <a:lstStyle/>
          <a:p>
            <a:pPr algn="ctr"/>
            <a:r>
              <a:rPr lang="en-US" dirty="0"/>
              <a:t>Bivariate Random Variables</a:t>
            </a:r>
          </a:p>
        </p:txBody>
      </p:sp>
      <p:sp>
        <p:nvSpPr>
          <p:cNvPr id="3" name="Content Placeholder 2">
            <a:extLst>
              <a:ext uri="{FF2B5EF4-FFF2-40B4-BE49-F238E27FC236}">
                <a16:creationId xmlns:a16="http://schemas.microsoft.com/office/drawing/2014/main" id="{A5F786FA-EB4B-4B3D-8BA0-B7C40AAE2110}"/>
              </a:ext>
            </a:extLst>
          </p:cNvPr>
          <p:cNvSpPr>
            <a:spLocks noGrp="1"/>
          </p:cNvSpPr>
          <p:nvPr>
            <p:ph idx="1"/>
          </p:nvPr>
        </p:nvSpPr>
        <p:spPr/>
        <p:txBody>
          <a:bodyPr/>
          <a:lstStyle/>
          <a:p>
            <a:r>
              <a:rPr lang="en-US" dirty="0"/>
              <a:t>In electrical engineering, we often want to investigate the joint behavior of multiple random variables.  </a:t>
            </a:r>
          </a:p>
          <a:p>
            <a:r>
              <a:rPr lang="en-US" dirty="0"/>
              <a:t>In circuit analyses, we may want to study the properties of voltages at different stages of the circuit in response to a random input voltage</a:t>
            </a:r>
          </a:p>
          <a:p>
            <a:r>
              <a:rPr lang="en-US" dirty="0"/>
              <a:t>The focus in this course, however, is on bivariate (two) random variables.  </a:t>
            </a:r>
          </a:p>
          <a:p>
            <a:r>
              <a:rPr lang="en-US" dirty="0"/>
              <a:t>In order to study the joint behavior of two random variables we need to study their joint probability distributions.</a:t>
            </a:r>
          </a:p>
        </p:txBody>
      </p:sp>
      <p:sp>
        <p:nvSpPr>
          <p:cNvPr id="4" name="Slide Number Placeholder 3">
            <a:extLst>
              <a:ext uri="{FF2B5EF4-FFF2-40B4-BE49-F238E27FC236}">
                <a16:creationId xmlns:a16="http://schemas.microsoft.com/office/drawing/2014/main" id="{97818390-2953-456A-9F67-84191E84B52E}"/>
              </a:ext>
            </a:extLst>
          </p:cNvPr>
          <p:cNvSpPr>
            <a:spLocks noGrp="1"/>
          </p:cNvSpPr>
          <p:nvPr>
            <p:ph type="sldNum" sz="quarter" idx="12"/>
          </p:nvPr>
        </p:nvSpPr>
        <p:spPr/>
        <p:txBody>
          <a:bodyPr/>
          <a:lstStyle/>
          <a:p>
            <a:fld id="{A6C0F4D1-524F-41CA-8AFC-EEB2E05DF18F}" type="slidenum">
              <a:rPr lang="en-US" smtClean="0"/>
              <a:t>2</a:t>
            </a:fld>
            <a:endParaRPr lang="en-US"/>
          </a:p>
        </p:txBody>
      </p:sp>
    </p:spTree>
    <p:extLst>
      <p:ext uri="{BB962C8B-B14F-4D97-AF65-F5344CB8AC3E}">
        <p14:creationId xmlns:p14="http://schemas.microsoft.com/office/powerpoint/2010/main" val="2635720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2430-08FA-4D32-A25F-446E056C7B6F}"/>
              </a:ext>
            </a:extLst>
          </p:cNvPr>
          <p:cNvSpPr>
            <a:spLocks noGrp="1"/>
          </p:cNvSpPr>
          <p:nvPr>
            <p:ph type="title"/>
          </p:nvPr>
        </p:nvSpPr>
        <p:spPr/>
        <p:txBody>
          <a:bodyPr/>
          <a:lstStyle/>
          <a:p>
            <a:pPr algn="ctr"/>
            <a:r>
              <a:rPr lang="en-US" dirty="0"/>
              <a:t>Example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BBA1E9-A5BC-43DC-92A3-8B7078AB2C11}"/>
                  </a:ext>
                </a:extLst>
              </p:cNvPr>
              <p:cNvSpPr>
                <a:spLocks noGrp="1"/>
              </p:cNvSpPr>
              <p:nvPr>
                <p:ph idx="1"/>
              </p:nvPr>
            </p:nvSpPr>
            <p:spPr/>
            <p:txBody>
              <a:bodyPr/>
              <a:lstStyle/>
              <a:p>
                <a:pPr marL="0" indent="0">
                  <a:buNone/>
                </a:pPr>
                <a:r>
                  <a:rPr lang="en-US" dirty="0"/>
                  <a:t>Use the table below to find the conditional PMF of </a:t>
                </a:r>
                <a14:m>
                  <m:oMath xmlns:m="http://schemas.openxmlformats.org/officeDocument/2006/math">
                    <m:r>
                      <a:rPr lang="en-US" b="0" i="1" smtClean="0">
                        <a:latin typeface="Cambria Math" panose="02040503050406030204" pitchFamily="18" charset="0"/>
                      </a:rPr>
                      <m:t>𝑋</m:t>
                    </m:r>
                  </m:oMath>
                </a14:m>
                <a:r>
                  <a:rPr lang="en-US" dirty="0"/>
                  <a:t> given that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=1</m:t>
                    </m:r>
                  </m:oMath>
                </a14:m>
                <a:r>
                  <a:rPr lang="en-US" dirty="0"/>
                  <a:t>  and use it to find the conditional probability </a:t>
                </a:r>
                <a14:m>
                  <m:oMath xmlns:m="http://schemas.openxmlformats.org/officeDocument/2006/math">
                    <m:r>
                      <m:rPr>
                        <m:sty m:val="p"/>
                      </m:rPr>
                      <a:rPr lang="en-US" b="0" i="0" smtClean="0">
                        <a:latin typeface="Cambria Math" panose="02040503050406030204" pitchFamily="18" charset="0"/>
                      </a:rPr>
                      <m:t>P</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=0|</m:t>
                        </m:r>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6BBA1E9-A5BC-43DC-92A3-8B7078AB2C11}"/>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615A874-9BD5-4C3F-80F6-A4E2130F8262}"/>
              </a:ext>
            </a:extLst>
          </p:cNvPr>
          <p:cNvSpPr>
            <a:spLocks noGrp="1"/>
          </p:cNvSpPr>
          <p:nvPr>
            <p:ph type="sldNum" sz="quarter" idx="12"/>
          </p:nvPr>
        </p:nvSpPr>
        <p:spPr/>
        <p:txBody>
          <a:bodyPr/>
          <a:lstStyle/>
          <a:p>
            <a:fld id="{A6C0F4D1-524F-41CA-8AFC-EEB2E05DF18F}" type="slidenum">
              <a:rPr lang="en-US" smtClean="0"/>
              <a:t>20</a:t>
            </a:fld>
            <a:endParaRPr lang="en-US"/>
          </a:p>
        </p:txBody>
      </p:sp>
      <p:graphicFrame>
        <p:nvGraphicFramePr>
          <p:cNvPr id="5" name="Object 4">
            <a:extLst>
              <a:ext uri="{FF2B5EF4-FFF2-40B4-BE49-F238E27FC236}">
                <a16:creationId xmlns:a16="http://schemas.microsoft.com/office/drawing/2014/main" id="{46A46425-4DB3-4807-AE53-F17312015D34}"/>
              </a:ext>
            </a:extLst>
          </p:cNvPr>
          <p:cNvGraphicFramePr>
            <a:graphicFrameLocks noChangeAspect="1"/>
          </p:cNvGraphicFramePr>
          <p:nvPr>
            <p:extLst>
              <p:ext uri="{D42A27DB-BD31-4B8C-83A1-F6EECF244321}">
                <p14:modId xmlns:p14="http://schemas.microsoft.com/office/powerpoint/2010/main" val="2409255849"/>
              </p:ext>
            </p:extLst>
          </p:nvPr>
        </p:nvGraphicFramePr>
        <p:xfrm>
          <a:off x="838200" y="2947989"/>
          <a:ext cx="10515600" cy="3135814"/>
        </p:xfrm>
        <a:graphic>
          <a:graphicData uri="http://schemas.openxmlformats.org/presentationml/2006/ole">
            <mc:AlternateContent xmlns:mc="http://schemas.openxmlformats.org/markup-compatibility/2006">
              <mc:Choice xmlns:v="urn:schemas-microsoft-com:vml" Requires="v">
                <p:oleObj name="Document" r:id="rId4" imgW="6021720" imgH="1798200" progId="Word.Document.12">
                  <p:embed/>
                </p:oleObj>
              </mc:Choice>
              <mc:Fallback>
                <p:oleObj name="Document" r:id="rId4" imgW="6021720" imgH="1798200" progId="Word.Document.12">
                  <p:embed/>
                  <p:pic>
                    <p:nvPicPr>
                      <p:cNvPr id="0" name=""/>
                      <p:cNvPicPr/>
                      <p:nvPr/>
                    </p:nvPicPr>
                    <p:blipFill>
                      <a:blip r:embed="rId5"/>
                      <a:stretch>
                        <a:fillRect/>
                      </a:stretch>
                    </p:blipFill>
                    <p:spPr>
                      <a:xfrm>
                        <a:off x="838200" y="2947989"/>
                        <a:ext cx="10515600" cy="3135814"/>
                      </a:xfrm>
                      <a:prstGeom prst="rect">
                        <a:avLst/>
                      </a:prstGeom>
                    </p:spPr>
                  </p:pic>
                </p:oleObj>
              </mc:Fallback>
            </mc:AlternateContent>
          </a:graphicData>
        </a:graphic>
      </p:graphicFrame>
    </p:spTree>
    <p:extLst>
      <p:ext uri="{BB962C8B-B14F-4D97-AF65-F5344CB8AC3E}">
        <p14:creationId xmlns:p14="http://schemas.microsoft.com/office/powerpoint/2010/main" val="81113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2871-3F0B-4473-8D83-C3C356634812}"/>
              </a:ext>
            </a:extLst>
          </p:cNvPr>
          <p:cNvSpPr>
            <a:spLocks noGrp="1"/>
          </p:cNvSpPr>
          <p:nvPr>
            <p:ph type="title"/>
          </p:nvPr>
        </p:nvSpPr>
        <p:spPr/>
        <p:txBody>
          <a:bodyPr/>
          <a:lstStyle/>
          <a:p>
            <a:pPr algn="ctr"/>
            <a:r>
              <a:rPr lang="en-US" dirty="0"/>
              <a:t>Example 5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A1B5BF-90CA-4726-84EC-2C9B4DBC8A22}"/>
                  </a:ext>
                </a:extLst>
              </p:cNvPr>
              <p:cNvSpPr>
                <a:spLocks noGrp="1"/>
              </p:cNvSpPr>
              <p:nvPr>
                <p:ph idx="1"/>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|1</m:t>
                          </m:r>
                        </m:e>
                      </m:d>
                      <m:r>
                        <a:rPr lang="en-US" b="0"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,1</m:t>
                              </m:r>
                            </m:e>
                          </m:d>
                        </m:num>
                        <m:den>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e>
                          </m:d>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𝑥</m:t>
                          </m:r>
                          <m:r>
                            <a:rPr lang="en-US" b="0" i="1" smtClean="0">
                              <a:latin typeface="Cambria Math" panose="02040503050406030204" pitchFamily="18" charset="0"/>
                            </a:rPr>
                            <m:t>=0</m:t>
                          </m:r>
                        </m:sub>
                        <m:sup>
                          <m:r>
                            <a:rPr lang="en-US" b="0" i="1" smtClean="0">
                              <a:latin typeface="Cambria Math" panose="02040503050406030204" pitchFamily="18" charset="0"/>
                            </a:rPr>
                            <m:t>2</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|1</m:t>
                          </m:r>
                        </m:e>
                      </m:d>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,1</m:t>
                              </m:r>
                            </m:e>
                          </m:d>
                        </m:num>
                        <m:den>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1</m:t>
                              </m:r>
                            </m:e>
                          </m:d>
                        </m:den>
                      </m:f>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7</m:t>
                          </m:r>
                        </m:num>
                        <m:den>
                          <m:r>
                            <a:rPr lang="en-US" b="0" i="1" smtClean="0">
                              <a:solidFill>
                                <a:prstClr val="black"/>
                              </a:solidFill>
                              <a:latin typeface="Cambria Math" panose="02040503050406030204" pitchFamily="18" charset="0"/>
                            </a:rPr>
                            <m:t>3</m:t>
                          </m:r>
                        </m:den>
                      </m:f>
                      <m:r>
                        <a:rPr lang="en-US" b="0" i="1" smtClean="0">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,1</m:t>
                          </m:r>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1A1B5BF-90CA-4726-84EC-2C9B4DBC8A2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22E7FB-25E5-42BF-B693-F78D3DD97081}"/>
              </a:ext>
            </a:extLst>
          </p:cNvPr>
          <p:cNvSpPr>
            <a:spLocks noGrp="1"/>
          </p:cNvSpPr>
          <p:nvPr>
            <p:ph type="sldNum" sz="quarter" idx="12"/>
          </p:nvPr>
        </p:nvSpPr>
        <p:spPr/>
        <p:txBody>
          <a:bodyPr/>
          <a:lstStyle/>
          <a:p>
            <a:fld id="{A6C0F4D1-524F-41CA-8AFC-EEB2E05DF18F}" type="slidenum">
              <a:rPr lang="en-US" smtClean="0"/>
              <a:t>21</a:t>
            </a:fld>
            <a:endParaRPr lang="en-US"/>
          </a:p>
        </p:txBody>
      </p:sp>
      <p:graphicFrame>
        <p:nvGraphicFramePr>
          <p:cNvPr id="5" name="Object 4">
            <a:extLst>
              <a:ext uri="{FF2B5EF4-FFF2-40B4-BE49-F238E27FC236}">
                <a16:creationId xmlns:a16="http://schemas.microsoft.com/office/drawing/2014/main" id="{C5BE2EA6-210A-433F-94BF-A240AFCC0D86}"/>
              </a:ext>
            </a:extLst>
          </p:cNvPr>
          <p:cNvGraphicFramePr>
            <a:graphicFrameLocks noChangeAspect="1"/>
          </p:cNvGraphicFramePr>
          <p:nvPr>
            <p:extLst>
              <p:ext uri="{D42A27DB-BD31-4B8C-83A1-F6EECF244321}">
                <p14:modId xmlns:p14="http://schemas.microsoft.com/office/powerpoint/2010/main" val="1631556728"/>
              </p:ext>
            </p:extLst>
          </p:nvPr>
        </p:nvGraphicFramePr>
        <p:xfrm>
          <a:off x="230872" y="1825625"/>
          <a:ext cx="6496050" cy="1937160"/>
        </p:xfrm>
        <a:graphic>
          <a:graphicData uri="http://schemas.openxmlformats.org/presentationml/2006/ole">
            <mc:AlternateContent xmlns:mc="http://schemas.openxmlformats.org/markup-compatibility/2006">
              <mc:Choice xmlns:v="urn:schemas-microsoft-com:vml" Requires="v">
                <p:oleObj name="Document" r:id="rId4" imgW="6021720" imgH="1798200" progId="Word.Document.12">
                  <p:embed/>
                </p:oleObj>
              </mc:Choice>
              <mc:Fallback>
                <p:oleObj name="Document" r:id="rId4" imgW="6021720" imgH="1798200" progId="Word.Document.12">
                  <p:embed/>
                  <p:pic>
                    <p:nvPicPr>
                      <p:cNvPr id="5" name="Object 4">
                        <a:extLst>
                          <a:ext uri="{FF2B5EF4-FFF2-40B4-BE49-F238E27FC236}">
                            <a16:creationId xmlns:a16="http://schemas.microsoft.com/office/drawing/2014/main" id="{46A46425-4DB3-4807-AE53-F17312015D34}"/>
                          </a:ext>
                        </a:extLst>
                      </p:cNvPr>
                      <p:cNvPicPr/>
                      <p:nvPr/>
                    </p:nvPicPr>
                    <p:blipFill>
                      <a:blip r:embed="rId5"/>
                      <a:stretch>
                        <a:fillRect/>
                      </a:stretch>
                    </p:blipFill>
                    <p:spPr>
                      <a:xfrm>
                        <a:off x="230872" y="1825625"/>
                        <a:ext cx="6496050" cy="1937160"/>
                      </a:xfrm>
                      <a:prstGeom prst="rect">
                        <a:avLst/>
                      </a:prstGeom>
                    </p:spPr>
                  </p:pic>
                </p:oleObj>
              </mc:Fallback>
            </mc:AlternateContent>
          </a:graphicData>
        </a:graphic>
      </p:graphicFrame>
    </p:spTree>
    <p:extLst>
      <p:ext uri="{BB962C8B-B14F-4D97-AF65-F5344CB8AC3E}">
        <p14:creationId xmlns:p14="http://schemas.microsoft.com/office/powerpoint/2010/main" val="389741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5959-68FC-4236-B998-38A571AD160B}"/>
              </a:ext>
            </a:extLst>
          </p:cNvPr>
          <p:cNvSpPr>
            <a:spLocks noGrp="1"/>
          </p:cNvSpPr>
          <p:nvPr>
            <p:ph type="title"/>
          </p:nvPr>
        </p:nvSpPr>
        <p:spPr/>
        <p:txBody>
          <a:bodyPr/>
          <a:lstStyle/>
          <a:p>
            <a:pPr algn="ctr"/>
            <a:r>
              <a:rPr lang="en-US" dirty="0"/>
              <a:t>Example 5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7D409B-F1F0-4A73-921F-D8E7950D1BAD}"/>
                  </a:ext>
                </a:extLst>
              </p:cNvPr>
              <p:cNvSpPr>
                <a:spLocks noGrp="1"/>
              </p:cNvSpPr>
              <p:nvPr>
                <p:ph idx="1"/>
              </p:nvPr>
            </p:nvSpPr>
            <p:spPr>
              <a:xfrm>
                <a:off x="1428750" y="2141537"/>
                <a:ext cx="10515600" cy="4351338"/>
              </a:xfrm>
            </p:spPr>
            <p:txBody>
              <a:bodyPr>
                <a:normAutofit/>
              </a:bodyPr>
              <a:lstStyle/>
              <a:p>
                <a:pPr marL="0" indent="0">
                  <a:buNone/>
                </a:pPr>
                <a:endParaRPr lang="en-US" i="1" dirty="0">
                  <a:solidFill>
                    <a:prstClr val="black"/>
                  </a:solidFill>
                  <a:latin typeface="Cambria Math" panose="02040503050406030204" pitchFamily="18" charset="0"/>
                </a:endParaRPr>
              </a:p>
              <a:p>
                <a:pPr marL="0" indent="0">
                  <a:buNone/>
                </a:pPr>
                <a:endParaRPr lang="en-US" i="1" dirty="0">
                  <a:solidFill>
                    <a:prstClr val="black"/>
                  </a:solidFill>
                  <a:latin typeface="Cambria Math" panose="02040503050406030204" pitchFamily="18" charset="0"/>
                </a:endParaRPr>
              </a:p>
              <a:p>
                <a:pPr marL="0" indent="0">
                  <a:buNone/>
                </a:pPr>
                <a:endParaRPr lang="en-US" sz="2400" i="1" dirty="0">
                  <a:solidFill>
                    <a:prstClr val="black"/>
                  </a:solidFill>
                  <a:latin typeface="Cambria Math" panose="02040503050406030204" pitchFamily="18" charset="0"/>
                </a:endParaRPr>
              </a:p>
              <a:p>
                <a:pPr marL="0" indent="0">
                  <a:buNone/>
                </a:pPr>
                <a:endParaRPr lang="en-US" sz="2400" i="1" dirty="0">
                  <a:solidFill>
                    <a:prstClr val="black"/>
                  </a:solidFill>
                  <a:latin typeface="Cambria Math" panose="020405030504060302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0" indent="0">
                  <a:buNone/>
                </a:pPr>
                <a:endParaRPr lang="en-US" sz="2400" i="1" dirty="0">
                  <a:solidFill>
                    <a:prstClr val="black"/>
                  </a:solidFill>
                  <a:latin typeface="Cambria Math" panose="02040503050406030204" pitchFamily="18" charset="0"/>
                </a:endParaRPr>
              </a:p>
              <a:p>
                <a:pPr marL="0" lvl="0" indent="0">
                  <a:buNone/>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t>𝑃</m:t>
                      </m:r>
                      <m:d>
                        <m:dPr>
                          <m:begChr m:val="["/>
                          <m:end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𝑋</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t>=0</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𝑌</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=1</m:t>
                          </m:r>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𝑝</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𝑋𝑌</m:t>
                              </m:r>
                            </m:sub>
                          </m:sSub>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0,1</m:t>
                              </m:r>
                            </m:e>
                          </m:d>
                        </m:num>
                        <m:den>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𝑝</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𝑌</m:t>
                              </m:r>
                            </m:sub>
                          </m:sSub>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rPr>
                                <m:t>1</m:t>
                              </m:r>
                            </m:e>
                          </m:d>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7</m:t>
                          </m:r>
                        </m:num>
                        <m:den>
                          <m:r>
                            <a:rPr lang="en-US" sz="2400" i="1">
                              <a:solidFill>
                                <a:prstClr val="black"/>
                              </a:solidFill>
                              <a:latin typeface="Cambria Math" panose="02040503050406030204" pitchFamily="18" charset="0"/>
                            </a:rPr>
                            <m:t>3</m:t>
                          </m:r>
                        </m:den>
                      </m:f>
                      <m:r>
                        <a:rPr lang="en-US" sz="2400" i="1">
                          <a:solidFill>
                            <a:prstClr val="black"/>
                          </a:solidFill>
                          <a:latin typeface="Cambria Math" panose="02040503050406030204" pitchFamily="18" charset="0"/>
                          <a:ea typeface="Cambria Math" panose="02040503050406030204" pitchFamily="18" charset="0"/>
                        </a:rPr>
                        <m:t>×</m:t>
                      </m:r>
                      <m:f>
                        <m:fPr>
                          <m:ctrlPr>
                            <a:rPr lang="en-US" sz="2400" i="1">
                              <a:solidFill>
                                <a:prstClr val="black"/>
                              </a:solidFill>
                              <a:latin typeface="Cambria Math" panose="02040503050406030204" pitchFamily="18" charset="0"/>
                              <a:ea typeface="Cambria Math" panose="02040503050406030204" pitchFamily="18" charset="0"/>
                            </a:rPr>
                          </m:ctrlPr>
                        </m:fPr>
                        <m:num>
                          <m:r>
                            <a:rPr lang="en-US" sz="2400" i="1">
                              <a:solidFill>
                                <a:prstClr val="black"/>
                              </a:solidFill>
                              <a:latin typeface="Cambria Math" panose="02040503050406030204" pitchFamily="18" charset="0"/>
                              <a:ea typeface="Cambria Math" panose="02040503050406030204" pitchFamily="18" charset="0"/>
                            </a:rPr>
                            <m:t>3</m:t>
                          </m:r>
                        </m:num>
                        <m:den>
                          <m:r>
                            <a:rPr lang="en-US" sz="2400" i="1">
                              <a:solidFill>
                                <a:prstClr val="black"/>
                              </a:solidFill>
                              <a:latin typeface="Cambria Math" panose="02040503050406030204" pitchFamily="18" charset="0"/>
                              <a:ea typeface="Cambria Math" panose="02040503050406030204" pitchFamily="18" charset="0"/>
                            </a:rPr>
                            <m:t>14</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t>1</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rPr>
                            <m:t>2</m:t>
                          </m:r>
                        </m:den>
                      </m:f>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0" indent="0">
                  <a:buNone/>
                </a:pPr>
                <a:endParaRPr lang="en-US" i="1" dirty="0">
                  <a:solidFill>
                    <a:prstClr val="black"/>
                  </a:solidFill>
                  <a:latin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B7D409B-F1F0-4A73-921F-D8E7950D1BAD}"/>
                  </a:ext>
                </a:extLst>
              </p:cNvPr>
              <p:cNvSpPr>
                <a:spLocks noGrp="1" noRot="1" noChangeAspect="1" noMove="1" noResize="1" noEditPoints="1" noAdjustHandles="1" noChangeArrowheads="1" noChangeShapeType="1" noTextEdit="1"/>
              </p:cNvSpPr>
              <p:nvPr>
                <p:ph idx="1"/>
              </p:nvPr>
            </p:nvSpPr>
            <p:spPr>
              <a:xfrm>
                <a:off x="1428750" y="2141537"/>
                <a:ext cx="10515600" cy="4351338"/>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501A2-EBDC-4CCF-B747-D66B13743075}"/>
              </a:ext>
            </a:extLst>
          </p:cNvPr>
          <p:cNvSpPr>
            <a:spLocks noGrp="1"/>
          </p:cNvSpPr>
          <p:nvPr>
            <p:ph type="sldNum" sz="quarter" idx="12"/>
          </p:nvPr>
        </p:nvSpPr>
        <p:spPr/>
        <p:txBody>
          <a:bodyPr/>
          <a:lstStyle/>
          <a:p>
            <a:fld id="{A6C0F4D1-524F-41CA-8AFC-EEB2E05DF18F}" type="slidenum">
              <a:rPr lang="en-US" smtClean="0"/>
              <a:t>22</a:t>
            </a:fld>
            <a:endParaRPr lang="en-US"/>
          </a:p>
        </p:txBody>
      </p:sp>
      <p:graphicFrame>
        <p:nvGraphicFramePr>
          <p:cNvPr id="5" name="Object 4">
            <a:extLst>
              <a:ext uri="{FF2B5EF4-FFF2-40B4-BE49-F238E27FC236}">
                <a16:creationId xmlns:a16="http://schemas.microsoft.com/office/drawing/2014/main" id="{EEBFEE27-C4A6-4FE6-BA6A-A5AE360F8BD4}"/>
              </a:ext>
            </a:extLst>
          </p:cNvPr>
          <p:cNvGraphicFramePr>
            <a:graphicFrameLocks noChangeAspect="1"/>
          </p:cNvGraphicFramePr>
          <p:nvPr>
            <p:extLst>
              <p:ext uri="{D42A27DB-BD31-4B8C-83A1-F6EECF244321}">
                <p14:modId xmlns:p14="http://schemas.microsoft.com/office/powerpoint/2010/main" val="1993069115"/>
              </p:ext>
            </p:extLst>
          </p:nvPr>
        </p:nvGraphicFramePr>
        <p:xfrm>
          <a:off x="2146810" y="2141537"/>
          <a:ext cx="8821049" cy="2630488"/>
        </p:xfrm>
        <a:graphic>
          <a:graphicData uri="http://schemas.openxmlformats.org/presentationml/2006/ole">
            <mc:AlternateContent xmlns:mc="http://schemas.openxmlformats.org/markup-compatibility/2006">
              <mc:Choice xmlns:v="urn:schemas-microsoft-com:vml" Requires="v">
                <p:oleObj name="Document" r:id="rId4" imgW="6021720" imgH="1798200" progId="Word.Document.12">
                  <p:embed/>
                </p:oleObj>
              </mc:Choice>
              <mc:Fallback>
                <p:oleObj name="Document" r:id="rId4" imgW="6021720" imgH="1798200" progId="Word.Document.12">
                  <p:embed/>
                  <p:pic>
                    <p:nvPicPr>
                      <p:cNvPr id="5" name="Object 4">
                        <a:extLst>
                          <a:ext uri="{FF2B5EF4-FFF2-40B4-BE49-F238E27FC236}">
                            <a16:creationId xmlns:a16="http://schemas.microsoft.com/office/drawing/2014/main" id="{C5BE2EA6-210A-433F-94BF-A240AFCC0D86}"/>
                          </a:ext>
                        </a:extLst>
                      </p:cNvPr>
                      <p:cNvPicPr/>
                      <p:nvPr/>
                    </p:nvPicPr>
                    <p:blipFill>
                      <a:blip r:embed="rId5"/>
                      <a:stretch>
                        <a:fillRect/>
                      </a:stretch>
                    </p:blipFill>
                    <p:spPr>
                      <a:xfrm>
                        <a:off x="2146810" y="2141537"/>
                        <a:ext cx="8821049" cy="2630488"/>
                      </a:xfrm>
                      <a:prstGeom prst="rect">
                        <a:avLst/>
                      </a:prstGeom>
                    </p:spPr>
                  </p:pic>
                </p:oleObj>
              </mc:Fallback>
            </mc:AlternateContent>
          </a:graphicData>
        </a:graphic>
      </p:graphicFrame>
    </p:spTree>
    <p:extLst>
      <p:ext uri="{BB962C8B-B14F-4D97-AF65-F5344CB8AC3E}">
        <p14:creationId xmlns:p14="http://schemas.microsoft.com/office/powerpoint/2010/main" val="3737196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9070-8891-42F7-8D62-602F115FD4A1}"/>
              </a:ext>
            </a:extLst>
          </p:cNvPr>
          <p:cNvSpPr>
            <a:spLocks noGrp="1"/>
          </p:cNvSpPr>
          <p:nvPr>
            <p:ph type="title"/>
          </p:nvPr>
        </p:nvSpPr>
        <p:spPr/>
        <p:txBody>
          <a:bodyPr/>
          <a:lstStyle/>
          <a:p>
            <a:pPr algn="ctr"/>
            <a:r>
              <a:rPr lang="en-US" dirty="0"/>
              <a:t>Example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8092EE-48C8-4E35-BE60-8EC8B30FCD3E}"/>
                  </a:ext>
                </a:extLst>
              </p:cNvPr>
              <p:cNvSpPr>
                <a:spLocks noGrp="1"/>
              </p:cNvSpPr>
              <p:nvPr>
                <p:ph idx="1"/>
              </p:nvPr>
            </p:nvSpPr>
            <p:spPr>
              <a:xfrm>
                <a:off x="838200" y="1847850"/>
                <a:ext cx="10515600" cy="4351338"/>
              </a:xfrm>
            </p:spPr>
            <p:txBody>
              <a:bodyPr/>
              <a:lstStyle/>
              <a:p>
                <a:pPr marL="0" indent="0">
                  <a:buNone/>
                </a:pPr>
                <a:r>
                  <a:rPr lang="en-US" dirty="0"/>
                  <a:t> For the joint PDF </a:t>
                </a:r>
              </a:p>
              <a:p>
                <a:pPr marL="0" indent="0">
                  <a:buNone/>
                </a:pPr>
                <a:endParaRPr lang="en-US" dirty="0"/>
              </a:p>
              <a:p>
                <a:pPr marL="0" indent="0">
                  <a:buNone/>
                </a:pPr>
                <a:endParaRPr lang="en-US" dirty="0"/>
              </a:p>
              <a:p>
                <a:pPr marL="0" indent="0">
                  <a:buNone/>
                </a:pPr>
                <a:endParaRPr lang="en-US" dirty="0"/>
              </a:p>
              <a:p>
                <a:pPr marL="0" indent="0">
                  <a:buNone/>
                </a:pPr>
                <a:r>
                  <a:rPr lang="en-US" dirty="0"/>
                  <a:t>Find the conditional probability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e>
                      </m:d>
                    </m:oMath>
                  </m:oMathPara>
                </a14:m>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B88092EE-48C8-4E35-BE60-8EC8B30FCD3E}"/>
                  </a:ext>
                </a:extLst>
              </p:cNvPr>
              <p:cNvSpPr>
                <a:spLocks noGrp="1" noRot="1" noChangeAspect="1" noMove="1" noResize="1" noEditPoints="1" noAdjustHandles="1" noChangeArrowheads="1" noChangeShapeType="1" noTextEdit="1"/>
              </p:cNvSpPr>
              <p:nvPr>
                <p:ph idx="1"/>
              </p:nvPr>
            </p:nvSpPr>
            <p:spPr>
              <a:xfrm>
                <a:off x="838200" y="1847850"/>
                <a:ext cx="10515600" cy="4351338"/>
              </a:xfrm>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FCA484-23A0-42ED-BAD8-6FA6E5C5BD0E}"/>
              </a:ext>
            </a:extLst>
          </p:cNvPr>
          <p:cNvSpPr>
            <a:spLocks noGrp="1"/>
          </p:cNvSpPr>
          <p:nvPr>
            <p:ph type="sldNum" sz="quarter" idx="12"/>
          </p:nvPr>
        </p:nvSpPr>
        <p:spPr/>
        <p:txBody>
          <a:bodyPr/>
          <a:lstStyle/>
          <a:p>
            <a:fld id="{A6C0F4D1-524F-41CA-8AFC-EEB2E05DF18F}" type="slidenum">
              <a:rPr lang="en-US" smtClean="0"/>
              <a:t>23</a:t>
            </a:fld>
            <a:endParaRPr lang="en-US"/>
          </a:p>
        </p:txBody>
      </p:sp>
      <p:pic>
        <p:nvPicPr>
          <p:cNvPr id="6" name="Picture 5">
            <a:extLst>
              <a:ext uri="{FF2B5EF4-FFF2-40B4-BE49-F238E27FC236}">
                <a16:creationId xmlns:a16="http://schemas.microsoft.com/office/drawing/2014/main" id="{48367CC2-A090-4308-899E-6B310A8975E3}"/>
              </a:ext>
            </a:extLst>
          </p:cNvPr>
          <p:cNvPicPr>
            <a:picLocks noChangeAspect="1"/>
          </p:cNvPicPr>
          <p:nvPr/>
        </p:nvPicPr>
        <p:blipFill>
          <a:blip r:embed="rId3"/>
          <a:stretch>
            <a:fillRect/>
          </a:stretch>
        </p:blipFill>
        <p:spPr>
          <a:xfrm>
            <a:off x="2800046" y="2220718"/>
            <a:ext cx="5774398" cy="1332107"/>
          </a:xfrm>
          <a:prstGeom prst="rect">
            <a:avLst/>
          </a:prstGeom>
        </p:spPr>
      </p:pic>
      <p:pic>
        <p:nvPicPr>
          <p:cNvPr id="7" name="Picture 6">
            <a:extLst>
              <a:ext uri="{FF2B5EF4-FFF2-40B4-BE49-F238E27FC236}">
                <a16:creationId xmlns:a16="http://schemas.microsoft.com/office/drawing/2014/main" id="{D934D9E0-FA06-4919-97DC-2D94DFC0752C}"/>
              </a:ext>
            </a:extLst>
          </p:cNvPr>
          <p:cNvPicPr>
            <a:picLocks noChangeAspect="1"/>
          </p:cNvPicPr>
          <p:nvPr/>
        </p:nvPicPr>
        <p:blipFill>
          <a:blip r:embed="rId4"/>
          <a:stretch>
            <a:fillRect/>
          </a:stretch>
        </p:blipFill>
        <p:spPr>
          <a:xfrm>
            <a:off x="8369604" y="3124994"/>
            <a:ext cx="2633676" cy="2707288"/>
          </a:xfrm>
          <a:prstGeom prst="rect">
            <a:avLst/>
          </a:prstGeom>
        </p:spPr>
      </p:pic>
    </p:spTree>
    <p:extLst>
      <p:ext uri="{BB962C8B-B14F-4D97-AF65-F5344CB8AC3E}">
        <p14:creationId xmlns:p14="http://schemas.microsoft.com/office/powerpoint/2010/main" val="308029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AE63-5255-4F10-B56E-1F83ED26703F}"/>
              </a:ext>
            </a:extLst>
          </p:cNvPr>
          <p:cNvSpPr>
            <a:spLocks noGrp="1"/>
          </p:cNvSpPr>
          <p:nvPr>
            <p:ph type="title"/>
          </p:nvPr>
        </p:nvSpPr>
        <p:spPr/>
        <p:txBody>
          <a:bodyPr/>
          <a:lstStyle/>
          <a:p>
            <a:pPr algn="ctr"/>
            <a:r>
              <a:rPr lang="en-US"/>
              <a:t>Example 6 Solutions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4DDC90-13C1-4A5D-8E58-3B339C4B0D3B}"/>
                  </a:ext>
                </a:extLst>
              </p:cNvPr>
              <p:cNvSpPr>
                <a:spLocks noGrp="1"/>
              </p:cNvSpPr>
              <p:nvPr>
                <p:ph idx="1"/>
              </p:nvPr>
            </p:nvSpPr>
            <p:spPr/>
            <p:txBody>
              <a:bodyPr>
                <a:normAutofit fontScale="9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&lt;1</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=10</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b="0" i="1" smtClean="0">
                              <a:latin typeface="Cambria Math" panose="02040503050406030204" pitchFamily="18" charset="0"/>
                            </a:rPr>
                            <m:t>1</m:t>
                          </m:r>
                        </m:sup>
                        <m:e>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𝑑𝑦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3</m:t>
                              </m:r>
                            </m:den>
                          </m:f>
                        </m:e>
                      </m:nary>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e>
                      </m:d>
                      <m:r>
                        <a:rPr lang="en-US" b="0" i="1" smtClean="0">
                          <a:latin typeface="Cambria Math" panose="02040503050406030204" pitchFamily="18" charset="0"/>
                        </a:rPr>
                        <m:t>,  0&lt;</m:t>
                      </m:r>
                      <m:r>
                        <a:rPr lang="en-US" b="0" i="1" smtClean="0">
                          <a:latin typeface="Cambria Math" panose="02040503050406030204" pitchFamily="18" charset="0"/>
                        </a:rPr>
                        <m:t>𝑥</m:t>
                      </m:r>
                      <m:r>
                        <a:rPr lang="en-US" b="0" i="1" smtClean="0">
                          <a:latin typeface="Cambria Math" panose="02040503050406030204" pitchFamily="18" charset="0"/>
                        </a:rPr>
                        <m:t>&lt;1</m:t>
                      </m:r>
                    </m:oMath>
                  </m:oMathPara>
                </a14:m>
                <a:endParaRPr lang="en-US" dirty="0"/>
              </a:p>
              <a:p>
                <a:pPr marL="0" indent="0">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=10</m:t>
                      </m:r>
                      <m:nary>
                        <m:naryPr>
                          <m:ctrlPr>
                            <a:rPr lang="en-US" i="1">
                              <a:solidFill>
                                <a:prstClr val="black"/>
                              </a:solidFill>
                              <a:latin typeface="Cambria Math" panose="02040503050406030204" pitchFamily="18" charset="0"/>
                            </a:rPr>
                          </m:ctrlPr>
                        </m:naryPr>
                        <m:sub>
                          <m:r>
                            <m:rPr>
                              <m:brk m:alnAt="23"/>
                            </m:rPr>
                            <a:rPr lang="en-US" b="0" i="1" smtClean="0">
                              <a:solidFill>
                                <a:prstClr val="black"/>
                              </a:solidFill>
                              <a:latin typeface="Cambria Math" panose="02040503050406030204" pitchFamily="18" charset="0"/>
                            </a:rPr>
                            <m:t>0</m:t>
                          </m:r>
                        </m:sub>
                        <m:sup>
                          <m:r>
                            <a:rPr lang="en-US" b="0" i="1" smtClean="0">
                              <a:solidFill>
                                <a:prstClr val="black"/>
                              </a:solidFill>
                              <a:latin typeface="Cambria Math" panose="02040503050406030204" pitchFamily="18" charset="0"/>
                            </a:rPr>
                            <m:t>𝑦</m:t>
                          </m:r>
                        </m:sup>
                        <m:e>
                          <m:r>
                            <a:rPr lang="en-US" i="1">
                              <a:solidFill>
                                <a:prstClr val="black"/>
                              </a:solidFill>
                              <a:latin typeface="Cambria Math" panose="02040503050406030204" pitchFamily="18" charset="0"/>
                            </a:rPr>
                            <m:t>𝑥</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𝑦</m:t>
                              </m:r>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𝑑</m:t>
                          </m:r>
                          <m:r>
                            <a:rPr lang="en-US" b="0" i="1" smtClean="0">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5</m:t>
                          </m:r>
                        </m:e>
                      </m:nary>
                      <m:sSup>
                        <m:sSupPr>
                          <m:ctrlPr>
                            <a:rPr lang="en-US"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𝑦</m:t>
                          </m:r>
                        </m:e>
                        <m:sup>
                          <m:r>
                            <a:rPr lang="en-US" b="0" i="1" smtClean="0">
                              <a:solidFill>
                                <a:prstClr val="black"/>
                              </a:solidFill>
                              <a:latin typeface="Cambria Math" panose="02040503050406030204" pitchFamily="18" charset="0"/>
                            </a:rPr>
                            <m:t>4</m:t>
                          </m:r>
                        </m:sup>
                      </m:sSup>
                      <m:r>
                        <a:rPr lang="en-US" i="1">
                          <a:solidFill>
                            <a:prstClr val="black"/>
                          </a:solidFill>
                          <a:latin typeface="Cambria Math" panose="02040503050406030204" pitchFamily="18" charset="0"/>
                        </a:rPr>
                        <m:t>,  0&lt;</m:t>
                      </m:r>
                      <m:r>
                        <a:rPr lang="en-US" b="0" i="1" smtClean="0">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&lt;1</m:t>
                      </m:r>
                    </m:oMath>
                  </m:oMathPara>
                </a14:m>
                <a:endParaRPr lang="en-US" dirty="0">
                  <a:solidFill>
                    <a:prstClr val="black"/>
                  </a:solidFill>
                </a:endParaRPr>
              </a:p>
              <a:p>
                <a:pPr marL="0" lvl="0" indent="0">
                  <a:buNone/>
                </a:pPr>
                <a:endParaRPr lang="en-US"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𝑌</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𝑋</m:t>
                          </m:r>
                        </m:sub>
                      </m:sSub>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d>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𝑋𝑌</m:t>
                              </m:r>
                            </m:sub>
                          </m:sSub>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𝑦</m:t>
                          </m:r>
                          <m:r>
                            <a:rPr lang="en-US" b="0" i="1" smtClean="0">
                              <a:solidFill>
                                <a:prstClr val="black"/>
                              </a:solidFill>
                              <a:latin typeface="Cambria Math" panose="02040503050406030204" pitchFamily="18" charset="0"/>
                            </a:rPr>
                            <m:t>)</m:t>
                          </m:r>
                        </m:num>
                        <m:den>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𝑋</m:t>
                              </m:r>
                            </m:sub>
                          </m:sSub>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den>
                      </m:f>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10</m:t>
                          </m:r>
                          <m:r>
                            <a:rPr lang="en-US" b="0" i="1" smtClean="0">
                              <a:solidFill>
                                <a:prstClr val="black"/>
                              </a:solidFill>
                              <a:latin typeface="Cambria Math" panose="02040503050406030204" pitchFamily="18" charset="0"/>
                            </a:rPr>
                            <m:t>𝑥</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𝑦</m:t>
                              </m:r>
                            </m:e>
                            <m:sup>
                              <m:r>
                                <a:rPr lang="en-US" b="0" i="1" smtClean="0">
                                  <a:solidFill>
                                    <a:prstClr val="black"/>
                                  </a:solidFill>
                                  <a:latin typeface="Cambria Math" panose="02040503050406030204" pitchFamily="18" charset="0"/>
                                </a:rPr>
                                <m:t>2</m:t>
                              </m:r>
                            </m:sup>
                          </m:sSup>
                        </m:num>
                        <m:den>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10</m:t>
                              </m:r>
                            </m:num>
                            <m:den>
                              <m:r>
                                <a:rPr lang="en-US" b="0" i="1" smtClean="0">
                                  <a:solidFill>
                                    <a:prstClr val="black"/>
                                  </a:solidFill>
                                  <a:latin typeface="Cambria Math" panose="02040503050406030204" pitchFamily="18" charset="0"/>
                                </a:rPr>
                                <m:t>3</m:t>
                              </m:r>
                            </m:den>
                          </m:f>
                          <m:r>
                            <a:rPr lang="en-US" b="0" i="1" smtClean="0">
                              <a:solidFill>
                                <a:prstClr val="black"/>
                              </a:solidFill>
                              <a:latin typeface="Cambria Math" panose="02040503050406030204" pitchFamily="18" charset="0"/>
                            </a:rPr>
                            <m:t>𝑥</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𝑥</m:t>
                                  </m:r>
                                </m:e>
                                <m:sup>
                                  <m:r>
                                    <a:rPr lang="en-US" b="0" i="1" smtClean="0">
                                      <a:solidFill>
                                        <a:prstClr val="black"/>
                                      </a:solidFill>
                                      <a:latin typeface="Cambria Math" panose="02040503050406030204" pitchFamily="18" charset="0"/>
                                    </a:rPr>
                                    <m:t>3</m:t>
                                  </m:r>
                                </m:sup>
                              </m:sSup>
                            </m:e>
                          </m:d>
                        </m:den>
                      </m:f>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3</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𝑦</m:t>
                              </m:r>
                            </m:e>
                            <m:sup>
                              <m:r>
                                <a:rPr lang="en-US" b="0" i="1" smtClean="0">
                                  <a:solidFill>
                                    <a:prstClr val="black"/>
                                  </a:solidFill>
                                  <a:latin typeface="Cambria Math" panose="02040503050406030204" pitchFamily="18" charset="0"/>
                                </a:rPr>
                                <m:t>2</m:t>
                              </m:r>
                            </m:sup>
                          </m:sSup>
                        </m:num>
                        <m:den>
                          <m:r>
                            <a:rPr lang="en-US" b="0" i="1" smtClean="0">
                              <a:solidFill>
                                <a:prstClr val="black"/>
                              </a:solidFill>
                              <a:latin typeface="Cambria Math" panose="02040503050406030204" pitchFamily="18" charset="0"/>
                            </a:rPr>
                            <m:t>1−</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𝑥</m:t>
                              </m:r>
                            </m:e>
                            <m:sup>
                              <m:r>
                                <a:rPr lang="en-US" b="0" i="1" smtClean="0">
                                  <a:solidFill>
                                    <a:prstClr val="black"/>
                                  </a:solidFill>
                                  <a:latin typeface="Cambria Math" panose="02040503050406030204" pitchFamily="18" charset="0"/>
                                </a:rPr>
                                <m:t>3</m:t>
                              </m:r>
                            </m:sup>
                          </m:sSup>
                        </m:den>
                      </m:f>
                    </m:oMath>
                  </m:oMathPara>
                </a14:m>
                <a:endParaRPr lang="en-US" dirty="0">
                  <a:solidFill>
                    <a:prstClr val="black"/>
                  </a:solidFill>
                </a:endParaRPr>
              </a:p>
              <a:p>
                <a:pPr marL="0" lvl="0" indent="0">
                  <a:buNone/>
                </a:pPr>
                <a:endParaRPr lang="en-US" dirty="0">
                  <a:solidFill>
                    <a:prstClr val="black"/>
                  </a:solidFill>
                </a:endParaRP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4DDC90-13C1-4A5D-8E58-3B339C4B0D3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C43F16-7E6B-4D10-9484-DE1BF727C3C1}"/>
              </a:ext>
            </a:extLst>
          </p:cNvPr>
          <p:cNvSpPr>
            <a:spLocks noGrp="1"/>
          </p:cNvSpPr>
          <p:nvPr>
            <p:ph type="sldNum" sz="quarter" idx="12"/>
          </p:nvPr>
        </p:nvSpPr>
        <p:spPr/>
        <p:txBody>
          <a:bodyPr/>
          <a:lstStyle/>
          <a:p>
            <a:fld id="{A6C0F4D1-524F-41CA-8AFC-EEB2E05DF18F}" type="slidenum">
              <a:rPr lang="en-US" smtClean="0"/>
              <a:t>24</a:t>
            </a:fld>
            <a:endParaRPr lang="en-US"/>
          </a:p>
        </p:txBody>
      </p:sp>
      <p:pic>
        <p:nvPicPr>
          <p:cNvPr id="5" name="Picture 4">
            <a:extLst>
              <a:ext uri="{FF2B5EF4-FFF2-40B4-BE49-F238E27FC236}">
                <a16:creationId xmlns:a16="http://schemas.microsoft.com/office/drawing/2014/main" id="{964C933E-B5FC-FE72-4844-4E1A7F886EA2}"/>
              </a:ext>
            </a:extLst>
          </p:cNvPr>
          <p:cNvPicPr>
            <a:picLocks noChangeAspect="1"/>
          </p:cNvPicPr>
          <p:nvPr/>
        </p:nvPicPr>
        <p:blipFill>
          <a:blip r:embed="rId3"/>
          <a:stretch>
            <a:fillRect/>
          </a:stretch>
        </p:blipFill>
        <p:spPr>
          <a:xfrm>
            <a:off x="8453582" y="1099128"/>
            <a:ext cx="1770386" cy="1819563"/>
          </a:xfrm>
          <a:prstGeom prst="rect">
            <a:avLst/>
          </a:prstGeom>
        </p:spPr>
      </p:pic>
    </p:spTree>
    <p:extLst>
      <p:ext uri="{BB962C8B-B14F-4D97-AF65-F5344CB8AC3E}">
        <p14:creationId xmlns:p14="http://schemas.microsoft.com/office/powerpoint/2010/main" val="1103604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EE81-CC1E-4CF7-8AC9-D507C42155E2}"/>
              </a:ext>
            </a:extLst>
          </p:cNvPr>
          <p:cNvSpPr>
            <a:spLocks noGrp="1"/>
          </p:cNvSpPr>
          <p:nvPr>
            <p:ph type="title"/>
          </p:nvPr>
        </p:nvSpPr>
        <p:spPr/>
        <p:txBody>
          <a:bodyPr/>
          <a:lstStyle/>
          <a:p>
            <a:pPr algn="ctr"/>
            <a:r>
              <a:rPr lang="en-US" dirty="0"/>
              <a:t>Example 6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A98804-0B7C-475A-B27D-40873E042CD2}"/>
                  </a:ext>
                </a:extLst>
              </p:cNvPr>
              <p:cNvSpPr>
                <a:spLocks noGrp="1"/>
              </p:cNvSpPr>
              <p:nvPr>
                <p:ph idx="1"/>
              </p:nvPr>
            </p:nvSpPr>
            <p:spPr>
              <a:xfrm>
                <a:off x="838200" y="1847850"/>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lang="en-US" i="1">
                          <a:latin typeface="Cambria Math" panose="02040503050406030204" pitchFamily="18" charset="0"/>
                        </a:rPr>
                        <m:t>0&lt;</m:t>
                      </m:r>
                      <m:r>
                        <a:rPr lang="en-US" i="1">
                          <a:latin typeface="Cambria Math" panose="02040503050406030204" pitchFamily="18" charset="0"/>
                        </a:rPr>
                        <m:t>𝑥</m:t>
                      </m:r>
                      <m:r>
                        <a:rPr lang="en-US" i="1">
                          <a:latin typeface="Cambria Math" panose="02040503050406030204" pitchFamily="18" charset="0"/>
                        </a:rPr>
                        <m:t>&lt;</m:t>
                      </m:r>
                      <m:r>
                        <a:rPr lang="en-US" i="1">
                          <a:latin typeface="Cambria Math" panose="02040503050406030204" pitchFamily="18" charset="0"/>
                        </a:rPr>
                        <m:t>𝑦</m:t>
                      </m:r>
                      <m:r>
                        <a:rPr lang="en-US" i="1">
                          <a:latin typeface="Cambria Math" panose="02040503050406030204" pitchFamily="18" charset="0"/>
                        </a:rPr>
                        <m:t>&lt;1)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&gt;1/2|</m:t>
                          </m:r>
                          <m:r>
                            <a:rPr lang="en-US" b="0" i="1" smtClean="0">
                              <a:latin typeface="Cambria Math" panose="02040503050406030204" pitchFamily="18" charset="0"/>
                            </a:rPr>
                            <m:t>𝑋</m:t>
                          </m:r>
                          <m:r>
                            <a:rPr lang="en-US" b="0" i="1" smtClean="0">
                              <a:latin typeface="Cambria Math" panose="02040503050406030204" pitchFamily="18" charset="0"/>
                            </a:rPr>
                            <m:t>=1/4</m:t>
                          </m:r>
                        </m:e>
                      </m:d>
                      <m:r>
                        <a:rPr lang="en-US" b="0" i="1" smtClean="0">
                          <a:latin typeface="Cambria Math" panose="02040503050406030204" pitchFamily="18" charset="0"/>
                        </a:rPr>
                        <m:t>=</m:t>
                      </m:r>
                      <m:nary>
                        <m:naryPr>
                          <m:ctrlPr>
                            <a:rPr lang="en-US" i="1">
                              <a:latin typeface="Cambria Math" panose="02040503050406030204" pitchFamily="18" charset="0"/>
                            </a:rPr>
                          </m:ctrlPr>
                        </m:naryPr>
                        <m:sub>
                          <m:r>
                            <m:rPr>
                              <m:brk m:alnAt="23"/>
                            </m:rPr>
                            <a:rPr lang="en-US" i="1">
                              <a:latin typeface="Cambria Math" panose="02040503050406030204" pitchFamily="18" charset="0"/>
                            </a:rPr>
                            <m:t>1</m:t>
                          </m:r>
                          <m:r>
                            <a:rPr lang="en-US" i="1">
                              <a:latin typeface="Cambria Math" panose="02040503050406030204" pitchFamily="18" charset="0"/>
                            </a:rPr>
                            <m:t>/2</m:t>
                          </m:r>
                        </m:sub>
                        <m:sup>
                          <m:r>
                            <a:rPr lang="en-US" i="1">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=1/4</m:t>
                              </m:r>
                            </m:e>
                          </m:d>
                          <m:r>
                            <a:rPr lang="en-US" i="1">
                              <a:latin typeface="Cambria Math" panose="02040503050406030204" pitchFamily="18" charset="0"/>
                            </a:rPr>
                            <m:t>𝑑𝑦</m:t>
                          </m:r>
                        </m:e>
                      </m:nary>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nary>
                        <m:nary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e>
                          <m:f>
                            <m:f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𝑑𝑦</m:t>
                              </m:r>
                            </m:num>
                            <m:den>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1/4</m:t>
                                      </m:r>
                                    </m:e>
                                  </m:d>
                                </m:e>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den>
                          </m:f>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nary>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9</m:t>
                          </m:r>
                        </m:den>
                      </m:f>
                    </m:oMath>
                  </m:oMathPara>
                </a14:m>
                <a:endParaRPr lang="en-US" dirty="0"/>
              </a:p>
            </p:txBody>
          </p:sp>
        </mc:Choice>
        <mc:Fallback xmlns="">
          <p:sp>
            <p:nvSpPr>
              <p:cNvPr id="3" name="Content Placeholder 2">
                <a:extLst>
                  <a:ext uri="{FF2B5EF4-FFF2-40B4-BE49-F238E27FC236}">
                    <a16:creationId xmlns:a16="http://schemas.microsoft.com/office/drawing/2014/main" id="{CFA98804-0B7C-475A-B27D-40873E042CD2}"/>
                  </a:ext>
                </a:extLst>
              </p:cNvPr>
              <p:cNvSpPr>
                <a:spLocks noGrp="1" noRot="1" noChangeAspect="1" noMove="1" noResize="1" noEditPoints="1" noAdjustHandles="1" noChangeArrowheads="1" noChangeShapeType="1" noTextEdit="1"/>
              </p:cNvSpPr>
              <p:nvPr>
                <p:ph idx="1"/>
              </p:nvPr>
            </p:nvSpPr>
            <p:spPr>
              <a:xfrm>
                <a:off x="838200" y="1847850"/>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93F9266-8519-4B6F-B9D4-185C10925704}"/>
              </a:ext>
            </a:extLst>
          </p:cNvPr>
          <p:cNvSpPr>
            <a:spLocks noGrp="1"/>
          </p:cNvSpPr>
          <p:nvPr>
            <p:ph type="sldNum" sz="quarter" idx="12"/>
          </p:nvPr>
        </p:nvSpPr>
        <p:spPr/>
        <p:txBody>
          <a:bodyPr/>
          <a:lstStyle/>
          <a:p>
            <a:fld id="{A6C0F4D1-524F-41CA-8AFC-EEB2E05DF18F}" type="slidenum">
              <a:rPr lang="en-US" smtClean="0"/>
              <a:t>25</a:t>
            </a:fld>
            <a:endParaRPr lang="en-US"/>
          </a:p>
        </p:txBody>
      </p:sp>
    </p:spTree>
    <p:extLst>
      <p:ext uri="{BB962C8B-B14F-4D97-AF65-F5344CB8AC3E}">
        <p14:creationId xmlns:p14="http://schemas.microsoft.com/office/powerpoint/2010/main" val="2122731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236C-4773-4766-B5F1-696C2ECCED24}"/>
              </a:ext>
            </a:extLst>
          </p:cNvPr>
          <p:cNvSpPr>
            <a:spLocks noGrp="1"/>
          </p:cNvSpPr>
          <p:nvPr>
            <p:ph type="title"/>
          </p:nvPr>
        </p:nvSpPr>
        <p:spPr/>
        <p:txBody>
          <a:bodyPr/>
          <a:lstStyle/>
          <a:p>
            <a:pPr algn="ctr"/>
            <a:r>
              <a:rPr lang="en-US" dirty="0"/>
              <a:t>Example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C7C0FA-1149-446F-BFA0-8F50EE14A2D4}"/>
                  </a:ext>
                </a:extLst>
              </p:cNvPr>
              <p:cNvSpPr>
                <a:spLocks noGrp="1"/>
              </p:cNvSpPr>
              <p:nvPr>
                <p:ph idx="1"/>
              </p:nvPr>
            </p:nvSpPr>
            <p:spPr>
              <a:xfrm>
                <a:off x="1258711" y="2005012"/>
                <a:ext cx="10515600" cy="4351338"/>
              </a:xfrm>
            </p:spPr>
            <p:txBody>
              <a:bodyPr/>
              <a:lstStyle/>
              <a:p>
                <a:pPr marL="0" indent="0">
                  <a:buNone/>
                </a:pPr>
                <a:r>
                  <a:rPr lang="en-US" dirty="0"/>
                  <a:t>Consider the following joint density function:</a:t>
                </a:r>
              </a:p>
              <a:p>
                <a:pPr marL="0" indent="0">
                  <a:buNone/>
                </a:pPr>
                <a:endParaRPr lang="en-US" dirty="0"/>
              </a:p>
              <a:p>
                <a:pPr marL="0" indent="0">
                  <a:buNone/>
                </a:pPr>
                <a:endParaRPr lang="en-US" dirty="0"/>
              </a:p>
              <a:p>
                <a:pPr marL="0" indent="0">
                  <a:buNone/>
                </a:pPr>
                <a:endParaRPr lang="en-US" dirty="0"/>
              </a:p>
              <a:p>
                <a:pPr marL="0" indent="0">
                  <a:buNone/>
                </a:pPr>
                <a:r>
                  <a:rPr lang="en-US" dirty="0"/>
                  <a:t>Find the marginal PDFs, the conditional PDF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and the probability </a:t>
                </a: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0C7C0FA-1149-446F-BFA0-8F50EE14A2D4}"/>
                  </a:ext>
                </a:extLst>
              </p:cNvPr>
              <p:cNvSpPr>
                <a:spLocks noGrp="1" noRot="1" noChangeAspect="1" noMove="1" noResize="1" noEditPoints="1" noAdjustHandles="1" noChangeArrowheads="1" noChangeShapeType="1" noTextEdit="1"/>
              </p:cNvSpPr>
              <p:nvPr>
                <p:ph idx="1"/>
              </p:nvPr>
            </p:nvSpPr>
            <p:spPr>
              <a:xfrm>
                <a:off x="1258711" y="2005012"/>
                <a:ext cx="10515600" cy="4351338"/>
              </a:xfrm>
              <a:blipFill>
                <a:blip r:embed="rId2"/>
                <a:stretch>
                  <a:fillRect l="-1159" t="-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C51547A-D43A-487B-A9C2-9C3E680CF4CE}"/>
              </a:ext>
            </a:extLst>
          </p:cNvPr>
          <p:cNvSpPr>
            <a:spLocks noGrp="1"/>
          </p:cNvSpPr>
          <p:nvPr>
            <p:ph type="sldNum" sz="quarter" idx="12"/>
          </p:nvPr>
        </p:nvSpPr>
        <p:spPr/>
        <p:txBody>
          <a:bodyPr/>
          <a:lstStyle/>
          <a:p>
            <a:fld id="{A6C0F4D1-524F-41CA-8AFC-EEB2E05DF18F}" type="slidenum">
              <a:rPr lang="en-US" smtClean="0"/>
              <a:t>26</a:t>
            </a:fld>
            <a:endParaRPr lang="en-US"/>
          </a:p>
        </p:txBody>
      </p:sp>
      <p:pic>
        <p:nvPicPr>
          <p:cNvPr id="5" name="Picture 4">
            <a:extLst>
              <a:ext uri="{FF2B5EF4-FFF2-40B4-BE49-F238E27FC236}">
                <a16:creationId xmlns:a16="http://schemas.microsoft.com/office/drawing/2014/main" id="{FDCAB299-2594-43AE-A8FF-99C33592517D}"/>
              </a:ext>
            </a:extLst>
          </p:cNvPr>
          <p:cNvPicPr>
            <a:picLocks noChangeAspect="1"/>
          </p:cNvPicPr>
          <p:nvPr/>
        </p:nvPicPr>
        <p:blipFill>
          <a:blip r:embed="rId3"/>
          <a:stretch>
            <a:fillRect/>
          </a:stretch>
        </p:blipFill>
        <p:spPr>
          <a:xfrm>
            <a:off x="2536029" y="2505743"/>
            <a:ext cx="5946762" cy="1351882"/>
          </a:xfrm>
          <a:prstGeom prst="rect">
            <a:avLst/>
          </a:prstGeom>
        </p:spPr>
      </p:pic>
    </p:spTree>
    <p:extLst>
      <p:ext uri="{BB962C8B-B14F-4D97-AF65-F5344CB8AC3E}">
        <p14:creationId xmlns:p14="http://schemas.microsoft.com/office/powerpoint/2010/main" val="4089298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8433-7BC7-4D04-AC77-3703240BB801}"/>
              </a:ext>
            </a:extLst>
          </p:cNvPr>
          <p:cNvSpPr>
            <a:spLocks noGrp="1"/>
          </p:cNvSpPr>
          <p:nvPr>
            <p:ph type="title"/>
          </p:nvPr>
        </p:nvSpPr>
        <p:spPr/>
        <p:txBody>
          <a:bodyPr/>
          <a:lstStyle/>
          <a:p>
            <a:pPr algn="ctr"/>
            <a:r>
              <a:rPr lang="en-US" dirty="0"/>
              <a:t>Example 7 Solutions</a:t>
            </a:r>
          </a:p>
        </p:txBody>
      </p:sp>
      <p:sp>
        <p:nvSpPr>
          <p:cNvPr id="3" name="Content Placeholder 2">
            <a:extLst>
              <a:ext uri="{FF2B5EF4-FFF2-40B4-BE49-F238E27FC236}">
                <a16:creationId xmlns:a16="http://schemas.microsoft.com/office/drawing/2014/main" id="{96C751BD-0C5C-4EAF-82D3-C1A3A3D270D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B8EB5AD-1BB2-46E7-AF7E-AD1B4A370298}"/>
              </a:ext>
            </a:extLst>
          </p:cNvPr>
          <p:cNvSpPr>
            <a:spLocks noGrp="1"/>
          </p:cNvSpPr>
          <p:nvPr>
            <p:ph type="sldNum" sz="quarter" idx="12"/>
          </p:nvPr>
        </p:nvSpPr>
        <p:spPr/>
        <p:txBody>
          <a:bodyPr/>
          <a:lstStyle/>
          <a:p>
            <a:fld id="{A6C0F4D1-524F-41CA-8AFC-EEB2E05DF18F}" type="slidenum">
              <a:rPr lang="en-US" smtClean="0"/>
              <a:t>27</a:t>
            </a:fld>
            <a:endParaRPr lang="en-US"/>
          </a:p>
        </p:txBody>
      </p:sp>
      <p:pic>
        <p:nvPicPr>
          <p:cNvPr id="5" name="Picture 4">
            <a:extLst>
              <a:ext uri="{FF2B5EF4-FFF2-40B4-BE49-F238E27FC236}">
                <a16:creationId xmlns:a16="http://schemas.microsoft.com/office/drawing/2014/main" id="{B16D167B-88E7-4BEC-90C3-CE70D851757B}"/>
              </a:ext>
            </a:extLst>
          </p:cNvPr>
          <p:cNvPicPr>
            <a:picLocks noChangeAspect="1"/>
          </p:cNvPicPr>
          <p:nvPr/>
        </p:nvPicPr>
        <p:blipFill>
          <a:blip r:embed="rId2"/>
          <a:stretch>
            <a:fillRect/>
          </a:stretch>
        </p:blipFill>
        <p:spPr>
          <a:xfrm>
            <a:off x="118164" y="1825625"/>
            <a:ext cx="11955672" cy="3863975"/>
          </a:xfrm>
          <a:prstGeom prst="rect">
            <a:avLst/>
          </a:prstGeom>
        </p:spPr>
      </p:pic>
    </p:spTree>
    <p:extLst>
      <p:ext uri="{BB962C8B-B14F-4D97-AF65-F5344CB8AC3E}">
        <p14:creationId xmlns:p14="http://schemas.microsoft.com/office/powerpoint/2010/main" val="3790508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16F3-8AB2-4D28-A1A5-E50EA7769D02}"/>
              </a:ext>
            </a:extLst>
          </p:cNvPr>
          <p:cNvSpPr>
            <a:spLocks noGrp="1"/>
          </p:cNvSpPr>
          <p:nvPr>
            <p:ph type="title"/>
          </p:nvPr>
        </p:nvSpPr>
        <p:spPr/>
        <p:txBody>
          <a:bodyPr/>
          <a:lstStyle/>
          <a:p>
            <a:pPr algn="ctr"/>
            <a:r>
              <a:rPr lang="en-US" dirty="0"/>
              <a:t>Conditional Expectations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D0554B-E7D2-4723-8DFC-F710F350BD14}"/>
                  </a:ext>
                </a:extLst>
              </p:cNvPr>
              <p:cNvSpPr>
                <a:spLocks noGrp="1"/>
              </p:cNvSpPr>
              <p:nvPr>
                <p:ph idx="1"/>
              </p:nvPr>
            </p:nvSpPr>
            <p:spPr/>
            <p:txBody>
              <a:bodyPr>
                <a:normAutofit fontScale="70000" lnSpcReduction="20000"/>
              </a:bodyPr>
              <a:lstStyle/>
              <a:p>
                <a:pPr marL="0" indent="0">
                  <a:buNone/>
                </a:pPr>
                <a:r>
                  <a:rPr lang="en-US" dirty="0"/>
                  <a:t>If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are two random variables, the conditional expectations  are defined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𝑑𝑥</m:t>
                          </m:r>
                          <m:r>
                            <a:rPr lang="en-US" b="0" i="1" smtClean="0">
                              <a:latin typeface="Cambria Math" panose="02040503050406030204" pitchFamily="18" charset="0"/>
                            </a:rPr>
                            <m:t>,</m:t>
                          </m:r>
                        </m:e>
                      </m:nary>
                    </m:oMath>
                  </m:oMathPara>
                </a14:m>
                <a:endParaRPr lang="en-US" b="0" i="0" dirty="0">
                  <a:latin typeface="Cambria Math" panose="02040503050406030204" pitchFamily="18" charset="0"/>
                </a:endParaRPr>
              </a:p>
              <a:p>
                <a:pPr marL="0" indent="0">
                  <a:buNone/>
                </a:pP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d>
                        <m:dPr>
                          <m:begChr m:val="["/>
                          <m:end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p>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𝑦</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𝑑𝑦</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m:t>
                      </m:r>
                      <m:nary>
                        <m:naryPr>
                          <m:chr m:val="∑"/>
                          <m:supHide m:val="on"/>
                          <m:ctrlPr>
                            <a:rPr lang="en-US" b="0" i="1" smtClean="0">
                              <a:solidFill>
                                <a:prstClr val="black"/>
                              </a:solidFill>
                              <a:latin typeface="Cambria Math" panose="02040503050406030204" pitchFamily="18" charset="0"/>
                            </a:rPr>
                          </m:ctrlPr>
                        </m:naryPr>
                        <m:sub>
                          <m:r>
                            <m:rPr>
                              <m:brk m:alnAt="7"/>
                            </m:rPr>
                            <a:rPr lang="en-US" b="0" i="1" smtClean="0">
                              <a:solidFill>
                                <a:prstClr val="black"/>
                              </a:solidFill>
                              <a:latin typeface="Cambria Math" panose="02040503050406030204" pitchFamily="18" charset="0"/>
                            </a:rPr>
                            <m:t>𝑥</m:t>
                          </m:r>
                        </m:sub>
                        <m:sup/>
                        <m:e>
                          <m:r>
                            <a:rPr lang="en-US" b="0" i="1" smtClean="0">
                              <a:solidFill>
                                <a:prstClr val="black"/>
                              </a:solidFill>
                              <a:latin typeface="Cambria Math" panose="02040503050406030204" pitchFamily="18" charset="0"/>
                            </a:rPr>
                            <m:t>𝑥</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𝑝</m:t>
                              </m:r>
                            </m:e>
                            <m:sub>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𝑌</m:t>
                              </m:r>
                            </m:sub>
                          </m:sSub>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m:t>
                          </m:r>
                        </m:e>
                      </m:nary>
                      <m:r>
                        <a:rPr lang="en-US" b="0" i="1" smtClean="0">
                          <a:solidFill>
                            <a:prstClr val="black"/>
                          </a:solidFill>
                          <a:latin typeface="Cambria Math" panose="02040503050406030204" pitchFamily="18" charset="0"/>
                        </a:rPr>
                        <m:t> </m:t>
                      </m:r>
                    </m:oMath>
                  </m:oMathPara>
                </a14:m>
                <a:endParaRPr lang="en-US" b="0" i="1" dirty="0">
                  <a:solidFill>
                    <a:prstClr val="black"/>
                  </a:solidFill>
                  <a:latin typeface="Cambria Math" panose="02040503050406030204" pitchFamily="18" charset="0"/>
                </a:endParaRPr>
              </a:p>
              <a:p>
                <a:pPr marL="0" indent="0">
                  <a:buNone/>
                </a:pPr>
                <a:endParaRPr lang="en-US" b="0" i="1" dirty="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supHide m:val="on"/>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sub>
                        <m:sup/>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FD0554B-E7D2-4723-8DFC-F710F350BD14}"/>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31751F-B3EB-47CB-811F-3FD4B49B97A7}"/>
              </a:ext>
            </a:extLst>
          </p:cNvPr>
          <p:cNvSpPr>
            <a:spLocks noGrp="1"/>
          </p:cNvSpPr>
          <p:nvPr>
            <p:ph type="sldNum" sz="quarter" idx="12"/>
          </p:nvPr>
        </p:nvSpPr>
        <p:spPr/>
        <p:txBody>
          <a:bodyPr/>
          <a:lstStyle/>
          <a:p>
            <a:fld id="{A6C0F4D1-524F-41CA-8AFC-EEB2E05DF18F}" type="slidenum">
              <a:rPr lang="en-US" smtClean="0"/>
              <a:t>28</a:t>
            </a:fld>
            <a:endParaRPr lang="en-US"/>
          </a:p>
        </p:txBody>
      </p:sp>
    </p:spTree>
    <p:extLst>
      <p:ext uri="{BB962C8B-B14F-4D97-AF65-F5344CB8AC3E}">
        <p14:creationId xmlns:p14="http://schemas.microsoft.com/office/powerpoint/2010/main" val="154171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388D-3CDA-4545-915E-2A2A5E4288E1}"/>
              </a:ext>
            </a:extLst>
          </p:cNvPr>
          <p:cNvSpPr>
            <a:spLocks noGrp="1"/>
          </p:cNvSpPr>
          <p:nvPr>
            <p:ph type="title"/>
          </p:nvPr>
        </p:nvSpPr>
        <p:spPr/>
        <p:txBody>
          <a:bodyPr/>
          <a:lstStyle/>
          <a:p>
            <a:pPr algn="ctr"/>
            <a:r>
              <a:rPr lang="en-US" dirty="0"/>
              <a:t>Example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DAF2B5-B286-42B3-937B-B4FE5A1526E8}"/>
                  </a:ext>
                </a:extLst>
              </p:cNvPr>
              <p:cNvSpPr>
                <a:spLocks noGrp="1"/>
              </p:cNvSpPr>
              <p:nvPr>
                <p:ph idx="1"/>
              </p:nvPr>
            </p:nvSpPr>
            <p:spPr/>
            <p:txBody>
              <a:bodyPr>
                <a:normAutofit lnSpcReduction="10000"/>
              </a:bodyPr>
              <a:lstStyle/>
              <a:p>
                <a:pPr marL="0" indent="0">
                  <a:buNone/>
                </a:pPr>
                <a:r>
                  <a:rPr lang="en-US" dirty="0"/>
                  <a:t>A soft-drink machine has a random supply </a:t>
                </a:r>
                <a14:m>
                  <m:oMath xmlns:m="http://schemas.openxmlformats.org/officeDocument/2006/math">
                    <m:r>
                      <a:rPr lang="en-US" b="0" i="1" smtClean="0">
                        <a:latin typeface="Cambria Math" panose="02040503050406030204" pitchFamily="18" charset="0"/>
                      </a:rPr>
                      <m:t>𝑌</m:t>
                    </m:r>
                  </m:oMath>
                </a14:m>
                <a:r>
                  <a:rPr lang="en-US" dirty="0"/>
                  <a:t> (in gallons) at the beginning of given day.  Let </a:t>
                </a:r>
                <a14:m>
                  <m:oMath xmlns:m="http://schemas.openxmlformats.org/officeDocument/2006/math">
                    <m:r>
                      <a:rPr lang="en-US" b="0" i="1" smtClean="0">
                        <a:latin typeface="Cambria Math" panose="02040503050406030204" pitchFamily="18" charset="0"/>
                      </a:rPr>
                      <m:t>𝑋</m:t>
                    </m:r>
                  </m:oMath>
                </a14:m>
                <a:r>
                  <a:rPr lang="en-US" dirty="0"/>
                  <a:t> denote the amount (in dollars) of soft drink sold during the day. The machine is not resupplied during the day.  It has been observed that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have joint PDF</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Find the conditional expectation of the dollar amount of sales </a:t>
                </a:r>
                <a14:m>
                  <m:oMath xmlns:m="http://schemas.openxmlformats.org/officeDocument/2006/math">
                    <m:r>
                      <a:rPr lang="en-US" b="0" i="1" smtClean="0">
                        <a:latin typeface="Cambria Math" panose="02040503050406030204" pitchFamily="18" charset="0"/>
                      </a:rPr>
                      <m:t>𝑋</m:t>
                    </m:r>
                  </m:oMath>
                </a14:m>
                <a:r>
                  <a:rPr lang="en-US" dirty="0"/>
                  <a:t>, given that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=1</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0DAF2B5-B286-42B3-937B-B4FE5A1526E8}"/>
                  </a:ext>
                </a:extLst>
              </p:cNvPr>
              <p:cNvSpPr>
                <a:spLocks noGrp="1" noRot="1" noChangeAspect="1" noMove="1" noResize="1" noEditPoints="1" noAdjustHandles="1" noChangeArrowheads="1" noChangeShapeType="1" noTextEdit="1"/>
              </p:cNvSpPr>
              <p:nvPr>
                <p:ph idx="1"/>
              </p:nvPr>
            </p:nvSpPr>
            <p:spPr>
              <a:blipFill>
                <a:blip r:embed="rId2"/>
                <a:stretch>
                  <a:fillRect l="-1217" t="-3081" r="-24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AE1227-9B27-4FAD-8E59-19DEE401C88F}"/>
              </a:ext>
            </a:extLst>
          </p:cNvPr>
          <p:cNvSpPr>
            <a:spLocks noGrp="1"/>
          </p:cNvSpPr>
          <p:nvPr>
            <p:ph type="sldNum" sz="quarter" idx="12"/>
          </p:nvPr>
        </p:nvSpPr>
        <p:spPr/>
        <p:txBody>
          <a:bodyPr/>
          <a:lstStyle/>
          <a:p>
            <a:fld id="{A6C0F4D1-524F-41CA-8AFC-EEB2E05DF18F}" type="slidenum">
              <a:rPr lang="en-US" smtClean="0"/>
              <a:t>29</a:t>
            </a:fld>
            <a:endParaRPr lang="en-US"/>
          </a:p>
        </p:txBody>
      </p:sp>
      <p:pic>
        <p:nvPicPr>
          <p:cNvPr id="5" name="Picture 4">
            <a:extLst>
              <a:ext uri="{FF2B5EF4-FFF2-40B4-BE49-F238E27FC236}">
                <a16:creationId xmlns:a16="http://schemas.microsoft.com/office/drawing/2014/main" id="{DC12E02D-669D-4D94-ACE9-38802598D974}"/>
              </a:ext>
            </a:extLst>
          </p:cNvPr>
          <p:cNvPicPr>
            <a:picLocks noChangeAspect="1"/>
          </p:cNvPicPr>
          <p:nvPr/>
        </p:nvPicPr>
        <p:blipFill>
          <a:blip r:embed="rId3"/>
          <a:stretch>
            <a:fillRect/>
          </a:stretch>
        </p:blipFill>
        <p:spPr>
          <a:xfrm>
            <a:off x="3868430" y="3844322"/>
            <a:ext cx="3903970" cy="1590071"/>
          </a:xfrm>
          <a:prstGeom prst="rect">
            <a:avLst/>
          </a:prstGeom>
        </p:spPr>
      </p:pic>
    </p:spTree>
    <p:extLst>
      <p:ext uri="{BB962C8B-B14F-4D97-AF65-F5344CB8AC3E}">
        <p14:creationId xmlns:p14="http://schemas.microsoft.com/office/powerpoint/2010/main" val="395558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D57C-07F8-4F18-BAE9-56C4827B57F8}"/>
              </a:ext>
            </a:extLst>
          </p:cNvPr>
          <p:cNvSpPr>
            <a:spLocks noGrp="1"/>
          </p:cNvSpPr>
          <p:nvPr>
            <p:ph type="title"/>
          </p:nvPr>
        </p:nvSpPr>
        <p:spPr/>
        <p:txBody>
          <a:bodyPr/>
          <a:lstStyle/>
          <a:p>
            <a:pPr algn="ctr"/>
            <a:r>
              <a:rPr lang="en-US" dirty="0"/>
              <a:t>Learning Outcomes</a:t>
            </a:r>
          </a:p>
        </p:txBody>
      </p:sp>
      <p:sp>
        <p:nvSpPr>
          <p:cNvPr id="3" name="Content Placeholder 2">
            <a:extLst>
              <a:ext uri="{FF2B5EF4-FFF2-40B4-BE49-F238E27FC236}">
                <a16:creationId xmlns:a16="http://schemas.microsoft.com/office/drawing/2014/main" id="{8DBF6CF7-F8E1-4567-B769-796FC5DF46FF}"/>
              </a:ext>
            </a:extLst>
          </p:cNvPr>
          <p:cNvSpPr>
            <a:spLocks noGrp="1"/>
          </p:cNvSpPr>
          <p:nvPr>
            <p:ph idx="1"/>
          </p:nvPr>
        </p:nvSpPr>
        <p:spPr/>
        <p:txBody>
          <a:bodyPr>
            <a:noAutofit/>
          </a:bodyPr>
          <a:lstStyle/>
          <a:p>
            <a:pPr marL="0" indent="0">
              <a:buNone/>
            </a:pPr>
            <a:r>
              <a:rPr lang="en-US" sz="2600" dirty="0">
                <a:latin typeface="Calibri" panose="020F0502020204030204" pitchFamily="34" charset="0"/>
                <a:cs typeface="Calibri" panose="020F0502020204030204" pitchFamily="34" charset="0"/>
              </a:rPr>
              <a:t>Be able to do the following:</a:t>
            </a:r>
          </a:p>
          <a:p>
            <a:r>
              <a:rPr lang="en-US" sz="2600" dirty="0">
                <a:latin typeface="Calibri" panose="020F0502020204030204" pitchFamily="34" charset="0"/>
                <a:cs typeface="Calibri" panose="020F0502020204030204" pitchFamily="34" charset="0"/>
              </a:rPr>
              <a:t>Define a joint probability density function of two random variables.</a:t>
            </a:r>
          </a:p>
          <a:p>
            <a:r>
              <a:rPr lang="en-US" sz="2600" dirty="0">
                <a:latin typeface="Calibri" panose="020F0502020204030204" pitchFamily="34" charset="0"/>
                <a:cs typeface="Calibri" panose="020F0502020204030204" pitchFamily="34" charset="0"/>
              </a:rPr>
              <a:t>Use a joint probability density function to find the probability of events.</a:t>
            </a:r>
          </a:p>
          <a:p>
            <a:r>
              <a:rPr lang="en-US" sz="2600" dirty="0">
                <a:latin typeface="Calibri" panose="020F0502020204030204" pitchFamily="34" charset="0"/>
                <a:cs typeface="Calibri" panose="020F0502020204030204" pitchFamily="34" charset="0"/>
              </a:rPr>
              <a:t>Find marginal probability density functions of two random variables.</a:t>
            </a:r>
          </a:p>
          <a:p>
            <a:r>
              <a:rPr lang="en-US" sz="2600" dirty="0">
                <a:latin typeface="Calibri" panose="020F0502020204030204" pitchFamily="34" charset="0"/>
                <a:cs typeface="Calibri" panose="020F0502020204030204" pitchFamily="34" charset="0"/>
              </a:rPr>
              <a:t>Apply the conditions for independence to two random variables</a:t>
            </a:r>
          </a:p>
          <a:p>
            <a:r>
              <a:rPr lang="en-US" sz="2600" dirty="0">
                <a:latin typeface="Calibri" panose="020F0502020204030204" pitchFamily="34" charset="0"/>
                <a:cs typeface="Calibri" panose="020F0502020204030204" pitchFamily="34" charset="0"/>
              </a:rPr>
              <a:t>Evaluate mathematical expectations of two random variables.</a:t>
            </a:r>
          </a:p>
          <a:p>
            <a:r>
              <a:rPr lang="en-US" sz="2600" dirty="0">
                <a:latin typeface="Calibri" panose="020F0502020204030204" pitchFamily="34" charset="0"/>
                <a:cs typeface="Calibri" panose="020F0502020204030204" pitchFamily="34" charset="0"/>
              </a:rPr>
              <a:t>Evaluate mathematical expectations of functions of two random variables.</a:t>
            </a:r>
          </a:p>
          <a:p>
            <a:r>
              <a:rPr lang="en-US" sz="2600" dirty="0">
                <a:latin typeface="Calibri" panose="020F0502020204030204" pitchFamily="34" charset="0"/>
                <a:cs typeface="Calibri" panose="020F0502020204030204" pitchFamily="34" charset="0"/>
              </a:rPr>
              <a:t>Compute the covariance and the correlation coefficient.</a:t>
            </a:r>
          </a:p>
        </p:txBody>
      </p:sp>
      <p:sp>
        <p:nvSpPr>
          <p:cNvPr id="4" name="Slide Number Placeholder 3">
            <a:extLst>
              <a:ext uri="{FF2B5EF4-FFF2-40B4-BE49-F238E27FC236}">
                <a16:creationId xmlns:a16="http://schemas.microsoft.com/office/drawing/2014/main" id="{31AC2121-DCEC-4747-8CB6-1A9E33CD2349}"/>
              </a:ext>
            </a:extLst>
          </p:cNvPr>
          <p:cNvSpPr>
            <a:spLocks noGrp="1"/>
          </p:cNvSpPr>
          <p:nvPr>
            <p:ph type="sldNum" sz="quarter" idx="12"/>
          </p:nvPr>
        </p:nvSpPr>
        <p:spPr/>
        <p:txBody>
          <a:bodyPr/>
          <a:lstStyle/>
          <a:p>
            <a:fld id="{A6C0F4D1-524F-41CA-8AFC-EEB2E05DF18F}" type="slidenum">
              <a:rPr lang="en-US" smtClean="0"/>
              <a:t>3</a:t>
            </a:fld>
            <a:endParaRPr lang="en-US" dirty="0"/>
          </a:p>
        </p:txBody>
      </p:sp>
    </p:spTree>
    <p:extLst>
      <p:ext uri="{BB962C8B-B14F-4D97-AF65-F5344CB8AC3E}">
        <p14:creationId xmlns:p14="http://schemas.microsoft.com/office/powerpoint/2010/main" val="4217319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20B7-6F9D-40AD-865C-B1069DEE1DE9}"/>
              </a:ext>
            </a:extLst>
          </p:cNvPr>
          <p:cNvSpPr>
            <a:spLocks noGrp="1"/>
          </p:cNvSpPr>
          <p:nvPr>
            <p:ph type="title"/>
          </p:nvPr>
        </p:nvSpPr>
        <p:spPr/>
        <p:txBody>
          <a:bodyPr/>
          <a:lstStyle/>
          <a:p>
            <a:pPr algn="ctr"/>
            <a:r>
              <a:rPr lang="en-US" dirty="0"/>
              <a:t>Example 8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70C9FE-7211-40C7-9A64-4850C182DC18}"/>
                  </a:ext>
                </a:extLst>
              </p:cNvPr>
              <p:cNvSpPr>
                <a:spLocks noGrp="1"/>
              </p:cNvSpPr>
              <p:nvPr>
                <p:ph idx="1"/>
              </p:nvPr>
            </p:nvSpPr>
            <p:spPr/>
            <p:txBody>
              <a:bodyPr>
                <a:normAutofit lnSpcReduction="10000"/>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𝑦</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𝑑𝑥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2</m:t>
                              </m:r>
                            </m:den>
                          </m:f>
                        </m:e>
                      </m:nary>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1</m:t>
                                  </m:r>
                                </m:num>
                                <m:den>
                                  <m:r>
                                    <a:rPr lang="en-US" i="1">
                                      <a:solidFill>
                                        <a:prstClr val="black"/>
                                      </a:solidFill>
                                      <a:latin typeface="Cambria Math" panose="02040503050406030204" pitchFamily="18" charset="0"/>
                                    </a:rPr>
                                    <m:t>𝑦</m:t>
                                  </m:r>
                                </m:den>
                              </m:f>
                              <m:r>
                                <a:rPr lang="en-US" i="1" smtClean="0">
                                  <a:latin typeface="Cambria Math" panose="02040503050406030204" pitchFamily="18" charset="0"/>
                                </a:rPr>
                                <m:t>,  </m:t>
                              </m:r>
                              <m:r>
                                <a:rPr lang="en-US" b="0" i="1" smtClean="0">
                                  <a:latin typeface="Cambria Math" panose="02040503050406030204" pitchFamily="18" charset="0"/>
                                </a:rPr>
                                <m:t>0&lt;</m:t>
                              </m:r>
                              <m:r>
                                <a:rPr lang="en-US" i="1" smtClean="0">
                                  <a:latin typeface="Cambria Math" panose="02040503050406030204" pitchFamily="18" charset="0"/>
                                </a:rPr>
                                <m:t>𝑥</m:t>
                              </m:r>
                              <m:r>
                                <a:rPr lang="en-US" i="1" smtClean="0">
                                  <a:latin typeface="Cambria Math" panose="02040503050406030204" pitchFamily="18" charset="0"/>
                                </a:rPr>
                                <m:t>&lt;</m:t>
                              </m:r>
                              <m:r>
                                <a:rPr lang="en-US" b="0" i="1" smtClean="0">
                                  <a:latin typeface="Cambria Math" panose="02040503050406030204" pitchFamily="18" charset="0"/>
                                </a:rPr>
                                <m:t>𝑦</m:t>
                              </m:r>
                              <m:r>
                                <a:rPr lang="en-US" b="0" i="1" smtClean="0">
                                  <a:latin typeface="Cambria Math" panose="02040503050406030204" pitchFamily="18" charset="0"/>
                                </a:rPr>
                                <m:t>&lt;2</m:t>
                              </m:r>
                            </m:e>
                            <m:e>
                              <m:r>
                                <a:rPr lang="en-US" i="1" smtClean="0">
                                  <a:latin typeface="Cambria Math" panose="02040503050406030204" pitchFamily="18" charset="0"/>
                                </a:rPr>
                                <m:t>&amp;</m:t>
                              </m:r>
                              <m:r>
                                <a:rPr lang="en-US" b="0" i="1" smtClean="0">
                                  <a:latin typeface="Cambria Math" panose="02040503050406030204" pitchFamily="18" charset="0"/>
                                </a:rPr>
                                <m:t>0</m:t>
                              </m:r>
                              <m:r>
                                <a:rPr lang="en-US"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C70C9FE-7211-40C7-9A64-4850C182DC1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8C7096C-EDCE-4447-8084-B6049536D28D}"/>
              </a:ext>
            </a:extLst>
          </p:cNvPr>
          <p:cNvSpPr>
            <a:spLocks noGrp="1"/>
          </p:cNvSpPr>
          <p:nvPr>
            <p:ph type="sldNum" sz="quarter" idx="12"/>
          </p:nvPr>
        </p:nvSpPr>
        <p:spPr/>
        <p:txBody>
          <a:bodyPr/>
          <a:lstStyle/>
          <a:p>
            <a:fld id="{A6C0F4D1-524F-41CA-8AFC-EEB2E05DF18F}" type="slidenum">
              <a:rPr lang="en-US" smtClean="0"/>
              <a:t>30</a:t>
            </a:fld>
            <a:endParaRPr lang="en-US"/>
          </a:p>
        </p:txBody>
      </p:sp>
      <p:pic>
        <p:nvPicPr>
          <p:cNvPr id="6" name="Picture 5">
            <a:extLst>
              <a:ext uri="{FF2B5EF4-FFF2-40B4-BE49-F238E27FC236}">
                <a16:creationId xmlns:a16="http://schemas.microsoft.com/office/drawing/2014/main" id="{5DC44BA0-6967-4CB8-A7A9-DE9E7DF71C70}"/>
              </a:ext>
            </a:extLst>
          </p:cNvPr>
          <p:cNvPicPr>
            <a:picLocks noChangeAspect="1"/>
          </p:cNvPicPr>
          <p:nvPr/>
        </p:nvPicPr>
        <p:blipFill>
          <a:blip r:embed="rId3"/>
          <a:stretch>
            <a:fillRect/>
          </a:stretch>
        </p:blipFill>
        <p:spPr>
          <a:xfrm>
            <a:off x="8883650" y="1899444"/>
            <a:ext cx="2044700" cy="2101850"/>
          </a:xfrm>
          <a:prstGeom prst="rect">
            <a:avLst/>
          </a:prstGeom>
        </p:spPr>
      </p:pic>
    </p:spTree>
    <p:extLst>
      <p:ext uri="{BB962C8B-B14F-4D97-AF65-F5344CB8AC3E}">
        <p14:creationId xmlns:p14="http://schemas.microsoft.com/office/powerpoint/2010/main" val="3009006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25EE-54EE-4BA4-8444-C729B06A8494}"/>
              </a:ext>
            </a:extLst>
          </p:cNvPr>
          <p:cNvSpPr>
            <a:spLocks noGrp="1"/>
          </p:cNvSpPr>
          <p:nvPr>
            <p:ph type="title"/>
          </p:nvPr>
        </p:nvSpPr>
        <p:spPr/>
        <p:txBody>
          <a:bodyPr/>
          <a:lstStyle/>
          <a:p>
            <a:pPr algn="ctr"/>
            <a:r>
              <a:rPr lang="en-US" dirty="0"/>
              <a:t>Example 8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577479-35FF-4E32-9561-0FE19C130C53}"/>
                  </a:ext>
                </a:extLst>
              </p:cNvPr>
              <p:cNvSpPr>
                <a:spLocks noGrp="1"/>
              </p:cNvSpPr>
              <p:nvPr>
                <p:ph idx="1"/>
              </p:nvPr>
            </p:nvSpPr>
            <p:spPr/>
            <p:txBody>
              <a:bodyPr/>
              <a:lstStyle/>
              <a:p>
                <a:pPr marL="0" indent="0">
                  <a:buNone/>
                </a:pPr>
                <a:r>
                  <a:rPr lang="en-US" dirty="0"/>
                  <a:t>For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eqArr>
                            <m:eqArrPr>
                              <m:ctrlPr>
                                <a:rPr lang="en-US" i="1">
                                  <a:solidFill>
                                    <a:prstClr val="black"/>
                                  </a:solidFill>
                                  <a:latin typeface="Cambria Math" panose="02040503050406030204" pitchFamily="18" charset="0"/>
                                </a:rPr>
                              </m:ctrlPr>
                            </m:eqArrPr>
                            <m:e>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  0&lt;</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&lt;1</m:t>
                              </m:r>
                            </m:e>
                            <m:e>
                              <m:r>
                                <a:rPr lang="en-US" i="1">
                                  <a:solidFill>
                                    <a:prstClr val="black"/>
                                  </a:solidFill>
                                  <a:latin typeface="Cambria Math" panose="02040503050406030204" pitchFamily="18" charset="0"/>
                                </a:rPr>
                                <m:t>&amp;0,   </m:t>
                              </m:r>
                              <m:r>
                                <a:rPr lang="en-US" i="1">
                                  <a:solidFill>
                                    <a:prstClr val="black"/>
                                  </a:solidFill>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𝑑𝑥</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b="0" i="1" smtClean="0">
                                  <a:latin typeface="Cambria Math" panose="02040503050406030204" pitchFamily="18" charset="0"/>
                                </a:rPr>
                                <m:t>𝑥𝑑𝑥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e>
                      </m:nary>
                    </m:oMath>
                  </m:oMathPara>
                </a14:m>
                <a:endParaRPr lang="en-US" dirty="0"/>
              </a:p>
            </p:txBody>
          </p:sp>
        </mc:Choice>
        <mc:Fallback xmlns="">
          <p:sp>
            <p:nvSpPr>
              <p:cNvPr id="3" name="Content Placeholder 2">
                <a:extLst>
                  <a:ext uri="{FF2B5EF4-FFF2-40B4-BE49-F238E27FC236}">
                    <a16:creationId xmlns:a16="http://schemas.microsoft.com/office/drawing/2014/main" id="{68577479-35FF-4E32-9561-0FE19C130C5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3FEAA18-F87E-4FF2-B239-54C094697572}"/>
              </a:ext>
            </a:extLst>
          </p:cNvPr>
          <p:cNvSpPr>
            <a:spLocks noGrp="1"/>
          </p:cNvSpPr>
          <p:nvPr>
            <p:ph type="sldNum" sz="quarter" idx="12"/>
          </p:nvPr>
        </p:nvSpPr>
        <p:spPr/>
        <p:txBody>
          <a:bodyPr/>
          <a:lstStyle/>
          <a:p>
            <a:fld id="{A6C0F4D1-524F-41CA-8AFC-EEB2E05DF18F}" type="slidenum">
              <a:rPr lang="en-US" smtClean="0"/>
              <a:t>31</a:t>
            </a:fld>
            <a:endParaRPr lang="en-US"/>
          </a:p>
        </p:txBody>
      </p:sp>
    </p:spTree>
    <p:extLst>
      <p:ext uri="{BB962C8B-B14F-4D97-AF65-F5344CB8AC3E}">
        <p14:creationId xmlns:p14="http://schemas.microsoft.com/office/powerpoint/2010/main" val="2890649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8254-64EC-4132-B6F9-6F51DA513314}"/>
              </a:ext>
            </a:extLst>
          </p:cNvPr>
          <p:cNvSpPr>
            <a:spLocks noGrp="1"/>
          </p:cNvSpPr>
          <p:nvPr>
            <p:ph type="title"/>
          </p:nvPr>
        </p:nvSpPr>
        <p:spPr/>
        <p:txBody>
          <a:bodyPr/>
          <a:lstStyle/>
          <a:p>
            <a:pPr algn="ctr"/>
            <a:r>
              <a:rPr lang="en-US" dirty="0"/>
              <a:t>Independence of Random Variables and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6D4D36-8B2C-4C3A-8B40-ACE6FC4E8DBB}"/>
                  </a:ext>
                </a:extLst>
              </p:cNvPr>
              <p:cNvSpPr>
                <a:spLocks noGrp="1"/>
              </p:cNvSpPr>
              <p:nvPr>
                <p:ph idx="1"/>
              </p:nvPr>
            </p:nvSpPr>
            <p:spPr/>
            <p:txBody>
              <a:bodyPr/>
              <a:lstStyle/>
              <a:p>
                <a:pPr marL="0" indent="0">
                  <a:buNone/>
                </a:pPr>
                <a:r>
                  <a:rPr lang="en-US" dirty="0"/>
                  <a:t>Two random variables, </a:t>
                </a:r>
                <a14:m>
                  <m:oMath xmlns:m="http://schemas.openxmlformats.org/officeDocument/2006/math">
                    <m:r>
                      <a:rPr lang="en-US" b="0" i="1" smtClean="0">
                        <a:latin typeface="Cambria Math" panose="02040503050406030204" pitchFamily="18" charset="0"/>
                      </a:rPr>
                      <m:t>𝑋</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Y</m:t>
                    </m:r>
                  </m:oMath>
                </a14:m>
                <a:r>
                  <a:rPr lang="en-US" dirty="0"/>
                  <a:t>, are said to be statistically independent if any one of the following holds:  </a:t>
                </a:r>
              </a:p>
              <a:p>
                <a:pPr marL="0" indent="0">
                  <a:buNone/>
                </a:pPr>
                <a:endParaRPr lang="en-US" dirty="0"/>
              </a:p>
              <a:p>
                <a:pPr marL="0" indent="0">
                  <a:buNone/>
                </a:pPr>
                <a14:m>
                  <m:oMath xmlns:m="http://schemas.openxmlformats.org/officeDocument/2006/math">
                    <m:m>
                      <m:mPr>
                        <m:mcs>
                          <m:mc>
                            <m:mcPr>
                              <m:count m:val="3"/>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m:t>
                          </m:r>
                        </m:e>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i="1">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𝑋</m:t>
                              </m:r>
                            </m:sub>
                          </m:sSub>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e>
                          </m:d>
                          <m:r>
                            <a:rPr lang="en-US" b="0" i="1" smtClean="0">
                              <a:solidFill>
                                <a:prstClr val="black"/>
                              </a:solidFill>
                              <a:latin typeface="Cambria Math" panose="02040503050406030204" pitchFamily="18" charset="0"/>
                            </a:rPr>
                            <m:t>,</m:t>
                          </m:r>
                        </m:e>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𝑦</m:t>
                              </m:r>
                            </m:e>
                          </m:d>
                        </m:e>
                      </m:mr>
                    </m:m>
                  </m:oMath>
                </a14:m>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a:solidFill>
                                <a:prstClr val="black"/>
                              </a:solidFill>
                              <a:latin typeface="Cambria Math" panose="02040503050406030204" pitchFamily="18" charset="0"/>
                            </a:rPr>
                          </m:ctrlPr>
                        </m:mPr>
                        <m:m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m:rPr>
                                <m:brk m:alnAt="7"/>
                              </m:rP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e>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m:t>
                            </m:r>
                          </m:e>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e>
                            </m:d>
                          </m:e>
                        </m:mr>
                      </m:m>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mPr>
                        <m:m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d>
                            <m:r>
                              <m:rPr>
                                <m:brk m:alnAt="7"/>
                              </m:r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d>
                          </m:e>
                        </m:mr>
                      </m:m>
                    </m:oMath>
                  </m:oMathPara>
                </a14:m>
                <a:endParaRPr lang="en-US" dirty="0"/>
              </a:p>
            </p:txBody>
          </p:sp>
        </mc:Choice>
        <mc:Fallback xmlns="">
          <p:sp>
            <p:nvSpPr>
              <p:cNvPr id="3" name="Content Placeholder 2">
                <a:extLst>
                  <a:ext uri="{FF2B5EF4-FFF2-40B4-BE49-F238E27FC236}">
                    <a16:creationId xmlns:a16="http://schemas.microsoft.com/office/drawing/2014/main" id="{266D4D36-8B2C-4C3A-8B40-ACE6FC4E8DBB}"/>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4CCEF41-F627-4724-B4CB-645B26EDD960}"/>
              </a:ext>
            </a:extLst>
          </p:cNvPr>
          <p:cNvSpPr>
            <a:spLocks noGrp="1"/>
          </p:cNvSpPr>
          <p:nvPr>
            <p:ph type="sldNum" sz="quarter" idx="12"/>
          </p:nvPr>
        </p:nvSpPr>
        <p:spPr/>
        <p:txBody>
          <a:bodyPr/>
          <a:lstStyle/>
          <a:p>
            <a:fld id="{A6C0F4D1-524F-41CA-8AFC-EEB2E05DF18F}" type="slidenum">
              <a:rPr lang="en-US" smtClean="0"/>
              <a:t>32</a:t>
            </a:fld>
            <a:endParaRPr lang="en-US"/>
          </a:p>
        </p:txBody>
      </p:sp>
    </p:spTree>
    <p:extLst>
      <p:ext uri="{BB962C8B-B14F-4D97-AF65-F5344CB8AC3E}">
        <p14:creationId xmlns:p14="http://schemas.microsoft.com/office/powerpoint/2010/main" val="335162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04DE-7BCA-403F-A197-535473030013}"/>
              </a:ext>
            </a:extLst>
          </p:cNvPr>
          <p:cNvSpPr>
            <a:spLocks noGrp="1"/>
          </p:cNvSpPr>
          <p:nvPr>
            <p:ph type="title"/>
          </p:nvPr>
        </p:nvSpPr>
        <p:spPr/>
        <p:txBody>
          <a:bodyPr/>
          <a:lstStyle/>
          <a:p>
            <a:pPr algn="ctr"/>
            <a:r>
              <a:rPr lang="en-US" dirty="0"/>
              <a:t>Example 9</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A6AC41-6954-4376-88CD-EBF9B0190DD6}"/>
                  </a:ext>
                </a:extLst>
              </p:cNvPr>
              <p:cNvSpPr>
                <a:spLocks noGrp="1"/>
              </p:cNvSpPr>
              <p:nvPr>
                <p:ph idx="1"/>
              </p:nvPr>
            </p:nvSpPr>
            <p:spPr/>
            <p:txBody>
              <a:bodyPr/>
              <a:lstStyle/>
              <a:p>
                <a:pPr marL="0" lvl="0" indent="0">
                  <a:buNone/>
                </a:pPr>
                <a:r>
                  <a:rPr lang="en-US" dirty="0">
                    <a:solidFill>
                      <a:prstClr val="black"/>
                    </a:solidFill>
                  </a:rPr>
                  <a:t>Consider the following joint density function:</a:t>
                </a: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r>
                  <a:rPr lang="en-US" dirty="0">
                    <a:solidFill>
                      <a:prstClr val="black"/>
                    </a:solidFill>
                  </a:rPr>
                  <a:t>Show that random variables </a:t>
                </a:r>
                <a14:m>
                  <m:oMath xmlns:m="http://schemas.openxmlformats.org/officeDocument/2006/math">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𝑎𝑛𝑑</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𝑌</m:t>
                    </m:r>
                  </m:oMath>
                </a14:m>
                <a:r>
                  <a:rPr lang="en-US" dirty="0"/>
                  <a:t> are independent.  That is,</a:t>
                </a:r>
              </a:p>
              <a:p>
                <a:pPr marL="0" lvl="0" indent="0">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EEA6AC41-6954-4376-88CD-EBF9B0190DD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261958-3884-40D0-89A1-7D3740AA04C4}"/>
              </a:ext>
            </a:extLst>
          </p:cNvPr>
          <p:cNvSpPr>
            <a:spLocks noGrp="1"/>
          </p:cNvSpPr>
          <p:nvPr>
            <p:ph type="sldNum" sz="quarter" idx="12"/>
          </p:nvPr>
        </p:nvSpPr>
        <p:spPr/>
        <p:txBody>
          <a:bodyPr/>
          <a:lstStyle/>
          <a:p>
            <a:fld id="{A6C0F4D1-524F-41CA-8AFC-EEB2E05DF18F}" type="slidenum">
              <a:rPr lang="en-US" smtClean="0"/>
              <a:t>33</a:t>
            </a:fld>
            <a:endParaRPr lang="en-US"/>
          </a:p>
        </p:txBody>
      </p:sp>
      <p:pic>
        <p:nvPicPr>
          <p:cNvPr id="5" name="Picture 4">
            <a:extLst>
              <a:ext uri="{FF2B5EF4-FFF2-40B4-BE49-F238E27FC236}">
                <a16:creationId xmlns:a16="http://schemas.microsoft.com/office/drawing/2014/main" id="{E1586124-FF61-4680-8167-4AC80C3FEEB5}"/>
              </a:ext>
            </a:extLst>
          </p:cNvPr>
          <p:cNvPicPr>
            <a:picLocks noChangeAspect="1"/>
          </p:cNvPicPr>
          <p:nvPr/>
        </p:nvPicPr>
        <p:blipFill>
          <a:blip r:embed="rId3"/>
          <a:stretch>
            <a:fillRect/>
          </a:stretch>
        </p:blipFill>
        <p:spPr>
          <a:xfrm>
            <a:off x="3035169" y="2428435"/>
            <a:ext cx="5950212" cy="1353429"/>
          </a:xfrm>
          <a:prstGeom prst="rect">
            <a:avLst/>
          </a:prstGeom>
        </p:spPr>
      </p:pic>
    </p:spTree>
    <p:extLst>
      <p:ext uri="{BB962C8B-B14F-4D97-AF65-F5344CB8AC3E}">
        <p14:creationId xmlns:p14="http://schemas.microsoft.com/office/powerpoint/2010/main" val="3545092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C195-BCAF-4264-95DF-E749CB464EB0}"/>
              </a:ext>
            </a:extLst>
          </p:cNvPr>
          <p:cNvSpPr>
            <a:spLocks noGrp="1"/>
          </p:cNvSpPr>
          <p:nvPr>
            <p:ph type="title"/>
          </p:nvPr>
        </p:nvSpPr>
        <p:spPr/>
        <p:txBody>
          <a:bodyPr/>
          <a:lstStyle/>
          <a:p>
            <a:pPr algn="ctr"/>
            <a:r>
              <a:rPr lang="en-US" dirty="0"/>
              <a:t>Example 9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534CD1-7BA6-4935-A551-B7E71FF530D5}"/>
                  </a:ext>
                </a:extLst>
              </p:cNvPr>
              <p:cNvSpPr>
                <a:spLocks noGrp="1"/>
              </p:cNvSpPr>
              <p:nvPr>
                <p:ph idx="1"/>
              </p:nvPr>
            </p:nvSpPr>
            <p:spPr/>
            <p:txBody>
              <a:bodyPr>
                <a:normAutofit lnSpcReduction="10000"/>
              </a:bodyPr>
              <a:lstStyle/>
              <a:p>
                <a:pPr marL="0" indent="0">
                  <a:buNone/>
                </a:pPr>
                <a:r>
                  <a:rPr lang="en-US" dirty="0"/>
                  <a:t>From Example 7, Slide #27, we see that</a:t>
                </a:r>
              </a:p>
              <a:p>
                <a:pPr marL="0" indent="0">
                  <a:buNone/>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1+3</m:t>
                          </m:r>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𝑋𝑌</m:t>
                          </m:r>
                        </m:sub>
                      </m:sSub>
                      <m:d>
                        <m:dPr>
                          <m:ctrlPr>
                            <a:rPr lang="en-US"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r>
                        <a:rPr lang="en-US" b="0" i="1" dirty="0" smtClean="0">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m:rPr>
                          <m:nor/>
                        </m:rPr>
                        <a:rPr lang="en-US" dirty="0">
                          <a:solidFill>
                            <a:prstClr val="black"/>
                          </a:solidFill>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e>
                      </m:d>
                    </m:oMath>
                  </m:oMathPara>
                </a14:m>
                <a:endParaRPr lang="en-US" dirty="0"/>
              </a:p>
              <a:p>
                <a:pPr marL="0" indent="0">
                  <a:buNone/>
                </a:pPr>
                <a:endParaRPr lang="en-US" dirty="0"/>
              </a:p>
              <a:p>
                <a:pPr marL="0" indent="0">
                  <a:buNone/>
                </a:pPr>
                <a:r>
                  <a:rPr lang="en-US" dirty="0"/>
                  <a:t>Therefore,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are independent.</a:t>
                </a:r>
              </a:p>
              <a:p>
                <a:pPr marL="0" indent="0">
                  <a:buNone/>
                </a:pPr>
                <a:endParaRPr lang="en-US" dirty="0"/>
              </a:p>
              <a:p>
                <a:pPr marL="0" indent="0">
                  <a:buNone/>
                </a:pPr>
                <a:r>
                  <a:rPr lang="en-US" dirty="0"/>
                  <a:t>We also see, from Slide #27, that </a:t>
                </a:r>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A534CD1-7BA6-4935-A551-B7E71FF530D5}"/>
                  </a:ext>
                </a:extLst>
              </p:cNvPr>
              <p:cNvSpPr>
                <a:spLocks noGrp="1" noRot="1" noChangeAspect="1" noMove="1" noResize="1" noEditPoints="1" noAdjustHandles="1" noChangeArrowheads="1" noChangeShapeType="1" noTextEdit="1"/>
              </p:cNvSpPr>
              <p:nvPr>
                <p:ph idx="1"/>
              </p:nvPr>
            </p:nvSpPr>
            <p:spPr>
              <a:blipFill>
                <a:blip r:embed="rId2"/>
                <a:stretch>
                  <a:fillRect l="-1217" t="-3081" b="-1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23EC54-9C22-4FA7-ADBB-650778455AAC}"/>
              </a:ext>
            </a:extLst>
          </p:cNvPr>
          <p:cNvSpPr>
            <a:spLocks noGrp="1"/>
          </p:cNvSpPr>
          <p:nvPr>
            <p:ph type="sldNum" sz="quarter" idx="12"/>
          </p:nvPr>
        </p:nvSpPr>
        <p:spPr/>
        <p:txBody>
          <a:bodyPr/>
          <a:lstStyle/>
          <a:p>
            <a:fld id="{A6C0F4D1-524F-41CA-8AFC-EEB2E05DF18F}" type="slidenum">
              <a:rPr lang="en-US" smtClean="0"/>
              <a:t>34</a:t>
            </a:fld>
            <a:endParaRPr lang="en-US" dirty="0"/>
          </a:p>
        </p:txBody>
      </p:sp>
    </p:spTree>
    <p:extLst>
      <p:ext uri="{BB962C8B-B14F-4D97-AF65-F5344CB8AC3E}">
        <p14:creationId xmlns:p14="http://schemas.microsoft.com/office/powerpoint/2010/main" val="717442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1AE9-E78B-4E76-876A-5AB7BD54E574}"/>
              </a:ext>
            </a:extLst>
          </p:cNvPr>
          <p:cNvSpPr>
            <a:spLocks noGrp="1"/>
          </p:cNvSpPr>
          <p:nvPr>
            <p:ph type="title"/>
          </p:nvPr>
        </p:nvSpPr>
        <p:spPr/>
        <p:txBody>
          <a:bodyPr/>
          <a:lstStyle/>
          <a:p>
            <a:pPr algn="ctr"/>
            <a:r>
              <a:rPr lang="en-US" dirty="0"/>
              <a:t>Expected Values of Functions of Bivariate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3A9FB8-305B-4230-A2DC-57F0C8593E2A}"/>
                  </a:ext>
                </a:extLst>
              </p:cNvPr>
              <p:cNvSpPr>
                <a:spLocks noGrp="1"/>
              </p:cNvSpPr>
              <p:nvPr>
                <p:ph idx="1"/>
              </p:nvPr>
            </p:nvSpPr>
            <p:spPr/>
            <p:txBody>
              <a:bodyPr>
                <a:normAutofit/>
              </a:bodyPr>
              <a:lstStyle/>
              <a:p>
                <a:pPr marL="0" indent="0">
                  <a:buNone/>
                </a:pPr>
                <a:r>
                  <a:rPr lang="en-US" dirty="0"/>
                  <a:t>Consider two random variables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with joint PDF</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(if continuous) or joint PMF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(if discrete).  If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is a real-valued function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then the expected value of </a:t>
                </a:r>
                <a14:m>
                  <m:oMath xmlns:m="http://schemas.openxmlformats.org/officeDocument/2006/math">
                    <m:r>
                      <a:rPr lang="en-US" i="1">
                        <a:solidFill>
                          <a:prstClr val="black"/>
                        </a:solidFill>
                        <a:latin typeface="Cambria Math" panose="02040503050406030204" pitchFamily="18" charset="0"/>
                      </a:rPr>
                      <m:t>𝑔</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oMath>
                </a14:m>
                <a:r>
                  <a:rPr lang="en-US" dirty="0"/>
                  <a:t> , is defined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𝑦</m:t>
                          </m:r>
                          <m:r>
                            <a:rPr lang="en-US" b="0" i="1" smtClean="0">
                              <a:latin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𝑥</m:t>
                              </m:r>
                              <m:r>
                                <a:rPr lang="en-US" b="0" i="1" smtClean="0">
                                  <a:latin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i="1">
                                  <a:solidFill>
                                    <a:prstClr val="black"/>
                                  </a:solidFill>
                                  <a:latin typeface="Cambria Math" panose="02040503050406030204" pitchFamily="18" charset="0"/>
                                </a:rPr>
                                <m:t>𝑔</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e>
                              </m:d>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𝑝</m:t>
                                  </m:r>
                                </m:e>
                                <m:sub>
                                  <m:r>
                                    <a:rPr lang="en-US" b="0" i="1" smtClean="0">
                                      <a:solidFill>
                                        <a:prstClr val="black"/>
                                      </a:solidFill>
                                      <a:latin typeface="Cambria Math" panose="02040503050406030204" pitchFamily="18" charset="0"/>
                                    </a:rPr>
                                    <m:t>𝑋𝑌</m:t>
                                  </m:r>
                                </m:sub>
                              </m:sSub>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𝑦</m:t>
                                  </m:r>
                                </m:e>
                              </m:d>
                            </m:e>
                          </m:nary>
                        </m:e>
                      </m:nary>
                      <m:r>
                        <a:rPr lang="en-US" b="0" i="1" smtClean="0">
                          <a:latin typeface="Cambria Math" panose="02040503050406030204" pitchFamily="18" charset="0"/>
                        </a:rPr>
                        <m:t>,  (</m:t>
                      </m:r>
                      <m:r>
                        <a:rPr lang="en-US" b="0" i="1" smtClean="0">
                          <a:latin typeface="Cambria Math" panose="02040503050406030204" pitchFamily="18" charset="0"/>
                        </a:rPr>
                        <m:t>𝐷𝑖𝑠𝑐𝑟𝑒𝑡𝑒</m:t>
                      </m:r>
                      <m:r>
                        <a:rPr lang="en-US" b="0" i="1" smtClean="0">
                          <a:latin typeface="Cambria Math" panose="02040503050406030204" pitchFamily="18" charset="0"/>
                        </a:rPr>
                        <m:t>)</m:t>
                      </m:r>
                    </m:oMath>
                  </m:oMathPara>
                </a14:m>
                <a:endParaRPr lang="en-US" dirty="0"/>
              </a:p>
              <a:p>
                <a:pPr marL="0" indent="0">
                  <a:buNone/>
                </a:pPr>
                <a:endParaRPr lang="en-US" dirty="0"/>
              </a:p>
              <a:p>
                <a:pPr marL="0" lvl="0" indent="0">
                  <a:buNone/>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𝑔</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e>
                          </m:d>
                        </m:e>
                      </m:d>
                      <m:r>
                        <a:rPr lang="en-US" i="1">
                          <a:solidFill>
                            <a:prstClr val="black"/>
                          </a:solidFill>
                          <a:latin typeface="Cambria Math" panose="02040503050406030204" pitchFamily="18" charset="0"/>
                        </a:rPr>
                        <m:t>=</m:t>
                      </m:r>
                      <m:nary>
                        <m:naryPr>
                          <m:limLoc m:val="undOvr"/>
                          <m:ctrlPr>
                            <a:rPr lang="en-US" i="1" smtClean="0">
                              <a:solidFill>
                                <a:prstClr val="black"/>
                              </a:solidFill>
                              <a:latin typeface="Cambria Math" panose="02040503050406030204" pitchFamily="18" charset="0"/>
                            </a:rPr>
                          </m:ctrlPr>
                        </m:naryPr>
                        <m:sub>
                          <m:r>
                            <m:rPr>
                              <m:brk m:alnAt="24"/>
                            </m:rP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m:t>
                          </m:r>
                        </m:sub>
                        <m:sup>
                          <m:r>
                            <a:rPr lang="en-US" i="1" smtClean="0">
                              <a:solidFill>
                                <a:prstClr val="black"/>
                              </a:solidFill>
                              <a:latin typeface="Cambria Math" panose="02040503050406030204" pitchFamily="18" charset="0"/>
                              <a:ea typeface="Cambria Math" panose="02040503050406030204" pitchFamily="18" charset="0"/>
                            </a:rPr>
                            <m:t>∞</m:t>
                          </m:r>
                        </m:sup>
                        <m:e>
                          <m:nary>
                            <m:naryPr>
                              <m:limLoc m:val="undOvr"/>
                              <m:ctrlPr>
                                <a:rPr lang="en-US" i="1" smtClean="0">
                                  <a:solidFill>
                                    <a:prstClr val="black"/>
                                  </a:solidFill>
                                  <a:latin typeface="Cambria Math" panose="02040503050406030204" pitchFamily="18" charset="0"/>
                                </a:rPr>
                              </m:ctrlPr>
                            </m:naryPr>
                            <m:sub>
                              <m:r>
                                <m:rPr>
                                  <m:brk m:alnAt="24"/>
                                </m:rP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m:t>
                              </m:r>
                            </m:sub>
                            <m:sup>
                              <m:r>
                                <a:rPr lang="en-US" i="1" smtClean="0">
                                  <a:solidFill>
                                    <a:prstClr val="black"/>
                                  </a:solidFill>
                                  <a:latin typeface="Cambria Math" panose="02040503050406030204" pitchFamily="18" charset="0"/>
                                  <a:ea typeface="Cambria Math" panose="02040503050406030204" pitchFamily="18" charset="0"/>
                                </a:rPr>
                                <m:t>∞</m:t>
                              </m:r>
                            </m:sup>
                            <m:e>
                              <m:r>
                                <a:rPr lang="en-US" i="1">
                                  <a:solidFill>
                                    <a:prstClr val="black"/>
                                  </a:solidFill>
                                  <a:latin typeface="Cambria Math" panose="02040503050406030204" pitchFamily="18" charset="0"/>
                                </a:rPr>
                                <m:t>𝑔</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e>
                              </m:d>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r>
                                <a:rPr lang="en-US" b="0" i="1" smtClean="0">
                                  <a:solidFill>
                                    <a:prstClr val="black"/>
                                  </a:solidFill>
                                  <a:latin typeface="Cambria Math" panose="02040503050406030204" pitchFamily="18" charset="0"/>
                                </a:rPr>
                                <m:t>𝑑𝑥𝑑𝑦</m:t>
                              </m:r>
                            </m:e>
                          </m:nary>
                        </m:e>
                      </m:nary>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𝑐𝑜𝑛𝑡𝑖𝑛𝑢𝑜𝑢𝑠</m:t>
                      </m:r>
                      <m:r>
                        <a:rPr lang="en-US" i="1">
                          <a:solidFill>
                            <a:prstClr val="black"/>
                          </a:solidFill>
                          <a:latin typeface="Cambria Math" panose="02040503050406030204" pitchFamily="18" charset="0"/>
                        </a:rPr>
                        <m:t>)</m:t>
                      </m:r>
                    </m:oMath>
                  </m:oMathPara>
                </a14:m>
                <a:endParaRPr lang="en-US" dirty="0">
                  <a:solidFill>
                    <a:prstClr val="black"/>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FE3A9FB8-305B-4230-A2DC-57F0C8593E2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28B2FC-FA8F-4267-AAE3-503A38CE3732}"/>
              </a:ext>
            </a:extLst>
          </p:cNvPr>
          <p:cNvSpPr>
            <a:spLocks noGrp="1"/>
          </p:cNvSpPr>
          <p:nvPr>
            <p:ph type="sldNum" sz="quarter" idx="12"/>
          </p:nvPr>
        </p:nvSpPr>
        <p:spPr/>
        <p:txBody>
          <a:bodyPr/>
          <a:lstStyle/>
          <a:p>
            <a:fld id="{A6C0F4D1-524F-41CA-8AFC-EEB2E05DF18F}" type="slidenum">
              <a:rPr lang="en-US" smtClean="0"/>
              <a:t>35</a:t>
            </a:fld>
            <a:endParaRPr lang="en-US"/>
          </a:p>
        </p:txBody>
      </p:sp>
    </p:spTree>
    <p:extLst>
      <p:ext uri="{BB962C8B-B14F-4D97-AF65-F5344CB8AC3E}">
        <p14:creationId xmlns:p14="http://schemas.microsoft.com/office/powerpoint/2010/main" val="4078560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CC40-086E-4161-957E-9555A8C8026A}"/>
              </a:ext>
            </a:extLst>
          </p:cNvPr>
          <p:cNvSpPr>
            <a:spLocks noGrp="1"/>
          </p:cNvSpPr>
          <p:nvPr>
            <p:ph type="title"/>
          </p:nvPr>
        </p:nvSpPr>
        <p:spPr/>
        <p:txBody>
          <a:bodyPr/>
          <a:lstStyle/>
          <a:p>
            <a:pPr algn="ctr"/>
            <a:r>
              <a:rPr lang="en-US" dirty="0"/>
              <a:t>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1B158B-0C54-4B25-A8A7-86D9A8ACB785}"/>
                  </a:ext>
                </a:extLst>
              </p:cNvPr>
              <p:cNvSpPr>
                <a:spLocks noGrp="1"/>
              </p:cNvSpPr>
              <p:nvPr>
                <p:ph idx="1"/>
              </p:nvPr>
            </p:nvSpPr>
            <p:spPr/>
            <p:txBody>
              <a:bodyPr>
                <a:normAutofit fontScale="85000" lnSpcReduction="20000"/>
              </a:bodyPr>
              <a:lstStyle/>
              <a:p>
                <a:pPr marL="0" indent="0">
                  <a:buNone/>
                </a:pPr>
                <a:r>
                  <a:rPr lang="en-US" dirty="0"/>
                  <a:t>Consider two random variables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and the functions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and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a:t>, The correlations are defined, respectively,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𝑋𝑌</m:t>
                          </m: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𝐺𝐻</m:t>
                          </m:r>
                        </m:sub>
                      </m:sSub>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If </a:t>
                </a:r>
                <a14:m>
                  <m:oMath xmlns:m="http://schemas.openxmlformats.org/officeDocument/2006/math">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𝑎𝑛𝑑</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𝑌</m:t>
                    </m:r>
                  </m:oMath>
                </a14:m>
                <a:r>
                  <a:rPr lang="en-US" dirty="0"/>
                  <a:t> are independent, then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𝑟</m:t>
                          </m:r>
                        </m:e>
                        <m:sub>
                          <m:r>
                            <a:rPr lang="en-US" i="1">
                              <a:solidFill>
                                <a:prstClr val="black"/>
                              </a:solidFill>
                              <a:latin typeface="Cambria Math" panose="02040503050406030204" pitchFamily="18" charset="0"/>
                            </a:rPr>
                            <m:t>𝑋𝑌</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𝑋𝑌</m:t>
                          </m:r>
                        </m:e>
                      </m:d>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𝐸</m:t>
                      </m:r>
                      <m:d>
                        <m:dPr>
                          <m:begChr m:val="["/>
                          <m:endChr m:val="]"/>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𝑋</m:t>
                          </m:r>
                        </m:e>
                      </m:d>
                      <m:r>
                        <a:rPr lang="en-US" b="0" i="1" smtClean="0">
                          <a:solidFill>
                            <a:prstClr val="black"/>
                          </a:solidFill>
                          <a:latin typeface="Cambria Math" panose="02040503050406030204" pitchFamily="18" charset="0"/>
                        </a:rPr>
                        <m:t>𝐸</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𝑌</m:t>
                      </m:r>
                      <m:r>
                        <a:rPr lang="en-US" b="0" i="1" smtClean="0">
                          <a:solidFill>
                            <a:prstClr val="black"/>
                          </a:solidFill>
                          <a:latin typeface="Cambria Math" panose="02040503050406030204" pitchFamily="18" charset="0"/>
                        </a:rPr>
                        <m:t>]</m:t>
                      </m:r>
                    </m:oMath>
                  </m:oMathPara>
                </a14:m>
                <a:endParaRPr lang="en-US" dirty="0"/>
              </a:p>
              <a:p>
                <a:pPr marL="0" indent="0">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𝑟</m:t>
                          </m:r>
                        </m:e>
                        <m:sub>
                          <m:r>
                            <a:rPr lang="en-US" i="1">
                              <a:solidFill>
                                <a:prstClr val="black"/>
                              </a:solidFill>
                              <a:latin typeface="Cambria Math" panose="02040503050406030204" pitchFamily="18" charset="0"/>
                            </a:rPr>
                            <m:t>𝐺𝐻</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𝑔</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e>
                          </m:d>
                          <m:r>
                            <a:rPr lang="en-US" i="1">
                              <a:solidFill>
                                <a:prstClr val="black"/>
                              </a:solidFill>
                              <a:latin typeface="Cambria Math" panose="02040503050406030204" pitchFamily="18" charset="0"/>
                            </a:rPr>
                            <m:t>h</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𝑌</m:t>
                              </m:r>
                            </m:e>
                          </m:d>
                        </m:e>
                      </m:d>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𝑔</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e>
                          </m:d>
                        </m:e>
                      </m:d>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h</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𝑌</m:t>
                              </m:r>
                            </m:e>
                          </m:d>
                        </m:e>
                      </m:d>
                    </m:oMath>
                  </m:oMathPara>
                </a14:m>
                <a:endParaRPr lang="en-US" dirty="0">
                  <a:solidFill>
                    <a:prstClr val="black"/>
                  </a:solidFill>
                </a:endParaRP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51B158B-0C54-4B25-A8A7-86D9A8ACB785}"/>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BB014C-BCA2-4526-BCCD-7062728F8017}"/>
              </a:ext>
            </a:extLst>
          </p:cNvPr>
          <p:cNvSpPr>
            <a:spLocks noGrp="1"/>
          </p:cNvSpPr>
          <p:nvPr>
            <p:ph type="sldNum" sz="quarter" idx="12"/>
          </p:nvPr>
        </p:nvSpPr>
        <p:spPr/>
        <p:txBody>
          <a:bodyPr/>
          <a:lstStyle/>
          <a:p>
            <a:fld id="{A6C0F4D1-524F-41CA-8AFC-EEB2E05DF18F}" type="slidenum">
              <a:rPr lang="en-US" smtClean="0"/>
              <a:t>36</a:t>
            </a:fld>
            <a:endParaRPr lang="en-US"/>
          </a:p>
        </p:txBody>
      </p:sp>
    </p:spTree>
    <p:extLst>
      <p:ext uri="{BB962C8B-B14F-4D97-AF65-F5344CB8AC3E}">
        <p14:creationId xmlns:p14="http://schemas.microsoft.com/office/powerpoint/2010/main" val="3559665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233A-9C9F-417D-A672-67276B51CDEF}"/>
              </a:ext>
            </a:extLst>
          </p:cNvPr>
          <p:cNvSpPr>
            <a:spLocks noGrp="1"/>
          </p:cNvSpPr>
          <p:nvPr>
            <p:ph type="title"/>
          </p:nvPr>
        </p:nvSpPr>
        <p:spPr/>
        <p:txBody>
          <a:bodyPr/>
          <a:lstStyle/>
          <a:p>
            <a:pPr algn="ctr"/>
            <a:r>
              <a:rPr lang="en-US" dirty="0"/>
              <a:t>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6771B4-82E4-45F2-BE33-C4671ADDF789}"/>
                  </a:ext>
                </a:extLst>
              </p:cNvPr>
              <p:cNvSpPr>
                <a:spLocks noGrp="1"/>
              </p:cNvSpPr>
              <p:nvPr>
                <p:ph idx="1"/>
              </p:nvPr>
            </p:nvSpPr>
            <p:spPr/>
            <p:txBody>
              <a:bodyPr>
                <a:normAutofit fontScale="62500" lnSpcReduction="20000"/>
              </a:bodyPr>
              <a:lstStyle/>
              <a:p>
                <a:pPr marL="0" lvl="0" indent="0">
                  <a:buNone/>
                </a:pPr>
                <a:r>
                  <a:rPr lang="en-US" dirty="0">
                    <a:solidFill>
                      <a:prstClr val="black"/>
                    </a:solidFill>
                  </a:rPr>
                  <a:t>Consider two random variables </a:t>
                </a:r>
                <a14:m>
                  <m:oMath xmlns:m="http://schemas.openxmlformats.org/officeDocument/2006/math">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𝑎𝑛𝑑</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𝑌</m:t>
                    </m:r>
                    <m:r>
                      <a:rPr lang="en-US" b="0" i="0" smtClean="0">
                        <a:solidFill>
                          <a:prstClr val="black"/>
                        </a:solidFill>
                        <a:latin typeface="Cambria Math" panose="02040503050406030204" pitchFamily="18" charset="0"/>
                      </a:rPr>
                      <m:t>.</m:t>
                    </m:r>
                  </m:oMath>
                </a14:m>
                <a:r>
                  <a:rPr lang="en-US" dirty="0">
                    <a:solidFill>
                      <a:prstClr val="black"/>
                    </a:solidFill>
                  </a:rPr>
                  <a:t> Their covariance is defined as,</a:t>
                </a:r>
              </a:p>
              <a:p>
                <a:pPr marL="0" lvl="0" indent="0">
                  <a:buNone/>
                </a:pPr>
                <a:endParaRPr lang="en-US"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𝐶𝑜𝑣</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𝑌</m:t>
                          </m:r>
                        </m:e>
                      </m:d>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𝐶</m:t>
                          </m:r>
                        </m:e>
                        <m:sub>
                          <m:r>
                            <a:rPr lang="en-US" i="1">
                              <a:solidFill>
                                <a:prstClr val="black"/>
                              </a:solidFill>
                              <a:latin typeface="Cambria Math" panose="02040503050406030204" pitchFamily="18" charset="0"/>
                            </a:rPr>
                            <m:t>𝑋𝑌</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𝜇</m:t>
                                  </m:r>
                                </m:e>
                                <m:sub>
                                  <m:r>
                                    <a:rPr lang="en-US" b="0" i="1" smtClean="0">
                                      <a:solidFill>
                                        <a:prstClr val="black"/>
                                      </a:solidFill>
                                      <a:latin typeface="Cambria Math" panose="02040503050406030204" pitchFamily="18" charset="0"/>
                                    </a:rPr>
                                    <m:t>𝑋</m:t>
                                  </m:r>
                                </m:sub>
                              </m:sSub>
                            </m:e>
                          </m:d>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b="0" i="1" smtClean="0">
                                      <a:solidFill>
                                        <a:prstClr val="black"/>
                                      </a:solidFill>
                                      <a:latin typeface="Cambria Math" panose="02040503050406030204" pitchFamily="18" charset="0"/>
                                      <a:ea typeface="Cambria Math" panose="02040503050406030204" pitchFamily="18" charset="0"/>
                                    </a:rPr>
                                    <m:t>𝑌</m:t>
                                  </m:r>
                                </m:sub>
                              </m:sSub>
                            </m:e>
                          </m:d>
                        </m:e>
                      </m:d>
                    </m:oMath>
                  </m:oMathPara>
                </a14:m>
                <a:endParaRPr lang="en-US" dirty="0">
                  <a:solidFill>
                    <a:prstClr val="black"/>
                  </a:solidFill>
                </a:endParaRPr>
              </a:p>
              <a:p>
                <a:pPr marL="0" lvl="0" indent="0">
                  <a:buNone/>
                </a:pPr>
                <a:endParaRPr lang="en-US"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𝐶</m:t>
                          </m:r>
                        </m:e>
                        <m:sub>
                          <m:r>
                            <a:rPr lang="en-US" b="0" i="1" smtClean="0">
                              <a:solidFill>
                                <a:prstClr val="black"/>
                              </a:solidFill>
                              <a:latin typeface="Cambria Math" panose="02040503050406030204" pitchFamily="18" charset="0"/>
                            </a:rPr>
                            <m:t>𝑋𝑌</m:t>
                          </m:r>
                        </m:sub>
                      </m:sSub>
                      <m:r>
                        <a:rPr lang="en-US" b="0" i="1" smtClean="0">
                          <a:solidFill>
                            <a:prstClr val="black"/>
                          </a:solidFill>
                          <a:latin typeface="Cambria Math" panose="02040503050406030204" pitchFamily="18" charset="0"/>
                        </a:rPr>
                        <m:t>=</m:t>
                      </m:r>
                      <m:nary>
                        <m:naryPr>
                          <m:chr m:val="∑"/>
                          <m:ctrlPr>
                            <a:rPr lang="en-US" b="0" i="1" smtClean="0">
                              <a:solidFill>
                                <a:prstClr val="black"/>
                              </a:solidFill>
                              <a:latin typeface="Cambria Math" panose="02040503050406030204" pitchFamily="18" charset="0"/>
                            </a:rPr>
                          </m:ctrlPr>
                        </m:naryPr>
                        <m:sub>
                          <m:r>
                            <m:rPr>
                              <m:brk m:alnAt="23"/>
                            </m:rP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m:t>
                          </m:r>
                        </m:sub>
                        <m:sup>
                          <m:r>
                            <a:rPr lang="en-US" b="0" i="1" smtClean="0">
                              <a:solidFill>
                                <a:prstClr val="black"/>
                              </a:solidFill>
                              <a:latin typeface="Cambria Math" panose="02040503050406030204" pitchFamily="18" charset="0"/>
                              <a:ea typeface="Cambria Math" panose="02040503050406030204" pitchFamily="18" charset="0"/>
                            </a:rPr>
                            <m:t>∞</m:t>
                          </m:r>
                        </m:sup>
                        <m:e>
                          <m:nary>
                            <m:naryPr>
                              <m:chr m:val="∑"/>
                              <m:ctrlPr>
                                <a:rPr lang="en-US" b="0" i="1" smtClean="0">
                                  <a:solidFill>
                                    <a:prstClr val="black"/>
                                  </a:solidFill>
                                  <a:latin typeface="Cambria Math" panose="02040503050406030204" pitchFamily="18" charset="0"/>
                                </a:rPr>
                              </m:ctrlPr>
                            </m:naryPr>
                            <m:sub>
                              <m:r>
                                <m:rPr>
                                  <m:brk m:alnAt="23"/>
                                </m:rP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m:t>
                              </m:r>
                            </m:sub>
                            <m:sup>
                              <m:r>
                                <a:rPr lang="en-US" b="0" i="1" smtClean="0">
                                  <a:solidFill>
                                    <a:prstClr val="black"/>
                                  </a:solidFill>
                                  <a:latin typeface="Cambria Math" panose="02040503050406030204" pitchFamily="18" charset="0"/>
                                  <a:ea typeface="Cambria Math" panose="02040503050406030204" pitchFamily="18" charset="0"/>
                                </a:rPr>
                                <m:t>∞</m:t>
                              </m:r>
                            </m:sup>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𝑋</m:t>
                                      </m:r>
                                    </m:sub>
                                  </m:sSub>
                                </m:e>
                              </m:d>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𝑌</m:t>
                                      </m:r>
                                    </m:sub>
                                  </m:sSub>
                                </m:e>
                              </m:d>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𝑝</m:t>
                                  </m:r>
                                </m:e>
                                <m:sub>
                                  <m:r>
                                    <a:rPr lang="en-US" b="0" i="1" smtClean="0">
                                      <a:solidFill>
                                        <a:prstClr val="black"/>
                                      </a:solidFill>
                                      <a:latin typeface="Cambria Math" panose="02040503050406030204" pitchFamily="18" charset="0"/>
                                      <a:ea typeface="Cambria Math" panose="02040503050406030204" pitchFamily="18" charset="0"/>
                                    </a:rPr>
                                    <m:t>𝑋𝑌</m:t>
                                  </m:r>
                                </m:sub>
                              </m:sSub>
                              <m:d>
                                <m:dPr>
                                  <m:ctrlPr>
                                    <a:rPr lang="en-US" i="1" smtClean="0">
                                      <a:solidFill>
                                        <a:prstClr val="black"/>
                                      </a:solidFill>
                                      <a:latin typeface="Cambria Math" panose="02040503050406030204" pitchFamily="18" charset="0"/>
                                      <a:ea typeface="Cambria Math" panose="02040503050406030204" pitchFamily="18" charset="0"/>
                                    </a:rPr>
                                  </m:ctrlPr>
                                </m:dPr>
                                <m:e>
                                  <m:r>
                                    <a:rPr lang="en-US" b="0" i="1" smtClean="0">
                                      <a:solidFill>
                                        <a:prstClr val="black"/>
                                      </a:solidFill>
                                      <a:latin typeface="Cambria Math" panose="02040503050406030204" pitchFamily="18" charset="0"/>
                                      <a:ea typeface="Cambria Math" panose="02040503050406030204" pitchFamily="18" charset="0"/>
                                    </a:rPr>
                                    <m:t>𝑥</m:t>
                                  </m:r>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𝑦</m:t>
                                  </m:r>
                                </m:e>
                              </m:d>
                              <m:r>
                                <a:rPr lang="en-US" b="0" i="1" smtClean="0">
                                  <a:solidFill>
                                    <a:prstClr val="black"/>
                                  </a:solidFill>
                                  <a:latin typeface="Cambria Math" panose="02040503050406030204" pitchFamily="18" charset="0"/>
                                  <a:ea typeface="Cambria Math" panose="02040503050406030204" pitchFamily="18" charset="0"/>
                                </a:rPr>
                                <m:t>,    (</m:t>
                              </m:r>
                              <m:r>
                                <a:rPr lang="en-US" b="0" i="1" smtClean="0">
                                  <a:solidFill>
                                    <a:prstClr val="black"/>
                                  </a:solidFill>
                                  <a:latin typeface="Cambria Math" panose="02040503050406030204" pitchFamily="18" charset="0"/>
                                  <a:ea typeface="Cambria Math" panose="02040503050406030204" pitchFamily="18" charset="0"/>
                                </a:rPr>
                                <m:t>𝐷𝑖𝑠𝑐𝑟𝑒𝑡𝑒</m:t>
                              </m:r>
                              <m:r>
                                <a:rPr lang="en-US" b="0" i="1" smtClean="0">
                                  <a:solidFill>
                                    <a:prstClr val="black"/>
                                  </a:solidFill>
                                  <a:latin typeface="Cambria Math" panose="02040503050406030204" pitchFamily="18" charset="0"/>
                                  <a:ea typeface="Cambria Math" panose="02040503050406030204" pitchFamily="18" charset="0"/>
                                </a:rPr>
                                <m:t>)</m:t>
                              </m:r>
                            </m:e>
                          </m:nary>
                        </m:e>
                      </m:nary>
                    </m:oMath>
                  </m:oMathPara>
                </a14:m>
                <a:endParaRPr lang="en-US" dirty="0">
                  <a:solidFill>
                    <a:prstClr val="black"/>
                  </a:solidFill>
                </a:endParaRPr>
              </a:p>
              <a:p>
                <a:pPr marL="0" lvl="0" indent="0">
                  <a:buNone/>
                </a:pPr>
                <a:endParaRPr lang="en-US"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𝐶</m:t>
                          </m:r>
                        </m:e>
                        <m:sub>
                          <m:r>
                            <a:rPr lang="en-US" b="0" i="1" smtClean="0">
                              <a:solidFill>
                                <a:prstClr val="black"/>
                              </a:solidFill>
                              <a:latin typeface="Cambria Math" panose="02040503050406030204" pitchFamily="18" charset="0"/>
                            </a:rPr>
                            <m:t>𝑋𝑌</m:t>
                          </m:r>
                        </m:sub>
                      </m:sSub>
                      <m:r>
                        <a:rPr lang="en-US" i="1">
                          <a:solidFill>
                            <a:prstClr val="black"/>
                          </a:solidFill>
                          <a:latin typeface="Cambria Math" panose="02040503050406030204" pitchFamily="18" charset="0"/>
                        </a:rPr>
                        <m:t>=</m:t>
                      </m:r>
                      <m:nary>
                        <m:naryPr>
                          <m:limLoc m:val="undOvr"/>
                          <m:ctrlPr>
                            <a:rPr lang="en-US" i="1" smtClean="0">
                              <a:solidFill>
                                <a:prstClr val="black"/>
                              </a:solidFill>
                              <a:latin typeface="Cambria Math" panose="02040503050406030204" pitchFamily="18" charset="0"/>
                            </a:rPr>
                          </m:ctrlPr>
                        </m:naryPr>
                        <m:sub>
                          <m:r>
                            <m:rPr>
                              <m:brk m:alnAt="24"/>
                            </m:rP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m:t>
                          </m:r>
                        </m:sub>
                        <m:sup>
                          <m:r>
                            <a:rPr lang="en-US" i="1" smtClean="0">
                              <a:solidFill>
                                <a:prstClr val="black"/>
                              </a:solidFill>
                              <a:latin typeface="Cambria Math" panose="02040503050406030204" pitchFamily="18" charset="0"/>
                              <a:ea typeface="Cambria Math" panose="02040503050406030204" pitchFamily="18" charset="0"/>
                            </a:rPr>
                            <m:t>∞</m:t>
                          </m:r>
                        </m:sup>
                        <m:e>
                          <m:nary>
                            <m:naryPr>
                              <m:limLoc m:val="undOvr"/>
                              <m:ctrlPr>
                                <a:rPr lang="en-US" i="1" smtClean="0">
                                  <a:solidFill>
                                    <a:prstClr val="black"/>
                                  </a:solidFill>
                                  <a:latin typeface="Cambria Math" panose="02040503050406030204" pitchFamily="18" charset="0"/>
                                </a:rPr>
                              </m:ctrlPr>
                            </m:naryPr>
                            <m:sub>
                              <m:r>
                                <m:rPr>
                                  <m:brk m:alnAt="24"/>
                                </m:rP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m:t>
                              </m:r>
                            </m:sub>
                            <m:sup>
                              <m:r>
                                <a:rPr lang="en-US" i="1" smtClean="0">
                                  <a:solidFill>
                                    <a:prstClr val="black"/>
                                  </a:solidFill>
                                  <a:latin typeface="Cambria Math" panose="02040503050406030204" pitchFamily="18" charset="0"/>
                                  <a:ea typeface="Cambria Math" panose="02040503050406030204" pitchFamily="18" charset="0"/>
                                </a:rPr>
                                <m:t>∞</m:t>
                              </m:r>
                            </m:sup>
                            <m:e>
                              <m:d>
                                <m:dPr>
                                  <m:ctrlPr>
                                    <a:rPr lang="en-US" sz="2900" i="1">
                                      <a:solidFill>
                                        <a:prstClr val="black"/>
                                      </a:solidFill>
                                      <a:latin typeface="Cambria Math" panose="02040503050406030204" pitchFamily="18" charset="0"/>
                                    </a:rPr>
                                  </m:ctrlPr>
                                </m:dPr>
                                <m:e>
                                  <m:r>
                                    <a:rPr lang="en-US" sz="2900" i="1">
                                      <a:solidFill>
                                        <a:prstClr val="black"/>
                                      </a:solidFill>
                                      <a:latin typeface="Cambria Math" panose="02040503050406030204" pitchFamily="18" charset="0"/>
                                    </a:rPr>
                                    <m:t>𝑋</m:t>
                                  </m:r>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ea typeface="Cambria Math" panose="02040503050406030204" pitchFamily="18" charset="0"/>
                                        </a:rPr>
                                        <m:t>𝜇</m:t>
                                      </m:r>
                                    </m:e>
                                    <m:sub>
                                      <m:r>
                                        <a:rPr lang="en-US" sz="2900" i="1">
                                          <a:solidFill>
                                            <a:prstClr val="black"/>
                                          </a:solidFill>
                                          <a:latin typeface="Cambria Math" panose="02040503050406030204" pitchFamily="18" charset="0"/>
                                        </a:rPr>
                                        <m:t>𝑋</m:t>
                                      </m:r>
                                    </m:sub>
                                  </m:sSub>
                                </m:e>
                              </m:d>
                              <m:d>
                                <m:dPr>
                                  <m:ctrlPr>
                                    <a:rPr lang="en-US" sz="2900" i="1">
                                      <a:solidFill>
                                        <a:prstClr val="black"/>
                                      </a:solidFill>
                                      <a:latin typeface="Cambria Math" panose="02040503050406030204" pitchFamily="18" charset="0"/>
                                    </a:rPr>
                                  </m:ctrlPr>
                                </m:dPr>
                                <m:e>
                                  <m:r>
                                    <a:rPr lang="en-US" sz="2900" i="1">
                                      <a:solidFill>
                                        <a:prstClr val="black"/>
                                      </a:solidFill>
                                      <a:latin typeface="Cambria Math" panose="02040503050406030204" pitchFamily="18" charset="0"/>
                                    </a:rPr>
                                    <m:t>𝑌</m:t>
                                  </m:r>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ea typeface="Cambria Math" panose="02040503050406030204" pitchFamily="18" charset="0"/>
                                        </a:rPr>
                                        <m:t>𝜇</m:t>
                                      </m:r>
                                    </m:e>
                                    <m:sub>
                                      <m:r>
                                        <a:rPr lang="en-US" sz="2900" i="1">
                                          <a:solidFill>
                                            <a:prstClr val="black"/>
                                          </a:solidFill>
                                          <a:latin typeface="Cambria Math" panose="02040503050406030204" pitchFamily="18" charset="0"/>
                                          <a:ea typeface="Cambria Math" panose="02040503050406030204" pitchFamily="18" charset="0"/>
                                        </a:rPr>
                                        <m:t>𝑌</m:t>
                                      </m:r>
                                    </m:sub>
                                  </m:sSub>
                                </m:e>
                              </m:d>
                              <m:sSub>
                                <m:sSubPr>
                                  <m:ctrlPr>
                                    <a:rPr lang="en-US" sz="2900" i="1">
                                      <a:solidFill>
                                        <a:prstClr val="black"/>
                                      </a:solidFill>
                                      <a:latin typeface="Cambria Math" panose="02040503050406030204" pitchFamily="18" charset="0"/>
                                      <a:ea typeface="Cambria Math" panose="02040503050406030204" pitchFamily="18" charset="0"/>
                                    </a:rPr>
                                  </m:ctrlPr>
                                </m:sSubPr>
                                <m:e>
                                  <m:r>
                                    <a:rPr lang="en-US" sz="2900" b="0" i="1" smtClean="0">
                                      <a:solidFill>
                                        <a:prstClr val="black"/>
                                      </a:solidFill>
                                      <a:latin typeface="Cambria Math" panose="02040503050406030204" pitchFamily="18" charset="0"/>
                                      <a:ea typeface="Cambria Math" panose="02040503050406030204" pitchFamily="18" charset="0"/>
                                    </a:rPr>
                                    <m:t>𝑓</m:t>
                                  </m:r>
                                </m:e>
                                <m:sub>
                                  <m:r>
                                    <a:rPr lang="en-US" sz="2900" i="1">
                                      <a:solidFill>
                                        <a:prstClr val="black"/>
                                      </a:solidFill>
                                      <a:latin typeface="Cambria Math" panose="02040503050406030204" pitchFamily="18" charset="0"/>
                                      <a:ea typeface="Cambria Math" panose="02040503050406030204" pitchFamily="18" charset="0"/>
                                    </a:rPr>
                                    <m:t>𝑋𝑌</m:t>
                                  </m:r>
                                </m:sub>
                              </m:sSub>
                              <m:d>
                                <m:dPr>
                                  <m:ctrlPr>
                                    <a:rPr lang="en-US" sz="2900" i="1">
                                      <a:solidFill>
                                        <a:prstClr val="black"/>
                                      </a:solidFill>
                                      <a:latin typeface="Cambria Math" panose="02040503050406030204" pitchFamily="18" charset="0"/>
                                      <a:ea typeface="Cambria Math" panose="02040503050406030204" pitchFamily="18" charset="0"/>
                                    </a:rPr>
                                  </m:ctrlPr>
                                </m:dPr>
                                <m:e>
                                  <m:r>
                                    <a:rPr lang="en-US" sz="2900" i="1">
                                      <a:solidFill>
                                        <a:prstClr val="black"/>
                                      </a:solidFill>
                                      <a:latin typeface="Cambria Math" panose="02040503050406030204" pitchFamily="18" charset="0"/>
                                      <a:ea typeface="Cambria Math" panose="02040503050406030204" pitchFamily="18" charset="0"/>
                                    </a:rPr>
                                    <m:t>𝑥</m:t>
                                  </m:r>
                                  <m:r>
                                    <a:rPr lang="en-US" sz="2900" i="1">
                                      <a:solidFill>
                                        <a:prstClr val="black"/>
                                      </a:solidFill>
                                      <a:latin typeface="Cambria Math" panose="02040503050406030204" pitchFamily="18" charset="0"/>
                                      <a:ea typeface="Cambria Math" panose="02040503050406030204" pitchFamily="18" charset="0"/>
                                    </a:rPr>
                                    <m:t>,</m:t>
                                  </m:r>
                                  <m:r>
                                    <a:rPr lang="en-US" sz="2900" i="1">
                                      <a:solidFill>
                                        <a:prstClr val="black"/>
                                      </a:solidFill>
                                      <a:latin typeface="Cambria Math" panose="02040503050406030204" pitchFamily="18" charset="0"/>
                                      <a:ea typeface="Cambria Math" panose="02040503050406030204" pitchFamily="18" charset="0"/>
                                    </a:rPr>
                                    <m:t>𝑦</m:t>
                                  </m:r>
                                </m:e>
                              </m:d>
                            </m:e>
                          </m:nary>
                        </m:e>
                      </m:nary>
                      <m:r>
                        <a:rPr lang="en-US" b="0" i="1" smtClean="0">
                          <a:solidFill>
                            <a:prstClr val="black"/>
                          </a:solidFill>
                          <a:latin typeface="Cambria Math" panose="02040503050406030204" pitchFamily="18" charset="0"/>
                        </a:rPr>
                        <m:t>𝑑𝑥𝑑𝑦</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𝐶𝑜𝑛𝑡𝑖𝑛𝑢𝑜𝑢𝑠</m:t>
                      </m:r>
                      <m:r>
                        <a:rPr lang="en-US" b="0" i="1" smtClean="0">
                          <a:solidFill>
                            <a:prstClr val="black"/>
                          </a:solidFill>
                          <a:latin typeface="Cambria Math" panose="02040503050406030204" pitchFamily="18" charset="0"/>
                        </a:rPr>
                        <m:t>)</m:t>
                      </m:r>
                    </m:oMath>
                  </m:oMathPara>
                </a14:m>
                <a:endParaRPr lang="en-US" dirty="0">
                  <a:solidFill>
                    <a:prstClr val="black"/>
                  </a:solidFill>
                </a:endParaRPr>
              </a:p>
              <a:p>
                <a:pPr marL="0" lvl="0" indent="0">
                  <a:buNone/>
                </a:pPr>
                <a:endParaRPr lang="en-US" dirty="0">
                  <a:solidFill>
                    <a:prstClr val="black"/>
                  </a:solidFill>
                </a:endParaRPr>
              </a:p>
              <a:p>
                <a:pPr marL="0" lvl="0" indent="0">
                  <a:buNone/>
                </a:pPr>
                <a:r>
                  <a:rPr lang="en-US" dirty="0">
                    <a:solidFill>
                      <a:prstClr val="black"/>
                    </a:solidFill>
                  </a:rPr>
                  <a:t>If </a:t>
                </a:r>
                <a14:m>
                  <m:oMath xmlns:m="http://schemas.openxmlformats.org/officeDocument/2006/math">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𝑎𝑛𝑑</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𝑌</m:t>
                    </m:r>
                  </m:oMath>
                </a14:m>
                <a:r>
                  <a:rPr lang="en-US" dirty="0">
                    <a:solidFill>
                      <a:prstClr val="black"/>
                    </a:solidFill>
                  </a:rPr>
                  <a:t> are independent, then</a:t>
                </a:r>
              </a:p>
              <a:p>
                <a:pPr marL="0" lvl="0" indent="0">
                  <a:buNone/>
                </a:pPr>
                <a:endParaRPr lang="en-US"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𝐶</m:t>
                          </m:r>
                        </m:e>
                        <m:sub>
                          <m:r>
                            <a:rPr lang="en-US" i="1">
                              <a:solidFill>
                                <a:prstClr val="black"/>
                              </a:solidFill>
                              <a:latin typeface="Cambria Math" panose="02040503050406030204" pitchFamily="18" charset="0"/>
                            </a:rPr>
                            <m:t>𝑋𝑌</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𝑋</m:t>
                                  </m:r>
                                </m:sub>
                              </m:sSub>
                            </m:e>
                          </m:d>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𝑌</m:t>
                                  </m:r>
                                </m:sub>
                              </m:sSub>
                            </m:e>
                          </m:d>
                        </m:e>
                      </m:d>
                      <m:r>
                        <a:rPr lang="en-US" b="0" i="1" smtClean="0">
                          <a:solidFill>
                            <a:prstClr val="black"/>
                          </a:solidFill>
                          <a:latin typeface="Cambria Math" panose="02040503050406030204" pitchFamily="18" charset="0"/>
                          <a:ea typeface="Cambria Math" panose="02040503050406030204" pitchFamily="18" charset="0"/>
                        </a:rPr>
                        <m:t>=</m:t>
                      </m:r>
                      <m:r>
                        <a:rPr lang="en-US" sz="2900" i="1">
                          <a:solidFill>
                            <a:prstClr val="black"/>
                          </a:solidFill>
                          <a:latin typeface="Cambria Math" panose="02040503050406030204" pitchFamily="18" charset="0"/>
                        </a:rPr>
                        <m:t>𝐸</m:t>
                      </m:r>
                      <m:d>
                        <m:dPr>
                          <m:begChr m:val="["/>
                          <m:endChr m:val="]"/>
                          <m:ctrlPr>
                            <a:rPr lang="en-US" sz="2900" i="1">
                              <a:solidFill>
                                <a:prstClr val="black"/>
                              </a:solidFill>
                              <a:latin typeface="Cambria Math" panose="02040503050406030204" pitchFamily="18" charset="0"/>
                            </a:rPr>
                          </m:ctrlPr>
                        </m:dPr>
                        <m:e>
                          <m:d>
                            <m:dPr>
                              <m:ctrlPr>
                                <a:rPr lang="en-US" sz="2900" i="1">
                                  <a:solidFill>
                                    <a:prstClr val="black"/>
                                  </a:solidFill>
                                  <a:latin typeface="Cambria Math" panose="02040503050406030204" pitchFamily="18" charset="0"/>
                                </a:rPr>
                              </m:ctrlPr>
                            </m:dPr>
                            <m:e>
                              <m:r>
                                <a:rPr lang="en-US" sz="2900" i="1">
                                  <a:solidFill>
                                    <a:prstClr val="black"/>
                                  </a:solidFill>
                                  <a:latin typeface="Cambria Math" panose="02040503050406030204" pitchFamily="18" charset="0"/>
                                </a:rPr>
                                <m:t>𝑋</m:t>
                              </m:r>
                              <m:r>
                                <a:rPr lang="en-US" sz="2900" i="1">
                                  <a:solidFill>
                                    <a:prstClr val="black"/>
                                  </a:solidFill>
                                  <a:latin typeface="Cambria Math" panose="02040503050406030204" pitchFamily="18" charset="0"/>
                                </a:rPr>
                                <m:t>−</m:t>
                              </m:r>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ea typeface="Cambria Math" panose="02040503050406030204" pitchFamily="18" charset="0"/>
                                    </a:rPr>
                                    <m:t>𝜇</m:t>
                                  </m:r>
                                </m:e>
                                <m:sub>
                                  <m:r>
                                    <a:rPr lang="en-US" sz="2900" i="1">
                                      <a:solidFill>
                                        <a:prstClr val="black"/>
                                      </a:solidFill>
                                      <a:latin typeface="Cambria Math" panose="02040503050406030204" pitchFamily="18" charset="0"/>
                                    </a:rPr>
                                    <m:t>𝑋</m:t>
                                  </m:r>
                                </m:sub>
                              </m:sSub>
                            </m:e>
                          </m:d>
                        </m:e>
                      </m:d>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𝑌</m:t>
                                  </m:r>
                                </m:sub>
                              </m:sSub>
                            </m:e>
                          </m:d>
                        </m:e>
                      </m:d>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rPr>
                        <m:t>0</m:t>
                      </m:r>
                    </m:oMath>
                  </m:oMathPara>
                </a14:m>
                <a:endParaRPr lang="en-US" dirty="0">
                  <a:solidFill>
                    <a:prstClr val="black"/>
                  </a:solidFill>
                </a:endParaRPr>
              </a:p>
              <a:p>
                <a:pPr marL="0" lvl="0" indent="0">
                  <a:buNone/>
                </a:pPr>
                <a:endParaRPr lang="en-US" dirty="0">
                  <a:solidFill>
                    <a:prstClr val="black"/>
                  </a:solidFill>
                </a:endParaRPr>
              </a:p>
            </p:txBody>
          </p:sp>
        </mc:Choice>
        <mc:Fallback xmlns="">
          <p:sp>
            <p:nvSpPr>
              <p:cNvPr id="3" name="Content Placeholder 2">
                <a:extLst>
                  <a:ext uri="{FF2B5EF4-FFF2-40B4-BE49-F238E27FC236}">
                    <a16:creationId xmlns:a16="http://schemas.microsoft.com/office/drawing/2014/main" id="{6C6771B4-82E4-45F2-BE33-C4671ADDF789}"/>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D22F8CE-8CF4-48B4-B4AB-B13B3841CD9D}"/>
              </a:ext>
            </a:extLst>
          </p:cNvPr>
          <p:cNvSpPr>
            <a:spLocks noGrp="1"/>
          </p:cNvSpPr>
          <p:nvPr>
            <p:ph type="sldNum" sz="quarter" idx="12"/>
          </p:nvPr>
        </p:nvSpPr>
        <p:spPr/>
        <p:txBody>
          <a:bodyPr/>
          <a:lstStyle/>
          <a:p>
            <a:fld id="{A6C0F4D1-524F-41CA-8AFC-EEB2E05DF18F}" type="slidenum">
              <a:rPr lang="en-US" smtClean="0"/>
              <a:t>37</a:t>
            </a:fld>
            <a:endParaRPr lang="en-US"/>
          </a:p>
        </p:txBody>
      </p:sp>
    </p:spTree>
    <p:extLst>
      <p:ext uri="{BB962C8B-B14F-4D97-AF65-F5344CB8AC3E}">
        <p14:creationId xmlns:p14="http://schemas.microsoft.com/office/powerpoint/2010/main" val="3035524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42D2-7DC6-411A-A92A-79A3B777C192}"/>
              </a:ext>
            </a:extLst>
          </p:cNvPr>
          <p:cNvSpPr>
            <a:spLocks noGrp="1"/>
          </p:cNvSpPr>
          <p:nvPr>
            <p:ph type="title"/>
          </p:nvPr>
        </p:nvSpPr>
        <p:spPr/>
        <p:txBody>
          <a:bodyPr/>
          <a:lstStyle/>
          <a:p>
            <a:pPr algn="ctr"/>
            <a:r>
              <a:rPr lang="en-US" dirty="0"/>
              <a:t>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DF4524-3827-4BB8-9F4A-658D03604884}"/>
                  </a:ext>
                </a:extLst>
              </p:cNvPr>
              <p:cNvSpPr>
                <a:spLocks noGrp="1"/>
              </p:cNvSpPr>
              <p:nvPr>
                <p:ph idx="1"/>
              </p:nvPr>
            </p:nvSpPr>
            <p:spPr/>
            <p:txBody>
              <a:bodyPr>
                <a:normAutofit fontScale="77500" lnSpcReduction="20000"/>
              </a:bodyPr>
              <a:lstStyle/>
              <a:p>
                <a:pPr marL="0" indent="0">
                  <a:buNone/>
                </a:pPr>
                <a:r>
                  <a:rPr lang="en-US" sz="3400" dirty="0"/>
                  <a:t>The short-cut formula for covariance is</a:t>
                </a:r>
              </a:p>
              <a:p>
                <a:pPr marL="0" indent="0">
                  <a:buNone/>
                </a:pPr>
                <a:endParaRPr lang="en-US" sz="3400" dirty="0"/>
              </a:p>
              <a:p>
                <a:pPr marL="0" indent="0">
                  <a:buNone/>
                </a:pPr>
                <a14:m>
                  <m:oMathPara xmlns:m="http://schemas.openxmlformats.org/officeDocument/2006/math">
                    <m:oMathParaPr>
                      <m:jc m:val="centerGroup"/>
                    </m:oMathParaPr>
                    <m:oMath xmlns:m="http://schemas.openxmlformats.org/officeDocument/2006/math">
                      <m:sSub>
                        <m:sSubPr>
                          <m:ctrlPr>
                            <a:rPr lang="en-US" sz="3400" i="1">
                              <a:solidFill>
                                <a:prstClr val="black"/>
                              </a:solidFill>
                              <a:latin typeface="Cambria Math" panose="02040503050406030204" pitchFamily="18" charset="0"/>
                            </a:rPr>
                          </m:ctrlPr>
                        </m:sSubPr>
                        <m:e>
                          <m:r>
                            <a:rPr lang="en-US" sz="3400" i="1">
                              <a:solidFill>
                                <a:prstClr val="black"/>
                              </a:solidFill>
                              <a:latin typeface="Cambria Math" panose="02040503050406030204" pitchFamily="18" charset="0"/>
                            </a:rPr>
                            <m:t>𝐶</m:t>
                          </m:r>
                        </m:e>
                        <m:sub>
                          <m:r>
                            <a:rPr lang="en-US" sz="3400" i="1">
                              <a:solidFill>
                                <a:prstClr val="black"/>
                              </a:solidFill>
                              <a:latin typeface="Cambria Math" panose="02040503050406030204" pitchFamily="18" charset="0"/>
                            </a:rPr>
                            <m:t>𝑋𝑌</m:t>
                          </m:r>
                        </m:sub>
                      </m:sSub>
                      <m:r>
                        <a:rPr lang="en-US" sz="3400" i="1">
                          <a:solidFill>
                            <a:prstClr val="black"/>
                          </a:solidFill>
                          <a:latin typeface="Cambria Math" panose="02040503050406030204" pitchFamily="18" charset="0"/>
                        </a:rPr>
                        <m:t>=</m:t>
                      </m:r>
                      <m:r>
                        <a:rPr lang="en-US" sz="3400" i="1">
                          <a:solidFill>
                            <a:prstClr val="black"/>
                          </a:solidFill>
                          <a:latin typeface="Cambria Math" panose="02040503050406030204" pitchFamily="18" charset="0"/>
                        </a:rPr>
                        <m:t>𝐸</m:t>
                      </m:r>
                      <m:d>
                        <m:dPr>
                          <m:begChr m:val="["/>
                          <m:endChr m:val="]"/>
                          <m:ctrlPr>
                            <a:rPr lang="en-US" sz="3400" i="1">
                              <a:solidFill>
                                <a:prstClr val="black"/>
                              </a:solidFill>
                              <a:latin typeface="Cambria Math" panose="02040503050406030204" pitchFamily="18" charset="0"/>
                            </a:rPr>
                          </m:ctrlPr>
                        </m:dPr>
                        <m:e>
                          <m:d>
                            <m:dPr>
                              <m:ctrlPr>
                                <a:rPr lang="en-US" sz="3400" i="1">
                                  <a:solidFill>
                                    <a:prstClr val="black"/>
                                  </a:solidFill>
                                  <a:latin typeface="Cambria Math" panose="02040503050406030204" pitchFamily="18" charset="0"/>
                                </a:rPr>
                              </m:ctrlPr>
                            </m:dPr>
                            <m:e>
                              <m:r>
                                <a:rPr lang="en-US" sz="3400" i="1">
                                  <a:solidFill>
                                    <a:prstClr val="black"/>
                                  </a:solidFill>
                                  <a:latin typeface="Cambria Math" panose="02040503050406030204" pitchFamily="18" charset="0"/>
                                </a:rPr>
                                <m:t>𝑋</m:t>
                              </m:r>
                              <m:r>
                                <a:rPr lang="en-US" sz="3400" i="1">
                                  <a:solidFill>
                                    <a:prstClr val="black"/>
                                  </a:solidFill>
                                  <a:latin typeface="Cambria Math" panose="02040503050406030204" pitchFamily="18" charset="0"/>
                                </a:rPr>
                                <m:t>−</m:t>
                              </m:r>
                              <m:sSub>
                                <m:sSubPr>
                                  <m:ctrlPr>
                                    <a:rPr lang="en-US" sz="3400" i="1">
                                      <a:solidFill>
                                        <a:prstClr val="black"/>
                                      </a:solidFill>
                                      <a:latin typeface="Cambria Math" panose="02040503050406030204" pitchFamily="18" charset="0"/>
                                    </a:rPr>
                                  </m:ctrlPr>
                                </m:sSubPr>
                                <m:e>
                                  <m:r>
                                    <a:rPr lang="en-US" sz="3400" i="1">
                                      <a:solidFill>
                                        <a:prstClr val="black"/>
                                      </a:solidFill>
                                      <a:latin typeface="Cambria Math" panose="02040503050406030204" pitchFamily="18" charset="0"/>
                                      <a:ea typeface="Cambria Math" panose="02040503050406030204" pitchFamily="18" charset="0"/>
                                    </a:rPr>
                                    <m:t>𝜇</m:t>
                                  </m:r>
                                </m:e>
                                <m:sub>
                                  <m:r>
                                    <a:rPr lang="en-US" sz="3400" i="1">
                                      <a:solidFill>
                                        <a:prstClr val="black"/>
                                      </a:solidFill>
                                      <a:latin typeface="Cambria Math" panose="02040503050406030204" pitchFamily="18" charset="0"/>
                                    </a:rPr>
                                    <m:t>𝑋</m:t>
                                  </m:r>
                                </m:sub>
                              </m:sSub>
                            </m:e>
                          </m:d>
                          <m:d>
                            <m:dPr>
                              <m:ctrlPr>
                                <a:rPr lang="en-US" sz="3400" i="1">
                                  <a:solidFill>
                                    <a:prstClr val="black"/>
                                  </a:solidFill>
                                  <a:latin typeface="Cambria Math" panose="02040503050406030204" pitchFamily="18" charset="0"/>
                                </a:rPr>
                              </m:ctrlPr>
                            </m:dPr>
                            <m:e>
                              <m:r>
                                <a:rPr lang="en-US" sz="3400" i="1">
                                  <a:solidFill>
                                    <a:prstClr val="black"/>
                                  </a:solidFill>
                                  <a:latin typeface="Cambria Math" panose="02040503050406030204" pitchFamily="18" charset="0"/>
                                </a:rPr>
                                <m:t>𝑌</m:t>
                              </m:r>
                              <m:r>
                                <a:rPr lang="en-US" sz="3400" i="1">
                                  <a:solidFill>
                                    <a:prstClr val="black"/>
                                  </a:solidFill>
                                  <a:latin typeface="Cambria Math" panose="02040503050406030204" pitchFamily="18" charset="0"/>
                                </a:rPr>
                                <m:t>−</m:t>
                              </m:r>
                              <m:sSub>
                                <m:sSubPr>
                                  <m:ctrlPr>
                                    <a:rPr lang="en-US" sz="3400" i="1">
                                      <a:solidFill>
                                        <a:prstClr val="black"/>
                                      </a:solidFill>
                                      <a:latin typeface="Cambria Math" panose="02040503050406030204" pitchFamily="18" charset="0"/>
                                    </a:rPr>
                                  </m:ctrlPr>
                                </m:sSubPr>
                                <m:e>
                                  <m:r>
                                    <a:rPr lang="en-US" sz="3400" i="1">
                                      <a:solidFill>
                                        <a:prstClr val="black"/>
                                      </a:solidFill>
                                      <a:latin typeface="Cambria Math" panose="02040503050406030204" pitchFamily="18" charset="0"/>
                                      <a:ea typeface="Cambria Math" panose="02040503050406030204" pitchFamily="18" charset="0"/>
                                    </a:rPr>
                                    <m:t>𝜇</m:t>
                                  </m:r>
                                </m:e>
                                <m:sub>
                                  <m:r>
                                    <a:rPr lang="en-US" sz="3400" i="1">
                                      <a:solidFill>
                                        <a:prstClr val="black"/>
                                      </a:solidFill>
                                      <a:latin typeface="Cambria Math" panose="02040503050406030204" pitchFamily="18" charset="0"/>
                                      <a:ea typeface="Cambria Math" panose="02040503050406030204" pitchFamily="18" charset="0"/>
                                    </a:rPr>
                                    <m:t>𝑌</m:t>
                                  </m:r>
                                </m:sub>
                              </m:sSub>
                            </m:e>
                          </m:d>
                        </m:e>
                      </m:d>
                      <m:r>
                        <a:rPr lang="en-US" sz="3400" b="0" i="1" smtClean="0">
                          <a:solidFill>
                            <a:prstClr val="black"/>
                          </a:solidFill>
                          <a:latin typeface="Cambria Math" panose="02040503050406030204" pitchFamily="18" charset="0"/>
                          <a:ea typeface="Cambria Math" panose="02040503050406030204" pitchFamily="18" charset="0"/>
                        </a:rPr>
                        <m:t>=</m:t>
                      </m:r>
                      <m:r>
                        <a:rPr lang="en-US" sz="3400" b="0" i="1" smtClean="0">
                          <a:solidFill>
                            <a:prstClr val="black"/>
                          </a:solidFill>
                          <a:latin typeface="Cambria Math" panose="02040503050406030204" pitchFamily="18" charset="0"/>
                          <a:ea typeface="Cambria Math" panose="02040503050406030204" pitchFamily="18" charset="0"/>
                        </a:rPr>
                        <m:t>𝐸</m:t>
                      </m:r>
                      <m:d>
                        <m:dPr>
                          <m:begChr m:val="["/>
                          <m:endChr m:val="]"/>
                          <m:ctrlPr>
                            <a:rPr lang="en-US" sz="3400" b="0" i="1" smtClean="0">
                              <a:solidFill>
                                <a:prstClr val="black"/>
                              </a:solidFill>
                              <a:latin typeface="Cambria Math" panose="02040503050406030204" pitchFamily="18" charset="0"/>
                              <a:ea typeface="Cambria Math" panose="02040503050406030204" pitchFamily="18" charset="0"/>
                            </a:rPr>
                          </m:ctrlPr>
                        </m:dPr>
                        <m:e>
                          <m:r>
                            <a:rPr lang="en-US" sz="3400" b="0" i="1" smtClean="0">
                              <a:solidFill>
                                <a:prstClr val="black"/>
                              </a:solidFill>
                              <a:latin typeface="Cambria Math" panose="02040503050406030204" pitchFamily="18" charset="0"/>
                              <a:ea typeface="Cambria Math" panose="02040503050406030204" pitchFamily="18" charset="0"/>
                            </a:rPr>
                            <m:t>𝑋𝑌</m:t>
                          </m:r>
                        </m:e>
                      </m:d>
                      <m:r>
                        <a:rPr lang="en-US" sz="3400" b="0" i="1" smtClean="0">
                          <a:solidFill>
                            <a:prstClr val="black"/>
                          </a:solidFill>
                          <a:latin typeface="Cambria Math" panose="02040503050406030204" pitchFamily="18" charset="0"/>
                          <a:ea typeface="Cambria Math" panose="02040503050406030204" pitchFamily="18" charset="0"/>
                        </a:rPr>
                        <m:t>−</m:t>
                      </m:r>
                      <m:sSub>
                        <m:sSubPr>
                          <m:ctrlPr>
                            <a:rPr lang="en-US" sz="3400" b="0" i="1" smtClean="0">
                              <a:solidFill>
                                <a:prstClr val="black"/>
                              </a:solidFill>
                              <a:latin typeface="Cambria Math" panose="02040503050406030204" pitchFamily="18" charset="0"/>
                              <a:ea typeface="Cambria Math" panose="02040503050406030204" pitchFamily="18" charset="0"/>
                            </a:rPr>
                          </m:ctrlPr>
                        </m:sSubPr>
                        <m:e>
                          <m:sSub>
                            <m:sSubPr>
                              <m:ctrlPr>
                                <a:rPr lang="en-US" sz="3400" b="0" i="1" smtClean="0">
                                  <a:solidFill>
                                    <a:prstClr val="black"/>
                                  </a:solidFill>
                                  <a:latin typeface="Cambria Math" panose="02040503050406030204" pitchFamily="18" charset="0"/>
                                  <a:ea typeface="Cambria Math" panose="02040503050406030204" pitchFamily="18" charset="0"/>
                                </a:rPr>
                              </m:ctrlPr>
                            </m:sSubPr>
                            <m:e>
                              <m:r>
                                <a:rPr lang="en-US" sz="3400" b="0" i="1" smtClean="0">
                                  <a:solidFill>
                                    <a:prstClr val="black"/>
                                  </a:solidFill>
                                  <a:latin typeface="Cambria Math" panose="02040503050406030204" pitchFamily="18" charset="0"/>
                                  <a:ea typeface="Cambria Math" panose="02040503050406030204" pitchFamily="18" charset="0"/>
                                </a:rPr>
                                <m:t>𝜇</m:t>
                              </m:r>
                            </m:e>
                            <m:sub>
                              <m:r>
                                <a:rPr lang="en-US" sz="3400" b="0" i="1" smtClean="0">
                                  <a:solidFill>
                                    <a:prstClr val="black"/>
                                  </a:solidFill>
                                  <a:latin typeface="Cambria Math" panose="02040503050406030204" pitchFamily="18" charset="0"/>
                                  <a:ea typeface="Cambria Math" panose="02040503050406030204" pitchFamily="18" charset="0"/>
                                </a:rPr>
                                <m:t>𝑋</m:t>
                              </m:r>
                            </m:sub>
                          </m:sSub>
                          <m:r>
                            <a:rPr lang="en-US" sz="3400" b="0" i="1" smtClean="0">
                              <a:solidFill>
                                <a:prstClr val="black"/>
                              </a:solidFill>
                              <a:latin typeface="Cambria Math" panose="02040503050406030204" pitchFamily="18" charset="0"/>
                              <a:ea typeface="Cambria Math" panose="02040503050406030204" pitchFamily="18" charset="0"/>
                            </a:rPr>
                            <m:t>𝜇</m:t>
                          </m:r>
                        </m:e>
                        <m:sub>
                          <m:r>
                            <a:rPr lang="en-US" sz="3400" b="0" i="1" smtClean="0">
                              <a:solidFill>
                                <a:prstClr val="black"/>
                              </a:solidFill>
                              <a:latin typeface="Cambria Math" panose="02040503050406030204" pitchFamily="18" charset="0"/>
                              <a:ea typeface="Cambria Math" panose="02040503050406030204" pitchFamily="18" charset="0"/>
                            </a:rPr>
                            <m:t>𝑌</m:t>
                          </m:r>
                        </m:sub>
                      </m:sSub>
                    </m:oMath>
                  </m:oMathPara>
                </a14:m>
                <a:endParaRPr lang="en-US" sz="3400" dirty="0">
                  <a:solidFill>
                    <a:prstClr val="black"/>
                  </a:solidFill>
                  <a:ea typeface="Cambria Math" panose="02040503050406030204" pitchFamily="18" charset="0"/>
                </a:endParaRPr>
              </a:p>
              <a:p>
                <a:pPr marL="0" indent="0">
                  <a:buNone/>
                </a:pPr>
                <a:endParaRPr lang="en-US" sz="3400" dirty="0">
                  <a:solidFill>
                    <a:prstClr val="black"/>
                  </a:solidFill>
                  <a:ea typeface="Cambria Math" panose="02040503050406030204" pitchFamily="18" charset="0"/>
                </a:endParaRPr>
              </a:p>
              <a:p>
                <a:pPr marL="0" indent="0">
                  <a:buNone/>
                </a:pPr>
                <a:endParaRPr lang="en-US" sz="3400" dirty="0">
                  <a:solidFill>
                    <a:prstClr val="black"/>
                  </a:solidFill>
                  <a:ea typeface="Cambria Math" panose="02040503050406030204" pitchFamily="18" charset="0"/>
                </a:endParaRPr>
              </a:p>
              <a:p>
                <a:pPr marL="0" indent="0">
                  <a:buNone/>
                </a:pPr>
                <a:r>
                  <a:rPr lang="en-US" sz="3400" u="sng" dirty="0">
                    <a:solidFill>
                      <a:prstClr val="black"/>
                    </a:solidFill>
                    <a:ea typeface="Cambria Math" panose="02040503050406030204" pitchFamily="18" charset="0"/>
                  </a:rPr>
                  <a:t>Remarks:</a:t>
                </a:r>
              </a:p>
              <a:p>
                <a:r>
                  <a:rPr lang="en-US" sz="3400" dirty="0">
                    <a:solidFill>
                      <a:prstClr val="black"/>
                    </a:solidFill>
                    <a:ea typeface="Cambria Math" panose="02040503050406030204" pitchFamily="18" charset="0"/>
                  </a:rPr>
                  <a:t>Covariance provides information regarding the nature of a linear relationship between the two random variables </a:t>
                </a:r>
                <a14:m>
                  <m:oMath xmlns:m="http://schemas.openxmlformats.org/officeDocument/2006/math">
                    <m:r>
                      <a:rPr lang="en-US" sz="3400" b="0" i="1" smtClean="0">
                        <a:solidFill>
                          <a:prstClr val="black"/>
                        </a:solidFill>
                        <a:latin typeface="Cambria Math" panose="02040503050406030204" pitchFamily="18" charset="0"/>
                        <a:ea typeface="Cambria Math" panose="02040503050406030204" pitchFamily="18" charset="0"/>
                      </a:rPr>
                      <m:t>𝑋</m:t>
                    </m:r>
                    <m:r>
                      <a:rPr lang="en-US" sz="3400" b="0" i="1" smtClean="0">
                        <a:solidFill>
                          <a:prstClr val="black"/>
                        </a:solidFill>
                        <a:latin typeface="Cambria Math" panose="02040503050406030204" pitchFamily="18" charset="0"/>
                        <a:ea typeface="Cambria Math" panose="02040503050406030204" pitchFamily="18" charset="0"/>
                      </a:rPr>
                      <m:t> </m:t>
                    </m:r>
                    <m:r>
                      <a:rPr lang="en-US" sz="3400" b="0" i="1" smtClean="0">
                        <a:solidFill>
                          <a:prstClr val="black"/>
                        </a:solidFill>
                        <a:latin typeface="Cambria Math" panose="02040503050406030204" pitchFamily="18" charset="0"/>
                        <a:ea typeface="Cambria Math" panose="02040503050406030204" pitchFamily="18" charset="0"/>
                      </a:rPr>
                      <m:t>𝑎𝑛𝑑</m:t>
                    </m:r>
                    <m:r>
                      <a:rPr lang="en-US" sz="3400" b="0" i="1" smtClean="0">
                        <a:solidFill>
                          <a:prstClr val="black"/>
                        </a:solidFill>
                        <a:latin typeface="Cambria Math" panose="02040503050406030204" pitchFamily="18" charset="0"/>
                        <a:ea typeface="Cambria Math" panose="02040503050406030204" pitchFamily="18" charset="0"/>
                      </a:rPr>
                      <m:t> </m:t>
                    </m:r>
                    <m:r>
                      <a:rPr lang="en-US" sz="3400" b="0" i="1" smtClean="0">
                        <a:solidFill>
                          <a:prstClr val="black"/>
                        </a:solidFill>
                        <a:latin typeface="Cambria Math" panose="02040503050406030204" pitchFamily="18" charset="0"/>
                        <a:ea typeface="Cambria Math" panose="02040503050406030204" pitchFamily="18" charset="0"/>
                      </a:rPr>
                      <m:t>𝑌</m:t>
                    </m:r>
                  </m:oMath>
                </a14:m>
                <a:r>
                  <a:rPr lang="en-US" sz="3400" dirty="0">
                    <a:solidFill>
                      <a:prstClr val="black"/>
                    </a:solidFill>
                    <a:ea typeface="Cambria Math" panose="02040503050406030204" pitchFamily="18" charset="0"/>
                  </a:rPr>
                  <a:t>.  </a:t>
                </a:r>
              </a:p>
              <a:p>
                <a:endParaRPr lang="en-US" sz="3400" dirty="0">
                  <a:solidFill>
                    <a:prstClr val="black"/>
                  </a:solidFill>
                  <a:ea typeface="Cambria Math" panose="02040503050406030204" pitchFamily="18" charset="0"/>
                </a:endParaRPr>
              </a:p>
              <a:p>
                <a:r>
                  <a:rPr lang="en-US" sz="3400" dirty="0">
                    <a:solidFill>
                      <a:prstClr val="black"/>
                    </a:solidFill>
                    <a:ea typeface="Cambria Math" panose="02040503050406030204" pitchFamily="18" charset="0"/>
                  </a:rPr>
                  <a:t>If </a:t>
                </a:r>
                <a14:m>
                  <m:oMath xmlns:m="http://schemas.openxmlformats.org/officeDocument/2006/math">
                    <m:sSub>
                      <m:sSubPr>
                        <m:ctrlPr>
                          <a:rPr lang="en-US" sz="3400" i="1" smtClean="0">
                            <a:solidFill>
                              <a:prstClr val="black"/>
                            </a:solidFill>
                            <a:latin typeface="Cambria Math" panose="02040503050406030204" pitchFamily="18" charset="0"/>
                            <a:ea typeface="Cambria Math" panose="02040503050406030204" pitchFamily="18" charset="0"/>
                          </a:rPr>
                        </m:ctrlPr>
                      </m:sSubPr>
                      <m:e>
                        <m:r>
                          <a:rPr lang="en-US" sz="3400" b="0" i="1" smtClean="0">
                            <a:solidFill>
                              <a:prstClr val="black"/>
                            </a:solidFill>
                            <a:latin typeface="Cambria Math" panose="02040503050406030204" pitchFamily="18" charset="0"/>
                            <a:ea typeface="Cambria Math" panose="02040503050406030204" pitchFamily="18" charset="0"/>
                          </a:rPr>
                          <m:t>𝐶</m:t>
                        </m:r>
                      </m:e>
                      <m:sub>
                        <m:r>
                          <a:rPr lang="en-US" sz="3400" b="0" i="1" smtClean="0">
                            <a:solidFill>
                              <a:prstClr val="black"/>
                            </a:solidFill>
                            <a:latin typeface="Cambria Math" panose="02040503050406030204" pitchFamily="18" charset="0"/>
                            <a:ea typeface="Cambria Math" panose="02040503050406030204" pitchFamily="18" charset="0"/>
                          </a:rPr>
                          <m:t>𝑋𝑌</m:t>
                        </m:r>
                      </m:sub>
                    </m:sSub>
                    <m:r>
                      <a:rPr lang="en-US" sz="3400" b="0" i="1" smtClean="0">
                        <a:solidFill>
                          <a:prstClr val="black"/>
                        </a:solidFill>
                        <a:latin typeface="Cambria Math" panose="02040503050406030204" pitchFamily="18" charset="0"/>
                        <a:ea typeface="Cambria Math" panose="02040503050406030204" pitchFamily="18" charset="0"/>
                      </a:rPr>
                      <m:t>=0</m:t>
                    </m:r>
                  </m:oMath>
                </a14:m>
                <a:r>
                  <a:rPr lang="en-US" sz="3400" dirty="0">
                    <a:solidFill>
                      <a:prstClr val="black"/>
                    </a:solidFill>
                    <a:ea typeface="Cambria Math" panose="02040503050406030204" pitchFamily="18" charset="0"/>
                  </a:rPr>
                  <a:t>, there is either no linear relationship or the two random variables are uncorrelated.</a:t>
                </a:r>
              </a:p>
              <a:p>
                <a:pPr marL="0" indent="0">
                  <a:buNone/>
                </a:pPr>
                <a:endParaRPr lang="en-US" sz="2200" dirty="0">
                  <a:solidFill>
                    <a:prstClr val="black"/>
                  </a:solidFill>
                  <a:ea typeface="Cambria Math" panose="02040503050406030204" pitchFamily="18" charset="0"/>
                </a:endParaRPr>
              </a:p>
              <a:p>
                <a:pPr marL="0" indent="0">
                  <a:buNone/>
                </a:pPr>
                <a:endParaRPr lang="en-US" sz="2200" dirty="0">
                  <a:solidFill>
                    <a:prstClr val="black"/>
                  </a:solidFill>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9DF4524-3827-4BB8-9F4A-658D0360488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5CDE01A-92B5-4B81-9131-8917CFCDB034}"/>
              </a:ext>
            </a:extLst>
          </p:cNvPr>
          <p:cNvSpPr>
            <a:spLocks noGrp="1"/>
          </p:cNvSpPr>
          <p:nvPr>
            <p:ph type="sldNum" sz="quarter" idx="12"/>
          </p:nvPr>
        </p:nvSpPr>
        <p:spPr/>
        <p:txBody>
          <a:bodyPr/>
          <a:lstStyle/>
          <a:p>
            <a:fld id="{A6C0F4D1-524F-41CA-8AFC-EEB2E05DF18F}" type="slidenum">
              <a:rPr lang="en-US" smtClean="0"/>
              <a:t>38</a:t>
            </a:fld>
            <a:endParaRPr lang="en-US"/>
          </a:p>
        </p:txBody>
      </p:sp>
    </p:spTree>
    <p:extLst>
      <p:ext uri="{BB962C8B-B14F-4D97-AF65-F5344CB8AC3E}">
        <p14:creationId xmlns:p14="http://schemas.microsoft.com/office/powerpoint/2010/main" val="4022510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5BB7-ECE6-41FD-80F8-52B7C2F384BB}"/>
              </a:ext>
            </a:extLst>
          </p:cNvPr>
          <p:cNvSpPr>
            <a:spLocks noGrp="1"/>
          </p:cNvSpPr>
          <p:nvPr>
            <p:ph type="title"/>
          </p:nvPr>
        </p:nvSpPr>
        <p:spPr/>
        <p:txBody>
          <a:bodyPr/>
          <a:lstStyle/>
          <a:p>
            <a:pPr algn="ctr"/>
            <a:r>
              <a:rPr lang="en-US" dirty="0"/>
              <a:t>Correlation Coefficient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188FEE-662E-479E-B0D8-7C5E381BEBC0}"/>
                  </a:ext>
                </a:extLst>
              </p:cNvPr>
              <p:cNvSpPr>
                <a:spLocks noGrp="1"/>
              </p:cNvSpPr>
              <p:nvPr>
                <p:ph idx="1"/>
              </p:nvPr>
            </p:nvSpPr>
            <p:spPr/>
            <p:txBody>
              <a:bodyPr>
                <a:normAutofit fontScale="92500" lnSpcReduction="10000"/>
              </a:bodyPr>
              <a:lstStyle/>
              <a:p>
                <a:pPr marL="0" indent="0">
                  <a:buNone/>
                </a:pPr>
                <a:r>
                  <a:rPr lang="en-US" dirty="0"/>
                  <a:t>The correlation coefficient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 denoted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𝑋𝑌</m:t>
                        </m:r>
                      </m:sub>
                    </m:sSub>
                  </m:oMath>
                </a14:m>
                <a:r>
                  <a:rPr lang="en-US" dirty="0"/>
                  <a:t>, is the normalized covariance,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𝑋𝑌</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𝑌</m:t>
                              </m:r>
                            </m:sub>
                          </m:sSub>
                        </m:den>
                      </m:f>
                      <m:r>
                        <a:rPr lang="en-US" b="0" i="1" smtClean="0">
                          <a:latin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𝑋𝑌</m:t>
                          </m:r>
                        </m:sub>
                      </m:sSub>
                      <m:r>
                        <a:rPr lang="en-US" b="0" i="1" smtClean="0">
                          <a:latin typeface="Cambria Math" panose="02040503050406030204" pitchFamily="18" charset="0"/>
                          <a:ea typeface="Cambria Math" panose="02040503050406030204" pitchFamily="18" charset="0"/>
                        </a:rPr>
                        <m:t>≤1</m:t>
                      </m:r>
                    </m:oMath>
                  </m:oMathPara>
                </a14:m>
                <a:endParaRPr lang="en-US" dirty="0"/>
              </a:p>
              <a:p>
                <a:pPr marL="0" indent="0">
                  <a:buNone/>
                </a:pPr>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𝑋𝑌</m:t>
                        </m:r>
                      </m:sub>
                    </m:sSub>
                  </m:oMath>
                </a14:m>
                <a:r>
                  <a:rPr lang="en-US" dirty="0"/>
                  <a:t> has no unit and is used widely in Engineering.</a:t>
                </a:r>
              </a:p>
              <a:p>
                <a:pPr marL="0" indent="0">
                  <a:buNone/>
                </a:pP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𝜌</m:t>
                        </m:r>
                      </m:e>
                      <m:sub>
                        <m:r>
                          <a:rPr lang="en-US" i="1">
                            <a:solidFill>
                              <a:prstClr val="black"/>
                            </a:solidFill>
                            <a:latin typeface="Cambria Math" panose="02040503050406030204" pitchFamily="18" charset="0"/>
                          </a:rPr>
                          <m:t>𝑋𝑌</m:t>
                        </m:r>
                      </m:sub>
                    </m:sSub>
                    <m:r>
                      <a:rPr lang="en-US" b="0" i="1" smtClean="0">
                        <a:solidFill>
                          <a:prstClr val="black"/>
                        </a:solidFill>
                        <a:latin typeface="Cambria Math" panose="02040503050406030204" pitchFamily="18" charset="0"/>
                      </a:rPr>
                      <m:t>&gt;0:</m:t>
                    </m:r>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𝑎𝑛𝑑</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 </m:t>
                    </m:r>
                  </m:oMath>
                </a14:m>
                <a:r>
                  <a:rPr lang="en-US" dirty="0"/>
                  <a:t>have a linear relationship (correlated) with a positive 		slope.  </a:t>
                </a:r>
              </a:p>
              <a:p>
                <a:pPr marL="0" indent="0">
                  <a:buNone/>
                </a:pP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𝜌</m:t>
                        </m:r>
                      </m:e>
                      <m:sub>
                        <m:r>
                          <a:rPr lang="en-US" i="1">
                            <a:solidFill>
                              <a:prstClr val="black"/>
                            </a:solidFill>
                            <a:latin typeface="Cambria Math" panose="02040503050406030204" pitchFamily="18" charset="0"/>
                          </a:rPr>
                          <m:t>𝑋𝑌</m:t>
                        </m:r>
                      </m:sub>
                    </m:sSub>
                    <m:r>
                      <a:rPr lang="en-US" b="0" i="1" smtClean="0">
                        <a:solidFill>
                          <a:prstClr val="black"/>
                        </a:solidFill>
                        <a:latin typeface="Cambria Math" panose="02040503050406030204" pitchFamily="18" charset="0"/>
                      </a:rPr>
                      <m:t>&lt;0:</m:t>
                    </m:r>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𝑎𝑛𝑑</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 </m:t>
                    </m:r>
                  </m:oMath>
                </a14:m>
                <a:r>
                  <a:rPr lang="en-US" dirty="0"/>
                  <a:t>have a linear relationship with a negative slope </a:t>
                </a:r>
                <a:r>
                  <a:rPr lang="en-US" dirty="0">
                    <a:solidFill>
                      <a:prstClr val="black"/>
                    </a:solidFill>
                  </a:rPr>
                  <a:t>(anti-	correlated) </a:t>
                </a:r>
                <a:r>
                  <a:rPr lang="en-US" dirty="0"/>
                  <a:t>.</a:t>
                </a:r>
              </a:p>
              <a:p>
                <a:pPr marL="0" indent="0">
                  <a:buNone/>
                </a:pP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𝜌</m:t>
                        </m:r>
                      </m:e>
                      <m:sub>
                        <m:r>
                          <a:rPr lang="en-US" i="1">
                            <a:solidFill>
                              <a:prstClr val="black"/>
                            </a:solidFill>
                            <a:latin typeface="Cambria Math" panose="02040503050406030204" pitchFamily="18" charset="0"/>
                          </a:rPr>
                          <m:t>𝑋𝑌</m:t>
                        </m:r>
                      </m:sub>
                    </m:sSub>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0:</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𝑎𝑛𝑑</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rPr>
                      <m:t> </m:t>
                    </m:r>
                  </m:oMath>
                </a14:m>
                <a:r>
                  <a:rPr lang="en-US" dirty="0"/>
                  <a:t>have no linear relationship (uncorrelated)</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9188FEE-662E-479E-B0D8-7C5E381BEBC0}"/>
                  </a:ext>
                </a:extLst>
              </p:cNvPr>
              <p:cNvSpPr>
                <a:spLocks noGrp="1" noRot="1" noChangeAspect="1" noMove="1" noResize="1" noEditPoints="1" noAdjustHandles="1" noChangeArrowheads="1" noChangeShapeType="1" noTextEdit="1"/>
              </p:cNvSpPr>
              <p:nvPr>
                <p:ph idx="1"/>
              </p:nvPr>
            </p:nvSpPr>
            <p:spPr>
              <a:blipFill>
                <a:blip r:embed="rId2"/>
                <a:stretch>
                  <a:fillRect l="-1043" t="-2801" b="-29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30ED55-0A43-4FD0-B0E5-5C203B0A7697}"/>
              </a:ext>
            </a:extLst>
          </p:cNvPr>
          <p:cNvSpPr>
            <a:spLocks noGrp="1"/>
          </p:cNvSpPr>
          <p:nvPr>
            <p:ph type="sldNum" sz="quarter" idx="12"/>
          </p:nvPr>
        </p:nvSpPr>
        <p:spPr/>
        <p:txBody>
          <a:bodyPr/>
          <a:lstStyle/>
          <a:p>
            <a:fld id="{A6C0F4D1-524F-41CA-8AFC-EEB2E05DF18F}" type="slidenum">
              <a:rPr lang="en-US" smtClean="0"/>
              <a:t>39</a:t>
            </a:fld>
            <a:endParaRPr lang="en-US"/>
          </a:p>
        </p:txBody>
      </p:sp>
    </p:spTree>
    <p:extLst>
      <p:ext uri="{BB962C8B-B14F-4D97-AF65-F5344CB8AC3E}">
        <p14:creationId xmlns:p14="http://schemas.microsoft.com/office/powerpoint/2010/main" val="187198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9CCD-1D3E-45EA-BBAB-9EDAF4B6F9C6}"/>
              </a:ext>
            </a:extLst>
          </p:cNvPr>
          <p:cNvSpPr>
            <a:spLocks noGrp="1"/>
          </p:cNvSpPr>
          <p:nvPr>
            <p:ph type="title"/>
          </p:nvPr>
        </p:nvSpPr>
        <p:spPr/>
        <p:txBody>
          <a:bodyPr/>
          <a:lstStyle/>
          <a:p>
            <a:pPr algn="ctr"/>
            <a:r>
              <a:rPr lang="en-US" dirty="0"/>
              <a:t>Joint Probability Distribution of Discrete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CF63E2-33FE-42F1-8988-FE33AC6B369F}"/>
                  </a:ext>
                </a:extLst>
              </p:cNvPr>
              <p:cNvSpPr>
                <a:spLocks noGrp="1"/>
              </p:cNvSpPr>
              <p:nvPr>
                <p:ph idx="1"/>
              </p:nvPr>
            </p:nvSpPr>
            <p:spPr/>
            <p:txBody>
              <a:bodyPr>
                <a:normAutofit fontScale="92500" lnSpcReduction="20000"/>
              </a:bodyPr>
              <a:lstStyle/>
              <a:p>
                <a:pPr marL="0" indent="0">
                  <a:buNone/>
                </a:pPr>
                <a:r>
                  <a:rPr lang="en-US" b="1" u="sng" dirty="0"/>
                  <a:t>Joint PMF:</a:t>
                </a:r>
              </a:p>
              <a:p>
                <a:pPr marL="0" indent="0">
                  <a:buNone/>
                </a:pPr>
                <a:r>
                  <a:rPr lang="en-US" dirty="0"/>
                  <a:t>Consider two discrete random variables </a:t>
                </a:r>
                <a14:m>
                  <m:oMath xmlns:m="http://schemas.openxmlformats.org/officeDocument/2006/math">
                    <m:r>
                      <a:rPr lang="en-US" b="0" i="1" smtClean="0">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defined on the sample space of an experiment.  Their joint PMF, denoted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is defined as</a:t>
                </a:r>
              </a:p>
              <a:p>
                <a:pPr marL="0" indent="0">
                  <a:buNone/>
                </a:pPr>
                <a:endParaRPr lang="en-US" dirty="0"/>
              </a:p>
              <a:p>
                <a:pPr marL="0" indent="0" algn="ctr">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sSup>
                      <m:sSupPr>
                        <m:ctrlPr>
                          <a:rPr lang="en-US" i="1" dirty="0" smtClean="0">
                            <a:latin typeface="Cambria Math" panose="02040503050406030204" pitchFamily="18" charset="0"/>
                          </a:rPr>
                        </m:ctrlPr>
                      </m:sSupPr>
                      <m:e>
                        <m:r>
                          <a:rPr lang="en-US" i="0" dirty="0" smtClean="0">
                            <a:latin typeface="Cambria Math" panose="02040503050406030204" pitchFamily="18" charset="0"/>
                          </a:rPr>
                          <m:t>ℝ</m:t>
                        </m:r>
                      </m:e>
                      <m:sup>
                        <m:r>
                          <a:rPr lang="en-US" i="1" dirty="0" smtClean="0">
                            <a:latin typeface="Cambria Math" panose="02040503050406030204" pitchFamily="18" charset="0"/>
                          </a:rPr>
                          <m:t>𝑛</m:t>
                        </m:r>
                      </m:sup>
                    </m:sSup>
                  </m:oMath>
                </a14:m>
                <a:r>
                  <a:rPr lang="en-US" dirty="0"/>
                  <a:t> </a:t>
                </a:r>
              </a:p>
              <a:p>
                <a:pPr marL="0" indent="0">
                  <a:buNone/>
                </a:pPr>
                <a:endParaRPr lang="en-US" dirty="0"/>
              </a:p>
              <a:p>
                <a:pPr marL="0" indent="0">
                  <a:buNone/>
                </a:pPr>
                <a:r>
                  <a:rPr lang="en-US" b="1" u="sng" dirty="0"/>
                  <a:t>Properties of the joint PMF: </a:t>
                </a:r>
              </a:p>
              <a:p>
                <a:pPr marL="0" indent="0">
                  <a:buNone/>
                </a:pPr>
                <a:r>
                  <a:rPr lang="en-US" dirty="0"/>
                  <a:t>1.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i="1" dirty="0" smtClean="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rPr>
                        </m:ctrlPr>
                      </m:sSupPr>
                      <m:e>
                        <m:r>
                          <a:rPr lang="en-US" i="0" dirty="0">
                            <a:latin typeface="Cambria Math" panose="02040503050406030204" pitchFamily="18" charset="0"/>
                          </a:rPr>
                          <m:t>ℝ</m:t>
                        </m:r>
                      </m:e>
                      <m:sup>
                        <m:r>
                          <a:rPr lang="en-US" i="1" dirty="0">
                            <a:latin typeface="Cambria Math" panose="02040503050406030204" pitchFamily="18" charset="0"/>
                          </a:rPr>
                          <m:t>𝑛</m:t>
                        </m:r>
                      </m:sup>
                    </m:sSup>
                  </m:oMath>
                </a14:m>
                <a:endParaRPr lang="en-US" dirty="0"/>
              </a:p>
              <a:p>
                <a:pPr marL="0" indent="0">
                  <a:buNone/>
                </a:pPr>
                <a:r>
                  <a:rPr lang="en-US" dirty="0"/>
                  <a:t>2.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𝑦</m:t>
                        </m:r>
                      </m:sub>
                      <m:sup/>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𝑥</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=1</m:t>
                            </m:r>
                          </m:e>
                        </m:nary>
                      </m:e>
                    </m:nary>
                  </m:oMath>
                </a14:m>
                <a:r>
                  <a:rPr lang="en-US" dirty="0"/>
                  <a:t>  </a:t>
                </a:r>
              </a:p>
              <a:p>
                <a:pPr marL="0" indent="0">
                  <a:buNone/>
                </a:pPr>
                <a:endParaRPr lang="en-US" dirty="0"/>
              </a:p>
              <a:p>
                <a:pPr marL="0" indent="0">
                  <a:buNone/>
                </a:pPr>
                <a:r>
                  <a:rPr lang="en-US" dirty="0"/>
                  <a:t>Any function that satisfies these two properties is a valid joint PMF.</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6CF63E2-33FE-42F1-8988-FE33AC6B369F}"/>
                  </a:ext>
                </a:extLst>
              </p:cNvPr>
              <p:cNvSpPr>
                <a:spLocks noGrp="1" noRot="1" noChangeAspect="1" noMove="1" noResize="1" noEditPoints="1" noAdjustHandles="1" noChangeArrowheads="1" noChangeShapeType="1" noTextEdit="1"/>
              </p:cNvSpPr>
              <p:nvPr>
                <p:ph idx="1"/>
              </p:nvPr>
            </p:nvSpPr>
            <p:spPr>
              <a:blipFill>
                <a:blip r:embed="rId2"/>
                <a:stretch>
                  <a:fillRect l="-1043" t="-3501" b="-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ED5641F-F337-42B7-A495-CE98DC45E58D}"/>
              </a:ext>
            </a:extLst>
          </p:cNvPr>
          <p:cNvSpPr>
            <a:spLocks noGrp="1"/>
          </p:cNvSpPr>
          <p:nvPr>
            <p:ph type="sldNum" sz="quarter" idx="12"/>
          </p:nvPr>
        </p:nvSpPr>
        <p:spPr/>
        <p:txBody>
          <a:bodyPr/>
          <a:lstStyle/>
          <a:p>
            <a:fld id="{A6C0F4D1-524F-41CA-8AFC-EEB2E05DF18F}" type="slidenum">
              <a:rPr lang="en-US" smtClean="0"/>
              <a:t>4</a:t>
            </a:fld>
            <a:endParaRPr lang="en-US"/>
          </a:p>
        </p:txBody>
      </p:sp>
    </p:spTree>
    <p:extLst>
      <p:ext uri="{BB962C8B-B14F-4D97-AF65-F5344CB8AC3E}">
        <p14:creationId xmlns:p14="http://schemas.microsoft.com/office/powerpoint/2010/main" val="356512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9B18-20C1-448F-AC1B-B1A141A8150E}"/>
              </a:ext>
            </a:extLst>
          </p:cNvPr>
          <p:cNvSpPr>
            <a:spLocks noGrp="1"/>
          </p:cNvSpPr>
          <p:nvPr>
            <p:ph type="title"/>
          </p:nvPr>
        </p:nvSpPr>
        <p:spPr/>
        <p:txBody>
          <a:bodyPr/>
          <a:lstStyle/>
          <a:p>
            <a:pPr algn="ctr"/>
            <a:r>
              <a:rPr lang="en-US" dirty="0"/>
              <a:t>Statistical Independence versus Uncorrelatedness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092DD9-8D70-47E3-8474-37DE4FFE2F07}"/>
                  </a:ext>
                </a:extLst>
              </p:cNvPr>
              <p:cNvSpPr>
                <a:spLocks noGrp="1"/>
              </p:cNvSpPr>
              <p:nvPr>
                <p:ph idx="1"/>
              </p:nvPr>
            </p:nvSpPr>
            <p:spPr/>
            <p:txBody>
              <a:bodyPr>
                <a:normAutofit fontScale="77500" lnSpcReduction="20000"/>
              </a:bodyPr>
              <a:lstStyle/>
              <a:p>
                <a:r>
                  <a:rPr kumimoji="0" lang="en-US" sz="2800" b="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If </a:t>
                </a: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𝑎𝑛𝑑</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𝑎𝑟𝑒</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𝑜𝑟𝑡h𝑜𝑔𝑜𝑛𝑎𝑙</m:t>
                    </m:r>
                  </m:oMath>
                </a14:m>
                <a:endParaRPr kumimoji="0" lang="en-US" sz="2800" b="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r>
                  <a:rPr kumimoji="0" lang="en-US" sz="2800" b="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If </a:t>
                </a: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𝑎𝑛𝑑</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𝑎𝑟𝑒</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𝑢𝑛𝑐𝑜𝑟𝑟𝑒𝑙𝑎𝑡𝑒𝑑</m:t>
                    </m:r>
                  </m:oMath>
                </a14:m>
                <a:endParaRPr kumimoji="0" lang="en-US" sz="2800" b="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r>
                  <a:rPr kumimoji="0" lang="en-US" sz="2800" b="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If random variables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𝑎𝑛𝑑</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2800" b="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 are statistically independent, then they are uncorrelated, that is,</a:t>
                </a:r>
              </a:p>
              <a:p>
                <a:endParaRPr kumimoji="0" lang="en-US" sz="2800" b="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indent="0">
                  <a:buNone/>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sub>
                      </m:sSub>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d>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implies</m:t>
                      </m:r>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𝑋𝑌</m:t>
                          </m:r>
                        </m:sub>
                      </m:sSub>
                      <m:r>
                        <a:rPr lang="en-US" b="0" i="1" dirty="0" smtClean="0">
                          <a:latin typeface="Cambria Math" panose="02040503050406030204" pitchFamily="18" charset="0"/>
                        </a:rPr>
                        <m:t>=0</m:t>
                      </m:r>
                    </m:oMath>
                  </m:oMathPara>
                </a14:m>
                <a:endParaRPr lang="en-US" dirty="0"/>
              </a:p>
              <a:p>
                <a:pPr marL="0" indent="0">
                  <a:buNone/>
                </a:pPr>
                <a:endParaRPr lang="en-US" dirty="0"/>
              </a:p>
              <a:p>
                <a:pPr lvl="0">
                  <a:defRPr/>
                </a:pP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If random variables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𝑎𝑛𝑑</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 </a:t>
                </a:r>
                <a:r>
                  <a:rPr lang="en-US" dirty="0">
                    <a:solidFill>
                      <a:prstClr val="black"/>
                    </a:solidFill>
                    <a:latin typeface="Cambria Math" panose="02040503050406030204" pitchFamily="18" charset="0"/>
                  </a:rPr>
                  <a:t>are uncorrelated, they are not necessarily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statistically independent, that is,</a:t>
                </a:r>
              </a:p>
              <a:p>
                <a:pPr lvl="0">
                  <a:defRPr/>
                </a:pPr>
                <a:endPar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lvl="0" indent="0">
                  <a:buNone/>
                </a:pPr>
                <a14:m>
                  <m:oMathPara xmlns:m="http://schemas.openxmlformats.org/officeDocument/2006/math">
                    <m:oMathParaPr>
                      <m:jc m:val="centerGroup"/>
                    </m:oMathParaPr>
                    <m:oMath xmlns:m="http://schemas.openxmlformats.org/officeDocument/2006/math">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𝐶</m:t>
                          </m:r>
                        </m:e>
                        <m:sub>
                          <m:r>
                            <a:rPr lang="en-US" i="1" dirty="0">
                              <a:solidFill>
                                <a:prstClr val="black"/>
                              </a:solidFill>
                              <a:latin typeface="Cambria Math" panose="02040503050406030204" pitchFamily="18" charset="0"/>
                            </a:rPr>
                            <m:t>𝑋𝑌</m:t>
                          </m:r>
                        </m:sub>
                      </m:sSub>
                      <m:r>
                        <a:rPr lang="en-US" i="1" dirty="0">
                          <a:solidFill>
                            <a:prstClr val="black"/>
                          </a:solidFill>
                          <a:latin typeface="Cambria Math" panose="02040503050406030204" pitchFamily="18" charset="0"/>
                        </a:rPr>
                        <m:t>=0</m:t>
                      </m:r>
                      <m:r>
                        <a:rPr lang="en-US" b="0" i="1" dirty="0" smtClean="0">
                          <a:solidFill>
                            <a:prstClr val="black"/>
                          </a:solidFill>
                          <a:latin typeface="Cambria Math" panose="02040503050406030204" pitchFamily="18" charset="0"/>
                        </a:rPr>
                        <m:t>  </m:t>
                      </m:r>
                      <m:r>
                        <a:rPr lang="en-US" b="0" i="1" dirty="0" smtClean="0">
                          <a:solidFill>
                            <a:prstClr val="black"/>
                          </a:solidFill>
                          <a:latin typeface="Cambria Math" panose="02040503050406030204" pitchFamily="18" charset="0"/>
                        </a:rPr>
                        <m:t>𝑑𝑜𝑒𝑠</m:t>
                      </m:r>
                      <m:r>
                        <a:rPr lang="en-US" b="0" i="1" dirty="0" smtClean="0">
                          <a:solidFill>
                            <a:prstClr val="black"/>
                          </a:solidFill>
                          <a:latin typeface="Cambria Math" panose="02040503050406030204" pitchFamily="18" charset="0"/>
                        </a:rPr>
                        <m:t> </m:t>
                      </m:r>
                      <m:r>
                        <a:rPr lang="en-US" b="0" i="1" dirty="0" smtClean="0">
                          <a:solidFill>
                            <a:prstClr val="black"/>
                          </a:solidFill>
                          <a:latin typeface="Cambria Math" panose="02040503050406030204" pitchFamily="18" charset="0"/>
                        </a:rPr>
                        <m:t>𝑛𝑜𝑡</m:t>
                      </m:r>
                      <m:r>
                        <a:rPr lang="en-US" b="0" i="1" dirty="0" smtClean="0">
                          <a:solidFill>
                            <a:prstClr val="black"/>
                          </a:solidFill>
                          <a:latin typeface="Cambria Math" panose="02040503050406030204" pitchFamily="18" charset="0"/>
                        </a:rPr>
                        <m:t> </m:t>
                      </m:r>
                      <m:r>
                        <a:rPr lang="en-US" b="0" i="1" dirty="0" smtClean="0">
                          <a:solidFill>
                            <a:prstClr val="black"/>
                          </a:solidFill>
                          <a:latin typeface="Cambria Math" panose="02040503050406030204" pitchFamily="18" charset="0"/>
                        </a:rPr>
                        <m:t>𝑛𝑒𝑐𝑒𝑠𝑠𝑎𝑟𝑖𝑙𝑦</m:t>
                      </m:r>
                      <m:r>
                        <a:rPr lang="en-US" b="0" i="1" dirty="0" smtClean="0">
                          <a:solidFill>
                            <a:prstClr val="black"/>
                          </a:solidFill>
                          <a:latin typeface="Cambria Math" panose="02040503050406030204" pitchFamily="18" charset="0"/>
                        </a:rPr>
                        <m:t> </m:t>
                      </m:r>
                      <m:r>
                        <a:rPr lang="en-US" b="0" i="1" dirty="0" smtClean="0">
                          <a:solidFill>
                            <a:prstClr val="black"/>
                          </a:solidFill>
                          <a:latin typeface="Cambria Math" panose="02040503050406030204" pitchFamily="18" charset="0"/>
                        </a:rPr>
                        <m:t>𝑖𝑚𝑝𝑙𝑦</m:t>
                      </m:r>
                      <m:r>
                        <a:rPr lang="en-US" b="0" i="1" dirty="0" smtClean="0">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oMath>
                  </m:oMathPara>
                </a14:m>
                <a:endParaRPr lang="en-US" dirty="0">
                  <a:solidFill>
                    <a:prstClr val="black"/>
                  </a:solidFill>
                </a:endParaRPr>
              </a:p>
              <a:p>
                <a:pPr marL="0" lvl="0" indent="0">
                  <a:buNone/>
                </a:pPr>
                <a:r>
                  <a:rPr lang="en-US" dirty="0">
                    <a:solidFill>
                      <a:prstClr val="black"/>
                    </a:solidFill>
                  </a:rPr>
                  <a:t>That is,</a:t>
                </a:r>
              </a:p>
              <a:p>
                <a:pPr marL="0" lvl="0" indent="0">
                  <a:buNone/>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𝑋𝑌</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sub>
                          </m:s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sub>
                          </m:s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𝑜𝑟</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𝑋</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e>
                      </m:d>
                    </m:oMath>
                  </m:oMathPara>
                </a14:m>
                <a:endParaRPr lang="en-US" dirty="0">
                  <a:solidFill>
                    <a:prstClr val="black"/>
                  </a:solidFill>
                </a:endParaRPr>
              </a:p>
              <a:p>
                <a:pPr marL="0" lvl="0" indent="0">
                  <a:buNone/>
                </a:pPr>
                <a:endParaRPr lang="en-US" dirty="0">
                  <a:solidFill>
                    <a:prstClr val="black"/>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13092DD9-8D70-47E3-8474-37DE4FFE2F07}"/>
                  </a:ext>
                </a:extLst>
              </p:cNvPr>
              <p:cNvSpPr>
                <a:spLocks noGrp="1" noRot="1" noChangeAspect="1" noMove="1" noResize="1" noEditPoints="1" noAdjustHandles="1" noChangeArrowheads="1" noChangeShapeType="1" noTextEdit="1"/>
              </p:cNvSpPr>
              <p:nvPr>
                <p:ph idx="1"/>
              </p:nvPr>
            </p:nvSpPr>
            <p:spPr>
              <a:blipFill>
                <a:blip r:embed="rId2"/>
                <a:stretch>
                  <a:fillRect l="-754"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11CD72-951D-4FAC-909C-8F5DB8C0D40E}"/>
              </a:ext>
            </a:extLst>
          </p:cNvPr>
          <p:cNvSpPr>
            <a:spLocks noGrp="1"/>
          </p:cNvSpPr>
          <p:nvPr>
            <p:ph type="sldNum" sz="quarter" idx="12"/>
          </p:nvPr>
        </p:nvSpPr>
        <p:spPr/>
        <p:txBody>
          <a:bodyPr/>
          <a:lstStyle/>
          <a:p>
            <a:fld id="{A6C0F4D1-524F-41CA-8AFC-EEB2E05DF18F}" type="slidenum">
              <a:rPr lang="en-US" smtClean="0"/>
              <a:t>40</a:t>
            </a:fld>
            <a:endParaRPr lang="en-US"/>
          </a:p>
        </p:txBody>
      </p:sp>
    </p:spTree>
    <p:extLst>
      <p:ext uri="{BB962C8B-B14F-4D97-AF65-F5344CB8AC3E}">
        <p14:creationId xmlns:p14="http://schemas.microsoft.com/office/powerpoint/2010/main" val="638277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C1F8-ACE1-46B1-A1C6-508A89D113DD}"/>
              </a:ext>
            </a:extLst>
          </p:cNvPr>
          <p:cNvSpPr>
            <a:spLocks noGrp="1"/>
          </p:cNvSpPr>
          <p:nvPr>
            <p:ph type="title"/>
          </p:nvPr>
        </p:nvSpPr>
        <p:spPr/>
        <p:txBody>
          <a:bodyPr/>
          <a:lstStyle/>
          <a:p>
            <a:pPr algn="ctr"/>
            <a:r>
              <a:rPr lang="en-US" dirty="0"/>
              <a:t>Example 10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80564E-2C0A-4010-9EBA-76B352702992}"/>
                  </a:ext>
                </a:extLst>
              </p:cNvPr>
              <p:cNvSpPr>
                <a:spLocks noGrp="1"/>
              </p:cNvSpPr>
              <p:nvPr>
                <p:ph idx="1"/>
              </p:nvPr>
            </p:nvSpPr>
            <p:spPr/>
            <p:txBody>
              <a:bodyPr/>
              <a:lstStyle/>
              <a:p>
                <a:pPr marL="0" indent="0">
                  <a:buNone/>
                </a:pPr>
                <a:r>
                  <a:rPr lang="en-US" dirty="0"/>
                  <a:t>For the joint PMF in the table below, we can show that the two random variables are uncorrelated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𝑋𝑌</m:t>
                        </m:r>
                      </m:sub>
                    </m:sSub>
                    <m:r>
                      <a:rPr lang="en-US" i="1">
                        <a:latin typeface="Cambria Math" panose="02040503050406030204" pitchFamily="18" charset="0"/>
                      </a:rPr>
                      <m:t>=0</m:t>
                    </m:r>
                  </m:oMath>
                </a14:m>
                <a:r>
                  <a:rPr lang="en-US" dirty="0"/>
                  <a:t>), but they are not independent, that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𝑋</m:t>
                        </m:r>
                      </m:sub>
                    </m:sSub>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𝑌</m:t>
                        </m:r>
                      </m:sub>
                    </m:sSub>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oMath>
                </a14:m>
                <a:r>
                  <a:rPr lang="en-US" dirty="0"/>
                  <a:t>.</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680564E-2C0A-4010-9EBA-76B352702992}"/>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4D6CDED-4FAD-49A6-98D6-E118C9C25D78}"/>
              </a:ext>
            </a:extLst>
          </p:cNvPr>
          <p:cNvSpPr>
            <a:spLocks noGrp="1"/>
          </p:cNvSpPr>
          <p:nvPr>
            <p:ph type="sldNum" sz="quarter" idx="12"/>
          </p:nvPr>
        </p:nvSpPr>
        <p:spPr/>
        <p:txBody>
          <a:bodyPr/>
          <a:lstStyle/>
          <a:p>
            <a:fld id="{A6C0F4D1-524F-41CA-8AFC-EEB2E05DF18F}" type="slidenum">
              <a:rPr lang="en-US" smtClean="0"/>
              <a:t>41</a:t>
            </a:fld>
            <a:endParaRPr lang="en-US"/>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A269011-6379-4B49-BC07-568291CA50C2}"/>
                  </a:ext>
                </a:extLst>
              </p:cNvPr>
              <p:cNvGraphicFramePr>
                <a:graphicFrameLocks noGrp="1"/>
              </p:cNvGraphicFramePr>
              <p:nvPr>
                <p:extLst>
                  <p:ext uri="{D42A27DB-BD31-4B8C-83A1-F6EECF244321}">
                    <p14:modId xmlns:p14="http://schemas.microsoft.com/office/powerpoint/2010/main" val="1313995333"/>
                  </p:ext>
                </p:extLst>
              </p:nvPr>
            </p:nvGraphicFramePr>
            <p:xfrm>
              <a:off x="1854200" y="3312224"/>
              <a:ext cx="8128000" cy="2798064"/>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939973557"/>
                        </a:ext>
                      </a:extLst>
                    </a:gridCol>
                    <a:gridCol w="1625600">
                      <a:extLst>
                        <a:ext uri="{9D8B030D-6E8A-4147-A177-3AD203B41FA5}">
                          <a16:colId xmlns:a16="http://schemas.microsoft.com/office/drawing/2014/main" val="4122387418"/>
                        </a:ext>
                      </a:extLst>
                    </a:gridCol>
                    <a:gridCol w="1625600">
                      <a:extLst>
                        <a:ext uri="{9D8B030D-6E8A-4147-A177-3AD203B41FA5}">
                          <a16:colId xmlns:a16="http://schemas.microsoft.com/office/drawing/2014/main" val="2354289342"/>
                        </a:ext>
                      </a:extLst>
                    </a:gridCol>
                    <a:gridCol w="1625600">
                      <a:extLst>
                        <a:ext uri="{9D8B030D-6E8A-4147-A177-3AD203B41FA5}">
                          <a16:colId xmlns:a16="http://schemas.microsoft.com/office/drawing/2014/main" val="1416851524"/>
                        </a:ext>
                      </a:extLst>
                    </a:gridCol>
                    <a:gridCol w="1625600">
                      <a:extLst>
                        <a:ext uri="{9D8B030D-6E8A-4147-A177-3AD203B41FA5}">
                          <a16:colId xmlns:a16="http://schemas.microsoft.com/office/drawing/2014/main" val="3767088677"/>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=−1</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714334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extLst>
                      <a:ext uri="{0D108BD9-81ED-4DB2-BD59-A6C34878D82A}">
                        <a16:rowId xmlns:a16="http://schemas.microsoft.com/office/drawing/2014/main" val="4120745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extLst>
                      <a:ext uri="{0D108BD9-81ED-4DB2-BD59-A6C34878D82A}">
                        <a16:rowId xmlns:a16="http://schemas.microsoft.com/office/drawing/2014/main" val="3356996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extLst>
                      <a:ext uri="{0D108BD9-81ED-4DB2-BD59-A6C34878D82A}">
                        <a16:rowId xmlns:a16="http://schemas.microsoft.com/office/drawing/2014/main" val="376656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n-US" dirty="0"/>
                        </a:p>
                      </a:txBody>
                      <a:tcPr/>
                    </a:tc>
                    <a:tc>
                      <a:txBody>
                        <a:bodyPr/>
                        <a:lstStyle/>
                        <a:p>
                          <a:endParaRPr lang="en-US" dirty="0"/>
                        </a:p>
                      </a:txBody>
                      <a:tcPr/>
                    </a:tc>
                    <a:extLst>
                      <a:ext uri="{0D108BD9-81ED-4DB2-BD59-A6C34878D82A}">
                        <a16:rowId xmlns:a16="http://schemas.microsoft.com/office/drawing/2014/main" val="3559494774"/>
                      </a:ext>
                    </a:extLst>
                  </a:tr>
                </a:tbl>
              </a:graphicData>
            </a:graphic>
          </p:graphicFrame>
        </mc:Choice>
        <mc:Fallback xmlns="">
          <p:graphicFrame>
            <p:nvGraphicFramePr>
              <p:cNvPr id="5" name="Table 5">
                <a:extLst>
                  <a:ext uri="{FF2B5EF4-FFF2-40B4-BE49-F238E27FC236}">
                    <a16:creationId xmlns:a16="http://schemas.microsoft.com/office/drawing/2014/main" id="{2A269011-6379-4B49-BC07-568291CA50C2}"/>
                  </a:ext>
                </a:extLst>
              </p:cNvPr>
              <p:cNvGraphicFramePr>
                <a:graphicFrameLocks noGrp="1"/>
              </p:cNvGraphicFramePr>
              <p:nvPr>
                <p:extLst>
                  <p:ext uri="{D42A27DB-BD31-4B8C-83A1-F6EECF244321}">
                    <p14:modId xmlns:p14="http://schemas.microsoft.com/office/powerpoint/2010/main" val="1313995333"/>
                  </p:ext>
                </p:extLst>
              </p:nvPr>
            </p:nvGraphicFramePr>
            <p:xfrm>
              <a:off x="1854200" y="3312224"/>
              <a:ext cx="8128000" cy="2798064"/>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939973557"/>
                        </a:ext>
                      </a:extLst>
                    </a:gridCol>
                    <a:gridCol w="1625600">
                      <a:extLst>
                        <a:ext uri="{9D8B030D-6E8A-4147-A177-3AD203B41FA5}">
                          <a16:colId xmlns:a16="http://schemas.microsoft.com/office/drawing/2014/main" val="4122387418"/>
                        </a:ext>
                      </a:extLst>
                    </a:gridCol>
                    <a:gridCol w="1625600">
                      <a:extLst>
                        <a:ext uri="{9D8B030D-6E8A-4147-A177-3AD203B41FA5}">
                          <a16:colId xmlns:a16="http://schemas.microsoft.com/office/drawing/2014/main" val="2354289342"/>
                        </a:ext>
                      </a:extLst>
                    </a:gridCol>
                    <a:gridCol w="1625600">
                      <a:extLst>
                        <a:ext uri="{9D8B030D-6E8A-4147-A177-3AD203B41FA5}">
                          <a16:colId xmlns:a16="http://schemas.microsoft.com/office/drawing/2014/main" val="1416851524"/>
                        </a:ext>
                      </a:extLst>
                    </a:gridCol>
                    <a:gridCol w="1625600">
                      <a:extLst>
                        <a:ext uri="{9D8B030D-6E8A-4147-A177-3AD203B41FA5}">
                          <a16:colId xmlns:a16="http://schemas.microsoft.com/office/drawing/2014/main" val="3767088677"/>
                        </a:ext>
                      </a:extLst>
                    </a:gridCol>
                  </a:tblGrid>
                  <a:tr h="370840">
                    <a:tc>
                      <a:txBody>
                        <a:bodyPr/>
                        <a:lstStyle/>
                        <a:p>
                          <a:endParaRPr lang="en-US"/>
                        </a:p>
                      </a:txBody>
                      <a:tcPr>
                        <a:blipFill>
                          <a:blip r:embed="rId3"/>
                          <a:stretch>
                            <a:fillRect l="-375" t="-1639" r="-400375" b="-657377"/>
                          </a:stretch>
                        </a:blipFill>
                      </a:tcPr>
                    </a:tc>
                    <a:tc>
                      <a:txBody>
                        <a:bodyPr/>
                        <a:lstStyle/>
                        <a:p>
                          <a:endParaRPr lang="en-US"/>
                        </a:p>
                      </a:txBody>
                      <a:tcPr>
                        <a:blipFill>
                          <a:blip r:embed="rId3"/>
                          <a:stretch>
                            <a:fillRect l="-100375" t="-1639" r="-300375" b="-657377"/>
                          </a:stretch>
                        </a:blipFill>
                      </a:tcPr>
                    </a:tc>
                    <a:tc>
                      <a:txBody>
                        <a:bodyPr/>
                        <a:lstStyle/>
                        <a:p>
                          <a:endParaRPr lang="en-US"/>
                        </a:p>
                      </a:txBody>
                      <a:tcPr>
                        <a:blipFill>
                          <a:blip r:embed="rId3"/>
                          <a:stretch>
                            <a:fillRect l="-201128" t="-1639" r="-201504" b="-657377"/>
                          </a:stretch>
                        </a:blipFill>
                      </a:tcPr>
                    </a:tc>
                    <a:tc>
                      <a:txBody>
                        <a:bodyPr/>
                        <a:lstStyle/>
                        <a:p>
                          <a:endParaRPr lang="en-US"/>
                        </a:p>
                      </a:txBody>
                      <a:tcPr>
                        <a:blipFill>
                          <a:blip r:embed="rId3"/>
                          <a:stretch>
                            <a:fillRect l="-300000" t="-1639" r="-100749" b="-657377"/>
                          </a:stretch>
                        </a:blipFill>
                      </a:tcPr>
                    </a:tc>
                    <a:tc>
                      <a:txBody>
                        <a:bodyPr/>
                        <a:lstStyle/>
                        <a:p>
                          <a:endParaRPr lang="en-US"/>
                        </a:p>
                      </a:txBody>
                      <a:tcPr>
                        <a:blipFill>
                          <a:blip r:embed="rId3"/>
                          <a:stretch>
                            <a:fillRect l="-400000" t="-1639" r="-749" b="-657377"/>
                          </a:stretch>
                        </a:blipFill>
                      </a:tcPr>
                    </a:tc>
                    <a:extLst>
                      <a:ext uri="{0D108BD9-81ED-4DB2-BD59-A6C34878D82A}">
                        <a16:rowId xmlns:a16="http://schemas.microsoft.com/office/drawing/2014/main" val="3714334843"/>
                      </a:ext>
                    </a:extLst>
                  </a:tr>
                  <a:tr h="606806">
                    <a:tc>
                      <a:txBody>
                        <a:bodyPr/>
                        <a:lstStyle/>
                        <a:p>
                          <a:endParaRPr lang="en-US"/>
                        </a:p>
                      </a:txBody>
                      <a:tcPr>
                        <a:blipFill>
                          <a:blip r:embed="rId3"/>
                          <a:stretch>
                            <a:fillRect l="-375" t="-62000" r="-400375" b="-301000"/>
                          </a:stretch>
                        </a:blipFill>
                      </a:tcPr>
                    </a:tc>
                    <a:tc>
                      <a:txBody>
                        <a:bodyPr/>
                        <a:lstStyle/>
                        <a:p>
                          <a:endParaRPr lang="en-US"/>
                        </a:p>
                      </a:txBody>
                      <a:tcPr>
                        <a:blipFill>
                          <a:blip r:embed="rId3"/>
                          <a:stretch>
                            <a:fillRect l="-100375" t="-62000" r="-300375" b="-301000"/>
                          </a:stretch>
                        </a:blipFill>
                      </a:tcPr>
                    </a:tc>
                    <a:tc>
                      <a:txBody>
                        <a:bodyPr/>
                        <a:lstStyle/>
                        <a:p>
                          <a:endParaRPr lang="en-US"/>
                        </a:p>
                      </a:txBody>
                      <a:tcPr>
                        <a:blipFill>
                          <a:blip r:embed="rId3"/>
                          <a:stretch>
                            <a:fillRect l="-201128" t="-62000" r="-201504" b="-301000"/>
                          </a:stretch>
                        </a:blipFill>
                      </a:tcPr>
                    </a:tc>
                    <a:tc>
                      <a:txBody>
                        <a:bodyPr/>
                        <a:lstStyle/>
                        <a:p>
                          <a:endParaRPr lang="en-US"/>
                        </a:p>
                      </a:txBody>
                      <a:tcPr>
                        <a:blipFill>
                          <a:blip r:embed="rId3"/>
                          <a:stretch>
                            <a:fillRect l="-300000" t="-62000" r="-100749" b="-301000"/>
                          </a:stretch>
                        </a:blipFill>
                      </a:tcPr>
                    </a:tc>
                    <a:tc>
                      <a:txBody>
                        <a:bodyPr/>
                        <a:lstStyle/>
                        <a:p>
                          <a:endParaRPr lang="en-US"/>
                        </a:p>
                      </a:txBody>
                      <a:tcPr>
                        <a:blipFill>
                          <a:blip r:embed="rId3"/>
                          <a:stretch>
                            <a:fillRect l="-400000" t="-62000" r="-749" b="-301000"/>
                          </a:stretch>
                        </a:blipFill>
                      </a:tcPr>
                    </a:tc>
                    <a:extLst>
                      <a:ext uri="{0D108BD9-81ED-4DB2-BD59-A6C34878D82A}">
                        <a16:rowId xmlns:a16="http://schemas.microsoft.com/office/drawing/2014/main" val="4120745465"/>
                      </a:ext>
                    </a:extLst>
                  </a:tr>
                  <a:tr h="606806">
                    <a:tc>
                      <a:txBody>
                        <a:bodyPr/>
                        <a:lstStyle/>
                        <a:p>
                          <a:endParaRPr lang="en-US"/>
                        </a:p>
                      </a:txBody>
                      <a:tcPr>
                        <a:blipFill>
                          <a:blip r:embed="rId3"/>
                          <a:stretch>
                            <a:fillRect l="-375" t="-163636" r="-400375" b="-204040"/>
                          </a:stretch>
                        </a:blipFill>
                      </a:tcPr>
                    </a:tc>
                    <a:tc>
                      <a:txBody>
                        <a:bodyPr/>
                        <a:lstStyle/>
                        <a:p>
                          <a:endParaRPr lang="en-US"/>
                        </a:p>
                      </a:txBody>
                      <a:tcPr>
                        <a:blipFill>
                          <a:blip r:embed="rId3"/>
                          <a:stretch>
                            <a:fillRect l="-100375" t="-163636" r="-300375" b="-204040"/>
                          </a:stretch>
                        </a:blipFill>
                      </a:tcPr>
                    </a:tc>
                    <a:tc>
                      <a:txBody>
                        <a:bodyPr/>
                        <a:lstStyle/>
                        <a:p>
                          <a:endParaRPr lang="en-US"/>
                        </a:p>
                      </a:txBody>
                      <a:tcPr>
                        <a:blipFill>
                          <a:blip r:embed="rId3"/>
                          <a:stretch>
                            <a:fillRect l="-201128" t="-163636" r="-201504" b="-204040"/>
                          </a:stretch>
                        </a:blipFill>
                      </a:tcPr>
                    </a:tc>
                    <a:tc>
                      <a:txBody>
                        <a:bodyPr/>
                        <a:lstStyle/>
                        <a:p>
                          <a:endParaRPr lang="en-US"/>
                        </a:p>
                      </a:txBody>
                      <a:tcPr>
                        <a:blipFill>
                          <a:blip r:embed="rId3"/>
                          <a:stretch>
                            <a:fillRect l="-300000" t="-163636" r="-100749" b="-204040"/>
                          </a:stretch>
                        </a:blipFill>
                      </a:tcPr>
                    </a:tc>
                    <a:tc>
                      <a:txBody>
                        <a:bodyPr/>
                        <a:lstStyle/>
                        <a:p>
                          <a:endParaRPr lang="en-US"/>
                        </a:p>
                      </a:txBody>
                      <a:tcPr>
                        <a:blipFill>
                          <a:blip r:embed="rId3"/>
                          <a:stretch>
                            <a:fillRect l="-400000" t="-163636" r="-749" b="-204040"/>
                          </a:stretch>
                        </a:blipFill>
                      </a:tcPr>
                    </a:tc>
                    <a:extLst>
                      <a:ext uri="{0D108BD9-81ED-4DB2-BD59-A6C34878D82A}">
                        <a16:rowId xmlns:a16="http://schemas.microsoft.com/office/drawing/2014/main" val="3356996684"/>
                      </a:ext>
                    </a:extLst>
                  </a:tr>
                  <a:tr h="606806">
                    <a:tc>
                      <a:txBody>
                        <a:bodyPr/>
                        <a:lstStyle/>
                        <a:p>
                          <a:endParaRPr lang="en-US"/>
                        </a:p>
                      </a:txBody>
                      <a:tcPr>
                        <a:blipFill>
                          <a:blip r:embed="rId3"/>
                          <a:stretch>
                            <a:fillRect l="-375" t="-261000" r="-400375" b="-102000"/>
                          </a:stretch>
                        </a:blipFill>
                      </a:tcPr>
                    </a:tc>
                    <a:tc>
                      <a:txBody>
                        <a:bodyPr/>
                        <a:lstStyle/>
                        <a:p>
                          <a:endParaRPr lang="en-US"/>
                        </a:p>
                      </a:txBody>
                      <a:tcPr>
                        <a:blipFill>
                          <a:blip r:embed="rId3"/>
                          <a:stretch>
                            <a:fillRect l="-100375" t="-261000" r="-300375" b="-102000"/>
                          </a:stretch>
                        </a:blipFill>
                      </a:tcPr>
                    </a:tc>
                    <a:tc>
                      <a:txBody>
                        <a:bodyPr/>
                        <a:lstStyle/>
                        <a:p>
                          <a:endParaRPr lang="en-US"/>
                        </a:p>
                      </a:txBody>
                      <a:tcPr>
                        <a:blipFill>
                          <a:blip r:embed="rId3"/>
                          <a:stretch>
                            <a:fillRect l="-201128" t="-261000" r="-201504" b="-102000"/>
                          </a:stretch>
                        </a:blipFill>
                      </a:tcPr>
                    </a:tc>
                    <a:tc>
                      <a:txBody>
                        <a:bodyPr/>
                        <a:lstStyle/>
                        <a:p>
                          <a:endParaRPr lang="en-US"/>
                        </a:p>
                      </a:txBody>
                      <a:tcPr>
                        <a:blipFill>
                          <a:blip r:embed="rId3"/>
                          <a:stretch>
                            <a:fillRect l="-300000" t="-261000" r="-100749" b="-102000"/>
                          </a:stretch>
                        </a:blipFill>
                      </a:tcPr>
                    </a:tc>
                    <a:tc>
                      <a:txBody>
                        <a:bodyPr/>
                        <a:lstStyle/>
                        <a:p>
                          <a:endParaRPr lang="en-US"/>
                        </a:p>
                      </a:txBody>
                      <a:tcPr>
                        <a:blipFill>
                          <a:blip r:embed="rId3"/>
                          <a:stretch>
                            <a:fillRect l="-400000" t="-261000" r="-749" b="-102000"/>
                          </a:stretch>
                        </a:blipFill>
                      </a:tcPr>
                    </a:tc>
                    <a:extLst>
                      <a:ext uri="{0D108BD9-81ED-4DB2-BD59-A6C34878D82A}">
                        <a16:rowId xmlns:a16="http://schemas.microsoft.com/office/drawing/2014/main" val="376656213"/>
                      </a:ext>
                    </a:extLst>
                  </a:tr>
                  <a:tr h="606806">
                    <a:tc>
                      <a:txBody>
                        <a:bodyPr/>
                        <a:lstStyle/>
                        <a:p>
                          <a:endParaRPr lang="en-US"/>
                        </a:p>
                      </a:txBody>
                      <a:tcPr>
                        <a:blipFill>
                          <a:blip r:embed="rId3"/>
                          <a:stretch>
                            <a:fillRect l="-375" t="-361000" r="-400375" b="-2000"/>
                          </a:stretch>
                        </a:blipFill>
                      </a:tcPr>
                    </a:tc>
                    <a:tc>
                      <a:txBody>
                        <a:bodyPr/>
                        <a:lstStyle/>
                        <a:p>
                          <a:endParaRPr lang="en-US"/>
                        </a:p>
                      </a:txBody>
                      <a:tcPr>
                        <a:blipFill>
                          <a:blip r:embed="rId3"/>
                          <a:stretch>
                            <a:fillRect l="-100375" t="-361000" r="-300375" b="-2000"/>
                          </a:stretch>
                        </a:blipFill>
                      </a:tcPr>
                    </a:tc>
                    <a:tc>
                      <a:txBody>
                        <a:bodyPr/>
                        <a:lstStyle/>
                        <a:p>
                          <a:endParaRPr lang="en-US"/>
                        </a:p>
                      </a:txBody>
                      <a:tcPr>
                        <a:blipFill>
                          <a:blip r:embed="rId3"/>
                          <a:stretch>
                            <a:fillRect l="-201128" t="-361000" r="-201504" b="-2000"/>
                          </a:stretch>
                        </a:blipFill>
                      </a:tcPr>
                    </a:tc>
                    <a:tc>
                      <a:txBody>
                        <a:bodyPr/>
                        <a:lstStyle/>
                        <a:p>
                          <a:endParaRPr lang="en-US"/>
                        </a:p>
                      </a:txBody>
                      <a:tcPr>
                        <a:blipFill>
                          <a:blip r:embed="rId3"/>
                          <a:stretch>
                            <a:fillRect l="-300000" t="-361000" r="-100749" b="-2000"/>
                          </a:stretch>
                        </a:blipFill>
                      </a:tcPr>
                    </a:tc>
                    <a:tc>
                      <a:txBody>
                        <a:bodyPr/>
                        <a:lstStyle/>
                        <a:p>
                          <a:endParaRPr lang="en-US" dirty="0"/>
                        </a:p>
                      </a:txBody>
                      <a:tcPr/>
                    </a:tc>
                    <a:extLst>
                      <a:ext uri="{0D108BD9-81ED-4DB2-BD59-A6C34878D82A}">
                        <a16:rowId xmlns:a16="http://schemas.microsoft.com/office/drawing/2014/main" val="3559494774"/>
                      </a:ext>
                    </a:extLst>
                  </a:tr>
                </a:tbl>
              </a:graphicData>
            </a:graphic>
          </p:graphicFrame>
        </mc:Fallback>
      </mc:AlternateContent>
    </p:spTree>
    <p:extLst>
      <p:ext uri="{BB962C8B-B14F-4D97-AF65-F5344CB8AC3E}">
        <p14:creationId xmlns:p14="http://schemas.microsoft.com/office/powerpoint/2010/main" val="1288827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1CA9-8280-42F1-A51D-252AE55AFF7E}"/>
              </a:ext>
            </a:extLst>
          </p:cNvPr>
          <p:cNvSpPr>
            <a:spLocks noGrp="1"/>
          </p:cNvSpPr>
          <p:nvPr>
            <p:ph type="title"/>
          </p:nvPr>
        </p:nvSpPr>
        <p:spPr/>
        <p:txBody>
          <a:bodyPr/>
          <a:lstStyle/>
          <a:p>
            <a:pPr algn="ctr"/>
            <a:r>
              <a:rPr lang="en-US" dirty="0"/>
              <a:t>Example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5A001-F19D-478C-A533-E202A4EC1EEB}"/>
                  </a:ext>
                </a:extLst>
              </p:cNvPr>
              <p:cNvSpPr>
                <a:spLocks noGrp="1"/>
              </p:cNvSpPr>
              <p:nvPr>
                <p:ph idx="1"/>
              </p:nvPr>
            </p:nvSpPr>
            <p:spPr/>
            <p:txBody>
              <a:bodyPr/>
              <a:lstStyle/>
              <a:p>
                <a:pPr marL="0" indent="0">
                  <a:buNone/>
                </a:pPr>
                <a:r>
                  <a:rPr lang="en-US" dirty="0"/>
                  <a:t>A travel agent keeps track of the number of customers who call, and the number of trips booked on any one day.  Let  </a:t>
                </a:r>
                <a14:m>
                  <m:oMath xmlns:m="http://schemas.openxmlformats.org/officeDocument/2006/math">
                    <m:r>
                      <a:rPr lang="en-US" b="0" i="1" smtClean="0">
                        <a:latin typeface="Cambria Math" panose="02040503050406030204" pitchFamily="18" charset="0"/>
                      </a:rPr>
                      <m:t>𝑋</m:t>
                    </m:r>
                  </m:oMath>
                </a14:m>
                <a:r>
                  <a:rPr lang="en-US" dirty="0"/>
                  <a:t> denote the number of calls, </a:t>
                </a:r>
                <a14:m>
                  <m:oMath xmlns:m="http://schemas.openxmlformats.org/officeDocument/2006/math">
                    <m:r>
                      <a:rPr lang="en-US" b="0" i="1" smtClean="0">
                        <a:latin typeface="Cambria Math" panose="02040503050406030204" pitchFamily="18" charset="0"/>
                      </a:rPr>
                      <m:t>𝑌</m:t>
                    </m:r>
                  </m:oMath>
                </a14:m>
                <a:r>
                  <a:rPr lang="en-US" dirty="0"/>
                  <a:t> the number of trips booked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their joint PMF.  Records show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Find the correlation coefficient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𝑋𝑌</m:t>
                        </m:r>
                      </m:sub>
                    </m:sSub>
                  </m:oMath>
                </a14:m>
                <a:endParaRPr lang="en-US" dirty="0"/>
              </a:p>
            </p:txBody>
          </p:sp>
        </mc:Choice>
        <mc:Fallback xmlns="">
          <p:sp>
            <p:nvSpPr>
              <p:cNvPr id="3" name="Content Placeholder 2">
                <a:extLst>
                  <a:ext uri="{FF2B5EF4-FFF2-40B4-BE49-F238E27FC236}">
                    <a16:creationId xmlns:a16="http://schemas.microsoft.com/office/drawing/2014/main" id="{A945A001-F19D-478C-A533-E202A4EC1EEB}"/>
                  </a:ext>
                </a:extLst>
              </p:cNvPr>
              <p:cNvSpPr>
                <a:spLocks noGrp="1" noRot="1" noChangeAspect="1" noMove="1" noResize="1" noEditPoints="1" noAdjustHandles="1" noChangeArrowheads="1" noChangeShapeType="1" noTextEdit="1"/>
              </p:cNvSpPr>
              <p:nvPr>
                <p:ph idx="1"/>
              </p:nvPr>
            </p:nvSpPr>
            <p:spPr>
              <a:blipFill>
                <a:blip r:embed="rId2"/>
                <a:stretch>
                  <a:fillRect l="-1217" t="-2241" r="-812" b="-1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952FD80-65EC-442E-BD06-095ADDED4C4D}"/>
              </a:ext>
            </a:extLst>
          </p:cNvPr>
          <p:cNvSpPr>
            <a:spLocks noGrp="1"/>
          </p:cNvSpPr>
          <p:nvPr>
            <p:ph type="sldNum" sz="quarter" idx="12"/>
          </p:nvPr>
        </p:nvSpPr>
        <p:spPr/>
        <p:txBody>
          <a:bodyPr/>
          <a:lstStyle/>
          <a:p>
            <a:fld id="{A6C0F4D1-524F-41CA-8AFC-EEB2E05DF18F}" type="slidenum">
              <a:rPr lang="en-US" smtClean="0"/>
              <a:t>42</a:t>
            </a:fld>
            <a:endParaRPr 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3C67922-C3AB-484A-B82D-16666467A583}"/>
                  </a:ext>
                </a:extLst>
              </p:cNvPr>
              <p:cNvGraphicFramePr>
                <a:graphicFrameLocks noGrp="1"/>
              </p:cNvGraphicFramePr>
              <p:nvPr>
                <p:extLst>
                  <p:ext uri="{D42A27DB-BD31-4B8C-83A1-F6EECF244321}">
                    <p14:modId xmlns:p14="http://schemas.microsoft.com/office/powerpoint/2010/main" val="3185934926"/>
                  </p:ext>
                </p:extLst>
              </p:nvPr>
            </p:nvGraphicFramePr>
            <p:xfrm>
              <a:off x="1622425" y="3571875"/>
              <a:ext cx="8128000" cy="18491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939973557"/>
                        </a:ext>
                      </a:extLst>
                    </a:gridCol>
                    <a:gridCol w="1625600">
                      <a:extLst>
                        <a:ext uri="{9D8B030D-6E8A-4147-A177-3AD203B41FA5}">
                          <a16:colId xmlns:a16="http://schemas.microsoft.com/office/drawing/2014/main" val="4122387418"/>
                        </a:ext>
                      </a:extLst>
                    </a:gridCol>
                    <a:gridCol w="1625600">
                      <a:extLst>
                        <a:ext uri="{9D8B030D-6E8A-4147-A177-3AD203B41FA5}">
                          <a16:colId xmlns:a16="http://schemas.microsoft.com/office/drawing/2014/main" val="2354289342"/>
                        </a:ext>
                      </a:extLst>
                    </a:gridCol>
                    <a:gridCol w="1625600">
                      <a:extLst>
                        <a:ext uri="{9D8B030D-6E8A-4147-A177-3AD203B41FA5}">
                          <a16:colId xmlns:a16="http://schemas.microsoft.com/office/drawing/2014/main" val="1416851524"/>
                        </a:ext>
                      </a:extLst>
                    </a:gridCol>
                    <a:gridCol w="1625600">
                      <a:extLst>
                        <a:ext uri="{9D8B030D-6E8A-4147-A177-3AD203B41FA5}">
                          <a16:colId xmlns:a16="http://schemas.microsoft.com/office/drawing/2014/main" val="3767088677"/>
                        </a:ext>
                      </a:extLst>
                    </a:gridCol>
                  </a:tblGrid>
                  <a:tr h="359284">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=0</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714334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.04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0.08</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0.10</m:t>
                                </m:r>
                              </m:oMath>
                            </m:oMathPara>
                          </a14:m>
                          <a:endParaRPr lang="en-US" dirty="0"/>
                        </a:p>
                      </a:txBody>
                      <a:tcPr/>
                    </a:tc>
                    <a:extLst>
                      <a:ext uri="{0D108BD9-81ED-4DB2-BD59-A6C34878D82A}">
                        <a16:rowId xmlns:a16="http://schemas.microsoft.com/office/drawing/2014/main" val="4120745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0.20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0.16</m:t>
                                </m:r>
                              </m:oMath>
                            </m:oMathPara>
                          </a14:m>
                          <a:endParaRPr lang="en-US" dirty="0"/>
                        </a:p>
                      </a:txBody>
                      <a:tcPr/>
                    </a:tc>
                    <a:extLst>
                      <a:ext uri="{0D108BD9-81ED-4DB2-BD59-A6C34878D82A}">
                        <a16:rowId xmlns:a16="http://schemas.microsoft.com/office/drawing/2014/main" val="3356996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0.10</m:t>
                                </m:r>
                              </m:oMath>
                            </m:oMathPara>
                          </a14:m>
                          <a:endParaRPr lang="en-US" dirty="0"/>
                        </a:p>
                      </a:txBody>
                      <a:tcPr/>
                    </a:tc>
                    <a:extLst>
                      <a:ext uri="{0D108BD9-81ED-4DB2-BD59-A6C34878D82A}">
                        <a16:rowId xmlns:a16="http://schemas.microsoft.com/office/drawing/2014/main" val="376656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0.02</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559494774"/>
                      </a:ext>
                    </a:extLst>
                  </a:tr>
                </a:tbl>
              </a:graphicData>
            </a:graphic>
          </p:graphicFrame>
        </mc:Choice>
        <mc:Fallback xmlns="">
          <p:graphicFrame>
            <p:nvGraphicFramePr>
              <p:cNvPr id="6" name="Table 5">
                <a:extLst>
                  <a:ext uri="{FF2B5EF4-FFF2-40B4-BE49-F238E27FC236}">
                    <a16:creationId xmlns:a16="http://schemas.microsoft.com/office/drawing/2014/main" id="{C3C67922-C3AB-484A-B82D-16666467A583}"/>
                  </a:ext>
                </a:extLst>
              </p:cNvPr>
              <p:cNvGraphicFramePr>
                <a:graphicFrameLocks noGrp="1"/>
              </p:cNvGraphicFramePr>
              <p:nvPr>
                <p:extLst>
                  <p:ext uri="{D42A27DB-BD31-4B8C-83A1-F6EECF244321}">
                    <p14:modId xmlns:p14="http://schemas.microsoft.com/office/powerpoint/2010/main" val="3185934926"/>
                  </p:ext>
                </p:extLst>
              </p:nvPr>
            </p:nvGraphicFramePr>
            <p:xfrm>
              <a:off x="1622425" y="3571875"/>
              <a:ext cx="8128000" cy="18491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939973557"/>
                        </a:ext>
                      </a:extLst>
                    </a:gridCol>
                    <a:gridCol w="1625600">
                      <a:extLst>
                        <a:ext uri="{9D8B030D-6E8A-4147-A177-3AD203B41FA5}">
                          <a16:colId xmlns:a16="http://schemas.microsoft.com/office/drawing/2014/main" val="4122387418"/>
                        </a:ext>
                      </a:extLst>
                    </a:gridCol>
                    <a:gridCol w="1625600">
                      <a:extLst>
                        <a:ext uri="{9D8B030D-6E8A-4147-A177-3AD203B41FA5}">
                          <a16:colId xmlns:a16="http://schemas.microsoft.com/office/drawing/2014/main" val="2354289342"/>
                        </a:ext>
                      </a:extLst>
                    </a:gridCol>
                    <a:gridCol w="1625600">
                      <a:extLst>
                        <a:ext uri="{9D8B030D-6E8A-4147-A177-3AD203B41FA5}">
                          <a16:colId xmlns:a16="http://schemas.microsoft.com/office/drawing/2014/main" val="1416851524"/>
                        </a:ext>
                      </a:extLst>
                    </a:gridCol>
                    <a:gridCol w="1625600">
                      <a:extLst>
                        <a:ext uri="{9D8B030D-6E8A-4147-A177-3AD203B41FA5}">
                          <a16:colId xmlns:a16="http://schemas.microsoft.com/office/drawing/2014/main" val="3767088677"/>
                        </a:ext>
                      </a:extLst>
                    </a:gridCol>
                  </a:tblGrid>
                  <a:tr h="365760">
                    <a:tc>
                      <a:txBody>
                        <a:bodyPr/>
                        <a:lstStyle/>
                        <a:p>
                          <a:endParaRPr lang="en-US"/>
                        </a:p>
                      </a:txBody>
                      <a:tcPr>
                        <a:blipFill>
                          <a:blip r:embed="rId3"/>
                          <a:stretch>
                            <a:fillRect l="-375" t="-1667" r="-400375" b="-411667"/>
                          </a:stretch>
                        </a:blipFill>
                      </a:tcPr>
                    </a:tc>
                    <a:tc>
                      <a:txBody>
                        <a:bodyPr/>
                        <a:lstStyle/>
                        <a:p>
                          <a:endParaRPr lang="en-US"/>
                        </a:p>
                      </a:txBody>
                      <a:tcPr>
                        <a:blipFill>
                          <a:blip r:embed="rId3"/>
                          <a:stretch>
                            <a:fillRect l="-100375" t="-1667" r="-300375" b="-411667"/>
                          </a:stretch>
                        </a:blipFill>
                      </a:tcPr>
                    </a:tc>
                    <a:tc>
                      <a:txBody>
                        <a:bodyPr/>
                        <a:lstStyle/>
                        <a:p>
                          <a:endParaRPr lang="en-US"/>
                        </a:p>
                      </a:txBody>
                      <a:tcPr>
                        <a:blipFill>
                          <a:blip r:embed="rId3"/>
                          <a:stretch>
                            <a:fillRect l="-201128" t="-1667" r="-201504" b="-411667"/>
                          </a:stretch>
                        </a:blipFill>
                      </a:tcPr>
                    </a:tc>
                    <a:tc>
                      <a:txBody>
                        <a:bodyPr/>
                        <a:lstStyle/>
                        <a:p>
                          <a:endParaRPr lang="en-US"/>
                        </a:p>
                      </a:txBody>
                      <a:tcPr>
                        <a:blipFill>
                          <a:blip r:embed="rId3"/>
                          <a:stretch>
                            <a:fillRect l="-300000" t="-1667" r="-100749" b="-411667"/>
                          </a:stretch>
                        </a:blipFill>
                      </a:tcPr>
                    </a:tc>
                    <a:tc>
                      <a:txBody>
                        <a:bodyPr/>
                        <a:lstStyle/>
                        <a:p>
                          <a:endParaRPr lang="en-US"/>
                        </a:p>
                      </a:txBody>
                      <a:tcPr>
                        <a:blipFill>
                          <a:blip r:embed="rId3"/>
                          <a:stretch>
                            <a:fillRect l="-400000" t="-1667" r="-749" b="-411667"/>
                          </a:stretch>
                        </a:blipFill>
                      </a:tcPr>
                    </a:tc>
                    <a:extLst>
                      <a:ext uri="{0D108BD9-81ED-4DB2-BD59-A6C34878D82A}">
                        <a16:rowId xmlns:a16="http://schemas.microsoft.com/office/drawing/2014/main" val="3714334843"/>
                      </a:ext>
                    </a:extLst>
                  </a:tr>
                  <a:tr h="370840">
                    <a:tc>
                      <a:txBody>
                        <a:bodyPr/>
                        <a:lstStyle/>
                        <a:p>
                          <a:endParaRPr lang="en-US"/>
                        </a:p>
                      </a:txBody>
                      <a:tcPr>
                        <a:blipFill>
                          <a:blip r:embed="rId3"/>
                          <a:stretch>
                            <a:fillRect l="-375" t="-100000" r="-400375" b="-304918"/>
                          </a:stretch>
                        </a:blipFill>
                      </a:tcPr>
                    </a:tc>
                    <a:tc>
                      <a:txBody>
                        <a:bodyPr/>
                        <a:lstStyle/>
                        <a:p>
                          <a:endParaRPr lang="en-US"/>
                        </a:p>
                      </a:txBody>
                      <a:tcPr>
                        <a:blipFill>
                          <a:blip r:embed="rId3"/>
                          <a:stretch>
                            <a:fillRect l="-100375" t="-100000" r="-300375" b="-304918"/>
                          </a:stretch>
                        </a:blipFill>
                      </a:tcPr>
                    </a:tc>
                    <a:tc>
                      <a:txBody>
                        <a:bodyPr/>
                        <a:lstStyle/>
                        <a:p>
                          <a:endParaRPr lang="en-US"/>
                        </a:p>
                      </a:txBody>
                      <a:tcPr>
                        <a:blipFill>
                          <a:blip r:embed="rId3"/>
                          <a:stretch>
                            <a:fillRect l="-201128" t="-100000" r="-201504" b="-304918"/>
                          </a:stretch>
                        </a:blipFill>
                      </a:tcPr>
                    </a:tc>
                    <a:tc>
                      <a:txBody>
                        <a:bodyPr/>
                        <a:lstStyle/>
                        <a:p>
                          <a:endParaRPr lang="en-US"/>
                        </a:p>
                      </a:txBody>
                      <a:tcPr>
                        <a:blipFill>
                          <a:blip r:embed="rId3"/>
                          <a:stretch>
                            <a:fillRect l="-300000" t="-100000" r="-100749" b="-304918"/>
                          </a:stretch>
                        </a:blipFill>
                      </a:tcPr>
                    </a:tc>
                    <a:tc>
                      <a:txBody>
                        <a:bodyPr/>
                        <a:lstStyle/>
                        <a:p>
                          <a:endParaRPr lang="en-US"/>
                        </a:p>
                      </a:txBody>
                      <a:tcPr>
                        <a:blipFill>
                          <a:blip r:embed="rId3"/>
                          <a:stretch>
                            <a:fillRect l="-400000" t="-100000" r="-749" b="-304918"/>
                          </a:stretch>
                        </a:blipFill>
                      </a:tcPr>
                    </a:tc>
                    <a:extLst>
                      <a:ext uri="{0D108BD9-81ED-4DB2-BD59-A6C34878D82A}">
                        <a16:rowId xmlns:a16="http://schemas.microsoft.com/office/drawing/2014/main" val="4120745465"/>
                      </a:ext>
                    </a:extLst>
                  </a:tr>
                  <a:tr h="370840">
                    <a:tc>
                      <a:txBody>
                        <a:bodyPr/>
                        <a:lstStyle/>
                        <a:p>
                          <a:endParaRPr lang="en-US"/>
                        </a:p>
                      </a:txBody>
                      <a:tcPr>
                        <a:blipFill>
                          <a:blip r:embed="rId3"/>
                          <a:stretch>
                            <a:fillRect l="-375" t="-196774" r="-400375" b="-200000"/>
                          </a:stretch>
                        </a:blipFill>
                      </a:tcPr>
                    </a:tc>
                    <a:tc>
                      <a:txBody>
                        <a:bodyPr/>
                        <a:lstStyle/>
                        <a:p>
                          <a:endParaRPr lang="en-US"/>
                        </a:p>
                      </a:txBody>
                      <a:tcPr>
                        <a:blipFill>
                          <a:blip r:embed="rId3"/>
                          <a:stretch>
                            <a:fillRect l="-100375" t="-196774" r="-300375" b="-200000"/>
                          </a:stretch>
                        </a:blipFill>
                      </a:tcPr>
                    </a:tc>
                    <a:tc>
                      <a:txBody>
                        <a:bodyPr/>
                        <a:lstStyle/>
                        <a:p>
                          <a:endParaRPr lang="en-US"/>
                        </a:p>
                      </a:txBody>
                      <a:tcPr>
                        <a:blipFill>
                          <a:blip r:embed="rId3"/>
                          <a:stretch>
                            <a:fillRect l="-201128" t="-196774" r="-201504" b="-200000"/>
                          </a:stretch>
                        </a:blipFill>
                      </a:tcPr>
                    </a:tc>
                    <a:tc>
                      <a:txBody>
                        <a:bodyPr/>
                        <a:lstStyle/>
                        <a:p>
                          <a:endParaRPr lang="en-US"/>
                        </a:p>
                      </a:txBody>
                      <a:tcPr>
                        <a:blipFill>
                          <a:blip r:embed="rId3"/>
                          <a:stretch>
                            <a:fillRect l="-300000" t="-196774" r="-100749" b="-200000"/>
                          </a:stretch>
                        </a:blipFill>
                      </a:tcPr>
                    </a:tc>
                    <a:tc>
                      <a:txBody>
                        <a:bodyPr/>
                        <a:lstStyle/>
                        <a:p>
                          <a:endParaRPr lang="en-US"/>
                        </a:p>
                      </a:txBody>
                      <a:tcPr>
                        <a:blipFill>
                          <a:blip r:embed="rId3"/>
                          <a:stretch>
                            <a:fillRect l="-400000" t="-196774" r="-749" b="-200000"/>
                          </a:stretch>
                        </a:blipFill>
                      </a:tcPr>
                    </a:tc>
                    <a:extLst>
                      <a:ext uri="{0D108BD9-81ED-4DB2-BD59-A6C34878D82A}">
                        <a16:rowId xmlns:a16="http://schemas.microsoft.com/office/drawing/2014/main" val="3356996684"/>
                      </a:ext>
                    </a:extLst>
                  </a:tr>
                  <a:tr h="370840">
                    <a:tc>
                      <a:txBody>
                        <a:bodyPr/>
                        <a:lstStyle/>
                        <a:p>
                          <a:endParaRPr lang="en-US"/>
                        </a:p>
                      </a:txBody>
                      <a:tcPr>
                        <a:blipFill>
                          <a:blip r:embed="rId3"/>
                          <a:stretch>
                            <a:fillRect l="-375" t="-301639" r="-400375" b="-103279"/>
                          </a:stretch>
                        </a:blipFill>
                      </a:tcPr>
                    </a:tc>
                    <a:tc>
                      <a:txBody>
                        <a:bodyPr/>
                        <a:lstStyle/>
                        <a:p>
                          <a:endParaRPr lang="en-US"/>
                        </a:p>
                      </a:txBody>
                      <a:tcPr>
                        <a:blipFill>
                          <a:blip r:embed="rId3"/>
                          <a:stretch>
                            <a:fillRect l="-100375" t="-301639" r="-300375" b="-103279"/>
                          </a:stretch>
                        </a:blipFill>
                      </a:tcPr>
                    </a:tc>
                    <a:tc>
                      <a:txBody>
                        <a:bodyPr/>
                        <a:lstStyle/>
                        <a:p>
                          <a:endParaRPr lang="en-US"/>
                        </a:p>
                      </a:txBody>
                      <a:tcPr>
                        <a:blipFill>
                          <a:blip r:embed="rId3"/>
                          <a:stretch>
                            <a:fillRect l="-201128" t="-301639" r="-201504" b="-103279"/>
                          </a:stretch>
                        </a:blipFill>
                      </a:tcPr>
                    </a:tc>
                    <a:tc>
                      <a:txBody>
                        <a:bodyPr/>
                        <a:lstStyle/>
                        <a:p>
                          <a:endParaRPr lang="en-US"/>
                        </a:p>
                      </a:txBody>
                      <a:tcPr>
                        <a:blipFill>
                          <a:blip r:embed="rId3"/>
                          <a:stretch>
                            <a:fillRect l="-300000" t="-301639" r="-100749" b="-103279"/>
                          </a:stretch>
                        </a:blipFill>
                      </a:tcPr>
                    </a:tc>
                    <a:tc>
                      <a:txBody>
                        <a:bodyPr/>
                        <a:lstStyle/>
                        <a:p>
                          <a:endParaRPr lang="en-US"/>
                        </a:p>
                      </a:txBody>
                      <a:tcPr>
                        <a:blipFill>
                          <a:blip r:embed="rId3"/>
                          <a:stretch>
                            <a:fillRect l="-400000" t="-301639" r="-749" b="-103279"/>
                          </a:stretch>
                        </a:blipFill>
                      </a:tcPr>
                    </a:tc>
                    <a:extLst>
                      <a:ext uri="{0D108BD9-81ED-4DB2-BD59-A6C34878D82A}">
                        <a16:rowId xmlns:a16="http://schemas.microsoft.com/office/drawing/2014/main" val="376656213"/>
                      </a:ext>
                    </a:extLst>
                  </a:tr>
                  <a:tr h="370840">
                    <a:tc>
                      <a:txBody>
                        <a:bodyPr/>
                        <a:lstStyle/>
                        <a:p>
                          <a:endParaRPr lang="en-US"/>
                        </a:p>
                      </a:txBody>
                      <a:tcPr>
                        <a:blipFill>
                          <a:blip r:embed="rId3"/>
                          <a:stretch>
                            <a:fillRect l="-375" t="-401639" r="-400375" b="-3279"/>
                          </a:stretch>
                        </a:blipFill>
                      </a:tcPr>
                    </a:tc>
                    <a:tc>
                      <a:txBody>
                        <a:bodyPr/>
                        <a:lstStyle/>
                        <a:p>
                          <a:endParaRPr lang="en-US"/>
                        </a:p>
                      </a:txBody>
                      <a:tcPr>
                        <a:blipFill>
                          <a:blip r:embed="rId3"/>
                          <a:stretch>
                            <a:fillRect l="-100375" t="-401639" r="-300375" b="-3279"/>
                          </a:stretch>
                        </a:blipFill>
                      </a:tcPr>
                    </a:tc>
                    <a:tc>
                      <a:txBody>
                        <a:bodyPr/>
                        <a:lstStyle/>
                        <a:p>
                          <a:endParaRPr lang="en-US"/>
                        </a:p>
                      </a:txBody>
                      <a:tcPr>
                        <a:blipFill>
                          <a:blip r:embed="rId3"/>
                          <a:stretch>
                            <a:fillRect l="-201128" t="-401639" r="-201504" b="-3279"/>
                          </a:stretch>
                        </a:blipFill>
                      </a:tcPr>
                    </a:tc>
                    <a:tc>
                      <a:txBody>
                        <a:bodyPr/>
                        <a:lstStyle/>
                        <a:p>
                          <a:endParaRPr lang="en-US"/>
                        </a:p>
                      </a:txBody>
                      <a:tcPr>
                        <a:blipFill>
                          <a:blip r:embed="rId3"/>
                          <a:stretch>
                            <a:fillRect l="-300000" t="-401639" r="-100749" b="-3279"/>
                          </a:stretch>
                        </a:blipFill>
                      </a:tcPr>
                    </a:tc>
                    <a:tc>
                      <a:txBody>
                        <a:bodyPr/>
                        <a:lstStyle/>
                        <a:p>
                          <a:endParaRPr lang="en-US"/>
                        </a:p>
                      </a:txBody>
                      <a:tcPr>
                        <a:blipFill>
                          <a:blip r:embed="rId3"/>
                          <a:stretch>
                            <a:fillRect l="-400000" t="-401639" r="-749" b="-3279"/>
                          </a:stretch>
                        </a:blipFill>
                      </a:tcPr>
                    </a:tc>
                    <a:extLst>
                      <a:ext uri="{0D108BD9-81ED-4DB2-BD59-A6C34878D82A}">
                        <a16:rowId xmlns:a16="http://schemas.microsoft.com/office/drawing/2014/main" val="3559494774"/>
                      </a:ext>
                    </a:extLst>
                  </a:tr>
                </a:tbl>
              </a:graphicData>
            </a:graphic>
          </p:graphicFrame>
        </mc:Fallback>
      </mc:AlternateContent>
    </p:spTree>
    <p:extLst>
      <p:ext uri="{BB962C8B-B14F-4D97-AF65-F5344CB8AC3E}">
        <p14:creationId xmlns:p14="http://schemas.microsoft.com/office/powerpoint/2010/main" val="3163575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BC78-D53B-497A-B8D3-32D8D4B1200B}"/>
              </a:ext>
            </a:extLst>
          </p:cNvPr>
          <p:cNvSpPr>
            <a:spLocks noGrp="1"/>
          </p:cNvSpPr>
          <p:nvPr>
            <p:ph type="title"/>
          </p:nvPr>
        </p:nvSpPr>
        <p:spPr/>
        <p:txBody>
          <a:bodyPr/>
          <a:lstStyle/>
          <a:p>
            <a:pPr algn="ctr"/>
            <a:r>
              <a:rPr lang="en-US" dirty="0">
                <a:solidFill>
                  <a:prstClr val="black"/>
                </a:solidFill>
              </a:rPr>
              <a:t>Example 11 Solutions</a:t>
            </a:r>
            <a:endParaRPr lang="en-US" dirty="0"/>
          </a:p>
        </p:txBody>
      </p:sp>
      <p:sp>
        <p:nvSpPr>
          <p:cNvPr id="3" name="Content Placeholder 2">
            <a:extLst>
              <a:ext uri="{FF2B5EF4-FFF2-40B4-BE49-F238E27FC236}">
                <a16:creationId xmlns:a16="http://schemas.microsoft.com/office/drawing/2014/main" id="{4B495B0B-C642-4012-BA24-D3C69053F90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8C3C8B7-E2FB-47E3-93BE-7C4D2A48EDA1}"/>
              </a:ext>
            </a:extLst>
          </p:cNvPr>
          <p:cNvSpPr>
            <a:spLocks noGrp="1"/>
          </p:cNvSpPr>
          <p:nvPr>
            <p:ph type="sldNum" sz="quarter" idx="12"/>
          </p:nvPr>
        </p:nvSpPr>
        <p:spPr/>
        <p:txBody>
          <a:bodyPr/>
          <a:lstStyle/>
          <a:p>
            <a:fld id="{A6C0F4D1-524F-41CA-8AFC-EEB2E05DF18F}" type="slidenum">
              <a:rPr lang="en-US" smtClean="0"/>
              <a:t>43</a:t>
            </a:fld>
            <a:endParaRPr lang="en-US"/>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7219CE7C-592E-43D3-829A-FB14B3ECD5D3}"/>
                  </a:ext>
                </a:extLst>
              </p:cNvPr>
              <p:cNvGraphicFramePr>
                <a:graphicFrameLocks noGrp="1"/>
              </p:cNvGraphicFramePr>
              <p:nvPr>
                <p:extLst>
                  <p:ext uri="{D42A27DB-BD31-4B8C-83A1-F6EECF244321}">
                    <p14:modId xmlns:p14="http://schemas.microsoft.com/office/powerpoint/2010/main" val="1181041873"/>
                  </p:ext>
                </p:extLst>
              </p:nvPr>
            </p:nvGraphicFramePr>
            <p:xfrm>
              <a:off x="1854200" y="1870075"/>
              <a:ext cx="8128000" cy="9144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12264597"/>
                        </a:ext>
                      </a:extLst>
                    </a:gridCol>
                    <a:gridCol w="1625600">
                      <a:extLst>
                        <a:ext uri="{9D8B030D-6E8A-4147-A177-3AD203B41FA5}">
                          <a16:colId xmlns:a16="http://schemas.microsoft.com/office/drawing/2014/main" val="255537798"/>
                        </a:ext>
                      </a:extLst>
                    </a:gridCol>
                    <a:gridCol w="1625600">
                      <a:extLst>
                        <a:ext uri="{9D8B030D-6E8A-4147-A177-3AD203B41FA5}">
                          <a16:colId xmlns:a16="http://schemas.microsoft.com/office/drawing/2014/main" val="2655171252"/>
                        </a:ext>
                      </a:extLst>
                    </a:gridCol>
                    <a:gridCol w="1625600">
                      <a:extLst>
                        <a:ext uri="{9D8B030D-6E8A-4147-A177-3AD203B41FA5}">
                          <a16:colId xmlns:a16="http://schemas.microsoft.com/office/drawing/2014/main" val="700198137"/>
                        </a:ext>
                      </a:extLst>
                    </a:gridCol>
                    <a:gridCol w="1625600">
                      <a:extLst>
                        <a:ext uri="{9D8B030D-6E8A-4147-A177-3AD203B41FA5}">
                          <a16:colId xmlns:a16="http://schemas.microsoft.com/office/drawing/2014/main" val="15261858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𝑥</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209357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oMath>
                            </m:oMathPara>
                          </a14:m>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0.04</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0.14</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0.44</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0.38</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31648396"/>
                      </a:ext>
                    </a:extLst>
                  </a:tr>
                </a:tbl>
              </a:graphicData>
            </a:graphic>
          </p:graphicFrame>
        </mc:Choice>
        <mc:Fallback xmlns="">
          <p:graphicFrame>
            <p:nvGraphicFramePr>
              <p:cNvPr id="5" name="Table 5">
                <a:extLst>
                  <a:ext uri="{FF2B5EF4-FFF2-40B4-BE49-F238E27FC236}">
                    <a16:creationId xmlns:a16="http://schemas.microsoft.com/office/drawing/2014/main" id="{7219CE7C-592E-43D3-829A-FB14B3ECD5D3}"/>
                  </a:ext>
                </a:extLst>
              </p:cNvPr>
              <p:cNvGraphicFramePr>
                <a:graphicFrameLocks noGrp="1"/>
              </p:cNvGraphicFramePr>
              <p:nvPr>
                <p:extLst>
                  <p:ext uri="{D42A27DB-BD31-4B8C-83A1-F6EECF244321}">
                    <p14:modId xmlns:p14="http://schemas.microsoft.com/office/powerpoint/2010/main" val="1181041873"/>
                  </p:ext>
                </p:extLst>
              </p:nvPr>
            </p:nvGraphicFramePr>
            <p:xfrm>
              <a:off x="1854200" y="1870075"/>
              <a:ext cx="8128000" cy="9144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12264597"/>
                        </a:ext>
                      </a:extLst>
                    </a:gridCol>
                    <a:gridCol w="1625600">
                      <a:extLst>
                        <a:ext uri="{9D8B030D-6E8A-4147-A177-3AD203B41FA5}">
                          <a16:colId xmlns:a16="http://schemas.microsoft.com/office/drawing/2014/main" val="255537798"/>
                        </a:ext>
                      </a:extLst>
                    </a:gridCol>
                    <a:gridCol w="1625600">
                      <a:extLst>
                        <a:ext uri="{9D8B030D-6E8A-4147-A177-3AD203B41FA5}">
                          <a16:colId xmlns:a16="http://schemas.microsoft.com/office/drawing/2014/main" val="2655171252"/>
                        </a:ext>
                      </a:extLst>
                    </a:gridCol>
                    <a:gridCol w="1625600">
                      <a:extLst>
                        <a:ext uri="{9D8B030D-6E8A-4147-A177-3AD203B41FA5}">
                          <a16:colId xmlns:a16="http://schemas.microsoft.com/office/drawing/2014/main" val="700198137"/>
                        </a:ext>
                      </a:extLst>
                    </a:gridCol>
                    <a:gridCol w="1625600">
                      <a:extLst>
                        <a:ext uri="{9D8B030D-6E8A-4147-A177-3AD203B41FA5}">
                          <a16:colId xmlns:a16="http://schemas.microsoft.com/office/drawing/2014/main" val="1526185858"/>
                        </a:ext>
                      </a:extLst>
                    </a:gridCol>
                  </a:tblGrid>
                  <a:tr h="457200">
                    <a:tc>
                      <a:txBody>
                        <a:bodyPr/>
                        <a:lstStyle/>
                        <a:p>
                          <a:endParaRPr lang="en-US"/>
                        </a:p>
                      </a:txBody>
                      <a:tcPr>
                        <a:blipFill>
                          <a:blip r:embed="rId2"/>
                          <a:stretch>
                            <a:fillRect l="-375" t="-1316" r="-400375" b="-109211"/>
                          </a:stretch>
                        </a:blipFill>
                      </a:tcPr>
                    </a:tc>
                    <a:tc>
                      <a:txBody>
                        <a:bodyPr/>
                        <a:lstStyle/>
                        <a:p>
                          <a:endParaRPr lang="en-US"/>
                        </a:p>
                      </a:txBody>
                      <a:tcPr>
                        <a:blipFill>
                          <a:blip r:embed="rId2"/>
                          <a:stretch>
                            <a:fillRect l="-100375" t="-1316" r="-300375" b="-109211"/>
                          </a:stretch>
                        </a:blipFill>
                      </a:tcPr>
                    </a:tc>
                    <a:tc>
                      <a:txBody>
                        <a:bodyPr/>
                        <a:lstStyle/>
                        <a:p>
                          <a:endParaRPr lang="en-US"/>
                        </a:p>
                      </a:txBody>
                      <a:tcPr>
                        <a:blipFill>
                          <a:blip r:embed="rId2"/>
                          <a:stretch>
                            <a:fillRect l="-201128" t="-1316" r="-201504" b="-109211"/>
                          </a:stretch>
                        </a:blipFill>
                      </a:tcPr>
                    </a:tc>
                    <a:tc>
                      <a:txBody>
                        <a:bodyPr/>
                        <a:lstStyle/>
                        <a:p>
                          <a:endParaRPr lang="en-US"/>
                        </a:p>
                      </a:txBody>
                      <a:tcPr>
                        <a:blipFill>
                          <a:blip r:embed="rId2"/>
                          <a:stretch>
                            <a:fillRect l="-300000" t="-1316" r="-100749" b="-109211"/>
                          </a:stretch>
                        </a:blipFill>
                      </a:tcPr>
                    </a:tc>
                    <a:tc>
                      <a:txBody>
                        <a:bodyPr/>
                        <a:lstStyle/>
                        <a:p>
                          <a:endParaRPr lang="en-US"/>
                        </a:p>
                      </a:txBody>
                      <a:tcPr>
                        <a:blipFill>
                          <a:blip r:embed="rId2"/>
                          <a:stretch>
                            <a:fillRect l="-400000" t="-1316" r="-749" b="-109211"/>
                          </a:stretch>
                        </a:blipFill>
                      </a:tcPr>
                    </a:tc>
                    <a:extLst>
                      <a:ext uri="{0D108BD9-81ED-4DB2-BD59-A6C34878D82A}">
                        <a16:rowId xmlns:a16="http://schemas.microsoft.com/office/drawing/2014/main" val="120935756"/>
                      </a:ext>
                    </a:extLst>
                  </a:tr>
                  <a:tr h="457200">
                    <a:tc>
                      <a:txBody>
                        <a:bodyPr/>
                        <a:lstStyle/>
                        <a:p>
                          <a:endParaRPr lang="en-US"/>
                        </a:p>
                      </a:txBody>
                      <a:tcPr>
                        <a:blipFill>
                          <a:blip r:embed="rId2"/>
                          <a:stretch>
                            <a:fillRect l="-375" t="-102667" r="-400375" b="-10667"/>
                          </a:stretch>
                        </a:blipFill>
                      </a:tcPr>
                    </a:tc>
                    <a:tc>
                      <a:txBody>
                        <a:bodyPr/>
                        <a:lstStyle/>
                        <a:p>
                          <a:endParaRPr lang="en-US"/>
                        </a:p>
                      </a:txBody>
                      <a:tcPr>
                        <a:blipFill>
                          <a:blip r:embed="rId2"/>
                          <a:stretch>
                            <a:fillRect l="-100375" t="-102667" r="-300375" b="-10667"/>
                          </a:stretch>
                        </a:blipFill>
                      </a:tcPr>
                    </a:tc>
                    <a:tc>
                      <a:txBody>
                        <a:bodyPr/>
                        <a:lstStyle/>
                        <a:p>
                          <a:endParaRPr lang="en-US"/>
                        </a:p>
                      </a:txBody>
                      <a:tcPr>
                        <a:blipFill>
                          <a:blip r:embed="rId2"/>
                          <a:stretch>
                            <a:fillRect l="-201128" t="-102667" r="-201504" b="-10667"/>
                          </a:stretch>
                        </a:blipFill>
                      </a:tcPr>
                    </a:tc>
                    <a:tc>
                      <a:txBody>
                        <a:bodyPr/>
                        <a:lstStyle/>
                        <a:p>
                          <a:endParaRPr lang="en-US"/>
                        </a:p>
                      </a:txBody>
                      <a:tcPr>
                        <a:blipFill>
                          <a:blip r:embed="rId2"/>
                          <a:stretch>
                            <a:fillRect l="-300000" t="-102667" r="-100749" b="-10667"/>
                          </a:stretch>
                        </a:blipFill>
                      </a:tcPr>
                    </a:tc>
                    <a:tc>
                      <a:txBody>
                        <a:bodyPr/>
                        <a:lstStyle/>
                        <a:p>
                          <a:endParaRPr lang="en-US"/>
                        </a:p>
                      </a:txBody>
                      <a:tcPr>
                        <a:blipFill>
                          <a:blip r:embed="rId2"/>
                          <a:stretch>
                            <a:fillRect l="-400000" t="-102667" r="-749" b="-10667"/>
                          </a:stretch>
                        </a:blipFill>
                      </a:tcPr>
                    </a:tc>
                    <a:extLst>
                      <a:ext uri="{0D108BD9-81ED-4DB2-BD59-A6C34878D82A}">
                        <a16:rowId xmlns:a16="http://schemas.microsoft.com/office/drawing/2014/main" val="4316483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5">
                <a:extLst>
                  <a:ext uri="{FF2B5EF4-FFF2-40B4-BE49-F238E27FC236}">
                    <a16:creationId xmlns:a16="http://schemas.microsoft.com/office/drawing/2014/main" id="{7BE59C8B-13F9-4578-A5C3-3DA91DB2A392}"/>
                  </a:ext>
                </a:extLst>
              </p:cNvPr>
              <p:cNvGraphicFramePr>
                <a:graphicFrameLocks noGrp="1"/>
              </p:cNvGraphicFramePr>
              <p:nvPr>
                <p:extLst>
                  <p:ext uri="{D42A27DB-BD31-4B8C-83A1-F6EECF244321}">
                    <p14:modId xmlns:p14="http://schemas.microsoft.com/office/powerpoint/2010/main" val="2542466364"/>
                  </p:ext>
                </p:extLst>
              </p:nvPr>
            </p:nvGraphicFramePr>
            <p:xfrm>
              <a:off x="1854200" y="3027838"/>
              <a:ext cx="8128000" cy="9144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12264597"/>
                        </a:ext>
                      </a:extLst>
                    </a:gridCol>
                    <a:gridCol w="1625600">
                      <a:extLst>
                        <a:ext uri="{9D8B030D-6E8A-4147-A177-3AD203B41FA5}">
                          <a16:colId xmlns:a16="http://schemas.microsoft.com/office/drawing/2014/main" val="255537798"/>
                        </a:ext>
                      </a:extLst>
                    </a:gridCol>
                    <a:gridCol w="1625600">
                      <a:extLst>
                        <a:ext uri="{9D8B030D-6E8A-4147-A177-3AD203B41FA5}">
                          <a16:colId xmlns:a16="http://schemas.microsoft.com/office/drawing/2014/main" val="2655171252"/>
                        </a:ext>
                      </a:extLst>
                    </a:gridCol>
                    <a:gridCol w="1625600">
                      <a:extLst>
                        <a:ext uri="{9D8B030D-6E8A-4147-A177-3AD203B41FA5}">
                          <a16:colId xmlns:a16="http://schemas.microsoft.com/office/drawing/2014/main" val="700198137"/>
                        </a:ext>
                      </a:extLst>
                    </a:gridCol>
                    <a:gridCol w="1625600">
                      <a:extLst>
                        <a:ext uri="{9D8B030D-6E8A-4147-A177-3AD203B41FA5}">
                          <a16:colId xmlns:a16="http://schemas.microsoft.com/office/drawing/2014/main" val="15261858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209357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d>
                              </m:oMath>
                            </m:oMathPara>
                          </a14:m>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0.34</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0.42</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0.22</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0.02</m:t>
                                </m:r>
                              </m:oMath>
                            </m:oMathPara>
                          </a14:m>
                          <a:endParaRPr kumimoji="0" lang="en-US" sz="24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31648396"/>
                      </a:ext>
                    </a:extLst>
                  </a:tr>
                </a:tbl>
              </a:graphicData>
            </a:graphic>
          </p:graphicFrame>
        </mc:Choice>
        <mc:Fallback xmlns="">
          <p:graphicFrame>
            <p:nvGraphicFramePr>
              <p:cNvPr id="7" name="Table 5">
                <a:extLst>
                  <a:ext uri="{FF2B5EF4-FFF2-40B4-BE49-F238E27FC236}">
                    <a16:creationId xmlns:a16="http://schemas.microsoft.com/office/drawing/2014/main" id="{7BE59C8B-13F9-4578-A5C3-3DA91DB2A392}"/>
                  </a:ext>
                </a:extLst>
              </p:cNvPr>
              <p:cNvGraphicFramePr>
                <a:graphicFrameLocks noGrp="1"/>
              </p:cNvGraphicFramePr>
              <p:nvPr>
                <p:extLst>
                  <p:ext uri="{D42A27DB-BD31-4B8C-83A1-F6EECF244321}">
                    <p14:modId xmlns:p14="http://schemas.microsoft.com/office/powerpoint/2010/main" val="2542466364"/>
                  </p:ext>
                </p:extLst>
              </p:nvPr>
            </p:nvGraphicFramePr>
            <p:xfrm>
              <a:off x="1854200" y="3027838"/>
              <a:ext cx="8128000" cy="9144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12264597"/>
                        </a:ext>
                      </a:extLst>
                    </a:gridCol>
                    <a:gridCol w="1625600">
                      <a:extLst>
                        <a:ext uri="{9D8B030D-6E8A-4147-A177-3AD203B41FA5}">
                          <a16:colId xmlns:a16="http://schemas.microsoft.com/office/drawing/2014/main" val="255537798"/>
                        </a:ext>
                      </a:extLst>
                    </a:gridCol>
                    <a:gridCol w="1625600">
                      <a:extLst>
                        <a:ext uri="{9D8B030D-6E8A-4147-A177-3AD203B41FA5}">
                          <a16:colId xmlns:a16="http://schemas.microsoft.com/office/drawing/2014/main" val="2655171252"/>
                        </a:ext>
                      </a:extLst>
                    </a:gridCol>
                    <a:gridCol w="1625600">
                      <a:extLst>
                        <a:ext uri="{9D8B030D-6E8A-4147-A177-3AD203B41FA5}">
                          <a16:colId xmlns:a16="http://schemas.microsoft.com/office/drawing/2014/main" val="700198137"/>
                        </a:ext>
                      </a:extLst>
                    </a:gridCol>
                    <a:gridCol w="1625600">
                      <a:extLst>
                        <a:ext uri="{9D8B030D-6E8A-4147-A177-3AD203B41FA5}">
                          <a16:colId xmlns:a16="http://schemas.microsoft.com/office/drawing/2014/main" val="1526185858"/>
                        </a:ext>
                      </a:extLst>
                    </a:gridCol>
                  </a:tblGrid>
                  <a:tr h="457200">
                    <a:tc>
                      <a:txBody>
                        <a:bodyPr/>
                        <a:lstStyle/>
                        <a:p>
                          <a:endParaRPr lang="en-US"/>
                        </a:p>
                      </a:txBody>
                      <a:tcPr>
                        <a:blipFill>
                          <a:blip r:embed="rId3"/>
                          <a:stretch>
                            <a:fillRect l="-375" t="-1316" r="-400375" b="-109211"/>
                          </a:stretch>
                        </a:blipFill>
                      </a:tcPr>
                    </a:tc>
                    <a:tc>
                      <a:txBody>
                        <a:bodyPr/>
                        <a:lstStyle/>
                        <a:p>
                          <a:endParaRPr lang="en-US"/>
                        </a:p>
                      </a:txBody>
                      <a:tcPr>
                        <a:blipFill>
                          <a:blip r:embed="rId3"/>
                          <a:stretch>
                            <a:fillRect l="-100375" t="-1316" r="-300375" b="-109211"/>
                          </a:stretch>
                        </a:blipFill>
                      </a:tcPr>
                    </a:tc>
                    <a:tc>
                      <a:txBody>
                        <a:bodyPr/>
                        <a:lstStyle/>
                        <a:p>
                          <a:endParaRPr lang="en-US"/>
                        </a:p>
                      </a:txBody>
                      <a:tcPr>
                        <a:blipFill>
                          <a:blip r:embed="rId3"/>
                          <a:stretch>
                            <a:fillRect l="-201128" t="-1316" r="-201504" b="-109211"/>
                          </a:stretch>
                        </a:blipFill>
                      </a:tcPr>
                    </a:tc>
                    <a:tc>
                      <a:txBody>
                        <a:bodyPr/>
                        <a:lstStyle/>
                        <a:p>
                          <a:endParaRPr lang="en-US"/>
                        </a:p>
                      </a:txBody>
                      <a:tcPr>
                        <a:blipFill>
                          <a:blip r:embed="rId3"/>
                          <a:stretch>
                            <a:fillRect l="-300000" t="-1316" r="-100749" b="-109211"/>
                          </a:stretch>
                        </a:blipFill>
                      </a:tcPr>
                    </a:tc>
                    <a:tc>
                      <a:txBody>
                        <a:bodyPr/>
                        <a:lstStyle/>
                        <a:p>
                          <a:endParaRPr lang="en-US"/>
                        </a:p>
                      </a:txBody>
                      <a:tcPr>
                        <a:blipFill>
                          <a:blip r:embed="rId3"/>
                          <a:stretch>
                            <a:fillRect l="-400000" t="-1316" r="-749" b="-109211"/>
                          </a:stretch>
                        </a:blipFill>
                      </a:tcPr>
                    </a:tc>
                    <a:extLst>
                      <a:ext uri="{0D108BD9-81ED-4DB2-BD59-A6C34878D82A}">
                        <a16:rowId xmlns:a16="http://schemas.microsoft.com/office/drawing/2014/main" val="120935756"/>
                      </a:ext>
                    </a:extLst>
                  </a:tr>
                  <a:tr h="457200">
                    <a:tc>
                      <a:txBody>
                        <a:bodyPr/>
                        <a:lstStyle/>
                        <a:p>
                          <a:endParaRPr lang="en-US"/>
                        </a:p>
                      </a:txBody>
                      <a:tcPr>
                        <a:blipFill>
                          <a:blip r:embed="rId3"/>
                          <a:stretch>
                            <a:fillRect l="-375" t="-102667" r="-400375" b="-10667"/>
                          </a:stretch>
                        </a:blipFill>
                      </a:tcPr>
                    </a:tc>
                    <a:tc>
                      <a:txBody>
                        <a:bodyPr/>
                        <a:lstStyle/>
                        <a:p>
                          <a:endParaRPr lang="en-US"/>
                        </a:p>
                      </a:txBody>
                      <a:tcPr>
                        <a:blipFill>
                          <a:blip r:embed="rId3"/>
                          <a:stretch>
                            <a:fillRect l="-100375" t="-102667" r="-300375" b="-10667"/>
                          </a:stretch>
                        </a:blipFill>
                      </a:tcPr>
                    </a:tc>
                    <a:tc>
                      <a:txBody>
                        <a:bodyPr/>
                        <a:lstStyle/>
                        <a:p>
                          <a:endParaRPr lang="en-US"/>
                        </a:p>
                      </a:txBody>
                      <a:tcPr>
                        <a:blipFill>
                          <a:blip r:embed="rId3"/>
                          <a:stretch>
                            <a:fillRect l="-201128" t="-102667" r="-201504" b="-10667"/>
                          </a:stretch>
                        </a:blipFill>
                      </a:tcPr>
                    </a:tc>
                    <a:tc>
                      <a:txBody>
                        <a:bodyPr/>
                        <a:lstStyle/>
                        <a:p>
                          <a:endParaRPr lang="en-US"/>
                        </a:p>
                      </a:txBody>
                      <a:tcPr>
                        <a:blipFill>
                          <a:blip r:embed="rId3"/>
                          <a:stretch>
                            <a:fillRect l="-300000" t="-102667" r="-100749" b="-10667"/>
                          </a:stretch>
                        </a:blipFill>
                      </a:tcPr>
                    </a:tc>
                    <a:tc>
                      <a:txBody>
                        <a:bodyPr/>
                        <a:lstStyle/>
                        <a:p>
                          <a:endParaRPr lang="en-US"/>
                        </a:p>
                      </a:txBody>
                      <a:tcPr>
                        <a:blipFill>
                          <a:blip r:embed="rId3"/>
                          <a:stretch>
                            <a:fillRect l="-400000" t="-102667" r="-749" b="-10667"/>
                          </a:stretch>
                        </a:blipFill>
                      </a:tcPr>
                    </a:tc>
                    <a:extLst>
                      <a:ext uri="{0D108BD9-81ED-4DB2-BD59-A6C34878D82A}">
                        <a16:rowId xmlns:a16="http://schemas.microsoft.com/office/drawing/2014/main" val="4316483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2C72810E-7F00-49C2-953F-498BB451C89D}"/>
                  </a:ext>
                </a:extLst>
              </p:cNvPr>
              <p:cNvGraphicFramePr>
                <a:graphicFrameLocks noGrp="1"/>
              </p:cNvGraphicFramePr>
              <p:nvPr>
                <p:extLst>
                  <p:ext uri="{D42A27DB-BD31-4B8C-83A1-F6EECF244321}">
                    <p14:modId xmlns:p14="http://schemas.microsoft.com/office/powerpoint/2010/main" val="3048742685"/>
                  </p:ext>
                </p:extLst>
              </p:nvPr>
            </p:nvGraphicFramePr>
            <p:xfrm>
              <a:off x="1408112" y="4142102"/>
              <a:ext cx="9020175" cy="828104"/>
            </p:xfrm>
            <a:graphic>
              <a:graphicData uri="http://schemas.openxmlformats.org/drawingml/2006/table">
                <a:tbl>
                  <a:tblPr firstRow="1" bandRow="1">
                    <a:tableStyleId>{5940675A-B579-460E-94D1-54222C63F5DA}</a:tableStyleId>
                  </a:tblPr>
                  <a:tblGrid>
                    <a:gridCol w="1435512">
                      <a:extLst>
                        <a:ext uri="{9D8B030D-6E8A-4147-A177-3AD203B41FA5}">
                          <a16:colId xmlns:a16="http://schemas.microsoft.com/office/drawing/2014/main" val="489134335"/>
                        </a:ext>
                      </a:extLst>
                    </a:gridCol>
                    <a:gridCol w="1435512">
                      <a:extLst>
                        <a:ext uri="{9D8B030D-6E8A-4147-A177-3AD203B41FA5}">
                          <a16:colId xmlns:a16="http://schemas.microsoft.com/office/drawing/2014/main" val="3869017200"/>
                        </a:ext>
                      </a:extLst>
                    </a:gridCol>
                    <a:gridCol w="1627289">
                      <a:extLst>
                        <a:ext uri="{9D8B030D-6E8A-4147-A177-3AD203B41FA5}">
                          <a16:colId xmlns:a16="http://schemas.microsoft.com/office/drawing/2014/main" val="2350199986"/>
                        </a:ext>
                      </a:extLst>
                    </a:gridCol>
                    <a:gridCol w="1503923">
                      <a:extLst>
                        <a:ext uri="{9D8B030D-6E8A-4147-A177-3AD203B41FA5}">
                          <a16:colId xmlns:a16="http://schemas.microsoft.com/office/drawing/2014/main" val="3185962646"/>
                        </a:ext>
                      </a:extLst>
                    </a:gridCol>
                    <a:gridCol w="1524110">
                      <a:extLst>
                        <a:ext uri="{9D8B030D-6E8A-4147-A177-3AD203B41FA5}">
                          <a16:colId xmlns:a16="http://schemas.microsoft.com/office/drawing/2014/main" val="1056993949"/>
                        </a:ext>
                      </a:extLst>
                    </a:gridCol>
                    <a:gridCol w="1493829">
                      <a:extLst>
                        <a:ext uri="{9D8B030D-6E8A-4147-A177-3AD203B41FA5}">
                          <a16:colId xmlns:a16="http://schemas.microsoft.com/office/drawing/2014/main" val="186100920"/>
                        </a:ext>
                      </a:extLst>
                    </a:gridCol>
                  </a:tblGrid>
                  <a:tr h="394017">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=2.16</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𝜇</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𝑌</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=0.92</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=0.2128</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𝑋</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=0.6544</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𝑌</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=0.6336</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𝜌</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=0.33</m:t>
                                </m:r>
                              </m:oMath>
                            </m:oMathPara>
                          </a14:m>
                          <a:endParaRPr lang="en-US" sz="2400" dirty="0"/>
                        </a:p>
                      </a:txBody>
                      <a:tcPr/>
                    </a:tc>
                    <a:extLst>
                      <a:ext uri="{0D108BD9-81ED-4DB2-BD59-A6C34878D82A}">
                        <a16:rowId xmlns:a16="http://schemas.microsoft.com/office/drawing/2014/main" val="4205970808"/>
                      </a:ext>
                    </a:extLst>
                  </a:tr>
                </a:tbl>
              </a:graphicData>
            </a:graphic>
          </p:graphicFrame>
        </mc:Choice>
        <mc:Fallback xmlns="">
          <p:graphicFrame>
            <p:nvGraphicFramePr>
              <p:cNvPr id="9" name="Table 9">
                <a:extLst>
                  <a:ext uri="{FF2B5EF4-FFF2-40B4-BE49-F238E27FC236}">
                    <a16:creationId xmlns:a16="http://schemas.microsoft.com/office/drawing/2014/main" id="{2C72810E-7F00-49C2-953F-498BB451C89D}"/>
                  </a:ext>
                </a:extLst>
              </p:cNvPr>
              <p:cNvGraphicFramePr>
                <a:graphicFrameLocks noGrp="1"/>
              </p:cNvGraphicFramePr>
              <p:nvPr>
                <p:extLst>
                  <p:ext uri="{D42A27DB-BD31-4B8C-83A1-F6EECF244321}">
                    <p14:modId xmlns:p14="http://schemas.microsoft.com/office/powerpoint/2010/main" val="3048742685"/>
                  </p:ext>
                </p:extLst>
              </p:nvPr>
            </p:nvGraphicFramePr>
            <p:xfrm>
              <a:off x="1408112" y="4142102"/>
              <a:ext cx="9020175" cy="828104"/>
            </p:xfrm>
            <a:graphic>
              <a:graphicData uri="http://schemas.openxmlformats.org/drawingml/2006/table">
                <a:tbl>
                  <a:tblPr firstRow="1" bandRow="1">
                    <a:tableStyleId>{5940675A-B579-460E-94D1-54222C63F5DA}</a:tableStyleId>
                  </a:tblPr>
                  <a:tblGrid>
                    <a:gridCol w="1435512">
                      <a:extLst>
                        <a:ext uri="{9D8B030D-6E8A-4147-A177-3AD203B41FA5}">
                          <a16:colId xmlns:a16="http://schemas.microsoft.com/office/drawing/2014/main" val="489134335"/>
                        </a:ext>
                      </a:extLst>
                    </a:gridCol>
                    <a:gridCol w="1435512">
                      <a:extLst>
                        <a:ext uri="{9D8B030D-6E8A-4147-A177-3AD203B41FA5}">
                          <a16:colId xmlns:a16="http://schemas.microsoft.com/office/drawing/2014/main" val="3869017200"/>
                        </a:ext>
                      </a:extLst>
                    </a:gridCol>
                    <a:gridCol w="1627289">
                      <a:extLst>
                        <a:ext uri="{9D8B030D-6E8A-4147-A177-3AD203B41FA5}">
                          <a16:colId xmlns:a16="http://schemas.microsoft.com/office/drawing/2014/main" val="2350199986"/>
                        </a:ext>
                      </a:extLst>
                    </a:gridCol>
                    <a:gridCol w="1503923">
                      <a:extLst>
                        <a:ext uri="{9D8B030D-6E8A-4147-A177-3AD203B41FA5}">
                          <a16:colId xmlns:a16="http://schemas.microsoft.com/office/drawing/2014/main" val="3185962646"/>
                        </a:ext>
                      </a:extLst>
                    </a:gridCol>
                    <a:gridCol w="1524110">
                      <a:extLst>
                        <a:ext uri="{9D8B030D-6E8A-4147-A177-3AD203B41FA5}">
                          <a16:colId xmlns:a16="http://schemas.microsoft.com/office/drawing/2014/main" val="1056993949"/>
                        </a:ext>
                      </a:extLst>
                    </a:gridCol>
                    <a:gridCol w="1493829">
                      <a:extLst>
                        <a:ext uri="{9D8B030D-6E8A-4147-A177-3AD203B41FA5}">
                          <a16:colId xmlns:a16="http://schemas.microsoft.com/office/drawing/2014/main" val="186100920"/>
                        </a:ext>
                      </a:extLst>
                    </a:gridCol>
                  </a:tblGrid>
                  <a:tr h="828104">
                    <a:tc>
                      <a:txBody>
                        <a:bodyPr/>
                        <a:lstStyle/>
                        <a:p>
                          <a:endParaRPr lang="en-US"/>
                        </a:p>
                      </a:txBody>
                      <a:tcPr>
                        <a:blipFill>
                          <a:blip r:embed="rId4"/>
                          <a:stretch>
                            <a:fillRect l="-424" t="-730" r="-528390" b="-1460"/>
                          </a:stretch>
                        </a:blipFill>
                      </a:tcPr>
                    </a:tc>
                    <a:tc>
                      <a:txBody>
                        <a:bodyPr/>
                        <a:lstStyle/>
                        <a:p>
                          <a:endParaRPr lang="en-US"/>
                        </a:p>
                      </a:txBody>
                      <a:tcPr>
                        <a:blipFill>
                          <a:blip r:embed="rId4"/>
                          <a:stretch>
                            <a:fillRect l="-100851" t="-730" r="-430638" b="-1460"/>
                          </a:stretch>
                        </a:blipFill>
                      </a:tcPr>
                    </a:tc>
                    <a:tc>
                      <a:txBody>
                        <a:bodyPr/>
                        <a:lstStyle/>
                        <a:p>
                          <a:endParaRPr lang="en-US"/>
                        </a:p>
                      </a:txBody>
                      <a:tcPr>
                        <a:blipFill>
                          <a:blip r:embed="rId4"/>
                          <a:stretch>
                            <a:fillRect l="-176119" t="-730" r="-277612" b="-1460"/>
                          </a:stretch>
                        </a:blipFill>
                      </a:tcPr>
                    </a:tc>
                    <a:tc>
                      <a:txBody>
                        <a:bodyPr/>
                        <a:lstStyle/>
                        <a:p>
                          <a:endParaRPr lang="en-US"/>
                        </a:p>
                      </a:txBody>
                      <a:tcPr>
                        <a:blipFill>
                          <a:blip r:embed="rId4"/>
                          <a:stretch>
                            <a:fillRect l="-300813" t="-730" r="-202439" b="-1460"/>
                          </a:stretch>
                        </a:blipFill>
                      </a:tcPr>
                    </a:tc>
                    <a:tc>
                      <a:txBody>
                        <a:bodyPr/>
                        <a:lstStyle/>
                        <a:p>
                          <a:endParaRPr lang="en-US"/>
                        </a:p>
                      </a:txBody>
                      <a:tcPr>
                        <a:blipFill>
                          <a:blip r:embed="rId4"/>
                          <a:stretch>
                            <a:fillRect l="-392829" t="-730" r="-98406" b="-1460"/>
                          </a:stretch>
                        </a:blipFill>
                      </a:tcPr>
                    </a:tc>
                    <a:tc>
                      <a:txBody>
                        <a:bodyPr/>
                        <a:lstStyle/>
                        <a:p>
                          <a:endParaRPr lang="en-US"/>
                        </a:p>
                      </a:txBody>
                      <a:tcPr>
                        <a:blipFill>
                          <a:blip r:embed="rId4"/>
                          <a:stretch>
                            <a:fillRect l="-504898" t="-730" r="-816" b="-1460"/>
                          </a:stretch>
                        </a:blipFill>
                      </a:tcPr>
                    </a:tc>
                    <a:extLst>
                      <a:ext uri="{0D108BD9-81ED-4DB2-BD59-A6C34878D82A}">
                        <a16:rowId xmlns:a16="http://schemas.microsoft.com/office/drawing/2014/main" val="4205970808"/>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042AB2-853F-4F85-8095-2FBAF446095C}"/>
                  </a:ext>
                </a:extLst>
              </p:cNvPr>
              <p:cNvSpPr txBox="1"/>
              <p:nvPr/>
            </p:nvSpPr>
            <p:spPr>
              <a:xfrm>
                <a:off x="2803524" y="5091951"/>
                <a:ext cx="6096000" cy="1163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𝐸</m:t>
                      </m:r>
                      <m:d>
                        <m:dPr>
                          <m:begChr m:val="["/>
                          <m:end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𝑋𝑌</m:t>
                          </m:r>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𝑘</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3</m:t>
                          </m:r>
                        </m:sup>
                        <m:e>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3</m:t>
                              </m:r>
                            </m:sup>
                            <m:e>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𝑋</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𝑖</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𝑌</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𝑘</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𝑝</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𝑋𝑌</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𝑋</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𝑌</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𝑘</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e>
                          </m:nary>
                        </m:e>
                      </m:nary>
                    </m:oMath>
                  </m:oMathPara>
                </a14:m>
                <a:endParaRPr lang="en-US" sz="2400" dirty="0"/>
              </a:p>
            </p:txBody>
          </p:sp>
        </mc:Choice>
        <mc:Fallback xmlns="">
          <p:sp>
            <p:nvSpPr>
              <p:cNvPr id="10" name="TextBox 9">
                <a:extLst>
                  <a:ext uri="{FF2B5EF4-FFF2-40B4-BE49-F238E27FC236}">
                    <a16:creationId xmlns:a16="http://schemas.microsoft.com/office/drawing/2014/main" id="{71042AB2-853F-4F85-8095-2FBAF446095C}"/>
                  </a:ext>
                </a:extLst>
              </p:cNvPr>
              <p:cNvSpPr txBox="1">
                <a:spLocks noRot="1" noChangeAspect="1" noMove="1" noResize="1" noEditPoints="1" noAdjustHandles="1" noChangeArrowheads="1" noChangeShapeType="1" noTextEdit="1"/>
              </p:cNvSpPr>
              <p:nvPr/>
            </p:nvSpPr>
            <p:spPr>
              <a:xfrm>
                <a:off x="2803524" y="5091951"/>
                <a:ext cx="6096000" cy="1163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2362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532D-CD16-4D6B-B614-410EF47C4ED3}"/>
              </a:ext>
            </a:extLst>
          </p:cNvPr>
          <p:cNvSpPr>
            <a:spLocks noGrp="1"/>
          </p:cNvSpPr>
          <p:nvPr>
            <p:ph type="title"/>
          </p:nvPr>
        </p:nvSpPr>
        <p:spPr/>
        <p:txBody>
          <a:bodyPr/>
          <a:lstStyle/>
          <a:p>
            <a:pPr algn="ctr"/>
            <a:r>
              <a:rPr lang="en-US" dirty="0"/>
              <a:t>Example 12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19E154-E0F7-4390-AD1F-338A97470033}"/>
                  </a:ext>
                </a:extLst>
              </p:cNvPr>
              <p:cNvSpPr>
                <a:spLocks noGrp="1"/>
              </p:cNvSpPr>
              <p:nvPr>
                <p:ph idx="1"/>
              </p:nvPr>
            </p:nvSpPr>
            <p:spPr/>
            <p:txBody>
              <a:bodyPr/>
              <a:lstStyle/>
              <a:p>
                <a:pPr marL="0" indent="0">
                  <a:buNone/>
                </a:pPr>
                <a:r>
                  <a:rPr lang="en-US" dirty="0"/>
                  <a:t>The fraction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female runners and the fraction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a:t> of male runners who compete in marathon races are described by the joint PDF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8</m:t>
                              </m:r>
                              <m:r>
                                <a:rPr lang="en-US" i="1" smtClean="0">
                                  <a:latin typeface="Cambria Math" panose="02040503050406030204" pitchFamily="18" charset="0"/>
                                </a:rPr>
                                <m:t>𝑥</m:t>
                              </m:r>
                              <m:r>
                                <a:rPr lang="en-US" b="0" i="1" smtClean="0">
                                  <a:latin typeface="Cambria Math" panose="02040503050406030204" pitchFamily="18" charset="0"/>
                                </a:rPr>
                                <m:t>𝑦</m:t>
                              </m:r>
                              <m:r>
                                <a:rPr lang="en-US"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e>
                              <m:r>
                                <a:rPr lang="en-US" i="1" smtClean="0">
                                  <a:latin typeface="Cambria Math" panose="02040503050406030204" pitchFamily="18" charset="0"/>
                                </a:rPr>
                                <m:t>&amp;</m:t>
                              </m:r>
                              <m:r>
                                <a:rPr lang="en-US" b="0" i="1" smtClean="0">
                                  <a:latin typeface="Cambria Math" panose="02040503050406030204" pitchFamily="18" charset="0"/>
                                </a:rPr>
                                <m:t>0</m:t>
                              </m:r>
                              <m:r>
                                <a:rPr lang="en-US"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r>
                  <a:rPr lang="en-US" dirty="0"/>
                  <a:t>Find the covariance and the correlation coefficient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D19E154-E0F7-4390-AD1F-338A9747003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F093BA-36A7-4397-AD0B-93737FA2DAF3}"/>
              </a:ext>
            </a:extLst>
          </p:cNvPr>
          <p:cNvSpPr>
            <a:spLocks noGrp="1"/>
          </p:cNvSpPr>
          <p:nvPr>
            <p:ph type="sldNum" sz="quarter" idx="12"/>
          </p:nvPr>
        </p:nvSpPr>
        <p:spPr/>
        <p:txBody>
          <a:bodyPr/>
          <a:lstStyle/>
          <a:p>
            <a:fld id="{A6C0F4D1-524F-41CA-8AFC-EEB2E05DF18F}" type="slidenum">
              <a:rPr lang="en-US" smtClean="0"/>
              <a:t>44</a:t>
            </a:fld>
            <a:endParaRPr lang="en-US"/>
          </a:p>
        </p:txBody>
      </p:sp>
    </p:spTree>
    <p:extLst>
      <p:ext uri="{BB962C8B-B14F-4D97-AF65-F5344CB8AC3E}">
        <p14:creationId xmlns:p14="http://schemas.microsoft.com/office/powerpoint/2010/main" val="4085415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ED22-CC7E-479F-97B3-6FC5A055F4BD}"/>
              </a:ext>
            </a:extLst>
          </p:cNvPr>
          <p:cNvSpPr>
            <a:spLocks noGrp="1"/>
          </p:cNvSpPr>
          <p:nvPr>
            <p:ph type="title"/>
          </p:nvPr>
        </p:nvSpPr>
        <p:spPr/>
        <p:txBody>
          <a:bodyPr/>
          <a:lstStyle/>
          <a:p>
            <a:pPr algn="ctr"/>
            <a:r>
              <a:rPr lang="en-US" dirty="0"/>
              <a:t>Example 12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85055-AA88-404E-A1F6-A75221CBD9D5}"/>
                  </a:ext>
                </a:extLst>
              </p:cNvPr>
              <p:cNvSpPr>
                <a:spLocks noGrp="1"/>
              </p:cNvSpPr>
              <p:nvPr>
                <p:ph idx="1"/>
              </p:nvPr>
            </p:nvSpPr>
            <p:spPr/>
            <p:txBody>
              <a:bodyPr>
                <a:normAutofit/>
              </a:bodyPr>
              <a:lstStyle/>
              <a:p>
                <a:pPr marL="0" indent="0">
                  <a:buNone/>
                </a:pPr>
                <a:r>
                  <a:rPr lang="en-US" sz="2600" dirty="0"/>
                  <a:t>First, find the marginal PDFs</a:t>
                </a:r>
              </a:p>
              <a:p>
                <a:pPr marL="0" indent="0">
                  <a:buNone/>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𝑓</m:t>
                          </m:r>
                        </m:e>
                        <m:sub>
                          <m:r>
                            <a:rPr lang="en-US" sz="2600" b="0" i="1" smtClean="0">
                              <a:latin typeface="Cambria Math" panose="02040503050406030204" pitchFamily="18" charset="0"/>
                            </a:rPr>
                            <m:t>𝑋</m:t>
                          </m:r>
                        </m:sub>
                      </m:sSub>
                      <m:d>
                        <m:dPr>
                          <m:ctrlPr>
                            <a:rPr lang="en-US" sz="2600" i="1" smtClean="0">
                              <a:latin typeface="Cambria Math" panose="02040503050406030204" pitchFamily="18" charset="0"/>
                            </a:rPr>
                          </m:ctrlPr>
                        </m:dPr>
                        <m:e>
                          <m:r>
                            <a:rPr lang="en-US" sz="2600" i="1" smtClean="0">
                              <a:latin typeface="Cambria Math" panose="02040503050406030204" pitchFamily="18" charset="0"/>
                            </a:rPr>
                            <m:t>𝑥</m:t>
                          </m:r>
                        </m:e>
                      </m:d>
                      <m:r>
                        <a:rPr lang="en-US" sz="2600" i="1" smtClean="0">
                          <a:latin typeface="Cambria Math" panose="02040503050406030204" pitchFamily="18" charset="0"/>
                        </a:rPr>
                        <m:t>=</m:t>
                      </m:r>
                      <m:nary>
                        <m:naryPr>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0</m:t>
                          </m:r>
                        </m:sub>
                        <m:sup>
                          <m:r>
                            <a:rPr lang="en-US" sz="2600" b="0" i="1" smtClean="0">
                              <a:latin typeface="Cambria Math" panose="02040503050406030204" pitchFamily="18" charset="0"/>
                            </a:rPr>
                            <m:t>𝑥</m:t>
                          </m:r>
                        </m:sup>
                        <m:e>
                          <m:r>
                            <a:rPr lang="en-US" sz="2600" b="0" i="1" smtClean="0">
                              <a:latin typeface="Cambria Math" panose="02040503050406030204" pitchFamily="18" charset="0"/>
                            </a:rPr>
                            <m:t>8</m:t>
                          </m:r>
                          <m:r>
                            <a:rPr lang="en-US" sz="2600" b="0" i="1" smtClean="0">
                              <a:latin typeface="Cambria Math" panose="02040503050406030204" pitchFamily="18" charset="0"/>
                            </a:rPr>
                            <m:t>𝑥𝑦𝑑𝑦</m:t>
                          </m:r>
                          <m:r>
                            <a:rPr lang="en-US" sz="2600" b="0" i="1" smtClean="0">
                              <a:latin typeface="Cambria Math" panose="02040503050406030204" pitchFamily="18" charset="0"/>
                            </a:rPr>
                            <m:t>=</m:t>
                          </m:r>
                        </m:e>
                      </m:nary>
                      <m:d>
                        <m:dPr>
                          <m:begChr m:val="{"/>
                          <m:endChr m:val=""/>
                          <m:ctrlPr>
                            <a:rPr lang="en-US" sz="2600" i="1" smtClean="0">
                              <a:latin typeface="Cambria Math" panose="02040503050406030204" pitchFamily="18" charset="0"/>
                            </a:rPr>
                          </m:ctrlPr>
                        </m:dPr>
                        <m:e>
                          <m:eqArr>
                            <m:eqArrPr>
                              <m:ctrlPr>
                                <a:rPr lang="en-US" sz="2600" i="1" smtClean="0">
                                  <a:latin typeface="Cambria Math" panose="02040503050406030204" pitchFamily="18" charset="0"/>
                                </a:rPr>
                              </m:ctrlPr>
                            </m:eqArrPr>
                            <m:e>
                              <m:r>
                                <a:rPr lang="en-US" sz="2600" b="0" i="1" smtClean="0">
                                  <a:latin typeface="Cambria Math" panose="02040503050406030204" pitchFamily="18" charset="0"/>
                                </a:rPr>
                                <m:t>4</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en-US" sz="2600" b="0" i="1" smtClean="0">
                                      <a:latin typeface="Cambria Math" panose="02040503050406030204" pitchFamily="18" charset="0"/>
                                    </a:rPr>
                                    <m:t>3</m:t>
                                  </m:r>
                                </m:sup>
                              </m:sSup>
                              <m:r>
                                <a:rPr lang="en-US" sz="2600" i="1" smtClean="0">
                                  <a:latin typeface="Cambria Math" panose="02040503050406030204" pitchFamily="18" charset="0"/>
                                </a:rPr>
                                <m:t>,  </m:t>
                              </m:r>
                              <m:r>
                                <a:rPr lang="en-US" sz="2600" b="0" i="1" smtClean="0">
                                  <a:latin typeface="Cambria Math" panose="02040503050406030204" pitchFamily="18" charset="0"/>
                                </a:rPr>
                                <m:t>0</m:t>
                              </m:r>
                              <m:r>
                                <a:rPr lang="en-US" sz="2600" b="0" i="1" smtClean="0">
                                  <a:latin typeface="Cambria Math" panose="02040503050406030204" pitchFamily="18" charset="0"/>
                                  <a:ea typeface="Cambria Math" panose="02040503050406030204" pitchFamily="18" charset="0"/>
                                </a:rPr>
                                <m:t>≤</m:t>
                              </m:r>
                              <m:r>
                                <a:rPr lang="en-US" sz="2600" i="1" smtClean="0">
                                  <a:latin typeface="Cambria Math" panose="02040503050406030204" pitchFamily="18" charset="0"/>
                                </a:rPr>
                                <m:t>𝑥</m:t>
                              </m:r>
                              <m:r>
                                <a:rPr lang="en-US" sz="2600" i="1" smtClean="0">
                                  <a:latin typeface="Cambria Math" panose="02040503050406030204" pitchFamily="18" charset="0"/>
                                </a:rPr>
                                <m:t>&lt;1,</m:t>
                              </m:r>
                            </m:e>
                            <m:e>
                              <m:r>
                                <a:rPr lang="en-US" sz="2600" i="1" smtClean="0">
                                  <a:latin typeface="Cambria Math" panose="02040503050406030204" pitchFamily="18" charset="0"/>
                                </a:rPr>
                                <m:t>&amp;</m:t>
                              </m:r>
                              <m:r>
                                <a:rPr lang="en-US" sz="2600" b="0" i="1" smtClean="0">
                                  <a:latin typeface="Cambria Math" panose="02040503050406030204" pitchFamily="18" charset="0"/>
                                </a:rPr>
                                <m:t>0</m:t>
                              </m:r>
                              <m:r>
                                <a:rPr lang="en-US" sz="2600" i="1" smtClean="0">
                                  <a:latin typeface="Cambria Math" panose="02040503050406030204" pitchFamily="18" charset="0"/>
                                </a:rPr>
                                <m:t>,  </m:t>
                              </m:r>
                              <m:r>
                                <a:rPr lang="en-US" sz="2600" b="0" i="1" smtClean="0">
                                  <a:latin typeface="Cambria Math" panose="02040503050406030204" pitchFamily="18" charset="0"/>
                                </a:rPr>
                                <m:t>   </m:t>
                              </m:r>
                              <m:r>
                                <a:rPr lang="en-US" sz="2600" b="0" i="1" smtClean="0">
                                  <a:latin typeface="Cambria Math" panose="02040503050406030204" pitchFamily="18" charset="0"/>
                                </a:rPr>
                                <m:t>𝑜𝑡h𝑒𝑟𝑤𝑖𝑠𝑒</m:t>
                              </m:r>
                              <m:r>
                                <a:rPr lang="en-US" sz="2600" b="0" i="1" smtClean="0">
                                  <a:latin typeface="Cambria Math" panose="02040503050406030204" pitchFamily="18" charset="0"/>
                                </a:rPr>
                                <m:t>.</m:t>
                              </m:r>
                            </m:e>
                          </m:eqArr>
                          <m:r>
                            <a:rPr lang="en-US" sz="2600" b="0" i="1" smtClean="0">
                              <a:latin typeface="Cambria Math" panose="02040503050406030204" pitchFamily="18" charset="0"/>
                            </a:rPr>
                            <m:t>        </m:t>
                          </m:r>
                        </m:e>
                      </m:d>
                    </m:oMath>
                  </m:oMathPara>
                </a14:m>
                <a:endParaRPr lang="en-US" sz="2600" dirty="0"/>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𝑓</m:t>
                          </m:r>
                        </m:e>
                        <m:sub>
                          <m:r>
                            <a:rPr lang="en-US" sz="2600" b="0" i="1" smtClean="0">
                              <a:solidFill>
                                <a:prstClr val="black"/>
                              </a:solidFill>
                              <a:latin typeface="Cambria Math" panose="02040503050406030204" pitchFamily="18" charset="0"/>
                            </a:rPr>
                            <m:t>𝑌</m:t>
                          </m:r>
                        </m:sub>
                      </m:sSub>
                      <m:d>
                        <m:dPr>
                          <m:ctrlPr>
                            <a:rPr lang="en-US" sz="2600" i="1">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𝑦</m:t>
                          </m:r>
                        </m:e>
                      </m:d>
                      <m:r>
                        <a:rPr lang="en-US" sz="2600" i="1">
                          <a:solidFill>
                            <a:prstClr val="black"/>
                          </a:solidFill>
                          <a:latin typeface="Cambria Math" panose="02040503050406030204" pitchFamily="18" charset="0"/>
                        </a:rPr>
                        <m:t>=</m:t>
                      </m:r>
                      <m:nary>
                        <m:naryPr>
                          <m:ctrlPr>
                            <a:rPr lang="en-US" sz="2600" i="1">
                              <a:solidFill>
                                <a:prstClr val="black"/>
                              </a:solidFill>
                              <a:latin typeface="Cambria Math" panose="02040503050406030204" pitchFamily="18" charset="0"/>
                            </a:rPr>
                          </m:ctrlPr>
                        </m:naryPr>
                        <m:sub>
                          <m:r>
                            <m:rPr>
                              <m:brk m:alnAt="23"/>
                            </m:rPr>
                            <a:rPr lang="en-US" sz="2600" b="0" i="1" smtClean="0">
                              <a:solidFill>
                                <a:prstClr val="black"/>
                              </a:solidFill>
                              <a:latin typeface="Cambria Math" panose="02040503050406030204" pitchFamily="18" charset="0"/>
                            </a:rPr>
                            <m:t>𝑦</m:t>
                          </m:r>
                        </m:sub>
                        <m:sup>
                          <m:r>
                            <a:rPr lang="en-US" sz="2600" b="0" i="1" smtClean="0">
                              <a:solidFill>
                                <a:prstClr val="black"/>
                              </a:solidFill>
                              <a:latin typeface="Cambria Math" panose="02040503050406030204" pitchFamily="18" charset="0"/>
                            </a:rPr>
                            <m:t>1</m:t>
                          </m:r>
                        </m:sup>
                        <m:e>
                          <m:r>
                            <a:rPr lang="en-US" sz="2600" i="1">
                              <a:solidFill>
                                <a:prstClr val="black"/>
                              </a:solidFill>
                              <a:latin typeface="Cambria Math" panose="02040503050406030204" pitchFamily="18" charset="0"/>
                            </a:rPr>
                            <m:t>8</m:t>
                          </m:r>
                          <m:r>
                            <a:rPr lang="en-US" sz="2600" i="1">
                              <a:solidFill>
                                <a:prstClr val="black"/>
                              </a:solidFill>
                              <a:latin typeface="Cambria Math" panose="02040503050406030204" pitchFamily="18" charset="0"/>
                            </a:rPr>
                            <m:t>𝑥𝑦𝑑𝑥</m:t>
                          </m:r>
                          <m:r>
                            <a:rPr lang="en-US" sz="2600" i="1">
                              <a:solidFill>
                                <a:prstClr val="black"/>
                              </a:solidFill>
                              <a:latin typeface="Cambria Math" panose="02040503050406030204" pitchFamily="18" charset="0"/>
                            </a:rPr>
                            <m:t>=</m:t>
                          </m:r>
                        </m:e>
                      </m:nary>
                      <m:d>
                        <m:dPr>
                          <m:begChr m:val="{"/>
                          <m:endChr m:val=""/>
                          <m:ctrlPr>
                            <a:rPr lang="en-US" sz="2600" i="1">
                              <a:solidFill>
                                <a:prstClr val="black"/>
                              </a:solidFill>
                              <a:latin typeface="Cambria Math" panose="02040503050406030204" pitchFamily="18" charset="0"/>
                            </a:rPr>
                          </m:ctrlPr>
                        </m:dPr>
                        <m:e>
                          <m:eqArr>
                            <m:eqArrPr>
                              <m:ctrlPr>
                                <a:rPr lang="en-US" sz="2600" i="1">
                                  <a:solidFill>
                                    <a:prstClr val="black"/>
                                  </a:solidFill>
                                  <a:latin typeface="Cambria Math" panose="02040503050406030204" pitchFamily="18" charset="0"/>
                                </a:rPr>
                              </m:ctrlPr>
                            </m:eqArrPr>
                            <m:e>
                              <m:r>
                                <a:rPr lang="en-US" sz="2600" i="1">
                                  <a:solidFill>
                                    <a:prstClr val="black"/>
                                  </a:solidFill>
                                  <a:latin typeface="Cambria Math" panose="02040503050406030204" pitchFamily="18" charset="0"/>
                                </a:rPr>
                                <m:t>4</m:t>
                              </m:r>
                              <m:r>
                                <a:rPr lang="en-US" sz="2600" b="0" i="1" smtClean="0">
                                  <a:solidFill>
                                    <a:prstClr val="black"/>
                                  </a:solidFill>
                                  <a:latin typeface="Cambria Math" panose="02040503050406030204" pitchFamily="18" charset="0"/>
                                </a:rPr>
                                <m:t>𝑦</m:t>
                              </m:r>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1−</m:t>
                                  </m:r>
                                  <m:sSup>
                                    <m:sSupPr>
                                      <m:ctrlPr>
                                        <a:rPr lang="en-US" sz="2600" i="1">
                                          <a:solidFill>
                                            <a:prstClr val="black"/>
                                          </a:solidFill>
                                          <a:latin typeface="Cambria Math" panose="02040503050406030204" pitchFamily="18" charset="0"/>
                                        </a:rPr>
                                      </m:ctrlPr>
                                    </m:sSupPr>
                                    <m:e>
                                      <m:r>
                                        <a:rPr lang="en-US" sz="2600" i="1">
                                          <a:solidFill>
                                            <a:prstClr val="black"/>
                                          </a:solidFill>
                                          <a:latin typeface="Cambria Math" panose="02040503050406030204" pitchFamily="18" charset="0"/>
                                        </a:rPr>
                                        <m:t>𝑦</m:t>
                                      </m:r>
                                    </m:e>
                                    <m:sup>
                                      <m:r>
                                        <a:rPr lang="en-US" sz="2600" i="1">
                                          <a:solidFill>
                                            <a:prstClr val="black"/>
                                          </a:solidFill>
                                          <a:latin typeface="Cambria Math" panose="02040503050406030204" pitchFamily="18" charset="0"/>
                                        </a:rPr>
                                        <m:t>2</m:t>
                                      </m:r>
                                    </m:sup>
                                  </m:sSup>
                                </m:e>
                              </m:d>
                              <m:r>
                                <a:rPr lang="en-US" sz="2600" i="1">
                                  <a:solidFill>
                                    <a:prstClr val="black"/>
                                  </a:solidFill>
                                  <a:latin typeface="Cambria Math" panose="02040503050406030204" pitchFamily="18" charset="0"/>
                                </a:rPr>
                                <m:t>,  0</m:t>
                              </m:r>
                              <m:r>
                                <a:rPr lang="en-US" sz="2600" i="1">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𝑦</m:t>
                              </m:r>
                              <m:r>
                                <a:rPr lang="en-US" sz="2600" i="1">
                                  <a:solidFill>
                                    <a:prstClr val="black"/>
                                  </a:solidFill>
                                  <a:latin typeface="Cambria Math" panose="02040503050406030204" pitchFamily="18" charset="0"/>
                                </a:rPr>
                                <m:t>&lt;1,</m:t>
                              </m:r>
                              <m:r>
                                <a:rPr lang="en-US" sz="2600" b="0" i="1" smtClean="0">
                                  <a:solidFill>
                                    <a:prstClr val="black"/>
                                  </a:solidFill>
                                  <a:latin typeface="Cambria Math" panose="02040503050406030204" pitchFamily="18" charset="0"/>
                                </a:rPr>
                                <m:t>              </m:t>
                              </m:r>
                            </m:e>
                            <m:e>
                              <m:r>
                                <a:rPr lang="en-US" sz="2600" i="1">
                                  <a:solidFill>
                                    <a:prstClr val="black"/>
                                  </a:solidFill>
                                  <a:latin typeface="Cambria Math" panose="02040503050406030204" pitchFamily="18" charset="0"/>
                                </a:rPr>
                                <m:t>&amp;0,     </m:t>
                              </m:r>
                              <m:r>
                                <a:rPr lang="en-US" sz="2600" i="1">
                                  <a:solidFill>
                                    <a:prstClr val="black"/>
                                  </a:solidFill>
                                  <a:latin typeface="Cambria Math" panose="02040503050406030204" pitchFamily="18" charset="0"/>
                                </a:rPr>
                                <m:t>𝑜𝑡h𝑒𝑟𝑤𝑖𝑠𝑒</m:t>
                              </m:r>
                              <m:r>
                                <a:rPr lang="en-US" sz="2600" i="1">
                                  <a:solidFill>
                                    <a:prstClr val="black"/>
                                  </a:solidFill>
                                  <a:latin typeface="Cambria Math" panose="02040503050406030204" pitchFamily="18" charset="0"/>
                                </a:rPr>
                                <m:t>.</m:t>
                              </m:r>
                            </m:e>
                          </m:eqArr>
                        </m:e>
                      </m:d>
                    </m:oMath>
                  </m:oMathPara>
                </a14:m>
                <a:endParaRPr lang="en-US" sz="2600" dirty="0"/>
              </a:p>
              <a:p>
                <a:pPr marL="0" indent="0">
                  <a:buNone/>
                </a:pPr>
                <a:r>
                  <a:rPr lang="en-US" sz="2600" dirty="0"/>
                  <a:t>Next, compute the individual mean values</a:t>
                </a:r>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rPr>
                            <m:t>𝑋</m:t>
                          </m:r>
                        </m:sub>
                      </m:sSub>
                      <m:r>
                        <a:rPr lang="en-US" sz="2600" b="0" i="1" smtClean="0">
                          <a:latin typeface="Cambria Math" panose="02040503050406030204" pitchFamily="18" charset="0"/>
                        </a:rPr>
                        <m:t>=</m:t>
                      </m:r>
                      <m:nary>
                        <m:naryPr>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0</m:t>
                          </m:r>
                        </m:sub>
                        <m:sup>
                          <m:r>
                            <a:rPr lang="en-US" sz="2600" b="0" i="1" smtClean="0">
                              <a:latin typeface="Cambria Math" panose="02040503050406030204" pitchFamily="18" charset="0"/>
                            </a:rPr>
                            <m:t>1</m:t>
                          </m:r>
                        </m:sup>
                        <m:e>
                          <m:r>
                            <a:rPr lang="en-US" sz="2600" b="0" i="1" smtClean="0">
                              <a:latin typeface="Cambria Math" panose="02040503050406030204" pitchFamily="18" charset="0"/>
                            </a:rPr>
                            <m:t>4</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en-US" sz="2600" b="0" i="1" smtClean="0">
                                  <a:latin typeface="Cambria Math" panose="02040503050406030204" pitchFamily="18" charset="0"/>
                                </a:rPr>
                                <m:t>4</m:t>
                              </m:r>
                            </m:sup>
                          </m:sSup>
                          <m:r>
                            <a:rPr lang="en-US" sz="2600" b="0" i="1" smtClean="0">
                              <a:latin typeface="Cambria Math" panose="02040503050406030204" pitchFamily="18" charset="0"/>
                            </a:rPr>
                            <m:t>𝑑𝑥</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4</m:t>
                              </m:r>
                            </m:num>
                            <m:den>
                              <m:r>
                                <a:rPr lang="en-US" sz="2600" b="0" i="1" smtClean="0">
                                  <a:latin typeface="Cambria Math" panose="02040503050406030204" pitchFamily="18" charset="0"/>
                                </a:rPr>
                                <m:t>5</m:t>
                              </m:r>
                            </m:den>
                          </m:f>
                        </m:e>
                      </m:nary>
                      <m:r>
                        <a:rPr lang="en-US" sz="2600" b="0" i="1" smtClean="0">
                          <a:latin typeface="Cambria Math" panose="02040503050406030204" pitchFamily="18" charset="0"/>
                        </a:rPr>
                        <m:t>,  </m:t>
                      </m:r>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𝜇</m:t>
                          </m:r>
                        </m:e>
                        <m:sub>
                          <m:r>
                            <a:rPr lang="en-US" sz="2600" b="0" i="1" smtClean="0">
                              <a:solidFill>
                                <a:prstClr val="black"/>
                              </a:solidFill>
                              <a:latin typeface="Cambria Math" panose="02040503050406030204" pitchFamily="18" charset="0"/>
                            </a:rPr>
                            <m:t>𝑌</m:t>
                          </m:r>
                        </m:sub>
                      </m:sSub>
                      <m:r>
                        <a:rPr lang="en-US" sz="2600" i="1">
                          <a:solidFill>
                            <a:prstClr val="black"/>
                          </a:solidFill>
                          <a:latin typeface="Cambria Math" panose="02040503050406030204" pitchFamily="18" charset="0"/>
                        </a:rPr>
                        <m:t>=</m:t>
                      </m:r>
                      <m:nary>
                        <m:naryPr>
                          <m:ctrlPr>
                            <a:rPr lang="en-US" sz="2600" i="1">
                              <a:solidFill>
                                <a:prstClr val="black"/>
                              </a:solidFill>
                              <a:latin typeface="Cambria Math" panose="02040503050406030204" pitchFamily="18" charset="0"/>
                            </a:rPr>
                          </m:ctrlPr>
                        </m:naryPr>
                        <m:sub>
                          <m:r>
                            <m:rPr>
                              <m:brk m:alnAt="23"/>
                            </m:rPr>
                            <a:rPr lang="en-US" sz="2600" i="1">
                              <a:solidFill>
                                <a:prstClr val="black"/>
                              </a:solidFill>
                              <a:latin typeface="Cambria Math" panose="02040503050406030204" pitchFamily="18" charset="0"/>
                            </a:rPr>
                            <m:t>0</m:t>
                          </m:r>
                        </m:sub>
                        <m:sup>
                          <m:r>
                            <a:rPr lang="en-US" sz="2600" i="1">
                              <a:solidFill>
                                <a:prstClr val="black"/>
                              </a:solidFill>
                              <a:latin typeface="Cambria Math" panose="02040503050406030204" pitchFamily="18" charset="0"/>
                            </a:rPr>
                            <m:t>1</m:t>
                          </m:r>
                        </m:sup>
                        <m:e>
                          <m:r>
                            <a:rPr lang="en-US" sz="2600" i="1">
                              <a:solidFill>
                                <a:prstClr val="black"/>
                              </a:solidFill>
                              <a:latin typeface="Cambria Math" panose="02040503050406030204" pitchFamily="18" charset="0"/>
                            </a:rPr>
                            <m:t>4</m:t>
                          </m:r>
                          <m:sSup>
                            <m:sSupPr>
                              <m:ctrlPr>
                                <a:rPr lang="en-US" sz="2600" i="1">
                                  <a:solidFill>
                                    <a:prstClr val="black"/>
                                  </a:solidFill>
                                  <a:latin typeface="Cambria Math" panose="02040503050406030204" pitchFamily="18" charset="0"/>
                                </a:rPr>
                              </m:ctrlPr>
                            </m:sSupPr>
                            <m:e>
                              <m:r>
                                <a:rPr lang="en-US" sz="2600" b="0" i="1" smtClean="0">
                                  <a:solidFill>
                                    <a:prstClr val="black"/>
                                  </a:solidFill>
                                  <a:latin typeface="Cambria Math" panose="02040503050406030204" pitchFamily="18" charset="0"/>
                                </a:rPr>
                                <m:t>𝑦</m:t>
                              </m:r>
                            </m:e>
                            <m:sup>
                              <m:r>
                                <a:rPr lang="en-US" sz="2600" i="1">
                                  <a:solidFill>
                                    <a:prstClr val="black"/>
                                  </a:solidFill>
                                  <a:latin typeface="Cambria Math" panose="02040503050406030204" pitchFamily="18" charset="0"/>
                                </a:rPr>
                                <m:t>2</m:t>
                              </m:r>
                            </m:sup>
                          </m:sSup>
                          <m:d>
                            <m:dPr>
                              <m:ctrlPr>
                                <a:rPr lang="en-US" sz="260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1−</m:t>
                              </m:r>
                              <m:sSup>
                                <m:sSupPr>
                                  <m:ctrlPr>
                                    <a:rPr lang="en-US" sz="2600" b="0" i="1" smtClean="0">
                                      <a:solidFill>
                                        <a:prstClr val="black"/>
                                      </a:solidFill>
                                      <a:latin typeface="Cambria Math" panose="02040503050406030204" pitchFamily="18" charset="0"/>
                                    </a:rPr>
                                  </m:ctrlPr>
                                </m:sSupPr>
                                <m:e>
                                  <m:r>
                                    <a:rPr lang="en-US" sz="2600" b="0" i="1" smtClean="0">
                                      <a:solidFill>
                                        <a:prstClr val="black"/>
                                      </a:solidFill>
                                      <a:latin typeface="Cambria Math" panose="02040503050406030204" pitchFamily="18" charset="0"/>
                                    </a:rPr>
                                    <m:t>𝑦</m:t>
                                  </m:r>
                                </m:e>
                                <m:sup>
                                  <m:r>
                                    <a:rPr lang="en-US" sz="2600" b="0" i="1" smtClean="0">
                                      <a:solidFill>
                                        <a:prstClr val="black"/>
                                      </a:solidFill>
                                      <a:latin typeface="Cambria Math" panose="02040503050406030204" pitchFamily="18" charset="0"/>
                                    </a:rPr>
                                    <m:t>2</m:t>
                                  </m:r>
                                </m:sup>
                              </m:sSup>
                            </m:e>
                          </m:d>
                          <m:r>
                            <a:rPr lang="en-US" sz="2600" i="1">
                              <a:solidFill>
                                <a:prstClr val="black"/>
                              </a:solidFill>
                              <a:latin typeface="Cambria Math" panose="02040503050406030204" pitchFamily="18" charset="0"/>
                            </a:rPr>
                            <m:t>𝑑</m:t>
                          </m:r>
                          <m:r>
                            <a:rPr lang="en-US" sz="2600" b="0" i="1" smtClean="0">
                              <a:solidFill>
                                <a:prstClr val="black"/>
                              </a:solidFill>
                              <a:latin typeface="Cambria Math" panose="02040503050406030204" pitchFamily="18" charset="0"/>
                            </a:rPr>
                            <m:t>𝑦</m:t>
                          </m:r>
                          <m:r>
                            <a:rPr lang="en-US" sz="2600" i="1">
                              <a:solidFill>
                                <a:prstClr val="black"/>
                              </a:solidFill>
                              <a:latin typeface="Cambria Math" panose="02040503050406030204" pitchFamily="18" charset="0"/>
                            </a:rPr>
                            <m:t>=</m:t>
                          </m:r>
                          <m:f>
                            <m:fPr>
                              <m:ctrlPr>
                                <a:rPr lang="en-US" sz="2600" i="1">
                                  <a:solidFill>
                                    <a:prstClr val="black"/>
                                  </a:solidFill>
                                  <a:latin typeface="Cambria Math" panose="02040503050406030204" pitchFamily="18" charset="0"/>
                                </a:rPr>
                              </m:ctrlPr>
                            </m:fPr>
                            <m:num>
                              <m:r>
                                <a:rPr lang="en-US" sz="2600" b="0" i="1" smtClean="0">
                                  <a:solidFill>
                                    <a:prstClr val="black"/>
                                  </a:solidFill>
                                  <a:latin typeface="Cambria Math" panose="02040503050406030204" pitchFamily="18" charset="0"/>
                                </a:rPr>
                                <m:t>8</m:t>
                              </m:r>
                            </m:num>
                            <m:den>
                              <m:r>
                                <a:rPr lang="en-US" sz="2600" b="0" i="1" smtClean="0">
                                  <a:solidFill>
                                    <a:prstClr val="black"/>
                                  </a:solidFill>
                                  <a:latin typeface="Cambria Math" panose="02040503050406030204" pitchFamily="18" charset="0"/>
                                </a:rPr>
                                <m:t>1</m:t>
                              </m:r>
                              <m:r>
                                <a:rPr lang="en-US" sz="2600" i="1">
                                  <a:solidFill>
                                    <a:prstClr val="black"/>
                                  </a:solidFill>
                                  <a:latin typeface="Cambria Math" panose="02040503050406030204" pitchFamily="18" charset="0"/>
                                </a:rPr>
                                <m:t>5</m:t>
                              </m:r>
                            </m:den>
                          </m:f>
                        </m:e>
                      </m:nary>
                    </m:oMath>
                  </m:oMathPara>
                </a14:m>
                <a:endParaRPr lang="en-US" sz="2600" dirty="0"/>
              </a:p>
            </p:txBody>
          </p:sp>
        </mc:Choice>
        <mc:Fallback xmlns="">
          <p:sp>
            <p:nvSpPr>
              <p:cNvPr id="3" name="Content Placeholder 2">
                <a:extLst>
                  <a:ext uri="{FF2B5EF4-FFF2-40B4-BE49-F238E27FC236}">
                    <a16:creationId xmlns:a16="http://schemas.microsoft.com/office/drawing/2014/main" id="{15285055-AA88-404E-A1F6-A75221CBD9D5}"/>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3F92591-4177-4C88-A577-49F0712A4584}"/>
              </a:ext>
            </a:extLst>
          </p:cNvPr>
          <p:cNvSpPr>
            <a:spLocks noGrp="1"/>
          </p:cNvSpPr>
          <p:nvPr>
            <p:ph type="sldNum" sz="quarter" idx="12"/>
          </p:nvPr>
        </p:nvSpPr>
        <p:spPr/>
        <p:txBody>
          <a:bodyPr/>
          <a:lstStyle/>
          <a:p>
            <a:fld id="{A6C0F4D1-524F-41CA-8AFC-EEB2E05DF18F}" type="slidenum">
              <a:rPr lang="en-US" smtClean="0"/>
              <a:t>45</a:t>
            </a:fld>
            <a:endParaRPr lang="en-US"/>
          </a:p>
        </p:txBody>
      </p:sp>
      <p:pic>
        <p:nvPicPr>
          <p:cNvPr id="10" name="Picture 9">
            <a:extLst>
              <a:ext uri="{FF2B5EF4-FFF2-40B4-BE49-F238E27FC236}">
                <a16:creationId xmlns:a16="http://schemas.microsoft.com/office/drawing/2014/main" id="{FCB27338-60AB-4982-A02A-2A9A46103C06}"/>
              </a:ext>
            </a:extLst>
          </p:cNvPr>
          <p:cNvPicPr>
            <a:picLocks noChangeAspect="1"/>
          </p:cNvPicPr>
          <p:nvPr/>
        </p:nvPicPr>
        <p:blipFill>
          <a:blip r:embed="rId3"/>
          <a:stretch>
            <a:fillRect/>
          </a:stretch>
        </p:blipFill>
        <p:spPr>
          <a:xfrm>
            <a:off x="9118600" y="1870075"/>
            <a:ext cx="2044700" cy="2108200"/>
          </a:xfrm>
          <a:prstGeom prst="rect">
            <a:avLst/>
          </a:prstGeom>
        </p:spPr>
      </p:pic>
    </p:spTree>
    <p:extLst>
      <p:ext uri="{BB962C8B-B14F-4D97-AF65-F5344CB8AC3E}">
        <p14:creationId xmlns:p14="http://schemas.microsoft.com/office/powerpoint/2010/main" val="232760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32C9-DA55-43B0-9304-6B1C27DA7FA1}"/>
              </a:ext>
            </a:extLst>
          </p:cNvPr>
          <p:cNvSpPr>
            <a:spLocks noGrp="1"/>
          </p:cNvSpPr>
          <p:nvPr>
            <p:ph type="title"/>
          </p:nvPr>
        </p:nvSpPr>
        <p:spPr/>
        <p:txBody>
          <a:bodyPr/>
          <a:lstStyle/>
          <a:p>
            <a:pPr algn="ctr"/>
            <a:r>
              <a:rPr lang="en-US" dirty="0"/>
              <a:t>Example 12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E1546A-0052-44D7-95BC-68E08751D95C}"/>
                  </a:ext>
                </a:extLst>
              </p:cNvPr>
              <p:cNvSpPr>
                <a:spLocks noGrp="1"/>
              </p:cNvSpPr>
              <p:nvPr>
                <p:ph idx="1"/>
              </p:nvPr>
            </p:nvSpPr>
            <p:spPr/>
            <p:txBody>
              <a:bodyPr/>
              <a:lstStyle/>
              <a:p>
                <a:pPr marL="0" indent="0">
                  <a:buNone/>
                </a:pPr>
                <a:r>
                  <a:rPr lang="en-US" dirty="0"/>
                  <a:t>Use the joint PDF to compute the correlation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𝑋𝑌</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𝑦</m:t>
                              </m:r>
                            </m:sub>
                            <m:sup>
                              <m:r>
                                <a:rPr lang="en-US" b="0" i="1" smtClean="0">
                                  <a:latin typeface="Cambria Math" panose="02040503050406030204" pitchFamily="18" charset="0"/>
                                </a:rPr>
                                <m:t>1</m:t>
                              </m:r>
                            </m:sup>
                            <m:e>
                              <m:r>
                                <a:rPr lang="en-US" b="0" i="1" smtClean="0">
                                  <a:latin typeface="Cambria Math" panose="02040503050406030204" pitchFamily="18" charset="0"/>
                                </a:rPr>
                                <m:t>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𝑑𝑥𝑑𝑦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9</m:t>
                                  </m:r>
                                </m:den>
                              </m:f>
                            </m:e>
                          </m:nary>
                        </m:e>
                      </m:nary>
                    </m:oMath>
                  </m:oMathPara>
                </a14:m>
                <a:endParaRPr lang="en-US" dirty="0"/>
              </a:p>
              <a:p>
                <a:pPr marL="0" indent="0">
                  <a:buNone/>
                </a:pPr>
                <a:endParaRPr lang="en-US" dirty="0"/>
              </a:p>
              <a:p>
                <a:pPr marL="0" indent="0">
                  <a:buNone/>
                </a:pPr>
                <a:r>
                  <a:rPr lang="en-US" dirty="0"/>
                  <a:t>Compute the covariance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𝑋𝑌</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𝑌</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5</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15</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225</m:t>
                          </m:r>
                        </m:den>
                      </m:f>
                    </m:oMath>
                  </m:oMathPara>
                </a14:m>
                <a:endParaRPr lang="en-US" dirty="0"/>
              </a:p>
            </p:txBody>
          </p:sp>
        </mc:Choice>
        <mc:Fallback xmlns="">
          <p:sp>
            <p:nvSpPr>
              <p:cNvPr id="3" name="Content Placeholder 2">
                <a:extLst>
                  <a:ext uri="{FF2B5EF4-FFF2-40B4-BE49-F238E27FC236}">
                    <a16:creationId xmlns:a16="http://schemas.microsoft.com/office/drawing/2014/main" id="{DFE1546A-0052-44D7-95BC-68E08751D95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F808DF-AFF0-43CD-AD0D-930797D163DC}"/>
              </a:ext>
            </a:extLst>
          </p:cNvPr>
          <p:cNvSpPr>
            <a:spLocks noGrp="1"/>
          </p:cNvSpPr>
          <p:nvPr>
            <p:ph type="sldNum" sz="quarter" idx="12"/>
          </p:nvPr>
        </p:nvSpPr>
        <p:spPr/>
        <p:txBody>
          <a:bodyPr/>
          <a:lstStyle/>
          <a:p>
            <a:fld id="{A6C0F4D1-524F-41CA-8AFC-EEB2E05DF18F}" type="slidenum">
              <a:rPr lang="en-US" smtClean="0"/>
              <a:t>46</a:t>
            </a:fld>
            <a:endParaRPr lang="en-US"/>
          </a:p>
        </p:txBody>
      </p:sp>
      <p:pic>
        <p:nvPicPr>
          <p:cNvPr id="5" name="Picture 4">
            <a:extLst>
              <a:ext uri="{FF2B5EF4-FFF2-40B4-BE49-F238E27FC236}">
                <a16:creationId xmlns:a16="http://schemas.microsoft.com/office/drawing/2014/main" id="{07F1AB6B-39E1-41B1-A6BA-A373D58FCFC1}"/>
              </a:ext>
            </a:extLst>
          </p:cNvPr>
          <p:cNvPicPr>
            <a:picLocks noChangeAspect="1"/>
          </p:cNvPicPr>
          <p:nvPr/>
        </p:nvPicPr>
        <p:blipFill>
          <a:blip r:embed="rId3"/>
          <a:stretch>
            <a:fillRect/>
          </a:stretch>
        </p:blipFill>
        <p:spPr>
          <a:xfrm>
            <a:off x="8837206" y="2031400"/>
            <a:ext cx="2042337" cy="2109399"/>
          </a:xfrm>
          <a:prstGeom prst="rect">
            <a:avLst/>
          </a:prstGeom>
        </p:spPr>
      </p:pic>
    </p:spTree>
    <p:extLst>
      <p:ext uri="{BB962C8B-B14F-4D97-AF65-F5344CB8AC3E}">
        <p14:creationId xmlns:p14="http://schemas.microsoft.com/office/powerpoint/2010/main" val="53807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7D87-32C7-4C3B-A627-E417E1BC0FFE}"/>
              </a:ext>
            </a:extLst>
          </p:cNvPr>
          <p:cNvSpPr>
            <a:spLocks noGrp="1"/>
          </p:cNvSpPr>
          <p:nvPr>
            <p:ph type="title"/>
          </p:nvPr>
        </p:nvSpPr>
        <p:spPr/>
        <p:txBody>
          <a:bodyPr/>
          <a:lstStyle/>
          <a:p>
            <a:pPr algn="ctr"/>
            <a:r>
              <a:rPr lang="en-US" dirty="0"/>
              <a:t>Example 12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CACF7B-491B-499B-A9CE-E606622376F5}"/>
                  </a:ext>
                </a:extLst>
              </p:cNvPr>
              <p:cNvSpPr>
                <a:spLocks noGrp="1"/>
              </p:cNvSpPr>
              <p:nvPr>
                <p:ph idx="1"/>
              </p:nvPr>
            </p:nvSpPr>
            <p:spPr>
              <a:xfrm>
                <a:off x="838200" y="1825625"/>
                <a:ext cx="10515600" cy="4308475"/>
              </a:xfrm>
            </p:spPr>
            <p:txBody>
              <a:bodyPr>
                <a:normAutofit fontScale="92500" lnSpcReduction="10000"/>
              </a:bodyPr>
              <a:lstStyle/>
              <a:p>
                <a:pPr marL="0" indent="0">
                  <a:buNone/>
                </a:pPr>
                <a:r>
                  <a:rPr lang="en-US" dirty="0"/>
                  <a:t>Compute the standard deviations and the correlation coefficient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𝑑𝑥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  </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𝑌</m:t>
                                  </m:r>
                                </m:e>
                                <m:sup>
                                  <m:r>
                                    <a:rPr lang="en-US" i="1">
                                      <a:solidFill>
                                        <a:prstClr val="black"/>
                                      </a:solidFill>
                                      <a:latin typeface="Cambria Math" panose="02040503050406030204" pitchFamily="18" charset="0"/>
                                    </a:rPr>
                                    <m:t>2</m:t>
                                  </m:r>
                                </m:sup>
                              </m:sSup>
                            </m:e>
                          </m:d>
                          <m:r>
                            <a:rPr lang="en-US" i="1">
                              <a:solidFill>
                                <a:prstClr val="black"/>
                              </a:solidFill>
                              <a:latin typeface="Cambria Math" panose="02040503050406030204" pitchFamily="18" charset="0"/>
                            </a:rPr>
                            <m:t>=</m:t>
                          </m:r>
                          <m:nary>
                            <m:naryPr>
                              <m:ctrlPr>
                                <a:rPr lang="en-US" i="1">
                                  <a:solidFill>
                                    <a:prstClr val="black"/>
                                  </a:solidFill>
                                  <a:latin typeface="Cambria Math" panose="02040503050406030204" pitchFamily="18" charset="0"/>
                                </a:rPr>
                              </m:ctrlPr>
                            </m:naryPr>
                            <m:sub>
                              <m:r>
                                <m:rPr>
                                  <m:brk m:alnAt="23"/>
                                </m:rPr>
                                <a:rPr lang="en-US" i="1">
                                  <a:solidFill>
                                    <a:prstClr val="black"/>
                                  </a:solidFill>
                                  <a:latin typeface="Cambria Math" panose="02040503050406030204" pitchFamily="18" charset="0"/>
                                </a:rPr>
                                <m:t>0</m:t>
                              </m:r>
                            </m:sub>
                            <m:sup>
                              <m:r>
                                <a:rPr lang="en-US" i="1">
                                  <a:solidFill>
                                    <a:prstClr val="black"/>
                                  </a:solidFill>
                                  <a:latin typeface="Cambria Math" panose="02040503050406030204" pitchFamily="18" charset="0"/>
                                </a:rPr>
                                <m:t>1</m:t>
                              </m:r>
                            </m:sup>
                            <m:e>
                              <m:r>
                                <a:rPr lang="en-US" i="1">
                                  <a:solidFill>
                                    <a:prstClr val="black"/>
                                  </a:solidFill>
                                  <a:latin typeface="Cambria Math" panose="02040503050406030204" pitchFamily="18" charset="0"/>
                                </a:rPr>
                                <m:t>4</m:t>
                              </m:r>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𝑦</m:t>
                                  </m:r>
                                </m:e>
                                <m:sup>
                                  <m:r>
                                    <a:rPr lang="en-US" b="0" i="1" smtClean="0">
                                      <a:solidFill>
                                        <a:prstClr val="black"/>
                                      </a:solidFill>
                                      <a:latin typeface="Cambria Math" panose="02040503050406030204" pitchFamily="18" charset="0"/>
                                    </a:rPr>
                                    <m:t>3</m:t>
                                  </m:r>
                                </m:sup>
                              </m:sSup>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𝑦</m:t>
                                      </m:r>
                                    </m:e>
                                    <m:sup>
                                      <m:r>
                                        <a:rPr lang="en-US" b="0" i="1" smtClean="0">
                                          <a:solidFill>
                                            <a:prstClr val="black"/>
                                          </a:solidFill>
                                          <a:latin typeface="Cambria Math" panose="02040503050406030204" pitchFamily="18" charset="0"/>
                                        </a:rPr>
                                        <m:t>2</m:t>
                                      </m:r>
                                    </m:sup>
                                  </m:sSup>
                                </m:e>
                              </m:d>
                              <m:r>
                                <a:rPr lang="en-US" i="1">
                                  <a:solidFill>
                                    <a:prstClr val="black"/>
                                  </a:solidFill>
                                  <a:latin typeface="Cambria Math" panose="02040503050406030204" pitchFamily="18" charset="0"/>
                                </a:rPr>
                                <m:t>𝑑</m:t>
                              </m:r>
                              <m:r>
                                <a:rPr lang="en-US" b="0" i="1" smtClean="0">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m:t>
                                  </m:r>
                                </m:num>
                                <m:den>
                                  <m:r>
                                    <a:rPr lang="en-US" i="1">
                                      <a:solidFill>
                                        <a:prstClr val="black"/>
                                      </a:solidFill>
                                      <a:latin typeface="Cambria Math" panose="02040503050406030204" pitchFamily="18" charset="0"/>
                                    </a:rPr>
                                    <m:t>3</m:t>
                                  </m:r>
                                </m:den>
                              </m:f>
                              <m:r>
                                <a:rPr lang="en-US" i="1">
                                  <a:solidFill>
                                    <a:prstClr val="black"/>
                                  </a:solidFill>
                                  <a:latin typeface="Cambria Math" panose="02040503050406030204" pitchFamily="18" charset="0"/>
                                </a:rPr>
                                <m:t>,   </m:t>
                              </m:r>
                            </m:e>
                          </m:nary>
                          <m:r>
                            <m:rPr>
                              <m:nor/>
                            </m:rPr>
                            <a:rPr lang="en-US" dirty="0">
                              <a:solidFill>
                                <a:prstClr val="black"/>
                              </a:solidFill>
                            </a:rPr>
                            <m:t> </m:t>
                          </m:r>
                        </m:e>
                      </m:nary>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75</m:t>
                          </m:r>
                        </m:den>
                      </m:f>
                      <m:r>
                        <a:rPr lang="en-US" b="0" i="1" smtClean="0">
                          <a:latin typeface="Cambria Math" panose="02040503050406030204" pitchFamily="18" charset="0"/>
                        </a:rPr>
                        <m:t>,  </m:t>
                      </m:r>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ea typeface="Cambria Math" panose="02040503050406030204" pitchFamily="18" charset="0"/>
                            </a:rPr>
                            <m:t>𝜎</m:t>
                          </m:r>
                        </m:e>
                        <m:sub>
                          <m:r>
                            <a:rPr lang="en-US" b="0" i="1" smtClean="0">
                              <a:solidFill>
                                <a:prstClr val="black"/>
                              </a:solidFill>
                              <a:latin typeface="Cambria Math" panose="02040503050406030204" pitchFamily="18" charset="0"/>
                              <a:ea typeface="Cambria Math" panose="02040503050406030204" pitchFamily="18" charset="0"/>
                            </a:rPr>
                            <m:t>𝑌</m:t>
                          </m:r>
                        </m:sub>
                        <m:sup>
                          <m:r>
                            <a:rPr lang="en-US" i="1">
                              <a:solidFill>
                                <a:prstClr val="black"/>
                              </a:solidFill>
                              <a:latin typeface="Cambria Math" panose="02040503050406030204" pitchFamily="18" charset="0"/>
                            </a:rPr>
                            <m:t>2</m:t>
                          </m:r>
                        </m:sup>
                      </m:sSubSup>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m:t>
                          </m:r>
                        </m:num>
                        <m:den>
                          <m:r>
                            <a:rPr lang="en-US" i="1">
                              <a:solidFill>
                                <a:prstClr val="black"/>
                              </a:solidFill>
                              <a:latin typeface="Cambria Math" panose="02040503050406030204" pitchFamily="18" charset="0"/>
                            </a:rPr>
                            <m:t>3</m:t>
                          </m:r>
                        </m:den>
                      </m:f>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8</m:t>
                                  </m:r>
                                </m:num>
                                <m:den>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5</m:t>
                                  </m:r>
                                </m:den>
                              </m:f>
                            </m:e>
                          </m:d>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11</m:t>
                          </m:r>
                        </m:num>
                        <m:den>
                          <m:r>
                            <a:rPr lang="en-US" b="0" i="1" smtClean="0">
                              <a:solidFill>
                                <a:prstClr val="black"/>
                              </a:solidFill>
                              <a:latin typeface="Cambria Math" panose="02040503050406030204" pitchFamily="18" charset="0"/>
                            </a:rPr>
                            <m:t>22</m:t>
                          </m:r>
                          <m:r>
                            <a:rPr lang="en-US" i="1">
                              <a:solidFill>
                                <a:prstClr val="black"/>
                              </a:solidFill>
                              <a:latin typeface="Cambria Math" panose="02040503050406030204" pitchFamily="18" charset="0"/>
                            </a:rPr>
                            <m:t>5</m:t>
                          </m:r>
                        </m:den>
                      </m:f>
                      <m:r>
                        <a:rPr lang="en-US" b="0" i="1" smtClean="0">
                          <a:solidFill>
                            <a:prstClr val="black"/>
                          </a:solidFill>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4/225</m:t>
                          </m:r>
                        </m:num>
                        <m:den>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2/75</m:t>
                                  </m:r>
                                </m:e>
                              </m:d>
                              <m:d>
                                <m:dPr>
                                  <m:ctrlPr>
                                    <a:rPr lang="en-US" b="0" i="1" smtClean="0">
                                      <a:latin typeface="Cambria Math" panose="02040503050406030204" pitchFamily="18" charset="0"/>
                                    </a:rPr>
                                  </m:ctrlPr>
                                </m:dPr>
                                <m:e>
                                  <m:r>
                                    <a:rPr lang="en-US" b="0" i="1" smtClean="0">
                                      <a:latin typeface="Cambria Math" panose="02040503050406030204" pitchFamily="18" charset="0"/>
                                    </a:rPr>
                                    <m:t>11/225</m:t>
                                  </m:r>
                                </m:e>
                              </m:d>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66</m:t>
                              </m:r>
                            </m:e>
                          </m:rad>
                        </m:den>
                      </m:f>
                      <m:r>
                        <a:rPr lang="en-US" b="0" i="1" smtClean="0">
                          <a:latin typeface="Cambria Math" panose="02040503050406030204" pitchFamily="18" charset="0"/>
                        </a:rPr>
                        <m:t>=0.49</m:t>
                      </m:r>
                    </m:oMath>
                  </m:oMathPara>
                </a14:m>
                <a:endParaRPr lang="en-US" dirty="0"/>
              </a:p>
            </p:txBody>
          </p:sp>
        </mc:Choice>
        <mc:Fallback xmlns="">
          <p:sp>
            <p:nvSpPr>
              <p:cNvPr id="3" name="Content Placeholder 2">
                <a:extLst>
                  <a:ext uri="{FF2B5EF4-FFF2-40B4-BE49-F238E27FC236}">
                    <a16:creationId xmlns:a16="http://schemas.microsoft.com/office/drawing/2014/main" id="{F6CACF7B-491B-499B-A9CE-E606622376F5}"/>
                  </a:ext>
                </a:extLst>
              </p:cNvPr>
              <p:cNvSpPr>
                <a:spLocks noGrp="1" noRot="1" noChangeAspect="1" noMove="1" noResize="1" noEditPoints="1" noAdjustHandles="1" noChangeArrowheads="1" noChangeShapeType="1" noTextEdit="1"/>
              </p:cNvSpPr>
              <p:nvPr>
                <p:ph idx="1"/>
              </p:nvPr>
            </p:nvSpPr>
            <p:spPr>
              <a:xfrm>
                <a:off x="838200" y="1825625"/>
                <a:ext cx="10515600" cy="4308475"/>
              </a:xfrm>
              <a:blipFill>
                <a:blip r:embed="rId2"/>
                <a:stretch>
                  <a:fillRect l="-1043" t="-282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A96F7D-36BE-4B74-9E9C-F3C39A2C0C09}"/>
              </a:ext>
            </a:extLst>
          </p:cNvPr>
          <p:cNvSpPr>
            <a:spLocks noGrp="1"/>
          </p:cNvSpPr>
          <p:nvPr>
            <p:ph type="sldNum" sz="quarter" idx="12"/>
          </p:nvPr>
        </p:nvSpPr>
        <p:spPr/>
        <p:txBody>
          <a:bodyPr/>
          <a:lstStyle/>
          <a:p>
            <a:fld id="{A6C0F4D1-524F-41CA-8AFC-EEB2E05DF18F}" type="slidenum">
              <a:rPr lang="en-US" smtClean="0"/>
              <a:t>47</a:t>
            </a:fld>
            <a:endParaRPr lang="en-US"/>
          </a:p>
        </p:txBody>
      </p:sp>
    </p:spTree>
    <p:extLst>
      <p:ext uri="{BB962C8B-B14F-4D97-AF65-F5344CB8AC3E}">
        <p14:creationId xmlns:p14="http://schemas.microsoft.com/office/powerpoint/2010/main" val="2050984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DD41-E59C-4135-BFB3-6FC6FC2F7CE6}"/>
              </a:ext>
            </a:extLst>
          </p:cNvPr>
          <p:cNvSpPr>
            <a:spLocks noGrp="1"/>
          </p:cNvSpPr>
          <p:nvPr>
            <p:ph type="title"/>
          </p:nvPr>
        </p:nvSpPr>
        <p:spPr/>
        <p:txBody>
          <a:bodyPr/>
          <a:lstStyle/>
          <a:p>
            <a:pPr algn="ctr"/>
            <a:r>
              <a:rPr lang="en-US" dirty="0"/>
              <a:t>Sums of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8F09E7-97D0-4FC2-97DD-BBDA130120E3}"/>
                  </a:ext>
                </a:extLst>
              </p:cNvPr>
              <p:cNvSpPr>
                <a:spLocks noGrp="1"/>
              </p:cNvSpPr>
              <p:nvPr>
                <p:ph idx="1"/>
              </p:nvPr>
            </p:nvSpPr>
            <p:spPr/>
            <p:txBody>
              <a:bodyPr>
                <a:normAutofit fontScale="77500" lnSpcReduction="20000"/>
              </a:bodyPr>
              <a:lstStyle/>
              <a:p>
                <a:pPr marL="0" indent="0">
                  <a:buNone/>
                </a:pPr>
                <a:r>
                  <a:rPr lang="en-US" sz="2600" dirty="0"/>
                  <a:t>Mean and Variance of Sums of Two Random Variables</a:t>
                </a:r>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𝐸</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𝑌</m:t>
                          </m:r>
                        </m:e>
                      </m:d>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ea typeface="Cambria Math" panose="02040503050406030204" pitchFamily="18" charset="0"/>
                            </a:rPr>
                            <m:t>𝑋</m:t>
                          </m:r>
                        </m:sub>
                      </m:sSub>
                      <m:r>
                        <a:rPr lang="en-US" sz="2600" i="1">
                          <a:latin typeface="Cambria Math" panose="02040503050406030204" pitchFamily="18" charset="0"/>
                          <a:ea typeface="Cambria Math" panose="02040503050406030204" pitchFamily="18" charset="0"/>
                        </a:rPr>
                        <m:t>±</m:t>
                      </m:r>
                      <m:sSub>
                        <m:sSubPr>
                          <m:ctrlPr>
                            <a:rPr lang="en-US" sz="2600" i="1" smtClean="0">
                              <a:latin typeface="Cambria Math" panose="02040503050406030204" pitchFamily="18" charset="0"/>
                              <a:ea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ea typeface="Cambria Math" panose="02040503050406030204" pitchFamily="18" charset="0"/>
                            </a:rPr>
                            <m:t>𝑌</m:t>
                          </m:r>
                        </m:sub>
                      </m:sSub>
                    </m:oMath>
                  </m:oMathPara>
                </a14:m>
                <a:endParaRPr lang="en-US" sz="2600" dirty="0"/>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𝑉𝑎𝑟</m:t>
                      </m:r>
                      <m:d>
                        <m:dPr>
                          <m:ctrlPr>
                            <a:rPr lang="en-US" sz="260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𝑌</m:t>
                          </m:r>
                        </m:e>
                      </m:d>
                      <m:r>
                        <a:rPr lang="en-US" sz="2600" i="1" smtClean="0">
                          <a:latin typeface="Cambria Math" panose="02040503050406030204" pitchFamily="18" charset="0"/>
                        </a:rPr>
                        <m:t>=</m:t>
                      </m:r>
                      <m:d>
                        <m:dPr>
                          <m:begChr m:val="{"/>
                          <m:endChr m:val=""/>
                          <m:ctrlPr>
                            <a:rPr lang="en-US" sz="2600" i="1" smtClean="0">
                              <a:latin typeface="Cambria Math" panose="02040503050406030204" pitchFamily="18" charset="0"/>
                            </a:rPr>
                          </m:ctrlPr>
                        </m:dPr>
                        <m:e>
                          <m:eqArr>
                            <m:eqArrPr>
                              <m:ctrlPr>
                                <a:rPr lang="en-US" sz="2600" i="1" smtClean="0">
                                  <a:solidFill>
                                    <a:prstClr val="black"/>
                                  </a:solidFill>
                                  <a:latin typeface="Cambria Math" panose="02040503050406030204" pitchFamily="18" charset="0"/>
                                </a:rPr>
                              </m:ctrlPr>
                            </m:eqArrPr>
                            <m:e>
                              <m:sSubSup>
                                <m:sSubSupPr>
                                  <m:ctrlPr>
                                    <a:rPr lang="en-US" sz="2600" i="1">
                                      <a:solidFill>
                                        <a:prstClr val="black"/>
                                      </a:solidFill>
                                      <a:latin typeface="Cambria Math" panose="02040503050406030204" pitchFamily="18" charset="0"/>
                                    </a:rPr>
                                  </m:ctrlPr>
                                </m:sSubSupPr>
                                <m:e>
                                  <m:r>
                                    <a:rPr lang="en-US" sz="2600" i="1">
                                      <a:solidFill>
                                        <a:prstClr val="black"/>
                                      </a:solidFill>
                                      <a:latin typeface="Cambria Math" panose="02040503050406030204" pitchFamily="18" charset="0"/>
                                      <a:ea typeface="Cambria Math" panose="02040503050406030204" pitchFamily="18" charset="0"/>
                                    </a:rPr>
                                    <m:t>𝜎</m:t>
                                  </m:r>
                                </m:e>
                                <m:sub>
                                  <m:r>
                                    <a:rPr lang="en-US" sz="2600" i="1">
                                      <a:solidFill>
                                        <a:prstClr val="black"/>
                                      </a:solidFill>
                                      <a:latin typeface="Cambria Math" panose="02040503050406030204" pitchFamily="18" charset="0"/>
                                    </a:rPr>
                                    <m:t>𝑋</m:t>
                                  </m:r>
                                </m:sub>
                                <m:sup>
                                  <m:r>
                                    <a:rPr lang="en-US" sz="2600" i="1">
                                      <a:solidFill>
                                        <a:prstClr val="black"/>
                                      </a:solidFill>
                                      <a:latin typeface="Cambria Math" panose="02040503050406030204" pitchFamily="18" charset="0"/>
                                    </a:rPr>
                                    <m:t>2</m:t>
                                  </m:r>
                                </m:sup>
                              </m:sSubSup>
                              <m:r>
                                <a:rPr lang="en-US" sz="2600" i="1">
                                  <a:solidFill>
                                    <a:prstClr val="black"/>
                                  </a:solidFill>
                                  <a:latin typeface="Cambria Math" panose="02040503050406030204" pitchFamily="18" charset="0"/>
                                </a:rPr>
                                <m:t>+</m:t>
                              </m:r>
                              <m:sSubSup>
                                <m:sSubSupPr>
                                  <m:ctrlPr>
                                    <a:rPr lang="en-US" sz="2600" i="1">
                                      <a:solidFill>
                                        <a:prstClr val="black"/>
                                      </a:solidFill>
                                      <a:latin typeface="Cambria Math" panose="02040503050406030204" pitchFamily="18" charset="0"/>
                                    </a:rPr>
                                  </m:ctrlPr>
                                </m:sSubSupPr>
                                <m:e>
                                  <m:r>
                                    <a:rPr lang="en-US" sz="2600" i="1">
                                      <a:solidFill>
                                        <a:prstClr val="black"/>
                                      </a:solidFill>
                                      <a:latin typeface="Cambria Math" panose="02040503050406030204" pitchFamily="18" charset="0"/>
                                      <a:ea typeface="Cambria Math" panose="02040503050406030204" pitchFamily="18" charset="0"/>
                                    </a:rPr>
                                    <m:t>𝜎</m:t>
                                  </m:r>
                                </m:e>
                                <m:sub>
                                  <m:r>
                                    <a:rPr lang="en-US" sz="2600" i="1">
                                      <a:solidFill>
                                        <a:prstClr val="black"/>
                                      </a:solidFill>
                                      <a:latin typeface="Cambria Math" panose="02040503050406030204" pitchFamily="18" charset="0"/>
                                    </a:rPr>
                                    <m:t>𝑌</m:t>
                                  </m:r>
                                </m:sub>
                                <m:sup>
                                  <m:r>
                                    <a:rPr lang="en-US" sz="2600" i="1">
                                      <a:solidFill>
                                        <a:prstClr val="black"/>
                                      </a:solidFill>
                                      <a:latin typeface="Cambria Math" panose="02040503050406030204" pitchFamily="18" charset="0"/>
                                    </a:rPr>
                                    <m:t>2</m:t>
                                  </m:r>
                                </m:sup>
                              </m:sSubSup>
                              <m:r>
                                <a:rPr lang="en-US" sz="2600" b="0" i="1" smtClean="0">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ea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2</m:t>
                                  </m:r>
                                  <m:r>
                                    <a:rPr lang="en-US" sz="2600" i="1">
                                      <a:solidFill>
                                        <a:prstClr val="black"/>
                                      </a:solidFill>
                                      <a:latin typeface="Cambria Math" panose="02040503050406030204" pitchFamily="18" charset="0"/>
                                      <a:ea typeface="Cambria Math" panose="02040503050406030204" pitchFamily="18" charset="0"/>
                                    </a:rPr>
                                    <m:t>𝐶</m:t>
                                  </m:r>
                                </m:e>
                                <m:sub>
                                  <m:r>
                                    <a:rPr lang="en-US" sz="2600" i="1">
                                      <a:solidFill>
                                        <a:prstClr val="black"/>
                                      </a:solidFill>
                                      <a:latin typeface="Cambria Math" panose="02040503050406030204" pitchFamily="18" charset="0"/>
                                      <a:ea typeface="Cambria Math" panose="02040503050406030204" pitchFamily="18" charset="0"/>
                                    </a:rPr>
                                    <m:t>𝑋𝑌</m:t>
                                  </m:r>
                                </m:sub>
                              </m:sSub>
                              <m:r>
                                <a:rPr lang="en-US" sz="2600" i="1" smtClean="0">
                                  <a:latin typeface="Cambria Math" panose="02040503050406030204" pitchFamily="18" charset="0"/>
                                </a:rPr>
                                <m:t>,  </m:t>
                              </m:r>
                              <m:r>
                                <a:rPr lang="en-US" sz="2600" b="0" i="1" smtClean="0">
                                  <a:latin typeface="Cambria Math" panose="02040503050406030204" pitchFamily="18" charset="0"/>
                                </a:rPr>
                                <m:t>   </m:t>
                              </m:r>
                              <m:r>
                                <a:rPr lang="en-US" sz="2600" b="0" i="1" smtClean="0">
                                  <a:latin typeface="Cambria Math" panose="02040503050406030204" pitchFamily="18" charset="0"/>
                                </a:rPr>
                                <m:t>𝑋</m:t>
                              </m:r>
                              <m:r>
                                <a:rPr lang="en-US" sz="2600" b="0" i="1" smtClean="0">
                                  <a:latin typeface="Cambria Math" panose="02040503050406030204" pitchFamily="18" charset="0"/>
                                </a:rPr>
                                <m:t> </m:t>
                              </m:r>
                              <m:r>
                                <a:rPr lang="en-US" sz="2600" b="0" i="1" smtClean="0">
                                  <a:latin typeface="Cambria Math" panose="02040503050406030204" pitchFamily="18" charset="0"/>
                                </a:rPr>
                                <m:t>𝑎𝑛𝑑</m:t>
                              </m:r>
                              <m:r>
                                <a:rPr lang="en-US" sz="2600" b="0" i="1" smtClean="0">
                                  <a:latin typeface="Cambria Math" panose="02040503050406030204" pitchFamily="18" charset="0"/>
                                </a:rPr>
                                <m:t> </m:t>
                              </m:r>
                              <m:r>
                                <a:rPr lang="en-US" sz="2600" b="0" i="1" smtClean="0">
                                  <a:latin typeface="Cambria Math" panose="02040503050406030204" pitchFamily="18" charset="0"/>
                                </a:rPr>
                                <m:t>𝑌</m:t>
                              </m:r>
                              <m:r>
                                <a:rPr lang="en-US" sz="2600" b="0" i="1" smtClean="0">
                                  <a:latin typeface="Cambria Math" panose="02040503050406030204" pitchFamily="18" charset="0"/>
                                </a:rPr>
                                <m:t> </m:t>
                              </m:r>
                              <m:r>
                                <a:rPr lang="en-US" sz="2600" b="0" i="1" smtClean="0">
                                  <a:latin typeface="Cambria Math" panose="02040503050406030204" pitchFamily="18" charset="0"/>
                                </a:rPr>
                                <m:t>𝑑𝑒𝑝𝑒𝑛𝑑𝑒𝑛𝑡</m:t>
                              </m:r>
                              <m:r>
                                <a:rPr lang="en-US" sz="2600" b="0" i="1" smtClean="0">
                                  <a:latin typeface="Cambria Math" panose="02040503050406030204" pitchFamily="18" charset="0"/>
                                </a:rPr>
                                <m:t>,</m:t>
                              </m:r>
                            </m:e>
                            <m:e/>
                            <m:e>
                              <m:r>
                                <a:rPr lang="en-US" sz="2600" i="1" smtClean="0">
                                  <a:latin typeface="Cambria Math" panose="02040503050406030204" pitchFamily="18" charset="0"/>
                                </a:rPr>
                                <m:t>&amp;</m:t>
                              </m:r>
                              <m:sSubSup>
                                <m:sSubSupPr>
                                  <m:ctrlPr>
                                    <a:rPr lang="en-US" sz="2600" i="1">
                                      <a:solidFill>
                                        <a:prstClr val="black"/>
                                      </a:solidFill>
                                      <a:latin typeface="Cambria Math" panose="02040503050406030204" pitchFamily="18" charset="0"/>
                                    </a:rPr>
                                  </m:ctrlPr>
                                </m:sSubSupPr>
                                <m:e>
                                  <m:r>
                                    <a:rPr lang="en-US" sz="2600" b="0" i="1" smtClean="0">
                                      <a:solidFill>
                                        <a:prstClr val="black"/>
                                      </a:solidFill>
                                      <a:latin typeface="Cambria Math" panose="02040503050406030204" pitchFamily="18" charset="0"/>
                                    </a:rPr>
                                    <m:t>  </m:t>
                                  </m:r>
                                  <m:r>
                                    <a:rPr lang="en-US" sz="2600" i="1">
                                      <a:solidFill>
                                        <a:prstClr val="black"/>
                                      </a:solidFill>
                                      <a:latin typeface="Cambria Math" panose="02040503050406030204" pitchFamily="18" charset="0"/>
                                      <a:ea typeface="Cambria Math" panose="02040503050406030204" pitchFamily="18" charset="0"/>
                                    </a:rPr>
                                    <m:t>𝜎</m:t>
                                  </m:r>
                                </m:e>
                                <m:sub>
                                  <m:r>
                                    <a:rPr lang="en-US" sz="2600" i="1">
                                      <a:solidFill>
                                        <a:prstClr val="black"/>
                                      </a:solidFill>
                                      <a:latin typeface="Cambria Math" panose="02040503050406030204" pitchFamily="18" charset="0"/>
                                    </a:rPr>
                                    <m:t>𝑋</m:t>
                                  </m:r>
                                </m:sub>
                                <m:sup>
                                  <m:r>
                                    <a:rPr lang="en-US" sz="2600" i="1">
                                      <a:solidFill>
                                        <a:prstClr val="black"/>
                                      </a:solidFill>
                                      <a:latin typeface="Cambria Math" panose="02040503050406030204" pitchFamily="18" charset="0"/>
                                    </a:rPr>
                                    <m:t>2</m:t>
                                  </m:r>
                                </m:sup>
                              </m:sSubSup>
                              <m:r>
                                <a:rPr lang="en-US" sz="2600" i="1">
                                  <a:solidFill>
                                    <a:prstClr val="black"/>
                                  </a:solidFill>
                                  <a:latin typeface="Cambria Math" panose="02040503050406030204" pitchFamily="18" charset="0"/>
                                </a:rPr>
                                <m:t>+</m:t>
                              </m:r>
                              <m:sSubSup>
                                <m:sSubSupPr>
                                  <m:ctrlPr>
                                    <a:rPr lang="en-US" sz="2600" i="1">
                                      <a:solidFill>
                                        <a:prstClr val="black"/>
                                      </a:solidFill>
                                      <a:latin typeface="Cambria Math" panose="02040503050406030204" pitchFamily="18" charset="0"/>
                                    </a:rPr>
                                  </m:ctrlPr>
                                </m:sSubSupPr>
                                <m:e>
                                  <m:r>
                                    <a:rPr lang="en-US" sz="2600" i="1">
                                      <a:solidFill>
                                        <a:prstClr val="black"/>
                                      </a:solidFill>
                                      <a:latin typeface="Cambria Math" panose="02040503050406030204" pitchFamily="18" charset="0"/>
                                      <a:ea typeface="Cambria Math" panose="02040503050406030204" pitchFamily="18" charset="0"/>
                                    </a:rPr>
                                    <m:t>𝜎</m:t>
                                  </m:r>
                                </m:e>
                                <m:sub>
                                  <m:r>
                                    <a:rPr lang="en-US" sz="2600" i="1">
                                      <a:solidFill>
                                        <a:prstClr val="black"/>
                                      </a:solidFill>
                                      <a:latin typeface="Cambria Math" panose="02040503050406030204" pitchFamily="18" charset="0"/>
                                    </a:rPr>
                                    <m:t>𝑌</m:t>
                                  </m:r>
                                </m:sub>
                                <m:sup>
                                  <m:r>
                                    <a:rPr lang="en-US" sz="2600" i="1">
                                      <a:solidFill>
                                        <a:prstClr val="black"/>
                                      </a:solidFill>
                                      <a:latin typeface="Cambria Math" panose="02040503050406030204" pitchFamily="18" charset="0"/>
                                    </a:rPr>
                                    <m:t>2</m:t>
                                  </m:r>
                                </m:sup>
                              </m:sSubSup>
                              <m:r>
                                <a:rPr lang="en-US" sz="2600" b="0" i="1" smtClean="0">
                                  <a:solidFill>
                                    <a:prstClr val="black"/>
                                  </a:solidFill>
                                  <a:latin typeface="Cambria Math" panose="02040503050406030204" pitchFamily="18" charset="0"/>
                                </a:rPr>
                                <m:t>,                    </m:t>
                              </m:r>
                              <m:r>
                                <a:rPr lang="en-US" sz="2600" i="1">
                                  <a:solidFill>
                                    <a:prstClr val="black"/>
                                  </a:solidFill>
                                  <a:latin typeface="Cambria Math" panose="02040503050406030204" pitchFamily="18" charset="0"/>
                                </a:rPr>
                                <m:t>𝑋</m:t>
                              </m:r>
                              <m:r>
                                <a:rPr lang="en-US" sz="2600" i="1">
                                  <a:solidFill>
                                    <a:prstClr val="black"/>
                                  </a:solidFill>
                                  <a:latin typeface="Cambria Math" panose="02040503050406030204" pitchFamily="18" charset="0"/>
                                </a:rPr>
                                <m:t> </m:t>
                              </m:r>
                              <m:r>
                                <a:rPr lang="en-US" sz="2600" i="1">
                                  <a:solidFill>
                                    <a:prstClr val="black"/>
                                  </a:solidFill>
                                  <a:latin typeface="Cambria Math" panose="02040503050406030204" pitchFamily="18" charset="0"/>
                                </a:rPr>
                                <m:t>𝑎𝑛𝑑</m:t>
                              </m:r>
                              <m:r>
                                <a:rPr lang="en-US" sz="2600" b="0" i="1" smtClean="0">
                                  <a:solidFill>
                                    <a:prstClr val="black"/>
                                  </a:solidFill>
                                  <a:latin typeface="Cambria Math" panose="02040503050406030204" pitchFamily="18" charset="0"/>
                                </a:rPr>
                                <m:t> </m:t>
                              </m:r>
                              <m:r>
                                <a:rPr lang="en-US" sz="2600" i="1">
                                  <a:solidFill>
                                    <a:prstClr val="black"/>
                                  </a:solidFill>
                                  <a:latin typeface="Cambria Math" panose="02040503050406030204" pitchFamily="18" charset="0"/>
                                </a:rPr>
                                <m:t>𝑌</m:t>
                              </m:r>
                              <m:r>
                                <a:rPr lang="en-US" sz="2600" i="1">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𝑖𝑛</m:t>
                              </m:r>
                              <m:r>
                                <a:rPr lang="en-US" sz="2600" i="1">
                                  <a:solidFill>
                                    <a:prstClr val="black"/>
                                  </a:solidFill>
                                  <a:latin typeface="Cambria Math" panose="02040503050406030204" pitchFamily="18" charset="0"/>
                                </a:rPr>
                                <m:t>𝑑𝑒𝑝𝑒𝑛𝑑𝑒𝑛𝑡</m:t>
                              </m:r>
                            </m:e>
                          </m:eqArr>
                        </m:e>
                      </m:d>
                    </m:oMath>
                  </m:oMathPara>
                </a14:m>
                <a:endParaRPr lang="en-US" sz="2600" dirty="0"/>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𝑉𝑎𝑟</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m:t>
                          </m:r>
                          <m:r>
                            <a:rPr lang="en-US" sz="2600" b="0" i="1" smtClean="0">
                              <a:latin typeface="Cambria Math" panose="02040503050406030204" pitchFamily="18" charset="0"/>
                            </a:rPr>
                            <m:t>𝑌</m:t>
                          </m:r>
                        </m:e>
                      </m:d>
                      <m:r>
                        <a:rPr lang="en-US" sz="2600" b="0" i="1" smtClean="0">
                          <a:latin typeface="Cambria Math" panose="02040503050406030204" pitchFamily="18" charset="0"/>
                        </a:rPr>
                        <m:t>=</m:t>
                      </m:r>
                      <m:r>
                        <a:rPr lang="en-US" sz="2600" b="0" i="1" smtClean="0">
                          <a:latin typeface="Cambria Math" panose="02040503050406030204" pitchFamily="18" charset="0"/>
                        </a:rPr>
                        <m:t>𝐸</m:t>
                      </m:r>
                      <m:d>
                        <m:dPr>
                          <m:begChr m:val="["/>
                          <m:endChr m:val="]"/>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rPr>
                                            <m:t>𝑋</m:t>
                                          </m:r>
                                        </m:sub>
                                      </m:sSub>
                                    </m:e>
                                  </m:d>
                                  <m:r>
                                    <a:rPr lang="en-US" sz="2600" b="0" i="1" smtClean="0">
                                      <a:latin typeface="Cambria Math" panose="02040503050406030204" pitchFamily="18" charset="0"/>
                                    </a:rPr>
                                    <m:t>+</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𝑌</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ea typeface="Cambria Math" panose="02040503050406030204" pitchFamily="18" charset="0"/>
                                            </a:rPr>
                                            <m:t>𝑌</m:t>
                                          </m:r>
                                        </m:sub>
                                      </m:sSub>
                                    </m:e>
                                  </m:d>
                                </m:e>
                              </m:d>
                            </m:e>
                            <m:sup>
                              <m:r>
                                <a:rPr lang="en-US" sz="2600" b="0" i="1" smtClean="0">
                                  <a:latin typeface="Cambria Math" panose="02040503050406030204" pitchFamily="18" charset="0"/>
                                </a:rPr>
                                <m:t>2</m:t>
                              </m:r>
                            </m:sup>
                          </m:sSup>
                        </m:e>
                      </m:d>
                    </m:oMath>
                  </m:oMathPara>
                </a14:m>
                <a:endParaRPr lang="en-US" sz="2600" b="0" dirty="0"/>
              </a:p>
              <a:p>
                <a:pPr marL="0" indent="0">
                  <a:buNone/>
                </a:pPr>
                <a:endParaRPr lang="en-US" sz="2600" b="0" dirty="0"/>
              </a:p>
              <a:p>
                <a:pPr marL="0" indent="0">
                  <a:buNone/>
                </a:pPr>
                <a14:m>
                  <m:oMathPara xmlns:m="http://schemas.openxmlformats.org/officeDocument/2006/math">
                    <m:oMathParaPr>
                      <m:jc m:val="centerGroup"/>
                    </m:oMathParaPr>
                    <m:oMath xmlns:m="http://schemas.openxmlformats.org/officeDocument/2006/math">
                      <m:r>
                        <a:rPr lang="en-US" sz="2600" i="1">
                          <a:solidFill>
                            <a:prstClr val="black"/>
                          </a:solidFill>
                          <a:latin typeface="Cambria Math" panose="02040503050406030204" pitchFamily="18" charset="0"/>
                        </a:rPr>
                        <m:t>𝑉𝑎𝑟</m:t>
                      </m:r>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𝑋</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𝑌</m:t>
                          </m:r>
                        </m:e>
                      </m:d>
                      <m:r>
                        <a:rPr lang="en-US" sz="2600" b="0" i="1" smtClean="0">
                          <a:latin typeface="Cambria Math" panose="02040503050406030204" pitchFamily="18" charset="0"/>
                        </a:rPr>
                        <m:t>=</m:t>
                      </m:r>
                      <m:r>
                        <a:rPr lang="en-US" sz="2600" b="0" i="1" smtClean="0">
                          <a:latin typeface="Cambria Math" panose="02040503050406030204" pitchFamily="18" charset="0"/>
                        </a:rPr>
                        <m:t>𝐸</m:t>
                      </m:r>
                      <m:d>
                        <m:dPr>
                          <m:begChr m:val="["/>
                          <m:endChr m:val="]"/>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𝑋</m:t>
                                  </m:r>
                                  <m:r>
                                    <a:rPr lang="en-US" sz="2600" i="1">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𝜇</m:t>
                                      </m:r>
                                    </m:e>
                                    <m:sub>
                                      <m:r>
                                        <a:rPr lang="en-US" sz="2600" i="1">
                                          <a:solidFill>
                                            <a:prstClr val="black"/>
                                          </a:solidFill>
                                          <a:latin typeface="Cambria Math" panose="02040503050406030204" pitchFamily="18" charset="0"/>
                                        </a:rPr>
                                        <m:t>𝑋</m:t>
                                      </m:r>
                                    </m:sub>
                                  </m:sSub>
                                </m:e>
                              </m:d>
                            </m:e>
                            <m:sup>
                              <m:r>
                                <a:rPr lang="en-US" sz="2600" b="0" i="1" smtClean="0">
                                  <a:latin typeface="Cambria Math" panose="02040503050406030204" pitchFamily="18" charset="0"/>
                                </a:rPr>
                                <m:t>2</m:t>
                              </m:r>
                            </m:sup>
                          </m:sSup>
                        </m:e>
                      </m:d>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2</m:t>
                      </m:r>
                      <m:r>
                        <a:rPr lang="en-US" sz="2600" b="0" i="1" smtClean="0">
                          <a:latin typeface="Cambria Math" panose="02040503050406030204" pitchFamily="18" charset="0"/>
                          <a:ea typeface="Cambria Math" panose="02040503050406030204" pitchFamily="18" charset="0"/>
                        </a:rPr>
                        <m:t>𝐸</m:t>
                      </m:r>
                      <m:d>
                        <m:dPr>
                          <m:begChr m:val="["/>
                          <m:endChr m:val="]"/>
                          <m:ctrlPr>
                            <a:rPr lang="en-US" sz="2600" b="0" i="1" smtClean="0">
                              <a:latin typeface="Cambria Math" panose="02040503050406030204" pitchFamily="18" charset="0"/>
                              <a:ea typeface="Cambria Math" panose="02040503050406030204" pitchFamily="18" charset="0"/>
                            </a:rPr>
                          </m:ctrlPr>
                        </m:dPr>
                        <m:e>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𝑋</m:t>
                              </m:r>
                              <m:r>
                                <a:rPr lang="en-US" sz="2600" i="1">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𝜇</m:t>
                                  </m:r>
                                </m:e>
                                <m:sub>
                                  <m:r>
                                    <a:rPr lang="en-US" sz="2600" i="1">
                                      <a:solidFill>
                                        <a:prstClr val="black"/>
                                      </a:solidFill>
                                      <a:latin typeface="Cambria Math" panose="02040503050406030204" pitchFamily="18" charset="0"/>
                                    </a:rPr>
                                    <m:t>𝑋</m:t>
                                  </m:r>
                                </m:sub>
                              </m:sSub>
                            </m:e>
                          </m:d>
                          <m:d>
                            <m:dPr>
                              <m:ctrlPr>
                                <a:rPr lang="en-US" sz="2600" i="1">
                                  <a:latin typeface="Cambria Math" panose="02040503050406030204" pitchFamily="18" charset="0"/>
                                </a:rPr>
                              </m:ctrlPr>
                            </m:dPr>
                            <m:e>
                              <m:r>
                                <a:rPr lang="en-US" sz="2600" i="1">
                                  <a:latin typeface="Cambria Math" panose="02040503050406030204" pitchFamily="18" charset="0"/>
                                </a:rPr>
                                <m:t>𝑋</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ea typeface="Cambria Math" panose="02040503050406030204" pitchFamily="18" charset="0"/>
                                    </a:rPr>
                                    <m:t>𝑌</m:t>
                                  </m:r>
                                </m:sub>
                              </m:sSub>
                            </m:e>
                          </m:d>
                        </m:e>
                      </m:d>
                      <m:r>
                        <a:rPr lang="en-US" sz="2600" b="0" i="1" smtClean="0">
                          <a:latin typeface="Cambria Math" panose="02040503050406030204" pitchFamily="18" charset="0"/>
                        </a:rPr>
                        <m:t>+</m:t>
                      </m:r>
                      <m:r>
                        <a:rPr lang="en-US" sz="2600" b="0" i="1" smtClean="0">
                          <a:latin typeface="Cambria Math" panose="02040503050406030204" pitchFamily="18" charset="0"/>
                        </a:rPr>
                        <m:t>𝐸</m:t>
                      </m:r>
                      <m:d>
                        <m:dPr>
                          <m:begChr m:val="["/>
                          <m:endChr m:val="]"/>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d>
                                <m:dPr>
                                  <m:ctrlPr>
                                    <a:rPr lang="en-US" sz="2600" i="1">
                                      <a:solidFill>
                                        <a:prstClr val="black"/>
                                      </a:solidFill>
                                      <a:latin typeface="Cambria Math" panose="02040503050406030204" pitchFamily="18" charset="0"/>
                                      <a:ea typeface="Cambria Math" panose="02040503050406030204" pitchFamily="18" charset="0"/>
                                    </a:rPr>
                                  </m:ctrlPr>
                                </m:dPr>
                                <m:e>
                                  <m:r>
                                    <a:rPr lang="en-US" sz="2600" i="1">
                                      <a:solidFill>
                                        <a:prstClr val="black"/>
                                      </a:solidFill>
                                      <a:latin typeface="Cambria Math" panose="02040503050406030204" pitchFamily="18" charset="0"/>
                                      <a:ea typeface="Cambria Math" panose="02040503050406030204" pitchFamily="18" charset="0"/>
                                    </a:rPr>
                                    <m:t>𝑌</m:t>
                                  </m:r>
                                  <m:r>
                                    <a:rPr lang="en-US" sz="2600" i="1">
                                      <a:solidFill>
                                        <a:prstClr val="black"/>
                                      </a:solidFill>
                                      <a:latin typeface="Cambria Math" panose="02040503050406030204" pitchFamily="18" charset="0"/>
                                      <a:ea typeface="Cambria Math" panose="02040503050406030204" pitchFamily="18" charset="0"/>
                                    </a:rPr>
                                    <m:t>−</m:t>
                                  </m:r>
                                  <m:sSub>
                                    <m:sSubPr>
                                      <m:ctrlPr>
                                        <a:rPr lang="en-US" sz="2600" i="1">
                                          <a:solidFill>
                                            <a:prstClr val="black"/>
                                          </a:solidFill>
                                          <a:latin typeface="Cambria Math" panose="02040503050406030204" pitchFamily="18" charset="0"/>
                                          <a:ea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𝜇</m:t>
                                      </m:r>
                                    </m:e>
                                    <m:sub>
                                      <m:r>
                                        <a:rPr lang="en-US" sz="2600" i="1">
                                          <a:solidFill>
                                            <a:prstClr val="black"/>
                                          </a:solidFill>
                                          <a:latin typeface="Cambria Math" panose="02040503050406030204" pitchFamily="18" charset="0"/>
                                          <a:ea typeface="Cambria Math" panose="02040503050406030204" pitchFamily="18" charset="0"/>
                                        </a:rPr>
                                        <m:t>𝑌</m:t>
                                      </m:r>
                                    </m:sub>
                                  </m:sSub>
                                </m:e>
                              </m:d>
                            </m:e>
                            <m:sup>
                              <m:r>
                                <a:rPr lang="en-US" sz="2600" b="0" i="1" smtClean="0">
                                  <a:latin typeface="Cambria Math" panose="02040503050406030204" pitchFamily="18" charset="0"/>
                                </a:rPr>
                                <m:t>2</m:t>
                              </m:r>
                            </m:sup>
                          </m:sSup>
                        </m:e>
                      </m:d>
                    </m:oMath>
                  </m:oMathPara>
                </a14:m>
                <a:endParaRPr lang="en-US" sz="2600" b="0" dirty="0"/>
              </a:p>
              <a:p>
                <a:pPr marL="0" indent="0">
                  <a:buNone/>
                </a:pPr>
                <a:endParaRPr lang="en-US" sz="2600" b="0" dirty="0"/>
              </a:p>
              <a:p>
                <a:pPr marL="0" indent="0">
                  <a:buNone/>
                </a:pPr>
                <a14:m>
                  <m:oMathPara xmlns:m="http://schemas.openxmlformats.org/officeDocument/2006/math">
                    <m:oMathParaPr>
                      <m:jc m:val="centerGroup"/>
                    </m:oMathParaPr>
                    <m:oMath xmlns:m="http://schemas.openxmlformats.org/officeDocument/2006/math">
                      <m:r>
                        <a:rPr lang="en-US" sz="2600" i="1">
                          <a:solidFill>
                            <a:prstClr val="black"/>
                          </a:solidFill>
                          <a:latin typeface="Cambria Math" panose="02040503050406030204" pitchFamily="18" charset="0"/>
                        </a:rPr>
                        <m:t>𝑉𝑎𝑟</m:t>
                      </m:r>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𝑋</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𝑌</m:t>
                          </m:r>
                        </m:e>
                      </m:d>
                      <m:r>
                        <a:rPr lang="en-US" sz="2600" b="0" i="1" smtClean="0">
                          <a:latin typeface="Cambria Math" panose="02040503050406030204" pitchFamily="18" charset="0"/>
                        </a:rPr>
                        <m:t>=</m:t>
                      </m:r>
                      <m:sSubSup>
                        <m:sSubSupPr>
                          <m:ctrlPr>
                            <a:rPr lang="en-US" sz="2600" i="1">
                              <a:solidFill>
                                <a:prstClr val="black"/>
                              </a:solidFill>
                              <a:latin typeface="Cambria Math" panose="02040503050406030204" pitchFamily="18" charset="0"/>
                            </a:rPr>
                          </m:ctrlPr>
                        </m:sSubSupPr>
                        <m:e>
                          <m:r>
                            <a:rPr lang="en-US" sz="2600" i="1">
                              <a:solidFill>
                                <a:prstClr val="black"/>
                              </a:solidFill>
                              <a:latin typeface="Cambria Math" panose="02040503050406030204" pitchFamily="18" charset="0"/>
                              <a:ea typeface="Cambria Math" panose="02040503050406030204" pitchFamily="18" charset="0"/>
                            </a:rPr>
                            <m:t>𝜎</m:t>
                          </m:r>
                        </m:e>
                        <m:sub>
                          <m:r>
                            <a:rPr lang="en-US" sz="2600" i="1">
                              <a:solidFill>
                                <a:prstClr val="black"/>
                              </a:solidFill>
                              <a:latin typeface="Cambria Math" panose="02040503050406030204" pitchFamily="18" charset="0"/>
                            </a:rPr>
                            <m:t>𝑋</m:t>
                          </m:r>
                        </m:sub>
                        <m:sup>
                          <m:r>
                            <a:rPr lang="en-US" sz="2600" i="1">
                              <a:solidFill>
                                <a:prstClr val="black"/>
                              </a:solidFill>
                              <a:latin typeface="Cambria Math" panose="02040503050406030204" pitchFamily="18" charset="0"/>
                            </a:rPr>
                            <m:t>2</m:t>
                          </m:r>
                        </m:sup>
                      </m:sSubSup>
                      <m:r>
                        <a:rPr lang="en-US" sz="2600" i="1">
                          <a:solidFill>
                            <a:prstClr val="black"/>
                          </a:solidFill>
                          <a:latin typeface="Cambria Math" panose="02040503050406030204" pitchFamily="18" charset="0"/>
                        </a:rPr>
                        <m:t>+</m:t>
                      </m:r>
                      <m:sSubSup>
                        <m:sSubSupPr>
                          <m:ctrlPr>
                            <a:rPr lang="en-US" sz="2600" i="1">
                              <a:solidFill>
                                <a:prstClr val="black"/>
                              </a:solidFill>
                              <a:latin typeface="Cambria Math" panose="02040503050406030204" pitchFamily="18" charset="0"/>
                            </a:rPr>
                          </m:ctrlPr>
                        </m:sSubSupPr>
                        <m:e>
                          <m:r>
                            <a:rPr lang="en-US" sz="2600" i="1">
                              <a:solidFill>
                                <a:prstClr val="black"/>
                              </a:solidFill>
                              <a:latin typeface="Cambria Math" panose="02040503050406030204" pitchFamily="18" charset="0"/>
                              <a:ea typeface="Cambria Math" panose="02040503050406030204" pitchFamily="18" charset="0"/>
                            </a:rPr>
                            <m:t>𝜎</m:t>
                          </m:r>
                        </m:e>
                        <m:sub>
                          <m:r>
                            <a:rPr lang="en-US" sz="2600" i="1">
                              <a:solidFill>
                                <a:prstClr val="black"/>
                              </a:solidFill>
                              <a:latin typeface="Cambria Math" panose="02040503050406030204" pitchFamily="18" charset="0"/>
                            </a:rPr>
                            <m:t>𝑌</m:t>
                          </m:r>
                        </m:sub>
                        <m:sup>
                          <m:r>
                            <a:rPr lang="en-US" sz="2600" i="1">
                              <a:solidFill>
                                <a:prstClr val="black"/>
                              </a:solidFill>
                              <a:latin typeface="Cambria Math" panose="02040503050406030204" pitchFamily="18" charset="0"/>
                            </a:rPr>
                            <m:t>2</m:t>
                          </m:r>
                        </m:sup>
                      </m:sSubSup>
                      <m:r>
                        <a:rPr lang="en-US" sz="2600" b="0" i="1" smtClean="0">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ea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2</m:t>
                          </m:r>
                          <m:r>
                            <a:rPr lang="en-US" sz="2600" i="1">
                              <a:solidFill>
                                <a:prstClr val="black"/>
                              </a:solidFill>
                              <a:latin typeface="Cambria Math" panose="02040503050406030204" pitchFamily="18" charset="0"/>
                              <a:ea typeface="Cambria Math" panose="02040503050406030204" pitchFamily="18" charset="0"/>
                            </a:rPr>
                            <m:t>𝐶</m:t>
                          </m:r>
                        </m:e>
                        <m:sub>
                          <m:r>
                            <a:rPr lang="en-US" sz="2600" i="1">
                              <a:solidFill>
                                <a:prstClr val="black"/>
                              </a:solidFill>
                              <a:latin typeface="Cambria Math" panose="02040503050406030204" pitchFamily="18" charset="0"/>
                              <a:ea typeface="Cambria Math" panose="02040503050406030204" pitchFamily="18" charset="0"/>
                            </a:rPr>
                            <m:t>𝑋𝑌</m:t>
                          </m:r>
                        </m:sub>
                      </m:sSub>
                    </m:oMath>
                  </m:oMathPara>
                </a14:m>
                <a:endParaRPr lang="en-US" sz="2600"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58F09E7-97D0-4FC2-97DD-BBDA130120E3}"/>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C2EAFA-DE74-4F32-9DA0-79D9A79D7AAF}"/>
              </a:ext>
            </a:extLst>
          </p:cNvPr>
          <p:cNvSpPr>
            <a:spLocks noGrp="1"/>
          </p:cNvSpPr>
          <p:nvPr>
            <p:ph type="sldNum" sz="quarter" idx="12"/>
          </p:nvPr>
        </p:nvSpPr>
        <p:spPr/>
        <p:txBody>
          <a:bodyPr/>
          <a:lstStyle/>
          <a:p>
            <a:fld id="{A6C0F4D1-524F-41CA-8AFC-EEB2E05DF18F}" type="slidenum">
              <a:rPr lang="en-US" smtClean="0"/>
              <a:t>48</a:t>
            </a:fld>
            <a:endParaRPr lang="en-US"/>
          </a:p>
        </p:txBody>
      </p:sp>
    </p:spTree>
    <p:extLst>
      <p:ext uri="{BB962C8B-B14F-4D97-AF65-F5344CB8AC3E}">
        <p14:creationId xmlns:p14="http://schemas.microsoft.com/office/powerpoint/2010/main" val="1989804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78C2-F7FC-4918-84EE-5C77487610FE}"/>
              </a:ext>
            </a:extLst>
          </p:cNvPr>
          <p:cNvSpPr>
            <a:spLocks noGrp="1"/>
          </p:cNvSpPr>
          <p:nvPr>
            <p:ph type="title"/>
          </p:nvPr>
        </p:nvSpPr>
        <p:spPr/>
        <p:txBody>
          <a:bodyPr/>
          <a:lstStyle/>
          <a:p>
            <a:pPr algn="ctr"/>
            <a:r>
              <a:rPr lang="en-US" dirty="0"/>
              <a:t>PDF of the Sum of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8D9007-EC32-4541-A042-42364C5242DE}"/>
                  </a:ext>
                </a:extLst>
              </p:cNvPr>
              <p:cNvSpPr>
                <a:spLocks noGrp="1"/>
              </p:cNvSpPr>
              <p:nvPr>
                <p:ph idx="1"/>
              </p:nvPr>
            </p:nvSpPr>
            <p:spPr/>
            <p:txBody>
              <a:bodyPr/>
              <a:lstStyle/>
              <a:p>
                <a:pPr marL="0" indent="0">
                  <a:buNone/>
                </a:pPr>
                <a:r>
                  <a:rPr lang="en-US" dirty="0"/>
                  <a:t>Consider </a:t>
                </a:r>
                <a14:m>
                  <m:oMath xmlns:m="http://schemas.openxmlformats.org/officeDocument/2006/math">
                    <m:r>
                      <a:rPr lang="en-US" b="0" i="1" smtClean="0">
                        <a:latin typeface="Cambria Math" panose="02040503050406030204" pitchFamily="18" charset="0"/>
                      </a:rPr>
                      <m:t>𝑛</m:t>
                    </m:r>
                  </m:oMath>
                </a14:m>
                <a:r>
                  <a:rPr lang="en-US" dirty="0"/>
                  <a:t>  independent random variables </a:t>
                </a:r>
                <a14:m>
                  <m:oMath xmlns:m="http://schemas.openxmlformats.org/officeDocument/2006/math">
                    <m:sSubSup>
                      <m:sSubSupPr>
                        <m:ctrlPr>
                          <a:rPr lang="en-US"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a14:m>
                <a:r>
                  <a:rPr lang="en-US" dirty="0"/>
                  <a:t>  with individual PDFs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a:t>.  It is desired to determine the PDF and the statistics of their sum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p>
                <a:pPr marL="0" indent="0">
                  <a:buNone/>
                </a:pPr>
                <a:endParaRPr lang="en-US" dirty="0"/>
              </a:p>
              <a:p>
                <a:pPr marL="0" indent="0">
                  <a:buNone/>
                </a:pPr>
                <a:r>
                  <a:rPr lang="en-US" dirty="0"/>
                  <a:t>The best way to handle this is through the moment generating functions.</a:t>
                </a:r>
              </a:p>
            </p:txBody>
          </p:sp>
        </mc:Choice>
        <mc:Fallback xmlns="">
          <p:sp>
            <p:nvSpPr>
              <p:cNvPr id="3" name="Content Placeholder 2">
                <a:extLst>
                  <a:ext uri="{FF2B5EF4-FFF2-40B4-BE49-F238E27FC236}">
                    <a16:creationId xmlns:a16="http://schemas.microsoft.com/office/drawing/2014/main" id="{A98D9007-EC32-4541-A042-42364C5242D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66355A-3F2E-4816-B42A-28391BCCDD10}"/>
              </a:ext>
            </a:extLst>
          </p:cNvPr>
          <p:cNvSpPr>
            <a:spLocks noGrp="1"/>
          </p:cNvSpPr>
          <p:nvPr>
            <p:ph type="sldNum" sz="quarter" idx="12"/>
          </p:nvPr>
        </p:nvSpPr>
        <p:spPr/>
        <p:txBody>
          <a:bodyPr/>
          <a:lstStyle/>
          <a:p>
            <a:fld id="{A6C0F4D1-524F-41CA-8AFC-EEB2E05DF18F}" type="slidenum">
              <a:rPr lang="en-US" smtClean="0"/>
              <a:t>49</a:t>
            </a:fld>
            <a:endParaRPr lang="en-US"/>
          </a:p>
        </p:txBody>
      </p:sp>
    </p:spTree>
    <p:extLst>
      <p:ext uri="{BB962C8B-B14F-4D97-AF65-F5344CB8AC3E}">
        <p14:creationId xmlns:p14="http://schemas.microsoft.com/office/powerpoint/2010/main" val="45126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B22-55C3-4EA8-B833-91C07FABFDF0}"/>
              </a:ext>
            </a:extLst>
          </p:cNvPr>
          <p:cNvSpPr>
            <a:spLocks noGrp="1"/>
          </p:cNvSpPr>
          <p:nvPr>
            <p:ph type="title"/>
          </p:nvPr>
        </p:nvSpPr>
        <p:spPr/>
        <p:txBody>
          <a:bodyPr/>
          <a:lstStyle/>
          <a:p>
            <a:pPr algn="ctr"/>
            <a:r>
              <a:rPr lang="en-US" dirty="0"/>
              <a:t>Joint Probability Distribution of Discrete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D834A7-CF0E-4CA3-9233-C7779F9877E6}"/>
                  </a:ext>
                </a:extLst>
              </p:cNvPr>
              <p:cNvSpPr>
                <a:spLocks noGrp="1"/>
              </p:cNvSpPr>
              <p:nvPr>
                <p:ph idx="1"/>
              </p:nvPr>
            </p:nvSpPr>
            <p:spPr/>
            <p:txBody>
              <a:bodyPr/>
              <a:lstStyle/>
              <a:p>
                <a:pPr marL="0" indent="0">
                  <a:buNone/>
                </a:pPr>
                <a:r>
                  <a:rPr lang="en-US" b="1" u="sng" dirty="0"/>
                  <a:t>Joint CDF</a:t>
                </a:r>
                <a:r>
                  <a:rPr lang="en-US" b="1" dirty="0"/>
                  <a:t>: </a:t>
                </a:r>
              </a:p>
              <a:p>
                <a:pPr marL="0" indent="0">
                  <a:buNone/>
                </a:pPr>
                <a:r>
                  <a:rPr lang="en-US" dirty="0"/>
                  <a:t>Consider two discrete random variables </a:t>
                </a:r>
                <a14:m>
                  <m:oMath xmlns:m="http://schemas.openxmlformats.org/officeDocument/2006/math">
                    <m:r>
                      <a:rPr lang="en-US" b="0" i="1" smtClean="0">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defined on the sample space of an experiment.  Their joint CDF, denoted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is defined, for all real numbers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as</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𝑣</m:t>
                          </m:r>
                          <m:r>
                            <a:rPr lang="en-US" b="0" i="1" smtClean="0">
                              <a:latin typeface="Cambria Math" panose="02040503050406030204" pitchFamily="18" charset="0"/>
                            </a:rPr>
                            <m:t>=−∞</m:t>
                          </m:r>
                        </m:sub>
                        <m:sup>
                          <m:r>
                            <a:rPr lang="en-US" b="0" i="1" smtClean="0">
                              <a:latin typeface="Cambria Math" panose="02040503050406030204" pitchFamily="18" charset="0"/>
                            </a:rPr>
                            <m:t>𝑦</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𝑢</m:t>
                              </m:r>
                              <m:r>
                                <a:rPr lang="en-US" b="0" i="1" smtClean="0">
                                  <a:latin typeface="Cambria Math" panose="02040503050406030204" pitchFamily="18" charset="0"/>
                                </a:rPr>
                                <m:t>=−∞</m:t>
                              </m:r>
                            </m:sub>
                            <m:sup>
                              <m:r>
                                <a:rPr lang="en-US" b="0" i="1" smtClean="0">
                                  <a:latin typeface="Cambria Math" panose="02040503050406030204" pitchFamily="18" charset="0"/>
                                </a:rPr>
                                <m:t>𝑥</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e>
                              </m:d>
                            </m:e>
                          </m:nary>
                        </m:e>
                      </m:nary>
                    </m:oMath>
                  </m:oMathPara>
                </a14:m>
                <a:endParaRPr lang="en-US" dirty="0"/>
              </a:p>
            </p:txBody>
          </p:sp>
        </mc:Choice>
        <mc:Fallback xmlns="">
          <p:sp>
            <p:nvSpPr>
              <p:cNvPr id="3" name="Content Placeholder 2">
                <a:extLst>
                  <a:ext uri="{FF2B5EF4-FFF2-40B4-BE49-F238E27FC236}">
                    <a16:creationId xmlns:a16="http://schemas.microsoft.com/office/drawing/2014/main" id="{AAD834A7-CF0E-4CA3-9233-C7779F9877E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845125-2966-41A6-B8E2-C6310E1D84EC}"/>
              </a:ext>
            </a:extLst>
          </p:cNvPr>
          <p:cNvSpPr>
            <a:spLocks noGrp="1"/>
          </p:cNvSpPr>
          <p:nvPr>
            <p:ph type="sldNum" sz="quarter" idx="12"/>
          </p:nvPr>
        </p:nvSpPr>
        <p:spPr/>
        <p:txBody>
          <a:bodyPr/>
          <a:lstStyle/>
          <a:p>
            <a:fld id="{A6C0F4D1-524F-41CA-8AFC-EEB2E05DF18F}" type="slidenum">
              <a:rPr lang="en-US" smtClean="0"/>
              <a:t>5</a:t>
            </a:fld>
            <a:endParaRPr lang="en-US"/>
          </a:p>
        </p:txBody>
      </p:sp>
    </p:spTree>
    <p:extLst>
      <p:ext uri="{BB962C8B-B14F-4D97-AF65-F5344CB8AC3E}">
        <p14:creationId xmlns:p14="http://schemas.microsoft.com/office/powerpoint/2010/main" val="6517739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6B52-B379-463D-A462-97A495291046}"/>
              </a:ext>
            </a:extLst>
          </p:cNvPr>
          <p:cNvSpPr>
            <a:spLocks noGrp="1"/>
          </p:cNvSpPr>
          <p:nvPr>
            <p:ph type="title"/>
          </p:nvPr>
        </p:nvSpPr>
        <p:spPr/>
        <p:txBody>
          <a:bodyPr/>
          <a:lstStyle/>
          <a:p>
            <a:pPr algn="ctr"/>
            <a:r>
              <a:rPr lang="en-US" dirty="0"/>
              <a:t>Moment Generating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ED3EC3-8546-4D27-976A-55BC4D22C8D1}"/>
                  </a:ext>
                </a:extLst>
              </p:cNvPr>
              <p:cNvSpPr>
                <a:spLocks noGrp="1"/>
              </p:cNvSpPr>
              <p:nvPr>
                <p:ph idx="1"/>
              </p:nvPr>
            </p:nvSpPr>
            <p:spPr/>
            <p:txBody>
              <a:bodyPr>
                <a:normAutofit fontScale="92500" lnSpcReduction="10000"/>
              </a:bodyPr>
              <a:lstStyle/>
              <a:p>
                <a:pPr marL="0" indent="0">
                  <a:buNone/>
                </a:pPr>
                <a:r>
                  <a:rPr lang="en-US" b="1" u="sng" dirty="0"/>
                  <a:t>Single Random Variable</a:t>
                </a:r>
                <a:r>
                  <a:rPr lang="en-US" b="1" dirty="0"/>
                  <a:t>: </a:t>
                </a:r>
                <a:r>
                  <a:rPr lang="en-US" dirty="0"/>
                  <a:t>The moment generating function of a single random variable is defined as the expected value of the function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𝑢𝑋</m:t>
                        </m:r>
                      </m:sup>
                    </m:sSup>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𝜙</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𝑢𝑋</m:t>
                              </m:r>
                            </m:sup>
                          </m:sSup>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𝑒</m:t>
                              </m:r>
                            </m:e>
                            <m:sup>
                              <m:r>
                                <a:rPr lang="en-US" i="1">
                                  <a:solidFill>
                                    <a:prstClr val="black"/>
                                  </a:solidFill>
                                  <a:latin typeface="Cambria Math" panose="02040503050406030204" pitchFamily="18" charset="0"/>
                                </a:rPr>
                                <m:t>𝑢𝑋</m:t>
                              </m:r>
                            </m:sup>
                          </m:sSup>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b="0" i="1" smtClean="0">
                                  <a:solidFill>
                                    <a:prstClr val="black"/>
                                  </a:solidFill>
                                  <a:latin typeface="Cambria Math" panose="02040503050406030204" pitchFamily="18" charset="0"/>
                                </a:rPr>
                                <m:t>𝑋</m:t>
                              </m:r>
                            </m:sub>
                          </m:sSub>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e>
                          </m:d>
                          <m:r>
                            <a:rPr lang="en-US" b="0" i="1" smtClean="0">
                              <a:solidFill>
                                <a:prstClr val="black"/>
                              </a:solidFill>
                              <a:latin typeface="Cambria Math" panose="02040503050406030204" pitchFamily="18" charset="0"/>
                            </a:rPr>
                            <m:t>𝑑𝑥</m:t>
                          </m:r>
                        </m:e>
                      </m:nary>
                    </m:oMath>
                  </m:oMathPara>
                </a14:m>
                <a:endParaRPr lang="en-US" dirty="0"/>
              </a:p>
              <a:p>
                <a:pPr marL="0" indent="0">
                  <a:buNone/>
                </a:pPr>
                <a:endParaRPr lang="en-US" dirty="0"/>
              </a:p>
              <a:p>
                <a:pPr marL="0" indent="0">
                  <a:buNone/>
                </a:pPr>
                <a:r>
                  <a:rPr lang="en-US" dirty="0"/>
                  <a:t>If we interpret the above as the inverse Fourier transform of the PDF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then the inverse Fourier transform of the moment generating function is the PDF of </a:t>
                </a:r>
                <a14:m>
                  <m:oMath xmlns:m="http://schemas.openxmlformats.org/officeDocument/2006/math">
                    <m:r>
                      <a:rPr lang="en-US" b="0" i="1" smtClean="0">
                        <a:latin typeface="Cambria Math" panose="02040503050406030204" pitchFamily="18" charset="0"/>
                      </a:rPr>
                      <m:t>𝑋</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m:t>
                      </m:r>
                      <m:nary>
                        <m:naryPr>
                          <m:ctrlPr>
                            <a:rPr lang="en-US" i="1" smtClean="0">
                              <a:solidFill>
                                <a:prstClr val="black"/>
                              </a:solidFill>
                              <a:latin typeface="Cambria Math" panose="02040503050406030204" pitchFamily="18" charset="0"/>
                            </a:rPr>
                          </m:ctrlPr>
                        </m:naryPr>
                        <m:sub>
                          <m:r>
                            <m:rPr>
                              <m:brk m:alnAt="23"/>
                            </m:rP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m:t>
                          </m:r>
                        </m:sub>
                        <m:sup>
                          <m:r>
                            <a:rPr lang="en-US" i="1">
                              <a:solidFill>
                                <a:prstClr val="black"/>
                              </a:solidFill>
                              <a:latin typeface="Cambria Math" panose="02040503050406030204" pitchFamily="18" charset="0"/>
                              <a:ea typeface="Cambria Math" panose="02040503050406030204" pitchFamily="18" charset="0"/>
                            </a:rPr>
                            <m:t>∞</m:t>
                          </m:r>
                        </m:sup>
                        <m:e>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𝑒</m:t>
                              </m:r>
                            </m:e>
                            <m:sup>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𝑢𝑋</m:t>
                              </m:r>
                            </m:sup>
                          </m:sSup>
                          <m:sSub>
                            <m:sSubPr>
                              <m:ctrlPr>
                                <a:rPr lang="en-US"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𝜙</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𝑢</m:t>
                              </m:r>
                            </m:e>
                          </m:d>
                          <m:r>
                            <a:rPr lang="en-US" i="1">
                              <a:solidFill>
                                <a:prstClr val="black"/>
                              </a:solidFill>
                              <a:latin typeface="Cambria Math" panose="02040503050406030204" pitchFamily="18" charset="0"/>
                            </a:rPr>
                            <m:t>𝑑</m:t>
                          </m:r>
                          <m:r>
                            <a:rPr lang="en-US" b="0" i="1" smtClean="0">
                              <a:solidFill>
                                <a:prstClr val="black"/>
                              </a:solidFill>
                              <a:latin typeface="Cambria Math" panose="02040503050406030204" pitchFamily="18" charset="0"/>
                            </a:rPr>
                            <m:t>𝑢</m:t>
                          </m:r>
                        </m:e>
                      </m:nary>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3ED3EC3-8546-4D27-976A-55BC4D22C8D1}"/>
                  </a:ext>
                </a:extLst>
              </p:cNvPr>
              <p:cNvSpPr>
                <a:spLocks noGrp="1" noRot="1" noChangeAspect="1" noMove="1" noResize="1" noEditPoints="1" noAdjustHandles="1" noChangeArrowheads="1" noChangeShapeType="1" noTextEdit="1"/>
              </p:cNvSpPr>
              <p:nvPr>
                <p:ph idx="1"/>
              </p:nvPr>
            </p:nvSpPr>
            <p:spPr>
              <a:blipFill>
                <a:blip r:embed="rId2"/>
                <a:stretch>
                  <a:fillRect l="-1043" t="-2801" r="-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7CEA015-CE6B-4F86-BEC8-38CCD96BDE27}"/>
              </a:ext>
            </a:extLst>
          </p:cNvPr>
          <p:cNvSpPr>
            <a:spLocks noGrp="1"/>
          </p:cNvSpPr>
          <p:nvPr>
            <p:ph type="sldNum" sz="quarter" idx="12"/>
          </p:nvPr>
        </p:nvSpPr>
        <p:spPr/>
        <p:txBody>
          <a:bodyPr/>
          <a:lstStyle/>
          <a:p>
            <a:fld id="{A6C0F4D1-524F-41CA-8AFC-EEB2E05DF18F}" type="slidenum">
              <a:rPr lang="en-US" smtClean="0"/>
              <a:t>50</a:t>
            </a:fld>
            <a:endParaRPr lang="en-US"/>
          </a:p>
        </p:txBody>
      </p:sp>
    </p:spTree>
    <p:extLst>
      <p:ext uri="{BB962C8B-B14F-4D97-AF65-F5344CB8AC3E}">
        <p14:creationId xmlns:p14="http://schemas.microsoft.com/office/powerpoint/2010/main" val="1829393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D920C7F-D52C-4D98-A1C4-FDFBD379685F}"/>
                  </a:ext>
                </a:extLst>
              </p:cNvPr>
              <p:cNvSpPr>
                <a:spLocks noGrp="1"/>
              </p:cNvSpPr>
              <p:nvPr>
                <p:ph type="title"/>
              </p:nvPr>
            </p:nvSpPr>
            <p:spPr/>
            <p:txBody>
              <a:bodyPr/>
              <a:lstStyle/>
              <a:p>
                <a:pPr algn="ctr"/>
                <a:r>
                  <a:rPr lang="en-US" dirty="0"/>
                  <a:t>First Moment of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2" name="Title 1">
                <a:extLst>
                  <a:ext uri="{FF2B5EF4-FFF2-40B4-BE49-F238E27FC236}">
                    <a16:creationId xmlns:a16="http://schemas.microsoft.com/office/drawing/2014/main" id="{7D920C7F-D52C-4D98-A1C4-FDFBD379685F}"/>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9C548F-0225-4AD5-84AE-CED2C86D7F5D}"/>
                  </a:ext>
                </a:extLst>
              </p:cNvPr>
              <p:cNvSpPr>
                <a:spLocks noGrp="1"/>
              </p:cNvSpPr>
              <p:nvPr>
                <p:ph idx="1"/>
              </p:nvPr>
            </p:nvSpPr>
            <p:spPr/>
            <p:txBody>
              <a:bodyPr/>
              <a:lstStyle/>
              <a:p>
                <a:pPr marL="0" indent="0">
                  <a:buNone/>
                </a:pPr>
                <a:r>
                  <a:rPr lang="en-US" b="1" u="sng" dirty="0"/>
                  <a:t>Expected value of  </a:t>
                </a:r>
                <a14:m>
                  <m:oMath xmlns:m="http://schemas.openxmlformats.org/officeDocument/2006/math">
                    <m:r>
                      <a:rPr lang="en-US" b="1" i="1" u="sng" smtClean="0">
                        <a:latin typeface="Cambria Math" panose="02040503050406030204" pitchFamily="18" charset="0"/>
                      </a:rPr>
                      <m:t>𝑿</m:t>
                    </m:r>
                  </m:oMath>
                </a14:m>
                <a:r>
                  <a:rPr lang="en-US" b="1" u="sng" dirty="0"/>
                  <a:t> (first moment)</a:t>
                </a:r>
                <a:r>
                  <a:rPr lang="en-US" dirty="0"/>
                  <a:t>:  </a:t>
                </a:r>
              </a:p>
              <a:p>
                <a:pPr marL="0" indent="0">
                  <a:buNone/>
                </a:pPr>
                <a:r>
                  <a:rPr lang="en-US" dirty="0"/>
                  <a:t>Take the first derivative of the moment generating function,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num>
                        <m:den>
                          <m:r>
                            <a:rPr lang="en-US" b="0" i="1" smtClean="0">
                              <a:latin typeface="Cambria Math" panose="02040503050406030204" pitchFamily="18" charset="0"/>
                            </a:rPr>
                            <m:t>𝑑𝑢</m:t>
                          </m:r>
                        </m:den>
                      </m:f>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𝑢𝑥</m:t>
                                      </m:r>
                                    </m:sup>
                                  </m:sSup>
                                </m:e>
                              </m:d>
                            </m:num>
                            <m:den>
                              <m:r>
                                <a:rPr lang="en-US" b="0" i="1" smtClean="0">
                                  <a:latin typeface="Cambria Math" panose="02040503050406030204" pitchFamily="18" charset="0"/>
                                </a:rPr>
                                <m:t>𝑑𝑢</m:t>
                              </m:r>
                            </m:den>
                          </m:f>
                          <m:r>
                            <a:rPr lang="en-US" b="0" i="1" smtClean="0">
                              <a:latin typeface="Cambria Math" panose="02040503050406030204" pitchFamily="18" charset="0"/>
                            </a:rPr>
                            <m:t>𝑑𝑥</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𝑢𝑥</m:t>
                                  </m:r>
                                </m:sup>
                              </m:sSup>
                              <m:r>
                                <a:rPr lang="en-US" b="0" i="1" smtClean="0">
                                  <a:latin typeface="Cambria Math" panose="02040503050406030204" pitchFamily="18" charset="0"/>
                                </a:rPr>
                                <m:t>𝑑𝑥</m:t>
                              </m:r>
                            </m:e>
                          </m:nary>
                        </m:e>
                      </m:nary>
                    </m:oMath>
                  </m:oMathPara>
                </a14:m>
                <a:endParaRPr lang="en-US" dirty="0"/>
              </a:p>
              <a:p>
                <a:pPr marL="0" indent="0">
                  <a:buNone/>
                </a:pPr>
                <a:endParaRPr lang="en-US" dirty="0"/>
              </a:p>
              <a:p>
                <a:pPr marL="0" indent="0">
                  <a:buNone/>
                </a:pPr>
                <a:r>
                  <a:rPr lang="en-US" dirty="0"/>
                  <a:t>Evaluate the first derivative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=0</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𝑑</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𝜙</m:t>
                                      </m:r>
                                    </m:e>
                                    <m:sub>
                                      <m:r>
                                        <a:rPr lang="en-US" i="1">
                                          <a:solidFill>
                                            <a:prstClr val="black"/>
                                          </a:solidFill>
                                          <a:latin typeface="Cambria Math" panose="02040503050406030204" pitchFamily="18" charset="0"/>
                                        </a:rPr>
                                        <m:t>𝑋</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𝑢</m:t>
                                  </m:r>
                                  <m:r>
                                    <a:rPr lang="en-US" i="1">
                                      <a:solidFill>
                                        <a:prstClr val="black"/>
                                      </a:solidFill>
                                      <a:latin typeface="Cambria Math" panose="02040503050406030204" pitchFamily="18" charset="0"/>
                                    </a:rPr>
                                    <m:t>)</m:t>
                                  </m:r>
                                </m:num>
                                <m:den>
                                  <m:r>
                                    <a:rPr lang="en-US" i="1">
                                      <a:solidFill>
                                        <a:prstClr val="black"/>
                                      </a:solidFill>
                                      <a:latin typeface="Cambria Math" panose="02040503050406030204" pitchFamily="18" charset="0"/>
                                    </a:rPr>
                                    <m:t>𝑑𝑢</m:t>
                                  </m:r>
                                </m:den>
                              </m:f>
                            </m:e>
                          </m:d>
                        </m:e>
                        <m:sub>
                          <m:r>
                            <a:rPr lang="en-US" b="0" i="1" smtClean="0">
                              <a:latin typeface="Cambria Math" panose="02040503050406030204" pitchFamily="18" charset="0"/>
                            </a:rPr>
                            <m:t>𝑢</m:t>
                          </m:r>
                          <m:r>
                            <a:rPr lang="en-US" b="0" i="1" smtClean="0">
                              <a:latin typeface="Cambria Math" panose="02040503050406030204" pitchFamily="18" charset="0"/>
                            </a:rPr>
                            <m:t>=0</m:t>
                          </m:r>
                        </m:sub>
                      </m:sSub>
                      <m:r>
                        <a:rPr lang="en-US" b="0" i="1" smtClean="0">
                          <a:latin typeface="Cambria Math" panose="02040503050406030204" pitchFamily="18" charset="0"/>
                        </a:rPr>
                        <m:t>=</m:t>
                      </m:r>
                      <m:nary>
                        <m:naryPr>
                          <m:ctrlPr>
                            <a:rPr lang="en-US" i="1">
                              <a:solidFill>
                                <a:prstClr val="black"/>
                              </a:solidFill>
                              <a:latin typeface="Cambria Math" panose="02040503050406030204" pitchFamily="18" charset="0"/>
                            </a:rPr>
                          </m:ctrlPr>
                        </m:naryPr>
                        <m:sub>
                          <m:r>
                            <m:rPr>
                              <m:brk m:alnAt="23"/>
                            </m:rP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m:t>
                          </m:r>
                        </m:sub>
                        <m:sup>
                          <m:r>
                            <a:rPr lang="en-US" i="1">
                              <a:solidFill>
                                <a:prstClr val="black"/>
                              </a:solidFill>
                              <a:latin typeface="Cambria Math" panose="02040503050406030204" pitchFamily="18" charset="0"/>
                              <a:ea typeface="Cambria Math" panose="02040503050406030204" pitchFamily="18" charset="0"/>
                            </a:rPr>
                            <m:t>∞</m:t>
                          </m:r>
                        </m:sup>
                        <m:e>
                          <m:r>
                            <a:rPr lang="en-US" i="1">
                              <a:solidFill>
                                <a:prstClr val="black"/>
                              </a:solidFill>
                              <a:latin typeface="Cambria Math" panose="02040503050406030204" pitchFamily="18" charset="0"/>
                            </a:rPr>
                            <m:t>𝑥</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𝑑𝑥</m:t>
                          </m:r>
                          <m:r>
                            <a:rPr lang="en-US" b="0" i="1" smtClean="0">
                              <a:solidFill>
                                <a:prstClr val="black"/>
                              </a:solidFill>
                              <a:latin typeface="Cambria Math" panose="02040503050406030204" pitchFamily="18" charset="0"/>
                            </a:rPr>
                            <m:t>=</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𝜇</m:t>
                              </m:r>
                            </m:e>
                            <m:sub>
                              <m:r>
                                <a:rPr lang="en-US" b="0" i="1" smtClean="0">
                                  <a:solidFill>
                                    <a:prstClr val="black"/>
                                  </a:solidFill>
                                  <a:latin typeface="Cambria Math" panose="02040503050406030204" pitchFamily="18" charset="0"/>
                                </a:rPr>
                                <m:t>𝑋</m:t>
                              </m:r>
                            </m:sub>
                          </m:sSub>
                        </m:e>
                      </m:nary>
                    </m:oMath>
                  </m:oMathPara>
                </a14:m>
                <a:endParaRPr lang="en-US" dirty="0"/>
              </a:p>
            </p:txBody>
          </p:sp>
        </mc:Choice>
        <mc:Fallback xmlns="">
          <p:sp>
            <p:nvSpPr>
              <p:cNvPr id="3" name="Content Placeholder 2">
                <a:extLst>
                  <a:ext uri="{FF2B5EF4-FFF2-40B4-BE49-F238E27FC236}">
                    <a16:creationId xmlns:a16="http://schemas.microsoft.com/office/drawing/2014/main" id="{789C548F-0225-4AD5-84AE-CED2C86D7F5D}"/>
                  </a:ext>
                </a:extLst>
              </p:cNvPr>
              <p:cNvSpPr>
                <a:spLocks noGrp="1" noRot="1" noChangeAspect="1" noMove="1" noResize="1" noEditPoints="1" noAdjustHandles="1" noChangeArrowheads="1" noChangeShapeType="1" noTextEdit="1"/>
              </p:cNvSpPr>
              <p:nvPr>
                <p:ph idx="1"/>
              </p:nvPr>
            </p:nvSpPr>
            <p:spPr>
              <a:blipFill>
                <a:blip r:embed="rId4"/>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E53E11-7226-4F0B-9212-16AECA26B13C}"/>
              </a:ext>
            </a:extLst>
          </p:cNvPr>
          <p:cNvSpPr>
            <a:spLocks noGrp="1"/>
          </p:cNvSpPr>
          <p:nvPr>
            <p:ph type="sldNum" sz="quarter" idx="12"/>
          </p:nvPr>
        </p:nvSpPr>
        <p:spPr/>
        <p:txBody>
          <a:bodyPr/>
          <a:lstStyle/>
          <a:p>
            <a:fld id="{A6C0F4D1-524F-41CA-8AFC-EEB2E05DF18F}" type="slidenum">
              <a:rPr lang="en-US" smtClean="0"/>
              <a:t>51</a:t>
            </a:fld>
            <a:endParaRPr lang="en-US"/>
          </a:p>
        </p:txBody>
      </p:sp>
    </p:spTree>
    <p:extLst>
      <p:ext uri="{BB962C8B-B14F-4D97-AF65-F5344CB8AC3E}">
        <p14:creationId xmlns:p14="http://schemas.microsoft.com/office/powerpoint/2010/main" val="173521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2786-F7AA-42A9-90BE-990C77037D52}"/>
              </a:ext>
            </a:extLst>
          </p:cNvPr>
          <p:cNvSpPr>
            <a:spLocks noGrp="1"/>
          </p:cNvSpPr>
          <p:nvPr>
            <p:ph type="title"/>
          </p:nvPr>
        </p:nvSpPr>
        <p:spPr/>
        <p:txBody>
          <a:bodyPr/>
          <a:lstStyle/>
          <a:p>
            <a:pPr algn="ctr"/>
            <a:r>
              <a:rPr lang="en-US" dirty="0"/>
              <a:t>Higher Moments of 𝑋</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706E5E-9E3E-4BDE-9A3F-508942B0930C}"/>
                  </a:ext>
                </a:extLst>
              </p:cNvPr>
              <p:cNvSpPr>
                <a:spLocks noGrp="1"/>
              </p:cNvSpPr>
              <p:nvPr>
                <p:ph idx="1"/>
              </p:nvPr>
            </p:nvSpPr>
            <p:spPr/>
            <p:txBody>
              <a:bodyPr>
                <a:normAutofit lnSpcReduction="10000"/>
              </a:bodyPr>
              <a:lstStyle/>
              <a:p>
                <a:pPr marL="0" indent="0">
                  <a:buNone/>
                </a:pPr>
                <a:r>
                  <a:rPr lang="en-US" b="1" u="sng" dirty="0"/>
                  <a:t>Mean Square Value (2</a:t>
                </a:r>
                <a:r>
                  <a:rPr lang="en-US" b="1" u="sng" baseline="30000" dirty="0"/>
                  <a:t>nd</a:t>
                </a:r>
                <a:r>
                  <a:rPr lang="en-US" b="1" u="sng" dirty="0"/>
                  <a:t> moment):</a:t>
                </a:r>
              </a:p>
              <a:p>
                <a:pPr marL="0" indent="0">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d>
                            <m:dPr>
                              <m:begChr m:val=""/>
                              <m:endChr m:val="|"/>
                              <m:ctrlPr>
                                <a:rPr lang="en-US" i="1">
                                  <a:solidFill>
                                    <a:prstClr val="black"/>
                                  </a:solidFill>
                                  <a:latin typeface="Cambria Math" panose="02040503050406030204" pitchFamily="18" charset="0"/>
                                </a:rPr>
                              </m:ctrlPr>
                            </m:dPr>
                            <m:e>
                              <m:f>
                                <m:fPr>
                                  <m:ctrlPr>
                                    <a:rPr lang="en-US" i="1">
                                      <a:solidFill>
                                        <a:prstClr val="black"/>
                                      </a:solidFill>
                                      <a:latin typeface="Cambria Math" panose="02040503050406030204" pitchFamily="18" charset="0"/>
                                    </a:rPr>
                                  </m:ctrlPr>
                                </m:fPr>
                                <m:num>
                                  <m:sSup>
                                    <m:sSupPr>
                                      <m:ctrlPr>
                                        <a:rPr lang="en-US"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𝑑</m:t>
                                      </m:r>
                                    </m:e>
                                    <m:sup>
                                      <m:r>
                                        <a:rPr lang="en-US" b="0" i="1" smtClean="0">
                                          <a:solidFill>
                                            <a:prstClr val="black"/>
                                          </a:solidFill>
                                          <a:latin typeface="Cambria Math" panose="02040503050406030204" pitchFamily="18" charset="0"/>
                                        </a:rPr>
                                        <m:t>2</m:t>
                                      </m:r>
                                    </m:sup>
                                  </m:sSup>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𝜙</m:t>
                                      </m:r>
                                    </m:e>
                                    <m:sub>
                                      <m:r>
                                        <a:rPr lang="en-US" i="1">
                                          <a:solidFill>
                                            <a:prstClr val="black"/>
                                          </a:solidFill>
                                          <a:latin typeface="Cambria Math" panose="02040503050406030204" pitchFamily="18" charset="0"/>
                                        </a:rPr>
                                        <m:t>𝑋</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𝑢</m:t>
                                  </m:r>
                                  <m:r>
                                    <a:rPr lang="en-US" i="1">
                                      <a:solidFill>
                                        <a:prstClr val="black"/>
                                      </a:solidFill>
                                      <a:latin typeface="Cambria Math" panose="02040503050406030204" pitchFamily="18" charset="0"/>
                                    </a:rPr>
                                    <m:t>)</m:t>
                                  </m:r>
                                </m:num>
                                <m:den>
                                  <m:r>
                                    <a:rPr lang="en-US" i="1">
                                      <a:solidFill>
                                        <a:prstClr val="black"/>
                                      </a:solidFill>
                                      <a:latin typeface="Cambria Math" panose="02040503050406030204" pitchFamily="18" charset="0"/>
                                    </a:rPr>
                                    <m:t>𝑑</m:t>
                                  </m:r>
                                  <m:sSup>
                                    <m:sSupPr>
                                      <m:ctrlPr>
                                        <a:rPr lang="en-US"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𝑢</m:t>
                                      </m:r>
                                    </m:e>
                                    <m:sup>
                                      <m:r>
                                        <a:rPr lang="en-US" b="0" i="1" smtClean="0">
                                          <a:solidFill>
                                            <a:prstClr val="black"/>
                                          </a:solidFill>
                                          <a:latin typeface="Cambria Math" panose="02040503050406030204" pitchFamily="18" charset="0"/>
                                        </a:rPr>
                                        <m:t>2</m:t>
                                      </m:r>
                                    </m:sup>
                                  </m:sSup>
                                </m:den>
                              </m:f>
                            </m:e>
                          </m:d>
                        </m:e>
                        <m:sub>
                          <m:r>
                            <a:rPr lang="en-US" i="1">
                              <a:solidFill>
                                <a:prstClr val="black"/>
                              </a:solidFill>
                              <a:latin typeface="Cambria Math" panose="02040503050406030204" pitchFamily="18" charset="0"/>
                            </a:rPr>
                            <m:t>𝑢</m:t>
                          </m:r>
                          <m:r>
                            <a:rPr lang="en-US" i="1">
                              <a:solidFill>
                                <a:prstClr val="black"/>
                              </a:solidFill>
                              <a:latin typeface="Cambria Math" panose="02040503050406030204" pitchFamily="18" charset="0"/>
                            </a:rPr>
                            <m:t>=0</m:t>
                          </m:r>
                        </m:sub>
                      </m:sSub>
                      <m:r>
                        <a:rPr lang="en-US" i="1">
                          <a:solidFill>
                            <a:prstClr val="black"/>
                          </a:solidFill>
                          <a:latin typeface="Cambria Math" panose="02040503050406030204" pitchFamily="18" charset="0"/>
                        </a:rPr>
                        <m:t>=</m:t>
                      </m:r>
                      <m:nary>
                        <m:naryPr>
                          <m:ctrlPr>
                            <a:rPr lang="en-US" i="1">
                              <a:solidFill>
                                <a:prstClr val="black"/>
                              </a:solidFill>
                              <a:latin typeface="Cambria Math" panose="02040503050406030204" pitchFamily="18" charset="0"/>
                            </a:rPr>
                          </m:ctrlPr>
                        </m:naryPr>
                        <m:sub>
                          <m:r>
                            <m:rPr>
                              <m:brk m:alnAt="23"/>
                            </m:rP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m:t>
                          </m:r>
                        </m:sub>
                        <m:sup>
                          <m:r>
                            <a:rPr lang="en-US" i="1">
                              <a:solidFill>
                                <a:prstClr val="black"/>
                              </a:solidFill>
                              <a:latin typeface="Cambria Math" panose="02040503050406030204" pitchFamily="18" charset="0"/>
                              <a:ea typeface="Cambria Math" panose="02040503050406030204" pitchFamily="18" charset="0"/>
                            </a:rPr>
                            <m:t>∞</m:t>
                          </m:r>
                        </m:sup>
                        <m:e>
                          <m:sSup>
                            <m:sSupPr>
                              <m:ctrlPr>
                                <a:rPr lang="en-US" i="1" smtClean="0">
                                  <a:solidFill>
                                    <a:prstClr val="black"/>
                                  </a:solidFill>
                                  <a:latin typeface="Cambria Math" panose="02040503050406030204" pitchFamily="18" charset="0"/>
                                  <a:ea typeface="Cambria Math" panose="02040503050406030204" pitchFamily="18" charset="0"/>
                                </a:rPr>
                              </m:ctrlPr>
                            </m:sSupPr>
                            <m:e>
                              <m:r>
                                <a:rPr lang="en-US" b="0" i="1" smtClean="0">
                                  <a:solidFill>
                                    <a:prstClr val="black"/>
                                  </a:solidFill>
                                  <a:latin typeface="Cambria Math" panose="02040503050406030204" pitchFamily="18" charset="0"/>
                                  <a:ea typeface="Cambria Math" panose="02040503050406030204" pitchFamily="18" charset="0"/>
                                </a:rPr>
                                <m:t>𝑥</m:t>
                              </m:r>
                            </m:e>
                            <m:sup>
                              <m:r>
                                <a:rPr lang="en-US" b="0" i="1" smtClean="0">
                                  <a:solidFill>
                                    <a:prstClr val="black"/>
                                  </a:solidFill>
                                  <a:latin typeface="Cambria Math" panose="02040503050406030204" pitchFamily="18" charset="0"/>
                                  <a:ea typeface="Cambria Math" panose="02040503050406030204" pitchFamily="18" charset="0"/>
                                </a:rPr>
                                <m:t>2</m:t>
                              </m:r>
                            </m:sup>
                          </m:sSup>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𝑑𝑥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𝐸</m:t>
                          </m:r>
                          <m:d>
                            <m:dPr>
                              <m:begChr m:val="["/>
                              <m:endChr m:val="]"/>
                              <m:ctrlPr>
                                <a:rPr lang="en-US" i="1">
                                  <a:solidFill>
                                    <a:prstClr val="black"/>
                                  </a:solidFill>
                                  <a:latin typeface="Cambria Math" panose="02040503050406030204" pitchFamily="18" charset="0"/>
                                </a:rPr>
                              </m:ctrlPr>
                            </m:dPr>
                            <m:e>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𝑋</m:t>
                                  </m:r>
                                </m:e>
                                <m:sup>
                                  <m:r>
                                    <a:rPr lang="en-US" i="1">
                                      <a:solidFill>
                                        <a:prstClr val="black"/>
                                      </a:solidFill>
                                      <a:latin typeface="Cambria Math" panose="02040503050406030204" pitchFamily="18" charset="0"/>
                                    </a:rPr>
                                    <m:t>2</m:t>
                                  </m:r>
                                </m:sup>
                              </m:sSup>
                            </m:e>
                          </m:d>
                        </m:e>
                      </m:nary>
                    </m:oMath>
                  </m:oMathPara>
                </a14:m>
                <a:endParaRPr lang="en-US" dirty="0">
                  <a:solidFill>
                    <a:prstClr val="black"/>
                  </a:solidFill>
                </a:endParaRPr>
              </a:p>
              <a:p>
                <a:pPr marL="0" indent="0">
                  <a:buNone/>
                </a:pPr>
                <a:endParaRPr lang="en-US" dirty="0"/>
              </a:p>
              <a:p>
                <a:pPr marL="0" indent="0">
                  <a:buNone/>
                </a:pPr>
                <a:r>
                  <a:rPr lang="en-US" b="1" u="sng" dirty="0"/>
                  <a:t>Higher Moments:</a:t>
                </a:r>
              </a:p>
              <a:p>
                <a:pPr marL="0" indent="0">
                  <a:buNone/>
                </a:pPr>
                <a:endParaRPr lang="en-US" u="sng" dirty="0"/>
              </a:p>
              <a:p>
                <a:pPr marL="0" indent="0">
                  <a:buNone/>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begChr m:val=""/>
                              <m:end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f>
                                <m:f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sup>
                                  </m:sSup>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𝜙</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sub>
                                  </m:s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𝑢</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um>
                                <m:den>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sup>
                                  </m:sSup>
                                </m:den>
                              </m:f>
                            </m:e>
                          </m:d>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𝑢</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ary>
                        <m:nary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b>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p>
                        <m:e>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𝑚</m:t>
                              </m:r>
                            </m:sup>
                          </m:sSup>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sub>
                          </m:sSub>
                          <m:d>
                            <m:d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d>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𝑑𝑥</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𝐸</m:t>
                          </m:r>
                          <m:d>
                            <m:dPr>
                              <m:begChr m:val="["/>
                              <m:end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sup>
                              </m:sSup>
                            </m:e>
                          </m:d>
                        </m:e>
                      </m:nary>
                    </m:oMath>
                  </m:oMathPara>
                </a14:m>
                <a:endParaRPr lang="en-US" b="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B706E5E-9E3E-4BDE-9A3F-508942B0930C}"/>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5850D5-5F73-4788-AE4F-943B1D0F49D0}"/>
              </a:ext>
            </a:extLst>
          </p:cNvPr>
          <p:cNvSpPr>
            <a:spLocks noGrp="1"/>
          </p:cNvSpPr>
          <p:nvPr>
            <p:ph type="sldNum" sz="quarter" idx="12"/>
          </p:nvPr>
        </p:nvSpPr>
        <p:spPr/>
        <p:txBody>
          <a:bodyPr/>
          <a:lstStyle/>
          <a:p>
            <a:fld id="{A6C0F4D1-524F-41CA-8AFC-EEB2E05DF18F}" type="slidenum">
              <a:rPr lang="en-US" smtClean="0"/>
              <a:t>52</a:t>
            </a:fld>
            <a:endParaRPr lang="en-US"/>
          </a:p>
        </p:txBody>
      </p:sp>
    </p:spTree>
    <p:extLst>
      <p:ext uri="{BB962C8B-B14F-4D97-AF65-F5344CB8AC3E}">
        <p14:creationId xmlns:p14="http://schemas.microsoft.com/office/powerpoint/2010/main" val="1378475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2804-3152-45D3-B5C8-746B2CEEEA63}"/>
              </a:ext>
            </a:extLst>
          </p:cNvPr>
          <p:cNvSpPr>
            <a:spLocks noGrp="1"/>
          </p:cNvSpPr>
          <p:nvPr>
            <p:ph type="title"/>
          </p:nvPr>
        </p:nvSpPr>
        <p:spPr/>
        <p:txBody>
          <a:bodyPr/>
          <a:lstStyle/>
          <a:p>
            <a:pPr algn="ctr"/>
            <a:r>
              <a:rPr lang="en-US" dirty="0"/>
              <a:t>Moment Generating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85BE0F-855C-4692-9B6C-14593CB31325}"/>
                  </a:ext>
                </a:extLst>
              </p:cNvPr>
              <p:cNvSpPr>
                <a:spLocks noGrp="1"/>
              </p:cNvSpPr>
              <p:nvPr>
                <p:ph idx="1"/>
              </p:nvPr>
            </p:nvSpPr>
            <p:spPr/>
            <p:txBody>
              <a:bodyPr>
                <a:normAutofit fontScale="92500" lnSpcReduction="20000"/>
              </a:bodyPr>
              <a:lstStyle/>
              <a:p>
                <a:pPr marL="0" indent="0">
                  <a:buNone/>
                </a:pPr>
                <a:r>
                  <a:rPr lang="en-US" b="1" dirty="0"/>
                  <a:t>Bernoulli</a:t>
                </a:r>
                <a:r>
                  <a:rPr lang="en-US" dirty="0"/>
                  <a:t> </a:t>
                </a:r>
                <a14:m>
                  <m:oMath xmlns:m="http://schemas.openxmlformats.org/officeDocument/2006/math">
                    <m:r>
                      <a:rPr lang="en-US" b="0" i="1" smtClean="0">
                        <a:latin typeface="Cambria Math" panose="02040503050406030204" pitchFamily="18" charset="0"/>
                      </a:rPr>
                      <m:t>𝐵𝑒𝑟</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oMath>
                </a14:m>
                <a:r>
                  <a:rPr lang="en-US" dirty="0"/>
                  <a:t> 	</a:t>
                </a:r>
                <a:r>
                  <a:rPr lang="en-US" dirty="0">
                    <a:solidFill>
                      <a:prstClr val="black"/>
                    </a:solidFill>
                  </a:rPr>
                  <a:t>              </a:t>
                </a:r>
                <a14:m>
                  <m:oMath xmlns:m="http://schemas.openxmlformats.org/officeDocument/2006/math">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𝜙</m:t>
                        </m:r>
                      </m:e>
                      <m:sub>
                        <m:r>
                          <a:rPr lang="en-US" i="1" dirty="0">
                            <a:solidFill>
                              <a:prstClr val="black"/>
                            </a:solidFill>
                            <a:latin typeface="Cambria Math" panose="02040503050406030204" pitchFamily="18" charset="0"/>
                          </a:rPr>
                          <m:t>𝑋</m:t>
                        </m:r>
                      </m:sub>
                    </m:sSub>
                    <m:r>
                      <a:rPr lang="en-US" i="1" dirty="0">
                        <a:solidFill>
                          <a:prstClr val="black"/>
                        </a:solidFill>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𝑢</m:t>
                        </m:r>
                      </m:e>
                    </m:d>
                    <m:r>
                      <a:rPr lang="en-US" b="0" i="1" dirty="0" smtClean="0">
                        <a:latin typeface="Cambria Math" panose="02040503050406030204" pitchFamily="18" charset="0"/>
                      </a:rPr>
                      <m:t>=1−</m:t>
                    </m:r>
                    <m:r>
                      <a:rPr lang="en-US" b="0" i="1" dirty="0" smtClean="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𝑝</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𝑢</m:t>
                        </m:r>
                      </m:sup>
                    </m:sSup>
                  </m:oMath>
                </a14:m>
                <a:endParaRPr lang="en-US" dirty="0"/>
              </a:p>
              <a:p>
                <a:pPr marL="0" indent="0">
                  <a:buNone/>
                </a:pPr>
                <a:r>
                  <a:rPr lang="en-US" b="1" dirty="0"/>
                  <a:t>Binomial</a:t>
                </a:r>
                <a:r>
                  <a:rPr lang="en-US" dirty="0"/>
                  <a:t> </a:t>
                </a:r>
                <a14:m>
                  <m:oMath xmlns:m="http://schemas.openxmlformats.org/officeDocument/2006/math">
                    <m:r>
                      <a:rPr lang="en-US" b="0" i="1" smtClean="0">
                        <a:latin typeface="Cambria Math" panose="02040503050406030204" pitchFamily="18" charset="0"/>
                      </a:rPr>
                      <m:t>𝐵𝑖𝑛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𝜙</m:t>
                        </m:r>
                      </m:e>
                      <m:sub>
                        <m:r>
                          <a:rPr lang="en-US" i="1" dirty="0">
                            <a:solidFill>
                              <a:prstClr val="black"/>
                            </a:solidFill>
                            <a:latin typeface="Cambria Math" panose="02040503050406030204" pitchFamily="18" charset="0"/>
                          </a:rPr>
                          <m:t>𝑋</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𝑢</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solidFill>
                                  <a:prstClr val="black"/>
                                </a:solidFill>
                                <a:latin typeface="Cambria Math" panose="02040503050406030204" pitchFamily="18" charset="0"/>
                              </a:rPr>
                              <m:t>1−</m:t>
                            </m:r>
                            <m:r>
                              <a:rPr lang="en-US" i="1" dirty="0">
                                <a:solidFill>
                                  <a:prstClr val="black"/>
                                </a:solidFill>
                                <a:latin typeface="Cambria Math" panose="02040503050406030204" pitchFamily="18" charset="0"/>
                              </a:rPr>
                              <m:t>𝑝</m:t>
                            </m:r>
                            <m:r>
                              <a:rPr lang="en-US" b="0" i="1" dirty="0" smtClean="0">
                                <a:solidFill>
                                  <a:prstClr val="black"/>
                                </a:solidFill>
                                <a:latin typeface="Cambria Math" panose="02040503050406030204" pitchFamily="18" charset="0"/>
                              </a:rPr>
                              <m:t>+</m:t>
                            </m:r>
                            <m:r>
                              <a:rPr lang="en-US" b="0" i="1" dirty="0" smtClean="0">
                                <a:solidFill>
                                  <a:prstClr val="black"/>
                                </a:solidFill>
                                <a:latin typeface="Cambria Math" panose="02040503050406030204" pitchFamily="18" charset="0"/>
                              </a:rPr>
                              <m:t>𝑝𝑢</m:t>
                            </m:r>
                          </m:e>
                        </m:d>
                      </m:e>
                      <m:sup>
                        <m:r>
                          <a:rPr lang="en-US" b="0" i="1" dirty="0" smtClean="0">
                            <a:latin typeface="Cambria Math" panose="02040503050406030204" pitchFamily="18" charset="0"/>
                          </a:rPr>
                          <m:t>𝑛</m:t>
                        </m:r>
                      </m:sup>
                    </m:sSup>
                  </m:oMath>
                </a14:m>
                <a:endParaRPr lang="en-US" dirty="0"/>
              </a:p>
              <a:p>
                <a:pPr marL="0" indent="0">
                  <a:buNone/>
                </a:pPr>
                <a:r>
                  <a:rPr lang="en-US" b="1" dirty="0"/>
                  <a:t>Discrete Uniform</a:t>
                </a:r>
                <a:r>
                  <a:rPr lang="en-US" dirty="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r>
                      <a:rPr lang="en-US" b="0" i="1" smtClean="0">
                        <a:latin typeface="Cambria Math" panose="02040503050406030204" pitchFamily="18" charset="0"/>
                      </a:rPr>
                      <m:t>: </m:t>
                    </m:r>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𝜙</m:t>
                        </m:r>
                      </m:e>
                      <m:sub>
                        <m:r>
                          <a:rPr lang="en-US" b="0" i="1" dirty="0" smtClean="0">
                            <a:latin typeface="Cambria Math" panose="02040503050406030204" pitchFamily="18" charset="0"/>
                          </a:rPr>
                          <m:t>𝑋</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𝑢</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𝑢𝑘</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+1)</m:t>
                            </m:r>
                          </m:sup>
                        </m:sSup>
                      </m:num>
                      <m:den>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𝑙</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e>
                        </m:d>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𝑢</m:t>
                                </m:r>
                              </m:sup>
                            </m:sSup>
                          </m:e>
                        </m:d>
                      </m:den>
                    </m:f>
                  </m:oMath>
                </a14:m>
                <a:endParaRPr lang="en-US" dirty="0"/>
              </a:p>
              <a:p>
                <a:pPr marL="0" indent="0">
                  <a:buNone/>
                </a:pPr>
                <a:r>
                  <a:rPr lang="en-US" b="1" dirty="0"/>
                  <a:t>Geometric</a:t>
                </a:r>
                <a:r>
                  <a:rPr lang="en-US" dirty="0"/>
                  <a:t> </a:t>
                </a:r>
                <a14:m>
                  <m:oMath xmlns:m="http://schemas.openxmlformats.org/officeDocument/2006/math">
                    <m:r>
                      <a:rPr lang="en-US" b="0" i="1" smtClean="0">
                        <a:latin typeface="Cambria Math" panose="02040503050406030204" pitchFamily="18" charset="0"/>
                      </a:rPr>
                      <m:t>𝐺𝑒𝑜</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𝜙</m:t>
                        </m:r>
                      </m:e>
                      <m:sub>
                        <m:r>
                          <a:rPr lang="en-US" i="1" dirty="0">
                            <a:solidFill>
                              <a:prstClr val="black"/>
                            </a:solidFill>
                            <a:latin typeface="Cambria Math" panose="02040503050406030204" pitchFamily="18" charset="0"/>
                          </a:rPr>
                          <m:t>𝑋</m:t>
                        </m:r>
                      </m:sub>
                    </m:sSub>
                    <m:d>
                      <m:dPr>
                        <m:ctrlPr>
                          <a:rPr lang="en-US" i="1" dirty="0">
                            <a:solidFill>
                              <a:prstClr val="black"/>
                            </a:solidFill>
                            <a:latin typeface="Cambria Math" panose="02040503050406030204" pitchFamily="18" charset="0"/>
                          </a:rPr>
                        </m:ctrlPr>
                      </m:dPr>
                      <m:e>
                        <m:r>
                          <a:rPr lang="en-US" i="1" dirty="0">
                            <a:solidFill>
                              <a:prstClr val="black"/>
                            </a:solidFill>
                            <a:latin typeface="Cambria Math" panose="02040503050406030204" pitchFamily="18" charset="0"/>
                          </a:rPr>
                          <m:t>𝑢</m:t>
                        </m:r>
                      </m:e>
                    </m:d>
                    <m:r>
                      <a:rPr lang="en-US" i="1" dirty="0">
                        <a:solidFill>
                          <a:prstClr val="black"/>
                        </a:solidFill>
                        <a:latin typeface="Cambria Math" panose="02040503050406030204" pitchFamily="18" charset="0"/>
                      </a:rPr>
                      <m:t>=</m:t>
                    </m:r>
                    <m:f>
                      <m:fPr>
                        <m:ctrlPr>
                          <a:rPr lang="en-US" i="1" dirty="0">
                            <a:solidFill>
                              <a:prstClr val="black"/>
                            </a:solidFill>
                            <a:latin typeface="Cambria Math" panose="02040503050406030204" pitchFamily="18" charset="0"/>
                          </a:rPr>
                        </m:ctrlPr>
                      </m:fPr>
                      <m:num>
                        <m:r>
                          <a:rPr lang="en-US" b="0" i="1" dirty="0" smtClean="0">
                            <a:solidFill>
                              <a:prstClr val="black"/>
                            </a:solidFill>
                            <a:latin typeface="Cambria Math" panose="02040503050406030204" pitchFamily="18" charset="0"/>
                          </a:rPr>
                          <m:t>𝑝</m:t>
                        </m:r>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𝑒</m:t>
                            </m:r>
                          </m:e>
                          <m:sup>
                            <m:r>
                              <a:rPr lang="en-US" b="0" i="1" dirty="0" smtClean="0">
                                <a:solidFill>
                                  <a:prstClr val="black"/>
                                </a:solidFill>
                                <a:latin typeface="Cambria Math" panose="02040503050406030204" pitchFamily="18" charset="0"/>
                              </a:rPr>
                              <m:t>𝑢</m:t>
                            </m:r>
                          </m:sup>
                        </m:sSup>
                      </m:num>
                      <m:den>
                        <m:r>
                          <a:rPr lang="en-US" b="0" i="1" dirty="0" smtClean="0">
                            <a:solidFill>
                              <a:prstClr val="black"/>
                            </a:solidFill>
                            <a:latin typeface="Cambria Math" panose="02040503050406030204" pitchFamily="18" charset="0"/>
                          </a:rPr>
                          <m:t>1−</m:t>
                        </m:r>
                        <m:d>
                          <m:dPr>
                            <m:ctrlPr>
                              <a:rPr lang="en-US" i="1" dirty="0">
                                <a:solidFill>
                                  <a:prstClr val="black"/>
                                </a:solidFill>
                                <a:latin typeface="Cambria Math" panose="02040503050406030204" pitchFamily="18" charset="0"/>
                              </a:rPr>
                            </m:ctrlPr>
                          </m:dPr>
                          <m:e>
                            <m:r>
                              <a:rPr lang="en-US" i="1" dirty="0">
                                <a:solidFill>
                                  <a:prstClr val="black"/>
                                </a:solidFill>
                                <a:latin typeface="Cambria Math" panose="02040503050406030204" pitchFamily="18" charset="0"/>
                              </a:rPr>
                              <m:t>1</m:t>
                            </m:r>
                            <m:r>
                              <a:rPr lang="en-US" b="0" i="1" dirty="0" smtClean="0">
                                <a:solidFill>
                                  <a:prstClr val="black"/>
                                </a:solidFill>
                                <a:latin typeface="Cambria Math" panose="02040503050406030204" pitchFamily="18" charset="0"/>
                              </a:rPr>
                              <m:t>−</m:t>
                            </m:r>
                            <m:r>
                              <a:rPr lang="en-US" b="0" i="1" dirty="0" smtClean="0">
                                <a:solidFill>
                                  <a:prstClr val="black"/>
                                </a:solidFill>
                                <a:latin typeface="Cambria Math" panose="02040503050406030204" pitchFamily="18" charset="0"/>
                              </a:rPr>
                              <m:t>𝑝</m:t>
                            </m:r>
                          </m:e>
                        </m:d>
                        <m:sSup>
                          <m:sSupPr>
                            <m:ctrlPr>
                              <a:rPr lang="en-US" i="1" dirty="0" smtClean="0">
                                <a:solidFill>
                                  <a:prstClr val="black"/>
                                </a:solidFill>
                                <a:latin typeface="Cambria Math" panose="02040503050406030204" pitchFamily="18" charset="0"/>
                              </a:rPr>
                            </m:ctrlPr>
                          </m:sSupPr>
                          <m:e>
                            <m:r>
                              <a:rPr lang="en-US" b="0" i="1" dirty="0" smtClean="0">
                                <a:solidFill>
                                  <a:prstClr val="black"/>
                                </a:solidFill>
                                <a:latin typeface="Cambria Math" panose="02040503050406030204" pitchFamily="18" charset="0"/>
                              </a:rPr>
                              <m:t>𝑒</m:t>
                            </m:r>
                          </m:e>
                          <m:sup>
                            <m:r>
                              <a:rPr lang="en-US" b="0" i="1" dirty="0" smtClean="0">
                                <a:solidFill>
                                  <a:prstClr val="black"/>
                                </a:solidFill>
                                <a:latin typeface="Cambria Math" panose="02040503050406030204" pitchFamily="18" charset="0"/>
                              </a:rPr>
                              <m:t>𝑢</m:t>
                            </m:r>
                          </m:sup>
                        </m:sSup>
                      </m:den>
                    </m:f>
                  </m:oMath>
                </a14:m>
                <a:endParaRPr lang="en-US" dirty="0"/>
              </a:p>
              <a:p>
                <a:pPr marL="0" indent="0">
                  <a:buNone/>
                </a:pPr>
                <a:r>
                  <a:rPr lang="en-US" b="1" dirty="0"/>
                  <a:t>Poisson</a:t>
                </a:r>
                <a:r>
                  <a:rPr lang="en-US" dirty="0"/>
                  <a:t> </a:t>
                </a:r>
                <a14:m>
                  <m:oMath xmlns:m="http://schemas.openxmlformats.org/officeDocument/2006/math">
                    <m:d>
                      <m:dPr>
                        <m:ctrlPr>
                          <a:rPr lang="en-US" b="0" i="1" smtClean="0">
                            <a:latin typeface="Cambria Math" panose="02040503050406030204" pitchFamily="18" charset="0"/>
                          </a:rPr>
                        </m:ctrlPr>
                      </m:dPr>
                      <m:e>
                        <m:r>
                          <a:rPr lang="en-US" i="1" dirty="0" smtClean="0">
                            <a:latin typeface="Cambria Math" panose="02040503050406030204" pitchFamily="18" charset="0"/>
                          </a:rPr>
                          <m:t>𝜆</m:t>
                        </m:r>
                      </m:e>
                    </m:d>
                    <m:r>
                      <a:rPr lang="en-US" b="0" i="1" dirty="0" smtClean="0">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en-US" b="0" i="1" dirty="0" smtClean="0">
                            <a:solidFill>
                              <a:prstClr val="black"/>
                            </a:solidFill>
                            <a:latin typeface="Cambria Math" panose="02040503050406030204" pitchFamily="18" charset="0"/>
                          </a:rPr>
                          <m:t>                           </m:t>
                        </m:r>
                        <m:r>
                          <a:rPr lang="en-US" i="1" dirty="0">
                            <a:solidFill>
                              <a:prstClr val="black"/>
                            </a:solidFill>
                            <a:latin typeface="Cambria Math" panose="02040503050406030204" pitchFamily="18" charset="0"/>
                          </a:rPr>
                          <m:t>𝜙</m:t>
                        </m:r>
                      </m:e>
                      <m:sub>
                        <m:r>
                          <a:rPr lang="en-US" i="1" dirty="0">
                            <a:solidFill>
                              <a:prstClr val="black"/>
                            </a:solidFill>
                            <a:latin typeface="Cambria Math" panose="02040503050406030204" pitchFamily="18" charset="0"/>
                          </a:rPr>
                          <m:t>𝑋</m:t>
                        </m:r>
                      </m:sub>
                    </m:sSub>
                    <m:d>
                      <m:dPr>
                        <m:ctrlPr>
                          <a:rPr lang="en-US" i="1" dirty="0">
                            <a:solidFill>
                              <a:prstClr val="black"/>
                            </a:solidFill>
                            <a:latin typeface="Cambria Math" panose="02040503050406030204" pitchFamily="18" charset="0"/>
                          </a:rPr>
                        </m:ctrlPr>
                      </m:dPr>
                      <m:e>
                        <m:r>
                          <a:rPr lang="en-US" i="1" dirty="0">
                            <a:solidFill>
                              <a:prstClr val="black"/>
                            </a:solidFill>
                            <a:latin typeface="Cambria Math" panose="02040503050406030204" pitchFamily="18" charset="0"/>
                          </a:rPr>
                          <m:t>𝑢</m:t>
                        </m:r>
                      </m:e>
                    </m:d>
                    <m:r>
                      <a:rPr lang="en-US" i="1" dirty="0">
                        <a:solidFill>
                          <a:prstClr val="black"/>
                        </a:solidFill>
                        <a:latin typeface="Cambria Math" panose="02040503050406030204" pitchFamily="18" charset="0"/>
                      </a:rPr>
                      <m:t>=</m:t>
                    </m:r>
                    <m:sSup>
                      <m:sSupPr>
                        <m:ctrlPr>
                          <a:rPr lang="en-US" i="1" dirty="0" smtClean="0">
                            <a:solidFill>
                              <a:prstClr val="black"/>
                            </a:solidFill>
                            <a:latin typeface="Cambria Math" panose="02040503050406030204" pitchFamily="18" charset="0"/>
                          </a:rPr>
                        </m:ctrlPr>
                      </m:sSupPr>
                      <m:e>
                        <m:r>
                          <a:rPr lang="en-US" b="0" i="1" dirty="0" smtClean="0">
                            <a:solidFill>
                              <a:prstClr val="black"/>
                            </a:solidFill>
                            <a:latin typeface="Cambria Math" panose="02040503050406030204" pitchFamily="18" charset="0"/>
                          </a:rPr>
                          <m:t>𝑒</m:t>
                        </m:r>
                      </m:e>
                      <m:sup>
                        <m:r>
                          <a:rPr lang="en-US" i="1" dirty="0" smtClean="0">
                            <a:solidFill>
                              <a:prstClr val="black"/>
                            </a:solidFill>
                            <a:latin typeface="Cambria Math" panose="02040503050406030204" pitchFamily="18" charset="0"/>
                          </a:rPr>
                          <m:t>𝜆</m:t>
                        </m:r>
                        <m:d>
                          <m:dPr>
                            <m:ctrlPr>
                              <a:rPr lang="en-US" i="1" dirty="0" smtClean="0">
                                <a:solidFill>
                                  <a:prstClr val="black"/>
                                </a:solidFill>
                                <a:latin typeface="Cambria Math" panose="02040503050406030204" pitchFamily="18" charset="0"/>
                              </a:rPr>
                            </m:ctrlPr>
                          </m:dPr>
                          <m:e>
                            <m:sSup>
                              <m:sSupPr>
                                <m:ctrlPr>
                                  <a:rPr lang="en-US" i="1" dirty="0" smtClean="0">
                                    <a:solidFill>
                                      <a:prstClr val="black"/>
                                    </a:solidFill>
                                    <a:latin typeface="Cambria Math" panose="02040503050406030204" pitchFamily="18" charset="0"/>
                                  </a:rPr>
                                </m:ctrlPr>
                              </m:sSupPr>
                              <m:e>
                                <m:r>
                                  <a:rPr lang="en-US" b="0" i="1" dirty="0" smtClean="0">
                                    <a:solidFill>
                                      <a:prstClr val="black"/>
                                    </a:solidFill>
                                    <a:latin typeface="Cambria Math" panose="02040503050406030204" pitchFamily="18" charset="0"/>
                                  </a:rPr>
                                  <m:t>𝑒</m:t>
                                </m:r>
                              </m:e>
                              <m:sup>
                                <m:r>
                                  <a:rPr lang="en-US" b="0" i="1" dirty="0" smtClean="0">
                                    <a:solidFill>
                                      <a:prstClr val="black"/>
                                    </a:solidFill>
                                    <a:latin typeface="Cambria Math" panose="02040503050406030204" pitchFamily="18" charset="0"/>
                                  </a:rPr>
                                  <m:t>𝑢</m:t>
                                </m:r>
                              </m:sup>
                            </m:sSup>
                            <m:r>
                              <a:rPr lang="en-US" b="0" i="1" dirty="0" smtClean="0">
                                <a:solidFill>
                                  <a:prstClr val="black"/>
                                </a:solidFill>
                                <a:latin typeface="Cambria Math" panose="02040503050406030204" pitchFamily="18" charset="0"/>
                              </a:rPr>
                              <m:t>−1</m:t>
                            </m:r>
                          </m:e>
                        </m:d>
                      </m:sup>
                    </m:sSup>
                  </m:oMath>
                </a14:m>
                <a:endParaRPr lang="en-US" dirty="0"/>
              </a:p>
              <a:p>
                <a:pPr marL="0" indent="0">
                  <a:buNone/>
                </a:pPr>
                <a:r>
                  <a:rPr lang="en-US" b="1" dirty="0"/>
                  <a:t>Exponential</a:t>
                </a:r>
                <a:r>
                  <a:rPr lang="en-US" dirty="0"/>
                  <a:t> </a:t>
                </a:r>
                <a14:m>
                  <m:oMath xmlns:m="http://schemas.openxmlformats.org/officeDocument/2006/math">
                    <m:d>
                      <m:dPr>
                        <m:ctrlPr>
                          <a:rPr lang="en-US" b="0" i="1" smtClean="0">
                            <a:latin typeface="Cambria Math" panose="02040503050406030204" pitchFamily="18" charset="0"/>
                          </a:rPr>
                        </m:ctrlPr>
                      </m:dPr>
                      <m:e>
                        <m:r>
                          <a:rPr lang="en-US" i="1" dirty="0" smtClean="0">
                            <a:latin typeface="Cambria Math" panose="02040503050406030204" pitchFamily="18" charset="0"/>
                          </a:rPr>
                          <m:t>𝜆</m:t>
                        </m:r>
                      </m:e>
                    </m:d>
                    <m:r>
                      <a:rPr lang="en-US" b="0" i="1" dirty="0" smtClean="0">
                        <a:latin typeface="Cambria Math" panose="02040503050406030204" pitchFamily="18" charset="0"/>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𝜙</m:t>
                        </m:r>
                      </m:e>
                      <m:sub>
                        <m:r>
                          <a:rPr lang="en-US" i="1" dirty="0">
                            <a:solidFill>
                              <a:prstClr val="black"/>
                            </a:solidFill>
                            <a:latin typeface="Cambria Math" panose="02040503050406030204" pitchFamily="18" charset="0"/>
                          </a:rPr>
                          <m:t>𝑋</m:t>
                        </m:r>
                      </m:sub>
                    </m:sSub>
                    <m:d>
                      <m:dPr>
                        <m:ctrlPr>
                          <a:rPr lang="en-US" i="1" dirty="0">
                            <a:solidFill>
                              <a:prstClr val="black"/>
                            </a:solidFill>
                            <a:latin typeface="Cambria Math" panose="02040503050406030204" pitchFamily="18" charset="0"/>
                          </a:rPr>
                        </m:ctrlPr>
                      </m:dPr>
                      <m:e>
                        <m:r>
                          <a:rPr lang="en-US" i="1" dirty="0">
                            <a:solidFill>
                              <a:prstClr val="black"/>
                            </a:solidFill>
                            <a:latin typeface="Cambria Math" panose="02040503050406030204" pitchFamily="18" charset="0"/>
                          </a:rPr>
                          <m:t>𝑢</m:t>
                        </m:r>
                      </m:e>
                    </m:d>
                    <m:r>
                      <a:rPr lang="en-US" i="1" dirty="0">
                        <a:solidFill>
                          <a:prstClr val="black"/>
                        </a:solidFill>
                        <a:latin typeface="Cambria Math" panose="02040503050406030204" pitchFamily="18" charset="0"/>
                      </a:rPr>
                      <m:t>=</m:t>
                    </m:r>
                    <m:f>
                      <m:fPr>
                        <m:ctrlPr>
                          <a:rPr lang="en-US" i="1" dirty="0" smtClean="0">
                            <a:solidFill>
                              <a:prstClr val="black"/>
                            </a:solidFill>
                            <a:latin typeface="Cambria Math" panose="02040503050406030204" pitchFamily="18" charset="0"/>
                          </a:rPr>
                        </m:ctrlPr>
                      </m:fPr>
                      <m:num>
                        <m:r>
                          <a:rPr lang="en-US" i="1" dirty="0" smtClean="0">
                            <a:solidFill>
                              <a:prstClr val="black"/>
                            </a:solidFill>
                            <a:latin typeface="Cambria Math" panose="02040503050406030204" pitchFamily="18" charset="0"/>
                          </a:rPr>
                          <m:t>𝜆</m:t>
                        </m:r>
                      </m:num>
                      <m:den>
                        <m:r>
                          <a:rPr lang="en-US" i="1" dirty="0" smtClean="0">
                            <a:solidFill>
                              <a:prstClr val="black"/>
                            </a:solidFill>
                            <a:latin typeface="Cambria Math" panose="02040503050406030204" pitchFamily="18" charset="0"/>
                          </a:rPr>
                          <m:t>𝜆</m:t>
                        </m:r>
                        <m:r>
                          <a:rPr lang="en-US" b="0" i="1" dirty="0" smtClean="0">
                            <a:solidFill>
                              <a:prstClr val="black"/>
                            </a:solidFill>
                            <a:latin typeface="Cambria Math" panose="02040503050406030204" pitchFamily="18" charset="0"/>
                          </a:rPr>
                          <m:t>−</m:t>
                        </m:r>
                        <m:r>
                          <a:rPr lang="en-US" b="0" i="1" dirty="0" smtClean="0">
                            <a:solidFill>
                              <a:prstClr val="black"/>
                            </a:solidFill>
                            <a:latin typeface="Cambria Math" panose="02040503050406030204" pitchFamily="18" charset="0"/>
                          </a:rPr>
                          <m:t>𝑢</m:t>
                        </m:r>
                      </m:den>
                    </m:f>
                  </m:oMath>
                </a14:m>
                <a:endParaRPr lang="en-US" dirty="0"/>
              </a:p>
              <a:p>
                <a:pPr marL="0" indent="0">
                  <a:buNone/>
                </a:pPr>
                <a:r>
                  <a:rPr lang="en-US" b="1" dirty="0"/>
                  <a:t>Gaussian</a:t>
                </a:r>
                <a:r>
                  <a:rPr lang="en-US" dirty="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𝑋</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Sub>
                      </m:e>
                    </m:d>
                    <m:r>
                      <a:rPr lang="en-US" b="0" i="1" smtClean="0">
                        <a:latin typeface="Cambria Math" panose="02040503050406030204" pitchFamily="18" charset="0"/>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𝜙</m:t>
                        </m:r>
                      </m:e>
                      <m:sub>
                        <m:r>
                          <a:rPr lang="en-US" i="1" dirty="0">
                            <a:solidFill>
                              <a:prstClr val="black"/>
                            </a:solidFill>
                            <a:latin typeface="Cambria Math" panose="02040503050406030204" pitchFamily="18" charset="0"/>
                          </a:rPr>
                          <m:t>𝑋</m:t>
                        </m:r>
                      </m:sub>
                    </m:sSub>
                    <m:d>
                      <m:dPr>
                        <m:ctrlPr>
                          <a:rPr lang="en-US" i="1" dirty="0">
                            <a:solidFill>
                              <a:prstClr val="black"/>
                            </a:solidFill>
                            <a:latin typeface="Cambria Math" panose="02040503050406030204" pitchFamily="18" charset="0"/>
                          </a:rPr>
                        </m:ctrlPr>
                      </m:dPr>
                      <m:e>
                        <m:r>
                          <a:rPr lang="en-US" i="1" dirty="0">
                            <a:solidFill>
                              <a:prstClr val="black"/>
                            </a:solidFill>
                            <a:latin typeface="Cambria Math" panose="02040503050406030204" pitchFamily="18" charset="0"/>
                          </a:rPr>
                          <m:t>𝑢</m:t>
                        </m:r>
                      </m:e>
                    </m:d>
                    <m:r>
                      <a:rPr lang="en-US" b="0" i="1" dirty="0" smtClean="0">
                        <a:solidFill>
                          <a:prstClr val="black"/>
                        </a:solidFill>
                        <a:latin typeface="Cambria Math" panose="02040503050406030204" pitchFamily="18" charset="0"/>
                      </a:rPr>
                      <m:t>=</m:t>
                    </m:r>
                    <m:sSup>
                      <m:sSupPr>
                        <m:ctrlPr>
                          <a:rPr lang="en-US" b="0" i="1" dirty="0" smtClean="0">
                            <a:solidFill>
                              <a:prstClr val="black"/>
                            </a:solidFill>
                            <a:latin typeface="Cambria Math" panose="02040503050406030204" pitchFamily="18" charset="0"/>
                          </a:rPr>
                        </m:ctrlPr>
                      </m:sSupPr>
                      <m:e>
                        <m:r>
                          <a:rPr lang="en-US" b="0" i="1" dirty="0" smtClean="0">
                            <a:solidFill>
                              <a:prstClr val="black"/>
                            </a:solidFill>
                            <a:latin typeface="Cambria Math" panose="02040503050406030204" pitchFamily="18" charset="0"/>
                          </a:rPr>
                          <m:t>𝑒</m:t>
                        </m:r>
                      </m:e>
                      <m:sup>
                        <m:d>
                          <m:dPr>
                            <m:ctrlPr>
                              <a:rPr lang="en-US" b="0" i="1" dirty="0" smtClean="0">
                                <a:solidFill>
                                  <a:prstClr val="black"/>
                                </a:solidFill>
                                <a:latin typeface="Cambria Math" panose="02040503050406030204" pitchFamily="18" charset="0"/>
                              </a:rPr>
                            </m:ctrlPr>
                          </m:dPr>
                          <m:e>
                            <m:r>
                              <a:rPr lang="en-US" b="0" i="1" dirty="0" smtClean="0">
                                <a:solidFill>
                                  <a:prstClr val="black"/>
                                </a:solidFill>
                                <a:latin typeface="Cambria Math" panose="02040503050406030204" pitchFamily="18" charset="0"/>
                              </a:rPr>
                              <m:t>𝑢</m:t>
                            </m:r>
                            <m:sSub>
                              <m:sSubPr>
                                <m:ctrlPr>
                                  <a:rPr lang="en-US" b="0" i="1" dirty="0" smtClean="0">
                                    <a:solidFill>
                                      <a:prstClr val="black"/>
                                    </a:solidFill>
                                    <a:latin typeface="Cambria Math" panose="02040503050406030204" pitchFamily="18" charset="0"/>
                                  </a:rPr>
                                </m:ctrlPr>
                              </m:sSubPr>
                              <m:e>
                                <m:r>
                                  <a:rPr lang="en-US" b="0" i="1" dirty="0" smtClean="0">
                                    <a:solidFill>
                                      <a:prstClr val="black"/>
                                    </a:solidFill>
                                    <a:latin typeface="Cambria Math" panose="02040503050406030204" pitchFamily="18" charset="0"/>
                                    <a:ea typeface="Cambria Math" panose="02040503050406030204" pitchFamily="18" charset="0"/>
                                  </a:rPr>
                                  <m:t>𝜇</m:t>
                                </m:r>
                              </m:e>
                              <m:sub>
                                <m:r>
                                  <a:rPr lang="en-US" b="0" i="1" dirty="0" smtClean="0">
                                    <a:solidFill>
                                      <a:prstClr val="black"/>
                                    </a:solidFill>
                                    <a:latin typeface="Cambria Math" panose="02040503050406030204" pitchFamily="18" charset="0"/>
                                  </a:rPr>
                                  <m:t>𝑋</m:t>
                                </m:r>
                              </m:sub>
                            </m:sSub>
                            <m:r>
                              <a:rPr lang="en-US" b="0" i="1" dirty="0" smtClean="0">
                                <a:solidFill>
                                  <a:prstClr val="black"/>
                                </a:solidFill>
                                <a:latin typeface="Cambria Math" panose="02040503050406030204" pitchFamily="18" charset="0"/>
                              </a:rPr>
                              <m:t>+</m:t>
                            </m:r>
                            <m:sSup>
                              <m:sSupPr>
                                <m:ctrlPr>
                                  <a:rPr lang="en-US" b="0" i="1" dirty="0" smtClean="0">
                                    <a:solidFill>
                                      <a:prstClr val="black"/>
                                    </a:solidFill>
                                    <a:latin typeface="Cambria Math" panose="02040503050406030204" pitchFamily="18" charset="0"/>
                                  </a:rPr>
                                </m:ctrlPr>
                              </m:sSupPr>
                              <m:e>
                                <m:r>
                                  <a:rPr lang="en-US" b="0" i="1" dirty="0" smtClean="0">
                                    <a:solidFill>
                                      <a:prstClr val="black"/>
                                    </a:solidFill>
                                    <a:latin typeface="Cambria Math" panose="02040503050406030204" pitchFamily="18" charset="0"/>
                                  </a:rPr>
                                  <m:t>𝑢</m:t>
                                </m:r>
                              </m:e>
                              <m:sup>
                                <m:r>
                                  <a:rPr lang="en-US" b="0" i="1" dirty="0" smtClean="0">
                                    <a:solidFill>
                                      <a:prstClr val="black"/>
                                    </a:solidFill>
                                    <a:latin typeface="Cambria Math" panose="02040503050406030204" pitchFamily="18" charset="0"/>
                                  </a:rPr>
                                  <m:t>2</m:t>
                                </m:r>
                              </m:sup>
                            </m:sSup>
                            <m:sSubSup>
                              <m:sSubSupPr>
                                <m:ctrlPr>
                                  <a:rPr lang="en-US" b="0" i="1" dirty="0" smtClean="0">
                                    <a:solidFill>
                                      <a:prstClr val="black"/>
                                    </a:solidFill>
                                    <a:latin typeface="Cambria Math" panose="02040503050406030204" pitchFamily="18" charset="0"/>
                                  </a:rPr>
                                </m:ctrlPr>
                              </m:sSubSupPr>
                              <m:e>
                                <m:r>
                                  <a:rPr lang="en-US" b="0" i="1" dirty="0" smtClean="0">
                                    <a:solidFill>
                                      <a:prstClr val="black"/>
                                    </a:solidFill>
                                    <a:latin typeface="Cambria Math" panose="02040503050406030204" pitchFamily="18" charset="0"/>
                                    <a:ea typeface="Cambria Math" panose="02040503050406030204" pitchFamily="18" charset="0"/>
                                  </a:rPr>
                                  <m:t>𝜎</m:t>
                                </m:r>
                              </m:e>
                              <m:sub>
                                <m:r>
                                  <a:rPr lang="en-US" b="0" i="1" dirty="0" smtClean="0">
                                    <a:solidFill>
                                      <a:prstClr val="black"/>
                                    </a:solidFill>
                                    <a:latin typeface="Cambria Math" panose="02040503050406030204" pitchFamily="18" charset="0"/>
                                  </a:rPr>
                                  <m:t>𝑋</m:t>
                                </m:r>
                              </m:sub>
                              <m:sup>
                                <m:r>
                                  <a:rPr lang="en-US" b="0" i="1" dirty="0" smtClean="0">
                                    <a:solidFill>
                                      <a:prstClr val="black"/>
                                    </a:solidFill>
                                    <a:latin typeface="Cambria Math" panose="02040503050406030204" pitchFamily="18" charset="0"/>
                                  </a:rPr>
                                  <m:t>2</m:t>
                                </m:r>
                              </m:sup>
                            </m:sSubSup>
                            <m:r>
                              <a:rPr lang="en-US" b="0" i="1" dirty="0" smtClean="0">
                                <a:solidFill>
                                  <a:prstClr val="black"/>
                                </a:solidFill>
                                <a:latin typeface="Cambria Math" panose="02040503050406030204" pitchFamily="18" charset="0"/>
                              </a:rPr>
                              <m:t>/2</m:t>
                            </m:r>
                          </m:e>
                        </m:d>
                      </m:sup>
                    </m:sSup>
                  </m:oMath>
                </a14:m>
                <a:endParaRPr lang="en-US" dirty="0"/>
              </a:p>
              <a:p>
                <a:pPr marL="0" indent="0">
                  <a:buNone/>
                </a:pPr>
                <a:r>
                  <a:rPr lang="en-US" b="1" dirty="0"/>
                  <a:t>Continuous Uniform</a:t>
                </a:r>
                <a:r>
                  <a:rPr lang="en-US" dirty="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𝜙</m:t>
                        </m:r>
                      </m:e>
                      <m:sub>
                        <m:r>
                          <a:rPr lang="en-US" i="1" dirty="0">
                            <a:solidFill>
                              <a:prstClr val="black"/>
                            </a:solidFill>
                            <a:latin typeface="Cambria Math" panose="02040503050406030204" pitchFamily="18" charset="0"/>
                          </a:rPr>
                          <m:t>𝑋</m:t>
                        </m:r>
                      </m:sub>
                    </m:sSub>
                    <m:d>
                      <m:dPr>
                        <m:ctrlPr>
                          <a:rPr lang="en-US" i="1" dirty="0">
                            <a:solidFill>
                              <a:prstClr val="black"/>
                            </a:solidFill>
                            <a:latin typeface="Cambria Math" panose="02040503050406030204" pitchFamily="18" charset="0"/>
                          </a:rPr>
                        </m:ctrlPr>
                      </m:dPr>
                      <m:e>
                        <m:r>
                          <a:rPr lang="en-US" i="1" dirty="0">
                            <a:solidFill>
                              <a:prstClr val="black"/>
                            </a:solidFill>
                            <a:latin typeface="Cambria Math" panose="02040503050406030204" pitchFamily="18" charset="0"/>
                          </a:rPr>
                          <m:t>𝑢</m:t>
                        </m:r>
                      </m:e>
                    </m:d>
                    <m:r>
                      <a:rPr lang="en-US" b="0" i="1" dirty="0" smtClean="0">
                        <a:solidFill>
                          <a:prstClr val="black"/>
                        </a:solidFill>
                        <a:latin typeface="Cambria Math" panose="02040503050406030204" pitchFamily="18" charset="0"/>
                      </a:rPr>
                      <m:t>=</m:t>
                    </m:r>
                    <m:f>
                      <m:fPr>
                        <m:ctrlPr>
                          <a:rPr lang="en-US" b="0" i="1" dirty="0" smtClean="0">
                            <a:solidFill>
                              <a:prstClr val="black"/>
                            </a:solidFill>
                            <a:latin typeface="Cambria Math" panose="02040503050406030204" pitchFamily="18" charset="0"/>
                          </a:rPr>
                        </m:ctrlPr>
                      </m:fPr>
                      <m:num>
                        <m:sSup>
                          <m:sSupPr>
                            <m:ctrlPr>
                              <a:rPr lang="en-US" b="0" i="1" dirty="0" smtClean="0">
                                <a:solidFill>
                                  <a:prstClr val="black"/>
                                </a:solidFill>
                                <a:latin typeface="Cambria Math" panose="02040503050406030204" pitchFamily="18" charset="0"/>
                              </a:rPr>
                            </m:ctrlPr>
                          </m:sSupPr>
                          <m:e>
                            <m:r>
                              <a:rPr lang="en-US" b="0" i="1" dirty="0" smtClean="0">
                                <a:solidFill>
                                  <a:prstClr val="black"/>
                                </a:solidFill>
                                <a:latin typeface="Cambria Math" panose="02040503050406030204" pitchFamily="18" charset="0"/>
                              </a:rPr>
                              <m:t>𝑒</m:t>
                            </m:r>
                          </m:e>
                          <m:sup>
                            <m:r>
                              <a:rPr lang="en-US" b="0" i="1" dirty="0" smtClean="0">
                                <a:solidFill>
                                  <a:prstClr val="black"/>
                                </a:solidFill>
                                <a:latin typeface="Cambria Math" panose="02040503050406030204" pitchFamily="18" charset="0"/>
                              </a:rPr>
                              <m:t>𝑏𝑢</m:t>
                            </m:r>
                          </m:sup>
                        </m:sSup>
                        <m:r>
                          <a:rPr lang="en-US" b="0" i="1" dirty="0" smtClean="0">
                            <a:solidFill>
                              <a:prstClr val="black"/>
                            </a:solidFill>
                            <a:latin typeface="Cambria Math" panose="02040503050406030204" pitchFamily="18" charset="0"/>
                          </a:rPr>
                          <m:t>−</m:t>
                        </m:r>
                        <m:sSup>
                          <m:sSupPr>
                            <m:ctrlPr>
                              <a:rPr lang="en-US" b="0" i="1" dirty="0" smtClean="0">
                                <a:solidFill>
                                  <a:prstClr val="black"/>
                                </a:solidFill>
                                <a:latin typeface="Cambria Math" panose="02040503050406030204" pitchFamily="18" charset="0"/>
                              </a:rPr>
                            </m:ctrlPr>
                          </m:sSupPr>
                          <m:e>
                            <m:r>
                              <a:rPr lang="en-US" b="0" i="1" dirty="0" smtClean="0">
                                <a:solidFill>
                                  <a:prstClr val="black"/>
                                </a:solidFill>
                                <a:latin typeface="Cambria Math" panose="02040503050406030204" pitchFamily="18" charset="0"/>
                              </a:rPr>
                              <m:t>𝑒</m:t>
                            </m:r>
                          </m:e>
                          <m:sup>
                            <m:r>
                              <a:rPr lang="en-US" b="0" i="1" dirty="0" smtClean="0">
                                <a:solidFill>
                                  <a:prstClr val="black"/>
                                </a:solidFill>
                                <a:latin typeface="Cambria Math" panose="02040503050406030204" pitchFamily="18" charset="0"/>
                              </a:rPr>
                              <m:t>𝑎𝑢</m:t>
                            </m:r>
                          </m:sup>
                        </m:sSup>
                      </m:num>
                      <m:den>
                        <m:r>
                          <a:rPr lang="en-US" b="0" i="1" dirty="0" smtClean="0">
                            <a:solidFill>
                              <a:prstClr val="black"/>
                            </a:solidFill>
                            <a:latin typeface="Cambria Math" panose="02040503050406030204" pitchFamily="18" charset="0"/>
                          </a:rPr>
                          <m:t>𝑢</m:t>
                        </m:r>
                        <m:d>
                          <m:dPr>
                            <m:ctrlPr>
                              <a:rPr lang="en-US" b="0" i="1" dirty="0" smtClean="0">
                                <a:solidFill>
                                  <a:prstClr val="black"/>
                                </a:solidFill>
                                <a:latin typeface="Cambria Math" panose="02040503050406030204" pitchFamily="18" charset="0"/>
                              </a:rPr>
                            </m:ctrlPr>
                          </m:dPr>
                          <m:e>
                            <m:r>
                              <a:rPr lang="en-US" b="0" i="1" dirty="0" smtClean="0">
                                <a:solidFill>
                                  <a:prstClr val="black"/>
                                </a:solidFill>
                                <a:latin typeface="Cambria Math" panose="02040503050406030204" pitchFamily="18" charset="0"/>
                              </a:rPr>
                              <m:t>𝑏</m:t>
                            </m:r>
                            <m:r>
                              <a:rPr lang="en-US" b="0" i="1" dirty="0" smtClean="0">
                                <a:solidFill>
                                  <a:prstClr val="black"/>
                                </a:solidFill>
                                <a:latin typeface="Cambria Math" panose="02040503050406030204" pitchFamily="18" charset="0"/>
                              </a:rPr>
                              <m:t>−</m:t>
                            </m:r>
                            <m:r>
                              <a:rPr lang="en-US" b="0" i="1" dirty="0" smtClean="0">
                                <a:solidFill>
                                  <a:prstClr val="black"/>
                                </a:solidFill>
                                <a:latin typeface="Cambria Math" panose="02040503050406030204" pitchFamily="18" charset="0"/>
                              </a:rPr>
                              <m:t>𝑎</m:t>
                            </m:r>
                          </m:e>
                        </m:d>
                      </m:den>
                    </m:f>
                  </m:oMath>
                </a14:m>
                <a:endParaRPr lang="en-US" dirty="0"/>
              </a:p>
            </p:txBody>
          </p:sp>
        </mc:Choice>
        <mc:Fallback xmlns="">
          <p:sp>
            <p:nvSpPr>
              <p:cNvPr id="3" name="Content Placeholder 2">
                <a:extLst>
                  <a:ext uri="{FF2B5EF4-FFF2-40B4-BE49-F238E27FC236}">
                    <a16:creationId xmlns:a16="http://schemas.microsoft.com/office/drawing/2014/main" id="{5585BE0F-855C-4692-9B6C-14593CB31325}"/>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C259CA-FADA-4242-AF29-49723C9B485D}"/>
              </a:ext>
            </a:extLst>
          </p:cNvPr>
          <p:cNvSpPr>
            <a:spLocks noGrp="1"/>
          </p:cNvSpPr>
          <p:nvPr>
            <p:ph type="sldNum" sz="quarter" idx="12"/>
          </p:nvPr>
        </p:nvSpPr>
        <p:spPr/>
        <p:txBody>
          <a:bodyPr/>
          <a:lstStyle/>
          <a:p>
            <a:fld id="{A6C0F4D1-524F-41CA-8AFC-EEB2E05DF18F}" type="slidenum">
              <a:rPr lang="en-US" smtClean="0"/>
              <a:t>53</a:t>
            </a:fld>
            <a:endParaRPr lang="en-US"/>
          </a:p>
        </p:txBody>
      </p:sp>
    </p:spTree>
    <p:extLst>
      <p:ext uri="{BB962C8B-B14F-4D97-AF65-F5344CB8AC3E}">
        <p14:creationId xmlns:p14="http://schemas.microsoft.com/office/powerpoint/2010/main" val="2255458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AA5F-6F6B-4AE2-8675-FAE24588C69B}"/>
              </a:ext>
            </a:extLst>
          </p:cNvPr>
          <p:cNvSpPr>
            <a:spLocks noGrp="1"/>
          </p:cNvSpPr>
          <p:nvPr>
            <p:ph type="title"/>
          </p:nvPr>
        </p:nvSpPr>
        <p:spPr/>
        <p:txBody>
          <a:bodyPr/>
          <a:lstStyle/>
          <a:p>
            <a:pPr algn="ctr"/>
            <a:r>
              <a:rPr lang="en-US" dirty="0"/>
              <a:t>Sum of Two Independent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7EC50-F343-407F-8306-AA625A6B0C9D}"/>
                  </a:ext>
                </a:extLst>
              </p:cNvPr>
              <p:cNvSpPr>
                <a:spLocks noGrp="1"/>
              </p:cNvSpPr>
              <p:nvPr>
                <p:ph idx="1"/>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𝐶𝑜𝑛𝑠𝑖𝑑𝑒𝑟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𝑡𝑤𝑜</m:t>
                    </m:r>
                    <m:r>
                      <a:rPr lang="en-US" b="0" i="1" smtClean="0">
                        <a:latin typeface="Cambria Math" panose="02040503050406030204" pitchFamily="18" charset="0"/>
                      </a:rPr>
                      <m:t> </m:t>
                    </m:r>
                    <m:r>
                      <a:rPr lang="en-US" b="0" i="1" smtClean="0">
                        <a:latin typeface="Cambria Math" panose="02040503050406030204" pitchFamily="18" charset="0"/>
                      </a:rPr>
                      <m:t>𝑖𝑛𝑑𝑒𝑝𝑒𝑛𝑑𝑒𝑛𝑡</m:t>
                    </m:r>
                    <m:r>
                      <a:rPr lang="en-US" b="0" i="1" smtClean="0">
                        <a:latin typeface="Cambria Math" panose="02040503050406030204" pitchFamily="18" charset="0"/>
                      </a:rPr>
                      <m:t> </m:t>
                    </m:r>
                    <m:r>
                      <a:rPr lang="en-US" b="0" i="1" smtClean="0">
                        <a:latin typeface="Cambria Math" panose="02040503050406030204" pitchFamily="18" charset="0"/>
                      </a:rPr>
                      <m:t>𝑟𝑎𝑛𝑑𝑜𝑚</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𝑣𝑎𝑟𝑖𝑎𝑏𝑙𝑒𝑠</m:t>
                    </m:r>
                    <m:r>
                      <a:rPr lang="en-US" b="0" i="1" smtClean="0">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b="0" i="1" dirty="0">
                    <a:latin typeface="Cambria Math" panose="02040503050406030204" pitchFamily="18" charset="0"/>
                  </a:rPr>
                  <a:t> Their moment generating function is  </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sup>
                          </m:sSup>
                        </m:e>
                      </m:d>
                      <m:r>
                        <a:rPr lang="en-US" b="0" i="1" smtClean="0">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𝜙</m:t>
                          </m:r>
                        </m:e>
                        <m:sub>
                          <m:r>
                            <a:rPr lang="en-US" b="0" i="1" smtClean="0">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𝑢</m:t>
                          </m:r>
                        </m:e>
                      </m:d>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𝜙</m:t>
                          </m:r>
                        </m:e>
                        <m:sub>
                          <m:r>
                            <a:rPr lang="en-US" b="0" i="1" smtClean="0">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𝑢</m:t>
                          </m:r>
                        </m:e>
                      </m:d>
                    </m:oMath>
                  </m:oMathPara>
                </a14:m>
                <a:endParaRPr lang="en-US" dirty="0"/>
              </a:p>
              <a:p>
                <a:pPr marL="0" indent="0">
                  <a:buNone/>
                </a:pPr>
                <a:endParaRPr lang="en-US" dirty="0"/>
              </a:p>
              <a:p>
                <a:pPr marL="0" indent="0">
                  <a:buNone/>
                </a:pPr>
                <a:r>
                  <a:rPr lang="en-US" dirty="0"/>
                  <a:t>The moment generating function of the sum of two independent random variables is equal to the product of their individual moment generating functions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6C7EC50-F343-407F-8306-AA625A6B0C9D}"/>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32E261-0726-4DD3-A895-B27DD0FE3954}"/>
              </a:ext>
            </a:extLst>
          </p:cNvPr>
          <p:cNvSpPr>
            <a:spLocks noGrp="1"/>
          </p:cNvSpPr>
          <p:nvPr>
            <p:ph type="sldNum" sz="quarter" idx="12"/>
          </p:nvPr>
        </p:nvSpPr>
        <p:spPr/>
        <p:txBody>
          <a:bodyPr/>
          <a:lstStyle/>
          <a:p>
            <a:fld id="{A6C0F4D1-524F-41CA-8AFC-EEB2E05DF18F}" type="slidenum">
              <a:rPr lang="en-US" smtClean="0"/>
              <a:t>54</a:t>
            </a:fld>
            <a:endParaRPr lang="en-US"/>
          </a:p>
        </p:txBody>
      </p:sp>
    </p:spTree>
    <p:extLst>
      <p:ext uri="{BB962C8B-B14F-4D97-AF65-F5344CB8AC3E}">
        <p14:creationId xmlns:p14="http://schemas.microsoft.com/office/powerpoint/2010/main" val="1130349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0048-893A-4AB2-931A-2071799C9AD9}"/>
              </a:ext>
            </a:extLst>
          </p:cNvPr>
          <p:cNvSpPr>
            <a:spLocks noGrp="1"/>
          </p:cNvSpPr>
          <p:nvPr>
            <p:ph type="title"/>
          </p:nvPr>
        </p:nvSpPr>
        <p:spPr/>
        <p:txBody>
          <a:bodyPr/>
          <a:lstStyle/>
          <a:p>
            <a:pPr algn="ctr"/>
            <a:r>
              <a:rPr lang="en-US" dirty="0"/>
              <a:t>PDF of the Sum of Independent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21D145-5484-4390-8245-F3E447D2E77D}"/>
                  </a:ext>
                </a:extLst>
              </p:cNvPr>
              <p:cNvSpPr>
                <a:spLocks noGrp="1"/>
              </p:cNvSpPr>
              <p:nvPr>
                <p:ph idx="1"/>
              </p:nvPr>
            </p:nvSpPr>
            <p:spPr/>
            <p:txBody>
              <a:bodyPr>
                <a:normAutofit lnSpcReduction="10000"/>
              </a:bodyPr>
              <a:lstStyle/>
              <a:p>
                <a:pPr marL="0" indent="0">
                  <a:buNone/>
                </a:pPr>
                <a:r>
                  <a:rPr lang="en-US" dirty="0"/>
                  <a:t>Using the Fourier transform analogy, the PDF of the sum is the convolution of the individual PDF’s, that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𝑍</m:t>
                          </m:r>
                        </m:sub>
                      </m:sSub>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𝑦</m:t>
                          </m:r>
                        </m:e>
                      </m:d>
                      <m:r>
                        <a:rPr lang="en-US" i="1">
                          <a:solidFill>
                            <a:prstClr val="black"/>
                          </a:solidFill>
                          <a:latin typeface="Cambria Math" panose="02040503050406030204" pitchFamily="18" charset="0"/>
                        </a:rPr>
                        <m:t>=</m:t>
                      </m:r>
                      <m:nary>
                        <m:naryPr>
                          <m:ctrlPr>
                            <a:rPr lang="en-US" i="1" smtClean="0">
                              <a:solidFill>
                                <a:prstClr val="black"/>
                              </a:solidFill>
                              <a:latin typeface="Cambria Math" panose="02040503050406030204" pitchFamily="18" charset="0"/>
                            </a:rPr>
                          </m:ctrlPr>
                        </m:naryPr>
                        <m:sub>
                          <m:r>
                            <m:rPr>
                              <m:brk m:alnAt="23"/>
                            </m:rP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m:t>
                          </m:r>
                        </m:sub>
                        <m:sup>
                          <m:r>
                            <a:rPr lang="en-US" i="1" smtClean="0">
                              <a:solidFill>
                                <a:prstClr val="black"/>
                              </a:solidFill>
                              <a:latin typeface="Cambria Math" panose="02040503050406030204" pitchFamily="18" charset="0"/>
                              <a:ea typeface="Cambria Math" panose="02040503050406030204" pitchFamily="18" charset="0"/>
                            </a:rPr>
                            <m:t>∞</m:t>
                          </m:r>
                        </m:sup>
                        <m:e>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𝑒</m:t>
                              </m:r>
                            </m:e>
                            <m:sup>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𝑢</m:t>
                                  </m:r>
                                  <m:r>
                                    <a:rPr lang="en-US" b="0" i="1" smtClean="0">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𝑢𝑦</m:t>
                                  </m:r>
                                </m:e>
                              </m:d>
                            </m:sup>
                          </m:sSup>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𝜙</m:t>
                              </m:r>
                            </m:e>
                            <m:sub>
                              <m:r>
                                <a:rPr lang="en-US" i="1">
                                  <a:solidFill>
                                    <a:prstClr val="black"/>
                                  </a:solidFill>
                                  <a:latin typeface="Cambria Math" panose="02040503050406030204" pitchFamily="18" charset="0"/>
                                </a:rPr>
                                <m:t>𝑋</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𝑢</m:t>
                              </m:r>
                            </m:e>
                          </m:d>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𝜙</m:t>
                              </m:r>
                            </m:e>
                            <m:sub>
                              <m:r>
                                <a:rPr lang="en-US" i="1">
                                  <a:solidFill>
                                    <a:prstClr val="black"/>
                                  </a:solidFill>
                                  <a:latin typeface="Cambria Math" panose="02040503050406030204" pitchFamily="18" charset="0"/>
                                </a:rPr>
                                <m:t>𝑌</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𝑢</m:t>
                              </m:r>
                            </m:e>
                          </m:d>
                          <m:r>
                            <a:rPr lang="en-US" b="0" i="1" smtClean="0">
                              <a:solidFill>
                                <a:prstClr val="black"/>
                              </a:solidFill>
                              <a:latin typeface="Cambria Math" panose="02040503050406030204" pitchFamily="18" charset="0"/>
                            </a:rPr>
                            <m:t>𝑑𝑢</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𝑓</m:t>
                              </m:r>
                            </m:e>
                            <m:sub>
                              <m:r>
                                <a:rPr lang="en-US" i="1">
                                  <a:solidFill>
                                    <a:prstClr val="black"/>
                                  </a:solidFill>
                                  <a:latin typeface="Cambria Math" panose="02040503050406030204" pitchFamily="18" charset="0"/>
                                </a:rPr>
                                <m:t>𝑋</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𝑓</m:t>
                              </m:r>
                            </m:e>
                            <m:sub>
                              <m:r>
                                <a:rPr lang="en-US" i="1">
                                  <a:solidFill>
                                    <a:prstClr val="black"/>
                                  </a:solidFill>
                                  <a:latin typeface="Cambria Math" panose="02040503050406030204" pitchFamily="18" charset="0"/>
                                  <a:ea typeface="Cambria Math" panose="02040503050406030204" pitchFamily="18" charset="0"/>
                                </a:rPr>
                                <m:t>𝑌</m:t>
                              </m:r>
                            </m:sub>
                          </m:sSub>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b="0" i="1" smtClean="0">
                              <a:solidFill>
                                <a:prstClr val="black"/>
                              </a:solidFill>
                              <a:latin typeface="Cambria Math" panose="02040503050406030204" pitchFamily="18" charset="0"/>
                              <a:ea typeface="Cambria Math" panose="02040503050406030204" pitchFamily="18" charset="0"/>
                            </a:rPr>
                            <m:t>)</m:t>
                          </m:r>
                        </m:e>
                      </m:nary>
                    </m:oMath>
                  </m:oMathPara>
                </a14:m>
                <a:endParaRPr lang="en-US" dirty="0"/>
              </a:p>
              <a:p>
                <a:pPr marL="0" indent="0">
                  <a:buNone/>
                </a:pPr>
                <a:endParaRPr lang="en-US" dirty="0"/>
              </a:p>
              <a:p>
                <a:pPr marL="0" indent="0">
                  <a:buNone/>
                </a:pPr>
                <a:r>
                  <a:rPr lang="en-US" dirty="0"/>
                  <a:t>In general, for </a:t>
                </a:r>
                <a14:m>
                  <m:oMath xmlns:m="http://schemas.openxmlformats.org/officeDocument/2006/math">
                    <m:r>
                      <a:rPr lang="en-US" b="0" i="1" smtClean="0">
                        <a:latin typeface="Cambria Math" panose="02040503050406030204" pitchFamily="18" charset="0"/>
                      </a:rPr>
                      <m:t>𝑛</m:t>
                    </m:r>
                  </m:oMath>
                </a14:m>
                <a:r>
                  <a:rPr lang="en-US" dirty="0"/>
                  <a:t> independent random variables,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the PDF of their sum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a14:m>
                <a:r>
                  <a:rPr lang="en-US" dirty="0"/>
                  <a:t>, is the convolution of their individual PDFs,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𝑛</m:t>
                              </m:r>
                            </m:sub>
                          </m:sSub>
                        </m:e>
                      </m:d>
                      <m:r>
                        <a:rPr lang="en-US" b="0" i="1" smtClean="0">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𝑓</m:t>
                          </m:r>
                        </m:e>
                        <m:sub>
                          <m:r>
                            <a:rPr lang="en-US" sz="2600" b="0" i="1" smtClean="0">
                              <a:solidFill>
                                <a:prstClr val="black"/>
                              </a:solidFill>
                              <a:latin typeface="Cambria Math" panose="02040503050406030204" pitchFamily="18" charset="0"/>
                            </a:rPr>
                            <m:t>1</m:t>
                          </m:r>
                        </m:sub>
                      </m:sSub>
                      <m:d>
                        <m:dPr>
                          <m:ctrlPr>
                            <a:rPr lang="en-US" sz="2600" i="1">
                              <a:solidFill>
                                <a:prstClr val="black"/>
                              </a:solidFill>
                              <a:latin typeface="Cambria Math" panose="02040503050406030204" pitchFamily="18" charset="0"/>
                            </a:rPr>
                          </m:ctrlPr>
                        </m:dPr>
                        <m:e>
                          <m:sSub>
                            <m:sSubPr>
                              <m:ctrlPr>
                                <a:rPr lang="en-US" sz="2600" i="1" smtClean="0">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𝑥</m:t>
                              </m:r>
                            </m:e>
                            <m:sub>
                              <m:r>
                                <a:rPr lang="en-US" sz="2600" b="0" i="1" smtClean="0">
                                  <a:solidFill>
                                    <a:prstClr val="black"/>
                                  </a:solidFill>
                                  <a:latin typeface="Cambria Math" panose="02040503050406030204" pitchFamily="18" charset="0"/>
                                </a:rPr>
                                <m:t>1</m:t>
                              </m:r>
                            </m:sub>
                          </m:sSub>
                        </m:e>
                      </m:d>
                      <m:r>
                        <a:rPr lang="en-US" sz="2600" i="1">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ea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𝑓</m:t>
                          </m:r>
                        </m:e>
                        <m:sub>
                          <m:r>
                            <a:rPr lang="en-US" sz="2600" b="0" i="1" smtClean="0">
                              <a:solidFill>
                                <a:prstClr val="black"/>
                              </a:solidFill>
                              <a:latin typeface="Cambria Math" panose="02040503050406030204" pitchFamily="18" charset="0"/>
                              <a:ea typeface="Cambria Math" panose="02040503050406030204" pitchFamily="18" charset="0"/>
                            </a:rPr>
                            <m:t>2</m:t>
                          </m:r>
                        </m:sub>
                      </m:sSub>
                      <m:d>
                        <m:dPr>
                          <m:ctrlPr>
                            <a:rPr lang="en-US" sz="2600" i="1">
                              <a:solidFill>
                                <a:prstClr val="black"/>
                              </a:solidFill>
                              <a:latin typeface="Cambria Math" panose="02040503050406030204" pitchFamily="18" charset="0"/>
                              <a:ea typeface="Cambria Math" panose="02040503050406030204" pitchFamily="18" charset="0"/>
                            </a:rPr>
                          </m:ctrlPr>
                        </m:dPr>
                        <m:e>
                          <m:sSub>
                            <m:sSubPr>
                              <m:ctrlPr>
                                <a:rPr lang="en-US" sz="260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𝑥</m:t>
                              </m:r>
                            </m:e>
                            <m:sub>
                              <m:r>
                                <a:rPr lang="en-US" sz="2600" b="0" i="1" smtClean="0">
                                  <a:solidFill>
                                    <a:prstClr val="black"/>
                                  </a:solidFill>
                                  <a:latin typeface="Cambria Math" panose="02040503050406030204" pitchFamily="18" charset="0"/>
                                  <a:ea typeface="Cambria Math" panose="02040503050406030204" pitchFamily="18" charset="0"/>
                                </a:rPr>
                                <m:t>2</m:t>
                              </m:r>
                            </m:sub>
                          </m:sSub>
                        </m:e>
                      </m:d>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𝑓</m:t>
                          </m:r>
                        </m:e>
                        <m:sub>
                          <m:r>
                            <a:rPr lang="en-US" sz="2600" b="0" i="1" smtClean="0">
                              <a:solidFill>
                                <a:prstClr val="black"/>
                              </a:solidFill>
                              <a:latin typeface="Cambria Math" panose="02040503050406030204" pitchFamily="18" charset="0"/>
                              <a:ea typeface="Cambria Math" panose="02040503050406030204" pitchFamily="18" charset="0"/>
                            </a:rPr>
                            <m:t>𝑛</m:t>
                          </m:r>
                        </m:sub>
                      </m:sSub>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𝑥</m:t>
                          </m:r>
                        </m:e>
                        <m:sub>
                          <m:r>
                            <a:rPr lang="en-US" sz="2600" b="0" i="1" smtClean="0">
                              <a:solidFill>
                                <a:prstClr val="black"/>
                              </a:solidFill>
                              <a:latin typeface="Cambria Math" panose="02040503050406030204" pitchFamily="18" charset="0"/>
                              <a:ea typeface="Cambria Math" panose="02040503050406030204" pitchFamily="18" charset="0"/>
                            </a:rPr>
                            <m:t>𝑛</m:t>
                          </m:r>
                        </m:sub>
                      </m:sSub>
                      <m:r>
                        <a:rPr lang="en-US" sz="2600" b="0" i="1" smtClean="0">
                          <a:solidFill>
                            <a:prstClr val="black"/>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E721D145-5484-4390-8245-F3E447D2E77D}"/>
                  </a:ext>
                </a:extLst>
              </p:cNvPr>
              <p:cNvSpPr>
                <a:spLocks noGrp="1" noRot="1" noChangeAspect="1" noMove="1" noResize="1" noEditPoints="1" noAdjustHandles="1" noChangeArrowheads="1" noChangeShapeType="1" noTextEdit="1"/>
              </p:cNvSpPr>
              <p:nvPr>
                <p:ph idx="1"/>
              </p:nvPr>
            </p:nvSpPr>
            <p:spPr>
              <a:blipFill>
                <a:blip r:embed="rId2"/>
                <a:stretch>
                  <a:fillRect l="-1217" t="-3081"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CB7EB5-1FF3-473A-BB7D-BE92D55774FF}"/>
              </a:ext>
            </a:extLst>
          </p:cNvPr>
          <p:cNvSpPr>
            <a:spLocks noGrp="1"/>
          </p:cNvSpPr>
          <p:nvPr>
            <p:ph type="sldNum" sz="quarter" idx="12"/>
          </p:nvPr>
        </p:nvSpPr>
        <p:spPr/>
        <p:txBody>
          <a:bodyPr/>
          <a:lstStyle/>
          <a:p>
            <a:fld id="{A6C0F4D1-524F-41CA-8AFC-EEB2E05DF18F}" type="slidenum">
              <a:rPr lang="en-US" smtClean="0"/>
              <a:t>55</a:t>
            </a:fld>
            <a:endParaRPr lang="en-US"/>
          </a:p>
        </p:txBody>
      </p:sp>
    </p:spTree>
    <p:extLst>
      <p:ext uri="{BB962C8B-B14F-4D97-AF65-F5344CB8AC3E}">
        <p14:creationId xmlns:p14="http://schemas.microsoft.com/office/powerpoint/2010/main" val="2290182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102D-666C-4CEB-8E47-189A5A81CC0F}"/>
              </a:ext>
            </a:extLst>
          </p:cNvPr>
          <p:cNvSpPr>
            <a:spLocks noGrp="1"/>
          </p:cNvSpPr>
          <p:nvPr>
            <p:ph type="title"/>
          </p:nvPr>
        </p:nvSpPr>
        <p:spPr/>
        <p:txBody>
          <a:bodyPr/>
          <a:lstStyle/>
          <a:p>
            <a:pPr algn="ctr"/>
            <a:r>
              <a:rPr lang="en-US" dirty="0"/>
              <a:t>The 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5E22F-4D91-40BC-B7D3-E9D04861E92F}"/>
                  </a:ext>
                </a:extLst>
              </p:cNvPr>
              <p:cNvSpPr>
                <a:spLocks noGrp="1"/>
              </p:cNvSpPr>
              <p:nvPr>
                <p:ph idx="1"/>
              </p:nvPr>
            </p:nvSpPr>
            <p:spPr/>
            <p:txBody>
              <a:bodyPr>
                <a:normAutofit lnSpcReduction="10000"/>
              </a:bodyPr>
              <a:lstStyle/>
              <a:p>
                <a:pPr marL="0" indent="0">
                  <a:buNone/>
                </a:pPr>
                <a:r>
                  <a:rPr lang="en-US" dirty="0"/>
                  <a:t> Let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oMath>
                </a14:m>
                <a:r>
                  <a:rPr lang="en-US" dirty="0"/>
                  <a:t>  be </a:t>
                </a:r>
                <a14:m>
                  <m:oMath xmlns:m="http://schemas.openxmlformats.org/officeDocument/2006/math">
                    <m:r>
                      <a:rPr lang="en-US" b="0" i="1" smtClean="0">
                        <a:latin typeface="Cambria Math" panose="02040503050406030204" pitchFamily="18" charset="0"/>
                      </a:rPr>
                      <m:t>𝑛</m:t>
                    </m:r>
                  </m:oMath>
                </a14:m>
                <a:r>
                  <a:rPr lang="en-US" dirty="0"/>
                  <a:t>  independent random variables with arbitrary probability distribution functions and identical means and variances.  Then, according to the central limit theorem, the distribution of their sum,   converges to the Gaussian distribution as </a:t>
                </a:r>
                <a14:m>
                  <m:oMath xmlns:m="http://schemas.openxmlformats.org/officeDocument/2006/math">
                    <m:r>
                      <a:rPr lang="en-US" b="0" i="1" smtClean="0">
                        <a:latin typeface="Cambria Math" panose="02040503050406030204" pitchFamily="18" charset="0"/>
                      </a:rPr>
                      <m:t>𝑛</m:t>
                    </m:r>
                  </m:oMath>
                </a14:m>
                <a:r>
                  <a:rPr lang="en-US" dirty="0"/>
                  <a:t>  increases.</a:t>
                </a:r>
              </a:p>
              <a:p>
                <a:pPr marL="0" indent="0">
                  <a:buNone/>
                </a:pPr>
                <a:r>
                  <a:rPr kumimoji="0" lang="en-US" sz="2800" b="0" u="none" strike="noStrike" kern="1200" cap="none" spc="0" normalizeH="0" baseline="0" noProof="0" dirty="0">
                    <a:ln>
                      <a:noFill/>
                    </a:ln>
                    <a:solidFill>
                      <a:prstClr val="black"/>
                    </a:solidFill>
                    <a:effectLst/>
                    <a:uLnTx/>
                    <a:uFillTx/>
                    <a:ea typeface="+mn-ea"/>
                    <a:cs typeface="+mn-cs"/>
                  </a:rPr>
                  <a:t>Consider the sum of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independent random variables, </a:t>
                </a:r>
                <a14:m>
                  <m:oMath xmlns:m="http://schemas.openxmlformats.org/officeDocument/2006/math">
                    <m:sSubSup>
                      <m:sSub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d>
                          <m:dPr>
                            <m:begChr m:val="{"/>
                            <m:end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d>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sSub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lang="en-US" dirty="0"/>
                  <a:t> with identical mean values and variances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𝑋</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 </m:t>
                    </m:r>
                    <m:r>
                      <a:rPr lang="en-US" b="0" i="1" smtClean="0">
                        <a:latin typeface="Cambria Math" panose="02040503050406030204" pitchFamily="18" charset="0"/>
                      </a:rPr>
                      <m:t>𝑖</m:t>
                    </m:r>
                  </m:oMath>
                </a14:m>
                <a:endParaRPr lang="en-US" dirty="0"/>
              </a:p>
              <a:p>
                <a:pPr marL="0" indent="0">
                  <a:buNone/>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limLoc m:val="subSup"/>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5"/>
                            </m:r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nary>
                    </m:oMath>
                  </m:oMathPara>
                </a14:m>
                <a:endParaRPr lang="en-US" dirty="0"/>
              </a:p>
              <a:p>
                <a:pPr marL="0" indent="0">
                  <a:buNone/>
                </a:pPr>
                <a:r>
                  <a:rPr lang="en-US" dirty="0"/>
                  <a:t>With increasing </a:t>
                </a:r>
                <a14:m>
                  <m:oMath xmlns:m="http://schemas.openxmlformats.org/officeDocument/2006/math">
                    <m:r>
                      <a:rPr lang="en-US" b="0" i="1" smtClean="0">
                        <a:latin typeface="Cambria Math" panose="02040503050406030204" pitchFamily="18" charset="0"/>
                      </a:rPr>
                      <m:t>𝑛</m:t>
                    </m:r>
                  </m:oMath>
                </a14:m>
                <a:r>
                  <a:rPr lang="en-US" dirty="0"/>
                  <a:t>, the sum approaches a Gaussian Random variable with mean and variance,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indent="0">
                  <a:buNone/>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𝜇</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𝜇</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𝑎𝑛𝑑</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Sup>
                        <m:sSub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SubSup>
                        <m:sSub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sub>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oMath>
                  </m:oMathPara>
                </a14:m>
                <a:endParaRPr lang="en-US" dirty="0"/>
              </a:p>
            </p:txBody>
          </p:sp>
        </mc:Choice>
        <mc:Fallback xmlns="">
          <p:sp>
            <p:nvSpPr>
              <p:cNvPr id="3" name="Content Placeholder 2">
                <a:extLst>
                  <a:ext uri="{FF2B5EF4-FFF2-40B4-BE49-F238E27FC236}">
                    <a16:creationId xmlns:a16="http://schemas.microsoft.com/office/drawing/2014/main" id="{8EF5E22F-4D91-40BC-B7D3-E9D04861E92F}"/>
                  </a:ext>
                </a:extLst>
              </p:cNvPr>
              <p:cNvSpPr>
                <a:spLocks noGrp="1" noRot="1" noChangeAspect="1" noMove="1" noResize="1" noEditPoints="1" noAdjustHandles="1" noChangeArrowheads="1" noChangeShapeType="1" noTextEdit="1"/>
              </p:cNvSpPr>
              <p:nvPr>
                <p:ph idx="1"/>
              </p:nvPr>
            </p:nvSpPr>
            <p:spPr>
              <a:blipFill>
                <a:blip r:embed="rId2"/>
                <a:stretch>
                  <a:fillRect l="-1217" t="-3081" r="-17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DE0254-CAD7-443A-81F9-6398B7B3BD08}"/>
              </a:ext>
            </a:extLst>
          </p:cNvPr>
          <p:cNvSpPr>
            <a:spLocks noGrp="1"/>
          </p:cNvSpPr>
          <p:nvPr>
            <p:ph type="sldNum" sz="quarter" idx="12"/>
          </p:nvPr>
        </p:nvSpPr>
        <p:spPr/>
        <p:txBody>
          <a:bodyPr/>
          <a:lstStyle/>
          <a:p>
            <a:fld id="{A6C0F4D1-524F-41CA-8AFC-EEB2E05DF18F}" type="slidenum">
              <a:rPr lang="en-US" smtClean="0"/>
              <a:t>56</a:t>
            </a:fld>
            <a:endParaRPr lang="en-US"/>
          </a:p>
        </p:txBody>
      </p:sp>
    </p:spTree>
    <p:extLst>
      <p:ext uri="{BB962C8B-B14F-4D97-AF65-F5344CB8AC3E}">
        <p14:creationId xmlns:p14="http://schemas.microsoft.com/office/powerpoint/2010/main" val="1283571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04F4-A5EA-48CD-B252-6327D7532A3B}"/>
              </a:ext>
            </a:extLst>
          </p:cNvPr>
          <p:cNvSpPr>
            <a:spLocks noGrp="1"/>
          </p:cNvSpPr>
          <p:nvPr>
            <p:ph type="title"/>
          </p:nvPr>
        </p:nvSpPr>
        <p:spPr/>
        <p:txBody>
          <a:bodyPr/>
          <a:lstStyle/>
          <a:p>
            <a:pPr algn="ctr"/>
            <a:r>
              <a:rPr lang="en-US" dirty="0"/>
              <a:t>Central Limit theorem and the Standard Gaussian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1CDB7-284E-43E1-B0CC-054CDE1DE7BC}"/>
                  </a:ext>
                </a:extLst>
              </p:cNvPr>
              <p:cNvSpPr>
                <a:spLocks noGrp="1"/>
              </p:cNvSpPr>
              <p:nvPr>
                <p:ph idx="1"/>
              </p:nvPr>
            </p:nvSpPr>
            <p:spPr/>
            <p:txBody>
              <a:bodyPr>
                <a:normAutofit fontScale="92500" lnSpcReduction="10000"/>
              </a:bodyPr>
              <a:lstStyle/>
              <a:p>
                <a:pPr marL="0" indent="0">
                  <a:buNone/>
                </a:pPr>
                <a:r>
                  <a:rPr lang="en-US" dirty="0"/>
                  <a:t>Suppose we normalize the sum as </a:t>
                </a:r>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𝑌</m:t>
                          </m:r>
                        </m:e>
                        <m:sub>
                          <m:r>
                            <a:rPr lang="en-US" i="1">
                              <a:solidFill>
                                <a:prstClr val="black"/>
                              </a:solidFill>
                              <a:latin typeface="Cambria Math" panose="02040503050406030204" pitchFamily="18" charset="0"/>
                            </a:rPr>
                            <m:t>𝑛</m:t>
                          </m:r>
                        </m:sub>
                      </m:sSub>
                      <m:r>
                        <a:rPr lang="en-US" b="0" i="1" smtClean="0">
                          <a:solidFill>
                            <a:prstClr val="black"/>
                          </a:solidFill>
                          <a:latin typeface="Cambria Math" panose="02040503050406030204" pitchFamily="18" charset="0"/>
                        </a:rPr>
                        <m:t>=</m:t>
                      </m:r>
                      <m:nary>
                        <m:naryPr>
                          <m:chr m:val="∑"/>
                          <m:ctrlPr>
                            <a:rPr lang="en-US" b="0" i="1" smtClean="0">
                              <a:solidFill>
                                <a:prstClr val="black"/>
                              </a:solidFill>
                              <a:latin typeface="Cambria Math" panose="02040503050406030204" pitchFamily="18" charset="0"/>
                            </a:rPr>
                          </m:ctrlPr>
                        </m:naryPr>
                        <m:sub>
                          <m:r>
                            <m:rPr>
                              <m:brk m:alnAt="23"/>
                            </m:rPr>
                            <a:rPr lang="en-US" b="0" i="1" smtClean="0">
                              <a:solidFill>
                                <a:prstClr val="black"/>
                              </a:solidFill>
                              <a:latin typeface="Cambria Math" panose="02040503050406030204" pitchFamily="18" charset="0"/>
                            </a:rPr>
                            <m:t>𝑖</m:t>
                          </m:r>
                          <m:r>
                            <a:rPr lang="en-US" b="0" i="1" smtClean="0">
                              <a:solidFill>
                                <a:prstClr val="black"/>
                              </a:solidFill>
                              <a:latin typeface="Cambria Math" panose="02040503050406030204" pitchFamily="18" charset="0"/>
                            </a:rPr>
                            <m:t>−1</m:t>
                          </m:r>
                        </m:sub>
                        <m:sup>
                          <m:r>
                            <a:rPr lang="en-US" b="0" i="1" smtClean="0">
                              <a:solidFill>
                                <a:prstClr val="black"/>
                              </a:solidFill>
                              <a:latin typeface="Cambria Math" panose="02040503050406030204" pitchFamily="18" charset="0"/>
                            </a:rPr>
                            <m:t>𝑛</m:t>
                          </m:r>
                        </m:sup>
                        <m:e>
                          <m:f>
                            <m:fPr>
                              <m:ctrlPr>
                                <a:rPr lang="en-US" b="0" i="1" smtClean="0">
                                  <a:solidFill>
                                    <a:prstClr val="black"/>
                                  </a:solidFill>
                                  <a:latin typeface="Cambria Math" panose="02040503050406030204" pitchFamily="18" charset="0"/>
                                </a:rPr>
                              </m:ctrlPr>
                            </m:fPr>
                            <m:num>
                              <m:d>
                                <m:dPr>
                                  <m:ctrlPr>
                                    <a:rPr lang="en-US" b="0" i="1" smtClean="0">
                                      <a:solidFill>
                                        <a:prstClr val="black"/>
                                      </a:solidFill>
                                      <a:latin typeface="Cambria Math" panose="02040503050406030204" pitchFamily="18" charset="0"/>
                                    </a:rPr>
                                  </m:ctrlPr>
                                </m:dPr>
                                <m:e>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𝑋</m:t>
                                      </m:r>
                                    </m:e>
                                    <m:sub>
                                      <m:r>
                                        <a:rPr lang="en-US" b="0" i="1" smtClean="0">
                                          <a:solidFill>
                                            <a:prstClr val="black"/>
                                          </a:solidFill>
                                          <a:latin typeface="Cambria Math" panose="02040503050406030204" pitchFamily="18" charset="0"/>
                                        </a:rPr>
                                        <m:t>𝑖</m:t>
                                      </m:r>
                                    </m:sub>
                                  </m:sSub>
                                  <m:r>
                                    <a:rPr lang="en-US" b="0" i="1" smtClean="0">
                                      <a:solidFill>
                                        <a:prstClr val="black"/>
                                      </a:solidFill>
                                      <a:latin typeface="Cambria Math" panose="02040503050406030204" pitchFamily="18" charset="0"/>
                                    </a:rPr>
                                    <m:t>−</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𝜇</m:t>
                                      </m:r>
                                    </m:e>
                                    <m:sub>
                                      <m:r>
                                        <a:rPr lang="en-US" b="0" i="1" smtClean="0">
                                          <a:solidFill>
                                            <a:prstClr val="black"/>
                                          </a:solidFill>
                                          <a:latin typeface="Cambria Math" panose="02040503050406030204" pitchFamily="18" charset="0"/>
                                        </a:rPr>
                                        <m:t>𝑋</m:t>
                                      </m:r>
                                    </m:sub>
                                  </m:sSub>
                                </m:e>
                              </m:d>
                            </m:num>
                            <m:den>
                              <m:rad>
                                <m:radPr>
                                  <m:degHide m:val="on"/>
                                  <m:ctrlPr>
                                    <a:rPr lang="en-US" b="0" i="1" smtClean="0">
                                      <a:solidFill>
                                        <a:prstClr val="black"/>
                                      </a:solidFill>
                                      <a:latin typeface="Cambria Math" panose="02040503050406030204" pitchFamily="18" charset="0"/>
                                    </a:rPr>
                                  </m:ctrlPr>
                                </m:radPr>
                                <m:deg/>
                                <m:e>
                                  <m:r>
                                    <a:rPr lang="en-US" b="0" i="1" smtClean="0">
                                      <a:solidFill>
                                        <a:prstClr val="black"/>
                                      </a:solidFill>
                                      <a:latin typeface="Cambria Math" panose="02040503050406030204" pitchFamily="18" charset="0"/>
                                    </a:rPr>
                                    <m:t>𝑛</m:t>
                                  </m:r>
                                </m:e>
                              </m:rad>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𝜎</m:t>
                                  </m:r>
                                </m:e>
                                <m:sub>
                                  <m:r>
                                    <a:rPr lang="en-US" b="0" i="1" smtClean="0">
                                      <a:solidFill>
                                        <a:prstClr val="black"/>
                                      </a:solidFill>
                                      <a:latin typeface="Cambria Math" panose="02040503050406030204" pitchFamily="18" charset="0"/>
                                    </a:rPr>
                                    <m:t>𝑋</m:t>
                                  </m:r>
                                </m:sub>
                              </m:sSub>
                            </m:den>
                          </m:f>
                        </m:e>
                      </m:nary>
                    </m:oMath>
                  </m:oMathPara>
                </a14:m>
                <a:endParaRPr lang="en-US" i="1" dirty="0">
                  <a:latin typeface="Cambria Math" panose="02040503050406030204" pitchFamily="18" charset="0"/>
                </a:endParaRPr>
              </a:p>
              <a:p>
                <a:pPr marL="0" indent="0">
                  <a:buNone/>
                </a:pPr>
                <a:r>
                  <a:rPr lang="en-US" dirty="0">
                    <a:latin typeface="Cambria Math" panose="02040503050406030204" pitchFamily="18" charset="0"/>
                  </a:rPr>
                  <a:t>Then</a:t>
                </a:r>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𝑌</m:t>
                              </m:r>
                            </m:e>
                            <m:sub>
                              <m:r>
                                <a:rPr lang="en-US" i="1">
                                  <a:solidFill>
                                    <a:prstClr val="black"/>
                                  </a:solidFill>
                                  <a:latin typeface="Cambria Math" panose="02040503050406030204" pitchFamily="18" charset="0"/>
                                </a:rPr>
                                <m:t>𝑛</m:t>
                              </m:r>
                            </m:sub>
                          </m:sSub>
                        </m:sub>
                      </m:sSub>
                      <m:r>
                        <a:rPr lang="en-US" b="0" i="1" smtClean="0">
                          <a:solidFill>
                            <a:prstClr val="black"/>
                          </a:solidFill>
                          <a:latin typeface="Cambria Math" panose="02040503050406030204" pitchFamily="18" charset="0"/>
                        </a:rPr>
                        <m:t>=0  </m:t>
                      </m:r>
                      <m:r>
                        <a:rPr lang="en-US" b="0" i="1" smtClean="0">
                          <a:solidFill>
                            <a:prstClr val="black"/>
                          </a:solidFill>
                          <a:latin typeface="Cambria Math" panose="02040503050406030204" pitchFamily="18" charset="0"/>
                        </a:rPr>
                        <m:t>𝑎𝑛𝑑</m:t>
                      </m:r>
                      <m:r>
                        <a:rPr lang="en-US" b="0" i="1" smtClean="0">
                          <a:solidFill>
                            <a:prstClr val="black"/>
                          </a:solidFill>
                          <a:latin typeface="Cambria Math" panose="02040503050406030204" pitchFamily="18" charset="0"/>
                        </a:rPr>
                        <m:t>  </m:t>
                      </m:r>
                      <m:sSubSup>
                        <m:sSubSupPr>
                          <m:ctrlPr>
                            <a:rPr lang="en-US" b="0" i="1" smtClean="0">
                              <a:solidFill>
                                <a:prstClr val="black"/>
                              </a:solidFill>
                              <a:latin typeface="Cambria Math" panose="02040503050406030204" pitchFamily="18" charset="0"/>
                            </a:rPr>
                          </m:ctrlPr>
                        </m:sSubSupPr>
                        <m:e>
                          <m:r>
                            <a:rPr lang="en-US" b="0" i="1" smtClean="0">
                              <a:solidFill>
                                <a:prstClr val="black"/>
                              </a:solidFill>
                              <a:latin typeface="Cambria Math" panose="02040503050406030204" pitchFamily="18" charset="0"/>
                              <a:ea typeface="Cambria Math" panose="02040503050406030204" pitchFamily="18" charset="0"/>
                            </a:rPr>
                            <m:t>𝜎</m:t>
                          </m:r>
                        </m:e>
                        <m: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𝑌</m:t>
                              </m:r>
                            </m:e>
                            <m:sub>
                              <m:r>
                                <a:rPr lang="en-US" b="0" i="1" smtClean="0">
                                  <a:solidFill>
                                    <a:prstClr val="black"/>
                                  </a:solidFill>
                                  <a:latin typeface="Cambria Math" panose="02040503050406030204" pitchFamily="18" charset="0"/>
                                </a:rPr>
                                <m:t>𝑛</m:t>
                              </m:r>
                            </m:sub>
                          </m:sSub>
                        </m:sub>
                        <m:sup>
                          <m:r>
                            <a:rPr lang="en-US" b="0" i="1" smtClean="0">
                              <a:solidFill>
                                <a:prstClr val="black"/>
                              </a:solidFill>
                              <a:latin typeface="Cambria Math" panose="02040503050406030204" pitchFamily="18" charset="0"/>
                            </a:rPr>
                            <m:t>2</m:t>
                          </m:r>
                        </m:sup>
                      </m:sSubSup>
                      <m:r>
                        <a:rPr lang="en-US" b="0" i="1" smtClean="0">
                          <a:solidFill>
                            <a:prstClr val="black"/>
                          </a:solidFill>
                          <a:latin typeface="Cambria Math" panose="02040503050406030204" pitchFamily="18" charset="0"/>
                        </a:rPr>
                        <m:t>=1</m:t>
                      </m:r>
                    </m:oMath>
                  </m:oMathPara>
                </a14:m>
                <a:endParaRPr lang="en-US"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According to the central limit theorem, the normalized sum tends to the standard Gaussian distribution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𝑖𝑛𝑐𝑟𝑒𝑎𝑠𝑒𝑠</m:t>
                    </m:r>
                  </m:oMath>
                </a14:m>
                <a:r>
                  <a:rPr lang="en-US" dirty="0">
                    <a:latin typeface="Cambria Math" panose="02040503050406030204" pitchFamily="18" charset="0"/>
                  </a:rPr>
                  <a:t>.</a:t>
                </a:r>
              </a:p>
              <a:p>
                <a:pPr marL="0" indent="0">
                  <a:buNone/>
                </a:pPr>
                <a:r>
                  <a:rPr lang="en-US" b="1" dirty="0"/>
                  <a:t>Remark:</a:t>
                </a:r>
                <a:r>
                  <a:rPr lang="en-US" dirty="0"/>
                  <a:t> The central limit theorem is valid even if the random variables are not identically distributed.</a:t>
                </a:r>
              </a:p>
            </p:txBody>
          </p:sp>
        </mc:Choice>
        <mc:Fallback xmlns="">
          <p:sp>
            <p:nvSpPr>
              <p:cNvPr id="3" name="Content Placeholder 2">
                <a:extLst>
                  <a:ext uri="{FF2B5EF4-FFF2-40B4-BE49-F238E27FC236}">
                    <a16:creationId xmlns:a16="http://schemas.microsoft.com/office/drawing/2014/main" id="{55C1CDB7-284E-43E1-B0CC-054CDE1DE7BC}"/>
                  </a:ext>
                </a:extLst>
              </p:cNvPr>
              <p:cNvSpPr>
                <a:spLocks noGrp="1" noRot="1" noChangeAspect="1" noMove="1" noResize="1" noEditPoints="1" noAdjustHandles="1" noChangeArrowheads="1" noChangeShapeType="1" noTextEdit="1"/>
              </p:cNvSpPr>
              <p:nvPr>
                <p:ph idx="1"/>
              </p:nvPr>
            </p:nvSpPr>
            <p:spPr>
              <a:blipFill>
                <a:blip r:embed="rId2"/>
                <a:stretch>
                  <a:fillRect l="-1043" t="-2801" b="-4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0794CB6-549A-4F41-AB3D-EC7690FACBEB}"/>
              </a:ext>
            </a:extLst>
          </p:cNvPr>
          <p:cNvSpPr>
            <a:spLocks noGrp="1"/>
          </p:cNvSpPr>
          <p:nvPr>
            <p:ph type="sldNum" sz="quarter" idx="12"/>
          </p:nvPr>
        </p:nvSpPr>
        <p:spPr/>
        <p:txBody>
          <a:bodyPr/>
          <a:lstStyle/>
          <a:p>
            <a:fld id="{A6C0F4D1-524F-41CA-8AFC-EEB2E05DF18F}" type="slidenum">
              <a:rPr lang="en-US" smtClean="0"/>
              <a:t>57</a:t>
            </a:fld>
            <a:endParaRPr lang="en-US"/>
          </a:p>
        </p:txBody>
      </p:sp>
    </p:spTree>
    <p:extLst>
      <p:ext uri="{BB962C8B-B14F-4D97-AF65-F5344CB8AC3E}">
        <p14:creationId xmlns:p14="http://schemas.microsoft.com/office/powerpoint/2010/main" val="417290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23C7-46B1-47FA-937E-97E2B10EE5CA}"/>
              </a:ext>
            </a:extLst>
          </p:cNvPr>
          <p:cNvSpPr>
            <a:spLocks noGrp="1"/>
          </p:cNvSpPr>
          <p:nvPr>
            <p:ph type="title"/>
          </p:nvPr>
        </p:nvSpPr>
        <p:spPr/>
        <p:txBody>
          <a:bodyPr/>
          <a:lstStyle/>
          <a:p>
            <a:pPr algn="ctr"/>
            <a:r>
              <a:rPr lang="en-US" dirty="0"/>
              <a:t>Central Limit Theorem</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092531-12ED-4CEB-8056-90DFA331BE49}"/>
                  </a:ext>
                </a:extLst>
              </p:cNvPr>
              <p:cNvSpPr>
                <a:spLocks noGrp="1"/>
              </p:cNvSpPr>
              <p:nvPr>
                <p:ph idx="1"/>
              </p:nvPr>
            </p:nvSpPr>
            <p:spPr/>
            <p:txBody>
              <a:bodyPr>
                <a:normAutofit fontScale="92500" lnSpcReduction="10000"/>
              </a:bodyPr>
              <a:lstStyle/>
              <a:p>
                <a:pPr marL="0" indent="0">
                  <a:buNone/>
                </a:pPr>
                <a:r>
                  <a:rPr kumimoji="0" lang="en-US" b="0" i="0" u="none" strike="noStrike" kern="1200" cap="none" spc="0" normalizeH="0" baseline="0" noProof="0" dirty="0">
                    <a:ln>
                      <a:noFill/>
                    </a:ln>
                    <a:solidFill>
                      <a:prstClr val="black"/>
                    </a:solidFill>
                    <a:effectLst/>
                    <a:uLnTx/>
                    <a:uFillTx/>
                    <a:latin typeface="Calibri Light" panose="020F0302020204030204"/>
                    <a:ea typeface="+mj-ea"/>
                    <a:cs typeface="+mj-cs"/>
                  </a:rPr>
                  <a:t>Discrete Random Variables</a:t>
                </a:r>
              </a:p>
              <a:p>
                <a:pPr marL="0" indent="0">
                  <a:buNone/>
                </a:pPr>
                <a:endParaRPr lang="en-US" dirty="0">
                  <a:solidFill>
                    <a:prstClr val="black"/>
                  </a:solidFill>
                  <a:latin typeface="Calibri Light" panose="020F0302020204030204"/>
                  <a:ea typeface="+mj-ea"/>
                  <a:cs typeface="+mj-cs"/>
                </a:endParaRPr>
              </a:p>
              <a:p>
                <a:pPr marL="0" indent="0">
                  <a:buNone/>
                </a:pPr>
                <a:endParaRPr lang="en-US" dirty="0">
                  <a:solidFill>
                    <a:prstClr val="black"/>
                  </a:solidFill>
                  <a:latin typeface="Calibri Light" panose="020F0302020204030204"/>
                  <a:ea typeface="+mj-ea"/>
                  <a:cs typeface="+mj-cs"/>
                </a:endParaRPr>
              </a:p>
              <a:p>
                <a:pPr marL="0" indent="0">
                  <a:buNone/>
                </a:pPr>
                <a:endParaRPr lang="en-US" dirty="0">
                  <a:solidFill>
                    <a:prstClr val="black"/>
                  </a:solidFill>
                  <a:latin typeface="Calibri Light" panose="020F0302020204030204"/>
                  <a:ea typeface="+mj-ea"/>
                  <a:cs typeface="+mj-cs"/>
                </a:endParaRPr>
              </a:p>
              <a:p>
                <a:pPr marL="0" indent="0">
                  <a:buNone/>
                </a:pPr>
                <a:endParaRPr lang="en-US" dirty="0">
                  <a:solidFill>
                    <a:prstClr val="black"/>
                  </a:solidFill>
                  <a:latin typeface="Calibri Light" panose="020F0302020204030204"/>
                  <a:ea typeface="+mj-ea"/>
                  <a:cs typeface="+mj-cs"/>
                </a:endParaRPr>
              </a:p>
              <a:p>
                <a:pPr marL="0" indent="0">
                  <a:buNone/>
                </a:pPr>
                <a:endParaRPr lang="en-US" dirty="0">
                  <a:solidFill>
                    <a:prstClr val="black"/>
                  </a:solidFill>
                  <a:latin typeface="Calibri Light" panose="020F0302020204030204"/>
                  <a:ea typeface="+mj-ea"/>
                  <a:cs typeface="+mj-cs"/>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𝑛</m:t>
                              </m:r>
                            </m:sub>
                          </m:sSub>
                        </m:e>
                      </m:d>
                      <m:r>
                        <a:rPr lang="en-US" b="0" i="1" smtClean="0">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𝑓</m:t>
                          </m:r>
                        </m:e>
                        <m:sub>
                          <m:r>
                            <a:rPr lang="en-US" sz="2600" b="0" i="1" smtClean="0">
                              <a:solidFill>
                                <a:prstClr val="black"/>
                              </a:solidFill>
                              <a:latin typeface="Cambria Math" panose="02040503050406030204" pitchFamily="18" charset="0"/>
                            </a:rPr>
                            <m:t>1</m:t>
                          </m:r>
                        </m:sub>
                      </m:sSub>
                      <m:d>
                        <m:dPr>
                          <m:ctrlPr>
                            <a:rPr lang="en-US" sz="2600" i="1">
                              <a:solidFill>
                                <a:prstClr val="black"/>
                              </a:solidFill>
                              <a:latin typeface="Cambria Math" panose="02040503050406030204" pitchFamily="18" charset="0"/>
                            </a:rPr>
                          </m:ctrlPr>
                        </m:dPr>
                        <m:e>
                          <m:sSub>
                            <m:sSubPr>
                              <m:ctrlPr>
                                <a:rPr lang="en-US" sz="2600" i="1" smtClean="0">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𝑥</m:t>
                              </m:r>
                            </m:e>
                            <m:sub>
                              <m:r>
                                <a:rPr lang="en-US" sz="2600" b="0" i="1" smtClean="0">
                                  <a:solidFill>
                                    <a:prstClr val="black"/>
                                  </a:solidFill>
                                  <a:latin typeface="Cambria Math" panose="02040503050406030204" pitchFamily="18" charset="0"/>
                                </a:rPr>
                                <m:t>1</m:t>
                              </m:r>
                            </m:sub>
                          </m:sSub>
                        </m:e>
                      </m:d>
                      <m:r>
                        <a:rPr lang="en-US" sz="2600" i="1">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ea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𝑓</m:t>
                          </m:r>
                        </m:e>
                        <m:sub>
                          <m:r>
                            <a:rPr lang="en-US" sz="2600" b="0" i="1" smtClean="0">
                              <a:solidFill>
                                <a:prstClr val="black"/>
                              </a:solidFill>
                              <a:latin typeface="Cambria Math" panose="02040503050406030204" pitchFamily="18" charset="0"/>
                              <a:ea typeface="Cambria Math" panose="02040503050406030204" pitchFamily="18" charset="0"/>
                            </a:rPr>
                            <m:t>2</m:t>
                          </m:r>
                        </m:sub>
                      </m:sSub>
                      <m:d>
                        <m:dPr>
                          <m:ctrlPr>
                            <a:rPr lang="en-US" sz="2600" i="1">
                              <a:solidFill>
                                <a:prstClr val="black"/>
                              </a:solidFill>
                              <a:latin typeface="Cambria Math" panose="02040503050406030204" pitchFamily="18" charset="0"/>
                              <a:ea typeface="Cambria Math" panose="02040503050406030204" pitchFamily="18" charset="0"/>
                            </a:rPr>
                          </m:ctrlPr>
                        </m:dPr>
                        <m:e>
                          <m:sSub>
                            <m:sSubPr>
                              <m:ctrlPr>
                                <a:rPr lang="en-US" sz="260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𝑥</m:t>
                              </m:r>
                            </m:e>
                            <m:sub>
                              <m:r>
                                <a:rPr lang="en-US" sz="2600" b="0" i="1" smtClean="0">
                                  <a:solidFill>
                                    <a:prstClr val="black"/>
                                  </a:solidFill>
                                  <a:latin typeface="Cambria Math" panose="02040503050406030204" pitchFamily="18" charset="0"/>
                                  <a:ea typeface="Cambria Math" panose="02040503050406030204" pitchFamily="18" charset="0"/>
                                </a:rPr>
                                <m:t>2</m:t>
                              </m:r>
                            </m:sub>
                          </m:sSub>
                        </m:e>
                      </m:d>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𝑓</m:t>
                          </m:r>
                        </m:e>
                        <m:sub>
                          <m:r>
                            <a:rPr lang="en-US" sz="2600" b="0" i="1" smtClean="0">
                              <a:solidFill>
                                <a:prstClr val="black"/>
                              </a:solidFill>
                              <a:latin typeface="Cambria Math" panose="02040503050406030204" pitchFamily="18" charset="0"/>
                              <a:ea typeface="Cambria Math" panose="02040503050406030204" pitchFamily="18" charset="0"/>
                            </a:rPr>
                            <m:t>𝑛</m:t>
                          </m:r>
                        </m:sub>
                      </m:sSub>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𝑥</m:t>
                          </m:r>
                        </m:e>
                        <m:sub>
                          <m:r>
                            <a:rPr lang="en-US" sz="2600" b="0" i="1" smtClean="0">
                              <a:solidFill>
                                <a:prstClr val="black"/>
                              </a:solidFill>
                              <a:latin typeface="Cambria Math" panose="02040503050406030204" pitchFamily="18" charset="0"/>
                              <a:ea typeface="Cambria Math" panose="02040503050406030204" pitchFamily="18" charset="0"/>
                            </a:rPr>
                            <m:t>𝑛</m:t>
                          </m:r>
                        </m:sub>
                      </m:sSub>
                      <m:r>
                        <a:rPr lang="en-US" sz="2600" b="0" i="1" smtClean="0">
                          <a:solidFill>
                            <a:prstClr val="black"/>
                          </a:solidFill>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A092531-12ED-4CEB-8056-90DFA331BE49}"/>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B075EC-0279-4C85-BFD6-7362BFDBA6C8}"/>
              </a:ext>
            </a:extLst>
          </p:cNvPr>
          <p:cNvSpPr>
            <a:spLocks noGrp="1"/>
          </p:cNvSpPr>
          <p:nvPr>
            <p:ph type="sldNum" sz="quarter" idx="12"/>
          </p:nvPr>
        </p:nvSpPr>
        <p:spPr/>
        <p:txBody>
          <a:bodyPr/>
          <a:lstStyle/>
          <a:p>
            <a:fld id="{A6C0F4D1-524F-41CA-8AFC-EEB2E05DF18F}" type="slidenum">
              <a:rPr lang="en-US" smtClean="0"/>
              <a:t>58</a:t>
            </a:fld>
            <a:endParaRPr lang="en-US"/>
          </a:p>
        </p:txBody>
      </p:sp>
      <p:pic>
        <p:nvPicPr>
          <p:cNvPr id="5" name="Picture 4">
            <a:extLst>
              <a:ext uri="{FF2B5EF4-FFF2-40B4-BE49-F238E27FC236}">
                <a16:creationId xmlns:a16="http://schemas.microsoft.com/office/drawing/2014/main" id="{1DEFFAAC-75A8-4862-B7B5-8B2379E1FF35}"/>
              </a:ext>
            </a:extLst>
          </p:cNvPr>
          <p:cNvPicPr>
            <a:picLocks noChangeAspect="1"/>
          </p:cNvPicPr>
          <p:nvPr/>
        </p:nvPicPr>
        <p:blipFill>
          <a:blip r:embed="rId3"/>
          <a:stretch>
            <a:fillRect/>
          </a:stretch>
        </p:blipFill>
        <p:spPr>
          <a:xfrm>
            <a:off x="2793562" y="2506800"/>
            <a:ext cx="6604876" cy="1844400"/>
          </a:xfrm>
          <a:prstGeom prst="rect">
            <a:avLst/>
          </a:prstGeom>
        </p:spPr>
      </p:pic>
    </p:spTree>
    <p:extLst>
      <p:ext uri="{BB962C8B-B14F-4D97-AF65-F5344CB8AC3E}">
        <p14:creationId xmlns:p14="http://schemas.microsoft.com/office/powerpoint/2010/main" val="2041021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402F-DB95-4D41-A561-944CEC61E5F9}"/>
              </a:ext>
            </a:extLst>
          </p:cNvPr>
          <p:cNvSpPr>
            <a:spLocks noGrp="1"/>
          </p:cNvSpPr>
          <p:nvPr>
            <p:ph type="title"/>
          </p:nvPr>
        </p:nvSpPr>
        <p:spPr/>
        <p:txBody>
          <a:bodyPr/>
          <a:lstStyle/>
          <a:p>
            <a:pPr algn="ct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Central Limit Theorem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2569-89A0-406F-A375-E9E81E5C081D}"/>
                  </a:ext>
                </a:extLst>
              </p:cNvPr>
              <p:cNvSpPr>
                <a:spLocks noGrp="1"/>
              </p:cNvSpPr>
              <p:nvPr>
                <p:ph idx="1"/>
              </p:nvPr>
            </p:nvSpPr>
            <p:spPr/>
            <p:txBody>
              <a:bodyPr/>
              <a:lstStyle/>
              <a:p>
                <a:pPr marL="0" indent="0">
                  <a:buNone/>
                </a:pPr>
                <a:r>
                  <a:rPr lang="en-US" dirty="0"/>
                  <a:t>Continuous random</a:t>
                </a:r>
              </a:p>
              <a:p>
                <a:pPr marL="0" indent="0">
                  <a:buNone/>
                </a:pPr>
                <a:r>
                  <a:rPr lang="en-US" dirty="0"/>
                  <a:t>Variables</a:t>
                </a:r>
              </a:p>
              <a:p>
                <a:pPr marL="0" indent="0">
                  <a:buNone/>
                </a:pPr>
                <a:endParaRPr lang="en-US" dirty="0"/>
              </a:p>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𝑛</m:t>
                            </m:r>
                          </m:sub>
                        </m:sSub>
                      </m:e>
                    </m:d>
                  </m:oMath>
                </a14:m>
                <a:endParaRPr lang="en-US" i="1" dirty="0">
                  <a:solidFill>
                    <a:prstClr val="black"/>
                  </a:solidFill>
                  <a:latin typeface="Cambria Math" panose="02040503050406030204" pitchFamily="18" charset="0"/>
                </a:endParaRPr>
              </a:p>
              <a:p>
                <a14:m>
                  <m:oMath xmlns:m="http://schemas.openxmlformats.org/officeDocument/2006/math">
                    <m:r>
                      <a:rPr lang="en-US" b="0" i="1" smtClean="0">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𝑓</m:t>
                        </m:r>
                      </m:e>
                      <m:sub>
                        <m:r>
                          <a:rPr lang="en-US" sz="2600" b="0" i="1" smtClean="0">
                            <a:solidFill>
                              <a:prstClr val="black"/>
                            </a:solidFill>
                            <a:latin typeface="Cambria Math" panose="02040503050406030204" pitchFamily="18" charset="0"/>
                          </a:rPr>
                          <m:t>1</m:t>
                        </m:r>
                      </m:sub>
                    </m:sSub>
                    <m:d>
                      <m:dPr>
                        <m:ctrlPr>
                          <a:rPr lang="en-US" sz="2600" i="1">
                            <a:solidFill>
                              <a:prstClr val="black"/>
                            </a:solidFill>
                            <a:latin typeface="Cambria Math" panose="02040503050406030204" pitchFamily="18" charset="0"/>
                          </a:rPr>
                        </m:ctrlPr>
                      </m:dPr>
                      <m:e>
                        <m:sSub>
                          <m:sSubPr>
                            <m:ctrlPr>
                              <a:rPr lang="en-US" sz="2600" i="1" smtClean="0">
                                <a:solidFill>
                                  <a:prstClr val="black"/>
                                </a:solidFill>
                                <a:latin typeface="Cambria Math" panose="02040503050406030204" pitchFamily="18" charset="0"/>
                              </a:rPr>
                            </m:ctrlPr>
                          </m:sSubPr>
                          <m:e>
                            <m:r>
                              <a:rPr lang="en-US" sz="2600" b="0" i="1" smtClean="0">
                                <a:solidFill>
                                  <a:prstClr val="black"/>
                                </a:solidFill>
                                <a:latin typeface="Cambria Math" panose="02040503050406030204" pitchFamily="18" charset="0"/>
                              </a:rPr>
                              <m:t>𝑥</m:t>
                            </m:r>
                          </m:e>
                          <m:sub>
                            <m:r>
                              <a:rPr lang="en-US" sz="2600" b="0" i="1" smtClean="0">
                                <a:solidFill>
                                  <a:prstClr val="black"/>
                                </a:solidFill>
                                <a:latin typeface="Cambria Math" panose="02040503050406030204" pitchFamily="18" charset="0"/>
                              </a:rPr>
                              <m:t>1</m:t>
                            </m:r>
                          </m:sub>
                        </m:sSub>
                      </m:e>
                    </m:d>
                    <m:r>
                      <a:rPr lang="en-US" sz="2600" i="1">
                        <a:solidFill>
                          <a:prstClr val="black"/>
                        </a:solidFill>
                        <a:latin typeface="Cambria Math" panose="02040503050406030204" pitchFamily="18" charset="0"/>
                      </a:rPr>
                      <m:t>∗</m:t>
                    </m:r>
                    <m:sSub>
                      <m:sSubPr>
                        <m:ctrlPr>
                          <a:rPr lang="en-US" sz="2600" i="1">
                            <a:solidFill>
                              <a:prstClr val="black"/>
                            </a:solidFill>
                            <a:latin typeface="Cambria Math" panose="02040503050406030204" pitchFamily="18" charset="0"/>
                            <a:ea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𝑓</m:t>
                        </m:r>
                      </m:e>
                      <m:sub>
                        <m:r>
                          <a:rPr lang="en-US" sz="2600" b="0" i="1" smtClean="0">
                            <a:solidFill>
                              <a:prstClr val="black"/>
                            </a:solidFill>
                            <a:latin typeface="Cambria Math" panose="02040503050406030204" pitchFamily="18" charset="0"/>
                            <a:ea typeface="Cambria Math" panose="02040503050406030204" pitchFamily="18" charset="0"/>
                          </a:rPr>
                          <m:t>2</m:t>
                        </m:r>
                      </m:sub>
                    </m:sSub>
                    <m:d>
                      <m:dPr>
                        <m:ctrlPr>
                          <a:rPr lang="en-US" sz="2600" i="1">
                            <a:solidFill>
                              <a:prstClr val="black"/>
                            </a:solidFill>
                            <a:latin typeface="Cambria Math" panose="02040503050406030204" pitchFamily="18" charset="0"/>
                            <a:ea typeface="Cambria Math" panose="02040503050406030204" pitchFamily="18" charset="0"/>
                          </a:rPr>
                        </m:ctrlPr>
                      </m:dPr>
                      <m:e>
                        <m:sSub>
                          <m:sSubPr>
                            <m:ctrlPr>
                              <a:rPr lang="en-US" sz="260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𝑥</m:t>
                            </m:r>
                          </m:e>
                          <m:sub>
                            <m:r>
                              <a:rPr lang="en-US" sz="2600" b="0" i="1" smtClean="0">
                                <a:solidFill>
                                  <a:prstClr val="black"/>
                                </a:solidFill>
                                <a:latin typeface="Cambria Math" panose="02040503050406030204" pitchFamily="18" charset="0"/>
                                <a:ea typeface="Cambria Math" panose="02040503050406030204" pitchFamily="18" charset="0"/>
                              </a:rPr>
                              <m:t>2</m:t>
                            </m:r>
                          </m:sub>
                        </m:sSub>
                      </m:e>
                    </m:d>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𝑓</m:t>
                        </m:r>
                      </m:e>
                      <m:sub>
                        <m:r>
                          <a:rPr lang="en-US" sz="2600" b="0" i="1" smtClean="0">
                            <a:solidFill>
                              <a:prstClr val="black"/>
                            </a:solidFill>
                            <a:latin typeface="Cambria Math" panose="02040503050406030204" pitchFamily="18" charset="0"/>
                            <a:ea typeface="Cambria Math" panose="02040503050406030204" pitchFamily="18" charset="0"/>
                          </a:rPr>
                          <m:t>𝑛</m:t>
                        </m:r>
                      </m:sub>
                    </m:sSub>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𝑥</m:t>
                        </m:r>
                      </m:e>
                      <m:sub>
                        <m:r>
                          <a:rPr lang="en-US" sz="2600" b="0" i="1" smtClean="0">
                            <a:solidFill>
                              <a:prstClr val="black"/>
                            </a:solidFill>
                            <a:latin typeface="Cambria Math" panose="02040503050406030204" pitchFamily="18" charset="0"/>
                            <a:ea typeface="Cambria Math" panose="02040503050406030204" pitchFamily="18" charset="0"/>
                          </a:rPr>
                          <m:t>𝑛</m:t>
                        </m:r>
                      </m:sub>
                    </m:sSub>
                    <m:r>
                      <a:rPr lang="en-US" sz="2600" b="0" i="1" smtClean="0">
                        <a:solidFill>
                          <a:prstClr val="black"/>
                        </a:solidFill>
                        <a:latin typeface="Cambria Math" panose="02040503050406030204" pitchFamily="18" charset="0"/>
                        <a:ea typeface="Cambria Math" panose="02040503050406030204" pitchFamily="18" charset="0"/>
                      </a:rPr>
                      <m:t>)</m:t>
                    </m:r>
                  </m:oMath>
                </a14:m>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C0E2569-89A0-406F-A375-E9E81E5C081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43A5C50-DC47-44F8-B338-6AA457D52692}"/>
              </a:ext>
            </a:extLst>
          </p:cNvPr>
          <p:cNvSpPr>
            <a:spLocks noGrp="1"/>
          </p:cNvSpPr>
          <p:nvPr>
            <p:ph type="sldNum" sz="quarter" idx="12"/>
          </p:nvPr>
        </p:nvSpPr>
        <p:spPr/>
        <p:txBody>
          <a:bodyPr/>
          <a:lstStyle/>
          <a:p>
            <a:fld id="{A6C0F4D1-524F-41CA-8AFC-EEB2E05DF18F}" type="slidenum">
              <a:rPr lang="en-US" smtClean="0"/>
              <a:t>59</a:t>
            </a:fld>
            <a:endParaRPr lang="en-US"/>
          </a:p>
        </p:txBody>
      </p:sp>
      <p:pic>
        <p:nvPicPr>
          <p:cNvPr id="5" name="Picture 4">
            <a:extLst>
              <a:ext uri="{FF2B5EF4-FFF2-40B4-BE49-F238E27FC236}">
                <a16:creationId xmlns:a16="http://schemas.microsoft.com/office/drawing/2014/main" id="{F6657C07-32B0-4BD5-92C0-9D43AAFD76F9}"/>
              </a:ext>
            </a:extLst>
          </p:cNvPr>
          <p:cNvPicPr>
            <a:picLocks noChangeAspect="1"/>
          </p:cNvPicPr>
          <p:nvPr/>
        </p:nvPicPr>
        <p:blipFill>
          <a:blip r:embed="rId3"/>
          <a:stretch>
            <a:fillRect/>
          </a:stretch>
        </p:blipFill>
        <p:spPr>
          <a:xfrm>
            <a:off x="5331977" y="1791874"/>
            <a:ext cx="6352393" cy="4564476"/>
          </a:xfrm>
          <a:prstGeom prst="rect">
            <a:avLst/>
          </a:prstGeom>
        </p:spPr>
      </p:pic>
    </p:spTree>
    <p:extLst>
      <p:ext uri="{BB962C8B-B14F-4D97-AF65-F5344CB8AC3E}">
        <p14:creationId xmlns:p14="http://schemas.microsoft.com/office/powerpoint/2010/main" val="9079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839F-4290-47AC-BCDC-A22D6736C664}"/>
              </a:ext>
            </a:extLst>
          </p:cNvPr>
          <p:cNvSpPr>
            <a:spLocks noGrp="1"/>
          </p:cNvSpPr>
          <p:nvPr>
            <p:ph type="title"/>
          </p:nvPr>
        </p:nvSpPr>
        <p:spPr/>
        <p:txBody>
          <a:bodyPr/>
          <a:lstStyle/>
          <a:p>
            <a:pPr algn="ctr"/>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718B30-DD1B-4438-B7CF-670DBE83D838}"/>
                  </a:ext>
                </a:extLst>
              </p:cNvPr>
              <p:cNvSpPr>
                <a:spLocks noGrp="1"/>
              </p:cNvSpPr>
              <p:nvPr>
                <p:ph idx="1"/>
              </p:nvPr>
            </p:nvSpPr>
            <p:spPr/>
            <p:txBody>
              <a:bodyPr>
                <a:normAutofit lnSpcReduction="10000"/>
              </a:bodyPr>
              <a:lstStyle/>
              <a:p>
                <a:pPr marL="0" indent="0">
                  <a:buNone/>
                </a:pPr>
                <a:r>
                  <a:rPr lang="en-US" dirty="0"/>
                  <a:t>For the joint PMF in the table below, calculate the probability </a:t>
                </a: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≤2</m:t>
                        </m:r>
                      </m:e>
                    </m:d>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600" b="1" u="sng" dirty="0"/>
                  <a:t>Solution:</a:t>
                </a:r>
              </a:p>
              <a:p>
                <a:pPr marL="0" indent="0">
                  <a:buNone/>
                </a:pPr>
                <a14:m>
                  <m:oMathPara xmlns:m="http://schemas.openxmlformats.org/officeDocument/2006/math">
                    <m:oMathParaPr>
                      <m:jc m:val="center"/>
                    </m:oMathParaPr>
                    <m:oMath xmlns:m="http://schemas.openxmlformats.org/officeDocument/2006/math">
                      <m:r>
                        <a:rPr lang="en-US" sz="2600" b="0" i="1" smtClean="0">
                          <a:latin typeface="Cambria Math" panose="02040503050406030204" pitchFamily="18" charset="0"/>
                        </a:rPr>
                        <m:t>𝑃</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m:t>
                          </m:r>
                          <m:r>
                            <a:rPr lang="en-US" sz="2600" b="0" i="1" smtClean="0">
                              <a:latin typeface="Cambria Math" panose="02040503050406030204" pitchFamily="18" charset="0"/>
                            </a:rPr>
                            <m:t>𝑌</m:t>
                          </m:r>
                          <m:r>
                            <a:rPr lang="en-US" sz="2600" b="0" i="1" smtClean="0">
                              <a:latin typeface="Cambria Math" panose="02040503050406030204" pitchFamily="18" charset="0"/>
                              <a:ea typeface="Cambria Math" panose="02040503050406030204" pitchFamily="18" charset="0"/>
                            </a:rPr>
                            <m:t>≤2</m:t>
                          </m:r>
                        </m:e>
                      </m:d>
                      <m:r>
                        <a:rPr lang="en-US" sz="2600" b="0" i="1" smtClean="0">
                          <a:latin typeface="Cambria Math" panose="02040503050406030204" pitchFamily="18" charset="0"/>
                        </a:rPr>
                        <m:t>=</m:t>
                      </m:r>
                      <m:r>
                        <a:rPr lang="en-US" sz="2600" b="0" i="1" smtClean="0">
                          <a:latin typeface="Cambria Math" panose="02040503050406030204" pitchFamily="18" charset="0"/>
                        </a:rPr>
                        <m:t>𝑃</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=0, </m:t>
                          </m:r>
                          <m:r>
                            <a:rPr lang="en-US" sz="2600" b="0" i="1" smtClean="0">
                              <a:latin typeface="Cambria Math" panose="02040503050406030204" pitchFamily="18" charset="0"/>
                            </a:rPr>
                            <m:t>𝑌</m:t>
                          </m:r>
                          <m:r>
                            <a:rPr lang="en-US" sz="2600" b="0" i="1" smtClean="0">
                              <a:latin typeface="Cambria Math" panose="02040503050406030204" pitchFamily="18" charset="0"/>
                            </a:rPr>
                            <m:t>=1</m:t>
                          </m:r>
                        </m:e>
                      </m:d>
                      <m:r>
                        <a:rPr lang="en-US" sz="2600" b="0" i="1" smtClean="0">
                          <a:latin typeface="Cambria Math" panose="02040503050406030204" pitchFamily="18" charset="0"/>
                        </a:rPr>
                        <m:t>+</m:t>
                      </m:r>
                      <m:r>
                        <a:rPr lang="en-US" sz="2600" b="0" i="1" smtClean="0">
                          <a:latin typeface="Cambria Math" panose="02040503050406030204" pitchFamily="18" charset="0"/>
                        </a:rPr>
                        <m:t>𝑃</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=0, </m:t>
                          </m:r>
                          <m:r>
                            <a:rPr lang="en-US" sz="2600" b="0" i="1" smtClean="0">
                              <a:latin typeface="Cambria Math" panose="02040503050406030204" pitchFamily="18" charset="0"/>
                            </a:rPr>
                            <m:t>𝑌</m:t>
                          </m:r>
                          <m:r>
                            <a:rPr lang="en-US" sz="2600" b="0" i="1" smtClean="0">
                              <a:latin typeface="Cambria Math" panose="02040503050406030204" pitchFamily="18" charset="0"/>
                            </a:rPr>
                            <m:t>=2</m:t>
                          </m:r>
                        </m:e>
                      </m:d>
                      <m:r>
                        <a:rPr lang="en-US" sz="2600" b="0" i="1" smtClean="0">
                          <a:latin typeface="Cambria Math" panose="02040503050406030204" pitchFamily="18" charset="0"/>
                        </a:rPr>
                        <m:t>+</m:t>
                      </m:r>
                      <m:r>
                        <a:rPr lang="en-US" sz="2600" b="0" i="1" smtClean="0">
                          <a:latin typeface="Cambria Math" panose="02040503050406030204" pitchFamily="18" charset="0"/>
                        </a:rPr>
                        <m:t>𝑃</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=1,</m:t>
                          </m:r>
                          <m:r>
                            <a:rPr lang="en-US" sz="2600" b="0" i="1" smtClean="0">
                              <a:latin typeface="Cambria Math" panose="02040503050406030204" pitchFamily="18" charset="0"/>
                            </a:rPr>
                            <m:t>𝑌</m:t>
                          </m:r>
                          <m:r>
                            <a:rPr lang="en-US" sz="2600" b="0" i="1" smtClean="0">
                              <a:latin typeface="Cambria Math" panose="02040503050406030204" pitchFamily="18" charset="0"/>
                            </a:rPr>
                            <m:t>=1</m:t>
                          </m:r>
                        </m:e>
                      </m:d>
                    </m:oMath>
                  </m:oMathPara>
                </a14:m>
                <a:endParaRPr lang="en-US" sz="2600" b="0" i="1" dirty="0">
                  <a:latin typeface="Cambria Math" panose="02040503050406030204" pitchFamily="18" charset="0"/>
                </a:endParaRPr>
              </a:p>
              <a:p>
                <a:pPr marL="0" indent="0">
                  <a:buNone/>
                </a:pPr>
                <a:endParaRPr lang="en-US" sz="2600"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sz="2600" b="0" i="1" smtClean="0">
                          <a:latin typeface="Cambria Math" panose="02040503050406030204" pitchFamily="18" charset="0"/>
                        </a:rPr>
                        <m:t>=0.09+0.05+0.06=0.2</m:t>
                      </m:r>
                    </m:oMath>
                  </m:oMathPara>
                </a14:m>
                <a:endParaRPr lang="en-US" sz="2600"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3718B30-DD1B-4438-B7CF-670DBE83D838}"/>
                  </a:ext>
                </a:extLst>
              </p:cNvPr>
              <p:cNvSpPr>
                <a:spLocks noGrp="1" noRot="1" noChangeAspect="1" noMove="1" noResize="1" noEditPoints="1" noAdjustHandles="1" noChangeArrowheads="1" noChangeShapeType="1" noTextEdit="1"/>
              </p:cNvSpPr>
              <p:nvPr>
                <p:ph idx="1"/>
              </p:nvPr>
            </p:nvSpPr>
            <p:spPr>
              <a:blipFill>
                <a:blip r:embed="rId3"/>
                <a:stretch>
                  <a:fillRect l="-1217" t="-3081"/>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66F5EC38-8413-4E0B-B382-5BE897C7D657}"/>
              </a:ext>
            </a:extLst>
          </p:cNvPr>
          <p:cNvGraphicFramePr>
            <a:graphicFrameLocks noChangeAspect="1"/>
          </p:cNvGraphicFramePr>
          <p:nvPr>
            <p:extLst>
              <p:ext uri="{D42A27DB-BD31-4B8C-83A1-F6EECF244321}">
                <p14:modId xmlns:p14="http://schemas.microsoft.com/office/powerpoint/2010/main" val="1464275569"/>
              </p:ext>
            </p:extLst>
          </p:nvPr>
        </p:nvGraphicFramePr>
        <p:xfrm>
          <a:off x="987425" y="2479675"/>
          <a:ext cx="9532938" cy="2174875"/>
        </p:xfrm>
        <a:graphic>
          <a:graphicData uri="http://schemas.openxmlformats.org/presentationml/2006/ole">
            <mc:AlternateContent xmlns:mc="http://schemas.openxmlformats.org/markup-compatibility/2006">
              <mc:Choice xmlns:v="urn:schemas-microsoft-com:vml" Requires="v">
                <p:oleObj name="Document" r:id="rId4" imgW="5942845" imgH="1359193" progId="Word.Document.12">
                  <p:embed/>
                </p:oleObj>
              </mc:Choice>
              <mc:Fallback>
                <p:oleObj name="Document" r:id="rId4" imgW="5942845" imgH="1359193" progId="Word.Document.12">
                  <p:embed/>
                  <p:pic>
                    <p:nvPicPr>
                      <p:cNvPr id="0" name=""/>
                      <p:cNvPicPr/>
                      <p:nvPr/>
                    </p:nvPicPr>
                    <p:blipFill>
                      <a:blip r:embed="rId5"/>
                      <a:stretch>
                        <a:fillRect/>
                      </a:stretch>
                    </p:blipFill>
                    <p:spPr>
                      <a:xfrm>
                        <a:off x="987425" y="2479675"/>
                        <a:ext cx="9532938" cy="2174875"/>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D6782D55-F207-4CA8-9554-963E92AF60BA}"/>
              </a:ext>
            </a:extLst>
          </p:cNvPr>
          <p:cNvSpPr>
            <a:spLocks noGrp="1"/>
          </p:cNvSpPr>
          <p:nvPr>
            <p:ph type="sldNum" sz="quarter" idx="12"/>
          </p:nvPr>
        </p:nvSpPr>
        <p:spPr/>
        <p:txBody>
          <a:bodyPr/>
          <a:lstStyle/>
          <a:p>
            <a:fld id="{A6C0F4D1-524F-41CA-8AFC-EEB2E05DF18F}" type="slidenum">
              <a:rPr lang="en-US" smtClean="0"/>
              <a:t>6</a:t>
            </a:fld>
            <a:endParaRPr lang="en-US"/>
          </a:p>
        </p:txBody>
      </p:sp>
    </p:spTree>
    <p:extLst>
      <p:ext uri="{BB962C8B-B14F-4D97-AF65-F5344CB8AC3E}">
        <p14:creationId xmlns:p14="http://schemas.microsoft.com/office/powerpoint/2010/main" val="399639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574F-E7E7-4198-B00E-F68F15AEFFB2}"/>
              </a:ext>
            </a:extLst>
          </p:cNvPr>
          <p:cNvSpPr>
            <a:spLocks noGrp="1"/>
          </p:cNvSpPr>
          <p:nvPr>
            <p:ph type="title"/>
          </p:nvPr>
        </p:nvSpPr>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BA1C2-BD4A-4470-AEA9-349F3558EC75}"/>
                  </a:ext>
                </a:extLst>
              </p:cNvPr>
              <p:cNvSpPr>
                <a:spLocks noGrp="1"/>
              </p:cNvSpPr>
              <p:nvPr>
                <p:ph idx="1"/>
              </p:nvPr>
            </p:nvSpPr>
            <p:spPr/>
            <p:txBody>
              <a:bodyPr/>
              <a:lstStyle/>
              <a:p>
                <a:pPr marL="0" indent="0">
                  <a:buNone/>
                </a:pPr>
                <a:r>
                  <a:rPr lang="en-US" dirty="0"/>
                  <a:t>Two ballpoint pens are selected at random from a box that contains 3 blue pens, 2 red pens and 3 green pens.  If </a:t>
                </a:r>
                <a14:m>
                  <m:oMath xmlns:m="http://schemas.openxmlformats.org/officeDocument/2006/math">
                    <m:r>
                      <a:rPr lang="en-US" b="0" i="1" smtClean="0">
                        <a:latin typeface="Cambria Math" panose="02040503050406030204" pitchFamily="18" charset="0"/>
                      </a:rPr>
                      <m:t>𝑋</m:t>
                    </m:r>
                  </m:oMath>
                </a14:m>
                <a:r>
                  <a:rPr lang="en-US" dirty="0"/>
                  <a:t> is the number of blue pens selected and </a:t>
                </a:r>
                <a14:m>
                  <m:oMath xmlns:m="http://schemas.openxmlformats.org/officeDocument/2006/math">
                    <m:r>
                      <a:rPr lang="en-US" b="0" i="1" smtClean="0">
                        <a:latin typeface="Cambria Math" panose="02040503050406030204" pitchFamily="18" charset="0"/>
                      </a:rPr>
                      <m:t>𝑌</m:t>
                    </m:r>
                  </m:oMath>
                </a14:m>
                <a:r>
                  <a:rPr lang="en-US" dirty="0"/>
                  <a:t> is the number of red pens selected, find </a:t>
                </a:r>
              </a:p>
              <a:p>
                <a:pPr marL="514350" indent="-514350">
                  <a:buAutoNum type="alphaLcParenBoth"/>
                </a:pPr>
                <a:r>
                  <a:rPr lang="en-US" dirty="0"/>
                  <a:t>The joint probability mass density function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𝑌</m:t>
                    </m:r>
                  </m:oMath>
                </a14:m>
                <a:endParaRPr lang="en-US" dirty="0"/>
              </a:p>
              <a:p>
                <a:pPr marL="514350" indent="-514350">
                  <a:buAutoNum type="alphaLcParenBoth"/>
                </a:pPr>
                <a:r>
                  <a:rPr lang="en-US" b="0" dirty="0"/>
                  <a:t> </a:t>
                </a: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𝐴</m:t>
                        </m:r>
                      </m:e>
                    </m:d>
                  </m:oMath>
                </a14:m>
                <a:r>
                  <a:rPr lang="en-US" dirty="0"/>
                  <a:t> where </a:t>
                </a:r>
                <a14:m>
                  <m:oMath xmlns:m="http://schemas.openxmlformats.org/officeDocument/2006/math">
                    <m:r>
                      <a:rPr lang="en-US" b="0" i="1" smtClean="0">
                        <a:latin typeface="Cambria Math" panose="02040503050406030204" pitchFamily="18" charset="0"/>
                      </a:rPr>
                      <m:t>𝐴</m:t>
                    </m:r>
                  </m:oMath>
                </a14:m>
                <a:r>
                  <a:rPr lang="en-US" dirty="0"/>
                  <a:t> is the region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e>
                    </m:d>
                  </m:oMath>
                </a14:m>
                <a:endParaRPr lang="en-US" dirty="0"/>
              </a:p>
            </p:txBody>
          </p:sp>
        </mc:Choice>
        <mc:Fallback xmlns="">
          <p:sp>
            <p:nvSpPr>
              <p:cNvPr id="3" name="Content Placeholder 2">
                <a:extLst>
                  <a:ext uri="{FF2B5EF4-FFF2-40B4-BE49-F238E27FC236}">
                    <a16:creationId xmlns:a16="http://schemas.microsoft.com/office/drawing/2014/main" id="{0D9BA1C2-BD4A-4470-AEA9-349F3558EC7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F8260D-B80E-4665-8E42-453F886C82DC}"/>
              </a:ext>
            </a:extLst>
          </p:cNvPr>
          <p:cNvSpPr>
            <a:spLocks noGrp="1"/>
          </p:cNvSpPr>
          <p:nvPr>
            <p:ph type="sldNum" sz="quarter" idx="12"/>
          </p:nvPr>
        </p:nvSpPr>
        <p:spPr/>
        <p:txBody>
          <a:bodyPr/>
          <a:lstStyle/>
          <a:p>
            <a:fld id="{A6C0F4D1-524F-41CA-8AFC-EEB2E05DF18F}" type="slidenum">
              <a:rPr lang="en-US" smtClean="0"/>
              <a:t>7</a:t>
            </a:fld>
            <a:endParaRPr lang="en-US"/>
          </a:p>
        </p:txBody>
      </p:sp>
      <p:pic>
        <p:nvPicPr>
          <p:cNvPr id="6" name="Picture 5">
            <a:extLst>
              <a:ext uri="{FF2B5EF4-FFF2-40B4-BE49-F238E27FC236}">
                <a16:creationId xmlns:a16="http://schemas.microsoft.com/office/drawing/2014/main" id="{2A4341FF-BD0D-4D9E-9A5A-26B102DF9FF6}"/>
              </a:ext>
            </a:extLst>
          </p:cNvPr>
          <p:cNvPicPr>
            <a:picLocks noChangeAspect="1"/>
          </p:cNvPicPr>
          <p:nvPr/>
        </p:nvPicPr>
        <p:blipFill>
          <a:blip r:embed="rId3"/>
          <a:stretch>
            <a:fillRect/>
          </a:stretch>
        </p:blipFill>
        <p:spPr>
          <a:xfrm>
            <a:off x="6597650" y="4083845"/>
            <a:ext cx="2089150" cy="2120900"/>
          </a:xfrm>
          <a:prstGeom prst="rect">
            <a:avLst/>
          </a:prstGeom>
        </p:spPr>
      </p:pic>
      <p:pic>
        <p:nvPicPr>
          <p:cNvPr id="8" name="Picture 7">
            <a:extLst>
              <a:ext uri="{FF2B5EF4-FFF2-40B4-BE49-F238E27FC236}">
                <a16:creationId xmlns:a16="http://schemas.microsoft.com/office/drawing/2014/main" id="{B4C887AD-C97B-4580-9BC4-D5AE988BE83A}"/>
              </a:ext>
            </a:extLst>
          </p:cNvPr>
          <p:cNvPicPr>
            <a:picLocks noChangeAspect="1"/>
          </p:cNvPicPr>
          <p:nvPr/>
        </p:nvPicPr>
        <p:blipFill>
          <a:blip r:embed="rId4"/>
          <a:stretch>
            <a:fillRect/>
          </a:stretch>
        </p:blipFill>
        <p:spPr>
          <a:xfrm>
            <a:off x="1879600" y="4152107"/>
            <a:ext cx="2051050" cy="2114550"/>
          </a:xfrm>
          <a:prstGeom prst="rect">
            <a:avLst/>
          </a:prstGeom>
        </p:spPr>
      </p:pic>
    </p:spTree>
    <p:extLst>
      <p:ext uri="{BB962C8B-B14F-4D97-AF65-F5344CB8AC3E}">
        <p14:creationId xmlns:p14="http://schemas.microsoft.com/office/powerpoint/2010/main" val="376097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A333-AFF8-4603-A941-E69A5F203791}"/>
              </a:ext>
            </a:extLst>
          </p:cNvPr>
          <p:cNvSpPr>
            <a:spLocks noGrp="1"/>
          </p:cNvSpPr>
          <p:nvPr>
            <p:ph type="title"/>
          </p:nvPr>
        </p:nvSpPr>
        <p:spPr/>
        <p:txBody>
          <a:bodyPr/>
          <a:lstStyle/>
          <a:p>
            <a:pPr algn="ctr"/>
            <a:r>
              <a:rPr lang="en-US" dirty="0"/>
              <a:t>Example 2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AA3987-9E92-4D9B-B2BD-899FA37BD211}"/>
                  </a:ext>
                </a:extLst>
              </p:cNvPr>
              <p:cNvSpPr>
                <a:spLocks noGrp="1"/>
              </p:cNvSpPr>
              <p:nvPr>
                <p:ph idx="1"/>
              </p:nvPr>
            </p:nvSpPr>
            <p:spPr/>
            <p:txBody>
              <a:bodyPr>
                <a:normAutofit fontScale="70000" lnSpcReduction="20000"/>
              </a:bodyPr>
              <a:lstStyle/>
              <a:p>
                <a:pPr marL="0" indent="0">
                  <a:buNone/>
                </a:pPr>
                <a:r>
                  <a:rPr lang="en-US" sz="3100" dirty="0"/>
                  <a:t>Since only two ball pens are selected, the possible pairs of values (the region) are</a:t>
                </a:r>
              </a:p>
              <a:p>
                <a:pPr marL="0" indent="0">
                  <a:buNone/>
                </a:pPr>
                <a:endParaRPr lang="en-US" sz="3100" dirty="0"/>
              </a:p>
              <a:p>
                <a:pPr marL="0" indent="0">
                  <a:buNone/>
                </a:pPr>
                <a14:m>
                  <m:oMathPara xmlns:m="http://schemas.openxmlformats.org/officeDocument/2006/math">
                    <m:oMathParaPr>
                      <m:jc m:val="centerGroup"/>
                    </m:oMathParaPr>
                    <m:oMath xmlns:m="http://schemas.openxmlformats.org/officeDocument/2006/math">
                      <m:d>
                        <m:dPr>
                          <m:ctrlPr>
                            <a:rPr lang="en-US" sz="3100" i="1" smtClean="0">
                              <a:latin typeface="Cambria Math" panose="02040503050406030204" pitchFamily="18" charset="0"/>
                            </a:rPr>
                          </m:ctrlPr>
                        </m:dPr>
                        <m:e>
                          <m:r>
                            <a:rPr lang="en-US" sz="3100" b="0" i="1" smtClean="0">
                              <a:latin typeface="Cambria Math" panose="02040503050406030204" pitchFamily="18" charset="0"/>
                            </a:rPr>
                            <m:t>𝑥</m:t>
                          </m:r>
                          <m:r>
                            <a:rPr lang="en-US" sz="3100" b="0" i="1" smtClean="0">
                              <a:latin typeface="Cambria Math" panose="02040503050406030204" pitchFamily="18" charset="0"/>
                            </a:rPr>
                            <m:t>,</m:t>
                          </m:r>
                          <m:r>
                            <a:rPr lang="en-US" sz="3100" b="0" i="1" smtClean="0">
                              <a:latin typeface="Cambria Math" panose="02040503050406030204" pitchFamily="18" charset="0"/>
                            </a:rPr>
                            <m:t>𝑦</m:t>
                          </m:r>
                        </m:e>
                      </m:d>
                      <m:r>
                        <a:rPr lang="en-US" sz="3100" b="0" i="1" smtClean="0">
                          <a:latin typeface="Cambria Math" panose="02040503050406030204" pitchFamily="18" charset="0"/>
                        </a:rPr>
                        <m:t>:  </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0,0</m:t>
                          </m:r>
                        </m:e>
                      </m:d>
                      <m:r>
                        <a:rPr lang="en-US" sz="3100" b="0" i="1" smtClean="0">
                          <a:latin typeface="Cambria Math" panose="02040503050406030204" pitchFamily="18" charset="0"/>
                        </a:rPr>
                        <m:t>, </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0,1</m:t>
                          </m:r>
                        </m:e>
                      </m:d>
                      <m:r>
                        <a:rPr lang="en-US" sz="3100" b="0" i="1" smtClean="0">
                          <a:latin typeface="Cambria Math" panose="02040503050406030204" pitchFamily="18" charset="0"/>
                        </a:rPr>
                        <m:t>, </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1,0</m:t>
                          </m:r>
                        </m:e>
                      </m:d>
                      <m:r>
                        <a:rPr lang="en-US" sz="3100" b="0" i="1" smtClean="0">
                          <a:latin typeface="Cambria Math" panose="02040503050406030204" pitchFamily="18" charset="0"/>
                        </a:rPr>
                        <m:t>,</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1,1</m:t>
                          </m:r>
                        </m:e>
                      </m:d>
                      <m:r>
                        <a:rPr lang="en-US" sz="3100" b="0" i="1" smtClean="0">
                          <a:latin typeface="Cambria Math" panose="02040503050406030204" pitchFamily="18" charset="0"/>
                        </a:rPr>
                        <m:t>, </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0,2</m:t>
                          </m:r>
                        </m:e>
                      </m:d>
                      <m:r>
                        <a:rPr lang="en-US" sz="3100" b="0" i="1" smtClean="0">
                          <a:latin typeface="Cambria Math" panose="02040503050406030204" pitchFamily="18" charset="0"/>
                        </a:rPr>
                        <m:t>, </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2,0</m:t>
                          </m:r>
                        </m:e>
                      </m:d>
                      <m:r>
                        <a:rPr lang="en-US" sz="3100" b="0" i="1" smtClean="0">
                          <a:latin typeface="Cambria Math" panose="02040503050406030204" pitchFamily="18" charset="0"/>
                        </a:rPr>
                        <m:t>, </m:t>
                      </m:r>
                    </m:oMath>
                  </m:oMathPara>
                </a14:m>
                <a:endParaRPr lang="en-US" sz="3100" dirty="0"/>
              </a:p>
              <a:p>
                <a:pPr marL="0" indent="0">
                  <a:buNone/>
                </a:pPr>
                <a:endParaRPr lang="en-US" sz="3100" dirty="0"/>
              </a:p>
              <a:p>
                <a:pPr marL="514350" indent="-514350">
                  <a:buAutoNum type="alphaLcParenBoth"/>
                </a:pPr>
                <a:r>
                  <a:rPr lang="en-US" sz="3100" dirty="0"/>
                  <a:t>We want </a:t>
                </a:r>
                <a14:m>
                  <m:oMath xmlns:m="http://schemas.openxmlformats.org/officeDocument/2006/math">
                    <m:sSub>
                      <m:sSubPr>
                        <m:ctrlPr>
                          <a:rPr lang="en-US" sz="3100" i="1" smtClean="0">
                            <a:latin typeface="Cambria Math" panose="02040503050406030204" pitchFamily="18" charset="0"/>
                          </a:rPr>
                        </m:ctrlPr>
                      </m:sSubPr>
                      <m:e>
                        <m:r>
                          <a:rPr lang="en-US" sz="3100" b="0" i="1" smtClean="0">
                            <a:latin typeface="Cambria Math" panose="02040503050406030204" pitchFamily="18" charset="0"/>
                          </a:rPr>
                          <m:t>𝑝</m:t>
                        </m:r>
                      </m:e>
                      <m:sub>
                        <m:r>
                          <a:rPr lang="en-US" sz="3100" b="0" i="1" smtClean="0">
                            <a:latin typeface="Cambria Math" panose="02040503050406030204" pitchFamily="18" charset="0"/>
                          </a:rPr>
                          <m:t>𝑋𝑌</m:t>
                        </m:r>
                      </m:sub>
                    </m:sSub>
                    <m:d>
                      <m:dPr>
                        <m:ctrlPr>
                          <a:rPr lang="en-US" sz="3100" i="1" smtClean="0">
                            <a:latin typeface="Cambria Math" panose="02040503050406030204" pitchFamily="18" charset="0"/>
                          </a:rPr>
                        </m:ctrlPr>
                      </m:dPr>
                      <m:e>
                        <m:r>
                          <a:rPr lang="en-US" sz="3100" b="0" i="1" smtClean="0">
                            <a:latin typeface="Cambria Math" panose="02040503050406030204" pitchFamily="18" charset="0"/>
                          </a:rPr>
                          <m:t>𝑥</m:t>
                        </m:r>
                        <m:r>
                          <a:rPr lang="en-US" sz="3100" b="0" i="1" smtClean="0">
                            <a:latin typeface="Cambria Math" panose="02040503050406030204" pitchFamily="18" charset="0"/>
                          </a:rPr>
                          <m:t>,</m:t>
                        </m:r>
                        <m:r>
                          <a:rPr lang="en-US" sz="3100" b="0" i="1" smtClean="0">
                            <a:latin typeface="Cambria Math" panose="02040503050406030204" pitchFamily="18" charset="0"/>
                          </a:rPr>
                          <m:t>𝑦</m:t>
                        </m:r>
                      </m:e>
                    </m:d>
                    <m:r>
                      <a:rPr lang="en-US" sz="3100" b="0" i="1" smtClean="0">
                        <a:latin typeface="Cambria Math" panose="02040503050406030204" pitchFamily="18" charset="0"/>
                      </a:rPr>
                      <m:t>,</m:t>
                    </m:r>
                  </m:oMath>
                </a14:m>
                <a:r>
                  <a:rPr lang="en-US" sz="3100" dirty="0"/>
                  <a:t> the probability that </a:t>
                </a:r>
                <a14:m>
                  <m:oMath xmlns:m="http://schemas.openxmlformats.org/officeDocument/2006/math">
                    <m:r>
                      <a:rPr lang="en-US" sz="3100" b="0" i="1" smtClean="0">
                        <a:latin typeface="Cambria Math" panose="02040503050406030204" pitchFamily="18" charset="0"/>
                      </a:rPr>
                      <m:t>𝑥</m:t>
                    </m:r>
                  </m:oMath>
                </a14:m>
                <a:r>
                  <a:rPr lang="en-US" sz="3100" dirty="0"/>
                  <a:t> blue and </a:t>
                </a:r>
                <a14:m>
                  <m:oMath xmlns:m="http://schemas.openxmlformats.org/officeDocument/2006/math">
                    <m:r>
                      <a:rPr lang="en-US" sz="3100" b="0" i="1" smtClean="0">
                        <a:latin typeface="Cambria Math" panose="02040503050406030204" pitchFamily="18" charset="0"/>
                      </a:rPr>
                      <m:t>𝑦</m:t>
                    </m:r>
                  </m:oMath>
                </a14:m>
                <a:r>
                  <a:rPr lang="en-US" sz="3100" dirty="0"/>
                  <a:t> red pens are selected.  There are</a:t>
                </a:r>
              </a:p>
              <a:p>
                <a:pPr marL="0" indent="0">
                  <a:buNone/>
                </a:pPr>
                <a:r>
                  <a:rPr lang="en-US" sz="3100" dirty="0"/>
                  <a:t>        3 distinguishable partitions – blue, red and green.  </a:t>
                </a:r>
              </a:p>
              <a:p>
                <a:pPr marL="0" indent="0">
                  <a:buNone/>
                </a:pPr>
                <a:endParaRPr lang="en-US" sz="3100" dirty="0"/>
              </a:p>
              <a:p>
                <a:pPr marL="0" indent="0">
                  <a:buNone/>
                </a:pPr>
                <a:r>
                  <a:rPr lang="en-US" sz="3100" dirty="0"/>
                  <a:t>Sample space - </a:t>
                </a:r>
                <a14:m>
                  <m:oMath xmlns:m="http://schemas.openxmlformats.org/officeDocument/2006/math">
                    <m:d>
                      <m:dPr>
                        <m:begChr m:val="{"/>
                        <m:endChr m:val="}"/>
                        <m:ctrlPr>
                          <a:rPr lang="en-US" sz="3100" i="1" smtClean="0">
                            <a:latin typeface="Cambria Math" panose="02040503050406030204" pitchFamily="18" charset="0"/>
                          </a:rPr>
                        </m:ctrlPr>
                      </m:dPr>
                      <m:e>
                        <m:r>
                          <m:rPr>
                            <m:nor/>
                          </m:rPr>
                          <a:rPr lang="en-US" sz="3100" dirty="0">
                            <a:solidFill>
                              <a:prstClr val="black"/>
                            </a:solidFill>
                          </a:rPr>
                          <m:t>picking</m:t>
                        </m:r>
                        <m:r>
                          <m:rPr>
                            <m:nor/>
                          </m:rPr>
                          <a:rPr lang="en-US" sz="3100" dirty="0">
                            <a:solidFill>
                              <a:prstClr val="black"/>
                            </a:solidFill>
                          </a:rPr>
                          <m:t> </m:t>
                        </m:r>
                        <m:r>
                          <a:rPr lang="en-US" sz="3100" i="1">
                            <a:solidFill>
                              <a:prstClr val="black"/>
                            </a:solidFill>
                            <a:latin typeface="Cambria Math" panose="02040503050406030204" pitchFamily="18" charset="0"/>
                          </a:rPr>
                          <m:t>2</m:t>
                        </m:r>
                        <m:r>
                          <a:rPr lang="en-US" sz="3100" b="0" i="1" smtClean="0">
                            <a:solidFill>
                              <a:prstClr val="black"/>
                            </a:solidFill>
                            <a:latin typeface="Cambria Math" panose="02040503050406030204" pitchFamily="18" charset="0"/>
                          </a:rPr>
                          <m:t> </m:t>
                        </m:r>
                        <m:r>
                          <a:rPr lang="en-US" sz="3100" b="0" i="1" smtClean="0">
                            <a:solidFill>
                              <a:prstClr val="black"/>
                            </a:solidFill>
                            <a:latin typeface="Cambria Math" panose="02040503050406030204" pitchFamily="18" charset="0"/>
                          </a:rPr>
                          <m:t>𝑝𝑒𝑛𝑠</m:t>
                        </m:r>
                        <m:r>
                          <a:rPr lang="en-US" sz="3100" i="1">
                            <a:solidFill>
                              <a:prstClr val="black"/>
                            </a:solidFill>
                            <a:latin typeface="Cambria Math" panose="02040503050406030204" pitchFamily="18" charset="0"/>
                          </a:rPr>
                          <m:t> </m:t>
                        </m:r>
                        <m:r>
                          <a:rPr lang="en-US" sz="3100" i="1">
                            <a:solidFill>
                              <a:prstClr val="black"/>
                            </a:solidFill>
                            <a:latin typeface="Cambria Math" panose="02040503050406030204" pitchFamily="18" charset="0"/>
                          </a:rPr>
                          <m:t>𝑓𝑟𝑜𝑚</m:t>
                        </m:r>
                        <m:r>
                          <a:rPr lang="en-US" sz="3100" i="1">
                            <a:solidFill>
                              <a:prstClr val="black"/>
                            </a:solidFill>
                            <a:latin typeface="Cambria Math" panose="02040503050406030204" pitchFamily="18" charset="0"/>
                          </a:rPr>
                          <m:t> 8 </m:t>
                        </m:r>
                        <m:r>
                          <a:rPr lang="en-US" sz="3100" i="1">
                            <a:solidFill>
                              <a:prstClr val="black"/>
                            </a:solidFill>
                            <a:latin typeface="Cambria Math" panose="02040503050406030204" pitchFamily="18" charset="0"/>
                          </a:rPr>
                          <m:t>𝑝𝑒𝑛𝑠</m:t>
                        </m:r>
                      </m:e>
                    </m:d>
                  </m:oMath>
                </a14:m>
                <a:r>
                  <a:rPr lang="en-US" sz="3100" dirty="0"/>
                  <a:t>: </a:t>
                </a:r>
                <a14:m>
                  <m:oMath xmlns:m="http://schemas.openxmlformats.org/officeDocument/2006/math">
                    <m:sSub>
                      <m:sSubPr>
                        <m:ctrlPr>
                          <a:rPr lang="en-US" sz="3100" i="1" smtClean="0">
                            <a:latin typeface="Cambria Math" panose="02040503050406030204" pitchFamily="18" charset="0"/>
                          </a:rPr>
                        </m:ctrlPr>
                      </m:sSubPr>
                      <m:e>
                        <m:r>
                          <a:rPr lang="en-US" sz="3100" b="0" i="1" smtClean="0">
                            <a:latin typeface="Cambria Math" panose="02040503050406030204" pitchFamily="18" charset="0"/>
                          </a:rPr>
                          <m:t>𝑛</m:t>
                        </m:r>
                      </m:e>
                      <m:sub>
                        <m:r>
                          <a:rPr lang="en-US" sz="3100" b="0" i="1" smtClean="0">
                            <a:latin typeface="Cambria Math" panose="02040503050406030204" pitchFamily="18" charset="0"/>
                          </a:rPr>
                          <m:t>𝑠</m:t>
                        </m:r>
                      </m:sub>
                    </m:sSub>
                    <m:r>
                      <a:rPr lang="en-US" sz="3100" b="0" i="1" smtClean="0">
                        <a:latin typeface="Cambria Math" panose="02040503050406030204" pitchFamily="18" charset="0"/>
                      </a:rPr>
                      <m:t>=</m:t>
                    </m:r>
                    <m:d>
                      <m:dPr>
                        <m:ctrlPr>
                          <a:rPr lang="en-US" sz="3100" b="0" i="1" smtClean="0">
                            <a:latin typeface="Cambria Math" panose="02040503050406030204" pitchFamily="18" charset="0"/>
                          </a:rPr>
                        </m:ctrlPr>
                      </m:dPr>
                      <m:e>
                        <m:eqArr>
                          <m:eqArrPr>
                            <m:ctrlPr>
                              <a:rPr lang="en-US" sz="3100" b="0" i="1" smtClean="0">
                                <a:latin typeface="Cambria Math" panose="02040503050406030204" pitchFamily="18" charset="0"/>
                              </a:rPr>
                            </m:ctrlPr>
                          </m:eqArrPr>
                          <m:e>
                            <m:r>
                              <a:rPr lang="en-US" sz="3100" b="0" i="1" smtClean="0">
                                <a:latin typeface="Cambria Math" panose="02040503050406030204" pitchFamily="18" charset="0"/>
                              </a:rPr>
                              <m:t>8</m:t>
                            </m:r>
                          </m:e>
                          <m:e>
                            <m:r>
                              <a:rPr lang="en-US" sz="3100" b="0" i="1" smtClean="0">
                                <a:latin typeface="Cambria Math" panose="02040503050406030204" pitchFamily="18" charset="0"/>
                              </a:rPr>
                              <m:t>2</m:t>
                            </m:r>
                          </m:e>
                        </m:eqArr>
                      </m:e>
                    </m:d>
                    <m:r>
                      <a:rPr lang="en-US" sz="3100" b="0" i="1" smtClean="0">
                        <a:latin typeface="Cambria Math" panose="02040503050406030204" pitchFamily="18" charset="0"/>
                      </a:rPr>
                      <m:t>=28</m:t>
                    </m:r>
                  </m:oMath>
                </a14:m>
                <a:r>
                  <a:rPr lang="en-US" sz="3100" dirty="0"/>
                  <a:t>  </a:t>
                </a:r>
              </a:p>
              <a:p>
                <a:pPr marL="0" indent="0">
                  <a:buNone/>
                </a:pPr>
                <a:endParaRPr lang="en-US" sz="3100" dirty="0"/>
              </a:p>
              <a:p>
                <a:pPr marL="0" indent="0">
                  <a:buNone/>
                </a:pPr>
                <a:r>
                  <a:rPr lang="en-US" sz="3100" dirty="0"/>
                  <a:t>Event </a:t>
                </a:r>
                <a:r>
                  <a:rPr lang="en-US" sz="3100" i="1" dirty="0"/>
                  <a:t> </a:t>
                </a:r>
                <a14:m>
                  <m:oMath xmlns:m="http://schemas.openxmlformats.org/officeDocument/2006/math">
                    <m:r>
                      <a:rPr lang="en-US" sz="3100" b="0" i="1" smtClean="0">
                        <a:latin typeface="Cambria Math" panose="02040503050406030204" pitchFamily="18" charset="0"/>
                      </a:rPr>
                      <m:t>𝐵</m:t>
                    </m:r>
                    <m:r>
                      <a:rPr lang="en-US" sz="3100" b="0" i="0" smtClean="0">
                        <a:latin typeface="Cambria Math" panose="02040503050406030204" pitchFamily="18" charset="0"/>
                      </a:rPr>
                      <m:t>=</m:t>
                    </m:r>
                    <m:d>
                      <m:dPr>
                        <m:begChr m:val="{"/>
                        <m:endChr m:val="}"/>
                        <m:ctrlPr>
                          <a:rPr lang="en-US" sz="3100" i="1" smtClean="0">
                            <a:latin typeface="Cambria Math" panose="02040503050406030204" pitchFamily="18" charset="0"/>
                          </a:rPr>
                        </m:ctrlPr>
                      </m:dPr>
                      <m:e>
                        <m:r>
                          <a:rPr lang="en-US" sz="3100" b="0" i="1" smtClean="0">
                            <a:latin typeface="Cambria Math" panose="02040503050406030204" pitchFamily="18" charset="0"/>
                          </a:rPr>
                          <m:t>𝑝𝑖𝑐𝑘𝑖𝑛𝑔</m:t>
                        </m:r>
                        <m:r>
                          <a:rPr lang="en-US" sz="3100" b="0" i="1" smtClean="0">
                            <a:latin typeface="Cambria Math" panose="02040503050406030204" pitchFamily="18" charset="0"/>
                          </a:rPr>
                          <m:t> </m:t>
                        </m:r>
                        <m:r>
                          <a:rPr lang="en-US" sz="3100" b="0" i="1" smtClean="0">
                            <a:latin typeface="Cambria Math" panose="02040503050406030204" pitchFamily="18" charset="0"/>
                          </a:rPr>
                          <m:t>𝑥</m:t>
                        </m:r>
                        <m:r>
                          <a:rPr lang="en-US" sz="3100" b="0" i="1" smtClean="0">
                            <a:latin typeface="Cambria Math" panose="02040503050406030204" pitchFamily="18" charset="0"/>
                          </a:rPr>
                          <m:t> </m:t>
                        </m:r>
                        <m:r>
                          <a:rPr lang="en-US" sz="3100" b="0" i="1" smtClean="0">
                            <a:latin typeface="Cambria Math" panose="02040503050406030204" pitchFamily="18" charset="0"/>
                          </a:rPr>
                          <m:t>𝑏𝑙𝑢𝑒</m:t>
                        </m:r>
                        <m:r>
                          <a:rPr lang="en-US" sz="3100" b="0" i="1" smtClean="0">
                            <a:latin typeface="Cambria Math" panose="02040503050406030204" pitchFamily="18" charset="0"/>
                          </a:rPr>
                          <m:t> </m:t>
                        </m:r>
                        <m:r>
                          <a:rPr lang="en-US" sz="3100" b="0" i="1" smtClean="0">
                            <a:latin typeface="Cambria Math" panose="02040503050406030204" pitchFamily="18" charset="0"/>
                          </a:rPr>
                          <m:t>𝑎𝑛𝑑</m:t>
                        </m:r>
                        <m:r>
                          <a:rPr lang="en-US" sz="3100" b="0" i="1" smtClean="0">
                            <a:latin typeface="Cambria Math" panose="02040503050406030204" pitchFamily="18" charset="0"/>
                          </a:rPr>
                          <m:t> </m:t>
                        </m:r>
                        <m:r>
                          <a:rPr lang="en-US" sz="3100" b="0" i="1" smtClean="0">
                            <a:latin typeface="Cambria Math" panose="02040503050406030204" pitchFamily="18" charset="0"/>
                          </a:rPr>
                          <m:t>𝑦</m:t>
                        </m:r>
                        <m:r>
                          <a:rPr lang="en-US" sz="3100" b="0" i="1" smtClean="0">
                            <a:latin typeface="Cambria Math" panose="02040503050406030204" pitchFamily="18" charset="0"/>
                          </a:rPr>
                          <m:t> </m:t>
                        </m:r>
                        <m:r>
                          <a:rPr lang="en-US" sz="3100" b="0" i="1" smtClean="0">
                            <a:latin typeface="Cambria Math" panose="02040503050406030204" pitchFamily="18" charset="0"/>
                          </a:rPr>
                          <m:t>𝑟𝑒𝑑</m:t>
                        </m:r>
                        <m:r>
                          <a:rPr lang="en-US" sz="3100" b="0" i="1" smtClean="0">
                            <a:latin typeface="Cambria Math" panose="02040503050406030204" pitchFamily="18" charset="0"/>
                          </a:rPr>
                          <m:t> </m:t>
                        </m:r>
                        <m:r>
                          <a:rPr lang="en-US" sz="3100" b="0" i="1" smtClean="0">
                            <a:latin typeface="Cambria Math" panose="02040503050406030204" pitchFamily="18" charset="0"/>
                          </a:rPr>
                          <m:t>𝑝𝑒𝑛𝑠</m:t>
                        </m:r>
                      </m:e>
                    </m:d>
                  </m:oMath>
                </a14:m>
                <a:r>
                  <a:rPr lang="en-US" sz="3100" dirty="0"/>
                  <a:t>: </a:t>
                </a:r>
                <a14:m>
                  <m:oMath xmlns:m="http://schemas.openxmlformats.org/officeDocument/2006/math">
                    <m:sSub>
                      <m:sSubPr>
                        <m:ctrlPr>
                          <a:rPr lang="en-US" sz="3100" i="1" smtClean="0">
                            <a:latin typeface="Cambria Math" panose="02040503050406030204" pitchFamily="18" charset="0"/>
                          </a:rPr>
                        </m:ctrlPr>
                      </m:sSubPr>
                      <m:e>
                        <m:r>
                          <a:rPr lang="en-US" sz="3100" b="0" i="1" smtClean="0">
                            <a:latin typeface="Cambria Math" panose="02040503050406030204" pitchFamily="18" charset="0"/>
                          </a:rPr>
                          <m:t>𝑛</m:t>
                        </m:r>
                      </m:e>
                      <m:sub>
                        <m:r>
                          <a:rPr lang="en-US" sz="3100" b="0" i="1" smtClean="0">
                            <a:latin typeface="Cambria Math" panose="02040503050406030204" pitchFamily="18" charset="0"/>
                          </a:rPr>
                          <m:t>𝐵</m:t>
                        </m:r>
                      </m:sub>
                    </m:sSub>
                    <m:r>
                      <a:rPr lang="en-US" sz="3100" b="0" i="1" smtClean="0">
                        <a:latin typeface="Cambria Math" panose="02040503050406030204" pitchFamily="18" charset="0"/>
                      </a:rPr>
                      <m:t>=</m:t>
                    </m:r>
                    <m:d>
                      <m:dPr>
                        <m:ctrlPr>
                          <a:rPr lang="en-US" sz="3100" b="0" i="1" smtClean="0">
                            <a:latin typeface="Cambria Math" panose="02040503050406030204" pitchFamily="18" charset="0"/>
                          </a:rPr>
                        </m:ctrlPr>
                      </m:dPr>
                      <m:e>
                        <m:eqArr>
                          <m:eqArrPr>
                            <m:ctrlPr>
                              <a:rPr lang="en-US" sz="3100" b="0" i="1" smtClean="0">
                                <a:latin typeface="Cambria Math" panose="02040503050406030204" pitchFamily="18" charset="0"/>
                              </a:rPr>
                            </m:ctrlPr>
                          </m:eqArrPr>
                          <m:e>
                            <m:r>
                              <a:rPr lang="en-US" sz="3100" b="0" i="1" smtClean="0">
                                <a:latin typeface="Cambria Math" panose="02040503050406030204" pitchFamily="18" charset="0"/>
                              </a:rPr>
                              <m:t>3</m:t>
                            </m:r>
                          </m:e>
                          <m:e>
                            <m:r>
                              <a:rPr lang="en-US" sz="3100" b="0" i="1" smtClean="0">
                                <a:latin typeface="Cambria Math" panose="02040503050406030204" pitchFamily="18" charset="0"/>
                              </a:rPr>
                              <m:t>𝑥</m:t>
                            </m:r>
                          </m:e>
                        </m:eqArr>
                      </m:e>
                    </m:d>
                    <m:d>
                      <m:dPr>
                        <m:ctrlPr>
                          <a:rPr lang="en-US" sz="3100" b="0" i="1" smtClean="0">
                            <a:latin typeface="Cambria Math" panose="02040503050406030204" pitchFamily="18" charset="0"/>
                          </a:rPr>
                        </m:ctrlPr>
                      </m:dPr>
                      <m:e>
                        <m:eqArr>
                          <m:eqArrPr>
                            <m:ctrlPr>
                              <a:rPr lang="en-US" sz="3100" b="0" i="1" smtClean="0">
                                <a:latin typeface="Cambria Math" panose="02040503050406030204" pitchFamily="18" charset="0"/>
                              </a:rPr>
                            </m:ctrlPr>
                          </m:eqArrPr>
                          <m:e>
                            <m:r>
                              <a:rPr lang="en-US" sz="3100" b="0" i="1" smtClean="0">
                                <a:latin typeface="Cambria Math" panose="02040503050406030204" pitchFamily="18" charset="0"/>
                              </a:rPr>
                              <m:t>2</m:t>
                            </m:r>
                          </m:e>
                          <m:e>
                            <m:r>
                              <a:rPr lang="en-US" sz="3100" b="0" i="1" smtClean="0">
                                <a:latin typeface="Cambria Math" panose="02040503050406030204" pitchFamily="18" charset="0"/>
                              </a:rPr>
                              <m:t>𝑦</m:t>
                            </m:r>
                          </m:e>
                        </m:eqArr>
                      </m:e>
                    </m:d>
                    <m:d>
                      <m:dPr>
                        <m:ctrlPr>
                          <a:rPr lang="en-US" sz="3100" b="0" i="1" smtClean="0">
                            <a:latin typeface="Cambria Math" panose="02040503050406030204" pitchFamily="18" charset="0"/>
                          </a:rPr>
                        </m:ctrlPr>
                      </m:dPr>
                      <m:e>
                        <m:eqArr>
                          <m:eqArrPr>
                            <m:ctrlPr>
                              <a:rPr lang="en-US" sz="3100" b="0" i="1" smtClean="0">
                                <a:latin typeface="Cambria Math" panose="02040503050406030204" pitchFamily="18" charset="0"/>
                              </a:rPr>
                            </m:ctrlPr>
                          </m:eqArrPr>
                          <m:e>
                            <m:r>
                              <a:rPr lang="en-US" sz="3100" b="0" i="1" smtClean="0">
                                <a:latin typeface="Cambria Math" panose="02040503050406030204" pitchFamily="18" charset="0"/>
                              </a:rPr>
                              <m:t>3</m:t>
                            </m:r>
                          </m:e>
                          <m:e>
                            <m:r>
                              <a:rPr lang="en-US" sz="3100" b="0" i="1" smtClean="0">
                                <a:latin typeface="Cambria Math" panose="02040503050406030204" pitchFamily="18" charset="0"/>
                              </a:rPr>
                              <m:t>2−</m:t>
                            </m:r>
                            <m:r>
                              <a:rPr lang="en-US" sz="3100" b="0" i="1" smtClean="0">
                                <a:latin typeface="Cambria Math" panose="02040503050406030204" pitchFamily="18" charset="0"/>
                              </a:rPr>
                              <m:t>𝑥</m:t>
                            </m:r>
                            <m:r>
                              <a:rPr lang="en-US" sz="3100" b="0" i="1" smtClean="0">
                                <a:latin typeface="Cambria Math" panose="02040503050406030204" pitchFamily="18" charset="0"/>
                              </a:rPr>
                              <m:t>−</m:t>
                            </m:r>
                            <m:r>
                              <a:rPr lang="en-US" sz="3100" b="0" i="1" smtClean="0">
                                <a:latin typeface="Cambria Math" panose="02040503050406030204" pitchFamily="18" charset="0"/>
                              </a:rPr>
                              <m:t>𝑦</m:t>
                            </m:r>
                          </m:e>
                        </m:eqArr>
                      </m:e>
                    </m:d>
                  </m:oMath>
                </a14:m>
                <a:endParaRPr lang="en-US" sz="3100" dirty="0"/>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BAA3987-9E92-4D9B-B2BD-899FA37BD211}"/>
                  </a:ext>
                </a:extLst>
              </p:cNvPr>
              <p:cNvSpPr>
                <a:spLocks noGrp="1" noRot="1" noChangeAspect="1" noMove="1" noResize="1" noEditPoints="1" noAdjustHandles="1" noChangeArrowheads="1" noChangeShapeType="1" noTextEdit="1"/>
              </p:cNvSpPr>
              <p:nvPr>
                <p:ph idx="1"/>
              </p:nvPr>
            </p:nvSpPr>
            <p:spPr>
              <a:blipFill>
                <a:blip r:embed="rId2"/>
                <a:stretch>
                  <a:fillRect l="-81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8D7FADE-2A8F-45FD-AED8-43E90A87BB9A}"/>
              </a:ext>
            </a:extLst>
          </p:cNvPr>
          <p:cNvSpPr>
            <a:spLocks noGrp="1"/>
          </p:cNvSpPr>
          <p:nvPr>
            <p:ph type="sldNum" sz="quarter" idx="12"/>
          </p:nvPr>
        </p:nvSpPr>
        <p:spPr/>
        <p:txBody>
          <a:bodyPr/>
          <a:lstStyle/>
          <a:p>
            <a:fld id="{A6C0F4D1-524F-41CA-8AFC-EEB2E05DF18F}" type="slidenum">
              <a:rPr lang="en-US" smtClean="0"/>
              <a:t>8</a:t>
            </a:fld>
            <a:endParaRPr lang="en-US"/>
          </a:p>
        </p:txBody>
      </p:sp>
    </p:spTree>
    <p:extLst>
      <p:ext uri="{BB962C8B-B14F-4D97-AF65-F5344CB8AC3E}">
        <p14:creationId xmlns:p14="http://schemas.microsoft.com/office/powerpoint/2010/main" val="26995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6D21-EA49-48DD-8A51-009B59A86DD6}"/>
              </a:ext>
            </a:extLst>
          </p:cNvPr>
          <p:cNvSpPr>
            <a:spLocks noGrp="1"/>
          </p:cNvSpPr>
          <p:nvPr>
            <p:ph type="title"/>
          </p:nvPr>
        </p:nvSpPr>
        <p:spPr/>
        <p:txBody>
          <a:bodyPr/>
          <a:lstStyle/>
          <a:p>
            <a:pPr algn="ctr"/>
            <a:r>
              <a:rPr lang="en-US" dirty="0"/>
              <a:t>Example 2 Solutions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91873-6D6D-48F9-9470-A511F0E78FAB}"/>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𝑋𝑌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𝐵</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sz="2200" i="1">
                                  <a:solidFill>
                                    <a:prstClr val="black"/>
                                  </a:solidFill>
                                  <a:latin typeface="Cambria Math" panose="02040503050406030204" pitchFamily="18" charset="0"/>
                                </a:rPr>
                              </m:ctrlPr>
                            </m:dPr>
                            <m:e>
                              <m:eqArr>
                                <m:eqArrPr>
                                  <m:ctrlPr>
                                    <a:rPr lang="en-US" sz="2200" i="1">
                                      <a:solidFill>
                                        <a:prstClr val="black"/>
                                      </a:solidFill>
                                      <a:latin typeface="Cambria Math" panose="02040503050406030204" pitchFamily="18" charset="0"/>
                                    </a:rPr>
                                  </m:ctrlPr>
                                </m:eqArrPr>
                                <m:e>
                                  <m:r>
                                    <a:rPr lang="en-US" sz="2200" i="1">
                                      <a:solidFill>
                                        <a:prstClr val="black"/>
                                      </a:solidFill>
                                      <a:latin typeface="Cambria Math" panose="02040503050406030204" pitchFamily="18" charset="0"/>
                                    </a:rPr>
                                    <m:t>3</m:t>
                                  </m:r>
                                </m:e>
                                <m:e>
                                  <m:r>
                                    <a:rPr lang="en-US" sz="2200" i="1">
                                      <a:solidFill>
                                        <a:prstClr val="black"/>
                                      </a:solidFill>
                                      <a:latin typeface="Cambria Math" panose="02040503050406030204" pitchFamily="18" charset="0"/>
                                    </a:rPr>
                                    <m:t>𝑥</m:t>
                                  </m:r>
                                </m:e>
                              </m:eqArr>
                            </m:e>
                          </m:d>
                          <m:d>
                            <m:dPr>
                              <m:ctrlPr>
                                <a:rPr lang="en-US" sz="2200" i="1">
                                  <a:solidFill>
                                    <a:prstClr val="black"/>
                                  </a:solidFill>
                                  <a:latin typeface="Cambria Math" panose="02040503050406030204" pitchFamily="18" charset="0"/>
                                </a:rPr>
                              </m:ctrlPr>
                            </m:dPr>
                            <m:e>
                              <m:eqArr>
                                <m:eqArrPr>
                                  <m:ctrlPr>
                                    <a:rPr lang="en-US" sz="2200" i="1">
                                      <a:solidFill>
                                        <a:prstClr val="black"/>
                                      </a:solidFill>
                                      <a:latin typeface="Cambria Math" panose="02040503050406030204" pitchFamily="18" charset="0"/>
                                    </a:rPr>
                                  </m:ctrlPr>
                                </m:eqArrPr>
                                <m:e>
                                  <m:r>
                                    <a:rPr lang="en-US" sz="2200" i="1">
                                      <a:solidFill>
                                        <a:prstClr val="black"/>
                                      </a:solidFill>
                                      <a:latin typeface="Cambria Math" panose="02040503050406030204" pitchFamily="18" charset="0"/>
                                    </a:rPr>
                                    <m:t>2</m:t>
                                  </m:r>
                                </m:e>
                                <m:e>
                                  <m:r>
                                    <a:rPr lang="en-US" sz="2200" i="1">
                                      <a:solidFill>
                                        <a:prstClr val="black"/>
                                      </a:solidFill>
                                      <a:latin typeface="Cambria Math" panose="02040503050406030204" pitchFamily="18" charset="0"/>
                                    </a:rPr>
                                    <m:t>𝑦</m:t>
                                  </m:r>
                                </m:e>
                              </m:eqArr>
                            </m:e>
                          </m:d>
                          <m:d>
                            <m:dPr>
                              <m:ctrlPr>
                                <a:rPr lang="en-US" sz="2200" i="1">
                                  <a:solidFill>
                                    <a:prstClr val="black"/>
                                  </a:solidFill>
                                  <a:latin typeface="Cambria Math" panose="02040503050406030204" pitchFamily="18" charset="0"/>
                                </a:rPr>
                              </m:ctrlPr>
                            </m:dPr>
                            <m:e>
                              <m:eqArr>
                                <m:eqArrPr>
                                  <m:ctrlPr>
                                    <a:rPr lang="en-US" sz="2200" i="1">
                                      <a:solidFill>
                                        <a:prstClr val="black"/>
                                      </a:solidFill>
                                      <a:latin typeface="Cambria Math" panose="02040503050406030204" pitchFamily="18" charset="0"/>
                                    </a:rPr>
                                  </m:ctrlPr>
                                </m:eqArrPr>
                                <m:e>
                                  <m:r>
                                    <a:rPr lang="en-US" sz="2200" i="1">
                                      <a:solidFill>
                                        <a:prstClr val="black"/>
                                      </a:solidFill>
                                      <a:latin typeface="Cambria Math" panose="02040503050406030204" pitchFamily="18" charset="0"/>
                                    </a:rPr>
                                    <m:t>3</m:t>
                                  </m:r>
                                </m:e>
                                <m:e>
                                  <m:r>
                                    <a:rPr lang="en-US" sz="2200" i="1">
                                      <a:solidFill>
                                        <a:prstClr val="black"/>
                                      </a:solidFill>
                                      <a:latin typeface="Cambria Math" panose="02040503050406030204" pitchFamily="18" charset="0"/>
                                    </a:rPr>
                                    <m:t>2−</m:t>
                                  </m:r>
                                  <m:r>
                                    <a:rPr lang="en-US" sz="2200" i="1">
                                      <a:solidFill>
                                        <a:prstClr val="black"/>
                                      </a:solidFill>
                                      <a:latin typeface="Cambria Math" panose="02040503050406030204" pitchFamily="18" charset="0"/>
                                    </a:rPr>
                                    <m:t>𝑥</m:t>
                                  </m:r>
                                  <m:r>
                                    <a:rPr lang="en-US" sz="2200" i="1">
                                      <a:solidFill>
                                        <a:prstClr val="black"/>
                                      </a:solidFill>
                                      <a:latin typeface="Cambria Math" panose="02040503050406030204" pitchFamily="18" charset="0"/>
                                    </a:rPr>
                                    <m:t>−</m:t>
                                  </m:r>
                                  <m:r>
                                    <a:rPr lang="en-US" sz="2200" i="1">
                                      <a:solidFill>
                                        <a:prstClr val="black"/>
                                      </a:solidFill>
                                      <a:latin typeface="Cambria Math" panose="02040503050406030204" pitchFamily="18" charset="0"/>
                                    </a:rPr>
                                    <m:t>𝑦</m:t>
                                  </m:r>
                                </m:e>
                              </m:eqArr>
                            </m:e>
                          </m:d>
                        </m:num>
                        <m:den>
                          <m:r>
                            <a:rPr lang="en-US" b="0" i="1" smtClean="0">
                              <a:latin typeface="Cambria Math" panose="02040503050406030204" pitchFamily="18" charset="0"/>
                            </a:rPr>
                            <m:t>28</m:t>
                          </m:r>
                        </m:den>
                      </m:f>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 1, 2; </m:t>
                      </m:r>
                      <m:r>
                        <a:rPr lang="en-US" b="0" i="1" smtClean="0">
                          <a:latin typeface="Cambria Math" panose="02040503050406030204" pitchFamily="18" charset="0"/>
                        </a:rPr>
                        <m:t>𝑦</m:t>
                      </m:r>
                      <m:r>
                        <a:rPr lang="en-US" b="0" i="1" smtClean="0">
                          <a:latin typeface="Cambria Math" panose="02040503050406030204" pitchFamily="18" charset="0"/>
                        </a:rPr>
                        <m:t>=0, 1, 2</m:t>
                      </m:r>
                      <m:r>
                        <a:rPr lang="en-US" dirty="0" smtClean="0">
                          <a:latin typeface="Cambria Math" panose="02040503050406030204" pitchFamily="18" charset="0"/>
                        </a:rPr>
                        <m:t>⇒</m:t>
                      </m:r>
                      <m:r>
                        <m:rPr>
                          <m:sty m:val="p"/>
                        </m:rPr>
                        <a:rPr lang="en-US" b="0" i="0" dirty="0" smtClean="0">
                          <a:latin typeface="Cambria Math" panose="02040503050406030204" pitchFamily="18" charset="0"/>
                        </a:rPr>
                        <m:t>x</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y</m:t>
                      </m:r>
                      <m:r>
                        <a:rPr lang="en-US" b="0" i="1" dirty="0" smtClean="0">
                          <a:latin typeface="Cambria Math" panose="02040503050406030204" pitchFamily="18" charset="0"/>
                          <a:ea typeface="Cambria Math" panose="02040503050406030204" pitchFamily="18" charset="0"/>
                        </a:rPr>
                        <m:t>≤2</m:t>
                      </m:r>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prstClr val="black"/>
                    </a:solidFill>
                  </a:rPr>
                  <a:t>(b) </a:t>
                </a:r>
                <a14:m>
                  <m:oMath xmlns:m="http://schemas.openxmlformats.org/officeDocument/2006/math">
                    <m:r>
                      <a:rPr lang="en-US" i="1">
                        <a:solidFill>
                          <a:prstClr val="black"/>
                        </a:solidFill>
                        <a:latin typeface="Cambria Math" panose="02040503050406030204" pitchFamily="18" charset="0"/>
                      </a:rPr>
                      <m:t>𝑃</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𝑌</m:t>
                        </m:r>
                        <m:r>
                          <a:rPr lang="en-US" i="1">
                            <a:solidFill>
                              <a:prstClr val="black"/>
                            </a:solidFill>
                            <a:latin typeface="Cambria Math" panose="02040503050406030204" pitchFamily="18" charset="0"/>
                            <a:ea typeface="Cambria Math" panose="02040503050406030204" pitchFamily="18" charset="0"/>
                          </a:rPr>
                          <m:t>≤1</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𝑃</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0,0</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𝑃</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0,1</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𝑃</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1,0</m:t>
                        </m:r>
                      </m:e>
                    </m:d>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9</m:t>
                        </m:r>
                      </m:num>
                      <m:den>
                        <m:r>
                          <a:rPr lang="en-US" i="1">
                            <a:solidFill>
                              <a:prstClr val="black"/>
                            </a:solidFill>
                            <a:latin typeface="Cambria Math" panose="02040503050406030204" pitchFamily="18" charset="0"/>
                          </a:rPr>
                          <m:t>14</m:t>
                        </m:r>
                      </m:den>
                    </m:f>
                  </m:oMath>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FE91873-6D6D-48F9-9470-A511F0E78FAB}"/>
                  </a:ext>
                </a:extLst>
              </p:cNvPr>
              <p:cNvSpPr>
                <a:spLocks noGrp="1" noRot="1" noChangeAspect="1" noMove="1" noResize="1" noEditPoints="1" noAdjustHandles="1" noChangeArrowheads="1" noChangeShapeType="1" noTextEdit="1"/>
              </p:cNvSpPr>
              <p:nvPr>
                <p:ph idx="1"/>
              </p:nvPr>
            </p:nvSpPr>
            <p:spPr>
              <a:blipFill>
                <a:blip r:embed="rId3"/>
                <a:stretch>
                  <a:fillRect l="-928"/>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A0BF6425-C639-445C-B320-16B2E0A9C2AC}"/>
              </a:ext>
            </a:extLst>
          </p:cNvPr>
          <p:cNvGraphicFramePr>
            <a:graphicFrameLocks noChangeAspect="1"/>
          </p:cNvGraphicFramePr>
          <p:nvPr>
            <p:extLst>
              <p:ext uri="{D42A27DB-BD31-4B8C-83A1-F6EECF244321}">
                <p14:modId xmlns:p14="http://schemas.microsoft.com/office/powerpoint/2010/main" val="4155745396"/>
              </p:ext>
            </p:extLst>
          </p:nvPr>
        </p:nvGraphicFramePr>
        <p:xfrm>
          <a:off x="1840706" y="2957513"/>
          <a:ext cx="8510587" cy="2534532"/>
        </p:xfrm>
        <a:graphic>
          <a:graphicData uri="http://schemas.openxmlformats.org/presentationml/2006/ole">
            <mc:AlternateContent xmlns:mc="http://schemas.openxmlformats.org/markup-compatibility/2006">
              <mc:Choice xmlns:v="urn:schemas-microsoft-com:vml" Requires="v">
                <p:oleObj name="Document" r:id="rId4" imgW="5942845" imgH="1776435" progId="Word.Document.12">
                  <p:embed/>
                </p:oleObj>
              </mc:Choice>
              <mc:Fallback>
                <p:oleObj name="Document" r:id="rId4" imgW="5942845" imgH="1776435" progId="Word.Document.12">
                  <p:embed/>
                  <p:pic>
                    <p:nvPicPr>
                      <p:cNvPr id="0" name=""/>
                      <p:cNvPicPr/>
                      <p:nvPr/>
                    </p:nvPicPr>
                    <p:blipFill>
                      <a:blip r:embed="rId5"/>
                      <a:stretch>
                        <a:fillRect/>
                      </a:stretch>
                    </p:blipFill>
                    <p:spPr>
                      <a:xfrm>
                        <a:off x="1840706" y="2957513"/>
                        <a:ext cx="8510587" cy="2534532"/>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DAC65B99-64E4-4371-81F4-B450660CB1C0}"/>
              </a:ext>
            </a:extLst>
          </p:cNvPr>
          <p:cNvSpPr>
            <a:spLocks noGrp="1"/>
          </p:cNvSpPr>
          <p:nvPr>
            <p:ph type="sldNum" sz="quarter" idx="12"/>
          </p:nvPr>
        </p:nvSpPr>
        <p:spPr/>
        <p:txBody>
          <a:bodyPr/>
          <a:lstStyle/>
          <a:p>
            <a:fld id="{A6C0F4D1-524F-41CA-8AFC-EEB2E05DF18F}" type="slidenum">
              <a:rPr lang="en-US" smtClean="0"/>
              <a:t>9</a:t>
            </a:fld>
            <a:endParaRPr lang="en-US"/>
          </a:p>
        </p:txBody>
      </p:sp>
      <p:pic>
        <p:nvPicPr>
          <p:cNvPr id="6" name="Picture 5">
            <a:extLst>
              <a:ext uri="{FF2B5EF4-FFF2-40B4-BE49-F238E27FC236}">
                <a16:creationId xmlns:a16="http://schemas.microsoft.com/office/drawing/2014/main" id="{D4654A25-920E-4CF5-8E53-05E913BBE130}"/>
              </a:ext>
            </a:extLst>
          </p:cNvPr>
          <p:cNvPicPr>
            <a:picLocks noChangeAspect="1"/>
          </p:cNvPicPr>
          <p:nvPr/>
        </p:nvPicPr>
        <p:blipFill>
          <a:blip r:embed="rId6"/>
          <a:stretch>
            <a:fillRect/>
          </a:stretch>
        </p:blipFill>
        <p:spPr>
          <a:xfrm>
            <a:off x="838199" y="2811905"/>
            <a:ext cx="2054530" cy="2115495"/>
          </a:xfrm>
          <a:prstGeom prst="rect">
            <a:avLst/>
          </a:prstGeom>
        </p:spPr>
      </p:pic>
      <p:pic>
        <p:nvPicPr>
          <p:cNvPr id="7" name="Picture 6">
            <a:extLst>
              <a:ext uri="{FF2B5EF4-FFF2-40B4-BE49-F238E27FC236}">
                <a16:creationId xmlns:a16="http://schemas.microsoft.com/office/drawing/2014/main" id="{E67197D7-60D7-483D-9412-55B9F2A27D7C}"/>
              </a:ext>
            </a:extLst>
          </p:cNvPr>
          <p:cNvPicPr>
            <a:picLocks noChangeAspect="1"/>
          </p:cNvPicPr>
          <p:nvPr/>
        </p:nvPicPr>
        <p:blipFill>
          <a:blip r:embed="rId7"/>
          <a:stretch>
            <a:fillRect/>
          </a:stretch>
        </p:blipFill>
        <p:spPr>
          <a:xfrm>
            <a:off x="9470045" y="4234758"/>
            <a:ext cx="2091109" cy="2121592"/>
          </a:xfrm>
          <a:prstGeom prst="rect">
            <a:avLst/>
          </a:prstGeom>
        </p:spPr>
      </p:pic>
    </p:spTree>
    <p:extLst>
      <p:ext uri="{BB962C8B-B14F-4D97-AF65-F5344CB8AC3E}">
        <p14:creationId xmlns:p14="http://schemas.microsoft.com/office/powerpoint/2010/main" val="3434392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145&quot;&gt;&lt;/object&gt;&lt;object type=&quot;2&quot; unique_id=&quot;10146&quot;&gt;&lt;object type=&quot;3&quot; unique_id=&quot;10147&quot;&gt;&lt;property id=&quot;20148&quot; value=&quot;5&quot;/&gt;&lt;property id=&quot;20300&quot; value=&quot;Slide 1 - &amp;quot;ENEL 419 &amp;quot;&quot;/&gt;&lt;property id=&quot;20307&quot; value=&quot;256&quot;/&gt;&lt;/object&gt;&lt;object type=&quot;3&quot; unique_id=&quot;10148&quot;&gt;&lt;property id=&quot;20148&quot; value=&quot;5&quot;/&gt;&lt;property id=&quot;20300&quot; value=&quot;Slide 2 - &amp;quot;Bivariate Random Variables&amp;quot;&quot;/&gt;&lt;property id=&quot;20307&quot; value=&quot;257&quot;/&gt;&lt;/object&gt;&lt;object type=&quot;3&quot; unique_id=&quot;10149&quot;&gt;&lt;property id=&quot;20148&quot; value=&quot;5&quot;/&gt;&lt;property id=&quot;20300&quot; value=&quot;Slide 3 - &amp;quot;Learning Outcomes&amp;quot;&quot;/&gt;&lt;property id=&quot;20307&quot; value=&quot;258&quot;/&gt;&lt;/object&gt;&lt;object type=&quot;3&quot; unique_id=&quot;10150&quot;&gt;&lt;property id=&quot;20148&quot; value=&quot;5&quot;/&gt;&lt;property id=&quot;20300&quot; value=&quot;Slide 4 - &amp;quot;Joint Probability Distribution of Discrete Random Variables&amp;quot;&quot;/&gt;&lt;property id=&quot;20307&quot; value=&quot;259&quot;/&gt;&lt;/object&gt;&lt;object type=&quot;3&quot; unique_id=&quot;10151&quot;&gt;&lt;property id=&quot;20148&quot; value=&quot;5&quot;/&gt;&lt;property id=&quot;20300&quot; value=&quot;Slide 5 - &amp;quot;Joint Probability Distribution of Discrete Random Variables&amp;quot;&quot;/&gt;&lt;property id=&quot;20307&quot; value=&quot;260&quot;/&gt;&lt;/object&gt;&lt;object type=&quot;3&quot; unique_id=&quot;10152&quot;&gt;&lt;property id=&quot;20148&quot; value=&quot;5&quot;/&gt;&lt;property id=&quot;20300&quot; value=&quot;Slide 6 - &amp;quot;Example 1&amp;quot;&quot;/&gt;&lt;property id=&quot;20307&quot; value=&quot;261&quot;/&gt;&lt;/object&gt;&lt;object type=&quot;3&quot; unique_id=&quot;10153&quot;&gt;&lt;property id=&quot;20148&quot; value=&quot;5&quot;/&gt;&lt;property id=&quot;20300&quot; value=&quot;Slide 7 - &amp;quot;Example 2&amp;quot;&quot;/&gt;&lt;property id=&quot;20307&quot; value=&quot;262&quot;/&gt;&lt;/object&gt;&lt;object type=&quot;3&quot; unique_id=&quot;10154&quot;&gt;&lt;property id=&quot;20148&quot; value=&quot;5&quot;/&gt;&lt;property id=&quot;20300&quot; value=&quot;Slide 8 - &amp;quot;Example 2 Solutions&amp;quot;&quot;/&gt;&lt;property id=&quot;20307&quot; value=&quot;263&quot;/&gt;&lt;/object&gt;&lt;object type=&quot;3&quot; unique_id=&quot;10155&quot;&gt;&lt;property id=&quot;20148&quot; value=&quot;5&quot;/&gt;&lt;property id=&quot;20300&quot; value=&quot;Slide 9 - &amp;quot;Example 2 Solutions continued&amp;quot;&quot;/&gt;&lt;property id=&quot;20307&quot; value=&quot;264&quot;/&gt;&lt;/object&gt;&lt;object type=&quot;3&quot; unique_id=&quot;10156&quot;&gt;&lt;property id=&quot;20148&quot; value=&quot;5&quot;/&gt;&lt;property id=&quot;20300&quot; value=&quot;Slide 10 - &amp;quot;Marginal Probability Mass Functions&amp;quot;&quot;/&gt;&lt;property id=&quot;20307&quot; value=&quot;268&quot;/&gt;&lt;/object&gt;&lt;object type=&quot;3&quot; unique_id=&quot;10157&quot;&gt;&lt;property id=&quot;20148&quot; value=&quot;5&quot;/&gt;&lt;property id=&quot;20300&quot; value=&quot;Slide 11 - &amp;quot;Example 3&amp;quot;&quot;/&gt;&lt;property id=&quot;20307&quot; value=&quot;269&quot;/&gt;&lt;/object&gt;&lt;object type=&quot;3&quot; unique_id=&quot;10158&quot;&gt;&lt;property id=&quot;20148&quot; value=&quot;5&quot;/&gt;&lt;property id=&quot;20300&quot; value=&quot;Slide 12 - &amp;quot;Example 3 Solutions&amp;quot;&quot;/&gt;&lt;property id=&quot;20307&quot; value=&quot;270&quot;/&gt;&lt;/object&gt;&lt;object type=&quot;3&quot; unique_id=&quot;10159&quot;&gt;&lt;property id=&quot;20148&quot; value=&quot;5&quot;/&gt;&lt;property id=&quot;20300&quot; value=&quot;Slide 13 - &amp;quot;Joint Probability Distribution of Continuous Random Variables&amp;quot;&quot;/&gt;&lt;property id=&quot;20307&quot; value=&quot;271&quot;/&gt;&lt;/object&gt;&lt;object type=&quot;3&quot; unique_id=&quot;10160&quot;&gt;&lt;property id=&quot;20148&quot; value=&quot;5&quot;/&gt;&lt;property id=&quot;20300&quot; value=&quot;Slide 14 - &amp;quot;Joint Probability Distribution of Continuous Random Variables&amp;quot;&quot;/&gt;&lt;property id=&quot;20307&quot; value=&quot;265&quot;/&gt;&lt;/object&gt;&lt;object type=&quot;3&quot; unique_id=&quot;10161&quot;&gt;&lt;property id=&quot;20148&quot; value=&quot;5&quot;/&gt;&lt;property id=&quot;20300&quot; value=&quot;Slide 15 - &amp;quot;Joint Probability Distribution of Continuous Random Variables&amp;quot;&quot;/&gt;&lt;property id=&quot;20307&quot; value=&quot;266&quot;/&gt;&lt;/object&gt;&lt;object type=&quot;3&quot; unique_id=&quot;10162&quot;&gt;&lt;property id=&quot;20148&quot; value=&quot;5&quot;/&gt;&lt;property id=&quot;20300&quot; value=&quot;Slide 16 - &amp;quot;Marginal Probability Density Functions&amp;quot;&quot;/&gt;&lt;property id=&quot;20307&quot; value=&quot;272&quot;/&gt;&lt;/object&gt;&lt;object type=&quot;3&quot; unique_id=&quot;10163&quot;&gt;&lt;property id=&quot;20148&quot; value=&quot;5&quot;/&gt;&lt;property id=&quot;20300&quot; value=&quot;Slide 17 - &amp;quot;Example 4&amp;quot;&quot;/&gt;&lt;property id=&quot;20307&quot; value=&quot;273&quot;/&gt;&lt;/object&gt;&lt;object type=&quot;3&quot; unique_id=&quot;10164&quot;&gt;&lt;property id=&quot;20148&quot; value=&quot;5&quot;/&gt;&lt;property id=&quot;20300&quot; value=&quot;Slide 18 - &amp;quot;Conditional CDFs&amp;quot;&quot;/&gt;&lt;property id=&quot;20307&quot; value=&quot;274&quot;/&gt;&lt;/object&gt;&lt;object type=&quot;3&quot; unique_id=&quot;10165&quot;&gt;&lt;property id=&quot;20148&quot; value=&quot;5&quot;/&gt;&lt;property id=&quot;20300&quot; value=&quot;Slide 19 - &amp;quot;Conditional PDFs and Conditional PMFs&amp;quot;&quot;/&gt;&lt;property id=&quot;20307&quot; value=&quot;275&quot;/&gt;&lt;/object&gt;&lt;object type=&quot;3&quot; unique_id=&quot;10166&quot;&gt;&lt;property id=&quot;20148&quot; value=&quot;5&quot;/&gt;&lt;property id=&quot;20300&quot; value=&quot;Slide 20 - &amp;quot;Example 5&amp;quot;&quot;/&gt;&lt;property id=&quot;20307&quot; value=&quot;276&quot;/&gt;&lt;/object&gt;&lt;object type=&quot;3&quot; unique_id=&quot;10167&quot;&gt;&lt;property id=&quot;20148&quot; value=&quot;5&quot;/&gt;&lt;property id=&quot;20300&quot; value=&quot;Slide 21 - &amp;quot;Example 5 Solutions&amp;quot;&quot;/&gt;&lt;property id=&quot;20307&quot; value=&quot;277&quot;/&gt;&lt;/object&gt;&lt;object type=&quot;3&quot; unique_id=&quot;10168&quot;&gt;&lt;property id=&quot;20148&quot; value=&quot;5&quot;/&gt;&lt;property id=&quot;20300&quot; value=&quot;Slide 22 - &amp;quot;Example 5 Solutions&amp;quot;&quot;/&gt;&lt;property id=&quot;20307&quot; value=&quot;278&quot;/&gt;&lt;/object&gt;&lt;object type=&quot;3&quot; unique_id=&quot;10169&quot;&gt;&lt;property id=&quot;20148&quot; value=&quot;5&quot;/&gt;&lt;property id=&quot;20300&quot; value=&quot;Slide 23 - &amp;quot;Example 6&amp;quot;&quot;/&gt;&lt;property id=&quot;20307&quot; value=&quot;279&quot;/&gt;&lt;/object&gt;&lt;object type=&quot;3&quot; unique_id=&quot;10170&quot;&gt;&lt;property id=&quot;20148&quot; value=&quot;5&quot;/&gt;&lt;property id=&quot;20300&quot; value=&quot;Slide 24 - &amp;quot;Example 6 Solutions&amp;quot;&quot;/&gt;&lt;property id=&quot;20307&quot; value=&quot;280&quot;/&gt;&lt;/object&gt;&lt;object type=&quot;3&quot; unique_id=&quot;10171&quot;&gt;&lt;property id=&quot;20148&quot; value=&quot;5&quot;/&gt;&lt;property id=&quot;20300&quot; value=&quot;Slide 25 - &amp;quot;Example 6 Solutions&amp;quot;&quot;/&gt;&lt;property id=&quot;20307&quot; value=&quot;288&quot;/&gt;&lt;/object&gt;&lt;object type=&quot;3&quot; unique_id=&quot;10172&quot;&gt;&lt;property id=&quot;20148&quot; value=&quot;5&quot;/&gt;&lt;property id=&quot;20300&quot; value=&quot;Slide 26 - &amp;quot;Example 7&amp;quot;&quot;/&gt;&lt;property id=&quot;20307&quot; value=&quot;283&quot;/&gt;&lt;/object&gt;&lt;object type=&quot;3&quot; unique_id=&quot;10173&quot;&gt;&lt;property id=&quot;20148&quot; value=&quot;5&quot;/&gt;&lt;property id=&quot;20300&quot; value=&quot;Slide 27 - &amp;quot;Example 7 Solutions&amp;quot;&quot;/&gt;&lt;property id=&quot;20307&quot; value=&quot;282&quot;/&gt;&lt;/object&gt;&lt;object type=&quot;3&quot; unique_id=&quot;10174&quot;&gt;&lt;property id=&quot;20148&quot; value=&quot;5&quot;/&gt;&lt;property id=&quot;20300&quot; value=&quot;Slide 28 - &amp;quot;Conditional Expectations&amp;quot;&quot;/&gt;&lt;property id=&quot;20307&quot; value=&quot;284&quot;/&gt;&lt;/object&gt;&lt;object type=&quot;3&quot; unique_id=&quot;10175&quot;&gt;&lt;property id=&quot;20148&quot; value=&quot;5&quot;/&gt;&lt;property id=&quot;20300&quot; value=&quot;Slide 29 - &amp;quot;Example 8&amp;quot;&quot;/&gt;&lt;property id=&quot;20307&quot; value=&quot;285&quot;/&gt;&lt;/object&gt;&lt;object type=&quot;3&quot; unique_id=&quot;10176&quot;&gt;&lt;property id=&quot;20148&quot; value=&quot;5&quot;/&gt;&lt;property id=&quot;20300&quot; value=&quot;Slide 30 - &amp;quot;Example 8 Solutions&amp;quot;&quot;/&gt;&lt;property id=&quot;20307&quot; value=&quot;286&quot;/&gt;&lt;/object&gt;&lt;object type=&quot;3&quot; unique_id=&quot;10177&quot;&gt;&lt;property id=&quot;20148&quot; value=&quot;5&quot;/&gt;&lt;property id=&quot;20300&quot; value=&quot;Slide 31 - &amp;quot;Example 8 Solutions&amp;quot;&quot;/&gt;&lt;property id=&quot;20307&quot; value=&quot;287&quot;/&gt;&lt;/object&gt;&lt;object type=&quot;3&quot; unique_id=&quot;10178&quot;&gt;&lt;property id=&quot;20148&quot; value=&quot;5&quot;/&gt;&lt;property id=&quot;20300&quot; value=&quot;Slide 32 - &amp;quot;Independence of Random Variables and Functions&amp;quot;&quot;/&gt;&lt;property id=&quot;20307&quot; value=&quot;289&quot;/&gt;&lt;/object&gt;&lt;object type=&quot;3&quot; unique_id=&quot;10179&quot;&gt;&lt;property id=&quot;20148&quot; value=&quot;5&quot;/&gt;&lt;property id=&quot;20300&quot; value=&quot;Slide 33 - &amp;quot;Example 9&amp;quot;&quot;/&gt;&lt;property id=&quot;20307&quot; value=&quot;290&quot;/&gt;&lt;/object&gt;&lt;object type=&quot;3&quot; unique_id=&quot;10180&quot;&gt;&lt;property id=&quot;20148&quot; value=&quot;5&quot;/&gt;&lt;property id=&quot;20300&quot; value=&quot;Slide 34 - &amp;quot;Example 9 Solution&amp;quot;&quot;/&gt;&lt;property id=&quot;20307&quot; value=&quot;291&quot;/&gt;&lt;/object&gt;&lt;object type=&quot;3&quot; unique_id=&quot;10181&quot;&gt;&lt;property id=&quot;20148&quot; value=&quot;5&quot;/&gt;&lt;property id=&quot;20300&quot; value=&quot;Slide 35 - &amp;quot;Expected Values of Functions of Bivariate Random Variables&amp;quot;&quot;/&gt;&lt;property id=&quot;20307&quot; value=&quot;292&quot;/&gt;&lt;/object&gt;&lt;object type=&quot;3&quot; unique_id=&quot;10182&quot;&gt;&lt;property id=&quot;20148&quot; value=&quot;5&quot;/&gt;&lt;property id=&quot;20300&quot; value=&quot;Slide 36 - &amp;quot;Correlation&amp;quot;&quot;/&gt;&lt;property id=&quot;20307&quot; value=&quot;295&quot;/&gt;&lt;/object&gt;&lt;object type=&quot;3&quot; unique_id=&quot;10183&quot;&gt;&lt;property id=&quot;20148&quot; value=&quot;5&quot;/&gt;&lt;property id=&quot;20300&quot; value=&quot;Slide 37 - &amp;quot;Covariance&amp;quot;&quot;/&gt;&lt;property id=&quot;20307&quot; value=&quot;296&quot;/&gt;&lt;/object&gt;&lt;object type=&quot;3&quot; unique_id=&quot;10184&quot;&gt;&lt;property id=&quot;20148&quot; value=&quot;5&quot;/&gt;&lt;property id=&quot;20300&quot; value=&quot;Slide 38 - &amp;quot;Covariance&amp;quot;&quot;/&gt;&lt;property id=&quot;20307&quot; value=&quot;294&quot;/&gt;&lt;/object&gt;&lt;object type=&quot;3&quot; unique_id=&quot;10185&quot;&gt;&lt;property id=&quot;20148&quot; value=&quot;5&quot;/&gt;&lt;property id=&quot;20300&quot; value=&quot;Slide 39 - &amp;quot;Correlation Coefficient&amp;quot;&quot;/&gt;&lt;property id=&quot;20307&quot; value=&quot;297&quot;/&gt;&lt;/object&gt;&lt;object type=&quot;3&quot; unique_id=&quot;10186&quot;&gt;&lt;property id=&quot;20148&quot; value=&quot;5&quot;/&gt;&lt;property id=&quot;20300&quot; value=&quot;Slide 41 - &amp;quot;Example 10&amp;quot;&quot;/&gt;&lt;property id=&quot;20307&quot; value=&quot;298&quot;/&gt;&lt;/object&gt;&lt;object type=&quot;3&quot; unique_id=&quot;10187&quot;&gt;&lt;property id=&quot;20148&quot; value=&quot;5&quot;/&gt;&lt;property id=&quot;20300&quot; value=&quot;Slide 42 - &amp;quot;Example 11&amp;quot;&quot;/&gt;&lt;property id=&quot;20307&quot; value=&quot;299&quot;/&gt;&lt;/object&gt;&lt;object type=&quot;3&quot; unique_id=&quot;10188&quot;&gt;&lt;property id=&quot;20148&quot; value=&quot;5&quot;/&gt;&lt;property id=&quot;20300&quot; value=&quot;Slide 43 - &amp;quot;Example 11 Solutions&amp;quot;&quot;/&gt;&lt;property id=&quot;20307&quot; value=&quot;300&quot;/&gt;&lt;/object&gt;&lt;object type=&quot;3&quot; unique_id=&quot;10189&quot;&gt;&lt;property id=&quot;20148&quot; value=&quot;5&quot;/&gt;&lt;property id=&quot;20300&quot; value=&quot;Slide 44 - &amp;quot;Example 12 &amp;quot;&quot;/&gt;&lt;property id=&quot;20307&quot; value=&quot;301&quot;/&gt;&lt;/object&gt;&lt;object type=&quot;3&quot; unique_id=&quot;10190&quot;&gt;&lt;property id=&quot;20148&quot; value=&quot;5&quot;/&gt;&lt;property id=&quot;20300&quot; value=&quot;Slide 45 - &amp;quot;Example 12 Solutions&amp;quot;&quot;/&gt;&lt;property id=&quot;20307&quot; value=&quot;302&quot;/&gt;&lt;/object&gt;&lt;object type=&quot;3&quot; unique_id=&quot;10191&quot;&gt;&lt;property id=&quot;20148&quot; value=&quot;5&quot;/&gt;&lt;property id=&quot;20300&quot; value=&quot;Slide 46 - &amp;quot;Example 12 Solutions&amp;quot;&quot;/&gt;&lt;property id=&quot;20307&quot; value=&quot;303&quot;/&gt;&lt;/object&gt;&lt;object type=&quot;3&quot; unique_id=&quot;10192&quot;&gt;&lt;property id=&quot;20148&quot; value=&quot;5&quot;/&gt;&lt;property id=&quot;20300&quot; value=&quot;Slide 47 - &amp;quot;Example 12 Solutions&amp;quot;&quot;/&gt;&lt;property id=&quot;20307&quot; value=&quot;304&quot;/&gt;&lt;/object&gt;&lt;object type=&quot;3&quot; unique_id=&quot;10193&quot;&gt;&lt;property id=&quot;20148&quot; value=&quot;5&quot;/&gt;&lt;property id=&quot;20300&quot; value=&quot;Slide 48 - &amp;quot;Sums of Random Variables&amp;quot;&quot;/&gt;&lt;property id=&quot;20307&quot; value=&quot;307&quot;/&gt;&lt;/object&gt;&lt;object type=&quot;3&quot; unique_id=&quot;10194&quot;&gt;&lt;property id=&quot;20148&quot; value=&quot;5&quot;/&gt;&lt;property id=&quot;20300&quot; value=&quot;Slide 49 - &amp;quot;PDF of the Sum of Random Variables&amp;quot;&quot;/&gt;&lt;property id=&quot;20307&quot; value=&quot;308&quot;/&gt;&lt;/object&gt;&lt;object type=&quot;3&quot; unique_id=&quot;10195&quot;&gt;&lt;property id=&quot;20148&quot; value=&quot;5&quot;/&gt;&lt;property id=&quot;20300&quot; value=&quot;Slide 50 - &amp;quot;Moment Generating Functions&amp;quot;&quot;/&gt;&lt;property id=&quot;20307&quot; value=&quot;309&quot;/&gt;&lt;/object&gt;&lt;object type=&quot;3&quot; unique_id=&quot;10196&quot;&gt;&lt;property id=&quot;20148&quot; value=&quot;5&quot;/&gt;&lt;property id=&quot;20300&quot; value=&quot;Slide 51 - &amp;quot;First Moment of 𝑋&amp;quot;&quot;/&gt;&lt;property id=&quot;20307&quot; value=&quot;310&quot;/&gt;&lt;/object&gt;&lt;object type=&quot;3&quot; unique_id=&quot;10197&quot;&gt;&lt;property id=&quot;20148&quot; value=&quot;5&quot;/&gt;&lt;property id=&quot;20300&quot; value=&quot;Slide 52 - &amp;quot;Higher Moments of 𝑋&amp;quot;&quot;/&gt;&lt;property id=&quot;20307&quot; value=&quot;311&quot;/&gt;&lt;/object&gt;&lt;object type=&quot;3&quot; unique_id=&quot;10198&quot;&gt;&lt;property id=&quot;20148&quot; value=&quot;5&quot;/&gt;&lt;property id=&quot;20300&quot; value=&quot;Slide 54 - &amp;quot;Sum of Two Independent Random Variables&amp;quot;&quot;/&gt;&lt;property id=&quot;20307&quot; value=&quot;312&quot;/&gt;&lt;/object&gt;&lt;object type=&quot;3&quot; unique_id=&quot;10199&quot;&gt;&lt;property id=&quot;20148&quot; value=&quot;5&quot;/&gt;&lt;property id=&quot;20300&quot; value=&quot;Slide 55 - &amp;quot;PDF of the Sum of Independent Random Variables&amp;quot;&quot;/&gt;&lt;property id=&quot;20307&quot; value=&quot;313&quot;/&gt;&lt;/object&gt;&lt;object type=&quot;3&quot; unique_id=&quot;10200&quot;&gt;&lt;property id=&quot;20148&quot; value=&quot;5&quot;/&gt;&lt;property id=&quot;20300&quot; value=&quot;Slide 56 - &amp;quot;The Central Limit Theorem&amp;quot;&quot;/&gt;&lt;property id=&quot;20307&quot; value=&quot;314&quot;/&gt;&lt;/object&gt;&lt;object type=&quot;3&quot; unique_id=&quot;10201&quot;&gt;&lt;property id=&quot;20148&quot; value=&quot;5&quot;/&gt;&lt;property id=&quot;20300&quot; value=&quot;Slide 58 - &amp;quot;Central Limit Theorem &amp;quot;&quot;/&gt;&lt;property id=&quot;20307&quot; value=&quot;305&quot;/&gt;&lt;/object&gt;&lt;object type=&quot;3&quot; unique_id=&quot;10202&quot;&gt;&lt;property id=&quot;20148&quot; value=&quot;5&quot;/&gt;&lt;property id=&quot;20300&quot; value=&quot;Slide 59 - &amp;quot;Central Limit Theorem&amp;quot;&quot;/&gt;&lt;property id=&quot;20307&quot; value=&quot;306&quot;/&gt;&lt;/object&gt;&lt;object type=&quot;3&quot; unique_id=&quot;10783&quot;&gt;&lt;property id=&quot;20148&quot; value=&quot;5&quot;/&gt;&lt;property id=&quot;20300&quot; value=&quot;Slide 40 - &amp;quot;Statistical Independence versus Uncorrelatedness&amp;quot;&quot;/&gt;&lt;property id=&quot;20307&quot; value=&quot;315&quot;/&gt;&lt;/object&gt;&lt;object type=&quot;3&quot; unique_id=&quot;11905&quot;&gt;&lt;property id=&quot;20148&quot; value=&quot;5&quot;/&gt;&lt;property id=&quot;20300&quot; value=&quot;Slide 57 - &amp;quot;Central Limit theorem and the Standard Gaussian Distribution&amp;quot;&quot;/&gt;&lt;property id=&quot;20307&quot; value=&quot;316&quot;/&gt;&lt;/object&gt;&lt;object type=&quot;3&quot; unique_id=&quot;12266&quot;&gt;&lt;property id=&quot;20148&quot; value=&quot;5&quot;/&gt;&lt;property id=&quot;20300&quot; value=&quot;Slide 53 - &amp;quot;Moment Generating Functions&amp;quot;&quot;/&gt;&lt;property id=&quot;20307&quot; value=&quot;31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3550</TotalTime>
  <Words>2942</Words>
  <Application>Microsoft Office PowerPoint</Application>
  <PresentationFormat>Widescreen</PresentationFormat>
  <Paragraphs>595</Paragraphs>
  <Slides>59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6" baseType="lpstr">
      <vt:lpstr>Arial</vt:lpstr>
      <vt:lpstr>Calibri</vt:lpstr>
      <vt:lpstr>Calibri Light</vt:lpstr>
      <vt:lpstr>Cambria Math</vt:lpstr>
      <vt:lpstr>Office Theme</vt:lpstr>
      <vt:lpstr>Document</vt:lpstr>
      <vt:lpstr>Equation</vt:lpstr>
      <vt:lpstr>ENEL 419 </vt:lpstr>
      <vt:lpstr>Bivariate Random Variables</vt:lpstr>
      <vt:lpstr>Learning Outcomes</vt:lpstr>
      <vt:lpstr>Joint Probability Distribution of Discrete Random Variables</vt:lpstr>
      <vt:lpstr>Joint Probability Distribution of Discrete Random Variables</vt:lpstr>
      <vt:lpstr>Example 1</vt:lpstr>
      <vt:lpstr>Example 2</vt:lpstr>
      <vt:lpstr>Example 2 Solutions</vt:lpstr>
      <vt:lpstr>Example 2 Solutions continued</vt:lpstr>
      <vt:lpstr>Marginal Probability Mass Functions</vt:lpstr>
      <vt:lpstr>Example 3</vt:lpstr>
      <vt:lpstr>Example 3 Solutions</vt:lpstr>
      <vt:lpstr>Joint Probability Distribution of Continuous Random Variables</vt:lpstr>
      <vt:lpstr>Joint Probability Distribution of Continuous Random Variables</vt:lpstr>
      <vt:lpstr>Joint Probability Distribution of Continuous Random Variables</vt:lpstr>
      <vt:lpstr>Marginal Probability Density Functions</vt:lpstr>
      <vt:lpstr>Example 4</vt:lpstr>
      <vt:lpstr>Conditional CDFs</vt:lpstr>
      <vt:lpstr>Conditional PDFs and Conditional PMFs</vt:lpstr>
      <vt:lpstr>Example 5</vt:lpstr>
      <vt:lpstr>Example 5 Solutions</vt:lpstr>
      <vt:lpstr>Example 5 Solutions</vt:lpstr>
      <vt:lpstr>Example 6</vt:lpstr>
      <vt:lpstr>Example 6 Solutions</vt:lpstr>
      <vt:lpstr>Example 6 Solutions</vt:lpstr>
      <vt:lpstr>Example 7</vt:lpstr>
      <vt:lpstr>Example 7 Solutions</vt:lpstr>
      <vt:lpstr>Conditional Expectations</vt:lpstr>
      <vt:lpstr>Example 8</vt:lpstr>
      <vt:lpstr>Example 8 Solutions</vt:lpstr>
      <vt:lpstr>Example 8 Solutions</vt:lpstr>
      <vt:lpstr>Independence of Random Variables and Functions</vt:lpstr>
      <vt:lpstr>Example 9</vt:lpstr>
      <vt:lpstr>Example 9 Solution</vt:lpstr>
      <vt:lpstr>Expected Values of Functions of Bivariate Random Variables</vt:lpstr>
      <vt:lpstr>Correlation</vt:lpstr>
      <vt:lpstr>Covariance</vt:lpstr>
      <vt:lpstr>Covariance</vt:lpstr>
      <vt:lpstr>Correlation Coefficient</vt:lpstr>
      <vt:lpstr>Statistical Independence versus Uncorrelatedness</vt:lpstr>
      <vt:lpstr>Example 10</vt:lpstr>
      <vt:lpstr>Example 11</vt:lpstr>
      <vt:lpstr>Example 11 Solutions</vt:lpstr>
      <vt:lpstr>Example 12 </vt:lpstr>
      <vt:lpstr>Example 12 Solutions</vt:lpstr>
      <vt:lpstr>Example 12 Solutions</vt:lpstr>
      <vt:lpstr>Example 12 Solutions</vt:lpstr>
      <vt:lpstr>Sums of Random Variables</vt:lpstr>
      <vt:lpstr>PDF of the Sum of Random Variables</vt:lpstr>
      <vt:lpstr>Moment Generating Functions</vt:lpstr>
      <vt:lpstr>First Moment of X</vt:lpstr>
      <vt:lpstr>Higher Moments of 𝑋</vt:lpstr>
      <vt:lpstr>Moment Generating Functions</vt:lpstr>
      <vt:lpstr>Sum of Two Independent Random Variables</vt:lpstr>
      <vt:lpstr>PDF of the Sum of Independent Random Variables</vt:lpstr>
      <vt:lpstr>The Central Limit Theorem</vt:lpstr>
      <vt:lpstr>Central Limit theorem and the Standard Gaussian Distribution</vt:lpstr>
      <vt:lpstr>Central Limit Theorem </vt:lpstr>
      <vt:lpstr>Central Limit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ENEL 419</dc:title>
  <dc:creator>Abu Sesay</dc:creator>
  <cp:lastModifiedBy>Abu Sesay</cp:lastModifiedBy>
  <cp:revision>146</cp:revision>
  <dcterms:created xsi:type="dcterms:W3CDTF">2020-10-26T21:15:09Z</dcterms:created>
  <dcterms:modified xsi:type="dcterms:W3CDTF">2023-10-24T15:17:43Z</dcterms:modified>
</cp:coreProperties>
</file>