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6" r:id="rId4"/>
    <p:sldId id="262" r:id="rId5"/>
    <p:sldId id="263" r:id="rId6"/>
    <p:sldId id="265" r:id="rId7"/>
    <p:sldId id="269" r:id="rId8"/>
    <p:sldId id="270" r:id="rId9"/>
    <p:sldId id="272" r:id="rId10"/>
    <p:sldId id="268" r:id="rId11"/>
    <p:sldId id="257" r:id="rId12"/>
    <p:sldId id="271" r:id="rId13"/>
    <p:sldId id="273" r:id="rId14"/>
    <p:sldId id="274" r:id="rId15"/>
    <p:sldId id="276" r:id="rId16"/>
    <p:sldId id="277" r:id="rId17"/>
    <p:sldId id="275" r:id="rId18"/>
  </p:sldIdLst>
  <p:sldSz cx="12192000" cy="6858000"/>
  <p:notesSz cx="7010400" cy="92964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383FFC-C10F-4EF1-82F8-7E9F3CB2C68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677B01-768D-4116-A2EE-E7820294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826E-1DAB-4F09-AC5D-6A564445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0C34-218F-4612-A45D-2B50EB0C1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7778-DB29-476E-B150-45BD83EC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9B2A-1AF6-4BC1-9A4F-73F5CF3440B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D675-F0C5-46D9-AD47-E5BF446B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939C-59CA-4FD0-8640-E4A346C3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F0BD-BB83-4086-8CDA-C591F147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EAF2-66DA-4AE2-86A6-C9480F60A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F787-B30B-4C59-9922-4AF01385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105-885D-4606-AC9A-325834D44B31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A205-68C1-42E2-A29B-AE5DC30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63C1-463D-410F-B00D-B30ECFFE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856E-B572-44E7-A2D3-5C6404CC2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3A927-B8E5-44CC-9EF6-14CEFCC2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E762-713E-405A-8782-A8DF653C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DC1B-3278-49D2-901C-E12F8B0BCDD1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BDD2-47FE-414A-8EE0-4367382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9D10-4EC6-44E9-B133-9AA3AE99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45B-1C77-4EB1-952D-C59EAF2B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F4D3-81CA-4678-BCE7-9504CA33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0095-9B0A-4FA6-8872-00EC4B34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882-4D6B-4CA4-86AE-EEB41109A26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FE31-7BCE-431F-A923-C9BA1F38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459C1-8D46-44FA-B4A9-60B60CE4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9E37-DEAB-445C-96B4-FA5A9CFE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97669-D7FA-4C07-A8F7-72E37AF0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6D0-784A-49EB-9BEE-0498475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C775-742F-423C-A838-BF8705B75ABF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21E1-C9EF-4903-9421-05A39194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6ADB-569A-4E11-909E-E83AEE4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30-B825-4351-8EAD-7E4240E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5E41-CEC8-47F2-BDA5-5489C14AE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E1A4-61AD-4BF0-BB2D-CE2CBEE99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EAE0-6B7D-4126-A58A-43A62836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5E5-D419-47C3-B3C4-2B0BEF39B383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4970-AA94-41D4-9353-C119C426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1326-2654-4941-8DD5-EF1A416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149-B3B2-4BB4-9AE7-047BEEAD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FFCE-5C5C-4023-8DBB-BAB7EB5F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C1DBF-6D3D-4375-B8A1-61FD44AB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7265B-DC84-4E25-BF87-7AC0084D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188E5-6DF5-426B-831E-D953C0B71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C1EDB-17EF-4C1B-99F3-223C2E28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6BBD-BCC6-4F37-B3B1-6753CE552131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E3EC-AEC8-4893-8FB9-B627320E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25E01-734B-46B4-B773-88179222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0946-F866-4D7F-93B4-B1D3989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AC000-56BA-4514-A5DD-EB1FC37A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03A4-208B-45D1-9A50-A640335203BD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7B480-DFE9-49BA-BA31-73EE3983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7575C-897E-44C5-9F6E-19EAC284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8E89D-C16C-401E-BCBC-DA59012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F1C-ED30-412E-9E7E-F2D9C2797F09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6DA74-3C8F-4A80-A66C-D291823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753C-ADF4-4346-8A66-75F87247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A12D-91A1-4CEB-B6EE-10156200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1949-5F33-4D5C-8872-B69868F7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FB9C-C363-442B-ACB1-5D8CEE76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E68F0-7720-4FC2-B7A6-D0479A32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2F38-9AD8-4791-86EA-D7F90707560C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5891-0C96-4724-B1A1-3476BB3B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C571-9FA8-4CBE-94C7-F06721FC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CE7-2353-47E6-AF51-5E7F2A8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C2EAC-590A-43FD-84E8-969D81AED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4305-D179-4653-A71D-BD102C86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8BDD-0E52-4680-B89F-FE793EC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58FC-76D9-4F97-A453-7CE38F1D297E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F27D5-3A33-448D-B020-AB91F052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D669-9781-4003-B7AB-7FDFB34E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FA19D-74D1-4BE8-8A98-E8188978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A8F8-8334-4BD4-9C1A-8C271541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5B13-8FD9-4DB0-B82F-E140FC0E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B661-4CE0-4822-8946-A01881DEC5D0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77B2-A96E-47B4-B692-9797FD37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62579-8CE7-4EFC-83F9-677D69260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D170-1E7B-447C-8A23-9354EBC5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C7FE-22F2-4F0B-A837-011753C8E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Counting </a:t>
            </a:r>
            <a:r>
              <a:rPr lang="en-US"/>
              <a:t>Methods Tutorial Examples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34909-E0BC-4456-98FA-208144547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26, 2023</a:t>
            </a:r>
          </a:p>
        </p:txBody>
      </p:sp>
    </p:spTree>
    <p:extLst>
      <p:ext uri="{BB962C8B-B14F-4D97-AF65-F5344CB8AC3E}">
        <p14:creationId xmlns:p14="http://schemas.microsoft.com/office/powerpoint/2010/main" val="138147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70A6-8C34-4223-95F9-FC124E03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DE0EA-9F35-4B9D-BC29-C1199D7E9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2 red pens, 3 green pens, 5 blue pens in a box. Randomly select 3 pens.</a:t>
                </a:r>
              </a:p>
              <a:p>
                <a:pPr marL="0" indent="0">
                  <a:buNone/>
                </a:pPr>
                <a:r>
                  <a:rPr lang="en-US" dirty="0"/>
                  <a:t>Find the probability that we pick 1 red pen and 2 blue pens.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DE0EA-9F35-4B9D-BC29-C1199D7E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2A54-FE53-42A9-9BC9-33EA259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18F3-368D-40A2-A994-FBBEEDCB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4CEE9-B2DE-49B3-80A3-4C18C4A66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a college football training session, the defensive coordinator needs to have 10 players standing in a row. Among these 10 players, there are 1 freshman, 2 sophomores, 4 juniors, and 3 seniors. How many different  ways can they be arranged in a row if only their class level will be distinguished?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1!2!4!3!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=12,600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4CEE9-B2DE-49B3-80A3-4C18C4A66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E6688-11BC-42E9-8AD3-46D6CE02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6882-A0EE-045E-1E36-52B3CB3E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18DB-B3E7-78FC-1B34-BD232108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274F-149C-36C8-0316-3F81E9BD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E8F03-163E-D934-27CD-4705036E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092123"/>
            <a:ext cx="9286699" cy="35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3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3556-FC53-D8AB-D09A-66DCF5F3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8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6388-B2F2-8C54-1267-2153E8A6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BD4D-C6A4-1BEA-0B4B-1A245E8A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1075-A8E1-5A44-807B-3138497E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60" y="2369536"/>
            <a:ext cx="8301730" cy="35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9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729B-21F8-098D-4685-83798238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8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80FB-DB60-109B-17CD-141B649A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5A59-C5E5-3065-20E8-7BCC5D9C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2E0E8-E0F5-5816-AD1E-16D1C155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9" y="2244552"/>
            <a:ext cx="7813673" cy="35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2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1BF2-840A-7D0C-1973-DFAE169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7EA5-2DB2-9254-5363-A35EE99C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president and a treasurer are to be chosen from a student club consisting of 50 people. Find how many different choices of officers are possible if</a:t>
            </a:r>
          </a:p>
          <a:p>
            <a:pPr marL="0" indent="0">
              <a:buNone/>
            </a:pPr>
            <a:r>
              <a:rPr lang="en-US" dirty="0"/>
              <a:t>(a)	There are no restrictions.</a:t>
            </a:r>
          </a:p>
          <a:p>
            <a:pPr marL="0" indent="0">
              <a:buNone/>
            </a:pPr>
            <a:r>
              <a:rPr lang="en-US" dirty="0"/>
              <a:t>(b)	 One, say A, will serve only if he/she is president.</a:t>
            </a:r>
          </a:p>
          <a:p>
            <a:pPr marL="0" indent="0">
              <a:buNone/>
            </a:pPr>
            <a:r>
              <a:rPr lang="en-US" dirty="0"/>
              <a:t>(c)	Two, say A and B, will only serve together, otherwise, they will 	not serve at all.</a:t>
            </a:r>
          </a:p>
          <a:p>
            <a:pPr marL="0" indent="0">
              <a:buNone/>
            </a:pPr>
            <a:r>
              <a:rPr lang="en-US" dirty="0"/>
              <a:t>(d)	Two, E and F will not serve together; otherwise, they will serve.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2660-135E-4D65-45F0-1CB6C60C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D79-ACF2-9C5C-BE19-8AC7CD3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9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135F-210C-DD25-1BF7-BBDECCE8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62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DEDDB-4AF5-43D1-F10F-38D037F6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49D65-74CE-C2DD-C31E-FBBC7349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1796640"/>
            <a:ext cx="6687127" cy="46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8ED-6B8F-59F5-BC5D-0B53C6DA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 9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3BFB2-099F-A03E-BA07-871EEAF5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342" y="2597690"/>
            <a:ext cx="5957316" cy="2807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6F9C-DE0D-4B9B-CE9A-468C9580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60E6-FDD3-4114-919F-B7D112B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AA9F9-4107-496E-8946-AAF424815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have a fuse box containing 20 fuses, of which 5 are defective. If 2 fuses are selected at random and removed from the box in succession without replacing the first, what is the probability that both fuses are defective?</a:t>
                </a:r>
              </a:p>
              <a:p>
                <a:pPr marL="0" indent="0">
                  <a:buNone/>
                </a:pPr>
                <a:r>
                  <a:rPr lang="en-US" b="1" u="sng" dirty="0"/>
                  <a:t>Solution (using conditional probability):</a:t>
                </a:r>
                <a:r>
                  <a:rPr lang="en-US" dirty="0"/>
                  <a:t> Let A be event that first fuse is defective and B event that second fuse is defective.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event that A occurs and then B occurs after A. Probability of event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1/ 4 and probability of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conditioned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4/ 19. Hence</a:t>
                </a:r>
                <a:r>
                  <a:rPr lang="en-US"/>
                  <a:t>,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AA9F9-4107-496E-8946-AAF424815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C117-04FC-425D-B997-E53C8C6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91C-5B3F-42A7-B08A-DDEF0A94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 1 </a:t>
            </a:r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98AA4-0E00-491B-9C9E-49103AB10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 using distinguishable partition: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2!18!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×19×18!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×18!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0!15!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5×4×3!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98AA4-0E00-491B-9C9E-49103AB10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CFCA-7549-493B-93FF-E75BE540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FD38-9878-443C-9111-39BD4DB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32552-BD40-45BC-BF57-5FA0FF8B4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witness to a hit-and-run accident told the police that the license number contained the letters RLH followed by 3 digits, the first of which was a 5. If the witness cannot recall the last 2 digits, but is certain that all 3 digits are different, find the maximum number of automobile registrations that the police may have to check.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=1×9×8=7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32552-BD40-45BC-BF57-5FA0FF8B4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715E-2E3B-4B5B-A08D-D688E477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7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2CB0-3A15-419F-9F2A-28F3B554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F0FE9-EFD7-41F0-9B1C-9D6B24578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a fuel economy study, each of 3 race cars is tested using 5 different brands of gasoline at 7 test sites located in different regions of the country. If 2 drivers are used in the study, and test runs are made once under each distinct set of conditions, how many test runs are needed?</a:t>
                </a:r>
              </a:p>
              <a:p>
                <a:pPr marL="0" indent="0">
                  <a:buNone/>
                </a:pPr>
                <a:r>
                  <a:rPr lang="en-US" b="1" dirty="0"/>
                  <a:t>Solutions: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𝑔𝑎𝑠𝑜𝑙𝑖𝑛𝑒</m:t>
                      </m:r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𝑠𝑖𝑡𝑒𝑠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𝑑𝑟𝑖𝑣𝑒𝑟𝑠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F0FE9-EFD7-41F0-9B1C-9D6B24578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3A8D-3BDE-4F47-90AA-E59C4D5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E68F-F388-497E-80DF-8CD3C08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6BD6E-1F57-42D5-9AA2-DFC206194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young boy asks his mother to get 5 Game-Boy™ cartridges from his collection of 10 arcade and 5 sports games. How many ways are there that his mother can get 3 arcade and 2 sports games?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Solution:</a:t>
                </a:r>
                <a:r>
                  <a:rPr lang="en-US" dirty="0"/>
                  <a:t> The number of ways of selecting 3 cartridges from 10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6BD6E-1F57-42D5-9AA2-DFC206194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CDDB8-12D5-4C7F-BDB9-DB926FE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606C-3FDE-1A13-8768-A0E74F19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B23A-404C-021E-4923-3AE26020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FBB5-B210-5FF2-B8AF-EC163D86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29B3-C7CF-95AE-5013-D46C5905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01" y="2304442"/>
            <a:ext cx="8896881" cy="35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AED5-ABBE-0BDD-D656-ADDE4AA8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0B9E-37D7-A766-F609-92D15CD8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F41F-C73C-BA13-787D-9EEDDD0F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7B5FF-FDFC-666F-F872-9BDE237A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63" y="2303315"/>
            <a:ext cx="8612127" cy="37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5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602-F7B7-11B1-9301-97419CA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5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8BD5-D385-8551-8EA7-FFCEB815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1EBC-F24E-75FF-C0FF-EAF8AD8E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170-1E7B-447C-8A23-9354EBC5CC4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6AA95-4C8C-3924-B107-0B547917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5" y="1999526"/>
            <a:ext cx="6818423" cy="37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7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L 419 Counting Methods Tutorial Examples&amp;quot;&quot;/&gt;&lt;property id=&quot;20307&quot; value=&quot;256&quot;/&gt;&lt;/object&gt;&lt;object type=&quot;3&quot; unique_id=&quot;10004&quot;&gt;&lt;property id=&quot;20148&quot; value=&quot;5&quot;/&gt;&lt;property id=&quot;20300&quot; value=&quot;Slide 11 - &amp;quot;Example 7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Example 1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Example 1 continued&amp;quot;&quot;/&gt;&lt;property id=&quot;20307&quot; value=&quot;266&quot;/&gt;&lt;/object&gt;&lt;object type=&quot;3&quot; unique_id=&quot;10009&quot;&gt;&lt;property id=&quot;20148&quot; value=&quot;5&quot;/&gt;&lt;property id=&quot;20300&quot; value=&quot;Slide 4 - &amp;quot;Example 2&amp;quot;&quot;/&gt;&lt;property id=&quot;20307&quot; value=&quot;262&quot;/&gt;&lt;/object&gt;&lt;object type=&quot;3&quot; unique_id=&quot;10010&quot;&gt;&lt;property id=&quot;20148&quot; value=&quot;5&quot;/&gt;&lt;property id=&quot;20300&quot; value=&quot;Slide 5 - &amp;quot;Problem 3&amp;quot;&quot;/&gt;&lt;property id=&quot;20307&quot; value=&quot;263&quot;/&gt;&lt;/object&gt;&lt;object type=&quot;3&quot; unique_id=&quot;10011&quot;&gt;&lt;property id=&quot;20148&quot; value=&quot;5&quot;/&gt;&lt;property id=&quot;20300&quot; value=&quot;Slide 6 - &amp;quot;Example 4&amp;quot;&quot;/&gt;&lt;property id=&quot;20307&quot; value=&quot;265&quot;/&gt;&lt;/object&gt;&lt;object type=&quot;3&quot; unique_id=&quot;10014&quot;&gt;&lt;property id=&quot;20148&quot; value=&quot;5&quot;/&gt;&lt;property id=&quot;20300&quot; value=&quot;Slide 10 - &amp;quot;Example 6&amp;quot;&quot;/&gt;&lt;property id=&quot;20307&quot; value=&quot;268&quot;/&gt;&lt;/object&gt;&lt;object type=&quot;3&quot; unique_id=&quot;13446&quot;&gt;&lt;property id=&quot;20148&quot; value=&quot;5&quot;/&gt;&lt;property id=&quot;20300&quot; value=&quot;Slide 7 - &amp;quot;Example 5&amp;quot;&quot;/&gt;&lt;property id=&quot;20307&quot; value=&quot;269&quot;/&gt;&lt;/object&gt;&lt;object type=&quot;3&quot; unique_id=&quot;13447&quot;&gt;&lt;property id=&quot;20148&quot; value=&quot;5&quot;/&gt;&lt;property id=&quot;20300&quot; value=&quot;Slide 8 - &amp;quot;Example 5 Continued&amp;quot;&quot;/&gt;&lt;property id=&quot;20307&quot; value=&quot;270&quot;/&gt;&lt;/object&gt;&lt;object type=&quot;3&quot; unique_id=&quot;13568&quot;&gt;&lt;property id=&quot;20148&quot; value=&quot;5&quot;/&gt;&lt;property id=&quot;20300&quot; value=&quot;Slide 9 - &amp;quot;Example 5 Continued&amp;quot;&quot;/&gt;&lt;property id=&quot;20307&quot; value=&quot;272&quot;/&gt;&lt;/object&gt;&lt;object type=&quot;3&quot; unique_id=&quot;13569&quot;&gt;&lt;property id=&quot;20148&quot; value=&quot;5&quot;/&gt;&lt;property id=&quot;20300&quot; value=&quot;Slide 12 - &amp;quot;Example 8&amp;quot;&quot;/&gt;&lt;property id=&quot;20307&quot; value=&quot;271&quot;/&gt;&lt;/object&gt;&lt;object type=&quot;3&quot; unique_id=&quot;13570&quot;&gt;&lt;property id=&quot;20148&quot; value=&quot;5&quot;/&gt;&lt;property id=&quot;20300&quot; value=&quot;Slide 13 - &amp;quot;Example 8 Continued&amp;quot;&quot;/&gt;&lt;property id=&quot;20307&quot; value=&quot;273&quot;/&gt;&lt;/object&gt;&lt;object type=&quot;3&quot; unique_id=&quot;13571&quot;&gt;&lt;property id=&quot;20148&quot; value=&quot;5&quot;/&gt;&lt;property id=&quot;20300&quot; value=&quot;Slide 14 - &amp;quot;Example 8 Continued&amp;quot;&quot;/&gt;&lt;property id=&quot;20307&quot; value=&quot;274&quot;/&gt;&lt;/object&gt;&lt;object type=&quot;3&quot; unique_id=&quot;13701&quot;&gt;&lt;property id=&quot;20148&quot; value=&quot;5&quot;/&gt;&lt;property id=&quot;20300&quot; value=&quot;Slide 15 - &amp;quot;Example 9&amp;quot;&quot;/&gt;&lt;property id=&quot;20307&quot; value=&quot;276&quot;/&gt;&lt;/object&gt;&lt;object type=&quot;3&quot; unique_id=&quot;13702&quot;&gt;&lt;property id=&quot;20148&quot; value=&quot;5&quot;/&gt;&lt;property id=&quot;20300&quot; value=&quot;Slide 16 - &amp;quot;Example 9 Continued&amp;quot;&quot;/&gt;&lt;property id=&quot;20307&quot; value=&quot;277&quot;/&gt;&lt;/object&gt;&lt;object type=&quot;3&quot; unique_id=&quot;13703&quot;&gt;&lt;property id=&quot;20148&quot; value=&quot;5&quot;/&gt;&lt;property id=&quot;20300&quot; value=&quot;Slide 17 - &amp;quot;Example 9 Continued&amp;quot;&quot;/&gt;&lt;property id=&quot;20307&quot; value=&quot;275&quot;/&gt;&lt;/object&gt;&lt;/object&gt;&lt;object type=&quot;8&quot; unique_id=&quot;10028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673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ENEL 419 Counting Methods Tutorial Examples</vt:lpstr>
      <vt:lpstr>Example 1</vt:lpstr>
      <vt:lpstr>Example 1 continued</vt:lpstr>
      <vt:lpstr>Example 2</vt:lpstr>
      <vt:lpstr>Problem 3</vt:lpstr>
      <vt:lpstr>Example 4</vt:lpstr>
      <vt:lpstr>Example 5</vt:lpstr>
      <vt:lpstr>Example 5 Continued</vt:lpstr>
      <vt:lpstr>Example 5 Continued</vt:lpstr>
      <vt:lpstr>Example 6</vt:lpstr>
      <vt:lpstr>Example 7</vt:lpstr>
      <vt:lpstr>Example 8</vt:lpstr>
      <vt:lpstr>Example 8 Continued</vt:lpstr>
      <vt:lpstr>Example 8 Continued</vt:lpstr>
      <vt:lpstr>Example 9</vt:lpstr>
      <vt:lpstr>Example 9 Continued</vt:lpstr>
      <vt:lpstr>Example 9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Tutorial</dc:title>
  <dc:creator>Abu Sesay</dc:creator>
  <cp:lastModifiedBy>Abu Sesay</cp:lastModifiedBy>
  <cp:revision>32</cp:revision>
  <dcterms:created xsi:type="dcterms:W3CDTF">2020-09-25T16:41:00Z</dcterms:created>
  <dcterms:modified xsi:type="dcterms:W3CDTF">2023-09-26T17:22:36Z</dcterms:modified>
</cp:coreProperties>
</file>