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017B-97D9-6701-6F36-AFC6526AB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24ABA-A0EE-0619-2951-33E5DF240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BD79-D3D9-ECD3-F24B-72B90498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85D1-2755-A9F2-EBA4-D9ABA596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0E4F-2D88-AB67-232B-5F31E094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713A-4060-95DC-0DC6-92A7A285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FCA08-0827-AC0C-54A6-A8A5DC5E1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43A5-8C2B-4455-A612-F37B6FFD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392B-308C-6E4D-9855-A6CE4EF8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2620-62CA-FD89-400A-5A521DE2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4AA10-1957-5FC4-1B12-FCB83A5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10DCF-F0CE-345B-5090-AF0036556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B56F-3F07-F91E-79F1-061D1208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2F5D-87B3-E5F4-AA7E-D1C8B998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0539-269A-C9F1-3EA2-71611A20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3D22-3C41-A7BE-87F5-9D80799F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EDE4-7FDB-BD49-3AB8-9E3DAC5FF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0537-2C4B-3534-AC97-3ADCCE2B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F3D4-2C34-0727-250B-6F9E055F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BEA7-F2FB-FE16-773D-E1BFC0E7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71CC-1408-39B3-B40A-7612B2D6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83AE-9D15-D1E2-6952-0192BC61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4ADE1-0803-0B27-5DE3-E235202D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5077-E6DC-365B-18A6-9060205F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8E3C-08AD-5EEA-8538-91C625A8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0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2A0-7C34-451F-FB2C-628FC750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C969-CAA0-F5BD-9062-974AFE914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B3E1F-B029-C644-774C-5AE8F6285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75355-6A3D-806F-C77B-ED0BD55E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760B8-D7AF-059B-FF82-0A9681FA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E8B68-CD73-5970-F457-739CF91C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364F-1EE3-FFB9-A315-4E569858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E9DF7-696B-0F27-7984-EBAD5291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D0198-8A42-2167-EB37-6FF62AF88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0F28C-6A47-737A-22AD-A3050F763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AA93A-9607-6B1C-6E30-1348FB72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2996D-D903-55FB-B6AB-0D5E7587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3ED30-D498-A144-A008-454F4ECE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6951F-101B-9435-E908-E477772E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0A0B-0AF9-4939-144C-16273728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672DC-6CDC-7E13-5141-3D94DFAD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40084-D16E-1104-E238-7B6AA212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F295D-EDDB-3562-7F3F-251AB68C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10CC3-673B-DB7A-1F97-5CB4CE10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A8F40-4750-3A8D-25CA-061DBFD5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396C-8EEA-D103-7857-A8FA28A4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B27E-E42E-D949-87EA-178F8CD8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C628-70D2-F643-0167-2A4DB4DF7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14875-7845-372A-130E-B88076472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BA83F-CC90-089A-AEE0-883B33ED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546DD-FC6E-384D-C25A-0720E945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07FD-0C03-C301-4F0E-B0E794CF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7241-912A-1BA5-10E2-2C7F4092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F11DC-659B-8A2F-E2FD-608DFB0C0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E40CE-E677-6747-7C2A-AC4415E2A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B3BCF-3708-87B7-4140-5F43A9A7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51EE2-B4FF-11C3-89DB-1BA1903E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41ED1-00B2-0CF6-5CF0-FE46D03C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64C17-654C-E58B-67BE-6BF4260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42333-3891-6062-D699-9FB361F8B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26FB-C9C9-5A10-F5B9-709436E35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062F-F302-44AD-BBF1-E9EB731E385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52A8-5039-995B-27EE-3B0199032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5AF0-01FC-0F54-7982-B89A38EC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7D71-73F4-40AD-B7A2-D7BCC6E6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037F-771F-6053-7421-2E68B4D67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D832C-796A-4EAF-295B-F3019C316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Examples: Special Discrete </a:t>
            </a:r>
            <a:r>
              <a:rPr lang="en-US"/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78310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1C94-D487-6E38-8548-788F400D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Discrete Uniform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DB4F1-C4F7-62E1-383B-9B262689D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4777"/>
            <a:ext cx="10515599" cy="3433033"/>
          </a:xfrm>
        </p:spPr>
      </p:pic>
    </p:spTree>
    <p:extLst>
      <p:ext uri="{BB962C8B-B14F-4D97-AF65-F5344CB8AC3E}">
        <p14:creationId xmlns:p14="http://schemas.microsoft.com/office/powerpoint/2010/main" val="188235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1F92-A775-79F5-9559-24693027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 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DC238-7D75-92AF-B2B8-75F72AD6D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You simultaneously flip a pair of fair coins. Your friend gives you one dollar if both coins come up heads. You repeat this ten times and your friend gives you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dollars.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the expected number of dollars you receive. What is the probability that you do "worse than average"?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Both heads come up is success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DC238-7D75-92AF-B2B8-75F72AD6D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20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D8CE-A19F-EC1B-AC4F-7D1EB181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 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AFD81-D297-D323-8603-CB42A6E10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Average: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AFD81-D297-D323-8603-CB42A6E10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584A4C-915C-113C-70A1-CD8F8C121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53" y="3080657"/>
            <a:ext cx="7895904" cy="32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D1FE-F415-F8DB-B5A1-C10948E3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 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C6A91-4F32-C4E1-D1AE-FD7CEFE005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packet received by your smartphone is error-free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dirty="0"/>
                  <a:t>, independent of any other packet.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Out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packets received,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equal the number of packets received with errors. What is the PMF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514350" indent="-514350">
                  <a:buAutoNum type="alphaLcParenBoth"/>
                </a:pPr>
                <a:r>
                  <a:rPr lang="en-US" dirty="0"/>
                  <a:t>In one hour, your smartphone receives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12,000</m:t>
                    </m:r>
                  </m:oMath>
                </a14:m>
                <a:r>
                  <a:rPr lang="en-US" dirty="0"/>
                  <a:t> packets. Let X equal the number of packets received with errors. What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C6A91-4F32-C4E1-D1AE-FD7CEFE00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49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123F-8964-1267-E536-0F677AEC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 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4B5F-2F5A-7FF7-4B0A-28B7A5412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 algn="l">
                  <a:buAutoNum type="alphaLcParenBoth"/>
                </a:pPr>
                <a:r>
                  <a:rPr lang="en-US" sz="2800" b="0" i="0" u="none" strike="noStrike" baseline="0" dirty="0">
                    <a:latin typeface="CMR12"/>
                  </a:rPr>
                  <a:t>Each packet transmission is a Bernoulli trial with success probability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95 </m:t>
                    </m:r>
                  </m:oMath>
                </a14:m>
                <a:r>
                  <a:rPr lang="en-US" sz="2800" b="0" i="0" u="none" strike="noStrike" baseline="0" dirty="0">
                    <a:latin typeface="CMR1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i="0" u="none" strike="noStrike" baseline="0" dirty="0">
                    <a:latin typeface="CMMI12"/>
                  </a:rPr>
                  <a:t> </a:t>
                </a:r>
                <a:r>
                  <a:rPr lang="en-US" sz="2800" b="0" i="0" u="none" strike="noStrike" baseline="0" dirty="0">
                    <a:latin typeface="CMR12"/>
                  </a:rPr>
                  <a:t>is the number of packet failures (received in error) in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i="0" u="none" strike="noStrike" baseline="0" dirty="0">
                    <a:latin typeface="CMR12"/>
                  </a:rPr>
                  <a:t> trials. Since the failure probability is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 = 0.05</m:t>
                    </m:r>
                  </m:oMath>
                </a14:m>
                <a:r>
                  <a:rPr lang="en-US" sz="2800" b="0" i="0" u="none" strike="noStrike" baseline="0" dirty="0">
                    <a:latin typeface="CMR1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i="0" u="none" strike="noStrike" baseline="0" dirty="0">
                    <a:latin typeface="CMMI12"/>
                  </a:rPr>
                  <a:t> </a:t>
                </a:r>
                <a:r>
                  <a:rPr lang="en-US" sz="2800" b="0" i="0" u="none" strike="noStrike" baseline="0" dirty="0">
                    <a:latin typeface="CMR12"/>
                  </a:rPr>
                  <a:t>has the binomial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  <m:t> = 10; </m:t>
                        </m:r>
                        <m: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  <m:t> = 0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800" b="0" i="1" u="none" strike="noStrike" baseline="0" dirty="0" smtClean="0">
                            <a:latin typeface="Cambria Math" panose="02040503050406030204" pitchFamily="18" charset="0"/>
                          </a:rPr>
                          <m:t>05</m:t>
                        </m:r>
                      </m:e>
                    </m:d>
                  </m:oMath>
                </a14:m>
                <a:endParaRPr lang="en-US" sz="2800" b="0" i="0" u="none" strike="noStrike" baseline="0" dirty="0">
                  <a:latin typeface="CMR12"/>
                </a:endParaRPr>
              </a:p>
              <a:p>
                <a:pPr marL="0" indent="0" algn="l">
                  <a:buNone/>
                </a:pPr>
                <a:endParaRPr lang="en-US" sz="2800" b="0" i="0" u="none" strike="noStrike" baseline="0" dirty="0">
                  <a:latin typeface="CMR12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2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e>
                              <m: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</m:t>
                              </m:r>
                            </m:e>
                          </m:d>
                        </m:e>
                        <m:sup>
                          <m: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10−</m:t>
                          </m:r>
                          <m: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b="0" i="0" u="none" strike="noStrike" baseline="0" dirty="0">
                  <a:latin typeface="CMR12"/>
                </a:endParaRPr>
              </a:p>
              <a:p>
                <a:pPr marL="0" indent="0" algn="l">
                  <a:buNone/>
                </a:pPr>
                <a:endParaRPr lang="en-US" sz="2800" b="0" i="0" u="none" strike="noStrike" baseline="0" dirty="0">
                  <a:latin typeface="CMR12"/>
                </a:endParaRPr>
              </a:p>
              <a:p>
                <a:pPr marL="514350" indent="-514350" algn="l">
                  <a:buAutoNum type="alphaLcParenBoth" startAt="2"/>
                </a:pPr>
                <a:r>
                  <a:rPr lang="en-US" sz="2800" b="0" i="0" u="none" strike="noStrike" baseline="0" dirty="0">
                    <a:latin typeface="CMR12"/>
                  </a:rPr>
                  <a:t>When you send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12000</m:t>
                    </m:r>
                  </m:oMath>
                </a14:m>
                <a:r>
                  <a:rPr lang="en-US" sz="2800" b="0" i="0" u="none" strike="noStrike" baseline="0" dirty="0">
                    <a:latin typeface="CMR12"/>
                  </a:rPr>
                  <a:t> packets, the number of packets received in error,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i="0" u="none" strike="noStrike" baseline="0" dirty="0">
                    <a:latin typeface="CMMI12"/>
                  </a:rPr>
                  <a:t> </a:t>
                </a:r>
                <a:r>
                  <a:rPr lang="en-US" sz="2800" b="0" i="0" u="none" strike="noStrike" baseline="0" dirty="0">
                    <a:latin typeface="CMR12"/>
                  </a:rPr>
                  <a:t>, is a binomial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 = 12000; 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 = 0:05) </m:t>
                    </m:r>
                  </m:oMath>
                </a14:m>
                <a:r>
                  <a:rPr lang="en-US" sz="2800" b="0" i="0" u="none" strike="noStrike" baseline="0" dirty="0">
                    <a:latin typeface="CMR12"/>
                  </a:rPr>
                  <a:t>random variable. The expected number received in error is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 ] = 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 = 600 </m:t>
                    </m:r>
                  </m:oMath>
                </a14:m>
                <a:r>
                  <a:rPr lang="en-US" sz="2800" b="0" i="0" u="none" strike="noStrike" baseline="0" dirty="0">
                    <a:latin typeface="CMR12"/>
                  </a:rPr>
                  <a:t>per hour, or about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i="0" u="none" strike="noStrike" baseline="0" dirty="0">
                    <a:latin typeface="CMR12"/>
                  </a:rPr>
                  <a:t> packets per minute. </a:t>
                </a:r>
              </a:p>
              <a:p>
                <a:pPr marL="514350" indent="-514350" algn="l">
                  <a:buAutoNum type="alphaLcParenBoth" startAt="2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4B5F-2F5A-7FF7-4B0A-28B7A5412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941" r="-406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89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1D47-F800-0FC4-F9CC-DDDCD145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70F7C-4E09-88C4-8B72-830B6463A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70F7C-4E09-88C4-8B72-830B6463A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D5F99CD-8AF2-572C-7EF9-491EA1B53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" y="2504743"/>
            <a:ext cx="8227231" cy="25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6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F10A-DD0B-39E1-A4C7-99309910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Geometric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E115-BD6A-41AA-B5AD-DF3240F2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DFAD6-733A-22D8-76FF-84B728531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33" y="2013857"/>
            <a:ext cx="9528424" cy="37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6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4F2A-7702-BACE-04F8-6437C329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54E99D1-CF4A-5F38-B574-88C977E5B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Binomial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it has PMF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𝑎𝑛𝑑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𝑛𝑝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54E99D1-CF4A-5F38-B574-88C977E5B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D6360D3-3F2E-B2D7-C0E3-CE23099E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08" y="3722255"/>
            <a:ext cx="7353274" cy="20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1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EFA7-DE9C-ED37-E7E1-5B42646F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Poisson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4EDF45-C417-43C4-1EE4-CB7441806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𝑃𝑀𝑆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 1, 2, …,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 1, 2, …,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=0.2738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4EDF45-C417-43C4-1EE4-CB7441806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823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11.0&quot;&gt;&lt;object type=&quot;1&quot; unique_id=&quot;10001&quot;&gt;&lt;object type=&quot;8&quot; unique_id=&quot;10672&quot;&gt;&lt;/object&gt;&lt;object type=&quot;2&quot; unique_id=&quot;10673&quot;&gt;&lt;object type=&quot;3&quot; unique_id=&quot;10674&quot;&gt;&lt;property id=&quot;20148&quot; value=&quot;5&quot;/&gt;&lt;property id=&quot;20300&quot; value=&quot;Slide 1 - &amp;quot;ENEL 419 &amp;quot;&quot;/&gt;&lt;property id=&quot;20307&quot; value=&quot;256&quot;/&gt;&lt;/object&gt;&lt;object type=&quot;3&quot; unique_id=&quot;10675&quot;&gt;&lt;property id=&quot;20148&quot; value=&quot;5&quot;/&gt;&lt;property id=&quot;20300&quot; value=&quot;Slide 2 - &amp;quot;Example 1 Binomial&amp;quot;&quot;/&gt;&lt;property id=&quot;20307&quot; value=&quot;257&quot;/&gt;&lt;/object&gt;&lt;object type=&quot;3&quot; unique_id=&quot;10676&quot;&gt;&lt;property id=&quot;20148&quot; value=&quot;5&quot;/&gt;&lt;property id=&quot;20300&quot; value=&quot;Slide 3 - &amp;quot;Example 1 Binomial&amp;quot;&quot;/&gt;&lt;property id=&quot;20307&quot; value=&quot;258&quot;/&gt;&lt;/object&gt;&lt;object type=&quot;3&quot; unique_id=&quot;10677&quot;&gt;&lt;property id=&quot;20148&quot; value=&quot;5&quot;/&gt;&lt;property id=&quot;20300&quot; value=&quot;Slide 4 - &amp;quot;Example 2 Binomial&amp;quot;&quot;/&gt;&lt;property id=&quot;20307&quot; value=&quot;259&quot;/&gt;&lt;/object&gt;&lt;object type=&quot;3&quot; unique_id=&quot;10678&quot;&gt;&lt;property id=&quot;20148&quot; value=&quot;5&quot;/&gt;&lt;property id=&quot;20300&quot; value=&quot;Slide 5 - &amp;quot;Example 2 Binomial&amp;quot;&quot;/&gt;&lt;property id=&quot;20307&quot; value=&quot;260&quot;/&gt;&lt;/object&gt;&lt;object type=&quot;3&quot; unique_id=&quot;10679&quot;&gt;&lt;property id=&quot;20148&quot; value=&quot;5&quot;/&gt;&lt;property id=&quot;20300&quot; value=&quot;Slide 6 - &amp;quot;Additional Examples&amp;quot;&quot;/&gt;&lt;property id=&quot;20307&quot; value=&quot;265&quot;/&gt;&lt;/object&gt;&lt;object type=&quot;3&quot; unique_id=&quot;10680&quot;&gt;&lt;property id=&quot;20148&quot; value=&quot;5&quot;/&gt;&lt;property id=&quot;20300&quot; value=&quot;Slide 7 - &amp;quot;Geometric Random Variable&amp;quot;&quot;/&gt;&lt;property id=&quot;20307&quot; value=&quot;261&quot;/&gt;&lt;/object&gt;&lt;object type=&quot;3&quot; unique_id=&quot;10681&quot;&gt;&lt;property id=&quot;20148&quot; value=&quot;5&quot;/&gt;&lt;property id=&quot;20300&quot; value=&quot;Slide 8 - &amp;quot;Binomial&amp;quot;&quot;/&gt;&lt;property id=&quot;20307&quot; value=&quot;262&quot;/&gt;&lt;/object&gt;&lt;object type=&quot;3&quot; unique_id=&quot;10682&quot;&gt;&lt;property id=&quot;20148&quot; value=&quot;5&quot;/&gt;&lt;property id=&quot;20300&quot; value=&quot;Slide 9 - &amp;quot;Poisson&amp;quot;&quot;/&gt;&lt;property id=&quot;20307&quot; value=&quot;263&quot;/&gt;&lt;/object&gt;&lt;object type=&quot;3&quot; unique_id=&quot;10683&quot;&gt;&lt;property id=&quot;20148&quot; value=&quot;5&quot;/&gt;&lt;property id=&quot;20300&quot; value=&quot;Slide 10 - &amp;quot;Discrete Uniform&amp;quot;&quot;/&gt;&lt;property id=&quot;20307&quot; value=&quot;264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393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CMMI12</vt:lpstr>
      <vt:lpstr>CMR12</vt:lpstr>
      <vt:lpstr>Office Theme</vt:lpstr>
      <vt:lpstr>ENEL 419 </vt:lpstr>
      <vt:lpstr>Example 1 Binomial</vt:lpstr>
      <vt:lpstr>Example 1 Binomial</vt:lpstr>
      <vt:lpstr>Example 2 Binomial</vt:lpstr>
      <vt:lpstr>Example 2 Binomial</vt:lpstr>
      <vt:lpstr>Additional Examples</vt:lpstr>
      <vt:lpstr>Geometric Random Variable</vt:lpstr>
      <vt:lpstr>Binomial</vt:lpstr>
      <vt:lpstr>Poisson</vt:lpstr>
      <vt:lpstr>Discrete Uniform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Sesay</dc:creator>
  <cp:lastModifiedBy>Abu Sesay</cp:lastModifiedBy>
  <cp:revision>3</cp:revision>
  <dcterms:created xsi:type="dcterms:W3CDTF">2023-10-23T20:57:42Z</dcterms:created>
  <dcterms:modified xsi:type="dcterms:W3CDTF">2023-10-24T15:07:39Z</dcterms:modified>
</cp:coreProperties>
</file>