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6" r:id="rId9"/>
    <p:sldId id="268" r:id="rId10"/>
    <p:sldId id="267" r:id="rId11"/>
    <p:sldId id="269" r:id="rId12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C92DB-D56C-6E5E-F337-3FC3A4124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D92F52-E93A-C0D4-FCC4-CB211F564A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35D5A-33E2-7BA5-0155-AEEDDC6C5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EF84-9EC2-477A-8190-955D6DD8F66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6B406-2A96-0702-D4B7-2183193DB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5968E-95A1-B583-CBB2-B114513D9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1585-1698-4388-B920-18B52998B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009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E26F8-40F0-19D8-4F31-B1F678B68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C99DE-61E2-7936-B502-B429A0316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6075B-3A21-CDAF-D67E-23ACACFEF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EF84-9EC2-477A-8190-955D6DD8F66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3552D-5F93-0AA9-774C-0576E5487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3F038-06AD-FDCA-9123-1735B4011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1585-1698-4388-B920-18B52998B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92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9C9568-166D-E847-9766-7B2DF763D5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092028-E05B-5A3F-DAB6-C9296CEBF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9ECB8-AB99-60A6-8D9C-0257B4DA4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EF84-9EC2-477A-8190-955D6DD8F66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0243E-E69E-A98A-EA49-080577E4D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33B88-C959-141F-9E1C-239543E35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1585-1698-4388-B920-18B52998B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659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630E8-A436-6027-319C-B8DEC5466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6E37B-9956-3597-B61C-7C88257C2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D5191-0FDE-6793-49BC-E634E59C7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EF84-9EC2-477A-8190-955D6DD8F66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97926-FFBE-D5ED-7B2A-47D2C142E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A7A63-BBEE-09E5-2BF5-D9B58C3DF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1585-1698-4388-B920-18B52998B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29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FD7F9-AF9C-B745-8BF5-457E8F23D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8AF20-8C32-41DB-18EB-4A25E1B41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06B7A-6E7A-8C37-14A0-30D58CA89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EF84-9EC2-477A-8190-955D6DD8F66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19867-C539-9E5F-7C60-2950C1567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F6DC8-AF5E-9F87-6547-1C2A2D6A5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1585-1698-4388-B920-18B52998B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42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F5BEF-EC5A-FF4E-D4DF-A08062482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17E36-5D84-F638-D0CD-1AAEB9CB1A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0F10B7-1344-03B5-C331-5150D7EF7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2D0DC5-69E4-03F1-094F-9A53AF0FC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EF84-9EC2-477A-8190-955D6DD8F66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3F591-6E92-DEAB-932B-2E810F2B2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BED44-66C1-FD37-2DBA-44D5CD7C7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1585-1698-4388-B920-18B52998B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337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1A8B6-0A63-0BC9-CCFE-5415F19B5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98517-4705-C606-3660-2ADA52183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8A24D5-3C91-7DFC-5C34-7129FB465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F3CF53-277D-2832-F180-E47A6F193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4F3FAD-1452-29BB-6B65-6613B0DDD7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9AF372-7324-5268-AC7E-5C5B1AE9B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EF84-9EC2-477A-8190-955D6DD8F66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1B51BC-891B-9127-0CA0-6CA160068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274993-DE76-2DD0-236D-B9A3A5AB1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1585-1698-4388-B920-18B52998B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03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2A108-FB8F-171E-DC6C-008F7B252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6D9D73-A053-6985-C5EA-188E93604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EF84-9EC2-477A-8190-955D6DD8F66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A7012D-3E08-D905-0422-D1E00995B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6EC850-8D71-FC31-5D1C-A0B36274A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1585-1698-4388-B920-18B52998B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192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21949E-3FB4-7617-62E4-54C264E74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EF84-9EC2-477A-8190-955D6DD8F66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57C89F-0C34-5A15-B2E4-563BE705F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43EBA-1D48-1F6F-EBD6-10EBAFF21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1585-1698-4388-B920-18B52998B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95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C7A8D-7463-114C-EB47-92605C18D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D2C27-B566-C473-A42A-3101A9A93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3DBCF5-DEDC-7366-FACD-56DD289201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9AFE05-CB99-770D-FC93-2CFA0A2EE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EF84-9EC2-477A-8190-955D6DD8F66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2D5935-CEE5-2C87-2BD7-4170AE18C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DC4988-7920-1926-27F3-63BCABC3A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1585-1698-4388-B920-18B52998B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027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DE7CA-9449-06CB-9EC6-229880086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C94BFA-9629-6947-D69D-9086A90F9A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B86925-F374-932C-9DD1-AAE1667B0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CC442B-7370-CCCD-DEB2-BA8F3C93B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EF84-9EC2-477A-8190-955D6DD8F66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4C5EF-B833-E6D1-298B-34E702042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FFFEA-E5FC-A4FE-DB39-3822FF777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1585-1698-4388-B920-18B52998B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19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1BBD48-9ECE-3EFD-ECA9-FEC142522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F7AE0-84DB-4465-09E7-1A49788A5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6370D-D7A9-4684-43D3-2F3773921A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4EF84-9EC2-477A-8190-955D6DD8F66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D2F38-8C14-AC4B-84A5-469E44AAA6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A1563-9F7E-1045-B6C5-6F13552F3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41585-1698-4388-B920-18B52998B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637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D9974-04D2-EBE1-2735-6A5B409A9E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ENEL 419 Probability and Random Variables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157520-A4DF-E971-344B-5AF800BFD7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Additional Tutorial Examples: PMF, CDF, Special Random Variables</a:t>
            </a:r>
          </a:p>
        </p:txBody>
      </p:sp>
    </p:spTree>
    <p:extLst>
      <p:ext uri="{BB962C8B-B14F-4D97-AF65-F5344CB8AC3E}">
        <p14:creationId xmlns:p14="http://schemas.microsoft.com/office/powerpoint/2010/main" val="1780158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6BCC2-423F-BA7C-100B-5EDED9125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5 Solutions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133205-ED07-5960-0EFF-3DF214A6A1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0" dirty="0"/>
                  <a:t>(c)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&lt;2.5⇒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 1, 2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kumimoji="0" lang="en-CA" sz="28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CA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kumimoji="0" lang="en-CA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Times New Roman" panose="02020603050405020304" pitchFamily="18" charset="0"/>
                              </a:rPr>
                              <m:t>10</m:t>
                            </m:r>
                          </m:e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eqArr>
                      </m:e>
                    </m:d>
                    <m:sSup>
                      <m:sSupPr>
                        <m:ctrlPr>
                          <a:rPr kumimoji="0" lang="en-CA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  <m:sSup>
                      <m:sSupPr>
                        <m:ctrlPr>
                          <a:rPr kumimoji="0" lang="en-CA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0" lang="en-CA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Times New Roman" panose="02020603050405020304" pitchFamily="18" charset="0"/>
                              </a:rPr>
                              <m:t>1−</m:t>
                            </m:r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10−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,  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𝑥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=0, 1, 2   </m:t>
                    </m:r>
                    <m:d>
                      <m:d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Times New Roman" panose="020206030504050203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133205-ED07-5960-0EFF-3DF214A6A1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57468A00-B22D-51AC-8306-8033B7384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707" y="3286124"/>
            <a:ext cx="10477047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481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5FA31-9426-BC98-89C1-485E88691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E3D67-F313-012C-29CF-1E58E3C89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From a box containing 4 dimes and 2 nickels, 3 coins are selected at random without replacement.  Find the PMF for the total value of the 3 coins selected.</a:t>
            </a:r>
          </a:p>
          <a:p>
            <a:pPr marL="0" indent="0">
              <a:buNone/>
            </a:pPr>
            <a:r>
              <a:rPr lang="en-US" b="1" u="sng" dirty="0"/>
              <a:t>Solutions:</a:t>
            </a:r>
          </a:p>
          <a:p>
            <a:pPr marL="0" indent="0">
              <a:buNone/>
            </a:pPr>
            <a:r>
              <a:rPr lang="en-US" b="1" u="sng" dirty="0"/>
              <a:t>Total values of 3 coins selected:</a:t>
            </a:r>
            <a:r>
              <a:rPr lang="en-US" b="1" dirty="0"/>
              <a:t>  </a:t>
            </a:r>
            <a:r>
              <a:rPr lang="en-US" dirty="0"/>
              <a:t>2 nickels + 1 dime (20 cents), 1 nickel + 2 dimes (25 cents) or 3 dimes (30 cents).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38F88C-9F57-F449-0ED3-D3ED54011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362" y="4538663"/>
            <a:ext cx="679132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380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52A8E-93DC-89E5-3844-8EFC62E6B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1 – PMF of Geometric Random Variable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E39BCA-46DE-B6E2-1A28-4412785A70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Let random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denote the number of times a paging message needs to be transmitted until success.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(a) Find the PMF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 marL="514350" indent="-514350">
                  <a:buAutoNum type="alphaLcParenBoth" startAt="2"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Find the probability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an even number.</a:t>
                </a:r>
              </a:p>
              <a:p>
                <a:pPr marL="0" indent="0">
                  <a:buNone/>
                </a:pPr>
                <a:r>
                  <a:rPr lang="en-US" b="1" u="sng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Solution:</a:t>
                </a:r>
                <a:r>
                  <a:rPr lang="en-US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(a) The set is </a:t>
                </a:r>
                <a14:m>
                  <m:oMath xmlns:m="http://schemas.openxmlformats.org/officeDocument/2006/math">
                    <m:r>
                      <a:rPr lang="en-US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1,2,3,⋯</m:t>
                        </m:r>
                      </m:e>
                    </m:d>
                  </m:oMath>
                </a14:m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≡</m:t>
                    </m:r>
                    <m:r>
                      <m:rPr>
                        <m:nor/>
                      </m:rPr>
                      <a:rPr lang="en-US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"</m:t>
                    </m:r>
                    <m:r>
                      <m:rPr>
                        <m:nor/>
                      </m:rPr>
                      <a:rPr lang="en-US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Failure</m:t>
                    </m:r>
                    <m:r>
                      <m:rPr>
                        <m:nor/>
                      </m:rPr>
                      <a:rPr lang="en-US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" </m:t>
                    </m:r>
                    <m:r>
                      <m:rPr>
                        <m:nor/>
                      </m:rPr>
                      <a:rPr lang="en-US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and</m:t>
                    </m:r>
                    <m:r>
                      <m:rPr>
                        <m:nor/>
                      </m:rPr>
                      <a:rPr lang="en-US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≡</m:t>
                    </m:r>
                    <m:r>
                      <m:rPr>
                        <m:nor/>
                      </m:rPr>
                      <a:rPr lang="en-US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"</m:t>
                    </m:r>
                    <m:r>
                      <m:rPr>
                        <m:nor/>
                      </m:rPr>
                      <a:rPr lang="en-US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Success</m:t>
                    </m:r>
                    <m:r>
                      <m:rPr>
                        <m:nor/>
                      </m:rPr>
                      <a:rPr lang="en-US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".</m:t>
                    </m:r>
                  </m:oMath>
                </a14:m>
                <a:r>
                  <a:rPr lang="en-US" dirty="0"/>
                  <a:t> The PMF is,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marR="0" indent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sub>
                    </m:sSub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)=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</m:d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∩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∩⋯∩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∩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</m:d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</m:d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</m:d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⋯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</m:d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</m:d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1−</m:t>
                            </m:r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sz="28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514350" indent="-514350">
                  <a:buAutoNum type="alphaLcParenBoth" startAt="2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E39BCA-46DE-B6E2-1A28-4412785A70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9458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A1C16-EF86-D984-C597-7A109F41E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1 – PMF of Geometric Random Variable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89C347-36D1-D664-2365-8A1052213F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Solution: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(b)</a:t>
                </a: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marR="0" indent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31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r>
                            <a:rPr lang="en-US" sz="3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  <m:r>
                                <m:rPr>
                                  <m:nor/>
                                </m:rPr>
                                <a:rPr lang="en-US" sz="3100">
                                  <a:effectLst/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3100">
                                  <a:effectLst/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is</m:t>
                              </m:r>
                              <m:r>
                                <m:rPr>
                                  <m:nor/>
                                </m:rPr>
                                <a:rPr lang="en-US" sz="3100">
                                  <a:effectLst/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3100">
                                  <a:effectLst/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even</m:t>
                              </m:r>
                            </m:e>
                          </m:d>
                          <m:r>
                            <a:rPr lang="en-US" sz="3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sz="3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  <m:r>
                                <a:rPr lang="en-US" sz="3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=2</m:t>
                              </m:r>
                            </m:e>
                          </m:d>
                          <m:r>
                            <a:rPr lang="en-US" sz="3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3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  <m:r>
                                <a:rPr lang="en-US" sz="3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=4</m:t>
                              </m:r>
                            </m:e>
                          </m:d>
                          <m:r>
                            <a:rPr lang="en-US" sz="3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+⋯=</m:t>
                          </m:r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en-US" sz="3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  <m:r>
                                <a:rPr lang="en-US" sz="3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3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sz="3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r>
                                <a:rPr lang="en-US" sz="3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(2</m:t>
                              </m:r>
                              <m:r>
                                <a:rPr lang="en-US" sz="3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  <m:r>
                                <a:rPr lang="en-US" sz="3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sz="3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sz="3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en-US" sz="3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  <m:r>
                                <a:rPr lang="en-US" sz="3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3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31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31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1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sz="31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31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sz="31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  <m:r>
                                    <a:rPr lang="en-US" sz="31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nary>
                        </m:e>
                        <m:e>
                          <m:r>
                            <a:rPr lang="en-US" sz="3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sz="3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en-US" sz="3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  <m:r>
                                <a:rPr lang="en-US" sz="3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3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31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31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1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sz="31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31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sz="31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  <m:r>
                                    <a:rPr lang="en-US" sz="31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−2+1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sz="3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sz="3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3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r>
                                <a:rPr lang="en-US" sz="3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</m:d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en-US" sz="3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  <m:r>
                                <a:rPr lang="en-US" sz="3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3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31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31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31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sz="31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31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1−</m:t>
                                              </m:r>
                                              <m:r>
                                                <a:rPr lang="en-US" sz="31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31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31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  <m:r>
                                    <a:rPr lang="en-US" sz="31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nary>
                        </m:e>
                        <m:e>
                          <m:r>
                            <a:rPr lang="en-US" sz="3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sz="3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f>
                            <m:fPr>
                              <m:ctrlPr>
                                <a:rPr lang="en-US" sz="3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r>
                                <a:rPr lang="en-US" sz="3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n-US" sz="3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31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31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1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sz="31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31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3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3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r>
                                <a:rPr lang="en-US" sz="3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n-US" sz="3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2−</m:t>
                              </m:r>
                              <m:r>
                                <a:rPr lang="en-US" sz="3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eqArr>
                    </m:oMath>
                  </m:oMathPara>
                </a14:m>
                <a:endParaRPr lang="en-US" sz="3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89C347-36D1-D664-2365-8A1052213F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400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49947-13BE-732F-A067-BE64315D0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2 – Memoryless Property of the Geometric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593B74-A5E4-0622-CFEA-0CDA930D7B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dirty="0">
                    <a:solidFill>
                      <a:srgbClr val="141314"/>
                    </a:solidFill>
                    <a:latin typeface="Cambria Math" panose="02040503050406030204" pitchFamily="18" charset="0"/>
                    <a:ea typeface="CMR10"/>
                    <a:cs typeface="Times New Roman" panose="02020603050405020304" pitchFamily="18" charset="0"/>
                  </a:rPr>
                  <a:t>Suppose there have been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141314"/>
                        </a:solidFill>
                        <a:latin typeface="Cambria Math" panose="02040503050406030204" pitchFamily="18" charset="0"/>
                        <a:ea typeface="CMR1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rgbClr val="141314"/>
                    </a:solidFill>
                    <a:latin typeface="Cambria Math" panose="02040503050406030204" pitchFamily="18" charset="0"/>
                    <a:ea typeface="CMR10"/>
                    <a:cs typeface="Times New Roman" panose="02020603050405020304" pitchFamily="18" charset="0"/>
                  </a:rPr>
                  <a:t> failures initially.  Then the probability of at least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141314"/>
                        </a:solidFill>
                        <a:latin typeface="Cambria Math" panose="02040503050406030204" pitchFamily="18" charset="0"/>
                        <a:ea typeface="CMR1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rgbClr val="141314"/>
                    </a:solidFill>
                    <a:latin typeface="Cambria Math" panose="02040503050406030204" pitchFamily="18" charset="0"/>
                    <a:ea typeface="CMR10"/>
                    <a:cs typeface="Times New Roman" panose="02020603050405020304" pitchFamily="18" charset="0"/>
                  </a:rPr>
                  <a:t> more failures, before the first success, is independent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141314"/>
                        </a:solidFill>
                        <a:latin typeface="Cambria Math" panose="02040503050406030204" pitchFamily="18" charset="0"/>
                        <a:ea typeface="CMR1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rgbClr val="141314"/>
                    </a:solidFill>
                    <a:latin typeface="Cambria Math" panose="02040503050406030204" pitchFamily="18" charset="0"/>
                    <a:ea typeface="CMR10"/>
                    <a:cs typeface="Times New Roman" panose="02020603050405020304" pitchFamily="18" charset="0"/>
                  </a:rPr>
                  <a:t>. </a:t>
                </a:r>
                <a:r>
                  <a:rPr lang="en-CA" dirty="0">
                    <a:solidFill>
                      <a:srgbClr val="141314"/>
                    </a:solidFill>
                    <a:latin typeface="Cambria Math" panose="02040503050406030204" pitchFamily="18" charset="0"/>
                    <a:ea typeface="CMR10"/>
                    <a:cs typeface="Times New Roman" panose="02020603050405020304" pitchFamily="18" charset="0"/>
                  </a:rPr>
                  <a:t>Suppose failure occurs past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141314"/>
                        </a:solidFill>
                        <a:latin typeface="Cambria Math" panose="02040503050406030204" pitchFamily="18" charset="0"/>
                        <a:ea typeface="CMR1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141314"/>
                        </a:solidFill>
                        <a:latin typeface="Cambria Math" panose="02040503050406030204" pitchFamily="18" charset="0"/>
                        <a:ea typeface="CMR1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141314"/>
                        </a:solidFill>
                        <a:latin typeface="Cambria Math" panose="02040503050406030204" pitchFamily="18" charset="0"/>
                        <a:ea typeface="CMR10"/>
                        <a:cs typeface="Times New Roman" panose="02020603050405020304" pitchFamily="18" charset="0"/>
                      </a:rPr>
                      <m:t>𝑡𝑟𝑖𝑎𝑙𝑠</m:t>
                    </m:r>
                  </m:oMath>
                </a14:m>
                <a:r>
                  <a:rPr lang="en-CA" sz="2800" dirty="0">
                    <a:solidFill>
                      <a:srgbClr val="141314"/>
                    </a:solidFill>
                    <a:effectLst/>
                    <a:latin typeface="Cambria Math" panose="02040503050406030204" pitchFamily="18" charset="0"/>
                    <a:ea typeface="CMR10"/>
                    <a:cs typeface="Times New Roman" panose="02020603050405020304" pitchFamily="18" charset="0"/>
                  </a:rPr>
                  <a:t>. The probability is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141314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141314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141314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sz="2800" b="0" i="1" smtClean="0">
                            <a:solidFill>
                              <a:srgbClr val="141314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≥</m:t>
                        </m:r>
                        <m:r>
                          <a:rPr lang="en-US" sz="2800" b="0" i="1" smtClean="0">
                            <a:solidFill>
                              <a:srgbClr val="141314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</m:d>
                    <m:r>
                      <a:rPr lang="en-US" sz="2800" b="0" i="1" smtClean="0">
                        <a:solidFill>
                          <a:srgbClr val="141314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141314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srgbClr val="14131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14131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1−</m:t>
                            </m:r>
                            <m:r>
                              <a:rPr lang="en-US" i="1">
                                <a:solidFill>
                                  <a:srgbClr val="14131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solidFill>
                              <a:srgbClr val="141314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CA" sz="2800" dirty="0">
                    <a:solidFill>
                      <a:srgbClr val="141314"/>
                    </a:solidFill>
                    <a:effectLst/>
                    <a:latin typeface="Cambria Math" panose="02040503050406030204" pitchFamily="18" charset="0"/>
                    <a:ea typeface="CMR10"/>
                    <a:cs typeface="Times New Roman" panose="02020603050405020304" pitchFamily="18" charset="0"/>
                  </a:rPr>
                  <a:t>. </a:t>
                </a:r>
                <a:r>
                  <a:rPr lang="en-CA" dirty="0">
                    <a:solidFill>
                      <a:srgbClr val="141314"/>
                    </a:solidFill>
                    <a:latin typeface="Cambria Math" panose="02040503050406030204" pitchFamily="18" charset="0"/>
                    <a:ea typeface="CMR10"/>
                    <a:cs typeface="Times New Roman" panose="02020603050405020304" pitchFamily="18" charset="0"/>
                  </a:rPr>
                  <a:t>The </a:t>
                </a:r>
                <a:r>
                  <a:rPr lang="en-US" dirty="0">
                    <a:solidFill>
                      <a:srgbClr val="141314"/>
                    </a:solidFill>
                    <a:latin typeface="Cambria Math" panose="02040503050406030204" pitchFamily="18" charset="0"/>
                    <a:ea typeface="CMR10"/>
                    <a:cs typeface="Times New Roman" panose="02020603050405020304" pitchFamily="18" charset="0"/>
                  </a:rPr>
                  <a:t>probability of at least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141314"/>
                        </a:solidFill>
                        <a:latin typeface="Cambria Math" panose="02040503050406030204" pitchFamily="18" charset="0"/>
                        <a:ea typeface="CMR1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rgbClr val="141314"/>
                    </a:solidFill>
                    <a:latin typeface="Cambria Math" panose="02040503050406030204" pitchFamily="18" charset="0"/>
                    <a:ea typeface="CMR10"/>
                    <a:cs typeface="Times New Roman" panose="02020603050405020304" pitchFamily="18" charset="0"/>
                  </a:rPr>
                  <a:t> more failures is</a:t>
                </a:r>
                <a:r>
                  <a:rPr lang="en-CA" sz="2800" dirty="0">
                    <a:solidFill>
                      <a:srgbClr val="141314"/>
                    </a:solidFill>
                    <a:effectLst/>
                    <a:latin typeface="Cambria Math" panose="02040503050406030204" pitchFamily="18" charset="0"/>
                    <a:ea typeface="CMR10"/>
                    <a:cs typeface="Times New Roman" panose="02020603050405020304" pitchFamily="18" charset="0"/>
                  </a:rPr>
                  <a:t>,</a:t>
                </a:r>
              </a:p>
              <a:p>
                <a:pPr marL="0" marR="0" indent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 smtClean="0">
                          <a:solidFill>
                            <a:srgbClr val="141314"/>
                          </a:solidFill>
                          <a:effectLst/>
                          <a:latin typeface="Cambria Math" panose="02040503050406030204" pitchFamily="18" charset="0"/>
                          <a:ea typeface="CMR1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141314"/>
                              </a:solidFill>
                              <a:effectLst/>
                              <a:latin typeface="Cambria Math" panose="02040503050406030204" pitchFamily="18" charset="0"/>
                              <a:ea typeface="CMR1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CA" sz="2800" i="1">
                              <a:solidFill>
                                <a:srgbClr val="141314"/>
                              </a:solidFill>
                              <a:effectLst/>
                              <a:latin typeface="Cambria Math" panose="02040503050406030204" pitchFamily="18" charset="0"/>
                              <a:ea typeface="CMR1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CA" sz="2800" i="1">
                              <a:solidFill>
                                <a:srgbClr val="141314"/>
                              </a:solidFill>
                              <a:effectLst/>
                              <a:latin typeface="Cambria Math" panose="02040503050406030204" pitchFamily="18" charset="0"/>
                              <a:ea typeface="CMR10"/>
                              <a:cs typeface="Times New Roman" panose="02020603050405020304" pitchFamily="18" charset="0"/>
                            </a:rPr>
                            <m:t>≥</m:t>
                          </m:r>
                          <m:r>
                            <a:rPr lang="en-CA" sz="2800" i="1">
                              <a:solidFill>
                                <a:srgbClr val="141314"/>
                              </a:solidFill>
                              <a:effectLst/>
                              <a:latin typeface="Cambria Math" panose="02040503050406030204" pitchFamily="18" charset="0"/>
                              <a:ea typeface="CMR1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CA" sz="2800" i="1">
                              <a:solidFill>
                                <a:srgbClr val="141314"/>
                              </a:solidFill>
                              <a:effectLst/>
                              <a:latin typeface="Cambria Math" panose="02040503050406030204" pitchFamily="18" charset="0"/>
                              <a:ea typeface="CMR1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CA" sz="2800" i="1">
                              <a:solidFill>
                                <a:srgbClr val="141314"/>
                              </a:solidFill>
                              <a:effectLst/>
                              <a:latin typeface="Cambria Math" panose="02040503050406030204" pitchFamily="18" charset="0"/>
                              <a:ea typeface="CMR1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CA" sz="2800" i="1">
                              <a:solidFill>
                                <a:srgbClr val="141314"/>
                              </a:solidFill>
                              <a:effectLst/>
                              <a:latin typeface="Cambria Math" panose="02040503050406030204" pitchFamily="18" charset="0"/>
                              <a:ea typeface="CMR1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CA" sz="2800" i="1">
                              <a:solidFill>
                                <a:srgbClr val="141314"/>
                              </a:solidFill>
                              <a:effectLst/>
                              <a:latin typeface="Cambria Math" panose="02040503050406030204" pitchFamily="18" charset="0"/>
                              <a:ea typeface="CMR1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CA" sz="2800" i="1">
                              <a:solidFill>
                                <a:srgbClr val="141314"/>
                              </a:solidFill>
                              <a:effectLst/>
                              <a:latin typeface="Cambria Math" panose="02040503050406030204" pitchFamily="18" charset="0"/>
                              <a:ea typeface="CMR10"/>
                              <a:cs typeface="Times New Roman" panose="02020603050405020304" pitchFamily="18" charset="0"/>
                            </a:rPr>
                            <m:t>≥</m:t>
                          </m:r>
                          <m:r>
                            <a:rPr lang="en-CA" sz="2800" i="1">
                              <a:solidFill>
                                <a:srgbClr val="141314"/>
                              </a:solidFill>
                              <a:effectLst/>
                              <a:latin typeface="Cambria Math" panose="02040503050406030204" pitchFamily="18" charset="0"/>
                              <a:ea typeface="CMR1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</m:d>
                      <m:r>
                        <a:rPr lang="en-CA" sz="2800" i="1">
                          <a:solidFill>
                            <a:srgbClr val="141314"/>
                          </a:solidFill>
                          <a:effectLst/>
                          <a:latin typeface="Cambria Math" panose="02040503050406030204" pitchFamily="18" charset="0"/>
                          <a:ea typeface="CMR1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CA" sz="2800" i="1">
                          <a:solidFill>
                            <a:srgbClr val="141314"/>
                          </a:solidFill>
                          <a:effectLst/>
                          <a:latin typeface="Cambria Math" panose="02040503050406030204" pitchFamily="18" charset="0"/>
                          <a:ea typeface="CMR1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141314"/>
                              </a:solidFill>
                              <a:effectLst/>
                              <a:latin typeface="Cambria Math" panose="02040503050406030204" pitchFamily="18" charset="0"/>
                              <a:ea typeface="CMR1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CA" sz="2800" i="1">
                              <a:solidFill>
                                <a:srgbClr val="141314"/>
                              </a:solidFill>
                              <a:effectLst/>
                              <a:latin typeface="Cambria Math" panose="02040503050406030204" pitchFamily="18" charset="0"/>
                              <a:ea typeface="CMR1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CA" sz="2800" i="1">
                              <a:solidFill>
                                <a:srgbClr val="141314"/>
                              </a:solidFill>
                              <a:effectLst/>
                              <a:latin typeface="Cambria Math" panose="02040503050406030204" pitchFamily="18" charset="0"/>
                              <a:ea typeface="CMR10"/>
                              <a:cs typeface="Times New Roman" panose="02020603050405020304" pitchFamily="18" charset="0"/>
                            </a:rPr>
                            <m:t>≥</m:t>
                          </m:r>
                          <m:r>
                            <a:rPr lang="en-CA" sz="2800" i="1">
                              <a:solidFill>
                                <a:srgbClr val="141314"/>
                              </a:solidFill>
                              <a:effectLst/>
                              <a:latin typeface="Cambria Math" panose="02040503050406030204" pitchFamily="18" charset="0"/>
                              <a:ea typeface="CMR1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600" i="1" smtClean="0">
                          <a:solidFill>
                            <a:srgbClr val="141314"/>
                          </a:solidFill>
                          <a:effectLst/>
                          <a:latin typeface="Cambria Math" panose="02040503050406030204" pitchFamily="18" charset="0"/>
                          <a:ea typeface="CMR1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solidFill>
                                <a:srgbClr val="141314"/>
                              </a:solidFill>
                              <a:effectLst/>
                              <a:latin typeface="Cambria Math" panose="02040503050406030204" pitchFamily="18" charset="0"/>
                              <a:ea typeface="CMR1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CA" sz="2600" i="1">
                              <a:solidFill>
                                <a:srgbClr val="141314"/>
                              </a:solidFill>
                              <a:effectLst/>
                              <a:latin typeface="Cambria Math" panose="02040503050406030204" pitchFamily="18" charset="0"/>
                              <a:ea typeface="CMR1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CA" sz="2600" i="1">
                              <a:solidFill>
                                <a:srgbClr val="141314"/>
                              </a:solidFill>
                              <a:effectLst/>
                              <a:latin typeface="Cambria Math" panose="02040503050406030204" pitchFamily="18" charset="0"/>
                              <a:ea typeface="CMR10"/>
                              <a:cs typeface="Times New Roman" panose="02020603050405020304" pitchFamily="18" charset="0"/>
                            </a:rPr>
                            <m:t>≥</m:t>
                          </m:r>
                          <m:r>
                            <a:rPr lang="en-CA" sz="2600" i="1">
                              <a:solidFill>
                                <a:srgbClr val="141314"/>
                              </a:solidFill>
                              <a:effectLst/>
                              <a:latin typeface="Cambria Math" panose="02040503050406030204" pitchFamily="18" charset="0"/>
                              <a:ea typeface="CMR1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CA" sz="2600" i="1">
                              <a:solidFill>
                                <a:srgbClr val="141314"/>
                              </a:solidFill>
                              <a:effectLst/>
                              <a:latin typeface="Cambria Math" panose="02040503050406030204" pitchFamily="18" charset="0"/>
                              <a:ea typeface="CMR1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CA" sz="2600" i="1">
                              <a:solidFill>
                                <a:srgbClr val="141314"/>
                              </a:solidFill>
                              <a:effectLst/>
                              <a:latin typeface="Cambria Math" panose="02040503050406030204" pitchFamily="18" charset="0"/>
                              <a:ea typeface="CMR1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CA" sz="2600" i="1">
                              <a:solidFill>
                                <a:srgbClr val="141314"/>
                              </a:solidFill>
                              <a:effectLst/>
                              <a:latin typeface="Cambria Math" panose="02040503050406030204" pitchFamily="18" charset="0"/>
                              <a:ea typeface="CMR1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CA" sz="2600" i="1">
                              <a:solidFill>
                                <a:srgbClr val="141314"/>
                              </a:solidFill>
                              <a:effectLst/>
                              <a:latin typeface="Cambria Math" panose="02040503050406030204" pitchFamily="18" charset="0"/>
                              <a:ea typeface="CMR1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CA" sz="2600" i="1">
                              <a:solidFill>
                                <a:srgbClr val="141314"/>
                              </a:solidFill>
                              <a:effectLst/>
                              <a:latin typeface="Cambria Math" panose="02040503050406030204" pitchFamily="18" charset="0"/>
                              <a:ea typeface="CMR10"/>
                              <a:cs typeface="Times New Roman" panose="02020603050405020304" pitchFamily="18" charset="0"/>
                            </a:rPr>
                            <m:t>≥</m:t>
                          </m:r>
                          <m:r>
                            <a:rPr lang="en-CA" sz="2600" i="1">
                              <a:solidFill>
                                <a:srgbClr val="141314"/>
                              </a:solidFill>
                              <a:effectLst/>
                              <a:latin typeface="Cambria Math" panose="02040503050406030204" pitchFamily="18" charset="0"/>
                              <a:ea typeface="CMR1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</m:d>
                      <m:r>
                        <a:rPr lang="en-CA" sz="2600" i="1">
                          <a:solidFill>
                            <a:srgbClr val="141314"/>
                          </a:solidFill>
                          <a:effectLst/>
                          <a:latin typeface="Cambria Math" panose="02040503050406030204" pitchFamily="18" charset="0"/>
                          <a:ea typeface="CMR1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i="1">
                              <a:solidFill>
                                <a:srgbClr val="141314"/>
                              </a:solidFill>
                              <a:effectLst/>
                              <a:latin typeface="Cambria Math" panose="02040503050406030204" pitchFamily="18" charset="0"/>
                              <a:ea typeface="CMR1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CA" sz="2600" i="1">
                              <a:solidFill>
                                <a:srgbClr val="141314"/>
                              </a:solidFill>
                              <a:effectLst/>
                              <a:latin typeface="Cambria Math" panose="02040503050406030204" pitchFamily="18" charset="0"/>
                              <a:ea typeface="CMR1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600" i="1">
                                  <a:solidFill>
                                    <a:srgbClr val="141314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MR1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600" i="1">
                                      <a:solidFill>
                                        <a:srgbClr val="141314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MR1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600" i="1">
                                      <a:solidFill>
                                        <a:srgbClr val="141314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MR1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  <m:r>
                                    <a:rPr lang="en-CA" sz="2600" i="1">
                                      <a:solidFill>
                                        <a:srgbClr val="141314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MR10"/>
                                      <a:cs typeface="Times New Roman" panose="02020603050405020304" pitchFamily="18" charset="0"/>
                                    </a:rPr>
                                    <m:t>≥</m:t>
                                  </m:r>
                                  <m:r>
                                    <a:rPr lang="en-CA" sz="2600" i="1">
                                      <a:solidFill>
                                        <a:srgbClr val="141314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MR1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  <m:r>
                                    <a:rPr lang="en-CA" sz="2600" i="1">
                                      <a:solidFill>
                                        <a:srgbClr val="141314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MR1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CA" sz="2600" i="1">
                                      <a:solidFill>
                                        <a:srgbClr val="141314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MR1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CA" sz="2600" i="1">
                                  <a:solidFill>
                                    <a:srgbClr val="141314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MR10"/>
                                  <a:cs typeface="Times New Roman" panose="02020603050405020304" pitchFamily="18" charset="0"/>
                                </a:rPr>
                                <m:t>∩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600" i="1">
                                      <a:solidFill>
                                        <a:srgbClr val="141314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MR1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600" i="1">
                                      <a:solidFill>
                                        <a:srgbClr val="141314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MR1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  <m:r>
                                    <a:rPr lang="en-CA" sz="2600" i="1">
                                      <a:solidFill>
                                        <a:srgbClr val="141314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MR10"/>
                                      <a:cs typeface="Times New Roman" panose="02020603050405020304" pitchFamily="18" charset="0"/>
                                    </a:rPr>
                                    <m:t>≥</m:t>
                                  </m:r>
                                  <m:r>
                                    <a:rPr lang="en-CA" sz="2600" i="1">
                                      <a:solidFill>
                                        <a:srgbClr val="141314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MR1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CA" sz="2600" i="1">
                              <a:solidFill>
                                <a:srgbClr val="141314"/>
                              </a:solidFill>
                              <a:effectLst/>
                              <a:latin typeface="Cambria Math" panose="02040503050406030204" pitchFamily="18" charset="0"/>
                              <a:ea typeface="CMR1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600" i="1">
                                  <a:solidFill>
                                    <a:srgbClr val="141314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MR1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600" i="1">
                                  <a:solidFill>
                                    <a:srgbClr val="141314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MR1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  <m:r>
                                <a:rPr lang="en-CA" sz="2600" i="1">
                                  <a:solidFill>
                                    <a:srgbClr val="141314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MR10"/>
                                  <a:cs typeface="Times New Roman" panose="02020603050405020304" pitchFamily="18" charset="0"/>
                                </a:rPr>
                                <m:t>≥</m:t>
                              </m:r>
                              <m:r>
                                <a:rPr lang="en-CA" sz="2600" i="1">
                                  <a:solidFill>
                                    <a:srgbClr val="141314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MR1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solidFill>
                                <a:srgbClr val="141314"/>
                              </a:solidFill>
                              <a:effectLst/>
                              <a:latin typeface="Cambria Math" panose="02040503050406030204" pitchFamily="18" charset="0"/>
                              <a:ea typeface="CMR1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CA" sz="2400" i="1">
                              <a:solidFill>
                                <a:srgbClr val="141314"/>
                              </a:solidFill>
                              <a:effectLst/>
                              <a:latin typeface="Cambria Math" panose="02040503050406030204" pitchFamily="18" charset="0"/>
                              <a:ea typeface="CMR1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rgbClr val="141314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MR1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i="1">
                                      <a:solidFill>
                                        <a:srgbClr val="141314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MR1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400" i="1">
                                      <a:solidFill>
                                        <a:srgbClr val="141314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MR1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  <m:r>
                                    <a:rPr lang="en-CA" sz="2400" i="1">
                                      <a:solidFill>
                                        <a:srgbClr val="141314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MR10"/>
                                      <a:cs typeface="Times New Roman" panose="02020603050405020304" pitchFamily="18" charset="0"/>
                                    </a:rPr>
                                    <m:t>≥</m:t>
                                  </m:r>
                                  <m:r>
                                    <a:rPr lang="en-CA" sz="2400" i="1">
                                      <a:solidFill>
                                        <a:srgbClr val="141314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MR1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  <m:r>
                                    <a:rPr lang="en-CA" sz="2400" i="1">
                                      <a:solidFill>
                                        <a:srgbClr val="141314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MR1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CA" sz="2400" i="1">
                                      <a:solidFill>
                                        <a:srgbClr val="141314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MR1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CA" sz="2400" i="1">
                                  <a:solidFill>
                                    <a:srgbClr val="141314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MR10"/>
                                  <a:cs typeface="Times New Roman" panose="02020603050405020304" pitchFamily="18" charset="0"/>
                                </a:rPr>
                                <m:t>∩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i="1">
                                      <a:solidFill>
                                        <a:srgbClr val="141314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MR1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400" i="1">
                                      <a:solidFill>
                                        <a:srgbClr val="141314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MR1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  <m:r>
                                    <a:rPr lang="en-CA" sz="2400" i="1">
                                      <a:solidFill>
                                        <a:srgbClr val="141314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MR10"/>
                                      <a:cs typeface="Times New Roman" panose="02020603050405020304" pitchFamily="18" charset="0"/>
                                    </a:rPr>
                                    <m:t>≥</m:t>
                                  </m:r>
                                  <m:r>
                                    <a:rPr lang="en-CA" sz="2400" i="1">
                                      <a:solidFill>
                                        <a:srgbClr val="141314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MR1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CA" sz="2400" i="1">
                              <a:solidFill>
                                <a:srgbClr val="141314"/>
                              </a:solidFill>
                              <a:effectLst/>
                              <a:latin typeface="Cambria Math" panose="02040503050406030204" pitchFamily="18" charset="0"/>
                              <a:ea typeface="CMR1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rgbClr val="141314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MR1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i="1">
                                  <a:solidFill>
                                    <a:srgbClr val="141314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MR1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  <m:r>
                                <a:rPr lang="en-CA" sz="2400" i="1">
                                  <a:solidFill>
                                    <a:srgbClr val="141314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MR10"/>
                                  <a:cs typeface="Times New Roman" panose="02020603050405020304" pitchFamily="18" charset="0"/>
                                </a:rPr>
                                <m:t>≥</m:t>
                              </m:r>
                              <m:r>
                                <a:rPr lang="en-CA" sz="2400" i="1">
                                  <a:solidFill>
                                    <a:srgbClr val="141314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MR1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</m:d>
                        </m:den>
                      </m:f>
                      <m:r>
                        <a:rPr lang="en-CA" sz="2400" i="1" smtClean="0">
                          <a:solidFill>
                            <a:srgbClr val="141314"/>
                          </a:solidFill>
                          <a:effectLst/>
                          <a:latin typeface="Cambria Math" panose="02040503050406030204" pitchFamily="18" charset="0"/>
                          <a:ea typeface="CMR1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141314"/>
                              </a:solidFill>
                              <a:effectLst/>
                              <a:latin typeface="Cambria Math" panose="02040503050406030204" pitchFamily="18" charset="0"/>
                              <a:ea typeface="CMR1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CA" sz="2400" i="1">
                              <a:solidFill>
                                <a:srgbClr val="141314"/>
                              </a:solidFill>
                              <a:effectLst/>
                              <a:latin typeface="Cambria Math" panose="02040503050406030204" pitchFamily="18" charset="0"/>
                              <a:ea typeface="CMR1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rgbClr val="141314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MR1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i="1">
                                  <a:solidFill>
                                    <a:srgbClr val="141314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MR1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  <m:r>
                                <a:rPr lang="en-CA" sz="2400" i="1">
                                  <a:solidFill>
                                    <a:srgbClr val="141314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MR10"/>
                                  <a:cs typeface="Times New Roman" panose="02020603050405020304" pitchFamily="18" charset="0"/>
                                </a:rPr>
                                <m:t>≥</m:t>
                              </m:r>
                              <m:r>
                                <a:rPr lang="en-CA" sz="2400" i="1">
                                  <a:solidFill>
                                    <a:srgbClr val="141314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MR1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  <m:r>
                                <a:rPr lang="en-CA" sz="2400" i="1">
                                  <a:solidFill>
                                    <a:srgbClr val="141314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MR1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CA" sz="2400" i="1">
                                  <a:solidFill>
                                    <a:srgbClr val="141314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MR1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num>
                        <m:den>
                          <m:r>
                            <a:rPr lang="en-CA" sz="2400" i="1">
                              <a:solidFill>
                                <a:srgbClr val="141314"/>
                              </a:solidFill>
                              <a:effectLst/>
                              <a:latin typeface="Cambria Math" panose="02040503050406030204" pitchFamily="18" charset="0"/>
                              <a:ea typeface="CMR1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rgbClr val="141314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MR1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i="1">
                                  <a:solidFill>
                                    <a:srgbClr val="141314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MR1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  <m:r>
                                <a:rPr lang="en-CA" sz="2400" i="1">
                                  <a:solidFill>
                                    <a:srgbClr val="141314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MR10"/>
                                  <a:cs typeface="Times New Roman" panose="02020603050405020304" pitchFamily="18" charset="0"/>
                                </a:rPr>
                                <m:t>≥</m:t>
                              </m:r>
                              <m:r>
                                <a:rPr lang="en-CA" sz="2400" i="1">
                                  <a:solidFill>
                                    <a:srgbClr val="141314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MR1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</m:d>
                        </m:den>
                      </m:f>
                      <m:r>
                        <a:rPr lang="en-CA" sz="2400" i="1">
                          <a:solidFill>
                            <a:srgbClr val="141314"/>
                          </a:solidFill>
                          <a:effectLst/>
                          <a:latin typeface="Cambria Math" panose="02040503050406030204" pitchFamily="18" charset="0"/>
                          <a:ea typeface="CMR1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141314"/>
                              </a:solidFill>
                              <a:effectLst/>
                              <a:latin typeface="Cambria Math" panose="02040503050406030204" pitchFamily="18" charset="0"/>
                              <a:ea typeface="CMR1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141314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MR1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rgbClr val="141314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MR1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400" i="1">
                                      <a:solidFill>
                                        <a:srgbClr val="141314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MR10"/>
                                      <a:cs typeface="Times New Roman" panose="02020603050405020304" pitchFamily="18" charset="0"/>
                                    </a:rPr>
                                    <m:t>1−</m:t>
                                  </m:r>
                                  <m:r>
                                    <a:rPr lang="en-CA" sz="2400" i="1">
                                      <a:solidFill>
                                        <a:srgbClr val="141314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MR1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e>
                            <m:sup>
                              <m:r>
                                <a:rPr lang="en-CA" sz="2400" i="1">
                                  <a:solidFill>
                                    <a:srgbClr val="141314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MR1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  <m:r>
                                <a:rPr lang="en-CA" sz="2400" i="1">
                                  <a:solidFill>
                                    <a:srgbClr val="141314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MR1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CA" sz="2400" i="1">
                                  <a:solidFill>
                                    <a:srgbClr val="141314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MR1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141314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MR1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rgbClr val="141314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MR1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400" i="1">
                                      <a:solidFill>
                                        <a:srgbClr val="141314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MR10"/>
                                      <a:cs typeface="Times New Roman" panose="02020603050405020304" pitchFamily="18" charset="0"/>
                                    </a:rPr>
                                    <m:t>1−</m:t>
                                  </m:r>
                                  <m:r>
                                    <a:rPr lang="en-CA" sz="2400" i="1">
                                      <a:solidFill>
                                        <a:srgbClr val="141314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MR1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e>
                            <m:sup>
                              <m:r>
                                <a:rPr lang="en-CA" sz="2400" i="1">
                                  <a:solidFill>
                                    <a:srgbClr val="141314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MR1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p>
                          </m:sSup>
                        </m:den>
                      </m:f>
                      <m:r>
                        <a:rPr lang="en-CA" sz="2400" i="1"/>
                        <m:t>=</m:t>
                      </m:r>
                      <m:sSup>
                        <m:sSupPr>
                          <m:ctrlPr>
                            <a:rPr lang="en-US" sz="2400" i="1"/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/>
                              </m:ctrlPr>
                            </m:dPr>
                            <m:e>
                              <m:r>
                                <a:rPr lang="en-CA" sz="2400" i="1"/>
                                <m:t>1−</m:t>
                              </m:r>
                              <m:r>
                                <a:rPr lang="en-CA" sz="2400" i="1"/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CA" sz="2400" i="1"/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593B74-A5E4-0622-CFEA-0CDA930D7B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541" r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4300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74EC-787D-E1E1-811B-C2B7D550B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3 – Memoryless Property of the Geometric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8EE3A0-386C-23A6-033C-3BD317D46A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What is the probability that more than K trials are required before 1st success?</a:t>
                </a:r>
              </a:p>
              <a:p>
                <a:pPr marL="0" indent="0">
                  <a:buNone/>
                </a:pPr>
                <a:r>
                  <a:rPr lang="en-US" b="1" u="sng" dirty="0"/>
                  <a:t>Solution: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280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&gt;</m:t>
                                  </m:r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𝐾</m:t>
                                  </m:r>
                                </m:e>
                              </m:d>
                            </m:e>
                          </m:d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𝐾</m:t>
                                  </m:r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800">
                                      <a:effectLst/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800">
                                      <a:effectLst/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or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800">
                                      <a:effectLst/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  </m:t>
                                  </m:r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𝐾</m:t>
                                  </m:r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+2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800">
                                      <a:effectLst/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800">
                                      <a:effectLst/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or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800">
                                      <a:effectLst/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⋯</m:t>
                                  </m:r>
                                </m:e>
                              </m:d>
                            </m:e>
                          </m:d>
                        </m:e>
                        <m:e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</m:e>
                          </m:d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+⋯=</m:t>
                          </m:r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𝐾</m:t>
                                  </m:r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e>
                          </m:nary>
                        </m:e>
                        <m:e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        =</m:t>
                          </m:r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i="1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sz="2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𝐾</m:t>
                                  </m:r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</m:nary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sSup>
                            <m:sSupPr>
                              <m:ctrlP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1−</m:t>
                                  </m:r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</m:sup>
                          </m:sSup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i="1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sz="2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nary>
                        </m:e>
                        <m:e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i="1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sz="2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𝐾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d>
                                <m:dPr>
                                  <m:ctrlP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1−</m:t>
                                  </m:r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den>
                          </m:f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1−</m:t>
                                  </m:r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</m:sup>
                          </m:sSup>
                        </m:e>
                      </m:eqAr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8EE3A0-386C-23A6-033C-3BD317D46A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7876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6D10C-9A0D-61DE-536B-A6140C00A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D9704B-5E35-14D6-D093-435BE8F3B7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An investment firm offers its customers bonds that mature after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random number of years.  The cumulative distribution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of the number of years to maturity, for a randomly selected bond, is given below.</a:t>
                </a:r>
              </a:p>
              <a:p>
                <a:pPr marL="0" indent="0">
                  <a:buNone/>
                </a:pPr>
                <a:r>
                  <a:rPr lang="en-US" dirty="0"/>
                  <a:t>(a)	Sketch the cumulative distribution function as a function.</a:t>
                </a:r>
              </a:p>
              <a:p>
                <a:pPr marL="0" indent="0">
                  <a:buNone/>
                </a:pPr>
                <a:r>
                  <a:rPr lang="en-US" dirty="0"/>
                  <a:t>(b)	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=5]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(c)	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&gt;3]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(d)	Find P[1.4&lt;T&lt;6]</a:t>
                </a:r>
              </a:p>
              <a:p>
                <a:pPr marL="0" indent="0">
                  <a:buNone/>
                </a:pPr>
                <a:r>
                  <a:rPr lang="en-US" dirty="0"/>
                  <a:t>(e)	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≤5|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≥2]</m:t>
                    </m:r>
                  </m:oMath>
                </a14:m>
                <a:endParaRPr lang="en-US" dirty="0"/>
              </a:p>
              <a:p>
                <a:pPr marL="514350" indent="-514350">
                  <a:buAutoNum type="alphaLcParenBoth" startAt="6"/>
                </a:pPr>
                <a:r>
                  <a:rPr lang="en-US" dirty="0"/>
                  <a:t>Find the probability mass function and express it tabular form.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D9704B-5E35-14D6-D093-435BE8F3B7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8DC1E14-77B2-EF01-434B-F18ED5BD4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1475" y="3686333"/>
            <a:ext cx="3129597" cy="204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578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F8403-5EB1-33C3-C42A-CAAF112AA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4 Solutions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9F015C-8F74-2C40-BD08-E3C6BD0B6A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(a) See graph on the right-hand side.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(b)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=5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=0.75−0.5=0.25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(c)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(d)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1.4&lt;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&lt;6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1.4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=0.75−0.25=0.5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(e)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≤5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≤5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≥2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≥2]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[2≤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≤5]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≥2]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0.75−0.25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1−0.25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(f)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=0.25,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 3, 5, 7 ⟹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𝑈𝑛𝑖𝑓𝑜𝑟𝑚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𝑑𝑖𝑠𝑡𝑟𝑖𝑏𝑢𝑡𝑖𝑜𝑛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9F015C-8F74-2C40-BD08-E3C6BD0B6A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 b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85F5B82-D225-3384-F6CA-9E0D67297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360" y="2026323"/>
            <a:ext cx="2752725" cy="197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253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4FF9D-B635-9F23-5B10-201E246BC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63E0AC-AD8C-FEA9-7DE3-ECF8084078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We toss two fair coins,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, simultaneously and when both coins come up heads (H), we call it a success.  Suppose we toss these coins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dirty="0"/>
                  <a:t> times (trials), each trial has a probability of success denoted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.  Let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denote the random variable that counts the number of successes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dirty="0"/>
                  <a:t> trials.</a:t>
                </a:r>
              </a:p>
              <a:p>
                <a:pPr marL="0" indent="0">
                  <a:buNone/>
                </a:pPr>
                <a:r>
                  <a:rPr lang="en-US" dirty="0"/>
                  <a:t>(a)	What is the probability of success,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for each trial?</a:t>
                </a:r>
              </a:p>
              <a:p>
                <a:pPr marL="0" indent="0">
                  <a:buNone/>
                </a:pPr>
                <a:r>
                  <a:rPr lang="en-US" dirty="0"/>
                  <a:t>(b)	What is the expression for the PMF of random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r>
                  <a:rPr lang="en-US" dirty="0"/>
                  <a:t>(c)	 Evaluate the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&lt;2.5]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63E0AC-AD8C-FEA9-7DE3-ECF8084078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80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1766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90C33-D8EC-27C3-CD3D-D6ABF8E96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Example 5 Solutions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FF7E14-CCBA-5083-C024-FDE62917BE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AutoNum type="alphaLcParenBoth"/>
                </a:pPr>
                <a:r>
                  <a:rPr lang="en-US" dirty="0"/>
                  <a:t>There are 4 events when two coins are tossed simultaneously:    </a:t>
                </a:r>
              </a:p>
              <a:p>
                <a:pPr marL="0" indent="0">
                  <a:buNone/>
                </a:pPr>
                <a:r>
                  <a:rPr lang="en-US" b="0" dirty="0"/>
                  <a:t>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𝑇𝑇</m:t>
                    </m:r>
                  </m:oMath>
                </a14:m>
                <a:r>
                  <a:rPr lang="en-US" dirty="0"/>
                  <a:t>.  All four events have equal probability.  The  </a:t>
                </a:r>
              </a:p>
              <a:p>
                <a:pPr marL="0" indent="0">
                  <a:buNone/>
                </a:pPr>
                <a:r>
                  <a:rPr lang="en-US" dirty="0"/>
                  <a:t>      probability of success is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𝐻𝐻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marR="0" lvl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(b) </a:t>
                </a:r>
                <a:r>
                  <a:rPr lang="en-CA" sz="28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Since we are counting the number of successes, the distribution </a:t>
                </a:r>
              </a:p>
              <a:p>
                <a:pPr marL="0" marR="0" lvl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</a:t>
                </a:r>
                <a:r>
                  <a:rPr lang="en-CA" sz="28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 binomial.  The PMF is</a:t>
                </a:r>
              </a:p>
              <a:p>
                <a:pPr marL="0" marR="0" lvl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CA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eqArr>
                        </m:e>
                      </m:d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CA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=0, 1, 2, …, 10</m:t>
                      </m:r>
                    </m:oMath>
                  </m:oMathPara>
                </a14:m>
                <a:endParaRPr lang="en-CA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CA" sz="2800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FF7E14-CCBA-5083-C024-FDE62917BE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79742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SECTOMILLISECCONVERTED" val="1"/>
  <p:tag name="MMPROD_UIDATA" val="&lt;database version=&quot;11.0&quot;&gt;&lt;object type=&quot;1&quot; unique_id=&quot;10001&quot;&gt;&lt;object type=&quot;2&quot; unique_id=&quot;12501&quot;&gt;&lt;object type=&quot;3&quot; unique_id=&quot;12502&quot;&gt;&lt;property id=&quot;20148&quot; value=&quot;5&quot;/&gt;&lt;property id=&quot;20300&quot; value=&quot;Slide 1 - &amp;quot;ENEL 419 Probability and Random Variables&amp;quot;&quot;/&gt;&lt;property id=&quot;20307&quot; value=&quot;256&quot;/&gt;&lt;/object&gt;&lt;object type=&quot;3&quot; unique_id=&quot;12503&quot;&gt;&lt;property id=&quot;20148&quot; value=&quot;5&quot;/&gt;&lt;property id=&quot;20300&quot; value=&quot;Slide 2 - &amp;quot;Example 1 – PMF of Geometric Random Variable&amp;quot;&quot;/&gt;&lt;property id=&quot;20307&quot; value=&quot;257&quot;/&gt;&lt;/object&gt;&lt;object type=&quot;3&quot; unique_id=&quot;12504&quot;&gt;&lt;property id=&quot;20148&quot; value=&quot;5&quot;/&gt;&lt;property id=&quot;20300&quot; value=&quot;Slide 3 - &amp;quot;Example 1 – PMF of Geometric Random Variable&amp;quot;&quot;/&gt;&lt;property id=&quot;20307&quot; value=&quot;258&quot;/&gt;&lt;/object&gt;&lt;object type=&quot;3&quot; unique_id=&quot;12505&quot;&gt;&lt;property id=&quot;20148&quot; value=&quot;5&quot;/&gt;&lt;property id=&quot;20300&quot; value=&quot;Slide 4 - &amp;quot;Example 2 – Memoryless Property of the Geometric Distribution&amp;quot;&quot;/&gt;&lt;property id=&quot;20307&quot; value=&quot;259&quot;/&gt;&lt;/object&gt;&lt;object type=&quot;3&quot; unique_id=&quot;12542&quot;&gt;&lt;property id=&quot;20148&quot; value=&quot;5&quot;/&gt;&lt;property id=&quot;20300&quot; value=&quot;Slide 5 - &amp;quot;Example 3 – Memoryless Property of the Geometric Distribution&amp;quot;&quot;/&gt;&lt;property id=&quot;20307&quot; value=&quot;260&quot;/&gt;&lt;/object&gt;&lt;object type=&quot;3&quot; unique_id=&quot;12595&quot;&gt;&lt;property id=&quot;20148&quot; value=&quot;5&quot;/&gt;&lt;property id=&quot;20300&quot; value=&quot;Slide 6 - &amp;quot;Example 4&amp;quot;&quot;/&gt;&lt;property id=&quot;20307&quot; value=&quot;263&quot;/&gt;&lt;/object&gt;&lt;object type=&quot;3&quot; unique_id=&quot;12596&quot;&gt;&lt;property id=&quot;20148&quot; value=&quot;5&quot;/&gt;&lt;property id=&quot;20300&quot; value=&quot;Slide 7 - &amp;quot;Example 4 Solutions&amp;quot;&quot;/&gt;&lt;property id=&quot;20307&quot; value=&quot;264&quot;/&gt;&lt;/object&gt;&lt;object type=&quot;3&quot; unique_id=&quot;12597&quot;&gt;&lt;property id=&quot;20148&quot; value=&quot;5&quot;/&gt;&lt;property id=&quot;20300&quot; value=&quot;Slide 8 - &amp;quot;Example 5&amp;quot;&quot;/&gt;&lt;property id=&quot;20307&quot; value=&quot;266&quot;/&gt;&lt;/object&gt;&lt;object type=&quot;3&quot; unique_id=&quot;12598&quot;&gt;&lt;property id=&quot;20148&quot; value=&quot;5&quot;/&gt;&lt;property id=&quot;20300&quot; value=&quot;Slide 9 - &amp;quot;Example 5 Solutions&amp;quot;&quot;/&gt;&lt;property id=&quot;20307&quot; value=&quot;268&quot;/&gt;&lt;/object&gt;&lt;object type=&quot;3&quot; unique_id=&quot;12599&quot;&gt;&lt;property id=&quot;20148&quot; value=&quot;5&quot;/&gt;&lt;property id=&quot;20300&quot; value=&quot;Slide 10 - &amp;quot;Example 5 Solutions&amp;quot;&quot;/&gt;&lt;property id=&quot;20307&quot; value=&quot;267&quot;/&gt;&lt;/object&gt;&lt;object type=&quot;3&quot; unique_id=&quot;12600&quot;&gt;&lt;property id=&quot;20148&quot; value=&quot;5&quot;/&gt;&lt;property id=&quot;20300&quot; value=&quot;Slide 11 - &amp;quot;Example 6&amp;quot;&quot;/&gt;&lt;property id=&quot;20307&quot; value=&quot;269&quot;/&gt;&lt;/object&gt;&lt;/object&gt;&lt;object type=&quot;8&quot; unique_id=&quot;12511&quot;&gt;&lt;/object&gt;&lt;/object&gt;&lt;/database&gt;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743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ENEL 419 Probability and Random Variables</vt:lpstr>
      <vt:lpstr>Example 1 – PMF of Geometric Random Variable</vt:lpstr>
      <vt:lpstr>Example 1 – PMF of Geometric Random Variable</vt:lpstr>
      <vt:lpstr>Example 2 – Memoryless Property of the Geometric Distribution</vt:lpstr>
      <vt:lpstr>Example 3 – Memoryless Property of the Geometric Distribution</vt:lpstr>
      <vt:lpstr>Example 4</vt:lpstr>
      <vt:lpstr>Example 4 Solutions</vt:lpstr>
      <vt:lpstr>Example 5</vt:lpstr>
      <vt:lpstr>Example 5 Solutions</vt:lpstr>
      <vt:lpstr>Example 5 Solutions</vt:lpstr>
      <vt:lpstr>Example 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Abu Sesay</dc:creator>
  <cp:lastModifiedBy>Abu Sesay</cp:lastModifiedBy>
  <cp:revision>6</cp:revision>
  <dcterms:created xsi:type="dcterms:W3CDTF">2023-10-04T18:39:01Z</dcterms:created>
  <dcterms:modified xsi:type="dcterms:W3CDTF">2023-10-04T20:03:11Z</dcterms:modified>
</cp:coreProperties>
</file>