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3" r:id="rId4"/>
    <p:sldId id="259" r:id="rId5"/>
    <p:sldId id="260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6666FF"/>
    <a:srgbClr val="3399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2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D5365-4C97-344A-9DE7-AD18B439AC36}" type="datetimeFigureOut">
              <a:rPr kumimoji="1" lang="ja-JP" altLang="en-US" smtClean="0"/>
              <a:t>2014/6/26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4B54E-1BB1-2E4C-BFDA-0B8A9A273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835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E9583-6D04-3A40-AA95-A3761DF598AB}" type="datetimeFigureOut">
              <a:rPr kumimoji="1" lang="ja-JP" altLang="en-US" smtClean="0"/>
              <a:t>2014/6/26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5235B-DF99-8848-88E1-59801AFB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81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2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0388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011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9182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164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9436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1727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5222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9429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2825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635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233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2D2B3B-882E-40F3-A32F-6DD516915044}" type="slidenum">
              <a:rPr lang="en-US" altLang="ja-JP" sz="2000" b="1" smtClean="0"/>
              <a:pPr/>
              <a:t>‹#›</a:t>
            </a:fld>
            <a:endParaRPr lang="en-US" sz="20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1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6/26/2014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5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1141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lang="en-US" altLang="ja-JP"/>
              <a:t>D</a:t>
            </a:r>
            <a:r>
              <a:rPr lang="en-US" altLang="ja-JP" sz="4800"/>
              <a:t>irichlet's </a:t>
            </a:r>
            <a:r>
              <a:rPr lang="en-US" altLang="ja-JP" sz="4800"/>
              <a:t>Theorem </a:t>
            </a:r>
            <a:r>
              <a:rPr lang="en-US" altLang="ja-JP" sz="4800" smtClean="0"/>
              <a:t>on 	Arithmetic Progressions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713220" cy="1066800"/>
          </a:xfrm>
        </p:spPr>
        <p:txBody>
          <a:bodyPr/>
          <a:lstStyle/>
          <a:p>
            <a:r>
              <a:rPr kumimoji="1" lang="en-US" altLang="ja-JP" dirty="0"/>
              <a:t>http</a:t>
            </a:r>
            <a:r>
              <a:rPr kumimoji="1" lang="en-US" altLang="ja-JP"/>
              <a:t>://</a:t>
            </a:r>
            <a:r>
              <a:rPr kumimoji="1" lang="en-US" altLang="ja-JP" smtClean="0"/>
              <a:t>judge.u-aizu.ac.jp/onlinejudge/description.jsp?id=1141&amp;lang=jp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94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058194"/>
            <a:ext cx="7620000" cy="2342606"/>
          </a:xfrm>
        </p:spPr>
        <p:txBody>
          <a:bodyPr/>
          <a:lstStyle/>
          <a:p>
            <a:r>
              <a:rPr lang="ja-JP" altLang="en-US" smtClean="0"/>
              <a:t>初項 </a:t>
            </a:r>
            <a:r>
              <a:rPr lang="en-US" altLang="ja-JP" i="1" smtClean="0"/>
              <a:t>a</a:t>
            </a:r>
            <a:r>
              <a:rPr lang="en-US" altLang="ja-JP" smtClean="0"/>
              <a:t> = 2 </a:t>
            </a:r>
            <a:r>
              <a:rPr lang="ja-JP" altLang="en-US" smtClean="0"/>
              <a:t>公差 </a:t>
            </a:r>
            <a:r>
              <a:rPr lang="en-US" altLang="ja-JP" i="1" smtClean="0"/>
              <a:t>d</a:t>
            </a:r>
            <a:r>
              <a:rPr lang="en-US" altLang="ja-JP" smtClean="0"/>
              <a:t> = 3 </a:t>
            </a:r>
            <a:r>
              <a:rPr lang="ja-JP" altLang="en-US" smtClean="0"/>
              <a:t>の等差数列</a:t>
            </a:r>
            <a:endParaRPr lang="en-US" altLang="ja-JP" smtClean="0"/>
          </a:p>
          <a:p>
            <a:endParaRPr kumimoji="1" lang="en-US" altLang="ja-JP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96538" y="2137083"/>
            <a:ext cx="6941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等差数列の </a:t>
            </a:r>
            <a:r>
              <a:rPr kumimoji="1" lang="en-US" altLang="ja-JP" sz="4000" i="1"/>
              <a:t>n</a:t>
            </a:r>
            <a:r>
              <a:rPr kumimoji="1" lang="en-US" altLang="ja-JP" sz="4000"/>
              <a:t> </a:t>
            </a:r>
            <a:r>
              <a:rPr kumimoji="1" lang="ja-JP" altLang="en-US" sz="4000"/>
              <a:t>番目の素数</a:t>
            </a:r>
            <a:r>
              <a:rPr kumimoji="1" lang="ja-JP" altLang="en-US" sz="4000"/>
              <a:t>は</a:t>
            </a:r>
            <a:r>
              <a:rPr kumimoji="1" lang="ja-JP" altLang="en-US" sz="4000" smtClean="0"/>
              <a:t>？</a:t>
            </a:r>
            <a:endParaRPr kumimoji="1" lang="ja-JP" altLang="en-US" sz="40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0703" y="4998664"/>
            <a:ext cx="7250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latin typeface="Lucida Console"/>
                <a:cs typeface="Lucida Console"/>
              </a:rPr>
              <a:t>2,5,8,11,14,17,20,23,26,29,32,35,38, …</a:t>
            </a:r>
            <a:endParaRPr kumimoji="1" lang="ja-JP" alt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426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058194"/>
            <a:ext cx="7620000" cy="2342606"/>
          </a:xfrm>
        </p:spPr>
        <p:txBody>
          <a:bodyPr/>
          <a:lstStyle/>
          <a:p>
            <a:r>
              <a:rPr lang="ja-JP" altLang="en-US" smtClean="0"/>
              <a:t>初項 </a:t>
            </a:r>
            <a:r>
              <a:rPr lang="en-US" altLang="ja-JP" i="1" smtClean="0"/>
              <a:t>a</a:t>
            </a:r>
            <a:r>
              <a:rPr lang="en-US" altLang="ja-JP" smtClean="0"/>
              <a:t> = 2 </a:t>
            </a:r>
            <a:r>
              <a:rPr lang="ja-JP" altLang="en-US" smtClean="0"/>
              <a:t>公差 </a:t>
            </a:r>
            <a:r>
              <a:rPr lang="en-US" altLang="ja-JP" i="1" smtClean="0"/>
              <a:t>d</a:t>
            </a:r>
            <a:r>
              <a:rPr lang="en-US" altLang="ja-JP" smtClean="0"/>
              <a:t> = 3 </a:t>
            </a:r>
            <a:r>
              <a:rPr lang="ja-JP" altLang="en-US" smtClean="0"/>
              <a:t>の等差数列</a:t>
            </a:r>
            <a:endParaRPr lang="en-US" altLang="ja-JP" smtClean="0"/>
          </a:p>
          <a:p>
            <a:endParaRPr kumimoji="1" lang="en-US" altLang="ja-JP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96538" y="2137083"/>
            <a:ext cx="6941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等差数列の </a:t>
            </a:r>
            <a:r>
              <a:rPr kumimoji="1" lang="en-US" altLang="ja-JP" sz="4000" i="1"/>
              <a:t>n</a:t>
            </a:r>
            <a:r>
              <a:rPr kumimoji="1" lang="en-US" altLang="ja-JP" sz="4000"/>
              <a:t> </a:t>
            </a:r>
            <a:r>
              <a:rPr kumimoji="1" lang="ja-JP" altLang="en-US" sz="4000"/>
              <a:t>番目の素数</a:t>
            </a:r>
            <a:r>
              <a:rPr kumimoji="1" lang="ja-JP" altLang="en-US" sz="4000"/>
              <a:t>は</a:t>
            </a:r>
            <a:r>
              <a:rPr kumimoji="1" lang="ja-JP" altLang="en-US" sz="4000" smtClean="0"/>
              <a:t>？</a:t>
            </a:r>
            <a:endParaRPr kumimoji="1" lang="ja-JP" altLang="en-US" sz="40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0703" y="4998664"/>
            <a:ext cx="7250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2</a:t>
            </a:r>
            <a:r>
              <a:rPr kumimoji="1" lang="en-US" altLang="ja-JP" sz="2400" smtClean="0">
                <a:latin typeface="Lucida Console"/>
                <a:cs typeface="Lucida Console"/>
              </a:rPr>
              <a:t>,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5</a:t>
            </a:r>
            <a:r>
              <a:rPr kumimoji="1" lang="en-US" altLang="ja-JP" sz="2400" smtClean="0">
                <a:latin typeface="Lucida Console"/>
                <a:cs typeface="Lucida Console"/>
              </a:rPr>
              <a:t>,8,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11</a:t>
            </a:r>
            <a:r>
              <a:rPr kumimoji="1" lang="en-US" altLang="ja-JP" sz="2400" smtClean="0">
                <a:latin typeface="Lucida Console"/>
                <a:cs typeface="Lucida Console"/>
              </a:rPr>
              <a:t>,14,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17</a:t>
            </a:r>
            <a:r>
              <a:rPr kumimoji="1" lang="en-US" altLang="ja-JP" sz="2400" smtClean="0">
                <a:latin typeface="Lucida Console"/>
                <a:cs typeface="Lucida Console"/>
              </a:rPr>
              <a:t>,20,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23</a:t>
            </a:r>
            <a:r>
              <a:rPr kumimoji="1" lang="en-US" altLang="ja-JP" sz="2400" smtClean="0">
                <a:latin typeface="Lucida Console"/>
                <a:cs typeface="Lucida Console"/>
              </a:rPr>
              <a:t>,26,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29</a:t>
            </a:r>
            <a:r>
              <a:rPr kumimoji="1" lang="en-US" altLang="ja-JP" sz="2400" smtClean="0">
                <a:latin typeface="Lucida Console"/>
                <a:cs typeface="Lucida Console"/>
              </a:rPr>
              <a:t>,32,35,38, …</a:t>
            </a:r>
            <a:endParaRPr kumimoji="1" lang="ja-JP" altLang="en-US" sz="2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017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素数判定アルゴリズム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試し割り</a:t>
            </a:r>
            <a:endParaRPr kumimoji="1" lang="en-US" altLang="ja-JP" smtClean="0">
              <a:solidFill>
                <a:srgbClr val="FF0000"/>
              </a:solidFill>
            </a:endParaRPr>
          </a:p>
          <a:p>
            <a:pPr lvl="1"/>
            <a:r>
              <a:rPr lang="ja-JP" altLang="en-US" smtClean="0"/>
              <a:t>とりあえず全部の数字で割ってみよう</a:t>
            </a:r>
            <a:endParaRPr lang="en-US" altLang="ja-JP" smtClean="0"/>
          </a:p>
          <a:p>
            <a:pPr lvl="1"/>
            <a:endParaRPr kumimoji="1" lang="en-US" altLang="ja-JP"/>
          </a:p>
          <a:p>
            <a:r>
              <a:rPr kumimoji="1" lang="ja-JP" altLang="en-US" smtClean="0"/>
              <a:t>エラトステネスの篩</a:t>
            </a:r>
            <a:endParaRPr kumimoji="1" lang="en-US" altLang="ja-JP" smtClean="0"/>
          </a:p>
          <a:p>
            <a:pPr lvl="1"/>
            <a:r>
              <a:rPr lang="ja-JP" altLang="en-US" smtClean="0"/>
              <a:t>整数</a:t>
            </a:r>
            <a:r>
              <a:rPr lang="en-US" altLang="ja-JP" smtClean="0"/>
              <a:t> </a:t>
            </a:r>
            <a:r>
              <a:rPr lang="en-US" altLang="ja-JP" i="1" smtClean="0"/>
              <a:t>x</a:t>
            </a:r>
            <a:r>
              <a:rPr lang="en-US" altLang="ja-JP" smtClean="0"/>
              <a:t> </a:t>
            </a:r>
            <a:r>
              <a:rPr lang="ja-JP" altLang="en-US" smtClean="0"/>
              <a:t>以下の全ての素数を列挙</a:t>
            </a:r>
            <a:endParaRPr kumimoji="1" lang="en-US" altLang="ja-JP"/>
          </a:p>
          <a:p>
            <a:endParaRPr lang="en-US" altLang="ja-JP" smtClean="0"/>
          </a:p>
          <a:p>
            <a:r>
              <a:rPr lang="en-US" altLang="ja-JP" smtClean="0"/>
              <a:t>Solovay-Strassen</a:t>
            </a:r>
          </a:p>
          <a:p>
            <a:pPr lvl="1"/>
            <a:r>
              <a:rPr lang="ja-JP" altLang="en-US" smtClean="0"/>
              <a:t>確率的素数判定法</a:t>
            </a:r>
            <a:endParaRPr lang="en-US" altLang="ja-JP" smtClean="0"/>
          </a:p>
          <a:p>
            <a:pPr lvl="1"/>
            <a:endParaRPr lang="en-US" altLang="ja-JP" smtClean="0"/>
          </a:p>
          <a:p>
            <a:pPr marL="114300" indent="0" algn="r">
              <a:buNone/>
            </a:pPr>
            <a:r>
              <a:rPr lang="en-US" altLang="ja-JP" smtClean="0"/>
              <a:t>etc …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94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50618" y="1516685"/>
            <a:ext cx="706475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solidFill>
                  <a:srgbClr val="339933"/>
                </a:solidFill>
                <a:latin typeface="Lucida Console"/>
                <a:cs typeface="Lucida Console"/>
              </a:rPr>
              <a:t>bool</a:t>
            </a:r>
            <a:r>
              <a:rPr kumimoji="1" lang="en-US" altLang="ja-JP" sz="2400">
                <a:latin typeface="Lucida Console"/>
                <a:cs typeface="Lucida Console"/>
              </a:rPr>
              <a:t> isPrime(</a:t>
            </a:r>
            <a:r>
              <a:rPr kumimoji="1" lang="en-US" altLang="ja-JP" sz="2400">
                <a:solidFill>
                  <a:srgbClr val="339933"/>
                </a:solidFill>
                <a:latin typeface="Lucida Console"/>
                <a:cs typeface="Lucida Console"/>
              </a:rPr>
              <a:t>long</a:t>
            </a:r>
            <a:r>
              <a:rPr kumimoji="1" lang="en-US" altLang="ja-JP" sz="2400">
                <a:latin typeface="Lucida Console"/>
                <a:cs typeface="Lucida Console"/>
              </a:rPr>
              <a:t> a</a:t>
            </a:r>
            <a:r>
              <a:rPr kumimoji="1" lang="en-US" altLang="ja-JP" sz="2400">
                <a:latin typeface="Lucida Console"/>
                <a:cs typeface="Lucida Console"/>
              </a:rPr>
              <a:t>) </a:t>
            </a:r>
            <a:r>
              <a:rPr kumimoji="1" lang="en-US" altLang="ja-JP" sz="2400" smtClean="0">
                <a:latin typeface="Lucida Console"/>
                <a:cs typeface="Lucida Console"/>
              </a:rPr>
              <a:t>{</a:t>
            </a:r>
          </a:p>
          <a:p>
            <a:r>
              <a:rPr kumimoji="1" lang="en-US" altLang="ja-JP" sz="2400">
                <a:latin typeface="Lucida Console"/>
                <a:cs typeface="Lucida Console"/>
              </a:rPr>
              <a:t> </a:t>
            </a:r>
            <a:r>
              <a:rPr kumimoji="1" lang="en-US" altLang="ja-JP" sz="2400" smtClean="0">
                <a:latin typeface="Lucida Console"/>
                <a:cs typeface="Lucida Console"/>
              </a:rPr>
              <a:t> 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/* 2</a:t>
            </a:r>
            <a:r>
              <a:rPr kumimoji="1" lang="ja-JP" altLang="en-US" sz="2400" smtClean="0">
                <a:solidFill>
                  <a:srgbClr val="FF0000"/>
                </a:solidFill>
                <a:latin typeface="Lucida Console"/>
                <a:cs typeface="Lucida Console"/>
              </a:rPr>
              <a:t>なら素数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 */</a:t>
            </a: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  </a:t>
            </a:r>
            <a:r>
              <a:rPr kumimoji="1" lang="en-US" altLang="ja-JP" sz="2400">
                <a:solidFill>
                  <a:srgbClr val="00B0F0"/>
                </a:solidFill>
                <a:latin typeface="Lucida Console"/>
                <a:cs typeface="Lucida Console"/>
              </a:rPr>
              <a:t>if</a:t>
            </a:r>
            <a:r>
              <a:rPr kumimoji="1" lang="en-US" altLang="ja-JP" sz="2400">
                <a:latin typeface="Lucida Console"/>
                <a:cs typeface="Lucida Console"/>
              </a:rPr>
              <a:t>(a == </a:t>
            </a:r>
            <a:r>
              <a:rPr kumimoji="1" lang="en-US" altLang="ja-JP" sz="2400">
                <a:latin typeface="Lucida Console"/>
                <a:cs typeface="Lucida Console"/>
              </a:rPr>
              <a:t>2</a:t>
            </a:r>
            <a:r>
              <a:rPr kumimoji="1" lang="en-US" altLang="ja-JP" sz="2400" smtClean="0">
                <a:latin typeface="Lucida Console"/>
                <a:cs typeface="Lucida Console"/>
              </a:rPr>
              <a:t>) </a:t>
            </a:r>
            <a:r>
              <a:rPr kumimoji="1" lang="en-US" altLang="ja-JP" sz="2400" smtClean="0">
                <a:solidFill>
                  <a:srgbClr val="3399FF"/>
                </a:solidFill>
                <a:latin typeface="Lucida Console"/>
                <a:cs typeface="Lucida Console"/>
              </a:rPr>
              <a:t>return</a:t>
            </a:r>
            <a:r>
              <a:rPr kumimoji="1" lang="en-US" altLang="ja-JP" sz="2400" smtClean="0">
                <a:latin typeface="Lucida Console"/>
                <a:cs typeface="Lucida Console"/>
              </a:rPr>
              <a:t> </a:t>
            </a:r>
            <a:r>
              <a:rPr kumimoji="1" lang="en-US" altLang="ja-JP" sz="2400">
                <a:solidFill>
                  <a:srgbClr val="CC00CC"/>
                </a:solidFill>
                <a:latin typeface="Lucida Console"/>
                <a:cs typeface="Lucida Console"/>
              </a:rPr>
              <a:t>true</a:t>
            </a:r>
            <a:r>
              <a:rPr kumimoji="1" lang="en-US" altLang="ja-JP" sz="2400" smtClean="0">
                <a:latin typeface="Lucida Console"/>
                <a:cs typeface="Lucida Console"/>
              </a:rPr>
              <a:t>;</a:t>
            </a:r>
          </a:p>
          <a:p>
            <a:endParaRPr kumimoji="1" lang="en-US" altLang="ja-JP" sz="2400" smtClean="0">
              <a:latin typeface="Lucida Console"/>
              <a:cs typeface="Lucida Console"/>
            </a:endParaRPr>
          </a:p>
          <a:p>
            <a:r>
              <a:rPr kumimoji="1" lang="en-US" altLang="ja-JP" sz="2400">
                <a:latin typeface="Lucida Console"/>
                <a:cs typeface="Lucida Console"/>
              </a:rPr>
              <a:t> </a:t>
            </a:r>
            <a:r>
              <a:rPr kumimoji="1" lang="en-US" altLang="ja-JP" sz="2400" smtClean="0">
                <a:latin typeface="Lucida Console"/>
                <a:cs typeface="Lucida Console"/>
              </a:rPr>
              <a:t> 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/* 0,1</a:t>
            </a:r>
            <a:r>
              <a:rPr kumimoji="1" lang="ja-JP" altLang="en-US" sz="2400" smtClean="0">
                <a:solidFill>
                  <a:srgbClr val="FF0000"/>
                </a:solidFill>
                <a:latin typeface="Lucida Console"/>
                <a:cs typeface="Lucida Console"/>
              </a:rPr>
              <a:t>と偶数は素数でない</a:t>
            </a:r>
            <a:r>
              <a:rPr kumimoji="1" lang="en-US" altLang="ja-JP" sz="2400" smtClean="0">
                <a:solidFill>
                  <a:srgbClr val="FF0000"/>
                </a:solidFill>
                <a:latin typeface="Lucida Console"/>
                <a:cs typeface="Lucida Console"/>
              </a:rPr>
              <a:t> */</a:t>
            </a: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  </a:t>
            </a:r>
            <a:r>
              <a:rPr kumimoji="1" lang="en-US" altLang="ja-JP" sz="2400">
                <a:solidFill>
                  <a:srgbClr val="00B0F0"/>
                </a:solidFill>
                <a:latin typeface="Lucida Console"/>
                <a:cs typeface="Lucida Console"/>
              </a:rPr>
              <a:t>if</a:t>
            </a:r>
            <a:r>
              <a:rPr kumimoji="1" lang="en-US" altLang="ja-JP" sz="2400">
                <a:latin typeface="Lucida Console"/>
                <a:cs typeface="Lucida Console"/>
              </a:rPr>
              <a:t>(a &lt; 2 || !(a % </a:t>
            </a:r>
            <a:r>
              <a:rPr kumimoji="1" lang="en-US" altLang="ja-JP" sz="2400">
                <a:latin typeface="Lucida Console"/>
                <a:cs typeface="Lucida Console"/>
              </a:rPr>
              <a:t>2</a:t>
            </a:r>
            <a:r>
              <a:rPr kumimoji="1" lang="en-US" altLang="ja-JP" sz="2400" smtClean="0">
                <a:latin typeface="Lucida Console"/>
                <a:cs typeface="Lucida Console"/>
              </a:rPr>
              <a:t>)) </a:t>
            </a:r>
            <a:r>
              <a:rPr kumimoji="1" lang="en-US" altLang="ja-JP" sz="2400" smtClean="0">
                <a:solidFill>
                  <a:srgbClr val="00B0F0"/>
                </a:solidFill>
                <a:latin typeface="Lucida Console"/>
                <a:cs typeface="Lucida Console"/>
              </a:rPr>
              <a:t>return</a:t>
            </a:r>
            <a:r>
              <a:rPr kumimoji="1" lang="en-US" altLang="ja-JP" sz="2400" smtClean="0">
                <a:latin typeface="Lucida Console"/>
                <a:cs typeface="Lucida Console"/>
              </a:rPr>
              <a:t> </a:t>
            </a:r>
            <a:r>
              <a:rPr kumimoji="1" lang="en-US" altLang="ja-JP" sz="2400">
                <a:solidFill>
                  <a:srgbClr val="CC00CC"/>
                </a:solidFill>
                <a:latin typeface="Lucida Console"/>
                <a:cs typeface="Lucida Console"/>
              </a:rPr>
              <a:t>false</a:t>
            </a:r>
            <a:r>
              <a:rPr kumimoji="1" lang="en-US" altLang="ja-JP" sz="2400" smtClean="0">
                <a:latin typeface="Lucida Console"/>
                <a:cs typeface="Lucida Console"/>
              </a:rPr>
              <a:t>;</a:t>
            </a:r>
          </a:p>
          <a:p>
            <a:endParaRPr kumimoji="1" lang="en-US" altLang="ja-JP" sz="2400" smtClean="0">
              <a:latin typeface="Lucida Console"/>
              <a:cs typeface="Lucida Console"/>
            </a:endParaRP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  </a:t>
            </a:r>
            <a:r>
              <a:rPr kumimoji="1" lang="en-US" altLang="ja-JP" sz="2400">
                <a:solidFill>
                  <a:srgbClr val="FF0000"/>
                </a:solidFill>
                <a:latin typeface="Lucida Console"/>
                <a:cs typeface="Lucida Console"/>
              </a:rPr>
              <a:t>/* 3</a:t>
            </a:r>
            <a:r>
              <a:rPr kumimoji="1" lang="ja-JP" altLang="en-US" sz="2400">
                <a:solidFill>
                  <a:srgbClr val="FF0000"/>
                </a:solidFill>
                <a:latin typeface="Lucida Console"/>
                <a:cs typeface="Lucida Console"/>
              </a:rPr>
              <a:t>から順に割ってみる *</a:t>
            </a:r>
            <a:r>
              <a:rPr kumimoji="1" lang="en-US" altLang="ja-JP" sz="2400">
                <a:solidFill>
                  <a:srgbClr val="FF0000"/>
                </a:solidFill>
                <a:latin typeface="Lucida Console"/>
                <a:cs typeface="Lucida Console"/>
              </a:rPr>
              <a:t>/  </a:t>
            </a:r>
            <a:endParaRPr kumimoji="1" lang="en-US" altLang="ja-JP" sz="240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kumimoji="1" lang="en-US" altLang="ja-JP" sz="2400">
                <a:latin typeface="Lucida Console"/>
                <a:cs typeface="Lucida Console"/>
              </a:rPr>
              <a:t> </a:t>
            </a:r>
            <a:r>
              <a:rPr kumimoji="1" lang="en-US" altLang="ja-JP" sz="2400" smtClean="0">
                <a:latin typeface="Lucida Console"/>
                <a:cs typeface="Lucida Console"/>
              </a:rPr>
              <a:t> </a:t>
            </a:r>
            <a:r>
              <a:rPr kumimoji="1" lang="en-US" altLang="ja-JP" sz="2400" smtClean="0">
                <a:solidFill>
                  <a:srgbClr val="00B0F0"/>
                </a:solidFill>
                <a:latin typeface="Lucida Console"/>
                <a:cs typeface="Lucida Console"/>
              </a:rPr>
              <a:t>for</a:t>
            </a:r>
            <a:r>
              <a:rPr kumimoji="1" lang="en-US" altLang="ja-JP" sz="2400" smtClean="0">
                <a:latin typeface="Lucida Console"/>
                <a:cs typeface="Lucida Console"/>
              </a:rPr>
              <a:t>(</a:t>
            </a:r>
            <a:r>
              <a:rPr kumimoji="1" lang="en-US" altLang="ja-JP" sz="2400" smtClean="0">
                <a:solidFill>
                  <a:srgbClr val="339933"/>
                </a:solidFill>
                <a:latin typeface="Lucida Console"/>
                <a:cs typeface="Lucida Console"/>
              </a:rPr>
              <a:t>int</a:t>
            </a:r>
            <a:r>
              <a:rPr kumimoji="1" lang="en-US" altLang="ja-JP" sz="2400" smtClean="0">
                <a:latin typeface="Lucida Console"/>
                <a:cs typeface="Lucida Console"/>
              </a:rPr>
              <a:t> </a:t>
            </a:r>
            <a:r>
              <a:rPr kumimoji="1" lang="en-US" altLang="ja-JP" sz="2400">
                <a:latin typeface="Lucida Console"/>
                <a:cs typeface="Lucida Console"/>
              </a:rPr>
              <a:t>i = 3; i &lt;= a / i; i += </a:t>
            </a:r>
            <a:r>
              <a:rPr kumimoji="1" lang="en-US" altLang="ja-JP" sz="2400">
                <a:latin typeface="Lucida Console"/>
                <a:cs typeface="Lucida Console"/>
              </a:rPr>
              <a:t>2</a:t>
            </a:r>
            <a:r>
              <a:rPr kumimoji="1" lang="en-US" altLang="ja-JP" sz="2400" smtClean="0">
                <a:latin typeface="Lucida Console"/>
                <a:cs typeface="Lucida Console"/>
              </a:rPr>
              <a:t>)</a:t>
            </a: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    </a:t>
            </a:r>
            <a:r>
              <a:rPr kumimoji="1" lang="en-US" altLang="ja-JP" sz="2400">
                <a:solidFill>
                  <a:srgbClr val="00B0F0"/>
                </a:solidFill>
                <a:latin typeface="Lucida Console"/>
                <a:cs typeface="Lucida Console"/>
              </a:rPr>
              <a:t>if</a:t>
            </a:r>
            <a:r>
              <a:rPr kumimoji="1" lang="en-US" altLang="ja-JP" sz="2400">
                <a:latin typeface="Lucida Console"/>
                <a:cs typeface="Lucida Console"/>
              </a:rPr>
              <a:t>(!(a % i</a:t>
            </a:r>
            <a:r>
              <a:rPr kumimoji="1" lang="en-US" altLang="ja-JP" sz="2400">
                <a:latin typeface="Lucida Console"/>
                <a:cs typeface="Lucida Console"/>
              </a:rPr>
              <a:t>)) </a:t>
            </a:r>
            <a:r>
              <a:rPr kumimoji="1" lang="en-US" altLang="ja-JP" sz="2400" smtClean="0">
                <a:solidFill>
                  <a:srgbClr val="00B0F0"/>
                </a:solidFill>
                <a:latin typeface="Lucida Console"/>
                <a:cs typeface="Lucida Console"/>
              </a:rPr>
              <a:t>return</a:t>
            </a:r>
            <a:r>
              <a:rPr kumimoji="1" lang="en-US" altLang="ja-JP" sz="2400" smtClean="0">
                <a:latin typeface="Lucida Console"/>
                <a:cs typeface="Lucida Console"/>
              </a:rPr>
              <a:t> </a:t>
            </a:r>
            <a:r>
              <a:rPr kumimoji="1" lang="en-US" altLang="ja-JP" sz="2400">
                <a:solidFill>
                  <a:srgbClr val="CC00CC"/>
                </a:solidFill>
                <a:latin typeface="Lucida Console"/>
                <a:cs typeface="Lucida Console"/>
              </a:rPr>
              <a:t>false</a:t>
            </a:r>
            <a:r>
              <a:rPr kumimoji="1" lang="en-US" altLang="ja-JP" sz="2400" smtClean="0">
                <a:latin typeface="Lucida Console"/>
                <a:cs typeface="Lucida Console"/>
              </a:rPr>
              <a:t>;</a:t>
            </a:r>
          </a:p>
          <a:p>
            <a:endParaRPr kumimoji="1" lang="en-US" altLang="ja-JP" sz="2400" smtClean="0">
              <a:latin typeface="Lucida Console"/>
              <a:cs typeface="Lucida Console"/>
            </a:endParaRP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  </a:t>
            </a:r>
            <a:r>
              <a:rPr kumimoji="1" lang="en-US" altLang="ja-JP" sz="2400" smtClean="0">
                <a:solidFill>
                  <a:srgbClr val="00B0F0"/>
                </a:solidFill>
                <a:latin typeface="Lucida Console"/>
                <a:cs typeface="Lucida Console"/>
              </a:rPr>
              <a:t>return</a:t>
            </a:r>
            <a:r>
              <a:rPr kumimoji="1" lang="en-US" altLang="ja-JP" sz="2400" smtClean="0">
                <a:latin typeface="Lucida Console"/>
                <a:cs typeface="Lucida Console"/>
              </a:rPr>
              <a:t> </a:t>
            </a:r>
            <a:r>
              <a:rPr kumimoji="1" lang="en-US" altLang="ja-JP" sz="2400">
                <a:solidFill>
                  <a:srgbClr val="CC00CC"/>
                </a:solidFill>
                <a:latin typeface="Lucida Console"/>
                <a:cs typeface="Lucida Console"/>
              </a:rPr>
              <a:t>true</a:t>
            </a:r>
            <a:r>
              <a:rPr kumimoji="1" lang="en-US" altLang="ja-JP" sz="2400" smtClean="0">
                <a:latin typeface="Lucida Console"/>
                <a:cs typeface="Lucida Console"/>
              </a:rPr>
              <a:t>;</a:t>
            </a:r>
          </a:p>
          <a:p>
            <a:r>
              <a:rPr kumimoji="1" lang="en-US" altLang="ja-JP" sz="2400" smtClean="0">
                <a:latin typeface="Lucida Console"/>
                <a:cs typeface="Lucida Console"/>
              </a:rPr>
              <a:t>}</a:t>
            </a:r>
            <a:endParaRPr kumimoji="1" lang="en-US" altLang="ja-JP" sz="240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298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xthm2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都市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xthm2" id="{E1962F9B-E887-4E1F-8A64-B902C09EE549}" vid="{9C057772-10ED-4CD2-B2B5-F1E595235618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Rxthm2</Template>
  <TotalTime>690</TotalTime>
  <Words>163</Words>
  <Application>Microsoft Office PowerPoint</Application>
  <PresentationFormat>画面に合わせる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Calisto MT</vt:lpstr>
      <vt:lpstr>ＭＳ Ｐゴシック</vt:lpstr>
      <vt:lpstr>ＭＳ 明朝</vt:lpstr>
      <vt:lpstr>Arial</vt:lpstr>
      <vt:lpstr>Calibri</vt:lpstr>
      <vt:lpstr>Lucida Console</vt:lpstr>
      <vt:lpstr>Rxthm2</vt:lpstr>
      <vt:lpstr>1141 Dirichlet's Theorem on  Arithmetic Progressions </vt:lpstr>
      <vt:lpstr>問題概要</vt:lpstr>
      <vt:lpstr>問題概要</vt:lpstr>
      <vt:lpstr>素数判定アルゴリズム</vt:lpstr>
      <vt:lpstr>実装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2523</dc:title>
  <dc:creator>Hoshi Koutarou</dc:creator>
  <cp:lastModifiedBy>Koutarou Hoshi</cp:lastModifiedBy>
  <cp:revision>47</cp:revision>
  <dcterms:created xsi:type="dcterms:W3CDTF">2014-04-14T07:30:56Z</dcterms:created>
  <dcterms:modified xsi:type="dcterms:W3CDTF">2014-06-26T12:09:35Z</dcterms:modified>
</cp:coreProperties>
</file>