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90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901"/>
    <a:srgbClr val="008080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69" autoAdjust="0"/>
  </p:normalViewPr>
  <p:slideViewPr>
    <p:cSldViewPr snapToGrid="0">
      <p:cViewPr varScale="1">
        <p:scale>
          <a:sx n="118" d="100"/>
          <a:sy n="118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692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332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9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4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60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2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3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5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20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27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1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97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2015/6/15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785340" cy="2593975"/>
          </a:xfrm>
        </p:spPr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2254 </a:t>
            </a:r>
            <a:r>
              <a:rPr kumimoji="1" lang="en-US" altLang="ja-JP" sz="6000" smtClean="0"/>
              <a:t>- </a:t>
            </a:r>
            <a:r>
              <a:rPr lang="en-US" altLang="ja-JP" sz="3600"/>
              <a:t>Fastest Route</a:t>
            </a:r>
            <a:endParaRPr kumimoji="1" lang="ja-JP" altLang="en-US" sz="3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</a:t>
            </a:r>
            <a:r>
              <a:rPr lang="en-US" altLang="ja-JP" sz="2000" smtClean="0"/>
              <a:t>judge.u-aizu.ac.jp/onlinejudge/description.jsp?id=2254</a:t>
            </a:r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648037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080201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3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>
                <a:solidFill>
                  <a:schemeClr val="accent6"/>
                </a:solidFill>
              </a:rPr>
              <a:t>2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41890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579368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346807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3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16578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>
                <a:solidFill>
                  <a:schemeClr val="accent6"/>
                </a:solidFill>
              </a:rPr>
              <a:t>2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01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78151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23557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861298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291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1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42578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/>
              <a:t>min(</a:t>
            </a:r>
            <a:r>
              <a:rPr lang="en-US" altLang="ja-JP" sz="3600" smtClean="0">
                <a:solidFill>
                  <a:schemeClr val="accent2">
                    <a:lumMod val="75000"/>
                  </a:schemeClr>
                </a:solidFill>
              </a:rPr>
              <a:t>200</a:t>
            </a:r>
            <a:r>
              <a:rPr lang="en-US" altLang="ja-JP" sz="3600" smtClean="0"/>
              <a:t>, </a:t>
            </a:r>
            <a:r>
              <a:rPr lang="en-US" altLang="ja-JP" sz="3600" smtClean="0">
                <a:solidFill>
                  <a:schemeClr val="accent6"/>
                </a:solidFill>
              </a:rPr>
              <a:t>100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100</a:t>
            </a:r>
            <a:r>
              <a:rPr kumimoji="1" lang="en-US" altLang="ja-JP" sz="3600" smtClean="0"/>
              <a:t>)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3636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59733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23416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2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41793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/>
              <a:t>min(</a:t>
            </a:r>
            <a:r>
              <a:rPr lang="en-US" altLang="ja-JP" sz="3600" smtClean="0">
                <a:solidFill>
                  <a:schemeClr val="accent2">
                    <a:lumMod val="75000"/>
                  </a:schemeClr>
                </a:solidFill>
              </a:rPr>
              <a:t>201</a:t>
            </a:r>
            <a:r>
              <a:rPr lang="en-US" altLang="ja-JP" sz="3600" smtClean="0"/>
              <a:t>, </a:t>
            </a:r>
            <a:r>
              <a:rPr lang="en-US" altLang="ja-JP" sz="3600" smtClean="0">
                <a:solidFill>
                  <a:schemeClr val="accent6"/>
                </a:solidFill>
              </a:rPr>
              <a:t>100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102</a:t>
            </a:r>
            <a:r>
              <a:rPr kumimoji="1" lang="en-US" altLang="ja-JP" sz="3600" smtClean="0"/>
              <a:t>)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95014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669133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67129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2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43364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/>
              <a:t>min(</a:t>
            </a:r>
            <a:r>
              <a:rPr lang="en-US" altLang="ja-JP" sz="3600" smtClean="0">
                <a:solidFill>
                  <a:schemeClr val="accent2">
                    <a:lumMod val="75000"/>
                  </a:schemeClr>
                </a:solidFill>
              </a:rPr>
              <a:t>202</a:t>
            </a:r>
            <a:r>
              <a:rPr lang="en-US" altLang="ja-JP" sz="3600" smtClean="0"/>
              <a:t>, </a:t>
            </a:r>
            <a:r>
              <a:rPr lang="en-US" altLang="ja-JP" sz="3600">
                <a:solidFill>
                  <a:schemeClr val="accent6"/>
                </a:solidFill>
              </a:rPr>
              <a:t>2</a:t>
            </a:r>
            <a:r>
              <a:rPr lang="en-US" altLang="ja-JP" sz="3600" smtClean="0">
                <a:solidFill>
                  <a:schemeClr val="accent6"/>
                </a:solidFill>
              </a:rPr>
              <a:t>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102</a:t>
            </a:r>
            <a:r>
              <a:rPr kumimoji="1" lang="en-US" altLang="ja-JP" sz="3600" smtClean="0"/>
              <a:t>)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21312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934323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469988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291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1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37417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/>
              <a:t>min(</a:t>
            </a:r>
            <a:r>
              <a:rPr lang="en-US" altLang="ja-JP" sz="3600" smtClean="0">
                <a:solidFill>
                  <a:schemeClr val="accent2">
                    <a:lumMod val="75000"/>
                  </a:schemeClr>
                </a:solidFill>
              </a:rPr>
              <a:t>202</a:t>
            </a:r>
            <a:r>
              <a:rPr lang="en-US" altLang="ja-JP" sz="3600" smtClean="0"/>
              <a:t>, </a:t>
            </a:r>
            <a:r>
              <a:rPr lang="en-US" altLang="ja-JP" sz="3600" smtClean="0">
                <a:solidFill>
                  <a:schemeClr val="accent6"/>
                </a:solidFill>
              </a:rPr>
              <a:t>201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</a:t>
            </a:r>
            <a:r>
              <a:rPr kumimoji="1" lang="en-US" altLang="ja-JP" sz="3600" smtClean="0"/>
              <a:t>)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41533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8179" y="2685083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 </a:t>
            </a:r>
            <a:r>
              <a:rPr kumimoji="1" lang="ja-JP" altLang="en-US" sz="3200" smtClean="0"/>
              <a:t>未</a:t>
            </a:r>
            <a:r>
              <a:rPr lang="ja-JP" altLang="en-US" sz="3200" smtClean="0"/>
              <a:t>攻略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  <a:endCxn id="17" idx="2"/>
          </p:cNvCxnSpPr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0" y="3689355"/>
            <a:ext cx="861301" cy="715989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77698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40595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8179" y="2685083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未攻略</a:t>
            </a:r>
            <a:endParaRPr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未攻略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 </a:t>
            </a:r>
            <a:r>
              <a:rPr kumimoji="1" lang="ja-JP" altLang="en-US" sz="3200" smtClean="0"/>
              <a:t>未</a:t>
            </a:r>
            <a:r>
              <a:rPr lang="ja-JP" altLang="en-US" sz="3200" smtClean="0"/>
              <a:t>攻略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  <a:endCxn id="17" idx="2"/>
          </p:cNvCxnSpPr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1" y="3689356"/>
            <a:ext cx="861300" cy="71598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35199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0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61057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8179" y="2685083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未攻略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 </a:t>
            </a:r>
            <a:r>
              <a:rPr kumimoji="1" lang="ja-JP" altLang="en-US" sz="3200" smtClean="0"/>
              <a:t>未</a:t>
            </a:r>
            <a:r>
              <a:rPr lang="ja-JP" altLang="en-US" sz="3200" smtClean="0"/>
              <a:t>攻略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  <a:endCxn id="17" idx="2"/>
          </p:cNvCxnSpPr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0" y="3689355"/>
            <a:ext cx="861301" cy="715989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684" y="5327788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1</a:t>
            </a:r>
            <a:endParaRPr kumimoji="1" lang="ja-JP" altLang="en-US" sz="36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35199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113178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2915" y="2685083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未攻略</a:t>
            </a:r>
            <a:endParaRPr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/>
              <a:t>未攻略</a:t>
            </a:r>
            <a:endParaRPr lang="en-US" altLang="ja-JP" sz="320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 </a:t>
            </a:r>
            <a:r>
              <a:rPr kumimoji="1" lang="ja-JP" altLang="en-US" sz="3200" smtClean="0"/>
              <a:t>攻略済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  <a:endCxn id="17" idx="2"/>
          </p:cNvCxnSpPr>
          <p:nvPr/>
        </p:nvCxnSpPr>
        <p:spPr>
          <a:xfrm flipH="1" flipV="1">
            <a:off x="4704327" y="3700746"/>
            <a:ext cx="988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1" y="3689356"/>
            <a:ext cx="861300" cy="71598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35199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2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0682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ステージ </a:t>
            </a:r>
            <a:r>
              <a:rPr kumimoji="1" lang="en-US" altLang="ja-JP" smtClean="0"/>
              <a:t>1 - n </a:t>
            </a:r>
            <a:r>
              <a:rPr kumimoji="1" lang="ja-JP" altLang="en-US" smtClean="0"/>
              <a:t>を全て攻略したい</a:t>
            </a:r>
            <a:endParaRPr lang="en-US" altLang="ja-JP"/>
          </a:p>
          <a:p>
            <a:r>
              <a:rPr kumimoji="1" lang="ja-JP" altLang="en-US" smtClean="0"/>
              <a:t>以前に攻略したステージによって難易度が変化</a:t>
            </a:r>
            <a:endParaRPr lang="en-US" altLang="ja-JP"/>
          </a:p>
          <a:p>
            <a:r>
              <a:rPr kumimoji="1" lang="ja-JP" altLang="en-US" smtClean="0"/>
              <a:t>どの順番で攻略したら攻略時間が最短になるか</a:t>
            </a:r>
            <a:endParaRPr kumimoji="1" lang="ja-JP" altLang="en-US"/>
          </a:p>
        </p:txBody>
      </p:sp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32866"/>
              </p:ext>
            </p:extLst>
          </p:nvPr>
        </p:nvGraphicFramePr>
        <p:xfrm>
          <a:off x="2148919" y="4166010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/>
                        <a:t>200</a:t>
                      </a:r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/>
                        <a:t>100</a:t>
                      </a:r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747681" y="37771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6672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未攻略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>
                <a:solidFill>
                  <a:schemeClr val="accent6"/>
                </a:solidFill>
              </a:rPr>
              <a:t>2 </a:t>
            </a:r>
            <a:r>
              <a:rPr lang="ja-JP" altLang="en-US" sz="3200" smtClean="0"/>
              <a:t>攻略済</a:t>
            </a:r>
            <a:endParaRPr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</p:cNvCxnSpPr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0" y="3689355"/>
            <a:ext cx="861301" cy="715989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3</a:t>
            </a:r>
            <a:endParaRPr kumimoji="1" lang="ja-JP" altLang="en-US" sz="36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35199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62915" y="2685083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1343876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8179" y="2685083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未攻略</a:t>
            </a:r>
            <a:endParaRPr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 </a:t>
            </a:r>
            <a:r>
              <a:rPr kumimoji="1" lang="ja-JP" altLang="en-US" sz="3200" smtClean="0"/>
              <a:t>未</a:t>
            </a:r>
            <a:r>
              <a:rPr lang="ja-JP" altLang="en-US" sz="3200" smtClean="0"/>
              <a:t>攻略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  <a:endCxn id="17" idx="2"/>
          </p:cNvCxnSpPr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1" y="3689356"/>
            <a:ext cx="861300" cy="71598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4</a:t>
            </a:r>
            <a:endParaRPr kumimoji="1" lang="ja-JP" altLang="en-US" sz="36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7698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63958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8179" y="2685083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chemeClr val="accent6"/>
                </a:solidFill>
              </a:rPr>
              <a:t>2</a:t>
            </a:r>
            <a:r>
              <a:rPr kumimoji="1" lang="en-US" altLang="ja-JP" sz="3200" smtClean="0">
                <a:solidFill>
                  <a:schemeClr val="accent6"/>
                </a:solidFill>
              </a:rPr>
              <a:t> </a:t>
            </a:r>
            <a:r>
              <a:rPr kumimoji="1" lang="ja-JP" altLang="en-US" sz="3200" smtClean="0"/>
              <a:t>未</a:t>
            </a:r>
            <a:r>
              <a:rPr lang="ja-JP" altLang="en-US" sz="3200" smtClean="0"/>
              <a:t>攻略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0"/>
            <a:endCxn id="17" idx="2"/>
          </p:cNvCxnSpPr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5752711" y="3689356"/>
            <a:ext cx="861300" cy="71598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5</a:t>
            </a:r>
            <a:endParaRPr kumimoji="1" lang="ja-JP" altLang="en-US" sz="36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7698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55293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167935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未攻略</a:t>
            </a:r>
            <a:endParaRPr lang="ja-JP" altLang="en-US" sz="32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8" idx="0"/>
          </p:cNvCxnSpPr>
          <p:nvPr/>
        </p:nvCxnSpPr>
        <p:spPr>
          <a:xfrm flipH="1" flipV="1">
            <a:off x="5752711" y="3689356"/>
            <a:ext cx="861300" cy="71598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55293" y="2685082"/>
            <a:ext cx="614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0</a:t>
            </a:r>
            <a:endParaRPr kumimoji="1" lang="ja-JP" altLang="en-US" sz="60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6</a:t>
            </a:r>
            <a:endParaRPr kumimoji="1" lang="ja-JP" altLang="en-US" sz="36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7698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>
                <a:solidFill>
                  <a:schemeClr val="accent6"/>
                </a:solidFill>
              </a:rPr>
              <a:t>2 </a:t>
            </a:r>
            <a:r>
              <a:rPr lang="ja-JP" altLang="en-US" sz="3200" smtClean="0"/>
              <a:t>攻略済</a:t>
            </a:r>
            <a:endParaRPr lang="ja-JP" altLang="en-US" sz="32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62915" y="2685083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98080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ビット</a:t>
            </a:r>
            <a:r>
              <a:rPr kumimoji="1" lang="en-US" altLang="ja-JP" smtClean="0"/>
              <a:t>DP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各ビットで状態を表現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34119" y="440534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3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flipV="1">
            <a:off x="2817534" y="3689355"/>
            <a:ext cx="883415" cy="71599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4705315" y="3700746"/>
            <a:ext cx="0" cy="70459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5752711" y="3689356"/>
            <a:ext cx="861300" cy="715988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33684" y="532778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mtClean="0"/>
              <a:t>i = 7</a:t>
            </a:r>
            <a:endParaRPr kumimoji="1" lang="ja-JP" altLang="en-US" sz="36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7698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21900" y="4405344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>
                <a:solidFill>
                  <a:schemeClr val="accent6"/>
                </a:solidFill>
              </a:rPr>
              <a:t>2 </a:t>
            </a:r>
            <a:r>
              <a:rPr lang="ja-JP" altLang="en-US" sz="3200" smtClean="0"/>
              <a:t>攻略済</a:t>
            </a:r>
            <a:endParaRPr lang="ja-JP" altLang="en-US" sz="32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62915" y="2685083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65862" y="440534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6"/>
                </a:solidFill>
              </a:rPr>
              <a:t>1 </a:t>
            </a:r>
            <a:r>
              <a:rPr lang="ja-JP" altLang="en-US" sz="3200" smtClean="0"/>
              <a:t>攻略済</a:t>
            </a:r>
            <a:endParaRPr kumimoji="1"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293" y="2685082"/>
            <a:ext cx="482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smtClean="0"/>
              <a:t>1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38754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ビット</a:t>
            </a:r>
            <a:r>
              <a:rPr lang="en-US" altLang="ja-JP" smtClean="0"/>
              <a:t>DP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96232" cy="843595"/>
              </a:xfrm>
            </p:spPr>
            <p:txBody>
              <a:bodyPr/>
              <a:lstStyle/>
              <a:p>
                <a:r>
                  <a:rPr lang="ja-JP" altLang="en-US" smtClean="0"/>
                  <a:t>配列の数 </a:t>
                </a:r>
                <a:r>
                  <a:rPr lang="en-US" altLang="ja-JP" smtClean="0"/>
                  <a:t>(</a:t>
                </a:r>
                <a:r>
                  <a:rPr lang="ja-JP" altLang="en-US" smtClean="0"/>
                  <a:t>状態数</a:t>
                </a:r>
                <a:r>
                  <a:rPr lang="en-US" altLang="ja-JP" smtClean="0"/>
                  <a:t>) </a:t>
                </a:r>
                <a:r>
                  <a:rPr lang="ja-JP" altLang="en-US" smtClean="0"/>
                  <a:t>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smtClean="0"/>
                  <a:t> </a:t>
                </a:r>
                <a:r>
                  <a:rPr lang="ja-JP" altLang="en-US" smtClean="0"/>
                  <a:t>個</a:t>
                </a: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96232" cy="843595"/>
              </a:xfrm>
              <a:blipFill rotWithShape="0">
                <a:blip r:embed="rId2"/>
                <a:stretch>
                  <a:fillRect l="-287" t="-9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2362366" y="2056836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smtClean="0">
                <a:latin typeface="Ricty" panose="020B0509020203020207" pitchFamily="49" charset="-128"/>
                <a:ea typeface="Ricty" panose="020B0509020203020207" pitchFamily="49" charset="-128"/>
              </a:rPr>
              <a:t>int dp[1&lt;&lt;n];</a:t>
            </a:r>
            <a:endParaRPr kumimoji="1" lang="ja-JP" altLang="en-US" sz="54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199" y="3225686"/>
            <a:ext cx="8496232" cy="84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状態 </a:t>
            </a:r>
            <a:r>
              <a:rPr lang="en-US" altLang="ja-JP" smtClean="0"/>
              <a:t>i </a:t>
            </a:r>
            <a:r>
              <a:rPr lang="ja-JP" altLang="en-US" smtClean="0"/>
              <a:t>の時 </a:t>
            </a:r>
            <a:r>
              <a:rPr lang="en-US" altLang="ja-JP" smtClean="0"/>
              <a:t>j </a:t>
            </a:r>
            <a:r>
              <a:rPr lang="ja-JP" altLang="en-US" smtClean="0"/>
              <a:t>番目のビットを立てる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62366" y="3697306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smtClean="0">
                <a:latin typeface="Ricty" panose="020B0509020203020207" pitchFamily="49" charset="-128"/>
                <a:ea typeface="Ricty" panose="020B0509020203020207" pitchFamily="49" charset="-128"/>
              </a:rPr>
              <a:t>i = i | 1&lt;&lt;j;</a:t>
            </a:r>
            <a:endParaRPr kumimoji="1" lang="ja-JP" altLang="en-US" sz="54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198" y="4851172"/>
            <a:ext cx="8496232" cy="84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状態 </a:t>
            </a:r>
            <a:r>
              <a:rPr lang="en-US" altLang="ja-JP" smtClean="0"/>
              <a:t>i </a:t>
            </a:r>
            <a:r>
              <a:rPr lang="ja-JP" altLang="en-US" smtClean="0"/>
              <a:t>の時 </a:t>
            </a:r>
            <a:r>
              <a:rPr lang="en-US" altLang="ja-JP" smtClean="0"/>
              <a:t>j </a:t>
            </a:r>
            <a:r>
              <a:rPr lang="ja-JP" altLang="en-US" smtClean="0"/>
              <a:t>番目のビットが立っているか確認</a:t>
            </a:r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366" y="5338991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smtClean="0">
                <a:latin typeface="Ricty" panose="020B0509020203020207" pitchFamily="49" charset="-128"/>
                <a:ea typeface="Ricty" panose="020B0509020203020207" pitchFamily="49" charset="-128"/>
              </a:rPr>
              <a:t>if(i &amp; 1&lt;&lt;j);</a:t>
            </a:r>
            <a:endParaRPr kumimoji="1" lang="ja-JP" altLang="en-US" sz="54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2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Solution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89379" y="311423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/>
              <a:t>動的計画法</a:t>
            </a:r>
            <a:endParaRPr kumimoji="1"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263922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034705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995485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/>
                        <a:t>200</a:t>
                      </a:r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/>
                        <a:t>100</a:t>
                      </a:r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289322" y="1802921"/>
            <a:ext cx="1291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1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19113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418241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625141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/>
                        <a:t>100</a:t>
                      </a:r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2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96801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715434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83002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3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849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24959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37983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2</a:t>
            </a:r>
            <a:endParaRPr kumimoji="1" lang="ja-JP" altLang="en-US" sz="28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89183" y="5415261"/>
            <a:ext cx="21739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>
                <a:solidFill>
                  <a:schemeClr val="accent6"/>
                </a:solidFill>
              </a:rPr>
              <a:t>1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102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45199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305983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15009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352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3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21739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>
                <a:solidFill>
                  <a:schemeClr val="accent6"/>
                </a:solidFill>
              </a:rPr>
              <a:t>1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100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98920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55109"/>
              </p:ext>
            </p:extLst>
          </p:nvPr>
        </p:nvGraphicFramePr>
        <p:xfrm>
          <a:off x="336430" y="3379847"/>
          <a:ext cx="8496297" cy="3158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  <a:gridCol w="944033"/>
              </a:tblGrid>
              <a:tr h="372545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 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1 , 2</a:t>
                      </a:r>
                      <a:r>
                        <a:rPr kumimoji="1" lang="en-US" altLang="ja-JP" sz="1600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202</a:t>
                      </a:r>
                      <a:endParaRPr lang="ja-JP" alt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accent6"/>
                          </a:solidFill>
                        </a:rPr>
                        <a:t>201</a:t>
                      </a:r>
                      <a:endParaRPr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, 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1 ,</a:t>
                      </a:r>
                      <a:r>
                        <a:rPr kumimoji="1" lang="en-US" altLang="ja-JP" sz="1600" b="1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2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2 , 3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422374"/>
              </p:ext>
            </p:extLst>
          </p:nvPr>
        </p:nvGraphicFramePr>
        <p:xfrm>
          <a:off x="2076091" y="1131497"/>
          <a:ext cx="4720165" cy="1594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4033"/>
                <a:gridCol w="944033"/>
                <a:gridCol w="944033"/>
                <a:gridCol w="944033"/>
                <a:gridCol w="944033"/>
              </a:tblGrid>
              <a:tr h="379136"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102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05"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100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1</a:t>
                      </a:r>
                      <a:endParaRPr kumimoji="1" lang="ja-JP" altLang="en-US" sz="200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674853" y="7426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問題セット</a:t>
            </a:r>
            <a:endParaRPr kumimoji="1" lang="ja-JP" altLang="en-US" sz="2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8372" y="29394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攻略状況と時間</a:t>
            </a:r>
            <a:endParaRPr kumimoji="1" lang="ja-JP" altLang="en-US" sz="200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9322" y="1802921"/>
            <a:ext cx="1291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/>
              <a:t>Solve 1</a:t>
            </a:r>
            <a:endParaRPr kumimoji="1" lang="ja-JP" altLang="en-US" sz="2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89183" y="5415261"/>
            <a:ext cx="382027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3600" smtClean="0"/>
              <a:t>min(</a:t>
            </a:r>
            <a:r>
              <a:rPr lang="en-US" altLang="ja-JP" sz="3600" smtClean="0">
                <a:solidFill>
                  <a:schemeClr val="accent2">
                    <a:lumMod val="75000"/>
                  </a:schemeClr>
                </a:solidFill>
              </a:rPr>
              <a:t>202</a:t>
            </a:r>
            <a:r>
              <a:rPr lang="en-US" altLang="ja-JP" sz="3600" smtClean="0"/>
              <a:t>, </a:t>
            </a:r>
            <a:r>
              <a:rPr lang="en-US" altLang="ja-JP" sz="3600" smtClean="0">
                <a:solidFill>
                  <a:schemeClr val="accent6"/>
                </a:solidFill>
              </a:rPr>
              <a:t>2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00</a:t>
            </a:r>
            <a:r>
              <a:rPr kumimoji="1" lang="en-US" altLang="ja-JP" sz="3600" smtClean="0"/>
              <a:t> + </a:t>
            </a:r>
            <a:r>
              <a:rPr kumimoji="1" lang="en-US" altLang="ja-JP" sz="3600" smtClean="0">
                <a:solidFill>
                  <a:schemeClr val="accent6"/>
                </a:solidFill>
              </a:rPr>
              <a:t>1</a:t>
            </a:r>
            <a:r>
              <a:rPr kumimoji="1" lang="en-US" altLang="ja-JP" sz="3600" smtClean="0"/>
              <a:t>)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270426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1622</TotalTime>
  <Words>1130</Words>
  <Application>Microsoft Office PowerPoint</Application>
  <PresentationFormat>画面に合わせる (4:3)</PresentationFormat>
  <Paragraphs>682</Paragraphs>
  <Slides>25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Calisto MT</vt:lpstr>
      <vt:lpstr>ＭＳ Ｐゴシック</vt:lpstr>
      <vt:lpstr>Ricty</vt:lpstr>
      <vt:lpstr>游ゴシック</vt:lpstr>
      <vt:lpstr>Arial</vt:lpstr>
      <vt:lpstr>Calibri</vt:lpstr>
      <vt:lpstr>Cambria Math</vt:lpstr>
      <vt:lpstr>Rxthm2</vt:lpstr>
      <vt:lpstr>AOJ 2254 - Fastest Route</vt:lpstr>
      <vt:lpstr>Problem</vt:lpstr>
      <vt:lpstr>Solution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ビットDP</vt:lpstr>
      <vt:lpstr>ビットDP</vt:lpstr>
      <vt:lpstr>ビットDP</vt:lpstr>
      <vt:lpstr>ビットDP</vt:lpstr>
      <vt:lpstr>ビットDP</vt:lpstr>
      <vt:lpstr>ビットDP</vt:lpstr>
      <vt:lpstr>ビットDP</vt:lpstr>
      <vt:lpstr>ビットDP</vt:lpstr>
      <vt:lpstr>ビットDP</vt:lpstr>
      <vt:lpstr>ビットDP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51</cp:revision>
  <dcterms:created xsi:type="dcterms:W3CDTF">2015-04-05T07:03:34Z</dcterms:created>
  <dcterms:modified xsi:type="dcterms:W3CDTF">2015-06-15T02:15:01Z</dcterms:modified>
</cp:coreProperties>
</file>