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2" r:id="rId9"/>
    <p:sldId id="271" r:id="rId10"/>
    <p:sldId id="268" r:id="rId11"/>
    <p:sldId id="266" r:id="rId12"/>
    <p:sldId id="267" r:id="rId13"/>
    <p:sldId id="273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901"/>
    <a:srgbClr val="008080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59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2417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2417 - </a:t>
            </a:r>
            <a:r>
              <a:rPr lang="en-US" altLang="ja-JP" sz="6000" smtClean="0"/>
              <a:t>Flick Input</a:t>
            </a:r>
            <a:endParaRPr kumimoji="1" lang="ja-JP" altLang="en-US" sz="6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http://judge.u-aizu.ac.jp/onlinejudge/description.jsp?id=2417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class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Test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{</a:t>
            </a: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private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:</a:t>
            </a:r>
            <a:endParaRPr kumimoji="1"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map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kumimoji="1"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public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:</a:t>
            </a:r>
          </a:p>
          <a:p>
            <a:pPr marL="85725" indent="0">
              <a:buNone/>
            </a:pPr>
            <a:r>
              <a:rPr kumimoji="1"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kumimoji="1"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Test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{gpa[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= 5.0;}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void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cout &lt;&lt; 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  <a:p>
            <a:pPr marL="85725" indent="0">
              <a:buNone/>
            </a:pP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class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Test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{</a:t>
            </a: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private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:</a:t>
            </a:r>
            <a:endParaRPr kumimoji="1"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map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kumimoji="1"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public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:</a:t>
            </a:r>
          </a:p>
          <a:p>
            <a:pPr marL="85725" indent="0">
              <a:buNone/>
            </a:pPr>
            <a:r>
              <a:rPr kumimoji="1"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kumimoji="1"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Test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{gpa[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= 5.0;}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void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cout &lt;&lt; 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  <a:p>
            <a:pPr marL="85725" indent="0">
              <a:buNone/>
            </a:pP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  <p:sp>
        <p:nvSpPr>
          <p:cNvPr id="5" name="乗算記号 4"/>
          <p:cNvSpPr/>
          <p:nvPr/>
        </p:nvSpPr>
        <p:spPr>
          <a:xfrm>
            <a:off x="1934307" y="3780692"/>
            <a:ext cx="3508131" cy="2321169"/>
          </a:xfrm>
          <a:prstGeom prst="mathMultiply">
            <a:avLst>
              <a:gd name="adj1" fmla="val 13517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343901" cy="4800600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class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Test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{</a:t>
            </a: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⋮</a:t>
            </a:r>
          </a:p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void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map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&gt;::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const_iterator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pos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pos = gpa.find(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);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cout &lt;&lt; pos-&gt;second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  <a:p>
            <a:pPr marL="85725" indent="0">
              <a:buNone/>
            </a:pP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343901" cy="4800600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class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Test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{</a:t>
            </a: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⋮</a:t>
            </a:r>
          </a:p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void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cout &lt;&lt; gpa.find(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)-&gt;second </a:t>
            </a:r>
            <a:r>
              <a:rPr kumimoji="1" lang="en-US" altLang="ja-JP" smtClean="0">
                <a:solidFill>
                  <a:schemeClr val="bg2">
                    <a:lumMod val="50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↲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 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  <a:p>
            <a:pPr marL="85725" indent="0">
              <a:buNone/>
            </a:pP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 (c++11)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343901" cy="4800600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class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Test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{</a:t>
            </a: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⋮</a:t>
            </a:r>
          </a:p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void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0070C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print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const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cout &lt;&lt; gpa.at(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  <a:p>
            <a:pPr marL="85725" indent="0">
              <a:buNone/>
            </a:pP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2" y="2104845"/>
            <a:ext cx="7811835" cy="3847382"/>
          </a:xfrm>
        </p:spPr>
      </p:pic>
    </p:spTree>
    <p:extLst>
      <p:ext uri="{BB962C8B-B14F-4D97-AF65-F5344CB8AC3E}">
        <p14:creationId xmlns:p14="http://schemas.microsoft.com/office/powerpoint/2010/main" val="3179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2" y="2104845"/>
            <a:ext cx="7811835" cy="3847382"/>
          </a:xfrm>
        </p:spPr>
      </p:pic>
      <p:sp>
        <p:nvSpPr>
          <p:cNvPr id="3" name="正方形/長方形 2"/>
          <p:cNvSpPr/>
          <p:nvPr/>
        </p:nvSpPr>
        <p:spPr>
          <a:xfrm>
            <a:off x="4237892" y="3112477"/>
            <a:ext cx="624253" cy="5627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smtClean="0">
                <a:solidFill>
                  <a:schemeClr val="tx1"/>
                </a:solidFill>
              </a:rPr>
              <a:t>U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237892" y="3738390"/>
            <a:ext cx="624253" cy="5627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smtClean="0">
                <a:solidFill>
                  <a:schemeClr val="tx1"/>
                </a:solidFill>
              </a:rPr>
              <a:t>T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935415" y="3738390"/>
            <a:ext cx="624253" cy="5627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smtClean="0">
                <a:solidFill>
                  <a:schemeClr val="tx1"/>
                </a:solidFill>
              </a:rPr>
              <a:t>R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540368" y="3738390"/>
            <a:ext cx="624253" cy="5627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smtClean="0">
                <a:solidFill>
                  <a:schemeClr val="tx1"/>
                </a:solidFill>
              </a:rPr>
              <a:t>L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237892" y="4366203"/>
            <a:ext cx="624253" cy="5627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smtClean="0">
                <a:solidFill>
                  <a:schemeClr val="tx1"/>
                </a:solidFill>
              </a:rPr>
              <a:t>D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09591" y="2329964"/>
            <a:ext cx="2370994" cy="3367452"/>
          </a:xfrm>
        </p:spPr>
        <p:txBody>
          <a:bodyPr>
            <a:normAutofit/>
          </a:bodyPr>
          <a:lstStyle/>
          <a:p>
            <a:pPr lvl="1" fontAlgn="base"/>
            <a:r>
              <a:rPr lang="ja-JP" altLang="en-US" smtClean="0"/>
              <a:t>あ段：</a:t>
            </a:r>
            <a:r>
              <a:rPr lang="en-US" altLang="ja-JP"/>
              <a:t>'</a:t>
            </a:r>
            <a:r>
              <a:rPr lang="en-US" altLang="ja-JP" smtClean="0"/>
              <a:t>a'</a:t>
            </a:r>
            <a:endParaRPr lang="en-US" altLang="ja-JP"/>
          </a:p>
          <a:p>
            <a:pPr lvl="1" fontAlgn="base"/>
            <a:r>
              <a:rPr lang="ja-JP" altLang="en-US" smtClean="0"/>
              <a:t>い段：</a:t>
            </a:r>
            <a:r>
              <a:rPr lang="en-US" altLang="ja-JP"/>
              <a:t>'</a:t>
            </a:r>
            <a:r>
              <a:rPr lang="en-US" altLang="ja-JP" smtClean="0"/>
              <a:t>b'</a:t>
            </a:r>
            <a:endParaRPr lang="en-US" altLang="ja-JP"/>
          </a:p>
          <a:p>
            <a:pPr lvl="1" fontAlgn="base"/>
            <a:r>
              <a:rPr lang="ja-JP" altLang="en-US" smtClean="0"/>
              <a:t>う段：</a:t>
            </a:r>
            <a:r>
              <a:rPr lang="en-US" altLang="ja-JP"/>
              <a:t>'</a:t>
            </a:r>
            <a:r>
              <a:rPr lang="en-US" altLang="ja-JP" smtClean="0"/>
              <a:t>c'</a:t>
            </a:r>
            <a:endParaRPr lang="en-US" altLang="ja-JP"/>
          </a:p>
          <a:p>
            <a:pPr lvl="1" fontAlgn="base"/>
            <a:r>
              <a:rPr lang="ja-JP" altLang="en-US" smtClean="0"/>
              <a:t>え段：</a:t>
            </a:r>
            <a:r>
              <a:rPr lang="en-US" altLang="ja-JP"/>
              <a:t>'</a:t>
            </a:r>
            <a:r>
              <a:rPr lang="en-US" altLang="ja-JP" smtClean="0"/>
              <a:t>d'</a:t>
            </a:r>
            <a:endParaRPr lang="en-US" altLang="ja-JP"/>
          </a:p>
          <a:p>
            <a:pPr lvl="1" fontAlgn="base"/>
            <a:r>
              <a:rPr lang="ja-JP" altLang="en-US" smtClean="0"/>
              <a:t>お段：</a:t>
            </a:r>
            <a:r>
              <a:rPr lang="en-US" altLang="ja-JP"/>
              <a:t>'</a:t>
            </a:r>
            <a:r>
              <a:rPr lang="en-US" altLang="ja-JP" smtClean="0"/>
              <a:t>e'</a:t>
            </a:r>
            <a:endParaRPr lang="en-US" altLang="ja-JP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55784" y="1582615"/>
            <a:ext cx="3452447" cy="80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ローマ字で出力</a:t>
            </a:r>
            <a:endParaRPr lang="en-US" altLang="ja-JP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418383" y="5134709"/>
            <a:ext cx="1913792" cy="5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ja-JP" altLang="en-US"/>
              <a:t>ん</a:t>
            </a:r>
            <a:r>
              <a:rPr lang="ja-JP" altLang="en-US" smtClean="0"/>
              <a:t>：</a:t>
            </a:r>
            <a:r>
              <a:rPr lang="en-US" altLang="ja-JP" smtClean="0"/>
              <a:t>nn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070841" y="2329964"/>
            <a:ext cx="2595195" cy="4305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mtClean="0"/>
              <a:t>か行：</a:t>
            </a:r>
            <a:r>
              <a:rPr lang="en-US" altLang="ja-JP" smtClean="0"/>
              <a:t>'k'</a:t>
            </a:r>
          </a:p>
          <a:p>
            <a:pPr lvl="1" fontAlgn="base"/>
            <a:r>
              <a:rPr lang="ja-JP" altLang="en-US" smtClean="0"/>
              <a:t>さ行：</a:t>
            </a:r>
            <a:r>
              <a:rPr lang="en-US" altLang="ja-JP" smtClean="0"/>
              <a:t>'s'</a:t>
            </a:r>
          </a:p>
          <a:p>
            <a:pPr lvl="1" fontAlgn="base"/>
            <a:r>
              <a:rPr lang="ja-JP" altLang="en-US" smtClean="0"/>
              <a:t>た行：</a:t>
            </a:r>
            <a:r>
              <a:rPr lang="en-US" altLang="ja-JP" smtClean="0"/>
              <a:t>'t'</a:t>
            </a:r>
          </a:p>
          <a:p>
            <a:pPr lvl="1" fontAlgn="base"/>
            <a:r>
              <a:rPr lang="ja-JP" altLang="en-US" smtClean="0"/>
              <a:t>な行：</a:t>
            </a:r>
            <a:r>
              <a:rPr lang="en-US" altLang="ja-JP" smtClean="0"/>
              <a:t>'n'</a:t>
            </a:r>
          </a:p>
          <a:p>
            <a:pPr lvl="1" fontAlgn="base"/>
            <a:r>
              <a:rPr lang="ja-JP" altLang="en-US" smtClean="0"/>
              <a:t>は行：</a:t>
            </a:r>
            <a:r>
              <a:rPr lang="en-US" altLang="ja-JP" smtClean="0"/>
              <a:t>'h'</a:t>
            </a:r>
          </a:p>
          <a:p>
            <a:pPr lvl="1" fontAlgn="base"/>
            <a:r>
              <a:rPr lang="ja-JP" altLang="en-US" smtClean="0"/>
              <a:t>ま行：</a:t>
            </a:r>
            <a:r>
              <a:rPr lang="en-US" altLang="ja-JP" smtClean="0"/>
              <a:t>'m'</a:t>
            </a:r>
          </a:p>
          <a:p>
            <a:pPr lvl="1" fontAlgn="base"/>
            <a:r>
              <a:rPr lang="ja-JP" altLang="en-US" smtClean="0"/>
              <a:t>や行：</a:t>
            </a:r>
            <a:r>
              <a:rPr lang="en-US" altLang="ja-JP" smtClean="0"/>
              <a:t>'y'</a:t>
            </a:r>
          </a:p>
          <a:p>
            <a:pPr lvl="1" fontAlgn="base"/>
            <a:r>
              <a:rPr lang="ja-JP" altLang="en-US" smtClean="0"/>
              <a:t>ら行：</a:t>
            </a:r>
            <a:r>
              <a:rPr lang="en-US" altLang="ja-JP" smtClean="0"/>
              <a:t>'r'</a:t>
            </a:r>
          </a:p>
          <a:p>
            <a:pPr lvl="1" fontAlgn="base"/>
            <a:r>
              <a:rPr lang="ja-JP" altLang="en-US" smtClean="0"/>
              <a:t>わ行：</a:t>
            </a:r>
            <a:r>
              <a:rPr lang="en-US" altLang="ja-JP" smtClean="0"/>
              <a:t>'w'</a:t>
            </a:r>
          </a:p>
          <a:p>
            <a:pPr lvl="1"/>
            <a:endParaRPr lang="ja-JP" altLang="en-US"/>
          </a:p>
        </p:txBody>
      </p:sp>
      <p:sp>
        <p:nvSpPr>
          <p:cNvPr id="7" name="加算記号 6"/>
          <p:cNvSpPr/>
          <p:nvPr/>
        </p:nvSpPr>
        <p:spPr>
          <a:xfrm>
            <a:off x="6047636" y="3136779"/>
            <a:ext cx="576000" cy="576000"/>
          </a:xfrm>
          <a:prstGeom prst="mathPlus">
            <a:avLst>
              <a:gd name="adj1" fmla="val 3128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73368" y="2147647"/>
            <a:ext cx="3452447" cy="10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mtClean="0"/>
              <a:t>5R2D</a:t>
            </a:r>
          </a:p>
          <a:p>
            <a:pPr marL="308610" lvl="1" indent="0">
              <a:buNone/>
            </a:pPr>
            <a:r>
              <a:rPr lang="ja-JP" altLang="en-US" smtClean="0"/>
              <a:t>　→ </a:t>
            </a:r>
            <a:r>
              <a:rPr lang="en-US" altLang="ja-JP" smtClean="0"/>
              <a:t>neko</a:t>
            </a:r>
            <a:endParaRPr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73367" y="3167435"/>
            <a:ext cx="3452447" cy="10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mtClean="0"/>
              <a:t>8U9U6U0T</a:t>
            </a:r>
          </a:p>
          <a:p>
            <a:pPr marL="308610" lvl="1" indent="0">
              <a:buNone/>
            </a:pPr>
            <a:r>
              <a:rPr lang="ja-JP" altLang="en-US" smtClean="0"/>
              <a:t>　→ </a:t>
            </a:r>
            <a:r>
              <a:rPr lang="en-US" altLang="ja-JP" smtClean="0"/>
              <a:t>yuruhuwa</a:t>
            </a:r>
            <a:endParaRPr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176347" y="2206873"/>
            <a:ext cx="4387362" cy="4229100"/>
          </a:xfrm>
          <a:prstGeom prst="roundRect">
            <a:avLst>
              <a:gd name="adj" fmla="val 7519"/>
            </a:avLst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1407"/>
            <a:ext cx="8496232" cy="4800600"/>
          </a:xfrm>
        </p:spPr>
        <p:txBody>
          <a:bodyPr/>
          <a:lstStyle/>
          <a:p>
            <a:r>
              <a:rPr kumimoji="1" lang="ja-JP" altLang="en-US" smtClean="0"/>
              <a:t>やるだけ</a:t>
            </a:r>
            <a:endParaRPr kumimoji="1" lang="en-US" altLang="ja-JP" smtClean="0"/>
          </a:p>
          <a:p>
            <a:r>
              <a:rPr lang="en-US" altLang="ja-JP" smtClean="0"/>
              <a:t>std::map </a:t>
            </a:r>
            <a:r>
              <a:rPr lang="ja-JP" altLang="en-US"/>
              <a:t>が</a:t>
            </a:r>
            <a:r>
              <a:rPr lang="ja-JP" altLang="en-US" smtClean="0"/>
              <a:t>便利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map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kumimoji="1"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gpa.insert(make_pair(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5.0));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gpa.insert(make_pair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“morimo”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6.0));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cout &lt;&lt; 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cout &lt;&lt; gpa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[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“morimo”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&lt;&lt; endl;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---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$ ./a.out</a:t>
            </a: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5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6</a:t>
            </a:r>
            <a:endParaRPr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8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map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kumimoji="1"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gpa[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= 5.0;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[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“morimo”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=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6.0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cout &lt;&lt; gpa[</a:t>
            </a:r>
            <a:r>
              <a:rPr kumimoji="1"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“bowson”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] &lt;&lt; endl;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cout &lt;&lt; gpa[</a:t>
            </a:r>
            <a:r>
              <a:rPr lang="en-US" altLang="ja-JP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“</a:t>
            </a:r>
            <a:r>
              <a:rPr lang="en-US" altLang="ja-JP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morimo</a:t>
            </a:r>
            <a:r>
              <a:rPr lang="en-US" altLang="ja-JP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”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] &lt;&lt; endl;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---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$ ./a.out</a:t>
            </a: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5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6</a:t>
            </a:r>
            <a:endParaRPr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7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std::unordered_map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C++11</a:t>
            </a:r>
          </a:p>
          <a:p>
            <a:pPr lvl="1"/>
            <a:r>
              <a:rPr lang="en-US" altLang="ja-JP" smtClean="0"/>
              <a:t>g++ -std=c++11 test.cpp</a:t>
            </a:r>
          </a:p>
          <a:p>
            <a:pPr lvl="1"/>
            <a:endParaRPr lang="en-US" altLang="ja-JP" smtClean="0"/>
          </a:p>
          <a:p>
            <a:r>
              <a:rPr kumimoji="1" lang="ja-JP" altLang="en-US" smtClean="0"/>
              <a:t>ハッシュ連想配列クラス </a:t>
            </a:r>
            <a:r>
              <a:rPr kumimoji="1" lang="en-US" altLang="ja-JP" smtClean="0"/>
              <a:t>std::unordered_map</a:t>
            </a:r>
          </a:p>
          <a:p>
            <a:pPr lvl="1"/>
            <a:r>
              <a:rPr lang="ja-JP" altLang="en-US" smtClean="0"/>
              <a:t>ハッシュテーブルで実装</a:t>
            </a:r>
            <a:endParaRPr lang="en-US" altLang="ja-JP" smtClean="0"/>
          </a:p>
          <a:p>
            <a:pPr lvl="2"/>
            <a:r>
              <a:rPr lang="en-US" altLang="ja-JP" smtClean="0"/>
              <a:t>std::map </a:t>
            </a:r>
            <a:r>
              <a:rPr lang="ja-JP" altLang="en-US" smtClean="0"/>
              <a:t>は二分木</a:t>
            </a:r>
            <a:endParaRPr lang="en-US" altLang="ja-JP" smtClean="0"/>
          </a:p>
          <a:p>
            <a:pPr lvl="1"/>
            <a:r>
              <a:rPr kumimoji="1" lang="ja-JP" altLang="en-US" smtClean="0"/>
              <a:t>キーによるアクセス時間 </a:t>
            </a:r>
            <a:r>
              <a:rPr lang="en-US" altLang="ja-JP" smtClean="0">
                <a:solidFill>
                  <a:schemeClr val="accent6"/>
                </a:solidFill>
              </a:rPr>
              <a:t>O(1)</a:t>
            </a:r>
          </a:p>
          <a:p>
            <a:pPr lvl="2"/>
            <a:r>
              <a:rPr lang="en-US" altLang="ja-JP" smtClean="0"/>
              <a:t>std::map </a:t>
            </a:r>
            <a:r>
              <a:rPr lang="ja-JP" altLang="en-US" smtClean="0"/>
              <a:t>は </a:t>
            </a:r>
            <a:r>
              <a:rPr lang="en-US" altLang="ja-JP" smtClean="0"/>
              <a:t>O(log N)</a:t>
            </a:r>
            <a:endParaRPr lang="en-US" altLang="ja-JP"/>
          </a:p>
          <a:p>
            <a:pPr lvl="1"/>
            <a:r>
              <a:rPr lang="ja-JP" altLang="en-US" smtClean="0"/>
              <a:t>要素の順序付けは不可</a:t>
            </a:r>
            <a:endParaRPr lang="en-US" altLang="ja-JP" smtClean="0"/>
          </a:p>
          <a:p>
            <a:pPr lvl="2"/>
            <a:r>
              <a:rPr lang="en-US" altLang="ja-JP" smtClean="0"/>
              <a:t>std::map </a:t>
            </a:r>
            <a:r>
              <a:rPr lang="ja-JP" altLang="en-US" smtClean="0"/>
              <a:t>は順序付けされている</a:t>
            </a:r>
            <a:endParaRPr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60222" y="6317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chemeClr val="tx2"/>
                </a:solidFill>
              </a:rPr>
              <a:t>参考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ソースコード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hlinkClick r:id="rId2" action="ppaction://hlinkfile"/>
              </a:rPr>
              <a:t>2417.cpp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170</TotalTime>
  <Words>456</Words>
  <Application>Microsoft Office PowerPoint</Application>
  <PresentationFormat>画面に合わせる (4:3)</PresentationFormat>
  <Paragraphs>118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2417 - Flick Input</vt:lpstr>
      <vt:lpstr>Problem</vt:lpstr>
      <vt:lpstr>Problem</vt:lpstr>
      <vt:lpstr>Problem</vt:lpstr>
      <vt:lpstr>解法</vt:lpstr>
      <vt:lpstr>std::map</vt:lpstr>
      <vt:lpstr>std::map</vt:lpstr>
      <vt:lpstr>std::unordered_map</vt:lpstr>
      <vt:lpstr>ソースコード</vt:lpstr>
      <vt:lpstr>std::map</vt:lpstr>
      <vt:lpstr>std::map</vt:lpstr>
      <vt:lpstr>std::map</vt:lpstr>
      <vt:lpstr>std::map</vt:lpstr>
      <vt:lpstr>std::map (c++11)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22</cp:revision>
  <dcterms:created xsi:type="dcterms:W3CDTF">2015-04-05T07:03:34Z</dcterms:created>
  <dcterms:modified xsi:type="dcterms:W3CDTF">2015-04-09T10:53:21Z</dcterms:modified>
</cp:coreProperties>
</file>