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320" r:id="rId9"/>
    <p:sldId id="279" r:id="rId10"/>
    <p:sldId id="308" r:id="rId11"/>
    <p:sldId id="283" r:id="rId12"/>
    <p:sldId id="295" r:id="rId13"/>
    <p:sldId id="284" r:id="rId14"/>
    <p:sldId id="287" r:id="rId15"/>
    <p:sldId id="288" r:id="rId16"/>
    <p:sldId id="286" r:id="rId17"/>
    <p:sldId id="294" r:id="rId18"/>
    <p:sldId id="285" r:id="rId19"/>
    <p:sldId id="289" r:id="rId20"/>
    <p:sldId id="290" r:id="rId21"/>
    <p:sldId id="291" r:id="rId22"/>
    <p:sldId id="297" r:id="rId23"/>
    <p:sldId id="292" r:id="rId24"/>
    <p:sldId id="293" r:id="rId25"/>
    <p:sldId id="296" r:id="rId26"/>
    <p:sldId id="302" r:id="rId27"/>
    <p:sldId id="303" r:id="rId28"/>
    <p:sldId id="298" r:id="rId29"/>
    <p:sldId id="299" r:id="rId30"/>
    <p:sldId id="300" r:id="rId31"/>
    <p:sldId id="304" r:id="rId32"/>
    <p:sldId id="305" r:id="rId33"/>
    <p:sldId id="301" r:id="rId34"/>
    <p:sldId id="321" r:id="rId35"/>
    <p:sldId id="323" r:id="rId36"/>
    <p:sldId id="309" r:id="rId37"/>
    <p:sldId id="322" r:id="rId38"/>
    <p:sldId id="306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901"/>
    <a:srgbClr val="008080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447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56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5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588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10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106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05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67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146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3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93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22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8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6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38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97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06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79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801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8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2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7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9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36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1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0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4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2431_bit.cpp" TargetMode="External"/><Relationship Id="rId2" Type="http://schemas.openxmlformats.org/officeDocument/2006/relationships/hyperlink" Target="2431_segtree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2431_tle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2431 - House Moving</a:t>
            </a:r>
            <a:endParaRPr kumimoji="1" lang="ja-JP" altLang="en-US" sz="60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</a:t>
            </a:r>
            <a:r>
              <a:rPr lang="en-US" altLang="ja-JP" sz="2000" smtClean="0"/>
              <a:t>judge.u-aizu.ac.jp/onlinejudge/description.jsp?id=2431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7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8</a:t>
            </a:r>
            <a:r>
              <a:rPr lang="en-US" altLang="ja-JP" sz="2400">
                <a:solidFill>
                  <a:srgbClr val="000000"/>
                </a:solidFill>
              </a:rPr>
              <a:t>)</a:t>
            </a:r>
            <a:r>
              <a:rPr lang="en-US" altLang="ja-JP" sz="2400" baseline="-2500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7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8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7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8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tx1"/>
                </a:solidFill>
              </a:rPr>
              <a:t>v</a:t>
            </a:r>
            <a:r>
              <a:rPr kumimoji="1" lang="en-US" altLang="ja-JP" sz="28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3200" baseline="-250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2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3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4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5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6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7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8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8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16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>
            <a:off x="1306509" y="6337523"/>
            <a:ext cx="715995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371513" y="584420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chemeClr val="accent6"/>
                </a:solidFill>
              </a:rPr>
              <a:t>[1, x[i</a:t>
            </a:r>
            <a:r>
              <a:rPr lang="en-US" altLang="ja-JP" sz="2400" smtClean="0">
                <a:solidFill>
                  <a:schemeClr val="accent6"/>
                </a:solidFill>
              </a:rPr>
              <a:t>]) </a:t>
            </a:r>
            <a:r>
              <a:rPr lang="ja-JP" altLang="en-US" sz="2400" smtClean="0">
                <a:solidFill>
                  <a:schemeClr val="accent6"/>
                </a:solidFill>
              </a:rPr>
              <a:t>の最大値</a:t>
            </a:r>
            <a:endParaRPr kumimoji="1" lang="ja-JP" alt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0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371513" y="5844206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chemeClr val="accent6"/>
                </a:solidFill>
              </a:rPr>
              <a:t>[</a:t>
            </a:r>
            <a:r>
              <a:rPr lang="en-US" altLang="ja-JP" sz="2400" smtClean="0">
                <a:solidFill>
                  <a:schemeClr val="accent6"/>
                </a:solidFill>
              </a:rPr>
              <a:t>1, x[i]) </a:t>
            </a:r>
            <a:r>
              <a:rPr lang="ja-JP" altLang="en-US" sz="2400" smtClean="0">
                <a:solidFill>
                  <a:schemeClr val="accent6"/>
                </a:solidFill>
              </a:rPr>
              <a:t>の最大値 </a:t>
            </a:r>
            <a:r>
              <a:rPr lang="en-US" altLang="ja-JP" sz="2400" smtClean="0">
                <a:solidFill>
                  <a:schemeClr val="accent6"/>
                </a:solidFill>
              </a:rPr>
              <a:t>+ x[i]</a:t>
            </a:r>
            <a:endParaRPr kumimoji="1" lang="ja-JP" alt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1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371513" y="584420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accent6"/>
                </a:solidFill>
              </a:rPr>
              <a:t>親ノードを更新</a:t>
            </a:r>
            <a:endParaRPr kumimoji="1" lang="ja-JP" alt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1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47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63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>
            <a:off x="1306509" y="6340398"/>
            <a:ext cx="1540207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2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32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5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3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1 ~ n </a:t>
            </a:r>
            <a:r>
              <a:rPr lang="ja-JP" altLang="en-US" smtClean="0"/>
              <a:t>の </a:t>
            </a:r>
            <a:r>
              <a:rPr lang="en-US" altLang="ja-JP" smtClean="0"/>
              <a:t>n</a:t>
            </a:r>
            <a:r>
              <a:rPr lang="ja-JP" altLang="en-US"/>
              <a:t> </a:t>
            </a:r>
            <a:r>
              <a:rPr lang="ja-JP" altLang="en-US" smtClean="0"/>
              <a:t>個の整数からなる数列</a:t>
            </a:r>
            <a:endParaRPr lang="en-US" altLang="ja-JP" smtClean="0"/>
          </a:p>
          <a:p>
            <a:pPr lvl="1"/>
            <a:r>
              <a:rPr lang="en-US" altLang="ja-JP" smtClean="0"/>
              <a:t>e.g. { </a:t>
            </a:r>
            <a:r>
              <a:rPr kumimoji="1" lang="en-US" altLang="ja-JP" smtClean="0"/>
              <a:t>2 3 1 5 4 } (n = 5)</a:t>
            </a:r>
          </a:p>
          <a:p>
            <a:endParaRPr lang="en-US" altLang="ja-JP"/>
          </a:p>
          <a:p>
            <a:r>
              <a:rPr kumimoji="1" lang="ja-JP" altLang="en-US" smtClean="0"/>
              <a:t>昇順に</a:t>
            </a:r>
            <a:r>
              <a:rPr lang="ja-JP" altLang="en-US" smtClean="0"/>
              <a:t>並べ替えるための最小コストを計算</a:t>
            </a:r>
            <a:endParaRPr lang="en-US" altLang="ja-JP" smtClean="0"/>
          </a:p>
          <a:p>
            <a:pPr lvl="1"/>
            <a:r>
              <a:rPr kumimoji="1" lang="ja-JP" altLang="en-US" smtClean="0"/>
              <a:t>整数 </a:t>
            </a:r>
            <a:r>
              <a:rPr kumimoji="1" lang="en-US" altLang="ja-JP" smtClean="0"/>
              <a:t>x </a:t>
            </a:r>
            <a:r>
              <a:rPr kumimoji="1" lang="ja-JP" altLang="en-US" smtClean="0"/>
              <a:t>を移動させるコスト</a:t>
            </a:r>
            <a:r>
              <a:rPr lang="en-US" altLang="ja-JP"/>
              <a:t> </a:t>
            </a:r>
            <a:r>
              <a:rPr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x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77222" y="431320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2 3 1 5 4</a:t>
            </a:r>
            <a:endParaRPr kumimoji="1" lang="ja-JP" altLang="en-US" sz="28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8149" y="483642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1</a:t>
            </a:r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 2 3   5 4</a:t>
            </a:r>
            <a:endParaRPr kumimoji="1" lang="ja-JP" altLang="en-US" sz="28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18149" y="535964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1 2 3 </a:t>
            </a:r>
            <a:r>
              <a:rPr kumimoji="1" lang="en-US" altLang="ja-JP" sz="2800" smtClean="0">
                <a:solidFill>
                  <a:schemeClr val="accent6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4</a:t>
            </a:r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 5</a:t>
            </a:r>
            <a:endParaRPr kumimoji="1" lang="ja-JP" altLang="en-US" sz="28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65149" y="4837599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コスト </a:t>
            </a:r>
            <a:r>
              <a:rPr lang="en-US" altLang="ja-JP" sz="2800"/>
              <a:t>5</a:t>
            </a:r>
            <a:endParaRPr kumimoji="1" lang="ja-JP" altLang="en-US" sz="2800"/>
          </a:p>
        </p:txBody>
      </p:sp>
      <p:sp>
        <p:nvSpPr>
          <p:cNvPr id="10" name="右矢印 9"/>
          <p:cNvSpPr/>
          <p:nvPr/>
        </p:nvSpPr>
        <p:spPr>
          <a:xfrm>
            <a:off x="4467368" y="4836426"/>
            <a:ext cx="475896" cy="5232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5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30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5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8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1</a:t>
            </a:r>
            <a:r>
              <a:rPr kumimoji="1" lang="en-US" altLang="ja-JP" sz="3200" smtClean="0">
                <a:ea typeface="Ricty" panose="020B0509020203020207" pitchFamily="49" charset="-128"/>
              </a:rPr>
              <a:t>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4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1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1</a:t>
            </a:r>
            <a:r>
              <a:rPr kumimoji="1" lang="en-US" altLang="ja-JP" sz="3200" smtClean="0">
                <a:ea typeface="Ricty" panose="020B0509020203020207" pitchFamily="49" charset="-128"/>
              </a:rPr>
              <a:t>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18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1283573" y="6340398"/>
            <a:ext cx="3212754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7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377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976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15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5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1293963" y="6340398"/>
            <a:ext cx="2350701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8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最長増加部分列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1789981"/>
          </a:xfrm>
        </p:spPr>
        <p:txBody>
          <a:bodyPr/>
          <a:lstStyle/>
          <a:p>
            <a:r>
              <a:rPr lang="ja-JP" altLang="en-US"/>
              <a:t>部</a:t>
            </a:r>
            <a:r>
              <a:rPr lang="ja-JP" altLang="en-US" smtClean="0"/>
              <a:t>分列</a:t>
            </a:r>
            <a:endParaRPr lang="en-US" altLang="ja-JP" smtClean="0"/>
          </a:p>
          <a:p>
            <a:pPr lvl="1"/>
            <a:r>
              <a:rPr lang="en-US" altLang="ja-JP" smtClean="0"/>
              <a:t>{ 2 3 1 5 4 } </a:t>
            </a:r>
            <a:r>
              <a:rPr lang="ja-JP" altLang="en-US" smtClean="0"/>
              <a:t>の部分列</a:t>
            </a:r>
            <a:endParaRPr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3192" y="256204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4 }</a:t>
            </a:r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51110" y="256204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{ 3</a:t>
            </a:r>
            <a:r>
              <a:rPr kumimoji="1" lang="en-US" altLang="ja-JP" sz="2400" smtClean="0"/>
              <a:t> 4 }</a:t>
            </a:r>
            <a:endParaRPr kumimoji="1" lang="ja-JP" altLang="en-US" sz="2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88771" y="2562043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{ 3</a:t>
            </a:r>
            <a:r>
              <a:rPr kumimoji="1" lang="en-US" altLang="ja-JP" sz="2400" smtClean="0"/>
              <a:t> 1 4 }</a:t>
            </a:r>
            <a:endParaRPr kumimoji="1" lang="ja-JP" altLang="en-US" sz="2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6426" y="2562042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trike="sngStrike" smtClean="0"/>
              <a:t>{ 3</a:t>
            </a:r>
            <a:r>
              <a:rPr kumimoji="1" lang="en-US" altLang="ja-JP" sz="2400" strike="sngStrike" smtClean="0"/>
              <a:t> 2 4 }</a:t>
            </a:r>
            <a:endParaRPr kumimoji="1" lang="ja-JP" altLang="en-US" sz="2400" strike="sngStrike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3227717"/>
            <a:ext cx="8496232" cy="178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増加</a:t>
            </a:r>
            <a:r>
              <a:rPr lang="ja-JP" altLang="en-US" smtClean="0"/>
              <a:t>部分列</a:t>
            </a:r>
            <a:endParaRPr lang="en-US" altLang="ja-JP" smtClean="0"/>
          </a:p>
          <a:p>
            <a:pPr lvl="1"/>
            <a:r>
              <a:rPr lang="en-US" altLang="ja-JP" smtClean="0"/>
              <a:t>{ 2 3 1 5 4 } </a:t>
            </a:r>
            <a:r>
              <a:rPr lang="ja-JP" altLang="en-US" smtClean="0"/>
              <a:t>の増加部分列</a:t>
            </a:r>
            <a:endParaRPr lang="en-US" altLang="ja-JP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3192" y="418956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4 }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110" y="418956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{ 3</a:t>
            </a:r>
            <a:r>
              <a:rPr kumimoji="1" lang="en-US" altLang="ja-JP" sz="2400" smtClean="0"/>
              <a:t> 4 }</a:t>
            </a:r>
            <a:endParaRPr kumimoji="1" lang="ja-JP" altLang="en-US" sz="2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8771" y="4189560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trike="sngStrike" smtClean="0"/>
              <a:t>{ 3</a:t>
            </a:r>
            <a:r>
              <a:rPr kumimoji="1" lang="en-US" altLang="ja-JP" sz="2400" strike="sngStrike" smtClean="0"/>
              <a:t> 1 4 }</a:t>
            </a:r>
            <a:endParaRPr kumimoji="1" lang="ja-JP" altLang="en-US" sz="2400" strike="sngStrike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457200" y="4855234"/>
            <a:ext cx="8496232" cy="178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最長増加部分列</a:t>
            </a:r>
            <a:endParaRPr lang="en-US" altLang="ja-JP" smtClean="0"/>
          </a:p>
          <a:p>
            <a:pPr lvl="1"/>
            <a:r>
              <a:rPr lang="en-US" altLang="ja-JP" smtClean="0"/>
              <a:t>{ 2 3 1 5 4 } </a:t>
            </a:r>
            <a:r>
              <a:rPr lang="ja-JP" altLang="en-US" smtClean="0"/>
              <a:t>の最長増加部分列</a:t>
            </a:r>
            <a:endParaRPr lang="en-US" altLang="ja-JP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73192" y="581708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4 }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63693" y="581708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trike="sngStrike" smtClean="0"/>
              <a:t>{ 3</a:t>
            </a:r>
            <a:r>
              <a:rPr kumimoji="1" lang="en-US" altLang="ja-JP" sz="2400" strike="sngStrike" smtClean="0"/>
              <a:t> 4 }</a:t>
            </a:r>
            <a:endParaRPr kumimoji="1" lang="ja-JP" altLang="en-US" sz="2400" strike="sngStrike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6038" y="581708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5 }</a:t>
            </a:r>
            <a:endParaRPr kumimoji="1" lang="ja-JP" altLang="en-US" sz="24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16037" y="418956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5 }</a:t>
            </a:r>
            <a:endParaRPr kumimoji="1" lang="ja-JP" altLang="en-US" sz="2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12151" y="2562044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5 }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046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35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9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347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9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77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セグメント木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9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9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9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1306509" y="6337496"/>
            <a:ext cx="6432953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19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セグメント</a:t>
            </a:r>
            <a:r>
              <a:rPr lang="ja-JP" altLang="en-US"/>
              <a:t>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O(n log(n))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81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Binary Indexed Tree (BIT)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7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8</a:t>
            </a:r>
            <a:r>
              <a:rPr lang="en-US" altLang="ja-JP" sz="2400">
                <a:solidFill>
                  <a:srgbClr val="000000"/>
                </a:solidFill>
              </a:rPr>
              <a:t>)</a:t>
            </a:r>
            <a:r>
              <a:rPr lang="en-US" altLang="ja-JP" sz="2400" baseline="-2500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7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8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7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8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tx1"/>
                </a:solidFill>
              </a:rPr>
              <a:t>v</a:t>
            </a:r>
            <a:r>
              <a:rPr kumimoji="1" lang="en-US" altLang="ja-JP" sz="28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3200" baseline="-250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2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3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4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5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6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7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8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83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Binary Indexed Tree (BIT)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7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8</a:t>
            </a:r>
            <a:r>
              <a:rPr lang="en-US" altLang="ja-JP" sz="2400">
                <a:solidFill>
                  <a:srgbClr val="000000"/>
                </a:solidFill>
              </a:rPr>
              <a:t>)</a:t>
            </a:r>
            <a:r>
              <a:rPr lang="en-US" altLang="ja-JP" sz="2400" baseline="-2500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max</a:t>
            </a:r>
            <a:endParaRPr lang="ja-JP" altLang="en-US" sz="24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max</a:t>
            </a:r>
            <a:endParaRPr lang="ja-JP" altLang="en-US" sz="24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max</a:t>
            </a:r>
            <a:endParaRPr lang="ja-JP" altLang="en-US" sz="24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tx1"/>
                </a:solidFill>
              </a:rPr>
              <a:t>v</a:t>
            </a:r>
            <a:r>
              <a:rPr kumimoji="1" lang="en-US" altLang="ja-JP" sz="28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3200" baseline="-250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3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5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7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88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Binary Indexed Tree (BIT)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7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8</a:t>
            </a:r>
            <a:r>
              <a:rPr lang="en-US" altLang="ja-JP" sz="2400">
                <a:solidFill>
                  <a:srgbClr val="000000"/>
                </a:solidFill>
              </a:rPr>
              <a:t>)</a:t>
            </a:r>
            <a:r>
              <a:rPr lang="en-US" altLang="ja-JP" sz="2400" baseline="-2500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max</a:t>
            </a:r>
            <a:endParaRPr lang="ja-JP" altLang="en-US" sz="24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max</a:t>
            </a:r>
            <a:endParaRPr lang="ja-JP" altLang="en-US" sz="24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, v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en-US" altLang="ja-JP" sz="240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altLang="ja-JP" sz="2400" baseline="-25000" smtClean="0">
                <a:solidFill>
                  <a:schemeClr val="bg1">
                    <a:lumMod val="85000"/>
                  </a:schemeClr>
                </a:solidFill>
              </a:rPr>
              <a:t>max</a:t>
            </a:r>
            <a:endParaRPr lang="ja-JP" altLang="en-US" sz="24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tx1"/>
                </a:solidFill>
              </a:rPr>
              <a:t>v</a:t>
            </a:r>
            <a:r>
              <a:rPr kumimoji="1" lang="en-US" altLang="ja-JP" sz="28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3200" baseline="-250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endCxn id="7" idx="0"/>
          </p:cNvCxnSpPr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6" idx="0"/>
          </p:cNvCxnSpPr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10" idx="0"/>
          </p:cNvCxnSpPr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12" idx="0"/>
          </p:cNvCxnSpPr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34" idx="0"/>
          </p:cNvCxnSpPr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40" idx="0"/>
          </p:cNvCxnSpPr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3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5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7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altLang="ja-JP" sz="2800" baseline="-2500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ja-JP" altLang="en-US" sz="3200" baseline="-250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3" name="直線コネクタ 42"/>
          <p:cNvCxnSpPr>
            <a:endCxn id="37" idx="0"/>
          </p:cNvCxnSpPr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80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4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306509" y="6337523"/>
            <a:ext cx="715995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最長重増加部分列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1789981"/>
          </a:xfrm>
        </p:spPr>
        <p:txBody>
          <a:bodyPr/>
          <a:lstStyle/>
          <a:p>
            <a:r>
              <a:rPr lang="ja-JP" altLang="en-US" smtClean="0"/>
              <a:t>最重増加部分列</a:t>
            </a:r>
            <a:endParaRPr lang="en-US" altLang="ja-JP" smtClean="0"/>
          </a:p>
          <a:p>
            <a:pPr lvl="1"/>
            <a:r>
              <a:rPr lang="en-US" altLang="ja-JP" smtClean="0"/>
              <a:t>{ 2 3 1 5 4 } </a:t>
            </a:r>
            <a:r>
              <a:rPr lang="ja-JP" altLang="en-US" smtClean="0"/>
              <a:t>の最重増加部分列</a:t>
            </a:r>
            <a:endParaRPr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3192" y="256204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trike="sngStrike" smtClean="0"/>
              <a:t>{ 2 3 4 }</a:t>
            </a:r>
            <a:endParaRPr kumimoji="1" lang="ja-JP" altLang="en-US" sz="2400" strike="sngStrike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12151" y="2562044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2 3 5 }</a:t>
            </a:r>
            <a:endParaRPr kumimoji="1" lang="ja-JP" altLang="en-US" sz="2400"/>
          </a:p>
        </p:txBody>
      </p:sp>
      <p:sp>
        <p:nvSpPr>
          <p:cNvPr id="8" name="乗算記号 7"/>
          <p:cNvSpPr/>
          <p:nvPr/>
        </p:nvSpPr>
        <p:spPr>
          <a:xfrm>
            <a:off x="920231" y="350808"/>
            <a:ext cx="879895" cy="931653"/>
          </a:xfrm>
          <a:prstGeom prst="mathMultiply">
            <a:avLst>
              <a:gd name="adj1" fmla="val 1077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1110" y="256204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trike="sngStrike" smtClean="0"/>
              <a:t>{ 3</a:t>
            </a:r>
            <a:r>
              <a:rPr kumimoji="1" lang="en-US" altLang="ja-JP" sz="2400" strike="sngStrike" smtClean="0"/>
              <a:t> 4 }</a:t>
            </a:r>
            <a:endParaRPr kumimoji="1" lang="ja-JP" altLang="en-US" sz="2400" strike="sngStrike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88771" y="2562043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trike="sngStrike" smtClean="0"/>
              <a:t>{ 3</a:t>
            </a:r>
            <a:r>
              <a:rPr kumimoji="1" lang="en-US" altLang="ja-JP" sz="2400" strike="sngStrike" smtClean="0"/>
              <a:t> 1 4 }</a:t>
            </a:r>
            <a:endParaRPr kumimoji="1" lang="ja-JP" altLang="en-US" sz="2400" strike="sngStrike"/>
          </a:p>
        </p:txBody>
      </p:sp>
    </p:spTree>
    <p:extLst>
      <p:ext uri="{BB962C8B-B14F-4D97-AF65-F5344CB8AC3E}">
        <p14:creationId xmlns:p14="http://schemas.microsoft.com/office/powerpoint/2010/main" val="4049619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05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61" name="直線コネクタ 60"/>
          <p:cNvCxnSpPr>
            <a:stCxn id="52" idx="2"/>
            <a:endCxn id="55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2" idx="2"/>
            <a:endCxn id="54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26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39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306509" y="6340398"/>
            <a:ext cx="1540207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97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85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63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75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BIT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9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10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kumimoji="1"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10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ja-JP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306509" y="6337496"/>
            <a:ext cx="6432953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892793" y="2286015"/>
            <a:ext cx="0" cy="511826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076613" y="3349932"/>
            <a:ext cx="0" cy="511827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347596" y="2286015"/>
            <a:ext cx="0" cy="157574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1664507" y="4413842"/>
            <a:ext cx="391" cy="511833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303917" y="3349932"/>
            <a:ext cx="2" cy="15757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564702" y="2286015"/>
            <a:ext cx="779" cy="2639654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948823" y="4413842"/>
            <a:ext cx="0" cy="51182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32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ソースコード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hlinkClick r:id="rId2" action="ppaction://hlinkfile"/>
              </a:rPr>
              <a:t>2431_segtree.cpp</a:t>
            </a:r>
            <a:endParaRPr kumimoji="1" lang="en-US" altLang="ja-JP" smtClean="0"/>
          </a:p>
          <a:p>
            <a:r>
              <a:rPr lang="en-US" altLang="ja-JP" smtClean="0">
                <a:hlinkClick r:id="rId3" action="ppaction://hlinkfile"/>
              </a:rPr>
              <a:t>2431_bit.cpp</a:t>
            </a:r>
            <a:endParaRPr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17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解法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736679"/>
            <a:ext cx="8496232" cy="2664121"/>
          </a:xfrm>
        </p:spPr>
        <p:txBody>
          <a:bodyPr/>
          <a:lstStyle/>
          <a:p>
            <a:r>
              <a:rPr kumimoji="1" lang="en-US" altLang="ja-JP" smtClean="0"/>
              <a:t>{ </a:t>
            </a:r>
            <a:r>
              <a:rPr kumimoji="1" lang="en-US" altLang="ja-JP" smtClean="0">
                <a:solidFill>
                  <a:schemeClr val="accent6"/>
                </a:solidFill>
              </a:rPr>
              <a:t>2 3 </a:t>
            </a:r>
            <a:r>
              <a:rPr kumimoji="1" lang="en-US" altLang="ja-JP" smtClean="0"/>
              <a:t>1 </a:t>
            </a:r>
            <a:r>
              <a:rPr kumimoji="1" lang="en-US" altLang="ja-JP" smtClean="0">
                <a:solidFill>
                  <a:schemeClr val="accent6"/>
                </a:solidFill>
              </a:rPr>
              <a:t>5</a:t>
            </a:r>
            <a:r>
              <a:rPr kumimoji="1" lang="en-US" altLang="ja-JP" smtClean="0"/>
              <a:t> 4 }</a:t>
            </a:r>
          </a:p>
          <a:p>
            <a:pPr lvl="1"/>
            <a:r>
              <a:rPr kumimoji="1" lang="ja-JP" altLang="en-US" smtClean="0"/>
              <a:t>数列の総和 </a:t>
            </a:r>
            <a:r>
              <a:rPr kumimoji="1" lang="en-US" altLang="ja-JP" smtClean="0"/>
              <a:t>: 5 * ( 5 + 1 ) / 2 = 15</a:t>
            </a:r>
          </a:p>
          <a:p>
            <a:pPr lvl="1"/>
            <a:r>
              <a:rPr kumimoji="1" lang="ja-JP" altLang="en-US" smtClean="0"/>
              <a:t>最重増加部分列の総和 </a:t>
            </a:r>
            <a:r>
              <a:rPr kumimoji="1" lang="en-US" altLang="ja-JP" smtClean="0"/>
              <a:t>: 2 + 3 + 5 = 10</a:t>
            </a:r>
          </a:p>
          <a:p>
            <a:pPr lvl="1"/>
            <a:r>
              <a:rPr lang="ja-JP" altLang="en-US" smtClean="0"/>
              <a:t>コスト </a:t>
            </a:r>
            <a:r>
              <a:rPr lang="en-US" altLang="ja-JP" smtClean="0"/>
              <a:t>: 15 - 10 = 5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4566" y="2971788"/>
            <a:ext cx="6372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(</a:t>
            </a:r>
            <a:r>
              <a:rPr lang="ja-JP" altLang="en-US" sz="2800"/>
              <a:t>数列の</a:t>
            </a:r>
            <a:r>
              <a:rPr lang="ja-JP" altLang="en-US" sz="2800" smtClean="0"/>
              <a:t>総和</a:t>
            </a:r>
            <a:r>
              <a:rPr lang="en-US" altLang="ja-JP" sz="2800" smtClean="0"/>
              <a:t>)</a:t>
            </a:r>
            <a:r>
              <a:rPr lang="ja-JP" altLang="en-US" sz="2800" smtClean="0"/>
              <a:t> </a:t>
            </a:r>
            <a:r>
              <a:rPr lang="en-US" altLang="ja-JP" sz="2800"/>
              <a:t>- (</a:t>
            </a:r>
            <a:r>
              <a:rPr lang="ja-JP" altLang="en-US" sz="2800"/>
              <a:t>最重増加部分列の</a:t>
            </a:r>
            <a:r>
              <a:rPr lang="ja-JP" altLang="en-US" sz="2800" smtClean="0"/>
              <a:t>総和</a:t>
            </a:r>
            <a:r>
              <a:rPr lang="en-US" altLang="ja-JP" sz="2800" smtClean="0"/>
              <a:t>)</a:t>
            </a:r>
            <a:endParaRPr lang="ja-JP" altLang="en-US" sz="28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6708" y="1514009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最重増加</a:t>
            </a:r>
            <a:r>
              <a:rPr lang="ja-JP" altLang="en-US" sz="2800"/>
              <a:t>部</a:t>
            </a:r>
            <a:r>
              <a:rPr lang="ja-JP" altLang="en-US" sz="2800" smtClean="0"/>
              <a:t>分列に含まれない要素を移動</a:t>
            </a:r>
            <a:endParaRPr lang="ja-JP" altLang="en-US" sz="2800"/>
          </a:p>
        </p:txBody>
      </p:sp>
      <p:sp>
        <p:nvSpPr>
          <p:cNvPr id="7" name="下矢印 6"/>
          <p:cNvSpPr/>
          <p:nvPr/>
        </p:nvSpPr>
        <p:spPr>
          <a:xfrm>
            <a:off x="3626075" y="2206897"/>
            <a:ext cx="1449237" cy="5952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9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最長増加部分列の長さ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2336" y="2599557"/>
            <a:ext cx="704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dp[i] := i </a:t>
            </a:r>
            <a:r>
              <a:rPr lang="ja-JP" altLang="en-US" sz="2800" smtClean="0"/>
              <a:t>番目までの最長増加部分列の長さ</a:t>
            </a:r>
            <a:endParaRPr lang="ja-JP" altLang="en-US" sz="28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62225" y="350232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2  3  1  5  4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62225" y="4293079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1  2  1  3  3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6927" y="42930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dp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5167" y="350232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x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96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最重増加部</a:t>
            </a:r>
            <a:r>
              <a:rPr lang="ja-JP" altLang="en-US"/>
              <a:t>分列</a:t>
            </a:r>
            <a:r>
              <a:rPr lang="ja-JP" altLang="en-US" smtClean="0"/>
              <a:t>の</a:t>
            </a:r>
            <a:r>
              <a:rPr lang="ja-JP" altLang="en-US"/>
              <a:t>重</a:t>
            </a:r>
            <a:r>
              <a:rPr lang="ja-JP" altLang="en-US" smtClean="0"/>
              <a:t>さ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2336" y="2599557"/>
            <a:ext cx="704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dp[i] := i </a:t>
            </a:r>
            <a:r>
              <a:rPr lang="ja-JP" altLang="en-US" sz="2800" smtClean="0"/>
              <a:t>番目までの最</a:t>
            </a:r>
            <a:r>
              <a:rPr lang="ja-JP" altLang="en-US" sz="2800"/>
              <a:t>重</a:t>
            </a:r>
            <a:r>
              <a:rPr lang="ja-JP" altLang="en-US" sz="2800" smtClean="0"/>
              <a:t>増加部分列の重さ</a:t>
            </a:r>
            <a:endParaRPr lang="ja-JP" altLang="en-US" sz="28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62225" y="350232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2  3  1  5  4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62225" y="4293079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2  5  1 10  9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6927" y="42930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dp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5167" y="350232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latin typeface="Ricty" panose="020B0509020203020207" pitchFamily="49" charset="-128"/>
                <a:ea typeface="Ricty" panose="020B0509020203020207" pitchFamily="49" charset="-128"/>
              </a:rPr>
              <a:t>x</a:t>
            </a:r>
            <a:endParaRPr kumimoji="1" lang="ja-JP" altLang="en-US" sz="40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828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動的計画法 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最長増加部分列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O(n</a:t>
            </a:r>
            <a:r>
              <a:rPr lang="en-US" altLang="ja-JP" baseline="30000" smtClean="0"/>
              <a:t>2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3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ソースコード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hlinkClick r:id="rId2" action="ppaction://hlinkfile"/>
              </a:rPr>
              <a:t>2431_tle.cpp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19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814</TotalTime>
  <Words>1771</Words>
  <Application>Microsoft Office PowerPoint</Application>
  <PresentationFormat>画面に合わせる (4:3)</PresentationFormat>
  <Paragraphs>888</Paragraphs>
  <Slides>48</Slides>
  <Notes>29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5" baseType="lpstr">
      <vt:lpstr>Calisto MT</vt:lpstr>
      <vt:lpstr>ＭＳ Ｐゴシック</vt:lpstr>
      <vt:lpstr>Ricty</vt:lpstr>
      <vt:lpstr>游ゴシック</vt:lpstr>
      <vt:lpstr>Arial</vt:lpstr>
      <vt:lpstr>Calibri</vt:lpstr>
      <vt:lpstr>Rxthm2</vt:lpstr>
      <vt:lpstr>AOJ 2431 - House Moving</vt:lpstr>
      <vt:lpstr>Problem</vt:lpstr>
      <vt:lpstr>最長増加部分列</vt:lpstr>
      <vt:lpstr>最長重増加部分列</vt:lpstr>
      <vt:lpstr>解法</vt:lpstr>
      <vt:lpstr>最長増加部分列の長さ</vt:lpstr>
      <vt:lpstr>最重増加部分列の重さ</vt:lpstr>
      <vt:lpstr>動的計画法 (最長増加部分列)</vt:lpstr>
      <vt:lpstr>ソースコード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セグメント木</vt:lpstr>
      <vt:lpstr>Binary Indexed Tree (BIT)</vt:lpstr>
      <vt:lpstr>Binary Indexed Tree (BIT)</vt:lpstr>
      <vt:lpstr>Binary Indexed Tree (BIT)</vt:lpstr>
      <vt:lpstr>BIT</vt:lpstr>
      <vt:lpstr>BIT</vt:lpstr>
      <vt:lpstr>BIT</vt:lpstr>
      <vt:lpstr>BIT</vt:lpstr>
      <vt:lpstr>BIT</vt:lpstr>
      <vt:lpstr>BIT</vt:lpstr>
      <vt:lpstr>BIT</vt:lpstr>
      <vt:lpstr>BIT</vt:lpstr>
      <vt:lpstr>BIT</vt:lpstr>
      <vt:lpstr>BIT</vt:lpstr>
      <vt:lpstr>ソースコード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48</cp:revision>
  <dcterms:created xsi:type="dcterms:W3CDTF">2015-04-05T07:03:34Z</dcterms:created>
  <dcterms:modified xsi:type="dcterms:W3CDTF">2015-04-09T11:11:15Z</dcterms:modified>
</cp:coreProperties>
</file>