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sldIdLst>
    <p:sldId id="256" r:id="rId2"/>
    <p:sldId id="308" r:id="rId3"/>
    <p:sldId id="283" r:id="rId4"/>
    <p:sldId id="295" r:id="rId5"/>
    <p:sldId id="284" r:id="rId6"/>
    <p:sldId id="287" r:id="rId7"/>
    <p:sldId id="288" r:id="rId8"/>
    <p:sldId id="286" r:id="rId9"/>
    <p:sldId id="294" r:id="rId10"/>
    <p:sldId id="285" r:id="rId11"/>
    <p:sldId id="289" r:id="rId12"/>
    <p:sldId id="290" r:id="rId13"/>
    <p:sldId id="291" r:id="rId14"/>
    <p:sldId id="297" r:id="rId15"/>
    <p:sldId id="292" r:id="rId16"/>
    <p:sldId id="293" r:id="rId17"/>
    <p:sldId id="296" r:id="rId18"/>
    <p:sldId id="302" r:id="rId19"/>
    <p:sldId id="303" r:id="rId20"/>
    <p:sldId id="298" r:id="rId21"/>
    <p:sldId id="299" r:id="rId22"/>
    <p:sldId id="300" r:id="rId23"/>
    <p:sldId id="304" r:id="rId24"/>
    <p:sldId id="305" r:id="rId25"/>
    <p:sldId id="301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901"/>
    <a:srgbClr val="008080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29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85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58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1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10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050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67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14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31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22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8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70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38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9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06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7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9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36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1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0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40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56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2015/4/9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2431 - House Moving</a:t>
            </a:r>
            <a:endParaRPr kumimoji="1" lang="ja-JP" altLang="en-US" sz="60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</a:t>
            </a:r>
            <a:r>
              <a:rPr lang="en-US" altLang="ja-JP" sz="2000" smtClean="0"/>
              <a:t>judge.u-aizu.ac.jp/onlinejudge/description.jsp?id=2431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32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5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37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5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30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5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5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1</a:t>
            </a:r>
            <a:r>
              <a:rPr kumimoji="1" lang="en-US" altLang="ja-JP" sz="3200" smtClean="0">
                <a:ea typeface="Ricty" panose="020B0509020203020207" pitchFamily="49" charset="-128"/>
              </a:rPr>
              <a:t>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1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1</a:t>
            </a:r>
            <a:r>
              <a:rPr kumimoji="1" lang="en-US" altLang="ja-JP" sz="3200" smtClean="0">
                <a:ea typeface="Ricty" panose="020B0509020203020207" pitchFamily="49" charset="-128"/>
              </a:rPr>
              <a:t>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8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1283573" y="6340398"/>
            <a:ext cx="3212754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7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77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7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15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7</a:t>
            </a:r>
            <a:r>
              <a:rPr lang="en-US" altLang="ja-JP" sz="240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8</a:t>
            </a:r>
            <a:r>
              <a:rPr lang="en-US" altLang="ja-JP" sz="2400">
                <a:solidFill>
                  <a:srgbClr val="000000"/>
                </a:solidFill>
              </a:rPr>
              <a:t>)</a:t>
            </a:r>
            <a:r>
              <a:rPr lang="en-US" altLang="ja-JP" sz="2400" baseline="-2500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 smtClean="0">
                <a:solidFill>
                  <a:srgbClr val="000000"/>
                </a:solidFill>
              </a:rPr>
              <a:t>(v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1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2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7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8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4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5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>
                <a:solidFill>
                  <a:srgbClr val="000000"/>
                </a:solidFill>
              </a:rPr>
              <a:t>6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400">
                <a:solidFill>
                  <a:srgbClr val="000000"/>
                </a:solidFill>
              </a:rPr>
              <a:t>(</a:t>
            </a:r>
            <a:r>
              <a:rPr lang="en-US" altLang="ja-JP" sz="2400" smtClean="0">
                <a:solidFill>
                  <a:srgbClr val="000000"/>
                </a:solidFill>
              </a:rPr>
              <a:t>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7</a:t>
            </a:r>
            <a:r>
              <a:rPr lang="en-US" altLang="ja-JP" sz="2400" smtClean="0">
                <a:solidFill>
                  <a:srgbClr val="000000"/>
                </a:solidFill>
              </a:rPr>
              <a:t>, v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8</a:t>
            </a:r>
            <a:r>
              <a:rPr lang="en-US" altLang="ja-JP" sz="2400" smtClean="0">
                <a:solidFill>
                  <a:srgbClr val="000000"/>
                </a:solidFill>
              </a:rPr>
              <a:t>)</a:t>
            </a:r>
            <a:r>
              <a:rPr lang="en-US" altLang="ja-JP" sz="2400" baseline="-25000" smtClean="0">
                <a:solidFill>
                  <a:srgbClr val="000000"/>
                </a:solidFill>
              </a:rPr>
              <a:t>max</a:t>
            </a:r>
            <a:endParaRPr lang="ja-JP" altLang="en-US" sz="2400" baseline="-250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smtClean="0">
                <a:solidFill>
                  <a:schemeClr val="tx1"/>
                </a:solidFill>
              </a:rPr>
              <a:t>v</a:t>
            </a:r>
            <a:r>
              <a:rPr kumimoji="1" lang="en-US" altLang="ja-JP" sz="28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3200" baseline="-250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2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3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4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5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6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7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smtClean="0">
                <a:solidFill>
                  <a:srgbClr val="000000"/>
                </a:solidFill>
              </a:rPr>
              <a:t>v</a:t>
            </a:r>
            <a:r>
              <a:rPr lang="en-US" altLang="ja-JP" sz="2800" baseline="-25000" smtClean="0">
                <a:solidFill>
                  <a:srgbClr val="000000"/>
                </a:solidFill>
              </a:rPr>
              <a:t>8</a:t>
            </a:r>
            <a:endParaRPr lang="ja-JP" altLang="en-US" sz="3200" baseline="-25000">
              <a:solidFill>
                <a:srgbClr val="00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10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5</a:t>
            </a:r>
            <a:r>
              <a:rPr kumimoji="1" lang="en-US" altLang="ja-JP" sz="3200" smtClean="0">
                <a:ea typeface="Ricty" panose="020B0509020203020207" pitchFamily="49" charset="-128"/>
              </a:rPr>
              <a:t>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5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1293963" y="6340398"/>
            <a:ext cx="2350701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8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5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9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34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9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9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4</a:t>
            </a:r>
            <a:r>
              <a:rPr kumimoji="1" lang="en-US" altLang="ja-JP" sz="3200" smtClean="0">
                <a:ea typeface="Ricty" panose="020B0509020203020207" pitchFamily="49" charset="-128"/>
              </a:rPr>
              <a:t>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7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2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9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9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1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5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9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10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3" name="直線コネクタ 52"/>
          <p:cNvCxnSpPr/>
          <p:nvPr/>
        </p:nvCxnSpPr>
        <p:spPr>
          <a:xfrm>
            <a:off x="1306509" y="6337496"/>
            <a:ext cx="6432953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91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>
            <a:off x="1306509" y="6337523"/>
            <a:ext cx="715995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0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2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1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accent6"/>
                </a:solidFill>
              </a:rPr>
              <a:t>2</a:t>
            </a:r>
            <a:endParaRPr lang="ja-JP" altLang="en-US" sz="3200">
              <a:solidFill>
                <a:schemeClr val="accent6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accent6"/>
                </a:solidFill>
              </a:rPr>
              <a:t>2</a:t>
            </a:r>
            <a:endParaRPr kumimoji="1" lang="ja-JP" altLang="en-US" sz="3200">
              <a:solidFill>
                <a:schemeClr val="accent6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2</a:t>
            </a:r>
            <a:r>
              <a:rPr kumimoji="1" lang="en-US" altLang="ja-JP" sz="3200" smtClean="0">
                <a:ea typeface="Ricty" panose="020B0509020203020207" pitchFamily="49" charset="-128"/>
              </a:rPr>
              <a:t>, 3,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3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06511" y="1733924"/>
            <a:ext cx="6432952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06509" y="3861759"/>
            <a:ext cx="1540207" cy="5520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06510" y="2797841"/>
            <a:ext cx="3172565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rgbClr val="000000"/>
                </a:solidFill>
              </a:rPr>
              <a:t>2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590826" y="2797841"/>
            <a:ext cx="314863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45922" y="3861758"/>
            <a:ext cx="1533153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0</a:t>
            </a:r>
            <a:endParaRPr kumimoji="1" lang="ja-JP" altLang="en-US" sz="3200"/>
          </a:p>
        </p:txBody>
      </p:sp>
      <p:sp>
        <p:nvSpPr>
          <p:cNvPr id="10" name="正方形/長方形 9"/>
          <p:cNvSpPr/>
          <p:nvPr/>
        </p:nvSpPr>
        <p:spPr>
          <a:xfrm>
            <a:off x="4590826" y="3861758"/>
            <a:ext cx="1513539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207485" y="3861758"/>
            <a:ext cx="1531977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06510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0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4" idx="2"/>
            <a:endCxn id="7" idx="0"/>
          </p:cNvCxnSpPr>
          <p:nvPr/>
        </p:nvCxnSpPr>
        <p:spPr>
          <a:xfrm flipH="1">
            <a:off x="2892793" y="2286015"/>
            <a:ext cx="1630194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2"/>
            <a:endCxn id="8" idx="0"/>
          </p:cNvCxnSpPr>
          <p:nvPr/>
        </p:nvCxnSpPr>
        <p:spPr>
          <a:xfrm>
            <a:off x="4522987" y="2286015"/>
            <a:ext cx="1642158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7" idx="2"/>
            <a:endCxn id="6" idx="0"/>
          </p:cNvCxnSpPr>
          <p:nvPr/>
        </p:nvCxnSpPr>
        <p:spPr>
          <a:xfrm flipH="1">
            <a:off x="2076613" y="3349932"/>
            <a:ext cx="816180" cy="5118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2"/>
            <a:endCxn id="9" idx="0"/>
          </p:cNvCxnSpPr>
          <p:nvPr/>
        </p:nvCxnSpPr>
        <p:spPr>
          <a:xfrm>
            <a:off x="2892793" y="3349932"/>
            <a:ext cx="819706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8" idx="2"/>
            <a:endCxn id="11" idx="0"/>
          </p:cNvCxnSpPr>
          <p:nvPr/>
        </p:nvCxnSpPr>
        <p:spPr>
          <a:xfrm>
            <a:off x="6165145" y="3349932"/>
            <a:ext cx="80832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2"/>
            <a:endCxn id="10" idx="0"/>
          </p:cNvCxnSpPr>
          <p:nvPr/>
        </p:nvCxnSpPr>
        <p:spPr>
          <a:xfrm flipH="1">
            <a:off x="5347596" y="3349932"/>
            <a:ext cx="817549" cy="511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6" idx="2"/>
            <a:endCxn id="12" idx="0"/>
          </p:cNvCxnSpPr>
          <p:nvPr/>
        </p:nvCxnSpPr>
        <p:spPr>
          <a:xfrm flipH="1">
            <a:off x="1664507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  <a:endCxn id="32" idx="0"/>
          </p:cNvCxnSpPr>
          <p:nvPr/>
        </p:nvCxnSpPr>
        <p:spPr>
          <a:xfrm>
            <a:off x="2076613" y="4413850"/>
            <a:ext cx="412106" cy="5118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9" idx="2"/>
            <a:endCxn id="34" idx="0"/>
          </p:cNvCxnSpPr>
          <p:nvPr/>
        </p:nvCxnSpPr>
        <p:spPr>
          <a:xfrm flipH="1">
            <a:off x="3303919" y="4413849"/>
            <a:ext cx="408580" cy="5118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9" idx="2"/>
            <a:endCxn id="35" idx="0"/>
          </p:cNvCxnSpPr>
          <p:nvPr/>
        </p:nvCxnSpPr>
        <p:spPr>
          <a:xfrm>
            <a:off x="3712499" y="4413849"/>
            <a:ext cx="414854" cy="511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0" idx="2"/>
            <a:endCxn id="37" idx="0"/>
          </p:cNvCxnSpPr>
          <p:nvPr/>
        </p:nvCxnSpPr>
        <p:spPr>
          <a:xfrm flipH="1">
            <a:off x="4948823" y="4413849"/>
            <a:ext cx="398773" cy="511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2"/>
            <a:endCxn id="38" idx="0"/>
          </p:cNvCxnSpPr>
          <p:nvPr/>
        </p:nvCxnSpPr>
        <p:spPr>
          <a:xfrm>
            <a:off x="5347596" y="4413849"/>
            <a:ext cx="398772" cy="511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11" idx="2"/>
            <a:endCxn id="40" idx="0"/>
          </p:cNvCxnSpPr>
          <p:nvPr/>
        </p:nvCxnSpPr>
        <p:spPr>
          <a:xfrm flipH="1">
            <a:off x="6565481" y="4413849"/>
            <a:ext cx="407993" cy="51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  <a:endCxn id="41" idx="0"/>
          </p:cNvCxnSpPr>
          <p:nvPr/>
        </p:nvCxnSpPr>
        <p:spPr>
          <a:xfrm>
            <a:off x="6973474" y="4413849"/>
            <a:ext cx="411120" cy="511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130722" y="4925675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/>
                </a:solidFill>
              </a:rPr>
              <a:t>2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945922" y="4925673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smtClean="0">
                <a:solidFill>
                  <a:schemeClr val="tx1"/>
                </a:solidFill>
              </a:rPr>
              <a:t>0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769356" y="4925672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90826" y="4925671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88371" y="4925670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07484" y="4925669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026597" y="4925668"/>
            <a:ext cx="715994" cy="552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>
                <a:solidFill>
                  <a:srgbClr val="000000"/>
                </a:solidFill>
              </a:rPr>
              <a:t>0</a:t>
            </a:r>
            <a:endParaRPr lang="ja-JP" altLang="en-US" sz="320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2825" y="5633050"/>
            <a:ext cx="343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1</a:t>
            </a:r>
            <a:endParaRPr kumimoji="1" lang="ja-JP" altLang="en-US" sz="320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277755" y="5633050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2</a:t>
            </a:r>
            <a:endParaRPr kumimoji="1" lang="ja-JP" altLang="en-US" sz="320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94313" y="563304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3</a:t>
            </a:r>
            <a:endParaRPr kumimoji="1" lang="ja-JP" altLang="en-US" sz="320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19926" y="563304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4</a:t>
            </a:r>
            <a:endParaRPr kumimoji="1" lang="ja-JP" altLang="en-US" sz="32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38669" y="5633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5</a:t>
            </a:r>
            <a:endParaRPr kumimoji="1" lang="ja-JP" altLang="en-US" sz="320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64931" y="823206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ea typeface="Ricty" panose="020B0509020203020207" pitchFamily="49" charset="-128"/>
              </a:rPr>
              <a:t>x</a:t>
            </a:r>
            <a:r>
              <a:rPr lang="en-US" altLang="ja-JP" sz="3200" smtClean="0">
                <a:ea typeface="Ricty" panose="020B0509020203020207" pitchFamily="49" charset="-128"/>
              </a:rPr>
              <a:t> = {</a:t>
            </a:r>
            <a:r>
              <a:rPr kumimoji="1" lang="en-US" altLang="ja-JP" sz="3200" smtClean="0">
                <a:ea typeface="Ricty" panose="020B0509020203020207" pitchFamily="49" charset="-128"/>
              </a:rPr>
              <a:t> 2, </a:t>
            </a:r>
            <a:r>
              <a:rPr kumimoji="1" lang="en-US" altLang="ja-JP" sz="3200" smtClean="0">
                <a:solidFill>
                  <a:schemeClr val="accent6"/>
                </a:solidFill>
                <a:ea typeface="Ricty" panose="020B0509020203020207" pitchFamily="49" charset="-128"/>
              </a:rPr>
              <a:t>3</a:t>
            </a:r>
            <a:r>
              <a:rPr kumimoji="1" lang="en-US" altLang="ja-JP" sz="3200" smtClean="0">
                <a:ea typeface="Ricty" panose="020B0509020203020207" pitchFamily="49" charset="-128"/>
              </a:rPr>
              <a:t>, 1, 5, 4 }</a:t>
            </a:r>
            <a:endParaRPr kumimoji="1" lang="ja-JP" altLang="en-US" sz="3200">
              <a:ea typeface="Ricty" panose="020B0509020203020207" pitchFamily="49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>
            <a:off x="1306509" y="6340398"/>
            <a:ext cx="1540207" cy="0"/>
          </a:xfrm>
          <a:prstGeom prst="line">
            <a:avLst/>
          </a:prstGeom>
          <a:ln w="25400">
            <a:solidFill>
              <a:schemeClr val="accent6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42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799</TotalTime>
  <Words>843</Words>
  <Application>Microsoft Office PowerPoint</Application>
  <PresentationFormat>画面に合わせる (4:3)</PresentationFormat>
  <Paragraphs>524</Paragraphs>
  <Slides>25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Calisto MT</vt:lpstr>
      <vt:lpstr>ＭＳ Ｐゴシック</vt:lpstr>
      <vt:lpstr>Ricty</vt:lpstr>
      <vt:lpstr>游ゴシック</vt:lpstr>
      <vt:lpstr>Arial</vt:lpstr>
      <vt:lpstr>Calibri</vt:lpstr>
      <vt:lpstr>Rxthm2</vt:lpstr>
      <vt:lpstr>AOJ 2431 - House Moving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46</cp:revision>
  <dcterms:created xsi:type="dcterms:W3CDTF">2015-04-05T07:03:34Z</dcterms:created>
  <dcterms:modified xsi:type="dcterms:W3CDTF">2015-04-09T10:52:32Z</dcterms:modified>
</cp:coreProperties>
</file>