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25" r:id="rId1"/>
  </p:sldMasterIdLst>
  <p:sldIdLst>
    <p:sldId id="256" r:id="rId2"/>
    <p:sldId id="286" r:id="rId3"/>
    <p:sldId id="260" r:id="rId4"/>
    <p:sldId id="262" r:id="rId5"/>
    <p:sldId id="282" r:id="rId6"/>
    <p:sldId id="263" r:id="rId7"/>
    <p:sldId id="284" r:id="rId8"/>
    <p:sldId id="287" r:id="rId9"/>
    <p:sldId id="283" r:id="rId10"/>
    <p:sldId id="285" r:id="rId11"/>
    <p:sldId id="27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fld id="{F7886C9C-DC18-4195-8FD5-A50AA931D419}" type="slidenum">
              <a:rPr lang="en-US" smtClean="0"/>
              <a:pPr algn="r"/>
              <a:t>‹#›</a:t>
            </a:fld>
            <a:endParaRPr lang="en-US" dirty="0"/>
          </a:p>
        </p:txBody>
      </p:sp>
    </p:spTree>
    <p:extLst>
      <p:ext uri="{BB962C8B-B14F-4D97-AF65-F5344CB8AC3E}">
        <p14:creationId xmlns:p14="http://schemas.microsoft.com/office/powerpoint/2010/main" val="37257129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1A993-39CE-9041-BC78-7EF10F378512}" type="slidenum">
              <a:rPr lang="en-US" smtClean="0"/>
              <a:pPr/>
              <a:t>‹#›</a:t>
            </a:fld>
            <a:endParaRPr lang="en-US"/>
          </a:p>
        </p:txBody>
      </p:sp>
    </p:spTree>
    <p:extLst>
      <p:ext uri="{BB962C8B-B14F-4D97-AF65-F5344CB8AC3E}">
        <p14:creationId xmlns:p14="http://schemas.microsoft.com/office/powerpoint/2010/main" val="260483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38625-25D3-974E-B010-C32D0876A4C0}" type="slidenum">
              <a:rPr lang="en-US" smtClean="0"/>
              <a:pPr/>
              <a:t>‹#›</a:t>
            </a:fld>
            <a:endParaRPr lang="en-US"/>
          </a:p>
        </p:txBody>
      </p:sp>
    </p:spTree>
    <p:extLst>
      <p:ext uri="{BB962C8B-B14F-4D97-AF65-F5344CB8AC3E}">
        <p14:creationId xmlns:p14="http://schemas.microsoft.com/office/powerpoint/2010/main" val="268059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54EE4-298E-2944-B3F7-285300844B7D}" type="slidenum">
              <a:rPr lang="en-US" smtClean="0"/>
              <a:pPr/>
              <a:t>‹#›</a:t>
            </a:fld>
            <a:endParaRPr lang="en-US"/>
          </a:p>
        </p:txBody>
      </p:sp>
    </p:spTree>
    <p:extLst>
      <p:ext uri="{BB962C8B-B14F-4D97-AF65-F5344CB8AC3E}">
        <p14:creationId xmlns:p14="http://schemas.microsoft.com/office/powerpoint/2010/main" val="154341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AEB46F-29B7-C24E-AF88-54E7D2A69C4F}" type="slidenum">
              <a:rPr lang="en-US" smtClean="0"/>
              <a:pPr/>
              <a:t>‹#›</a:t>
            </a:fld>
            <a:endParaRPr lang="en-US"/>
          </a:p>
        </p:txBody>
      </p:sp>
    </p:spTree>
    <p:extLst>
      <p:ext uri="{BB962C8B-B14F-4D97-AF65-F5344CB8AC3E}">
        <p14:creationId xmlns:p14="http://schemas.microsoft.com/office/powerpoint/2010/main" val="10091223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92ACA1F-06A1-644A-962E-1688FA370CB0}" type="slidenum">
              <a:rPr lang="en-US" smtClean="0"/>
              <a:pPr/>
              <a:t>‹#›</a:t>
            </a:fld>
            <a:endParaRPr lang="en-US"/>
          </a:p>
        </p:txBody>
      </p:sp>
    </p:spTree>
    <p:extLst>
      <p:ext uri="{BB962C8B-B14F-4D97-AF65-F5344CB8AC3E}">
        <p14:creationId xmlns:p14="http://schemas.microsoft.com/office/powerpoint/2010/main" val="2051413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2ACA1F-06A1-644A-962E-1688FA370CB0}"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78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50ACF-B154-7A4A-BF38-C8861D288416}" type="slidenum">
              <a:rPr lang="en-US" smtClean="0"/>
              <a:pPr/>
              <a:t>‹#›</a:t>
            </a:fld>
            <a:endParaRPr lang="en-US"/>
          </a:p>
        </p:txBody>
      </p:sp>
    </p:spTree>
    <p:extLst>
      <p:ext uri="{BB962C8B-B14F-4D97-AF65-F5344CB8AC3E}">
        <p14:creationId xmlns:p14="http://schemas.microsoft.com/office/powerpoint/2010/main" val="239319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6F5A7-EC24-4148-873B-4EC59ED9941B}" type="slidenum">
              <a:rPr lang="en-US" smtClean="0"/>
              <a:pPr/>
              <a:t>‹#›</a:t>
            </a:fld>
            <a:endParaRPr lang="en-US"/>
          </a:p>
        </p:txBody>
      </p:sp>
    </p:spTree>
    <p:extLst>
      <p:ext uri="{BB962C8B-B14F-4D97-AF65-F5344CB8AC3E}">
        <p14:creationId xmlns:p14="http://schemas.microsoft.com/office/powerpoint/2010/main" val="212357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F20364C-48ED-7948-9CEC-D7836B5924B1}" type="slidenum">
              <a:rPr lang="en-US" smtClean="0"/>
              <a:pPr/>
              <a:t>‹#›</a:t>
            </a:fld>
            <a:endParaRPr lang="en-US"/>
          </a:p>
        </p:txBody>
      </p:sp>
    </p:spTree>
    <p:extLst>
      <p:ext uri="{BB962C8B-B14F-4D97-AF65-F5344CB8AC3E}">
        <p14:creationId xmlns:p14="http://schemas.microsoft.com/office/powerpoint/2010/main" val="234592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92ACA1F-06A1-644A-962E-1688FA370CB0}" type="slidenum">
              <a:rPr lang="en-US" smtClean="0"/>
              <a:pPr/>
              <a:t>‹#›</a:t>
            </a:fld>
            <a:endParaRPr lang="en-US"/>
          </a:p>
        </p:txBody>
      </p:sp>
    </p:spTree>
    <p:extLst>
      <p:ext uri="{BB962C8B-B14F-4D97-AF65-F5344CB8AC3E}">
        <p14:creationId xmlns:p14="http://schemas.microsoft.com/office/powerpoint/2010/main" val="370509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392ACA1F-06A1-644A-962E-1688FA370CB0}" type="slidenum">
              <a:rPr lang="en-US" smtClean="0"/>
              <a:pPr/>
              <a:t>‹#›</a:t>
            </a:fld>
            <a:endParaRPr lang="en-US"/>
          </a:p>
        </p:txBody>
      </p:sp>
    </p:spTree>
    <p:extLst>
      <p:ext uri="{BB962C8B-B14F-4D97-AF65-F5344CB8AC3E}">
        <p14:creationId xmlns:p14="http://schemas.microsoft.com/office/powerpoint/2010/main" val="924292864"/>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ndex.php?title=Infant_mortality&amp;action=edit&amp;section=20"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ndex.php?title=Infant_mortality&amp;action=edit&amp;section=2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ndex.php?title=Infant_mortality&amp;action=edit&amp;section=2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ndex.php?title=Infant_mortality&amp;action=edit&amp;section=20"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0gx3hMMDOZI" TargetMode="External"/><Relationship Id="rId2" Type="http://schemas.openxmlformats.org/officeDocument/2006/relationships/hyperlink" Target="http://en.wikipedia.org/w/index.php?title=Infant_mortality&amp;action=edit&amp;section=20"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ersonal-lyxnqufg.outsystemscloud.com/ARMDB/ArkansasmovieList.aspx?(Not.Licensed.For.Production)" TargetMode="External"/><Relationship Id="rId2" Type="http://schemas.openxmlformats.org/officeDocument/2006/relationships/hyperlink" Target="http://en.wikipedia.org/w/index.php?title=Infant_mortality&amp;action=edit&amp;section=20" TargetMode="External"/><Relationship Id="rId1" Type="http://schemas.openxmlformats.org/officeDocument/2006/relationships/slideLayout" Target="../slideLayouts/slideLayout1.xml"/><Relationship Id="rId4" Type="http://schemas.openxmlformats.org/officeDocument/2006/relationships/hyperlink" Target="https://personal-lyxnqufg.outsystemscloud.com/ARMDB/PublicHome.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33800" y="2133600"/>
            <a:ext cx="1752403" cy="1384995"/>
          </a:xfrm>
          <a:prstGeom prst="rect">
            <a:avLst/>
          </a:prstGeom>
          <a:noFill/>
        </p:spPr>
        <p:txBody>
          <a:bodyPr wrap="none" rtlCol="0">
            <a:spAutoFit/>
          </a:bodyPr>
          <a:lstStyle/>
          <a:p>
            <a:endParaRPr lang="en-US" sz="2800" dirty="0">
              <a:solidFill>
                <a:schemeClr val="bg1"/>
              </a:solidFill>
            </a:endParaRPr>
          </a:p>
          <a:p>
            <a:endParaRPr lang="en-US" sz="2800" dirty="0">
              <a:solidFill>
                <a:schemeClr val="bg1"/>
              </a:solidFill>
            </a:endParaRPr>
          </a:p>
          <a:p>
            <a:r>
              <a:rPr lang="en-US" sz="2800" dirty="0">
                <a:solidFill>
                  <a:schemeClr val="bg1"/>
                </a:solidFill>
              </a:rPr>
              <a:t>IFSC 4398</a:t>
            </a:r>
          </a:p>
        </p:txBody>
      </p:sp>
      <p:sp>
        <p:nvSpPr>
          <p:cNvPr id="7" name="TextBox 6"/>
          <p:cNvSpPr txBox="1"/>
          <p:nvPr/>
        </p:nvSpPr>
        <p:spPr>
          <a:xfrm>
            <a:off x="3429000" y="2743200"/>
            <a:ext cx="2743200" cy="1569660"/>
          </a:xfrm>
          <a:prstGeom prst="rect">
            <a:avLst/>
          </a:prstGeom>
          <a:noFill/>
        </p:spPr>
        <p:txBody>
          <a:bodyPr wrap="square" rtlCol="0">
            <a:spAutoFit/>
          </a:bodyPr>
          <a:lstStyle/>
          <a:p>
            <a:pPr algn="ctr"/>
            <a:endParaRPr lang="en-US" sz="3200" dirty="0">
              <a:solidFill>
                <a:schemeClr val="bg1"/>
              </a:solidFill>
            </a:endParaRPr>
          </a:p>
          <a:p>
            <a:pPr algn="ctr"/>
            <a:endParaRPr lang="en-US" sz="3200" dirty="0">
              <a:solidFill>
                <a:schemeClr val="bg1"/>
              </a:solidFill>
            </a:endParaRPr>
          </a:p>
          <a:p>
            <a:pPr algn="ctr"/>
            <a:r>
              <a:rPr lang="en-US" sz="3200" dirty="0">
                <a:solidFill>
                  <a:schemeClr val="bg1"/>
                </a:solidFill>
              </a:rPr>
              <a:t>Presented By -</a:t>
            </a:r>
          </a:p>
        </p:txBody>
      </p:sp>
      <p:sp>
        <p:nvSpPr>
          <p:cNvPr id="8" name="TextBox 7"/>
          <p:cNvSpPr txBox="1"/>
          <p:nvPr/>
        </p:nvSpPr>
        <p:spPr>
          <a:xfrm>
            <a:off x="3276600" y="3352800"/>
            <a:ext cx="2895600" cy="1569660"/>
          </a:xfrm>
          <a:prstGeom prst="rect">
            <a:avLst/>
          </a:prstGeom>
          <a:noFill/>
        </p:spPr>
        <p:txBody>
          <a:bodyPr wrap="square" rtlCol="0">
            <a:spAutoFit/>
          </a:bodyPr>
          <a:lstStyle/>
          <a:p>
            <a:pPr algn="ctr"/>
            <a:endParaRPr lang="en-US" sz="3200" dirty="0">
              <a:solidFill>
                <a:schemeClr val="bg1"/>
              </a:solidFill>
            </a:endParaRPr>
          </a:p>
          <a:p>
            <a:pPr algn="ctr"/>
            <a:endParaRPr lang="en-US" sz="3200" dirty="0">
              <a:solidFill>
                <a:schemeClr val="bg1"/>
              </a:solidFill>
            </a:endParaRPr>
          </a:p>
          <a:p>
            <a:pPr algn="ctr"/>
            <a:r>
              <a:rPr lang="en-US" sz="3200" dirty="0">
                <a:solidFill>
                  <a:schemeClr val="bg1"/>
                </a:solidFill>
              </a:rPr>
              <a:t>Rukshar Parwin</a:t>
            </a:r>
          </a:p>
        </p:txBody>
      </p:sp>
      <p:pic>
        <p:nvPicPr>
          <p:cNvPr id="4" name="Picture 3">
            <a:extLst>
              <a:ext uri="{FF2B5EF4-FFF2-40B4-BE49-F238E27FC236}">
                <a16:creationId xmlns:a16="http://schemas.microsoft.com/office/drawing/2014/main" id="{16C1D1D8-C129-4137-B2BD-63856255F1EC}"/>
              </a:ext>
            </a:extLst>
          </p:cNvPr>
          <p:cNvPicPr>
            <a:picLocks noChangeAspect="1"/>
          </p:cNvPicPr>
          <p:nvPr/>
        </p:nvPicPr>
        <p:blipFill>
          <a:blip r:embed="rId2"/>
          <a:stretch>
            <a:fillRect/>
          </a:stretch>
        </p:blipFill>
        <p:spPr>
          <a:xfrm>
            <a:off x="2895600" y="403977"/>
            <a:ext cx="2971800" cy="1158121"/>
          </a:xfrm>
          <a:prstGeom prst="rect">
            <a:avLst/>
          </a:prstGeom>
        </p:spPr>
      </p:pic>
      <p:sp>
        <p:nvSpPr>
          <p:cNvPr id="9" name="Title 8">
            <a:extLst>
              <a:ext uri="{FF2B5EF4-FFF2-40B4-BE49-F238E27FC236}">
                <a16:creationId xmlns:a16="http://schemas.microsoft.com/office/drawing/2014/main" id="{7EF9E4D8-203C-4EE7-8475-8BF2BC75C980}"/>
              </a:ext>
            </a:extLst>
          </p:cNvPr>
          <p:cNvSpPr>
            <a:spLocks noGrp="1"/>
          </p:cNvSpPr>
          <p:nvPr>
            <p:ph type="ctrTitle"/>
          </p:nvPr>
        </p:nvSpPr>
        <p:spPr>
          <a:xfrm>
            <a:off x="762000" y="1752599"/>
            <a:ext cx="7736960" cy="1158121"/>
          </a:xfrm>
        </p:spPr>
        <p:txBody>
          <a:bodyPr/>
          <a:lstStyle/>
          <a:p>
            <a:r>
              <a:rPr lang="en-US" dirty="0"/>
              <a:t>ARKANSAS MOVIE DATABASE</a:t>
            </a:r>
          </a:p>
        </p:txBody>
      </p:sp>
    </p:spTree>
    <p:extLst>
      <p:ext uri="{BB962C8B-B14F-4D97-AF65-F5344CB8AC3E}">
        <p14:creationId xmlns:p14="http://schemas.microsoft.com/office/powerpoint/2010/main" val="607640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28600"/>
            <a:ext cx="6830853" cy="584776"/>
          </a:xfrm>
          <a:prstGeom prst="rect">
            <a:avLst/>
          </a:prstGeom>
          <a:noFill/>
        </p:spPr>
        <p:txBody>
          <a:bodyPr wrap="square" rtlCol="0">
            <a:spAutoFit/>
          </a:bodyPr>
          <a:lstStyle/>
          <a:p>
            <a:pPr algn="ctr"/>
            <a:r>
              <a:rPr lang="en-US" sz="3200" b="1" dirty="0">
                <a:solidFill>
                  <a:srgbClr val="FFFFFF"/>
                </a:solidFill>
              </a:rPr>
              <a:t>Conclusion</a:t>
            </a:r>
            <a:endParaRPr lang="en-US" sz="3200" b="1" dirty="0">
              <a:solidFill>
                <a:srgbClr val="FFFFFF"/>
              </a:solidFill>
              <a:hlinkClick r:id="rId2"/>
            </a:endParaRPr>
          </a:p>
        </p:txBody>
      </p:sp>
      <p:sp>
        <p:nvSpPr>
          <p:cNvPr id="3" name="TextBox 2"/>
          <p:cNvSpPr txBox="1"/>
          <p:nvPr/>
        </p:nvSpPr>
        <p:spPr>
          <a:xfrm>
            <a:off x="304800" y="990600"/>
            <a:ext cx="8610600" cy="3785652"/>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err="1">
                <a:solidFill>
                  <a:srgbClr val="FFFFFF"/>
                </a:solidFill>
              </a:rPr>
              <a:t>OutSystems</a:t>
            </a:r>
            <a:r>
              <a:rPr lang="en-US" dirty="0">
                <a:solidFill>
                  <a:srgbClr val="FFFFFF"/>
                </a:solidFill>
              </a:rPr>
              <a:t> is an easy-to-use technology that can develop a functioning website. It provides the most complete full-stack application development platform that can quickly create mobile and web applications for any device. </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The most appealing feature using </a:t>
            </a:r>
            <a:r>
              <a:rPr lang="en-US" dirty="0" err="1">
                <a:solidFill>
                  <a:srgbClr val="FFFFFF"/>
                </a:solidFill>
              </a:rPr>
              <a:t>OutSystems</a:t>
            </a:r>
            <a:r>
              <a:rPr lang="en-US" dirty="0">
                <a:solidFill>
                  <a:srgbClr val="FFFFFF"/>
                </a:solidFill>
              </a:rPr>
              <a:t> was the Drag-and-drop UI, business processes, logic, and data models to create full-stack, cross-platform apps with the option of adding your own code when needed.</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Accuracy of the information requested was the focus of the system. The system presented will provide those benefit and also solve problems such as data accessibility, easy to use interface, and centralizing all the information.</a:t>
            </a:r>
          </a:p>
          <a:p>
            <a:endParaRPr lang="en-US" sz="2400" dirty="0">
              <a:solidFill>
                <a:srgbClr val="FFFFFF"/>
              </a:solidFill>
            </a:endParaRPr>
          </a:p>
        </p:txBody>
      </p:sp>
    </p:spTree>
    <p:extLst>
      <p:ext uri="{BB962C8B-B14F-4D97-AF65-F5344CB8AC3E}">
        <p14:creationId xmlns:p14="http://schemas.microsoft.com/office/powerpoint/2010/main" val="369627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1981200"/>
            <a:ext cx="3159839" cy="1200329"/>
          </a:xfrm>
          <a:prstGeom prst="rect">
            <a:avLst/>
          </a:prstGeom>
        </p:spPr>
        <p:txBody>
          <a:bodyPr wrap="none">
            <a:spAutoFit/>
          </a:bodyPr>
          <a:lstStyle/>
          <a:p>
            <a:r>
              <a:rPr lang="en-US" sz="7200" b="1" dirty="0">
                <a:solidFill>
                  <a:srgbClr val="FFFFFF"/>
                </a:solidFill>
              </a:rPr>
              <a:t>Thanks</a:t>
            </a:r>
            <a:endParaRPr lang="en-US" sz="7200" dirty="0"/>
          </a:p>
        </p:txBody>
      </p:sp>
    </p:spTree>
    <p:extLst>
      <p:ext uri="{BB962C8B-B14F-4D97-AF65-F5344CB8AC3E}">
        <p14:creationId xmlns:p14="http://schemas.microsoft.com/office/powerpoint/2010/main" val="224242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90600"/>
            <a:ext cx="8382000" cy="3693319"/>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rgbClr val="FFFFFF"/>
                </a:solidFill>
              </a:rPr>
              <a:t>Introduction</a:t>
            </a:r>
          </a:p>
          <a:p>
            <a:pPr marL="342900" indent="-342900">
              <a:buFont typeface="Arial" panose="020B0604020202020204" pitchFamily="34" charset="0"/>
              <a:buChar char="•"/>
            </a:pPr>
            <a:r>
              <a:rPr lang="en-US" sz="3600" dirty="0">
                <a:solidFill>
                  <a:srgbClr val="FFFFFF"/>
                </a:solidFill>
              </a:rPr>
              <a:t>Why we need a website</a:t>
            </a:r>
          </a:p>
          <a:p>
            <a:pPr marL="342900" indent="-342900">
              <a:buFont typeface="Arial" panose="020B0604020202020204" pitchFamily="34" charset="0"/>
              <a:buChar char="•"/>
            </a:pPr>
            <a:r>
              <a:rPr lang="en-US" sz="3600" dirty="0">
                <a:solidFill>
                  <a:srgbClr val="FFFFFF"/>
                </a:solidFill>
              </a:rPr>
              <a:t>Project Approach</a:t>
            </a:r>
          </a:p>
          <a:p>
            <a:pPr marL="342900" indent="-342900">
              <a:buFont typeface="Arial" panose="020B0604020202020204" pitchFamily="34" charset="0"/>
              <a:buChar char="•"/>
            </a:pPr>
            <a:r>
              <a:rPr lang="en-US" sz="3600" dirty="0">
                <a:solidFill>
                  <a:srgbClr val="FFFFFF"/>
                </a:solidFill>
              </a:rPr>
              <a:t>Assumptions and Risks</a:t>
            </a:r>
          </a:p>
          <a:p>
            <a:pPr marL="342900" indent="-342900">
              <a:buFont typeface="Arial" panose="020B0604020202020204" pitchFamily="34" charset="0"/>
              <a:buChar char="•"/>
            </a:pPr>
            <a:r>
              <a:rPr lang="en-US" sz="3600" dirty="0">
                <a:solidFill>
                  <a:srgbClr val="FFFFFF"/>
                </a:solidFill>
              </a:rPr>
              <a:t>User Interface (Admin/ non-admin users)</a:t>
            </a:r>
          </a:p>
          <a:p>
            <a:pPr marL="342900" indent="-342900">
              <a:buFont typeface="Arial" panose="020B0604020202020204" pitchFamily="34" charset="0"/>
              <a:buChar char="•"/>
            </a:pPr>
            <a:r>
              <a:rPr lang="en-US" sz="3600" dirty="0">
                <a:solidFill>
                  <a:srgbClr val="FFFFFF"/>
                </a:solidFill>
              </a:rPr>
              <a:t>Conclusion</a:t>
            </a:r>
          </a:p>
          <a:p>
            <a:pPr marL="342900" indent="-342900">
              <a:buFont typeface="Arial" panose="020B0604020202020204" pitchFamily="34" charset="0"/>
              <a:buChar char="•"/>
            </a:pPr>
            <a:endParaRPr lang="en-US" dirty="0">
              <a:solidFill>
                <a:srgbClr val="FFFFFF"/>
              </a:solidFill>
            </a:endParaRPr>
          </a:p>
        </p:txBody>
      </p:sp>
      <p:sp>
        <p:nvSpPr>
          <p:cNvPr id="2" name="TextBox 1"/>
          <p:cNvSpPr txBox="1"/>
          <p:nvPr/>
        </p:nvSpPr>
        <p:spPr>
          <a:xfrm>
            <a:off x="2630586" y="76200"/>
            <a:ext cx="3962400" cy="769441"/>
          </a:xfrm>
          <a:prstGeom prst="rect">
            <a:avLst/>
          </a:prstGeom>
          <a:noFill/>
        </p:spPr>
        <p:txBody>
          <a:bodyPr wrap="square" rtlCol="0">
            <a:spAutoFit/>
          </a:bodyPr>
          <a:lstStyle/>
          <a:p>
            <a:r>
              <a:rPr lang="en-US" dirty="0"/>
              <a:t>	       </a:t>
            </a:r>
            <a:r>
              <a:rPr lang="en-US" sz="4400" dirty="0">
                <a:solidFill>
                  <a:schemeClr val="bg1"/>
                </a:solidFill>
              </a:rPr>
              <a:t>Topics</a:t>
            </a:r>
          </a:p>
        </p:txBody>
      </p:sp>
    </p:spTree>
    <p:extLst>
      <p:ext uri="{BB962C8B-B14F-4D97-AF65-F5344CB8AC3E}">
        <p14:creationId xmlns:p14="http://schemas.microsoft.com/office/powerpoint/2010/main" val="168764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90600"/>
            <a:ext cx="8382000" cy="4247317"/>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FFFFFF"/>
                </a:solidFill>
              </a:rPr>
              <a:t>Arkansas's uniquely diverse landscape and unspoiled beauty offer more effective and dramatic settings than most other locations.</a:t>
            </a:r>
          </a:p>
          <a:p>
            <a:pPr marL="342900" indent="-342900">
              <a:buFont typeface="Arial" panose="020B0604020202020204" pitchFamily="34" charset="0"/>
              <a:buChar char="•"/>
            </a:pPr>
            <a:endParaRPr lang="en-US" dirty="0">
              <a:solidFill>
                <a:srgbClr val="FFFFFF"/>
              </a:solidFill>
            </a:endParaRPr>
          </a:p>
          <a:p>
            <a:pPr marL="342900" indent="-342900">
              <a:buFont typeface="Arial" panose="020B0604020202020204" pitchFamily="34" charset="0"/>
              <a:buChar char="•"/>
            </a:pPr>
            <a:r>
              <a:rPr lang="en-US" dirty="0">
                <a:solidFill>
                  <a:srgbClr val="FFFFFF"/>
                </a:solidFill>
              </a:rPr>
              <a:t>Arkansas provides visionary producers with seamless and efficient single-contact access to production houses, skilled crews, casting agencies and the resources that help filmmakers get from script to wrap party.</a:t>
            </a:r>
          </a:p>
          <a:p>
            <a:pPr marL="342900" indent="-342900">
              <a:buFont typeface="Arial" panose="020B0604020202020204" pitchFamily="34" charset="0"/>
              <a:buChar char="•"/>
            </a:pPr>
            <a:endParaRPr lang="en-US" dirty="0">
              <a:solidFill>
                <a:srgbClr val="FFFFFF"/>
              </a:solidFill>
            </a:endParaRPr>
          </a:p>
          <a:p>
            <a:pPr marL="342900" indent="-342900">
              <a:buFont typeface="Arial" panose="020B0604020202020204" pitchFamily="34" charset="0"/>
              <a:buChar char="•"/>
            </a:pPr>
            <a:r>
              <a:rPr lang="en-US" dirty="0">
                <a:solidFill>
                  <a:srgbClr val="FFFFFF"/>
                </a:solidFill>
              </a:rPr>
              <a:t>This website is intended for filmmakers who are interested to explore filmmaking in Arkansas.</a:t>
            </a:r>
            <a:br>
              <a:rPr lang="en-US" sz="2400" dirty="0">
                <a:solidFill>
                  <a:srgbClr val="FFFFFF"/>
                </a:solidFill>
              </a:rPr>
            </a:br>
            <a:endParaRPr lang="en-US" sz="2400" dirty="0">
              <a:solidFill>
                <a:srgbClr val="FFFFFF"/>
              </a:solidFill>
            </a:endParaRPr>
          </a:p>
          <a:p>
            <a:pPr marL="342900" indent="-342900">
              <a:buFont typeface="Arial" panose="020B0604020202020204" pitchFamily="34" charset="0"/>
              <a:buChar char="•"/>
            </a:pPr>
            <a:r>
              <a:rPr lang="en-US" dirty="0">
                <a:solidFill>
                  <a:srgbClr val="FFFFFF"/>
                </a:solidFill>
              </a:rPr>
              <a:t>The website is designed to provide previous successful projects that has ties to Arkansas either through its actors, or the location, and provide contact information that can connect filmmaker to talented, deepening crew base with potential workforce development incentives for studio and series productions.</a:t>
            </a:r>
          </a:p>
        </p:txBody>
      </p:sp>
      <p:sp>
        <p:nvSpPr>
          <p:cNvPr id="2" name="TextBox 1"/>
          <p:cNvSpPr txBox="1"/>
          <p:nvPr/>
        </p:nvSpPr>
        <p:spPr>
          <a:xfrm>
            <a:off x="2630586" y="76200"/>
            <a:ext cx="3962400" cy="1046440"/>
          </a:xfrm>
          <a:prstGeom prst="rect">
            <a:avLst/>
          </a:prstGeom>
          <a:noFill/>
        </p:spPr>
        <p:txBody>
          <a:bodyPr wrap="square" rtlCol="0">
            <a:spAutoFit/>
          </a:bodyPr>
          <a:lstStyle/>
          <a:p>
            <a:r>
              <a:rPr lang="en-US" dirty="0"/>
              <a:t>	       </a:t>
            </a:r>
            <a:r>
              <a:rPr lang="en-US" sz="4400" dirty="0">
                <a:solidFill>
                  <a:schemeClr val="bg1"/>
                </a:solidFill>
              </a:rPr>
              <a:t>Introduction</a:t>
            </a:r>
          </a:p>
        </p:txBody>
      </p:sp>
    </p:spTree>
    <p:extLst>
      <p:ext uri="{BB962C8B-B14F-4D97-AF65-F5344CB8AC3E}">
        <p14:creationId xmlns:p14="http://schemas.microsoft.com/office/powerpoint/2010/main" val="34763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28600"/>
            <a:ext cx="6830853" cy="584776"/>
          </a:xfrm>
          <a:prstGeom prst="rect">
            <a:avLst/>
          </a:prstGeom>
          <a:noFill/>
        </p:spPr>
        <p:txBody>
          <a:bodyPr wrap="square" rtlCol="0">
            <a:spAutoFit/>
          </a:bodyPr>
          <a:lstStyle/>
          <a:p>
            <a:pPr algn="ctr"/>
            <a:r>
              <a:rPr lang="en-US" sz="3200" b="1" dirty="0">
                <a:solidFill>
                  <a:srgbClr val="FFFFFF"/>
                </a:solidFill>
              </a:rPr>
              <a:t>Why we need a website</a:t>
            </a:r>
            <a:endParaRPr lang="en-US" sz="3200" b="1" dirty="0">
              <a:solidFill>
                <a:srgbClr val="FFFFFF"/>
              </a:solidFill>
              <a:hlinkClick r:id="rId2"/>
            </a:endParaRPr>
          </a:p>
        </p:txBody>
      </p:sp>
      <p:sp>
        <p:nvSpPr>
          <p:cNvPr id="3" name="TextBox 2"/>
          <p:cNvSpPr txBox="1"/>
          <p:nvPr/>
        </p:nvSpPr>
        <p:spPr>
          <a:xfrm>
            <a:off x="304800" y="990600"/>
            <a:ext cx="86106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FF"/>
                </a:solidFill>
              </a:rPr>
              <a:t>Just like how a painter needs a brush, paint and a canvas, a filmmaker needs a writer, a cinematographer, a sound mixer, production designer, editor, actors, distributors and an audience – it cannot be done alone.</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Consistency with providing this valuable information is an important aspect so everyone is working with the same data and insights.. </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These data, when used effectively, is a valuable asset that will help Arkansas Film commission perform better, drive unrealized revenue, and boost customer satisfaction.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In the digital age where customers have high expectations of brands, they quickly notice inconsistencies. However, when data is centralized, it’s easier to deliver the same messages and experiences consistently.</a:t>
            </a:r>
          </a:p>
        </p:txBody>
      </p:sp>
    </p:spTree>
    <p:extLst>
      <p:ext uri="{BB962C8B-B14F-4D97-AF65-F5344CB8AC3E}">
        <p14:creationId xmlns:p14="http://schemas.microsoft.com/office/powerpoint/2010/main" val="323328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28600"/>
            <a:ext cx="6830853" cy="584776"/>
          </a:xfrm>
          <a:prstGeom prst="rect">
            <a:avLst/>
          </a:prstGeom>
          <a:noFill/>
        </p:spPr>
        <p:txBody>
          <a:bodyPr wrap="square" rtlCol="0">
            <a:spAutoFit/>
          </a:bodyPr>
          <a:lstStyle/>
          <a:p>
            <a:pPr algn="ctr"/>
            <a:r>
              <a:rPr lang="en-US" sz="3200" b="1" dirty="0">
                <a:solidFill>
                  <a:srgbClr val="FFFFFF"/>
                </a:solidFill>
              </a:rPr>
              <a:t>Why we need a website</a:t>
            </a:r>
            <a:endParaRPr lang="en-US" sz="3200" b="1" dirty="0">
              <a:solidFill>
                <a:srgbClr val="FFFFFF"/>
              </a:solidFill>
              <a:hlinkClick r:id="rId2"/>
            </a:endParaRPr>
          </a:p>
        </p:txBody>
      </p:sp>
      <p:sp>
        <p:nvSpPr>
          <p:cNvPr id="3" name="TextBox 2"/>
          <p:cNvSpPr txBox="1"/>
          <p:nvPr/>
        </p:nvSpPr>
        <p:spPr>
          <a:xfrm>
            <a:off x="304800" y="990600"/>
            <a:ext cx="8610600" cy="4247317"/>
          </a:xfrm>
          <a:prstGeom prst="rect">
            <a:avLst/>
          </a:prstGeom>
          <a:noFill/>
        </p:spPr>
        <p:txBody>
          <a:bodyPr wrap="square" rtlCol="0">
            <a:spAutoFit/>
          </a:bodyPr>
          <a:lstStyle/>
          <a:p>
            <a:r>
              <a:rPr lang="en-US" dirty="0">
                <a:solidFill>
                  <a:srgbClr val="FFFFFF"/>
                </a:solidFill>
              </a:rPr>
              <a:t>Top 5 reasons for a business or organization to centralize data of their interest:</a:t>
            </a:r>
          </a:p>
          <a:p>
            <a:pPr marL="285750" indent="-285750">
              <a:buFont typeface="Arial" panose="020B0604020202020204" pitchFamily="34" charset="0"/>
              <a:buChar char="•"/>
            </a:pPr>
            <a:endParaRPr lang="en-US" dirty="0">
              <a:solidFill>
                <a:srgbClr val="FFFFFF"/>
              </a:solidFill>
            </a:endParaRPr>
          </a:p>
          <a:p>
            <a:pPr marL="342900" indent="-342900">
              <a:buAutoNum type="arabicParenR"/>
            </a:pPr>
            <a:r>
              <a:rPr lang="en-US" dirty="0">
                <a:solidFill>
                  <a:srgbClr val="FFFFFF"/>
                </a:solidFill>
              </a:rPr>
              <a:t>Helps optimize Data Assets</a:t>
            </a:r>
          </a:p>
          <a:p>
            <a:pPr marL="342900" indent="-342900">
              <a:buAutoNum type="arabicParenR"/>
            </a:pPr>
            <a:endParaRPr lang="en-US" dirty="0">
              <a:solidFill>
                <a:srgbClr val="FFFFFF"/>
              </a:solidFill>
            </a:endParaRPr>
          </a:p>
          <a:p>
            <a:r>
              <a:rPr lang="en-US" dirty="0">
                <a:solidFill>
                  <a:srgbClr val="FFFFFF"/>
                </a:solidFill>
              </a:rPr>
              <a:t>2) Enhanced Consistency</a:t>
            </a:r>
          </a:p>
          <a:p>
            <a:endParaRPr lang="en-US" dirty="0">
              <a:solidFill>
                <a:srgbClr val="FFFFFF"/>
              </a:solidFill>
            </a:endParaRPr>
          </a:p>
          <a:p>
            <a:r>
              <a:rPr lang="en-US" dirty="0">
                <a:solidFill>
                  <a:srgbClr val="FFFFFF"/>
                </a:solidFill>
              </a:rPr>
              <a:t>3) Focus on What’s Important</a:t>
            </a:r>
          </a:p>
          <a:p>
            <a:endParaRPr lang="en-US" dirty="0">
              <a:solidFill>
                <a:srgbClr val="FFFFFF"/>
              </a:solidFill>
            </a:endParaRPr>
          </a:p>
          <a:p>
            <a:r>
              <a:rPr lang="en-US" dirty="0">
                <a:solidFill>
                  <a:srgbClr val="FFFFFF"/>
                </a:solidFill>
              </a:rPr>
              <a:t>4) Enhanced Customer Experience</a:t>
            </a:r>
          </a:p>
          <a:p>
            <a:endParaRPr lang="en-US" dirty="0">
              <a:solidFill>
                <a:srgbClr val="FFFFFF"/>
              </a:solidFill>
            </a:endParaRPr>
          </a:p>
          <a:p>
            <a:r>
              <a:rPr lang="en-US" dirty="0">
                <a:solidFill>
                  <a:srgbClr val="FFFFFF"/>
                </a:solidFill>
              </a:rPr>
              <a:t>5) Saves Time and Money.</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endParaRPr lang="en-US" dirty="0">
              <a:solidFill>
                <a:srgbClr val="FFFFFF"/>
              </a:solidFill>
            </a:endParaRPr>
          </a:p>
          <a:p>
            <a:r>
              <a:rPr lang="en-US" dirty="0">
                <a:solidFill>
                  <a:srgbClr val="FFFFFF"/>
                </a:solidFill>
              </a:rPr>
              <a:t>Source: Mark </a:t>
            </a:r>
            <a:r>
              <a:rPr lang="en-US" dirty="0" err="1">
                <a:solidFill>
                  <a:srgbClr val="FFFFFF"/>
                </a:solidFill>
              </a:rPr>
              <a:t>Smallcombe</a:t>
            </a:r>
            <a:r>
              <a:rPr lang="en-US" dirty="0">
                <a:solidFill>
                  <a:srgbClr val="FFFFFF"/>
                </a:solidFill>
              </a:rPr>
              <a:t>, writing for </a:t>
            </a:r>
            <a:r>
              <a:rPr lang="en-US" dirty="0" err="1">
                <a:solidFill>
                  <a:srgbClr val="FFFFFF"/>
                </a:solidFill>
              </a:rPr>
              <a:t>Xplenty</a:t>
            </a:r>
            <a:r>
              <a:rPr lang="en-US" dirty="0">
                <a:solidFill>
                  <a:srgbClr val="FFFFFF"/>
                </a:solidFill>
              </a:rPr>
              <a:t> website (https://www.xplenty.com/blog/top-5-reasons-to-centralize-data/)</a:t>
            </a:r>
          </a:p>
        </p:txBody>
      </p:sp>
    </p:spTree>
    <p:extLst>
      <p:ext uri="{BB962C8B-B14F-4D97-AF65-F5344CB8AC3E}">
        <p14:creationId xmlns:p14="http://schemas.microsoft.com/office/powerpoint/2010/main" val="203818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50343"/>
            <a:ext cx="5334000" cy="2300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971723" y="457200"/>
            <a:ext cx="3045834" cy="584775"/>
          </a:xfrm>
          <a:prstGeom prst="rect">
            <a:avLst/>
          </a:prstGeom>
        </p:spPr>
        <p:txBody>
          <a:bodyPr wrap="none">
            <a:spAutoFit/>
          </a:bodyPr>
          <a:lstStyle/>
          <a:p>
            <a:r>
              <a:rPr lang="en-US" sz="3200" dirty="0">
                <a:solidFill>
                  <a:srgbClr val="FFFFFF"/>
                </a:solidFill>
              </a:rPr>
              <a:t>Project Approach</a:t>
            </a:r>
          </a:p>
        </p:txBody>
      </p:sp>
      <p:sp>
        <p:nvSpPr>
          <p:cNvPr id="4" name="Rectangle 3"/>
          <p:cNvSpPr/>
          <p:nvPr/>
        </p:nvSpPr>
        <p:spPr>
          <a:xfrm>
            <a:off x="1066800" y="1143000"/>
            <a:ext cx="7391400" cy="923330"/>
          </a:xfrm>
          <a:prstGeom prst="rect">
            <a:avLst/>
          </a:prstGeom>
        </p:spPr>
        <p:txBody>
          <a:bodyPr wrap="square">
            <a:spAutoFit/>
          </a:bodyPr>
          <a:lstStyle/>
          <a:p>
            <a:r>
              <a:rPr lang="en-US" dirty="0">
                <a:solidFill>
                  <a:srgbClr val="FFFFFF"/>
                </a:solidFill>
              </a:rPr>
              <a:t>The approach of this project development was taken keeping in mind the central need of the project, i.e., to provide filmmakers interested in Arkansas to navigate previous successful projects,</a:t>
            </a:r>
            <a:endParaRPr lang="en-US" dirty="0"/>
          </a:p>
        </p:txBody>
      </p:sp>
    </p:spTree>
    <p:extLst>
      <p:ext uri="{BB962C8B-B14F-4D97-AF65-F5344CB8AC3E}">
        <p14:creationId xmlns:p14="http://schemas.microsoft.com/office/powerpoint/2010/main" val="357918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28600"/>
            <a:ext cx="6830853" cy="584776"/>
          </a:xfrm>
          <a:prstGeom prst="rect">
            <a:avLst/>
          </a:prstGeom>
          <a:noFill/>
        </p:spPr>
        <p:txBody>
          <a:bodyPr wrap="square" rtlCol="0">
            <a:spAutoFit/>
          </a:bodyPr>
          <a:lstStyle/>
          <a:p>
            <a:pPr algn="ctr"/>
            <a:r>
              <a:rPr lang="en-US" sz="3200" b="1" dirty="0">
                <a:solidFill>
                  <a:srgbClr val="FFFFFF"/>
                </a:solidFill>
              </a:rPr>
              <a:t>Assumptions and Risks</a:t>
            </a:r>
            <a:endParaRPr lang="en-US" sz="3200" b="1" dirty="0">
              <a:solidFill>
                <a:srgbClr val="FFFFFF"/>
              </a:solidFill>
              <a:hlinkClick r:id="rId2"/>
            </a:endParaRPr>
          </a:p>
        </p:txBody>
      </p:sp>
      <p:sp>
        <p:nvSpPr>
          <p:cNvPr id="3" name="TextBox 2"/>
          <p:cNvSpPr txBox="1"/>
          <p:nvPr/>
        </p:nvSpPr>
        <p:spPr>
          <a:xfrm>
            <a:off x="304800" y="990600"/>
            <a:ext cx="8610600" cy="4154984"/>
          </a:xfrm>
          <a:prstGeom prst="rect">
            <a:avLst/>
          </a:prstGeom>
          <a:noFill/>
        </p:spPr>
        <p:txBody>
          <a:bodyPr wrap="square" rtlCol="0">
            <a:spAutoFit/>
          </a:bodyPr>
          <a:lstStyle/>
          <a:p>
            <a:r>
              <a:rPr lang="en-US" dirty="0">
                <a:solidFill>
                  <a:srgbClr val="FFFFFF"/>
                </a:solidFill>
              </a:rPr>
              <a:t>Unifying feature of users will be people interested in films in AR. The website relies on the data extracted from Encyclopedia of AR and themoviedb.org</a:t>
            </a:r>
          </a:p>
          <a:p>
            <a:endParaRPr lang="en-US" dirty="0">
              <a:solidFill>
                <a:srgbClr val="FFFFFF"/>
              </a:solidFill>
            </a:endParaRPr>
          </a:p>
          <a:p>
            <a:r>
              <a:rPr lang="en-US" sz="2400" dirty="0">
                <a:solidFill>
                  <a:srgbClr val="FFFFFF"/>
                </a:solidFill>
              </a:rPr>
              <a:t>Assumptions:</a:t>
            </a:r>
          </a:p>
          <a:p>
            <a:endParaRPr lang="en-US" sz="2400" dirty="0">
              <a:solidFill>
                <a:srgbClr val="FFFFFF"/>
              </a:solidFill>
            </a:endParaRPr>
          </a:p>
          <a:p>
            <a:pPr marL="285750" indent="-285750">
              <a:buFont typeface="Arial" panose="020B0604020202020204" pitchFamily="34" charset="0"/>
              <a:buChar char="•"/>
            </a:pPr>
            <a:r>
              <a:rPr lang="en-US" dirty="0">
                <a:solidFill>
                  <a:srgbClr val="FFFFFF"/>
                </a:solidFill>
              </a:rPr>
              <a:t>The data captured in themoviedb.org is accurate.</a:t>
            </a:r>
          </a:p>
          <a:p>
            <a:endParaRPr lang="en-US" dirty="0">
              <a:solidFill>
                <a:srgbClr val="FFFFFF"/>
              </a:solidFill>
            </a:endParaRPr>
          </a:p>
          <a:p>
            <a:pPr marL="285750" indent="-285750">
              <a:buFont typeface="Arial" panose="020B0604020202020204" pitchFamily="34" charset="0"/>
              <a:buChar char="•"/>
            </a:pPr>
            <a:r>
              <a:rPr lang="en-US" dirty="0">
                <a:solidFill>
                  <a:srgbClr val="FFFFFF"/>
                </a:solidFill>
              </a:rPr>
              <a:t>The data captures all the information related to actor, actress, and location with ties to Arkansas.</a:t>
            </a:r>
          </a:p>
          <a:p>
            <a:pPr marL="285750" indent="-285750">
              <a:buFontTx/>
              <a:buChar char="-"/>
            </a:pPr>
            <a:endParaRPr lang="en-US" dirty="0">
              <a:solidFill>
                <a:srgbClr val="FFFFFF"/>
              </a:solidFill>
            </a:endParaRPr>
          </a:p>
          <a:p>
            <a:r>
              <a:rPr lang="en-US" dirty="0">
                <a:solidFill>
                  <a:srgbClr val="FFFFFF"/>
                </a:solidFill>
              </a:rPr>
              <a:t>Risk</a:t>
            </a:r>
          </a:p>
          <a:p>
            <a:endParaRPr lang="en-US" dirty="0">
              <a:solidFill>
                <a:srgbClr val="FFFFFF"/>
              </a:solidFill>
            </a:endParaRPr>
          </a:p>
          <a:p>
            <a:pPr marL="285750" indent="-285750">
              <a:buFont typeface="Arial" panose="020B0604020202020204" pitchFamily="34" charset="0"/>
              <a:buChar char="•"/>
            </a:pPr>
            <a:r>
              <a:rPr lang="en-US" dirty="0">
                <a:solidFill>
                  <a:srgbClr val="FFFFFF"/>
                </a:solidFill>
              </a:rPr>
              <a:t>If there are future changes to these resources in terms of their data collection or accessibility, that will impact the project.</a:t>
            </a:r>
          </a:p>
        </p:txBody>
      </p:sp>
    </p:spTree>
    <p:extLst>
      <p:ext uri="{BB962C8B-B14F-4D97-AF65-F5344CB8AC3E}">
        <p14:creationId xmlns:p14="http://schemas.microsoft.com/office/powerpoint/2010/main" val="57815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28600"/>
            <a:ext cx="6830853" cy="584776"/>
          </a:xfrm>
          <a:prstGeom prst="rect">
            <a:avLst/>
          </a:prstGeom>
          <a:noFill/>
        </p:spPr>
        <p:txBody>
          <a:bodyPr wrap="square" rtlCol="0">
            <a:spAutoFit/>
          </a:bodyPr>
          <a:lstStyle/>
          <a:p>
            <a:pPr algn="ctr"/>
            <a:r>
              <a:rPr lang="en-US" sz="3200" b="1" dirty="0">
                <a:solidFill>
                  <a:srgbClr val="FFFFFF"/>
                </a:solidFill>
              </a:rPr>
              <a:t>Platform</a:t>
            </a:r>
            <a:endParaRPr lang="en-US" sz="3200" b="1" dirty="0">
              <a:solidFill>
                <a:srgbClr val="FFFFFF"/>
              </a:solidFill>
              <a:hlinkClick r:id="rId2"/>
            </a:endParaRPr>
          </a:p>
        </p:txBody>
      </p:sp>
      <p:sp>
        <p:nvSpPr>
          <p:cNvPr id="3" name="TextBox 2"/>
          <p:cNvSpPr txBox="1"/>
          <p:nvPr/>
        </p:nvSpPr>
        <p:spPr>
          <a:xfrm>
            <a:off x="304800" y="990600"/>
            <a:ext cx="8610600" cy="4093428"/>
          </a:xfrm>
          <a:prstGeom prst="rect">
            <a:avLst/>
          </a:prstGeom>
          <a:noFill/>
        </p:spPr>
        <p:txBody>
          <a:bodyPr wrap="square" rtlCol="0">
            <a:spAutoFit/>
          </a:bodyPr>
          <a:lstStyle/>
          <a:p>
            <a:r>
              <a:rPr lang="en-US" sz="2800" dirty="0">
                <a:solidFill>
                  <a:srgbClr val="FFFFFF"/>
                </a:solidFill>
              </a:rPr>
              <a:t>All Development is done in a powerful yet easy to learn low code </a:t>
            </a:r>
            <a:r>
              <a:rPr lang="en-US" sz="2800" dirty="0" err="1">
                <a:solidFill>
                  <a:srgbClr val="FFFFFF"/>
                </a:solidFill>
              </a:rPr>
              <a:t>OutSystems</a:t>
            </a:r>
            <a:r>
              <a:rPr lang="en-US" sz="2800" dirty="0">
                <a:solidFill>
                  <a:srgbClr val="FFFFFF"/>
                </a:solidFill>
              </a:rPr>
              <a:t> environment.</a:t>
            </a:r>
          </a:p>
          <a:p>
            <a:endParaRPr lang="en-US" sz="2800" dirty="0">
              <a:solidFill>
                <a:srgbClr val="FFFFFF"/>
              </a:solidFill>
            </a:endParaRPr>
          </a:p>
          <a:p>
            <a:r>
              <a:rPr lang="en-US" sz="2800" dirty="0">
                <a:solidFill>
                  <a:srgbClr val="FFFFFF"/>
                </a:solidFill>
              </a:rPr>
              <a:t>This development is using </a:t>
            </a:r>
            <a:r>
              <a:rPr lang="en-US" sz="2800" dirty="0" err="1">
                <a:solidFill>
                  <a:srgbClr val="FFFFFF"/>
                </a:solidFill>
              </a:rPr>
              <a:t>OutSystems</a:t>
            </a:r>
            <a:r>
              <a:rPr lang="en-US" sz="2800" dirty="0">
                <a:solidFill>
                  <a:srgbClr val="FFFFFF"/>
                </a:solidFill>
              </a:rPr>
              <a:t> cloud, with free 2GB storage space and SQL Server backend.</a:t>
            </a:r>
          </a:p>
          <a:p>
            <a:endParaRPr lang="en-US" sz="2800" dirty="0">
              <a:solidFill>
                <a:srgbClr val="FFFFFF"/>
              </a:solidFill>
            </a:endParaRPr>
          </a:p>
          <a:p>
            <a:r>
              <a:rPr lang="en-US" sz="2800" dirty="0">
                <a:solidFill>
                  <a:srgbClr val="FFFFFF"/>
                </a:solidFill>
              </a:rPr>
              <a:t>This 2 minutes introduction video perfectly captures </a:t>
            </a:r>
            <a:r>
              <a:rPr lang="en-US" sz="2800" dirty="0" err="1">
                <a:solidFill>
                  <a:srgbClr val="FFFFFF"/>
                </a:solidFill>
              </a:rPr>
              <a:t>OutSystems</a:t>
            </a:r>
            <a:r>
              <a:rPr lang="en-US" sz="2800" dirty="0">
                <a:solidFill>
                  <a:srgbClr val="FFFFFF"/>
                </a:solidFill>
              </a:rPr>
              <a:t> capability:</a:t>
            </a:r>
          </a:p>
          <a:p>
            <a:endParaRPr lang="en-US" dirty="0">
              <a:solidFill>
                <a:srgbClr val="FFFFFF"/>
              </a:solidFill>
            </a:endParaRPr>
          </a:p>
          <a:p>
            <a:r>
              <a:rPr lang="en-US" dirty="0">
                <a:solidFill>
                  <a:srgbClr val="FFFFFF"/>
                </a:solidFill>
                <a:hlinkClick r:id="rId3"/>
              </a:rPr>
              <a:t>https://www.youtube.com/watch?v=0gx3hMMDOZI</a:t>
            </a:r>
            <a:endParaRPr lang="en-US" dirty="0">
              <a:solidFill>
                <a:srgbClr val="FFFFFF"/>
              </a:solidFill>
            </a:endParaRPr>
          </a:p>
        </p:txBody>
      </p:sp>
    </p:spTree>
    <p:extLst>
      <p:ext uri="{BB962C8B-B14F-4D97-AF65-F5344CB8AC3E}">
        <p14:creationId xmlns:p14="http://schemas.microsoft.com/office/powerpoint/2010/main" val="220818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28600"/>
            <a:ext cx="6830853" cy="584776"/>
          </a:xfrm>
          <a:prstGeom prst="rect">
            <a:avLst/>
          </a:prstGeom>
          <a:noFill/>
        </p:spPr>
        <p:txBody>
          <a:bodyPr wrap="square" rtlCol="0">
            <a:spAutoFit/>
          </a:bodyPr>
          <a:lstStyle/>
          <a:p>
            <a:pPr algn="ctr"/>
            <a:r>
              <a:rPr lang="en-US" sz="3200" b="1" dirty="0">
                <a:solidFill>
                  <a:srgbClr val="FFFFFF"/>
                </a:solidFill>
              </a:rPr>
              <a:t>User Interface</a:t>
            </a:r>
            <a:endParaRPr lang="en-US" sz="3200" b="1" dirty="0">
              <a:solidFill>
                <a:srgbClr val="FFFFFF"/>
              </a:solidFill>
              <a:hlinkClick r:id="rId2"/>
            </a:endParaRPr>
          </a:p>
        </p:txBody>
      </p:sp>
      <p:sp>
        <p:nvSpPr>
          <p:cNvPr id="3" name="TextBox 2"/>
          <p:cNvSpPr txBox="1"/>
          <p:nvPr/>
        </p:nvSpPr>
        <p:spPr>
          <a:xfrm>
            <a:off x="304800" y="990600"/>
            <a:ext cx="8610600" cy="3416320"/>
          </a:xfrm>
          <a:prstGeom prst="rect">
            <a:avLst/>
          </a:prstGeom>
          <a:noFill/>
        </p:spPr>
        <p:txBody>
          <a:bodyPr wrap="square" rtlCol="0">
            <a:spAutoFit/>
          </a:bodyPr>
          <a:lstStyle/>
          <a:p>
            <a:r>
              <a:rPr lang="en-US" dirty="0">
                <a:solidFill>
                  <a:srgbClr val="FFFFFF"/>
                </a:solidFill>
              </a:rPr>
              <a:t>Admin User Access:</a:t>
            </a:r>
          </a:p>
          <a:p>
            <a:endParaRPr lang="en-US" dirty="0">
              <a:solidFill>
                <a:srgbClr val="FFFFFF"/>
              </a:solidFill>
            </a:endParaRPr>
          </a:p>
          <a:p>
            <a:r>
              <a:rPr lang="en-US" dirty="0">
                <a:solidFill>
                  <a:schemeClr val="bg1"/>
                </a:solidFill>
                <a:hlinkClick r:id="rId3"/>
              </a:rPr>
              <a:t>https://personal-lyxnqufg.outsystemscloud.com/ARMDB/ArkansasmovieList.aspx?(Not.Licensed.For.Production)</a:t>
            </a:r>
            <a:endParaRPr lang="en-US" dirty="0">
              <a:solidFill>
                <a:schemeClr val="bg1"/>
              </a:solidFill>
            </a:endParaRPr>
          </a:p>
          <a:p>
            <a:endParaRPr lang="en-US" dirty="0">
              <a:solidFill>
                <a:srgbClr val="FFFFFF"/>
              </a:solidFill>
            </a:endParaRPr>
          </a:p>
          <a:p>
            <a:endParaRPr lang="en-US" dirty="0">
              <a:solidFill>
                <a:srgbClr val="FFFFFF"/>
              </a:solidFill>
            </a:endParaRPr>
          </a:p>
          <a:p>
            <a:r>
              <a:rPr lang="en-US" dirty="0">
                <a:solidFill>
                  <a:srgbClr val="FFFFFF"/>
                </a:solidFill>
              </a:rPr>
              <a:t>Non-Admin User Access:</a:t>
            </a:r>
          </a:p>
          <a:p>
            <a:endParaRPr lang="en-US" dirty="0">
              <a:solidFill>
                <a:srgbClr val="FFFFFF"/>
              </a:solidFill>
            </a:endParaRPr>
          </a:p>
          <a:p>
            <a:r>
              <a:rPr lang="en-US" dirty="0">
                <a:solidFill>
                  <a:srgbClr val="7030A0"/>
                </a:solidFill>
                <a:hlinkClick r:id="rId4"/>
              </a:rPr>
              <a:t>https://personal-lyxnqufg.outsystemscloud.com/ARMDB/PublicHome.aspx</a:t>
            </a:r>
            <a:endParaRPr lang="en-US" dirty="0">
              <a:solidFill>
                <a:srgbClr val="7030A0"/>
              </a:solidFill>
            </a:endParaRP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8665996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10368</TotalTime>
  <Words>687</Words>
  <Application>Microsoft Office PowerPoint</Application>
  <PresentationFormat>On-screen Show (4:3)</PresentationFormat>
  <Paragraphs>86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ARKANSAS MOVIE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ARKANSAS MOVIE DATABASE</dc:title>
  <dc:creator>Rukshar Parwin</dc:creator>
  <cp:lastModifiedBy>Rukshar Parwin</cp:lastModifiedBy>
  <cp:revision>1</cp:revision>
  <cp:lastPrinted>1601-01-01T00:00:00Z</cp:lastPrinted>
  <dcterms:created xsi:type="dcterms:W3CDTF">1601-01-01T00:00:00Z</dcterms:created>
  <dcterms:modified xsi:type="dcterms:W3CDTF">2021-05-09T22:53:10Z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TC010690531033</vt:lpwstr>
  </property>
</Properties>
</file>