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71" r:id="rId6"/>
    <p:sldId id="272" r:id="rId7"/>
    <p:sldId id="273" r:id="rId8"/>
    <p:sldId id="274" r:id="rId9"/>
    <p:sldId id="267" r:id="rId10"/>
    <p:sldId id="268" r:id="rId11"/>
    <p:sldId id="269" r:id="rId12"/>
    <p:sldId id="270" r:id="rId13"/>
    <p:sldId id="262" r:id="rId14"/>
    <p:sldId id="261" r:id="rId15"/>
    <p:sldId id="265" r:id="rId16"/>
    <p:sldId id="263" r:id="rId17"/>
    <p:sldId id="275" r:id="rId18"/>
    <p:sldId id="277" r:id="rId19"/>
    <p:sldId id="278" r:id="rId20"/>
    <p:sldId id="279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2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25029-4955-4932-B9AF-B2386A4C28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D123AA-73F9-4052-AE30-216FA3CE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FC88-77E7-4D9F-95D6-91AE047C5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8AE5B-4BD0-4935-B62E-1FB9B04AF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 fontScale="62500" lnSpcReduction="20000"/>
          </a:bodyPr>
          <a:lstStyle/>
          <a:p>
            <a:r>
              <a:rPr lang="en-US" sz="3000" b="1" dirty="0"/>
              <a:t>The System</a:t>
            </a:r>
          </a:p>
          <a:p>
            <a:r>
              <a:rPr lang="en-US" dirty="0"/>
              <a:t>Brenda Nyangweso – Data Flow Diagrams (DFD) &amp; Interaction Diagrams</a:t>
            </a:r>
          </a:p>
          <a:p>
            <a:r>
              <a:rPr lang="en-US" dirty="0" err="1"/>
              <a:t>Rukshar</a:t>
            </a:r>
            <a:r>
              <a:rPr lang="en-US" dirty="0"/>
              <a:t> </a:t>
            </a:r>
            <a:r>
              <a:rPr lang="en-US" dirty="0" err="1"/>
              <a:t>Parwin</a:t>
            </a:r>
            <a:r>
              <a:rPr lang="en-US" dirty="0"/>
              <a:t> - Use Case Model &amp; Class Diagrams 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5C5FBEF0-2988-4F84-A39B-68D77481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E0F778-55B0-4682-9E4B-51CF4CA2F3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738947"/>
            <a:ext cx="4894262" cy="298030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520CEA-F6B1-4870-9816-DA2AF384AC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687313"/>
            <a:ext cx="4895850" cy="3083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49ECC-5B9A-46D0-A24C-629EE8FC08A5}"/>
              </a:ext>
            </a:extLst>
          </p:cNvPr>
          <p:cNvSpPr txBox="1"/>
          <p:nvPr/>
        </p:nvSpPr>
        <p:spPr>
          <a:xfrm>
            <a:off x="1484312" y="204083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Post 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CBB9B-A479-4982-A604-34747A121141}"/>
              </a:ext>
            </a:extLst>
          </p:cNvPr>
          <p:cNvSpPr txBox="1"/>
          <p:nvPr/>
        </p:nvSpPr>
        <p:spPr>
          <a:xfrm>
            <a:off x="6607969" y="204083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Comment Sequence Diagram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573C76C-01A2-4451-81C7-F47B3270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243"/>
          </a:xfrm>
        </p:spPr>
        <p:txBody>
          <a:bodyPr/>
          <a:lstStyle/>
          <a:p>
            <a:r>
              <a:rPr lang="en-US" dirty="0"/>
              <a:t>Interaction Diagrams</a:t>
            </a:r>
          </a:p>
        </p:txBody>
      </p:sp>
    </p:spTree>
    <p:extLst>
      <p:ext uri="{BB962C8B-B14F-4D97-AF65-F5344CB8AC3E}">
        <p14:creationId xmlns:p14="http://schemas.microsoft.com/office/powerpoint/2010/main" val="317499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C7A42C-FF13-4AC9-9AD8-23DB61ACE0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29" y="2667000"/>
            <a:ext cx="4604429" cy="31242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DD97D2-6660-451A-9F25-EE788CF35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21" y="2667000"/>
            <a:ext cx="4650958" cy="3124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0568BF-34F3-40F5-B02D-382F01F11AD8}"/>
              </a:ext>
            </a:extLst>
          </p:cNvPr>
          <p:cNvSpPr txBox="1"/>
          <p:nvPr/>
        </p:nvSpPr>
        <p:spPr>
          <a:xfrm>
            <a:off x="1484312" y="204083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Profile Sequence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AE9D4-8EA7-4507-B471-BB1458BFB4AE}"/>
              </a:ext>
            </a:extLst>
          </p:cNvPr>
          <p:cNvSpPr txBox="1"/>
          <p:nvPr/>
        </p:nvSpPr>
        <p:spPr>
          <a:xfrm>
            <a:off x="6607967" y="204083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Dashboard Sequence Diagram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C1B657F-ABE7-4BCF-B74E-94123D85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243"/>
          </a:xfrm>
        </p:spPr>
        <p:txBody>
          <a:bodyPr/>
          <a:lstStyle/>
          <a:p>
            <a:r>
              <a:rPr lang="en-US" dirty="0"/>
              <a:t>Interaction Diagrams</a:t>
            </a:r>
          </a:p>
        </p:txBody>
      </p:sp>
    </p:spTree>
    <p:extLst>
      <p:ext uri="{BB962C8B-B14F-4D97-AF65-F5344CB8AC3E}">
        <p14:creationId xmlns:p14="http://schemas.microsoft.com/office/powerpoint/2010/main" val="275133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6E454-5126-4845-8471-1C029D9CB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85" y="2410167"/>
            <a:ext cx="6796962" cy="41536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8D0B6-1A62-4EE8-840A-A02AAC934F07}"/>
              </a:ext>
            </a:extLst>
          </p:cNvPr>
          <p:cNvSpPr txBox="1"/>
          <p:nvPr/>
        </p:nvSpPr>
        <p:spPr>
          <a:xfrm>
            <a:off x="1484311" y="1914939"/>
            <a:ext cx="1001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Friend Request Sequence Diagram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534C7E7-C1CE-4509-9462-182F56CF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243"/>
          </a:xfrm>
        </p:spPr>
        <p:txBody>
          <a:bodyPr/>
          <a:lstStyle/>
          <a:p>
            <a:r>
              <a:rPr lang="en-US" dirty="0"/>
              <a:t>Interaction Diagrams</a:t>
            </a:r>
          </a:p>
        </p:txBody>
      </p:sp>
    </p:spTree>
    <p:extLst>
      <p:ext uri="{BB962C8B-B14F-4D97-AF65-F5344CB8AC3E}">
        <p14:creationId xmlns:p14="http://schemas.microsoft.com/office/powerpoint/2010/main" val="388635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2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4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42860E-56B4-4914-8223-3076E5DE44DA}"/>
              </a:ext>
            </a:extLst>
          </p:cNvPr>
          <p:cNvSpPr txBox="1"/>
          <p:nvPr/>
        </p:nvSpPr>
        <p:spPr>
          <a:xfrm>
            <a:off x="2809712" y="-146122"/>
            <a:ext cx="641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Diagram Use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0" y="561763"/>
            <a:ext cx="11046248" cy="581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45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User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230" y="2149081"/>
            <a:ext cx="4607188" cy="576262"/>
          </a:xfrm>
        </p:spPr>
        <p:txBody>
          <a:bodyPr/>
          <a:lstStyle/>
          <a:p>
            <a:r>
              <a:rPr lang="en-US" dirty="0"/>
              <a:t>Main Scenario -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928" y="3000012"/>
            <a:ext cx="4655232" cy="19289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 Account. </a:t>
            </a:r>
          </a:p>
          <a:p>
            <a:pPr lvl="0"/>
            <a:r>
              <a:rPr lang="en-US" dirty="0"/>
              <a:t>Login.</a:t>
            </a:r>
          </a:p>
          <a:p>
            <a:pPr lvl="0"/>
            <a:r>
              <a:rPr lang="en-US" dirty="0"/>
              <a:t>View Post.</a:t>
            </a:r>
          </a:p>
          <a:p>
            <a:pPr lvl="0"/>
            <a:r>
              <a:rPr lang="en-US" dirty="0"/>
              <a:t>Reset Password (upon successful login).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5535FA-9E87-4AE4-A98E-46131A45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2110" y="2144486"/>
            <a:ext cx="4622537" cy="576262"/>
          </a:xfrm>
        </p:spPr>
        <p:txBody>
          <a:bodyPr/>
          <a:lstStyle/>
          <a:p>
            <a:r>
              <a:rPr lang="en-US" dirty="0"/>
              <a:t>Alternate Scenario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5C6C1D-6A5E-4FC4-BBA3-55748E0D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6709" y="2852011"/>
            <a:ext cx="4895056" cy="13803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Login failed</a:t>
            </a:r>
            <a:endParaRPr lang="en-US" sz="1100" dirty="0"/>
          </a:p>
          <a:p>
            <a:pPr lvl="1"/>
            <a:r>
              <a:rPr lang="en-US" dirty="0"/>
              <a:t>User is shown an error message.</a:t>
            </a:r>
            <a:endParaRPr lang="en-US" sz="1050" dirty="0"/>
          </a:p>
          <a:p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2368231" y="5347018"/>
            <a:ext cx="4655232" cy="13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Authenticated: False (user is not yet authenticated)</a:t>
            </a:r>
          </a:p>
          <a:p>
            <a:pPr lvl="0"/>
            <a:r>
              <a:rPr lang="en-US" dirty="0"/>
              <a:t>Registered: True (user id is registered)</a:t>
            </a:r>
          </a:p>
          <a:p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1924578" y="46992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Preconditions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6914590" y="46992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Post-Condition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7288573" y="5347018"/>
            <a:ext cx="4655232" cy="13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Authenticated: True (authenticate service was able to verify user id and password entered)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2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Logged in User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230" y="2149081"/>
            <a:ext cx="4607188" cy="576262"/>
          </a:xfrm>
        </p:spPr>
        <p:txBody>
          <a:bodyPr/>
          <a:lstStyle/>
          <a:p>
            <a:r>
              <a:rPr lang="en-US" dirty="0"/>
              <a:t>Main Scenario -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928" y="3000012"/>
            <a:ext cx="4655232" cy="169922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 Data. </a:t>
            </a:r>
          </a:p>
          <a:p>
            <a:pPr lvl="0"/>
            <a:r>
              <a:rPr lang="en-US" dirty="0"/>
              <a:t>Messages.</a:t>
            </a:r>
          </a:p>
          <a:p>
            <a:pPr lvl="0"/>
            <a:r>
              <a:rPr lang="en-US" dirty="0"/>
              <a:t>Update Profile.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5535FA-9E87-4AE4-A98E-46131A45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2110" y="2144486"/>
            <a:ext cx="4622537" cy="576262"/>
          </a:xfrm>
        </p:spPr>
        <p:txBody>
          <a:bodyPr/>
          <a:lstStyle/>
          <a:p>
            <a:r>
              <a:rPr lang="en-US" dirty="0"/>
              <a:t>Alternate Scenario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5C6C1D-6A5E-4FC4-BBA3-55748E0D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6709" y="2852011"/>
            <a:ext cx="4895056" cy="13803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Login failed</a:t>
            </a:r>
            <a:endParaRPr lang="en-US" sz="1100" dirty="0"/>
          </a:p>
          <a:p>
            <a:pPr lvl="1"/>
            <a:r>
              <a:rPr lang="en-US" dirty="0"/>
              <a:t>User is shown an error message.</a:t>
            </a:r>
            <a:endParaRPr lang="en-US" sz="1050" dirty="0"/>
          </a:p>
          <a:p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2368231" y="5347018"/>
            <a:ext cx="4655232" cy="13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Authenticated: True(user is  authenticated)</a:t>
            </a:r>
          </a:p>
          <a:p>
            <a:pPr lvl="0"/>
            <a:r>
              <a:rPr lang="en-US" dirty="0"/>
              <a:t>Registered: True (user id is registered)</a:t>
            </a:r>
          </a:p>
          <a:p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1924578" y="46992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Preconditions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6914590" y="46992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Post-Condition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7288573" y="5347018"/>
            <a:ext cx="4655232" cy="13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User is notified of successful user data request/ message/ or profile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7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Logged in User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230" y="2149081"/>
            <a:ext cx="4607188" cy="576262"/>
          </a:xfrm>
        </p:spPr>
        <p:txBody>
          <a:bodyPr/>
          <a:lstStyle/>
          <a:p>
            <a:r>
              <a:rPr lang="en-US" dirty="0"/>
              <a:t>Main Scenario -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928" y="3000012"/>
            <a:ext cx="4655232" cy="19289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 Posts </a:t>
            </a:r>
          </a:p>
          <a:p>
            <a:pPr lvl="0"/>
            <a:r>
              <a:rPr lang="en-US" dirty="0"/>
              <a:t>Create Comment</a:t>
            </a:r>
          </a:p>
          <a:p>
            <a:pPr lvl="0"/>
            <a:r>
              <a:rPr lang="en-US" dirty="0"/>
              <a:t>Send friend request</a:t>
            </a:r>
          </a:p>
          <a:p>
            <a:pPr lvl="0"/>
            <a:r>
              <a:rPr lang="en-US" dirty="0"/>
              <a:t>Update dashboard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5535FA-9E87-4AE4-A98E-46131A45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2110" y="2144486"/>
            <a:ext cx="4622537" cy="576262"/>
          </a:xfrm>
        </p:spPr>
        <p:txBody>
          <a:bodyPr/>
          <a:lstStyle/>
          <a:p>
            <a:r>
              <a:rPr lang="en-US" dirty="0"/>
              <a:t>Alternate Scenario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5C6C1D-6A5E-4FC4-BBA3-55748E0D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6709" y="2852011"/>
            <a:ext cx="4895056" cy="13803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System inaccessible</a:t>
            </a:r>
            <a:endParaRPr lang="en-US" sz="1100" dirty="0"/>
          </a:p>
          <a:p>
            <a:pPr lvl="1"/>
            <a:r>
              <a:rPr lang="en-US" dirty="0"/>
              <a:t>User is shown an error message.</a:t>
            </a:r>
            <a:endParaRPr lang="en-US" sz="1050" dirty="0"/>
          </a:p>
          <a:p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2368231" y="5347018"/>
            <a:ext cx="4655232" cy="13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Registered: True (user id is registered)</a:t>
            </a:r>
          </a:p>
          <a:p>
            <a:pPr lvl="0"/>
            <a:r>
              <a:rPr lang="en-US" dirty="0"/>
              <a:t>Authenticated: True (user is authenticated)</a:t>
            </a:r>
          </a:p>
          <a:p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1924578" y="46992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Preconditions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6914590" y="46992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Post-Condition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7288573" y="5347018"/>
            <a:ext cx="4655232" cy="13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User is notified of successful posts/ comment/ request sent/ or update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5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2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42860E-56B4-4914-8223-3076E5DE44DA}"/>
              </a:ext>
            </a:extLst>
          </p:cNvPr>
          <p:cNvSpPr txBox="1"/>
          <p:nvPr/>
        </p:nvSpPr>
        <p:spPr>
          <a:xfrm>
            <a:off x="2809712" y="-146122"/>
            <a:ext cx="641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Class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64" y="6369548"/>
            <a:ext cx="10836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49" y="642938"/>
            <a:ext cx="9744501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54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606" y="2627488"/>
            <a:ext cx="4607188" cy="576262"/>
          </a:xfrm>
        </p:spPr>
        <p:txBody>
          <a:bodyPr/>
          <a:lstStyle/>
          <a:p>
            <a:r>
              <a:rPr lang="en-US" dirty="0"/>
              <a:t>User &amp; Account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7178" y="3232024"/>
            <a:ext cx="4739848" cy="28002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 and Account have Directed Association</a:t>
            </a:r>
          </a:p>
          <a:p>
            <a:pPr lvl="0"/>
            <a:r>
              <a:rPr lang="en-US" dirty="0"/>
              <a:t>Account Class stores User Information</a:t>
            </a:r>
          </a:p>
          <a:p>
            <a:pPr lvl="0"/>
            <a:r>
              <a:rPr lang="en-US" dirty="0"/>
              <a:t>The arrowhead indicates the container-contained relationship.</a:t>
            </a:r>
          </a:p>
          <a:p>
            <a:pPr lvl="0"/>
            <a:r>
              <a:rPr lang="en-US" dirty="0"/>
              <a:t>Account Class is container</a:t>
            </a:r>
          </a:p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5535FA-9E87-4AE4-A98E-46131A45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3178" y="2663101"/>
            <a:ext cx="4622537" cy="576262"/>
          </a:xfrm>
        </p:spPr>
        <p:txBody>
          <a:bodyPr/>
          <a:lstStyle/>
          <a:p>
            <a:r>
              <a:rPr lang="en-US" dirty="0"/>
              <a:t>User &amp; Home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5C6C1D-6A5E-4FC4-BBA3-55748E0D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016" y="3370625"/>
            <a:ext cx="4895056" cy="28664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 and Home Page have Directed Association</a:t>
            </a:r>
          </a:p>
          <a:p>
            <a:pPr lvl="0"/>
            <a:r>
              <a:rPr lang="en-US" dirty="0"/>
              <a:t>Here, Home Page stores User Information</a:t>
            </a:r>
          </a:p>
          <a:p>
            <a:pPr lvl="0"/>
            <a:r>
              <a:rPr lang="en-US" dirty="0"/>
              <a:t>The arrowhead indicates the container-contained relationship.</a:t>
            </a:r>
          </a:p>
          <a:p>
            <a:pPr lvl="0"/>
            <a:r>
              <a:rPr lang="en-US" dirty="0"/>
              <a:t>Home Page class is container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B5535FA-9E87-4AE4-A98E-46131A45E329}"/>
              </a:ext>
            </a:extLst>
          </p:cNvPr>
          <p:cNvSpPr txBox="1">
            <a:spLocks/>
          </p:cNvSpPr>
          <p:nvPr/>
        </p:nvSpPr>
        <p:spPr>
          <a:xfrm>
            <a:off x="1487606" y="1787857"/>
            <a:ext cx="8761863" cy="83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Class Diagram captures association between User, Home Page, Account, Authenticate Service, Messages, Photos, and </a:t>
            </a:r>
            <a:r>
              <a:rPr lang="en-US" sz="1400">
                <a:solidFill>
                  <a:schemeClr val="tx1"/>
                </a:solidFill>
              </a:rPr>
              <a:t>Friend Class.  </a:t>
            </a:r>
            <a:r>
              <a:rPr lang="en-US" sz="1400" dirty="0">
                <a:solidFill>
                  <a:schemeClr val="tx1"/>
                </a:solidFill>
              </a:rPr>
              <a:t>Directed Association is utilized to indicate flow of the association.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049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Diagram- Continued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1614984" y="3436330"/>
            <a:ext cx="4655232" cy="2486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User and Friend have Directed Association</a:t>
            </a:r>
          </a:p>
          <a:p>
            <a:pPr lvl="0"/>
            <a:r>
              <a:rPr lang="en-US" dirty="0"/>
              <a:t>User Class stores Friend Information</a:t>
            </a:r>
          </a:p>
          <a:p>
            <a:pPr lvl="0"/>
            <a:r>
              <a:rPr lang="en-US" dirty="0"/>
              <a:t>The arrowhead indicates the container-contained relationship.</a:t>
            </a:r>
          </a:p>
          <a:p>
            <a:pPr lvl="0"/>
            <a:r>
              <a:rPr lang="en-US" dirty="0"/>
              <a:t>User Class is container</a:t>
            </a:r>
          </a:p>
          <a:p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1392315" y="2620718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&amp; Friend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 txBox="1">
            <a:spLocks/>
          </p:cNvSpPr>
          <p:nvPr/>
        </p:nvSpPr>
        <p:spPr>
          <a:xfrm>
            <a:off x="6772244" y="250522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&amp; Message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 txBox="1">
            <a:spLocks/>
          </p:cNvSpPr>
          <p:nvPr/>
        </p:nvSpPr>
        <p:spPr>
          <a:xfrm>
            <a:off x="6365750" y="3436330"/>
            <a:ext cx="5611244" cy="262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User and Message Class has realization relationship</a:t>
            </a:r>
          </a:p>
          <a:p>
            <a:pPr lvl="0"/>
            <a:r>
              <a:rPr lang="en-US" dirty="0"/>
              <a:t>In a realization relationship, one entity defines a set of functionalities.</a:t>
            </a:r>
          </a:p>
          <a:p>
            <a:pPr lvl="0"/>
            <a:r>
              <a:rPr lang="en-US" dirty="0"/>
              <a:t>Message Class defines  Sender, Message, and message status like Send Message, and Read message.</a:t>
            </a:r>
          </a:p>
        </p:txBody>
      </p:sp>
    </p:spTree>
    <p:extLst>
      <p:ext uri="{BB962C8B-B14F-4D97-AF65-F5344CB8AC3E}">
        <p14:creationId xmlns:p14="http://schemas.microsoft.com/office/powerpoint/2010/main" val="51747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6C21D06-8DB2-47AE-BB8B-58178BCE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Context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52AF84-C95F-426E-894A-2B6049388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0" y="2667000"/>
            <a:ext cx="4278929" cy="2179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Entities:</a:t>
            </a:r>
          </a:p>
          <a:p>
            <a:r>
              <a:rPr lang="en-US" sz="1600" dirty="0" err="1"/>
              <a:t>FacebookUser</a:t>
            </a:r>
            <a:endParaRPr lang="en-US" sz="1600" dirty="0"/>
          </a:p>
          <a:p>
            <a:r>
              <a:rPr lang="en-US" sz="1600" dirty="0"/>
              <a:t>Authentication Service</a:t>
            </a:r>
          </a:p>
          <a:p>
            <a:r>
              <a:rPr lang="en-US" sz="1600" dirty="0"/>
              <a:t>Other Facebook User(s)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979F11-CB58-445F-B779-23D9BB37CC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59" y="1147284"/>
            <a:ext cx="4837002" cy="37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  <a:r>
              <a:rPr lang="en-US"/>
              <a:t>- Continued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606" y="2627488"/>
            <a:ext cx="4607188" cy="576262"/>
          </a:xfrm>
        </p:spPr>
        <p:txBody>
          <a:bodyPr/>
          <a:lstStyle/>
          <a:p>
            <a:r>
              <a:rPr lang="en-US" dirty="0"/>
              <a:t>User &amp; Authenticate Service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7178" y="3232024"/>
            <a:ext cx="4739848" cy="28002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 and Authenticate Service have Directed Association</a:t>
            </a:r>
          </a:p>
          <a:p>
            <a:pPr lvl="0"/>
            <a:r>
              <a:rPr lang="en-US" dirty="0"/>
              <a:t>Authenticate Service Class stores User Information</a:t>
            </a:r>
          </a:p>
          <a:p>
            <a:pPr lvl="0"/>
            <a:r>
              <a:rPr lang="en-US" dirty="0"/>
              <a:t>The arrowhead indicates the container-contained relationship.</a:t>
            </a:r>
          </a:p>
          <a:p>
            <a:pPr lvl="0"/>
            <a:r>
              <a:rPr lang="en-US" dirty="0"/>
              <a:t>Authenticate Service Class is container</a:t>
            </a:r>
          </a:p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5535FA-9E87-4AE4-A98E-46131A45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3178" y="2663101"/>
            <a:ext cx="4622537" cy="576262"/>
          </a:xfrm>
        </p:spPr>
        <p:txBody>
          <a:bodyPr/>
          <a:lstStyle/>
          <a:p>
            <a:r>
              <a:rPr lang="en-US" dirty="0"/>
              <a:t>User &amp; Photos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5C6C1D-6A5E-4FC4-BBA3-55748E0D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016" y="3370625"/>
            <a:ext cx="4895056" cy="28664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 and Photos have Directed Association</a:t>
            </a:r>
          </a:p>
          <a:p>
            <a:pPr lvl="0"/>
            <a:r>
              <a:rPr lang="en-US" dirty="0"/>
              <a:t>Here, User Class stores Photo Information</a:t>
            </a:r>
          </a:p>
          <a:p>
            <a:pPr lvl="0"/>
            <a:r>
              <a:rPr lang="en-US" dirty="0"/>
              <a:t>The arrowhead indicates the container-contained relationship.</a:t>
            </a:r>
          </a:p>
          <a:p>
            <a:pPr lvl="0"/>
            <a:r>
              <a:rPr lang="en-US" dirty="0"/>
              <a:t>User class is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27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42545"/>
            <a:ext cx="10018713" cy="4059621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2749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F60B-BE47-40A1-87F8-17B9674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Processes &amp; Stores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01F96-9C0B-4012-A147-C887C3B2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2667000"/>
            <a:ext cx="4607188" cy="576262"/>
          </a:xfrm>
        </p:spPr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5A08C-E73B-45DA-B20B-874C68D455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Account</a:t>
            </a:r>
          </a:p>
          <a:p>
            <a:r>
              <a:rPr lang="en-US" dirty="0"/>
              <a:t>Login User</a:t>
            </a:r>
          </a:p>
          <a:p>
            <a:r>
              <a:rPr lang="en-US" dirty="0"/>
              <a:t>Update Profile</a:t>
            </a:r>
          </a:p>
          <a:p>
            <a:r>
              <a:rPr lang="en-US" dirty="0"/>
              <a:t>Create Post</a:t>
            </a:r>
          </a:p>
          <a:p>
            <a:r>
              <a:rPr lang="en-US" dirty="0"/>
              <a:t>Create Comment</a:t>
            </a:r>
          </a:p>
          <a:p>
            <a:r>
              <a:rPr lang="en-US" dirty="0"/>
              <a:t>Send Friend Request</a:t>
            </a:r>
          </a:p>
          <a:p>
            <a:r>
              <a:rPr lang="en-US" dirty="0"/>
              <a:t>Update Dashboard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5535FA-9E87-4AE4-A98E-46131A45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5C6C1D-6A5E-4FC4-BBA3-55748E0D6D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Data</a:t>
            </a:r>
          </a:p>
          <a:p>
            <a:r>
              <a:rPr lang="en-US" dirty="0"/>
              <a:t>Posts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9483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2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4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42860E-56B4-4914-8223-3076E5DE44DA}"/>
              </a:ext>
            </a:extLst>
          </p:cNvPr>
          <p:cNvSpPr txBox="1"/>
          <p:nvPr/>
        </p:nvSpPr>
        <p:spPr>
          <a:xfrm>
            <a:off x="2809712" y="-146122"/>
            <a:ext cx="641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Diagram 0 DFD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7D051-B1F2-4CB4-942E-4D0F2F1DC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80" y="700795"/>
            <a:ext cx="9452551" cy="5456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789C4D-2874-403B-893C-2FF8839EE16B}"/>
              </a:ext>
            </a:extLst>
          </p:cNvPr>
          <p:cNvSpPr/>
          <p:nvPr/>
        </p:nvSpPr>
        <p:spPr>
          <a:xfrm>
            <a:off x="712763" y="700795"/>
            <a:ext cx="156661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 Output to Entities.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  Data flow into &amp; within the System.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58C651-2DB9-46D8-93CE-BC297E7B691D}"/>
              </a:ext>
            </a:extLst>
          </p:cNvPr>
          <p:cNvCxnSpPr>
            <a:cxnSpLocks/>
          </p:cNvCxnSpPr>
          <p:nvPr/>
        </p:nvCxnSpPr>
        <p:spPr>
          <a:xfrm>
            <a:off x="925269" y="1112163"/>
            <a:ext cx="4397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0FC4B7-DBDA-44B4-A13C-6F699659E1E6}"/>
              </a:ext>
            </a:extLst>
          </p:cNvPr>
          <p:cNvCxnSpPr>
            <a:cxnSpLocks/>
          </p:cNvCxnSpPr>
          <p:nvPr/>
        </p:nvCxnSpPr>
        <p:spPr>
          <a:xfrm>
            <a:off x="925269" y="1775792"/>
            <a:ext cx="4397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0CD7-2BA3-4516-843F-988D51DD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7A452C-D6CF-4EEE-BD41-B51E086A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942169"/>
              </p:ext>
            </p:extLst>
          </p:nvPr>
        </p:nvGraphicFramePr>
        <p:xfrm>
          <a:off x="1484311" y="2014328"/>
          <a:ext cx="102241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46">
                  <a:extLst>
                    <a:ext uri="{9D8B030D-6E8A-4147-A177-3AD203B41FA5}">
                      <a16:colId xmlns:a16="http://schemas.microsoft.com/office/drawing/2014/main" val="1296733565"/>
                    </a:ext>
                  </a:extLst>
                </a:gridCol>
                <a:gridCol w="2239617">
                  <a:extLst>
                    <a:ext uri="{9D8B030D-6E8A-4147-A177-3AD203B41FA5}">
                      <a16:colId xmlns:a16="http://schemas.microsoft.com/office/drawing/2014/main" val="3248538420"/>
                    </a:ext>
                  </a:extLst>
                </a:gridCol>
                <a:gridCol w="3937487">
                  <a:extLst>
                    <a:ext uri="{9D8B030D-6E8A-4147-A177-3AD203B41FA5}">
                      <a16:colId xmlns:a16="http://schemas.microsoft.com/office/drawing/2014/main" val="1878205677"/>
                    </a:ext>
                  </a:extLst>
                </a:gridCol>
                <a:gridCol w="3662754">
                  <a:extLst>
                    <a:ext uri="{9D8B030D-6E8A-4147-A177-3AD203B41FA5}">
                      <a16:colId xmlns:a16="http://schemas.microsoft.com/office/drawing/2014/main" val="3488994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r>
                        <a:rPr lang="en-US" dirty="0"/>
                        <a:t>, Authentication Service, Other </a:t>
                      </a:r>
                      <a:r>
                        <a:rPr lang="en-US" dirty="0" err="1"/>
                        <a:t>FacebookUser</a:t>
                      </a:r>
                      <a:r>
                        <a:rPr lang="en-US" dirty="0"/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7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r>
                        <a:rPr lang="en-US" dirty="0"/>
                        <a:t>, Authentication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Account, User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r>
                        <a:rPr lang="en-US" dirty="0"/>
                        <a:t>, Authentication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5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9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Dashboard,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Dashboard, User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1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Friend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FacebookUser</a:t>
                      </a:r>
                      <a:r>
                        <a:rPr lang="en-US" dirty="0"/>
                        <a:t>, Other </a:t>
                      </a:r>
                      <a:r>
                        <a:rPr lang="en-US" dirty="0" err="1"/>
                        <a:t>FacebookUser</a:t>
                      </a:r>
                      <a:r>
                        <a:rPr lang="en-US" dirty="0"/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2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B44BA-2E69-4709-BE5B-1206692D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10" y="480059"/>
            <a:ext cx="8925250" cy="57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84594-CE28-47AC-9FBA-9C63191900C4}"/>
              </a:ext>
            </a:extLst>
          </p:cNvPr>
          <p:cNvSpPr txBox="1"/>
          <p:nvPr/>
        </p:nvSpPr>
        <p:spPr>
          <a:xfrm>
            <a:off x="2782956" y="-29909"/>
            <a:ext cx="662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Facebook System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06402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BB352-696C-4834-96ED-E27C40D8A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0" y="643467"/>
            <a:ext cx="9034703" cy="52802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479032-6B4E-4788-A066-7D4EF3784ECF}"/>
              </a:ext>
            </a:extLst>
          </p:cNvPr>
          <p:cNvSpPr txBox="1"/>
          <p:nvPr/>
        </p:nvSpPr>
        <p:spPr>
          <a:xfrm>
            <a:off x="2782956" y="-29909"/>
            <a:ext cx="662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Facebook System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39746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62147-03AA-4841-8473-D4F63C3E8580}"/>
              </a:ext>
            </a:extLst>
          </p:cNvPr>
          <p:cNvSpPr txBox="1"/>
          <p:nvPr/>
        </p:nvSpPr>
        <p:spPr>
          <a:xfrm>
            <a:off x="2782956" y="-29909"/>
            <a:ext cx="662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Facebook System 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D0136-637A-4C73-8427-1FD00E8DD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32" y="1535168"/>
            <a:ext cx="8488453" cy="22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74EA72-0DC9-401B-A915-FA5A0AEA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243"/>
          </a:xfrm>
        </p:spPr>
        <p:txBody>
          <a:bodyPr/>
          <a:lstStyle/>
          <a:p>
            <a:r>
              <a:rPr lang="en-US" dirty="0"/>
              <a:t>Interaction Diagrams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3816E3-CF93-4E78-9C02-8038880676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9" y="2782957"/>
            <a:ext cx="5255728" cy="278659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2A1644-F840-4011-B7CA-7139E0606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8" y="2787566"/>
            <a:ext cx="5080450" cy="27819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CB02A-3BD4-4573-B0CC-1F513043ECA8}"/>
              </a:ext>
            </a:extLst>
          </p:cNvPr>
          <p:cNvSpPr txBox="1"/>
          <p:nvPr/>
        </p:nvSpPr>
        <p:spPr>
          <a:xfrm>
            <a:off x="1484312" y="204083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Account Sequence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5AA8B-FD99-4A3A-9469-A97B793404E0}"/>
              </a:ext>
            </a:extLst>
          </p:cNvPr>
          <p:cNvSpPr txBox="1"/>
          <p:nvPr/>
        </p:nvSpPr>
        <p:spPr>
          <a:xfrm>
            <a:off x="6607967" y="204083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User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858870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644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Facebook</vt:lpstr>
      <vt:lpstr>The Context Diagram</vt:lpstr>
      <vt:lpstr>Processes &amp; Stores</vt:lpstr>
      <vt:lpstr>PowerPoint Presentation</vt:lpstr>
      <vt:lpstr>Interaction Diagrams</vt:lpstr>
      <vt:lpstr>PowerPoint Presentation</vt:lpstr>
      <vt:lpstr>PowerPoint Presentation</vt:lpstr>
      <vt:lpstr>PowerPoint Presentation</vt:lpstr>
      <vt:lpstr>Interaction Diagrams</vt:lpstr>
      <vt:lpstr>Interaction Diagrams</vt:lpstr>
      <vt:lpstr>Interaction Diagrams</vt:lpstr>
      <vt:lpstr>Interaction Diagrams</vt:lpstr>
      <vt:lpstr>PowerPoint Presentation</vt:lpstr>
      <vt:lpstr>Use Case - User</vt:lpstr>
      <vt:lpstr>Use Case – Logged in User</vt:lpstr>
      <vt:lpstr>Use Case – Logged in User</vt:lpstr>
      <vt:lpstr>PowerPoint Presentation</vt:lpstr>
      <vt:lpstr>Class Diagram</vt:lpstr>
      <vt:lpstr>Class Diagram- Continued</vt:lpstr>
      <vt:lpstr>Class Diagram - Continued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</dc:title>
  <dc:creator>Brenda Chepkorir;Rukshar Parwin</dc:creator>
  <cp:lastModifiedBy>Rukshar Parwin</cp:lastModifiedBy>
  <cp:revision>5</cp:revision>
  <dcterms:created xsi:type="dcterms:W3CDTF">2018-11-15T17:27:08Z</dcterms:created>
  <dcterms:modified xsi:type="dcterms:W3CDTF">2020-11-29T16:59:41Z</dcterms:modified>
</cp:coreProperties>
</file>