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13"/>
  </p:notesMasterIdLst>
  <p:sldIdLst>
    <p:sldId id="256" r:id="rId2"/>
    <p:sldId id="258" r:id="rId3"/>
    <p:sldId id="267" r:id="rId4"/>
    <p:sldId id="268" r:id="rId5"/>
    <p:sldId id="269" r:id="rId6"/>
    <p:sldId id="270" r:id="rId7"/>
    <p:sldId id="271" r:id="rId8"/>
    <p:sldId id="272" r:id="rId9"/>
    <p:sldId id="273" r:id="rId10"/>
    <p:sldId id="27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82107E-86C6-45BC-AA16-0542BB4335DB}" type="datetimeFigureOut">
              <a:rPr lang="en-IN" smtClean="0"/>
              <a:t>16-04-2025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8C4E7B-92AD-447D-9B32-D9162F2CACEA}" type="slidenum">
              <a:rPr lang="en-IN" smtClean="0"/>
              <a:t>‹#›</a:t>
            </a:fld>
            <a:endParaRPr lang="en-IN"/>
          </a:p>
        </p:txBody>
      </p:sp>
    </p:spTree>
    <p:extLst>
      <p:ext uri="{BB962C8B-B14F-4D97-AF65-F5344CB8AC3E}">
        <p14:creationId xmlns:p14="http://schemas.microsoft.com/office/powerpoint/2010/main" val="1741816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A8C4E7B-92AD-447D-9B32-D9162F2CACEA}" type="slidenum">
              <a:rPr lang="en-IN" smtClean="0"/>
              <a:t>8</a:t>
            </a:fld>
            <a:endParaRPr lang="en-IN"/>
          </a:p>
        </p:txBody>
      </p:sp>
    </p:spTree>
    <p:extLst>
      <p:ext uri="{BB962C8B-B14F-4D97-AF65-F5344CB8AC3E}">
        <p14:creationId xmlns:p14="http://schemas.microsoft.com/office/powerpoint/2010/main" val="1428584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100A6-F5DD-6C5B-2FD1-6207B29EFC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E6D29A-B85D-453F-D3CE-3F2EC7CBC0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8452FC-82D4-47DB-F226-E43BBA08772D}"/>
              </a:ext>
            </a:extLst>
          </p:cNvPr>
          <p:cNvSpPr>
            <a:spLocks noGrp="1"/>
          </p:cNvSpPr>
          <p:nvPr>
            <p:ph type="dt" sz="half" idx="10"/>
          </p:nvPr>
        </p:nvSpPr>
        <p:spPr/>
        <p:txBody>
          <a:bodyPr/>
          <a:lstStyle/>
          <a:p>
            <a:fld id="{716A918B-EE26-4107-A9B7-1DDFB285CC51}" type="datetimeFigureOut">
              <a:rPr lang="en-IN" smtClean="0"/>
              <a:t>16-04-2025</a:t>
            </a:fld>
            <a:endParaRPr lang="en-IN"/>
          </a:p>
        </p:txBody>
      </p:sp>
      <p:sp>
        <p:nvSpPr>
          <p:cNvPr id="5" name="Footer Placeholder 4">
            <a:extLst>
              <a:ext uri="{FF2B5EF4-FFF2-40B4-BE49-F238E27FC236}">
                <a16:creationId xmlns:a16="http://schemas.microsoft.com/office/drawing/2014/main" id="{9014382F-BEB1-E693-16F1-DFDBD370C5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3995F9-D96F-5D98-BEF6-231F78BAE16C}"/>
              </a:ext>
            </a:extLst>
          </p:cNvPr>
          <p:cNvSpPr>
            <a:spLocks noGrp="1"/>
          </p:cNvSpPr>
          <p:nvPr>
            <p:ph type="sldNum" sz="quarter" idx="12"/>
          </p:nvPr>
        </p:nvSpPr>
        <p:spPr/>
        <p:txBody>
          <a:bodyPr/>
          <a:lstStyle/>
          <a:p>
            <a:fld id="{44E5B8B6-9343-4818-98C6-82CCC9EF3179}" type="slidenum">
              <a:rPr lang="en-IN" smtClean="0"/>
              <a:t>‹#›</a:t>
            </a:fld>
            <a:endParaRPr lang="en-IN"/>
          </a:p>
        </p:txBody>
      </p:sp>
    </p:spTree>
    <p:extLst>
      <p:ext uri="{BB962C8B-B14F-4D97-AF65-F5344CB8AC3E}">
        <p14:creationId xmlns:p14="http://schemas.microsoft.com/office/powerpoint/2010/main" val="75660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271AB-27C8-A5C1-BAF6-2FA3AEC833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D8CB02-3984-3401-2625-93770D0C04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2962D6-3B83-6836-1ED9-BC27C6013EC5}"/>
              </a:ext>
            </a:extLst>
          </p:cNvPr>
          <p:cNvSpPr>
            <a:spLocks noGrp="1"/>
          </p:cNvSpPr>
          <p:nvPr>
            <p:ph type="dt" sz="half" idx="10"/>
          </p:nvPr>
        </p:nvSpPr>
        <p:spPr/>
        <p:txBody>
          <a:bodyPr/>
          <a:lstStyle/>
          <a:p>
            <a:fld id="{716A918B-EE26-4107-A9B7-1DDFB285CC51}" type="datetimeFigureOut">
              <a:rPr lang="en-IN" smtClean="0"/>
              <a:t>16-04-2025</a:t>
            </a:fld>
            <a:endParaRPr lang="en-IN"/>
          </a:p>
        </p:txBody>
      </p:sp>
      <p:sp>
        <p:nvSpPr>
          <p:cNvPr id="5" name="Footer Placeholder 4">
            <a:extLst>
              <a:ext uri="{FF2B5EF4-FFF2-40B4-BE49-F238E27FC236}">
                <a16:creationId xmlns:a16="http://schemas.microsoft.com/office/drawing/2014/main" id="{C3989F90-83A1-A26D-6ABB-A05D576D71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AEACC3-8560-E417-2A9F-33AF3D80F16B}"/>
              </a:ext>
            </a:extLst>
          </p:cNvPr>
          <p:cNvSpPr>
            <a:spLocks noGrp="1"/>
          </p:cNvSpPr>
          <p:nvPr>
            <p:ph type="sldNum" sz="quarter" idx="12"/>
          </p:nvPr>
        </p:nvSpPr>
        <p:spPr/>
        <p:txBody>
          <a:bodyPr/>
          <a:lstStyle/>
          <a:p>
            <a:fld id="{44E5B8B6-9343-4818-98C6-82CCC9EF3179}" type="slidenum">
              <a:rPr lang="en-IN" smtClean="0"/>
              <a:t>‹#›</a:t>
            </a:fld>
            <a:endParaRPr lang="en-IN"/>
          </a:p>
        </p:txBody>
      </p:sp>
    </p:spTree>
    <p:extLst>
      <p:ext uri="{BB962C8B-B14F-4D97-AF65-F5344CB8AC3E}">
        <p14:creationId xmlns:p14="http://schemas.microsoft.com/office/powerpoint/2010/main" val="3801803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A56A083-04A9-4211-76A5-674FB9ED6B5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45C2C8-2907-2E0D-0139-63E2CBA405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DCF0C3-44A7-1B0E-68F3-E0E5C5065434}"/>
              </a:ext>
            </a:extLst>
          </p:cNvPr>
          <p:cNvSpPr>
            <a:spLocks noGrp="1"/>
          </p:cNvSpPr>
          <p:nvPr>
            <p:ph type="dt" sz="half" idx="10"/>
          </p:nvPr>
        </p:nvSpPr>
        <p:spPr/>
        <p:txBody>
          <a:bodyPr/>
          <a:lstStyle/>
          <a:p>
            <a:fld id="{716A918B-EE26-4107-A9B7-1DDFB285CC51}" type="datetimeFigureOut">
              <a:rPr lang="en-IN" smtClean="0"/>
              <a:t>16-04-2025</a:t>
            </a:fld>
            <a:endParaRPr lang="en-IN"/>
          </a:p>
        </p:txBody>
      </p:sp>
      <p:sp>
        <p:nvSpPr>
          <p:cNvPr id="5" name="Footer Placeholder 4">
            <a:extLst>
              <a:ext uri="{FF2B5EF4-FFF2-40B4-BE49-F238E27FC236}">
                <a16:creationId xmlns:a16="http://schemas.microsoft.com/office/drawing/2014/main" id="{207EB027-DDBD-F474-5B6B-0E4766FD6C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929570-43BE-DB3A-6D47-1E3DEC701761}"/>
              </a:ext>
            </a:extLst>
          </p:cNvPr>
          <p:cNvSpPr>
            <a:spLocks noGrp="1"/>
          </p:cNvSpPr>
          <p:nvPr>
            <p:ph type="sldNum" sz="quarter" idx="12"/>
          </p:nvPr>
        </p:nvSpPr>
        <p:spPr/>
        <p:txBody>
          <a:bodyPr/>
          <a:lstStyle/>
          <a:p>
            <a:fld id="{44E5B8B6-9343-4818-98C6-82CCC9EF3179}" type="slidenum">
              <a:rPr lang="en-IN" smtClean="0"/>
              <a:t>‹#›</a:t>
            </a:fld>
            <a:endParaRPr lang="en-IN"/>
          </a:p>
        </p:txBody>
      </p:sp>
    </p:spTree>
    <p:extLst>
      <p:ext uri="{BB962C8B-B14F-4D97-AF65-F5344CB8AC3E}">
        <p14:creationId xmlns:p14="http://schemas.microsoft.com/office/powerpoint/2010/main" val="1316732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5A276-DE4F-DA16-C24D-F0F0A5F40B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C6679F-E732-DA0F-419C-C875D04F4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10DA0D-8E19-360B-ED39-3F61059D6403}"/>
              </a:ext>
            </a:extLst>
          </p:cNvPr>
          <p:cNvSpPr>
            <a:spLocks noGrp="1"/>
          </p:cNvSpPr>
          <p:nvPr>
            <p:ph type="dt" sz="half" idx="10"/>
          </p:nvPr>
        </p:nvSpPr>
        <p:spPr/>
        <p:txBody>
          <a:bodyPr/>
          <a:lstStyle/>
          <a:p>
            <a:fld id="{716A918B-EE26-4107-A9B7-1DDFB285CC51}" type="datetimeFigureOut">
              <a:rPr lang="en-IN" smtClean="0"/>
              <a:t>16-04-2025</a:t>
            </a:fld>
            <a:endParaRPr lang="en-IN"/>
          </a:p>
        </p:txBody>
      </p:sp>
      <p:sp>
        <p:nvSpPr>
          <p:cNvPr id="5" name="Footer Placeholder 4">
            <a:extLst>
              <a:ext uri="{FF2B5EF4-FFF2-40B4-BE49-F238E27FC236}">
                <a16:creationId xmlns:a16="http://schemas.microsoft.com/office/drawing/2014/main" id="{515B3493-DB97-80B7-D184-3B2C2D127D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033B8E-3974-145B-A476-3C794EA05786}"/>
              </a:ext>
            </a:extLst>
          </p:cNvPr>
          <p:cNvSpPr>
            <a:spLocks noGrp="1"/>
          </p:cNvSpPr>
          <p:nvPr>
            <p:ph type="sldNum" sz="quarter" idx="12"/>
          </p:nvPr>
        </p:nvSpPr>
        <p:spPr/>
        <p:txBody>
          <a:bodyPr/>
          <a:lstStyle/>
          <a:p>
            <a:fld id="{44E5B8B6-9343-4818-98C6-82CCC9EF3179}" type="slidenum">
              <a:rPr lang="en-IN" smtClean="0"/>
              <a:t>‹#›</a:t>
            </a:fld>
            <a:endParaRPr lang="en-IN"/>
          </a:p>
        </p:txBody>
      </p:sp>
    </p:spTree>
    <p:extLst>
      <p:ext uri="{BB962C8B-B14F-4D97-AF65-F5344CB8AC3E}">
        <p14:creationId xmlns:p14="http://schemas.microsoft.com/office/powerpoint/2010/main" val="1941296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F576B-5223-5B80-0177-DE48F1B3DE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4876B7E-5956-3674-5F0D-733FB158EB2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129CC6-33EE-44D3-2C11-54B826124EE2}"/>
              </a:ext>
            </a:extLst>
          </p:cNvPr>
          <p:cNvSpPr>
            <a:spLocks noGrp="1"/>
          </p:cNvSpPr>
          <p:nvPr>
            <p:ph type="dt" sz="half" idx="10"/>
          </p:nvPr>
        </p:nvSpPr>
        <p:spPr/>
        <p:txBody>
          <a:bodyPr/>
          <a:lstStyle/>
          <a:p>
            <a:fld id="{716A918B-EE26-4107-A9B7-1DDFB285CC51}" type="datetimeFigureOut">
              <a:rPr lang="en-IN" smtClean="0"/>
              <a:t>16-04-2025</a:t>
            </a:fld>
            <a:endParaRPr lang="en-IN"/>
          </a:p>
        </p:txBody>
      </p:sp>
      <p:sp>
        <p:nvSpPr>
          <p:cNvPr id="5" name="Footer Placeholder 4">
            <a:extLst>
              <a:ext uri="{FF2B5EF4-FFF2-40B4-BE49-F238E27FC236}">
                <a16:creationId xmlns:a16="http://schemas.microsoft.com/office/drawing/2014/main" id="{6D25557E-E3C2-3A04-B3CB-B0B8915733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67F009-3EB3-CDE0-727D-985624D217D1}"/>
              </a:ext>
            </a:extLst>
          </p:cNvPr>
          <p:cNvSpPr>
            <a:spLocks noGrp="1"/>
          </p:cNvSpPr>
          <p:nvPr>
            <p:ph type="sldNum" sz="quarter" idx="12"/>
          </p:nvPr>
        </p:nvSpPr>
        <p:spPr/>
        <p:txBody>
          <a:bodyPr/>
          <a:lstStyle/>
          <a:p>
            <a:fld id="{44E5B8B6-9343-4818-98C6-82CCC9EF3179}" type="slidenum">
              <a:rPr lang="en-IN" smtClean="0"/>
              <a:t>‹#›</a:t>
            </a:fld>
            <a:endParaRPr lang="en-IN"/>
          </a:p>
        </p:txBody>
      </p:sp>
    </p:spTree>
    <p:extLst>
      <p:ext uri="{BB962C8B-B14F-4D97-AF65-F5344CB8AC3E}">
        <p14:creationId xmlns:p14="http://schemas.microsoft.com/office/powerpoint/2010/main" val="1414457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543A1-8F97-F557-0811-2F7C7274F5E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D9A20F-791C-4104-F3A5-89DE12467D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0C4DDDD-639C-3815-2C5F-389E28CFD2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4415BC-4D2E-9868-9866-86960D5E7DEE}"/>
              </a:ext>
            </a:extLst>
          </p:cNvPr>
          <p:cNvSpPr>
            <a:spLocks noGrp="1"/>
          </p:cNvSpPr>
          <p:nvPr>
            <p:ph type="dt" sz="half" idx="10"/>
          </p:nvPr>
        </p:nvSpPr>
        <p:spPr/>
        <p:txBody>
          <a:bodyPr/>
          <a:lstStyle/>
          <a:p>
            <a:fld id="{716A918B-EE26-4107-A9B7-1DDFB285CC51}" type="datetimeFigureOut">
              <a:rPr lang="en-IN" smtClean="0"/>
              <a:t>16-04-2025</a:t>
            </a:fld>
            <a:endParaRPr lang="en-IN"/>
          </a:p>
        </p:txBody>
      </p:sp>
      <p:sp>
        <p:nvSpPr>
          <p:cNvPr id="6" name="Footer Placeholder 5">
            <a:extLst>
              <a:ext uri="{FF2B5EF4-FFF2-40B4-BE49-F238E27FC236}">
                <a16:creationId xmlns:a16="http://schemas.microsoft.com/office/drawing/2014/main" id="{4C81DFB0-E567-4ED6-A744-05A736964B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A137078-4663-65A0-490E-A5BABCEE8231}"/>
              </a:ext>
            </a:extLst>
          </p:cNvPr>
          <p:cNvSpPr>
            <a:spLocks noGrp="1"/>
          </p:cNvSpPr>
          <p:nvPr>
            <p:ph type="sldNum" sz="quarter" idx="12"/>
          </p:nvPr>
        </p:nvSpPr>
        <p:spPr/>
        <p:txBody>
          <a:bodyPr/>
          <a:lstStyle/>
          <a:p>
            <a:fld id="{44E5B8B6-9343-4818-98C6-82CCC9EF3179}" type="slidenum">
              <a:rPr lang="en-IN" smtClean="0"/>
              <a:t>‹#›</a:t>
            </a:fld>
            <a:endParaRPr lang="en-IN"/>
          </a:p>
        </p:txBody>
      </p:sp>
    </p:spTree>
    <p:extLst>
      <p:ext uri="{BB962C8B-B14F-4D97-AF65-F5344CB8AC3E}">
        <p14:creationId xmlns:p14="http://schemas.microsoft.com/office/powerpoint/2010/main" val="405452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AD034-9F8E-09E3-3FF3-7C1DA166B3C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C7AC77-9F52-5127-5251-0ADD6717B5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94BEA-18C6-721E-9961-B16AB1F2AD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8139FC-4604-EDFB-2A3E-C0989F214B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4E2E0B-BA8A-FC6C-19E9-040ECC266A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86DF18-FC75-5035-42CC-0D32A06F8A66}"/>
              </a:ext>
            </a:extLst>
          </p:cNvPr>
          <p:cNvSpPr>
            <a:spLocks noGrp="1"/>
          </p:cNvSpPr>
          <p:nvPr>
            <p:ph type="dt" sz="half" idx="10"/>
          </p:nvPr>
        </p:nvSpPr>
        <p:spPr/>
        <p:txBody>
          <a:bodyPr/>
          <a:lstStyle/>
          <a:p>
            <a:fld id="{716A918B-EE26-4107-A9B7-1DDFB285CC51}" type="datetimeFigureOut">
              <a:rPr lang="en-IN" smtClean="0"/>
              <a:t>16-04-2025</a:t>
            </a:fld>
            <a:endParaRPr lang="en-IN"/>
          </a:p>
        </p:txBody>
      </p:sp>
      <p:sp>
        <p:nvSpPr>
          <p:cNvPr id="8" name="Footer Placeholder 7">
            <a:extLst>
              <a:ext uri="{FF2B5EF4-FFF2-40B4-BE49-F238E27FC236}">
                <a16:creationId xmlns:a16="http://schemas.microsoft.com/office/drawing/2014/main" id="{8BDAE818-B6F1-E669-6F26-189A30E6CEF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6E9FD2-BCFB-AFB7-B689-9917711464A7}"/>
              </a:ext>
            </a:extLst>
          </p:cNvPr>
          <p:cNvSpPr>
            <a:spLocks noGrp="1"/>
          </p:cNvSpPr>
          <p:nvPr>
            <p:ph type="sldNum" sz="quarter" idx="12"/>
          </p:nvPr>
        </p:nvSpPr>
        <p:spPr/>
        <p:txBody>
          <a:bodyPr/>
          <a:lstStyle/>
          <a:p>
            <a:fld id="{44E5B8B6-9343-4818-98C6-82CCC9EF3179}" type="slidenum">
              <a:rPr lang="en-IN" smtClean="0"/>
              <a:t>‹#›</a:t>
            </a:fld>
            <a:endParaRPr lang="en-IN"/>
          </a:p>
        </p:txBody>
      </p:sp>
    </p:spTree>
    <p:extLst>
      <p:ext uri="{BB962C8B-B14F-4D97-AF65-F5344CB8AC3E}">
        <p14:creationId xmlns:p14="http://schemas.microsoft.com/office/powerpoint/2010/main" val="991302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DDED7B-3465-261C-0EA9-2D40659BAF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E5EE712-9DF5-E24D-27C4-2A62C614FBD3}"/>
              </a:ext>
            </a:extLst>
          </p:cNvPr>
          <p:cNvSpPr>
            <a:spLocks noGrp="1"/>
          </p:cNvSpPr>
          <p:nvPr>
            <p:ph type="dt" sz="half" idx="10"/>
          </p:nvPr>
        </p:nvSpPr>
        <p:spPr/>
        <p:txBody>
          <a:bodyPr/>
          <a:lstStyle/>
          <a:p>
            <a:fld id="{716A918B-EE26-4107-A9B7-1DDFB285CC51}" type="datetimeFigureOut">
              <a:rPr lang="en-IN" smtClean="0"/>
              <a:t>16-04-2025</a:t>
            </a:fld>
            <a:endParaRPr lang="en-IN"/>
          </a:p>
        </p:txBody>
      </p:sp>
      <p:sp>
        <p:nvSpPr>
          <p:cNvPr id="4" name="Footer Placeholder 3">
            <a:extLst>
              <a:ext uri="{FF2B5EF4-FFF2-40B4-BE49-F238E27FC236}">
                <a16:creationId xmlns:a16="http://schemas.microsoft.com/office/drawing/2014/main" id="{2FC2B1D9-6F3B-0277-CE8B-ED44A5A9863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9B33656-C1D6-08B8-D93B-5CF6FB83200D}"/>
              </a:ext>
            </a:extLst>
          </p:cNvPr>
          <p:cNvSpPr>
            <a:spLocks noGrp="1"/>
          </p:cNvSpPr>
          <p:nvPr>
            <p:ph type="sldNum" sz="quarter" idx="12"/>
          </p:nvPr>
        </p:nvSpPr>
        <p:spPr/>
        <p:txBody>
          <a:bodyPr/>
          <a:lstStyle/>
          <a:p>
            <a:fld id="{44E5B8B6-9343-4818-98C6-82CCC9EF3179}" type="slidenum">
              <a:rPr lang="en-IN" smtClean="0"/>
              <a:t>‹#›</a:t>
            </a:fld>
            <a:endParaRPr lang="en-IN"/>
          </a:p>
        </p:txBody>
      </p:sp>
    </p:spTree>
    <p:extLst>
      <p:ext uri="{BB962C8B-B14F-4D97-AF65-F5344CB8AC3E}">
        <p14:creationId xmlns:p14="http://schemas.microsoft.com/office/powerpoint/2010/main" val="1308265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79AD07-899F-DCB0-C6B0-74E448915D28}"/>
              </a:ext>
            </a:extLst>
          </p:cNvPr>
          <p:cNvSpPr>
            <a:spLocks noGrp="1"/>
          </p:cNvSpPr>
          <p:nvPr>
            <p:ph type="dt" sz="half" idx="10"/>
          </p:nvPr>
        </p:nvSpPr>
        <p:spPr/>
        <p:txBody>
          <a:bodyPr/>
          <a:lstStyle/>
          <a:p>
            <a:fld id="{716A918B-EE26-4107-A9B7-1DDFB285CC51}" type="datetimeFigureOut">
              <a:rPr lang="en-IN" smtClean="0"/>
              <a:t>16-04-2025</a:t>
            </a:fld>
            <a:endParaRPr lang="en-IN"/>
          </a:p>
        </p:txBody>
      </p:sp>
      <p:sp>
        <p:nvSpPr>
          <p:cNvPr id="3" name="Footer Placeholder 2">
            <a:extLst>
              <a:ext uri="{FF2B5EF4-FFF2-40B4-BE49-F238E27FC236}">
                <a16:creationId xmlns:a16="http://schemas.microsoft.com/office/drawing/2014/main" id="{CA9FE191-4179-50C6-D848-11C5D06D5C1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BAE65BE-23F2-0676-F37D-6D64CAB69979}"/>
              </a:ext>
            </a:extLst>
          </p:cNvPr>
          <p:cNvSpPr>
            <a:spLocks noGrp="1"/>
          </p:cNvSpPr>
          <p:nvPr>
            <p:ph type="sldNum" sz="quarter" idx="12"/>
          </p:nvPr>
        </p:nvSpPr>
        <p:spPr/>
        <p:txBody>
          <a:bodyPr/>
          <a:lstStyle/>
          <a:p>
            <a:fld id="{44E5B8B6-9343-4818-98C6-82CCC9EF3179}" type="slidenum">
              <a:rPr lang="en-IN" smtClean="0"/>
              <a:t>‹#›</a:t>
            </a:fld>
            <a:endParaRPr lang="en-IN"/>
          </a:p>
        </p:txBody>
      </p:sp>
    </p:spTree>
    <p:extLst>
      <p:ext uri="{BB962C8B-B14F-4D97-AF65-F5344CB8AC3E}">
        <p14:creationId xmlns:p14="http://schemas.microsoft.com/office/powerpoint/2010/main" val="1407917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B043-89DD-4B11-41EF-52B31AFC9A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69E9370-7600-1E08-A7C8-C04E4111FC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468A94-AB7F-7FF1-2F5B-92AC09CB70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FC18F2-396D-078C-0E8B-1B71137C84E7}"/>
              </a:ext>
            </a:extLst>
          </p:cNvPr>
          <p:cNvSpPr>
            <a:spLocks noGrp="1"/>
          </p:cNvSpPr>
          <p:nvPr>
            <p:ph type="dt" sz="half" idx="10"/>
          </p:nvPr>
        </p:nvSpPr>
        <p:spPr/>
        <p:txBody>
          <a:bodyPr/>
          <a:lstStyle/>
          <a:p>
            <a:fld id="{716A918B-EE26-4107-A9B7-1DDFB285CC51}" type="datetimeFigureOut">
              <a:rPr lang="en-IN" smtClean="0"/>
              <a:t>16-04-2025</a:t>
            </a:fld>
            <a:endParaRPr lang="en-IN"/>
          </a:p>
        </p:txBody>
      </p:sp>
      <p:sp>
        <p:nvSpPr>
          <p:cNvPr id="6" name="Footer Placeholder 5">
            <a:extLst>
              <a:ext uri="{FF2B5EF4-FFF2-40B4-BE49-F238E27FC236}">
                <a16:creationId xmlns:a16="http://schemas.microsoft.com/office/drawing/2014/main" id="{1F924B55-FD8D-4FB6-9487-787D89EB3D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E91A156-A234-3265-5E37-09C5FEC9222A}"/>
              </a:ext>
            </a:extLst>
          </p:cNvPr>
          <p:cNvSpPr>
            <a:spLocks noGrp="1"/>
          </p:cNvSpPr>
          <p:nvPr>
            <p:ph type="sldNum" sz="quarter" idx="12"/>
          </p:nvPr>
        </p:nvSpPr>
        <p:spPr/>
        <p:txBody>
          <a:bodyPr/>
          <a:lstStyle/>
          <a:p>
            <a:fld id="{44E5B8B6-9343-4818-98C6-82CCC9EF3179}" type="slidenum">
              <a:rPr lang="en-IN" smtClean="0"/>
              <a:t>‹#›</a:t>
            </a:fld>
            <a:endParaRPr lang="en-IN"/>
          </a:p>
        </p:txBody>
      </p:sp>
    </p:spTree>
    <p:extLst>
      <p:ext uri="{BB962C8B-B14F-4D97-AF65-F5344CB8AC3E}">
        <p14:creationId xmlns:p14="http://schemas.microsoft.com/office/powerpoint/2010/main" val="901632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DD8AF-0D1C-7EFD-9D7A-79546E8065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C8AC40B-2C5E-5FDF-59AA-B2F55B58EA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1367234-B1D0-4592-7B3F-1BC44628D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88D4F6-3A6C-C1A2-8E45-B5CD2A02B823}"/>
              </a:ext>
            </a:extLst>
          </p:cNvPr>
          <p:cNvSpPr>
            <a:spLocks noGrp="1"/>
          </p:cNvSpPr>
          <p:nvPr>
            <p:ph type="dt" sz="half" idx="10"/>
          </p:nvPr>
        </p:nvSpPr>
        <p:spPr/>
        <p:txBody>
          <a:bodyPr/>
          <a:lstStyle/>
          <a:p>
            <a:fld id="{716A918B-EE26-4107-A9B7-1DDFB285CC51}" type="datetimeFigureOut">
              <a:rPr lang="en-IN" smtClean="0"/>
              <a:t>16-04-2025</a:t>
            </a:fld>
            <a:endParaRPr lang="en-IN"/>
          </a:p>
        </p:txBody>
      </p:sp>
      <p:sp>
        <p:nvSpPr>
          <p:cNvPr id="6" name="Footer Placeholder 5">
            <a:extLst>
              <a:ext uri="{FF2B5EF4-FFF2-40B4-BE49-F238E27FC236}">
                <a16:creationId xmlns:a16="http://schemas.microsoft.com/office/drawing/2014/main" id="{9429E2BB-9D23-AFC3-6E78-0195528A41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1C27002-2A6E-B331-D7A0-B290D3751EDC}"/>
              </a:ext>
            </a:extLst>
          </p:cNvPr>
          <p:cNvSpPr>
            <a:spLocks noGrp="1"/>
          </p:cNvSpPr>
          <p:nvPr>
            <p:ph type="sldNum" sz="quarter" idx="12"/>
          </p:nvPr>
        </p:nvSpPr>
        <p:spPr/>
        <p:txBody>
          <a:bodyPr/>
          <a:lstStyle/>
          <a:p>
            <a:fld id="{44E5B8B6-9343-4818-98C6-82CCC9EF3179}" type="slidenum">
              <a:rPr lang="en-IN" smtClean="0"/>
              <a:t>‹#›</a:t>
            </a:fld>
            <a:endParaRPr lang="en-IN"/>
          </a:p>
        </p:txBody>
      </p:sp>
    </p:spTree>
    <p:extLst>
      <p:ext uri="{BB962C8B-B14F-4D97-AF65-F5344CB8AC3E}">
        <p14:creationId xmlns:p14="http://schemas.microsoft.com/office/powerpoint/2010/main" val="324406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D49EAA-E20C-721B-36B5-FB759517A1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BD6A55F-7C1E-0B4F-C9C0-3B89FA8D73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BD9778-7996-C8ED-8D37-71BC41937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16A918B-EE26-4107-A9B7-1DDFB285CC51}" type="datetimeFigureOut">
              <a:rPr lang="en-IN" smtClean="0"/>
              <a:t>16-04-2025</a:t>
            </a:fld>
            <a:endParaRPr lang="en-IN"/>
          </a:p>
        </p:txBody>
      </p:sp>
      <p:sp>
        <p:nvSpPr>
          <p:cNvPr id="5" name="Footer Placeholder 4">
            <a:extLst>
              <a:ext uri="{FF2B5EF4-FFF2-40B4-BE49-F238E27FC236}">
                <a16:creationId xmlns:a16="http://schemas.microsoft.com/office/drawing/2014/main" id="{0C1F1343-A022-1E2F-FAF0-B7DA4939C7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37E9D07-E6E5-0EEA-9232-F38F86EEBF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E5B8B6-9343-4818-98C6-82CCC9EF3179}" type="slidenum">
              <a:rPr lang="en-IN" smtClean="0"/>
              <a:t>‹#›</a:t>
            </a:fld>
            <a:endParaRPr lang="en-IN"/>
          </a:p>
        </p:txBody>
      </p:sp>
    </p:spTree>
    <p:extLst>
      <p:ext uri="{BB962C8B-B14F-4D97-AF65-F5344CB8AC3E}">
        <p14:creationId xmlns:p14="http://schemas.microsoft.com/office/powerpoint/2010/main" val="21083162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F4CF-E33B-1579-A165-061FC2FA63E1}"/>
              </a:ext>
            </a:extLst>
          </p:cNvPr>
          <p:cNvSpPr>
            <a:spLocks noGrp="1"/>
          </p:cNvSpPr>
          <p:nvPr>
            <p:ph type="ctrTitle"/>
          </p:nvPr>
        </p:nvSpPr>
        <p:spPr>
          <a:xfrm>
            <a:off x="383459" y="137652"/>
            <a:ext cx="11484076" cy="2640473"/>
          </a:xfrm>
        </p:spPr>
        <p:txBody>
          <a:bodyPr>
            <a:normAutofit/>
          </a:bodyPr>
          <a:lstStyle/>
          <a:p>
            <a:r>
              <a:rPr lang="en-GB" b="1" dirty="0"/>
              <a:t>Merging branches and resolving</a:t>
            </a:r>
            <a:br>
              <a:rPr lang="en-GB" b="1" dirty="0"/>
            </a:br>
            <a:r>
              <a:rPr lang="en-GB" b="1" dirty="0"/>
              <a:t>Merge conflicts</a:t>
            </a:r>
            <a:endParaRPr lang="en-IN" b="1" dirty="0"/>
          </a:p>
        </p:txBody>
      </p:sp>
      <p:sp>
        <p:nvSpPr>
          <p:cNvPr id="3" name="Subtitle 2">
            <a:extLst>
              <a:ext uri="{FF2B5EF4-FFF2-40B4-BE49-F238E27FC236}">
                <a16:creationId xmlns:a16="http://schemas.microsoft.com/office/drawing/2014/main" id="{25904125-F156-472D-612A-7641E93DA05B}"/>
              </a:ext>
            </a:extLst>
          </p:cNvPr>
          <p:cNvSpPr>
            <a:spLocks noGrp="1"/>
          </p:cNvSpPr>
          <p:nvPr>
            <p:ph type="subTitle" idx="1"/>
          </p:nvPr>
        </p:nvSpPr>
        <p:spPr>
          <a:xfrm>
            <a:off x="1322438" y="4079876"/>
            <a:ext cx="9547123" cy="1290484"/>
          </a:xfrm>
        </p:spPr>
        <p:txBody>
          <a:bodyPr>
            <a:normAutofit/>
          </a:bodyPr>
          <a:lstStyle/>
          <a:p>
            <a:r>
              <a:rPr lang="en-IN" dirty="0"/>
              <a:t>Presentation by: Teijas Saini (12312001) &amp; Rushil Jain (12312018)</a:t>
            </a:r>
          </a:p>
          <a:p>
            <a:r>
              <a:rPr lang="en-IN" dirty="0"/>
              <a:t>[Group – 13]</a:t>
            </a:r>
          </a:p>
        </p:txBody>
      </p:sp>
    </p:spTree>
    <p:extLst>
      <p:ext uri="{BB962C8B-B14F-4D97-AF65-F5344CB8AC3E}">
        <p14:creationId xmlns:p14="http://schemas.microsoft.com/office/powerpoint/2010/main" val="4201927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650B896-2D24-F8A7-F242-0FE770C802A6}"/>
              </a:ext>
            </a:extLst>
          </p:cNvPr>
          <p:cNvSpPr/>
          <p:nvPr/>
        </p:nvSpPr>
        <p:spPr>
          <a:xfrm>
            <a:off x="474072" y="2308713"/>
            <a:ext cx="4107760"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7710399A-118D-941E-9AF2-6BE179277ED4}"/>
              </a:ext>
            </a:extLst>
          </p:cNvPr>
          <p:cNvSpPr txBox="1"/>
          <p:nvPr/>
        </p:nvSpPr>
        <p:spPr>
          <a:xfrm>
            <a:off x="277428" y="613921"/>
            <a:ext cx="11243853" cy="646331"/>
          </a:xfrm>
          <a:prstGeom prst="rect">
            <a:avLst/>
          </a:prstGeom>
          <a:noFill/>
        </p:spPr>
        <p:txBody>
          <a:bodyPr wrap="square" rtlCol="0">
            <a:spAutoFit/>
          </a:bodyPr>
          <a:lstStyle/>
          <a:p>
            <a:r>
              <a:rPr lang="en-GB" dirty="0"/>
              <a:t>The &lt;&lt;&lt;&lt;&lt;&lt;, =======, &gt;&gt;&gt;&gt;&gt;&gt; lines have been completely removed. After we’ve resolved each of these sections in each conflicted file, run git add on each file to mark it as resolved. Staging the file marks it as resolved in Git.</a:t>
            </a:r>
            <a:endParaRPr lang="en-IN" dirty="0"/>
          </a:p>
        </p:txBody>
      </p:sp>
      <p:pic>
        <p:nvPicPr>
          <p:cNvPr id="6" name="Picture 5">
            <a:extLst>
              <a:ext uri="{FF2B5EF4-FFF2-40B4-BE49-F238E27FC236}">
                <a16:creationId xmlns:a16="http://schemas.microsoft.com/office/drawing/2014/main" id="{40D27195-E25C-9ED1-4A32-DADD5B81211D}"/>
              </a:ext>
            </a:extLst>
          </p:cNvPr>
          <p:cNvPicPr>
            <a:picLocks noChangeAspect="1"/>
          </p:cNvPicPr>
          <p:nvPr/>
        </p:nvPicPr>
        <p:blipFill>
          <a:blip r:embed="rId2"/>
          <a:stretch>
            <a:fillRect/>
          </a:stretch>
        </p:blipFill>
        <p:spPr>
          <a:xfrm>
            <a:off x="6263149" y="1476241"/>
            <a:ext cx="5258132" cy="4210654"/>
          </a:xfrm>
          <a:prstGeom prst="rect">
            <a:avLst/>
          </a:prstGeom>
        </p:spPr>
      </p:pic>
      <p:sp>
        <p:nvSpPr>
          <p:cNvPr id="7" name="TextBox 6">
            <a:extLst>
              <a:ext uri="{FF2B5EF4-FFF2-40B4-BE49-F238E27FC236}">
                <a16:creationId xmlns:a16="http://schemas.microsoft.com/office/drawing/2014/main" id="{51EA0456-C477-5D3E-E150-EF67839C429E}"/>
              </a:ext>
            </a:extLst>
          </p:cNvPr>
          <p:cNvSpPr txBox="1"/>
          <p:nvPr/>
        </p:nvSpPr>
        <p:spPr>
          <a:xfrm>
            <a:off x="474072" y="2308712"/>
            <a:ext cx="4107760" cy="646331"/>
          </a:xfrm>
          <a:prstGeom prst="rect">
            <a:avLst/>
          </a:prstGeom>
          <a:noFill/>
        </p:spPr>
        <p:txBody>
          <a:bodyPr wrap="square" rtlCol="0">
            <a:spAutoFit/>
          </a:bodyPr>
          <a:lstStyle/>
          <a:p>
            <a:r>
              <a:rPr lang="en-IN" dirty="0">
                <a:solidFill>
                  <a:schemeClr val="bg1"/>
                </a:solidFill>
              </a:rPr>
              <a:t>Here is the final git branches graph of our entire workflow</a:t>
            </a:r>
          </a:p>
        </p:txBody>
      </p:sp>
      <p:sp>
        <p:nvSpPr>
          <p:cNvPr id="8" name="TextBox 7">
            <a:extLst>
              <a:ext uri="{FF2B5EF4-FFF2-40B4-BE49-F238E27FC236}">
                <a16:creationId xmlns:a16="http://schemas.microsoft.com/office/drawing/2014/main" id="{77BD564E-6701-5E30-E131-90EB5010059E}"/>
              </a:ext>
            </a:extLst>
          </p:cNvPr>
          <p:cNvSpPr txBox="1"/>
          <p:nvPr/>
        </p:nvSpPr>
        <p:spPr>
          <a:xfrm>
            <a:off x="277428" y="4003505"/>
            <a:ext cx="4923837" cy="1477328"/>
          </a:xfrm>
          <a:prstGeom prst="rect">
            <a:avLst/>
          </a:prstGeom>
          <a:noFill/>
        </p:spPr>
        <p:txBody>
          <a:bodyPr wrap="square" rtlCol="0">
            <a:spAutoFit/>
          </a:bodyPr>
          <a:lstStyle/>
          <a:p>
            <a:r>
              <a:rPr lang="en-IN" dirty="0"/>
              <a:t>Undoing a merge conflict – </a:t>
            </a:r>
          </a:p>
          <a:p>
            <a:pPr marL="285750" indent="-285750">
              <a:buFont typeface="Wingdings" panose="05000000000000000000" pitchFamily="2" charset="2"/>
              <a:buChar char="§"/>
            </a:pPr>
            <a:endParaRPr lang="en-IN" dirty="0"/>
          </a:p>
          <a:p>
            <a:pPr marL="285750" indent="-285750">
              <a:buFont typeface="Wingdings" panose="05000000000000000000" pitchFamily="2" charset="2"/>
              <a:buChar char="§"/>
            </a:pPr>
            <a:r>
              <a:rPr lang="en-IN" dirty="0"/>
              <a:t>If we messed up some things, we can always undo the merge commit using the command, `git merge –abort`</a:t>
            </a:r>
          </a:p>
        </p:txBody>
      </p:sp>
      <p:cxnSp>
        <p:nvCxnSpPr>
          <p:cNvPr id="10" name="Straight Arrow Connector 9">
            <a:extLst>
              <a:ext uri="{FF2B5EF4-FFF2-40B4-BE49-F238E27FC236}">
                <a16:creationId xmlns:a16="http://schemas.microsoft.com/office/drawing/2014/main" id="{AAD5D81A-9152-8E1F-C911-420F6180AED3}"/>
              </a:ext>
            </a:extLst>
          </p:cNvPr>
          <p:cNvCxnSpPr>
            <a:cxnSpLocks/>
          </p:cNvCxnSpPr>
          <p:nvPr/>
        </p:nvCxnSpPr>
        <p:spPr>
          <a:xfrm>
            <a:off x="4581832" y="2605548"/>
            <a:ext cx="1681316" cy="0"/>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61777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EA8155-C06B-2836-D03F-40443324FE9A}"/>
              </a:ext>
            </a:extLst>
          </p:cNvPr>
          <p:cNvSpPr>
            <a:spLocks noGrp="1"/>
          </p:cNvSpPr>
          <p:nvPr>
            <p:ph type="title"/>
          </p:nvPr>
        </p:nvSpPr>
        <p:spPr>
          <a:xfrm>
            <a:off x="838200" y="2766218"/>
            <a:ext cx="10515600" cy="1325563"/>
          </a:xfrm>
        </p:spPr>
        <p:txBody>
          <a:bodyPr>
            <a:normAutofit/>
          </a:bodyPr>
          <a:lstStyle/>
          <a:p>
            <a:pPr algn="ctr"/>
            <a:r>
              <a:rPr lang="en-IN" sz="7200" b="1" dirty="0"/>
              <a:t>THANK YOU</a:t>
            </a:r>
          </a:p>
        </p:txBody>
      </p:sp>
    </p:spTree>
    <p:extLst>
      <p:ext uri="{BB962C8B-B14F-4D97-AF65-F5344CB8AC3E}">
        <p14:creationId xmlns:p14="http://schemas.microsoft.com/office/powerpoint/2010/main" val="139635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ECF15-F167-C1B3-A3E2-C817F3463944}"/>
              </a:ext>
            </a:extLst>
          </p:cNvPr>
          <p:cNvSpPr>
            <a:spLocks noGrp="1"/>
          </p:cNvSpPr>
          <p:nvPr>
            <p:ph type="title"/>
          </p:nvPr>
        </p:nvSpPr>
        <p:spPr/>
        <p:txBody>
          <a:bodyPr>
            <a:normAutofit/>
          </a:bodyPr>
          <a:lstStyle/>
          <a:p>
            <a:r>
              <a:rPr lang="en-IN" b="1" u="sng" dirty="0"/>
              <a:t>Basic Branching and Merging Case Study</a:t>
            </a:r>
          </a:p>
        </p:txBody>
      </p:sp>
      <p:sp>
        <p:nvSpPr>
          <p:cNvPr id="3" name="Content Placeholder 2">
            <a:extLst>
              <a:ext uri="{FF2B5EF4-FFF2-40B4-BE49-F238E27FC236}">
                <a16:creationId xmlns:a16="http://schemas.microsoft.com/office/drawing/2014/main" id="{59B52DCD-8677-83AB-B868-774A21266929}"/>
              </a:ext>
            </a:extLst>
          </p:cNvPr>
          <p:cNvSpPr>
            <a:spLocks noGrp="1"/>
          </p:cNvSpPr>
          <p:nvPr>
            <p:ph idx="1"/>
          </p:nvPr>
        </p:nvSpPr>
        <p:spPr/>
        <p:txBody>
          <a:bodyPr>
            <a:normAutofit/>
          </a:bodyPr>
          <a:lstStyle/>
          <a:p>
            <a:pPr marL="0" indent="0">
              <a:buNone/>
            </a:pPr>
            <a:r>
              <a:rPr lang="en-GB" sz="2200" dirty="0"/>
              <a:t>Let’s go through a simple example of branching and merging with a workflow that you might use in the real world. </a:t>
            </a:r>
          </a:p>
          <a:p>
            <a:pPr marL="0" indent="0">
              <a:buNone/>
            </a:pPr>
            <a:r>
              <a:rPr lang="en-GB" sz="2200" dirty="0"/>
              <a:t>We’ll follow these steps: </a:t>
            </a:r>
          </a:p>
          <a:p>
            <a:pPr marL="914400" lvl="1" indent="-457200">
              <a:buFont typeface="+mj-lt"/>
              <a:buAutoNum type="arabicPeriod"/>
            </a:pPr>
            <a:r>
              <a:rPr lang="en-GB" sz="1800" dirty="0"/>
              <a:t>Do some work on a project.</a:t>
            </a:r>
          </a:p>
          <a:p>
            <a:pPr marL="914400" lvl="1" indent="-457200">
              <a:buFont typeface="+mj-lt"/>
              <a:buAutoNum type="arabicPeriod"/>
            </a:pPr>
            <a:r>
              <a:rPr lang="en-GB" sz="1800" dirty="0"/>
              <a:t>Create a branch for a new user story you’re working on. </a:t>
            </a:r>
          </a:p>
          <a:p>
            <a:pPr marL="914400" lvl="1" indent="-457200">
              <a:buFont typeface="+mj-lt"/>
              <a:buAutoNum type="arabicPeriod"/>
            </a:pPr>
            <a:r>
              <a:rPr lang="en-GB" sz="1800" dirty="0"/>
              <a:t>Do some work in that branch.</a:t>
            </a:r>
          </a:p>
          <a:p>
            <a:pPr marL="0" indent="0">
              <a:buNone/>
            </a:pPr>
            <a:r>
              <a:rPr lang="en-GB" sz="2200" dirty="0"/>
              <a:t>At this stage, we’ll receive a call that another issue is critical and you need a hotfix. We’ll do the following: </a:t>
            </a:r>
          </a:p>
          <a:p>
            <a:pPr marL="914400" lvl="1" indent="-457200">
              <a:buFont typeface="+mj-lt"/>
              <a:buAutoNum type="arabicPeriod" startAt="4"/>
            </a:pPr>
            <a:r>
              <a:rPr lang="en-GB" sz="1800" dirty="0"/>
              <a:t>Switch to your production branch. </a:t>
            </a:r>
          </a:p>
          <a:p>
            <a:pPr marL="914400" lvl="1" indent="-457200">
              <a:buFont typeface="+mj-lt"/>
              <a:buAutoNum type="arabicPeriod" startAt="4"/>
            </a:pPr>
            <a:r>
              <a:rPr lang="en-GB" sz="1800" dirty="0"/>
              <a:t>Create a branch to add the hotfix. </a:t>
            </a:r>
          </a:p>
          <a:p>
            <a:pPr marL="914400" lvl="1" indent="-457200">
              <a:buFont typeface="+mj-lt"/>
              <a:buAutoNum type="arabicPeriod" startAt="4"/>
            </a:pPr>
            <a:r>
              <a:rPr lang="en-GB" sz="1800" dirty="0"/>
              <a:t>After it’s tested, merge the hotfix branch, and push to production.</a:t>
            </a:r>
          </a:p>
          <a:p>
            <a:pPr marL="914400" lvl="1" indent="-457200">
              <a:buFont typeface="+mj-lt"/>
              <a:buAutoNum type="arabicPeriod" startAt="4"/>
            </a:pPr>
            <a:r>
              <a:rPr lang="en-GB" sz="1800" dirty="0"/>
              <a:t>Switch back to your original user story and continue working</a:t>
            </a:r>
            <a:r>
              <a:rPr lang="en-GB" dirty="0"/>
              <a:t>.</a:t>
            </a:r>
            <a:endParaRPr lang="en-IN" dirty="0"/>
          </a:p>
        </p:txBody>
      </p:sp>
    </p:spTree>
    <p:extLst>
      <p:ext uri="{BB962C8B-B14F-4D97-AF65-F5344CB8AC3E}">
        <p14:creationId xmlns:p14="http://schemas.microsoft.com/office/powerpoint/2010/main" val="4118246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66C7474-1B25-0231-5A15-919B226693AC}"/>
              </a:ext>
            </a:extLst>
          </p:cNvPr>
          <p:cNvPicPr>
            <a:picLocks noChangeAspect="1"/>
          </p:cNvPicPr>
          <p:nvPr/>
        </p:nvPicPr>
        <p:blipFill>
          <a:blip r:embed="rId2"/>
          <a:stretch>
            <a:fillRect/>
          </a:stretch>
        </p:blipFill>
        <p:spPr>
          <a:xfrm>
            <a:off x="6064433" y="3597304"/>
            <a:ext cx="5841377" cy="2596941"/>
          </a:xfrm>
          <a:prstGeom prst="rect">
            <a:avLst/>
          </a:prstGeom>
        </p:spPr>
      </p:pic>
      <p:sp>
        <p:nvSpPr>
          <p:cNvPr id="2" name="Title 1">
            <a:extLst>
              <a:ext uri="{FF2B5EF4-FFF2-40B4-BE49-F238E27FC236}">
                <a16:creationId xmlns:a16="http://schemas.microsoft.com/office/drawing/2014/main" id="{E941B5B2-5499-4DE6-8BB6-5E80CD98DF95}"/>
              </a:ext>
            </a:extLst>
          </p:cNvPr>
          <p:cNvSpPr>
            <a:spLocks noGrp="1"/>
          </p:cNvSpPr>
          <p:nvPr>
            <p:ph type="title"/>
          </p:nvPr>
        </p:nvSpPr>
        <p:spPr>
          <a:xfrm>
            <a:off x="355017" y="365125"/>
            <a:ext cx="10515600" cy="1325563"/>
          </a:xfrm>
        </p:spPr>
        <p:txBody>
          <a:bodyPr>
            <a:normAutofit/>
          </a:bodyPr>
          <a:lstStyle/>
          <a:p>
            <a:r>
              <a:rPr lang="en-IN" sz="4000" b="1" dirty="0"/>
              <a:t>Merging Branches</a:t>
            </a:r>
          </a:p>
        </p:txBody>
      </p:sp>
      <p:pic>
        <p:nvPicPr>
          <p:cNvPr id="5" name="Content Placeholder 4">
            <a:extLst>
              <a:ext uri="{FF2B5EF4-FFF2-40B4-BE49-F238E27FC236}">
                <a16:creationId xmlns:a16="http://schemas.microsoft.com/office/drawing/2014/main" id="{9AB3C119-410D-B2B8-611F-43C2EE89FDB7}"/>
              </a:ext>
            </a:extLst>
          </p:cNvPr>
          <p:cNvPicPr>
            <a:picLocks noGrp="1" noChangeAspect="1"/>
          </p:cNvPicPr>
          <p:nvPr>
            <p:ph idx="1"/>
          </p:nvPr>
        </p:nvPicPr>
        <p:blipFill>
          <a:blip r:embed="rId3"/>
          <a:stretch>
            <a:fillRect/>
          </a:stretch>
        </p:blipFill>
        <p:spPr>
          <a:xfrm>
            <a:off x="6127310" y="1130710"/>
            <a:ext cx="5709673" cy="1694005"/>
          </a:xfrm>
        </p:spPr>
      </p:pic>
      <p:sp>
        <p:nvSpPr>
          <p:cNvPr id="6" name="TextBox 5">
            <a:extLst>
              <a:ext uri="{FF2B5EF4-FFF2-40B4-BE49-F238E27FC236}">
                <a16:creationId xmlns:a16="http://schemas.microsoft.com/office/drawing/2014/main" id="{57135269-FEFB-198F-E799-174053588A2C}"/>
              </a:ext>
            </a:extLst>
          </p:cNvPr>
          <p:cNvSpPr txBox="1"/>
          <p:nvPr/>
        </p:nvSpPr>
        <p:spPr>
          <a:xfrm>
            <a:off x="355017" y="1638854"/>
            <a:ext cx="9112045" cy="646331"/>
          </a:xfrm>
          <a:prstGeom prst="rect">
            <a:avLst/>
          </a:prstGeom>
          <a:noFill/>
        </p:spPr>
        <p:txBody>
          <a:bodyPr wrap="square" rtlCol="0">
            <a:spAutoFit/>
          </a:bodyPr>
          <a:lstStyle/>
          <a:p>
            <a:r>
              <a:rPr lang="en-GB" dirty="0"/>
              <a:t>First, let’s say we’re working on a project and have a couple of commits already on the master branch.</a:t>
            </a:r>
            <a:endParaRPr lang="en-IN" dirty="0"/>
          </a:p>
        </p:txBody>
      </p:sp>
      <p:sp>
        <p:nvSpPr>
          <p:cNvPr id="7" name="TextBox 6">
            <a:extLst>
              <a:ext uri="{FF2B5EF4-FFF2-40B4-BE49-F238E27FC236}">
                <a16:creationId xmlns:a16="http://schemas.microsoft.com/office/drawing/2014/main" id="{E70AEBC9-8ECC-1278-2AB3-29C1C7959A73}"/>
              </a:ext>
            </a:extLst>
          </p:cNvPr>
          <p:cNvSpPr txBox="1"/>
          <p:nvPr/>
        </p:nvSpPr>
        <p:spPr>
          <a:xfrm>
            <a:off x="355017" y="2860507"/>
            <a:ext cx="9795306" cy="923330"/>
          </a:xfrm>
          <a:prstGeom prst="rect">
            <a:avLst/>
          </a:prstGeom>
          <a:noFill/>
        </p:spPr>
        <p:txBody>
          <a:bodyPr wrap="square" rtlCol="0">
            <a:spAutoFit/>
          </a:bodyPr>
          <a:lstStyle/>
          <a:p>
            <a:r>
              <a:rPr lang="en-GB" dirty="0"/>
              <a:t>We’ve decided that we’re going to work on issue #53. </a:t>
            </a:r>
          </a:p>
          <a:p>
            <a:r>
              <a:rPr lang="en-GB" dirty="0"/>
              <a:t>To create a new branch and switch to it at the same time, you can run the git checkout command with the -b switch:</a:t>
            </a:r>
            <a:endParaRPr lang="en-IN" dirty="0"/>
          </a:p>
        </p:txBody>
      </p:sp>
      <p:pic>
        <p:nvPicPr>
          <p:cNvPr id="13" name="Picture 12">
            <a:extLst>
              <a:ext uri="{FF2B5EF4-FFF2-40B4-BE49-F238E27FC236}">
                <a16:creationId xmlns:a16="http://schemas.microsoft.com/office/drawing/2014/main" id="{A75603BE-B37E-D93C-4153-4AC06465476F}"/>
              </a:ext>
            </a:extLst>
          </p:cNvPr>
          <p:cNvPicPr>
            <a:picLocks noChangeAspect="1"/>
          </p:cNvPicPr>
          <p:nvPr/>
        </p:nvPicPr>
        <p:blipFill>
          <a:blip r:embed="rId4"/>
          <a:stretch>
            <a:fillRect/>
          </a:stretch>
        </p:blipFill>
        <p:spPr>
          <a:xfrm>
            <a:off x="413295" y="4146170"/>
            <a:ext cx="4839375" cy="752580"/>
          </a:xfrm>
          <a:prstGeom prst="rect">
            <a:avLst/>
          </a:prstGeom>
        </p:spPr>
      </p:pic>
      <p:sp>
        <p:nvSpPr>
          <p:cNvPr id="14" name="TextBox 13">
            <a:extLst>
              <a:ext uri="{FF2B5EF4-FFF2-40B4-BE49-F238E27FC236}">
                <a16:creationId xmlns:a16="http://schemas.microsoft.com/office/drawing/2014/main" id="{03D314C3-5357-16EB-A809-C735A110D6FD}"/>
              </a:ext>
            </a:extLst>
          </p:cNvPr>
          <p:cNvSpPr txBox="1"/>
          <p:nvPr/>
        </p:nvSpPr>
        <p:spPr>
          <a:xfrm>
            <a:off x="355017" y="5261084"/>
            <a:ext cx="6569893" cy="923330"/>
          </a:xfrm>
          <a:prstGeom prst="rect">
            <a:avLst/>
          </a:prstGeom>
          <a:noFill/>
        </p:spPr>
        <p:txBody>
          <a:bodyPr wrap="square" rtlCol="0">
            <a:spAutoFit/>
          </a:bodyPr>
          <a:lstStyle/>
          <a:p>
            <a:r>
              <a:rPr lang="en-GB" dirty="0"/>
              <a:t>We work on iss53 branch and do some commits. Doing so moves the iss53 branch forward, because we have it checked out (that is, our HEAD is pointing to it)</a:t>
            </a:r>
            <a:endParaRPr lang="en-IN" dirty="0"/>
          </a:p>
        </p:txBody>
      </p:sp>
    </p:spTree>
    <p:extLst>
      <p:ext uri="{BB962C8B-B14F-4D97-AF65-F5344CB8AC3E}">
        <p14:creationId xmlns:p14="http://schemas.microsoft.com/office/powerpoint/2010/main" val="3895041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FECD6760-DAEB-8E57-FD1E-021D4623DD15}"/>
              </a:ext>
            </a:extLst>
          </p:cNvPr>
          <p:cNvPicPr>
            <a:picLocks noChangeAspect="1"/>
          </p:cNvPicPr>
          <p:nvPr/>
        </p:nvPicPr>
        <p:blipFill>
          <a:blip r:embed="rId2"/>
          <a:stretch>
            <a:fillRect/>
          </a:stretch>
        </p:blipFill>
        <p:spPr>
          <a:xfrm>
            <a:off x="5150778" y="3743184"/>
            <a:ext cx="6854645" cy="3015718"/>
          </a:xfrm>
          <a:prstGeom prst="rect">
            <a:avLst/>
          </a:prstGeom>
        </p:spPr>
      </p:pic>
      <p:pic>
        <p:nvPicPr>
          <p:cNvPr id="7" name="Picture 6">
            <a:extLst>
              <a:ext uri="{FF2B5EF4-FFF2-40B4-BE49-F238E27FC236}">
                <a16:creationId xmlns:a16="http://schemas.microsoft.com/office/drawing/2014/main" id="{1E2274EC-FD4D-EAA2-FE87-8DF55FC1B979}"/>
              </a:ext>
            </a:extLst>
          </p:cNvPr>
          <p:cNvPicPr>
            <a:picLocks noChangeAspect="1"/>
          </p:cNvPicPr>
          <p:nvPr/>
        </p:nvPicPr>
        <p:blipFill>
          <a:blip r:embed="rId3"/>
          <a:stretch>
            <a:fillRect/>
          </a:stretch>
        </p:blipFill>
        <p:spPr>
          <a:xfrm>
            <a:off x="4605106" y="99098"/>
            <a:ext cx="7400317" cy="2530996"/>
          </a:xfrm>
          <a:prstGeom prst="rect">
            <a:avLst/>
          </a:prstGeom>
        </p:spPr>
      </p:pic>
      <p:sp>
        <p:nvSpPr>
          <p:cNvPr id="4" name="TextBox 3">
            <a:extLst>
              <a:ext uri="{FF2B5EF4-FFF2-40B4-BE49-F238E27FC236}">
                <a16:creationId xmlns:a16="http://schemas.microsoft.com/office/drawing/2014/main" id="{7C62241C-E376-D6B7-B09D-EFB6D20B0C5B}"/>
              </a:ext>
            </a:extLst>
          </p:cNvPr>
          <p:cNvSpPr txBox="1"/>
          <p:nvPr/>
        </p:nvSpPr>
        <p:spPr>
          <a:xfrm>
            <a:off x="464573" y="437458"/>
            <a:ext cx="6569893" cy="923330"/>
          </a:xfrm>
          <a:prstGeom prst="rect">
            <a:avLst/>
          </a:prstGeom>
          <a:noFill/>
        </p:spPr>
        <p:txBody>
          <a:bodyPr wrap="square" rtlCol="0">
            <a:spAutoFit/>
          </a:bodyPr>
          <a:lstStyle/>
          <a:p>
            <a:r>
              <a:rPr lang="en-GB" dirty="0"/>
              <a:t>We work on iss53 branch and do some commits. Doing so moves the iss53 branch forward, because we have it checked out (that is, our HEAD is pointing to it)</a:t>
            </a:r>
            <a:endParaRPr lang="en-IN" dirty="0"/>
          </a:p>
        </p:txBody>
      </p:sp>
      <p:pic>
        <p:nvPicPr>
          <p:cNvPr id="9" name="Picture 8">
            <a:extLst>
              <a:ext uri="{FF2B5EF4-FFF2-40B4-BE49-F238E27FC236}">
                <a16:creationId xmlns:a16="http://schemas.microsoft.com/office/drawing/2014/main" id="{DC59001B-046E-4829-29B8-26C927DA178C}"/>
              </a:ext>
            </a:extLst>
          </p:cNvPr>
          <p:cNvPicPr>
            <a:picLocks noChangeAspect="1"/>
          </p:cNvPicPr>
          <p:nvPr/>
        </p:nvPicPr>
        <p:blipFill>
          <a:blip r:embed="rId4"/>
          <a:stretch>
            <a:fillRect/>
          </a:stretch>
        </p:blipFill>
        <p:spPr>
          <a:xfrm>
            <a:off x="464573" y="1723848"/>
            <a:ext cx="5296245" cy="1307849"/>
          </a:xfrm>
          <a:prstGeom prst="rect">
            <a:avLst/>
          </a:prstGeom>
        </p:spPr>
      </p:pic>
      <p:sp>
        <p:nvSpPr>
          <p:cNvPr id="10" name="TextBox 9">
            <a:extLst>
              <a:ext uri="{FF2B5EF4-FFF2-40B4-BE49-F238E27FC236}">
                <a16:creationId xmlns:a16="http://schemas.microsoft.com/office/drawing/2014/main" id="{3B8A212F-1779-8601-56A1-1B57F322A691}"/>
              </a:ext>
            </a:extLst>
          </p:cNvPr>
          <p:cNvSpPr txBox="1"/>
          <p:nvPr/>
        </p:nvSpPr>
        <p:spPr>
          <a:xfrm>
            <a:off x="464573" y="3331230"/>
            <a:ext cx="11422627" cy="646331"/>
          </a:xfrm>
          <a:prstGeom prst="rect">
            <a:avLst/>
          </a:prstGeom>
          <a:noFill/>
        </p:spPr>
        <p:txBody>
          <a:bodyPr wrap="square" rtlCol="0">
            <a:spAutoFit/>
          </a:bodyPr>
          <a:lstStyle/>
          <a:p>
            <a:r>
              <a:rPr lang="en-GB" dirty="0"/>
              <a:t>If upon receiving a production issue, there's no need to revert the `iss53` changes. Simply switch to the `master` branch and apply the necessary fix.</a:t>
            </a:r>
            <a:endParaRPr lang="en-IN" dirty="0"/>
          </a:p>
        </p:txBody>
      </p:sp>
      <p:sp>
        <p:nvSpPr>
          <p:cNvPr id="12" name="TextBox 11">
            <a:extLst>
              <a:ext uri="{FF2B5EF4-FFF2-40B4-BE49-F238E27FC236}">
                <a16:creationId xmlns:a16="http://schemas.microsoft.com/office/drawing/2014/main" id="{DE744510-23DB-8B88-310B-E4D9F0CEB7B3}"/>
              </a:ext>
            </a:extLst>
          </p:cNvPr>
          <p:cNvSpPr txBox="1"/>
          <p:nvPr/>
        </p:nvSpPr>
        <p:spPr>
          <a:xfrm>
            <a:off x="464573" y="4075478"/>
            <a:ext cx="6919453" cy="646331"/>
          </a:xfrm>
          <a:prstGeom prst="rect">
            <a:avLst/>
          </a:prstGeom>
          <a:noFill/>
        </p:spPr>
        <p:txBody>
          <a:bodyPr wrap="square" rtlCol="0">
            <a:spAutoFit/>
          </a:bodyPr>
          <a:lstStyle/>
          <a:p>
            <a:r>
              <a:rPr lang="en-GB" dirty="0"/>
              <a:t>Next, we have a hotfix to make. Let’s create a hotfix branch on which to work until it’s completed.</a:t>
            </a:r>
            <a:endParaRPr lang="en-IN" dirty="0"/>
          </a:p>
        </p:txBody>
      </p:sp>
      <p:pic>
        <p:nvPicPr>
          <p:cNvPr id="16" name="Picture 15">
            <a:extLst>
              <a:ext uri="{FF2B5EF4-FFF2-40B4-BE49-F238E27FC236}">
                <a16:creationId xmlns:a16="http://schemas.microsoft.com/office/drawing/2014/main" id="{16222403-36DA-F9B1-E524-7A74622DEE11}"/>
              </a:ext>
            </a:extLst>
          </p:cNvPr>
          <p:cNvPicPr>
            <a:picLocks noChangeAspect="1"/>
          </p:cNvPicPr>
          <p:nvPr/>
        </p:nvPicPr>
        <p:blipFill>
          <a:blip r:embed="rId5"/>
          <a:stretch>
            <a:fillRect/>
          </a:stretch>
        </p:blipFill>
        <p:spPr>
          <a:xfrm>
            <a:off x="543230" y="5414490"/>
            <a:ext cx="6043616" cy="923330"/>
          </a:xfrm>
          <a:prstGeom prst="rect">
            <a:avLst/>
          </a:prstGeom>
        </p:spPr>
      </p:pic>
    </p:spTree>
    <p:extLst>
      <p:ext uri="{BB962C8B-B14F-4D97-AF65-F5344CB8AC3E}">
        <p14:creationId xmlns:p14="http://schemas.microsoft.com/office/powerpoint/2010/main" val="1611176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AC8278E-51C9-8E76-A66F-80438560C0AD}"/>
              </a:ext>
            </a:extLst>
          </p:cNvPr>
          <p:cNvPicPr>
            <a:picLocks noChangeAspect="1"/>
          </p:cNvPicPr>
          <p:nvPr/>
        </p:nvPicPr>
        <p:blipFill>
          <a:blip r:embed="rId2"/>
          <a:stretch>
            <a:fillRect/>
          </a:stretch>
        </p:blipFill>
        <p:spPr>
          <a:xfrm>
            <a:off x="4643103" y="4149213"/>
            <a:ext cx="7501892" cy="2643959"/>
          </a:xfrm>
          <a:prstGeom prst="rect">
            <a:avLst/>
          </a:prstGeom>
        </p:spPr>
      </p:pic>
      <p:pic>
        <p:nvPicPr>
          <p:cNvPr id="6" name="Picture 5">
            <a:extLst>
              <a:ext uri="{FF2B5EF4-FFF2-40B4-BE49-F238E27FC236}">
                <a16:creationId xmlns:a16="http://schemas.microsoft.com/office/drawing/2014/main" id="{3B6243AF-2B3E-F5E9-7105-833147952F1C}"/>
              </a:ext>
            </a:extLst>
          </p:cNvPr>
          <p:cNvPicPr>
            <a:picLocks noChangeAspect="1"/>
          </p:cNvPicPr>
          <p:nvPr/>
        </p:nvPicPr>
        <p:blipFill>
          <a:blip r:embed="rId3"/>
          <a:stretch>
            <a:fillRect/>
          </a:stretch>
        </p:blipFill>
        <p:spPr>
          <a:xfrm>
            <a:off x="5489730" y="64828"/>
            <a:ext cx="6468590" cy="3646774"/>
          </a:xfrm>
          <a:prstGeom prst="rect">
            <a:avLst/>
          </a:prstGeom>
        </p:spPr>
      </p:pic>
      <p:sp>
        <p:nvSpPr>
          <p:cNvPr id="2" name="TextBox 1">
            <a:extLst>
              <a:ext uri="{FF2B5EF4-FFF2-40B4-BE49-F238E27FC236}">
                <a16:creationId xmlns:a16="http://schemas.microsoft.com/office/drawing/2014/main" id="{10EA9083-0AF4-726B-5A11-C078BB86F77A}"/>
              </a:ext>
            </a:extLst>
          </p:cNvPr>
          <p:cNvSpPr txBox="1"/>
          <p:nvPr/>
        </p:nvSpPr>
        <p:spPr>
          <a:xfrm>
            <a:off x="294640" y="292771"/>
            <a:ext cx="9316720" cy="646331"/>
          </a:xfrm>
          <a:prstGeom prst="rect">
            <a:avLst/>
          </a:prstGeom>
          <a:noFill/>
        </p:spPr>
        <p:txBody>
          <a:bodyPr wrap="square" rtlCol="0">
            <a:spAutoFit/>
          </a:bodyPr>
          <a:lstStyle/>
          <a:p>
            <a:r>
              <a:rPr lang="en-IN" dirty="0"/>
              <a:t>We have resolved the issues in the hotfix branch and tested the changes. Now, we can merge it with the master branch (This type of merge is Fast-forward merge). </a:t>
            </a:r>
          </a:p>
        </p:txBody>
      </p:sp>
      <p:pic>
        <p:nvPicPr>
          <p:cNvPr id="4" name="Picture 3">
            <a:extLst>
              <a:ext uri="{FF2B5EF4-FFF2-40B4-BE49-F238E27FC236}">
                <a16:creationId xmlns:a16="http://schemas.microsoft.com/office/drawing/2014/main" id="{31961039-6BC6-BEC2-1A47-12125B292EF8}"/>
              </a:ext>
            </a:extLst>
          </p:cNvPr>
          <p:cNvPicPr>
            <a:picLocks noChangeAspect="1"/>
          </p:cNvPicPr>
          <p:nvPr/>
        </p:nvPicPr>
        <p:blipFill>
          <a:blip r:embed="rId4"/>
          <a:stretch>
            <a:fillRect/>
          </a:stretch>
        </p:blipFill>
        <p:spPr>
          <a:xfrm>
            <a:off x="360225" y="956357"/>
            <a:ext cx="4683760" cy="1334379"/>
          </a:xfrm>
          <a:prstGeom prst="rect">
            <a:avLst/>
          </a:prstGeom>
        </p:spPr>
      </p:pic>
      <p:sp>
        <p:nvSpPr>
          <p:cNvPr id="7" name="TextBox 6">
            <a:extLst>
              <a:ext uri="{FF2B5EF4-FFF2-40B4-BE49-F238E27FC236}">
                <a16:creationId xmlns:a16="http://schemas.microsoft.com/office/drawing/2014/main" id="{A23E5465-8D1F-566B-2214-5D15E901382B}"/>
              </a:ext>
            </a:extLst>
          </p:cNvPr>
          <p:cNvSpPr txBox="1"/>
          <p:nvPr/>
        </p:nvSpPr>
        <p:spPr>
          <a:xfrm>
            <a:off x="294640" y="2414460"/>
            <a:ext cx="6468590" cy="369332"/>
          </a:xfrm>
          <a:prstGeom prst="rect">
            <a:avLst/>
          </a:prstGeom>
          <a:noFill/>
        </p:spPr>
        <p:txBody>
          <a:bodyPr wrap="square" rtlCol="0">
            <a:spAutoFit/>
          </a:bodyPr>
          <a:lstStyle/>
          <a:p>
            <a:r>
              <a:rPr lang="en-IN" dirty="0"/>
              <a:t>Now, we have no use of the hotfix branch, so let’s delete it.</a:t>
            </a:r>
          </a:p>
        </p:txBody>
      </p:sp>
      <p:pic>
        <p:nvPicPr>
          <p:cNvPr id="9" name="Picture 8">
            <a:extLst>
              <a:ext uri="{FF2B5EF4-FFF2-40B4-BE49-F238E27FC236}">
                <a16:creationId xmlns:a16="http://schemas.microsoft.com/office/drawing/2014/main" id="{103B8A3D-FB43-8EC7-B7C3-5BC5A1F00A44}"/>
              </a:ext>
            </a:extLst>
          </p:cNvPr>
          <p:cNvPicPr>
            <a:picLocks noChangeAspect="1"/>
          </p:cNvPicPr>
          <p:nvPr/>
        </p:nvPicPr>
        <p:blipFill>
          <a:blip r:embed="rId5"/>
          <a:stretch>
            <a:fillRect/>
          </a:stretch>
        </p:blipFill>
        <p:spPr>
          <a:xfrm>
            <a:off x="360225" y="2801047"/>
            <a:ext cx="4801270" cy="695422"/>
          </a:xfrm>
          <a:prstGeom prst="rect">
            <a:avLst/>
          </a:prstGeom>
        </p:spPr>
      </p:pic>
      <p:sp>
        <p:nvSpPr>
          <p:cNvPr id="10" name="TextBox 9">
            <a:extLst>
              <a:ext uri="{FF2B5EF4-FFF2-40B4-BE49-F238E27FC236}">
                <a16:creationId xmlns:a16="http://schemas.microsoft.com/office/drawing/2014/main" id="{1BC88490-8337-8434-DD08-6FA439B84D16}"/>
              </a:ext>
            </a:extLst>
          </p:cNvPr>
          <p:cNvSpPr txBox="1"/>
          <p:nvPr/>
        </p:nvSpPr>
        <p:spPr>
          <a:xfrm>
            <a:off x="294640" y="3680506"/>
            <a:ext cx="7965440" cy="646331"/>
          </a:xfrm>
          <a:prstGeom prst="rect">
            <a:avLst/>
          </a:prstGeom>
          <a:noFill/>
        </p:spPr>
        <p:txBody>
          <a:bodyPr wrap="square" rtlCol="0">
            <a:spAutoFit/>
          </a:bodyPr>
          <a:lstStyle/>
          <a:p>
            <a:r>
              <a:rPr lang="en-GB" dirty="0"/>
              <a:t>Now we can switch back to our work-in-progress branch on issue #53 and continue working on it.</a:t>
            </a:r>
            <a:endParaRPr lang="en-IN" dirty="0"/>
          </a:p>
        </p:txBody>
      </p:sp>
      <p:pic>
        <p:nvPicPr>
          <p:cNvPr id="12" name="Picture 11">
            <a:extLst>
              <a:ext uri="{FF2B5EF4-FFF2-40B4-BE49-F238E27FC236}">
                <a16:creationId xmlns:a16="http://schemas.microsoft.com/office/drawing/2014/main" id="{16356F40-D98D-B77E-11DB-A59E2C250EE6}"/>
              </a:ext>
            </a:extLst>
          </p:cNvPr>
          <p:cNvPicPr>
            <a:picLocks noChangeAspect="1"/>
          </p:cNvPicPr>
          <p:nvPr/>
        </p:nvPicPr>
        <p:blipFill>
          <a:blip r:embed="rId6"/>
          <a:stretch>
            <a:fillRect/>
          </a:stretch>
        </p:blipFill>
        <p:spPr>
          <a:xfrm>
            <a:off x="360225" y="4471738"/>
            <a:ext cx="4344358" cy="2029645"/>
          </a:xfrm>
          <a:prstGeom prst="rect">
            <a:avLst/>
          </a:prstGeom>
        </p:spPr>
      </p:pic>
    </p:spTree>
    <p:extLst>
      <p:ext uri="{BB962C8B-B14F-4D97-AF65-F5344CB8AC3E}">
        <p14:creationId xmlns:p14="http://schemas.microsoft.com/office/powerpoint/2010/main" val="4041378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E87EFA7-3B03-A00B-1DCC-DB51AD3521CA}"/>
              </a:ext>
            </a:extLst>
          </p:cNvPr>
          <p:cNvPicPr>
            <a:picLocks noChangeAspect="1"/>
          </p:cNvPicPr>
          <p:nvPr/>
        </p:nvPicPr>
        <p:blipFill>
          <a:blip r:embed="rId2"/>
          <a:stretch>
            <a:fillRect/>
          </a:stretch>
        </p:blipFill>
        <p:spPr>
          <a:xfrm>
            <a:off x="3392354" y="3493798"/>
            <a:ext cx="8534175" cy="3047172"/>
          </a:xfrm>
          <a:prstGeom prst="rect">
            <a:avLst/>
          </a:prstGeom>
        </p:spPr>
      </p:pic>
      <p:sp>
        <p:nvSpPr>
          <p:cNvPr id="2" name="TextBox 1">
            <a:extLst>
              <a:ext uri="{FF2B5EF4-FFF2-40B4-BE49-F238E27FC236}">
                <a16:creationId xmlns:a16="http://schemas.microsoft.com/office/drawing/2014/main" id="{7F494F8C-AB21-3B29-FA91-05668C66C0B1}"/>
              </a:ext>
            </a:extLst>
          </p:cNvPr>
          <p:cNvSpPr txBox="1"/>
          <p:nvPr/>
        </p:nvSpPr>
        <p:spPr>
          <a:xfrm>
            <a:off x="480881" y="408737"/>
            <a:ext cx="11445648" cy="369332"/>
          </a:xfrm>
          <a:prstGeom prst="rect">
            <a:avLst/>
          </a:prstGeom>
          <a:noFill/>
        </p:spPr>
        <p:txBody>
          <a:bodyPr wrap="square" rtlCol="0">
            <a:spAutoFit/>
          </a:bodyPr>
          <a:lstStyle/>
          <a:p>
            <a:r>
              <a:rPr lang="en-GB" dirty="0"/>
              <a:t>Once issue #53 is complete, we switch to the master branch and run git merge iss53 to integrate the changes.</a:t>
            </a:r>
            <a:endParaRPr lang="en-IN" dirty="0"/>
          </a:p>
        </p:txBody>
      </p:sp>
      <p:pic>
        <p:nvPicPr>
          <p:cNvPr id="5" name="Picture 4">
            <a:extLst>
              <a:ext uri="{FF2B5EF4-FFF2-40B4-BE49-F238E27FC236}">
                <a16:creationId xmlns:a16="http://schemas.microsoft.com/office/drawing/2014/main" id="{C103362D-A180-BE3B-7FDE-75B787D56122}"/>
              </a:ext>
            </a:extLst>
          </p:cNvPr>
          <p:cNvPicPr>
            <a:picLocks noChangeAspect="1"/>
          </p:cNvPicPr>
          <p:nvPr/>
        </p:nvPicPr>
        <p:blipFill>
          <a:blip r:embed="rId3"/>
          <a:stretch>
            <a:fillRect/>
          </a:stretch>
        </p:blipFill>
        <p:spPr>
          <a:xfrm>
            <a:off x="480881" y="1182674"/>
            <a:ext cx="4887007" cy="2181529"/>
          </a:xfrm>
          <a:prstGeom prst="rect">
            <a:avLst/>
          </a:prstGeom>
        </p:spPr>
      </p:pic>
      <p:sp>
        <p:nvSpPr>
          <p:cNvPr id="8" name="TextBox 7">
            <a:extLst>
              <a:ext uri="{FF2B5EF4-FFF2-40B4-BE49-F238E27FC236}">
                <a16:creationId xmlns:a16="http://schemas.microsoft.com/office/drawing/2014/main" id="{79499164-DA0A-7E44-B3D9-D40F8118E937}"/>
              </a:ext>
            </a:extLst>
          </p:cNvPr>
          <p:cNvSpPr txBox="1"/>
          <p:nvPr/>
        </p:nvSpPr>
        <p:spPr>
          <a:xfrm>
            <a:off x="5446546" y="1534774"/>
            <a:ext cx="3319347" cy="1477328"/>
          </a:xfrm>
          <a:prstGeom prst="rect">
            <a:avLst/>
          </a:prstGeom>
          <a:noFill/>
        </p:spPr>
        <p:txBody>
          <a:bodyPr wrap="square" rtlCol="0">
            <a:spAutoFit/>
          </a:bodyPr>
          <a:lstStyle/>
          <a:p>
            <a:r>
              <a:rPr lang="en-IN" dirty="0"/>
              <a:t>Ostensibly recursive twin (ORT) is a new merge strategy used by git. It gives the same result as that of the traditional three-way merge.</a:t>
            </a:r>
          </a:p>
        </p:txBody>
      </p:sp>
      <p:sp>
        <p:nvSpPr>
          <p:cNvPr id="9" name="TextBox 8">
            <a:extLst>
              <a:ext uri="{FF2B5EF4-FFF2-40B4-BE49-F238E27FC236}">
                <a16:creationId xmlns:a16="http://schemas.microsoft.com/office/drawing/2014/main" id="{52390B52-99D3-016D-AA40-2CAFAF5EF4D4}"/>
              </a:ext>
            </a:extLst>
          </p:cNvPr>
          <p:cNvSpPr txBox="1"/>
          <p:nvPr/>
        </p:nvSpPr>
        <p:spPr>
          <a:xfrm>
            <a:off x="480881" y="4139226"/>
            <a:ext cx="3288478" cy="2031325"/>
          </a:xfrm>
          <a:prstGeom prst="rect">
            <a:avLst/>
          </a:prstGeom>
          <a:noFill/>
        </p:spPr>
        <p:txBody>
          <a:bodyPr wrap="square" rtlCol="0">
            <a:spAutoFit/>
          </a:bodyPr>
          <a:lstStyle/>
          <a:p>
            <a:r>
              <a:rPr lang="en-GB" dirty="0"/>
              <a:t>When branches diverge, git performs a three-way merge using the two latest commits and their common ancestor, since the current branch isn’t a direct ancestor of the one being merged.</a:t>
            </a:r>
            <a:endParaRPr lang="en-IN" dirty="0"/>
          </a:p>
        </p:txBody>
      </p:sp>
    </p:spTree>
    <p:extLst>
      <p:ext uri="{BB962C8B-B14F-4D97-AF65-F5344CB8AC3E}">
        <p14:creationId xmlns:p14="http://schemas.microsoft.com/office/powerpoint/2010/main" val="2652268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B5F0EE-50B1-CE8E-CF2A-5047A155EA31}"/>
              </a:ext>
            </a:extLst>
          </p:cNvPr>
          <p:cNvPicPr>
            <a:picLocks noChangeAspect="1"/>
          </p:cNvPicPr>
          <p:nvPr/>
        </p:nvPicPr>
        <p:blipFill>
          <a:blip r:embed="rId2"/>
          <a:stretch>
            <a:fillRect/>
          </a:stretch>
        </p:blipFill>
        <p:spPr>
          <a:xfrm>
            <a:off x="825910" y="1152276"/>
            <a:ext cx="10159590" cy="3047877"/>
          </a:xfrm>
          <a:prstGeom prst="rect">
            <a:avLst/>
          </a:prstGeom>
        </p:spPr>
      </p:pic>
      <p:sp>
        <p:nvSpPr>
          <p:cNvPr id="2" name="TextBox 1">
            <a:extLst>
              <a:ext uri="{FF2B5EF4-FFF2-40B4-BE49-F238E27FC236}">
                <a16:creationId xmlns:a16="http://schemas.microsoft.com/office/drawing/2014/main" id="{14EC5012-5337-B101-A812-96C7E68534E8}"/>
              </a:ext>
            </a:extLst>
          </p:cNvPr>
          <p:cNvSpPr txBox="1"/>
          <p:nvPr/>
        </p:nvSpPr>
        <p:spPr>
          <a:xfrm>
            <a:off x="279400" y="513080"/>
            <a:ext cx="11633200" cy="923330"/>
          </a:xfrm>
          <a:prstGeom prst="rect">
            <a:avLst/>
          </a:prstGeom>
          <a:noFill/>
        </p:spPr>
        <p:txBody>
          <a:bodyPr wrap="square" rtlCol="0">
            <a:spAutoFit/>
          </a:bodyPr>
          <a:lstStyle/>
          <a:p>
            <a:r>
              <a:rPr lang="en-GB" dirty="0"/>
              <a:t>Instead of just moving the branch pointer forward, Git creates a new snapshot that results from this three-way merge and automatically creates a new commit that points to it. This is referred to as a merge commit, and is special in that it has more than one parent.</a:t>
            </a:r>
            <a:endParaRPr lang="en-IN" dirty="0"/>
          </a:p>
        </p:txBody>
      </p:sp>
      <p:pic>
        <p:nvPicPr>
          <p:cNvPr id="7" name="Picture 6">
            <a:extLst>
              <a:ext uri="{FF2B5EF4-FFF2-40B4-BE49-F238E27FC236}">
                <a16:creationId xmlns:a16="http://schemas.microsoft.com/office/drawing/2014/main" id="{06466ED7-2FCF-91EE-2FE1-C5AF260B16F0}"/>
              </a:ext>
            </a:extLst>
          </p:cNvPr>
          <p:cNvPicPr>
            <a:picLocks noChangeAspect="1"/>
          </p:cNvPicPr>
          <p:nvPr/>
        </p:nvPicPr>
        <p:blipFill>
          <a:blip r:embed="rId3"/>
          <a:stretch>
            <a:fillRect/>
          </a:stretch>
        </p:blipFill>
        <p:spPr>
          <a:xfrm>
            <a:off x="539890" y="3664024"/>
            <a:ext cx="3005950" cy="2746817"/>
          </a:xfrm>
          <a:prstGeom prst="rect">
            <a:avLst/>
          </a:prstGeom>
        </p:spPr>
      </p:pic>
      <p:sp>
        <p:nvSpPr>
          <p:cNvPr id="5" name="TextBox 4">
            <a:extLst>
              <a:ext uri="{FF2B5EF4-FFF2-40B4-BE49-F238E27FC236}">
                <a16:creationId xmlns:a16="http://schemas.microsoft.com/office/drawing/2014/main" id="{676BE687-CCD2-93AA-A14E-C6E31B64220A}"/>
              </a:ext>
            </a:extLst>
          </p:cNvPr>
          <p:cNvSpPr txBox="1"/>
          <p:nvPr/>
        </p:nvSpPr>
        <p:spPr>
          <a:xfrm>
            <a:off x="3972560" y="4852883"/>
            <a:ext cx="6675120" cy="923330"/>
          </a:xfrm>
          <a:prstGeom prst="rect">
            <a:avLst/>
          </a:prstGeom>
          <a:noFill/>
        </p:spPr>
        <p:txBody>
          <a:bodyPr wrap="square" rtlCol="0">
            <a:spAutoFit/>
          </a:bodyPr>
          <a:lstStyle/>
          <a:p>
            <a:r>
              <a:rPr lang="en-IN" dirty="0"/>
              <a:t>This is a VS Code Extension (Git Graph) which helps us understand the branching structure. We can also use the `git log –graph` command to do the same in the terminal in ASCII format.</a:t>
            </a:r>
          </a:p>
        </p:txBody>
      </p:sp>
    </p:spTree>
    <p:extLst>
      <p:ext uri="{BB962C8B-B14F-4D97-AF65-F5344CB8AC3E}">
        <p14:creationId xmlns:p14="http://schemas.microsoft.com/office/powerpoint/2010/main" val="2088305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964AA09-AB8A-27B0-6B07-6D0B45A72E4B}"/>
              </a:ext>
            </a:extLst>
          </p:cNvPr>
          <p:cNvSpPr>
            <a:spLocks noGrp="1"/>
          </p:cNvSpPr>
          <p:nvPr>
            <p:ph type="title"/>
          </p:nvPr>
        </p:nvSpPr>
        <p:spPr>
          <a:xfrm>
            <a:off x="211148" y="356844"/>
            <a:ext cx="10828020" cy="1325563"/>
          </a:xfrm>
        </p:spPr>
        <p:txBody>
          <a:bodyPr>
            <a:normAutofit/>
          </a:bodyPr>
          <a:lstStyle/>
          <a:p>
            <a:r>
              <a:rPr lang="en-IN" sz="4000" b="1" dirty="0"/>
              <a:t>Basic Merge Conflict</a:t>
            </a:r>
          </a:p>
        </p:txBody>
      </p:sp>
      <p:sp>
        <p:nvSpPr>
          <p:cNvPr id="5" name="TextBox 4">
            <a:extLst>
              <a:ext uri="{FF2B5EF4-FFF2-40B4-BE49-F238E27FC236}">
                <a16:creationId xmlns:a16="http://schemas.microsoft.com/office/drawing/2014/main" id="{D5BD523C-BB35-1638-8D59-BAB5F1972672}"/>
              </a:ext>
            </a:extLst>
          </p:cNvPr>
          <p:cNvSpPr txBox="1"/>
          <p:nvPr/>
        </p:nvSpPr>
        <p:spPr>
          <a:xfrm>
            <a:off x="211148" y="1527372"/>
            <a:ext cx="11140440" cy="646331"/>
          </a:xfrm>
          <a:prstGeom prst="rect">
            <a:avLst/>
          </a:prstGeom>
          <a:noFill/>
        </p:spPr>
        <p:txBody>
          <a:bodyPr wrap="square" rtlCol="0">
            <a:spAutoFit/>
          </a:bodyPr>
          <a:lstStyle/>
          <a:p>
            <a:r>
              <a:rPr lang="en-GB" dirty="0"/>
              <a:t>Occasionally, the  merging process doesn’t go smoothly. If we changed the same part of the same file differently in the two branches we’re merging, Git won’t be able to merge them cleanly. </a:t>
            </a:r>
          </a:p>
        </p:txBody>
      </p:sp>
      <p:pic>
        <p:nvPicPr>
          <p:cNvPr id="7" name="Picture 6">
            <a:extLst>
              <a:ext uri="{FF2B5EF4-FFF2-40B4-BE49-F238E27FC236}">
                <a16:creationId xmlns:a16="http://schemas.microsoft.com/office/drawing/2014/main" id="{5D07AA31-7259-BB91-F6EB-A4C03D8A07C4}"/>
              </a:ext>
            </a:extLst>
          </p:cNvPr>
          <p:cNvPicPr>
            <a:picLocks noChangeAspect="1"/>
          </p:cNvPicPr>
          <p:nvPr/>
        </p:nvPicPr>
        <p:blipFill>
          <a:blip r:embed="rId3"/>
          <a:stretch>
            <a:fillRect/>
          </a:stretch>
        </p:blipFill>
        <p:spPr>
          <a:xfrm>
            <a:off x="211148" y="3876774"/>
            <a:ext cx="8079979" cy="2477861"/>
          </a:xfrm>
          <a:prstGeom prst="rect">
            <a:avLst/>
          </a:prstGeom>
        </p:spPr>
      </p:pic>
      <p:pic>
        <p:nvPicPr>
          <p:cNvPr id="9" name="Picture 8">
            <a:extLst>
              <a:ext uri="{FF2B5EF4-FFF2-40B4-BE49-F238E27FC236}">
                <a16:creationId xmlns:a16="http://schemas.microsoft.com/office/drawing/2014/main" id="{B5DED0AF-3520-72E1-FC49-F2FA923A7F3B}"/>
              </a:ext>
            </a:extLst>
          </p:cNvPr>
          <p:cNvPicPr>
            <a:picLocks noChangeAspect="1"/>
          </p:cNvPicPr>
          <p:nvPr/>
        </p:nvPicPr>
        <p:blipFill>
          <a:blip r:embed="rId4"/>
          <a:stretch>
            <a:fillRect/>
          </a:stretch>
        </p:blipFill>
        <p:spPr>
          <a:xfrm>
            <a:off x="4837055" y="2378937"/>
            <a:ext cx="6728121" cy="1336786"/>
          </a:xfrm>
          <a:prstGeom prst="rect">
            <a:avLst/>
          </a:prstGeom>
        </p:spPr>
      </p:pic>
      <p:sp>
        <p:nvSpPr>
          <p:cNvPr id="10" name="TextBox 9">
            <a:extLst>
              <a:ext uri="{FF2B5EF4-FFF2-40B4-BE49-F238E27FC236}">
                <a16:creationId xmlns:a16="http://schemas.microsoft.com/office/drawing/2014/main" id="{8A83904A-0EF7-222E-790F-46C9626AE051}"/>
              </a:ext>
            </a:extLst>
          </p:cNvPr>
          <p:cNvSpPr txBox="1"/>
          <p:nvPr/>
        </p:nvSpPr>
        <p:spPr>
          <a:xfrm>
            <a:off x="211148" y="2551332"/>
            <a:ext cx="4564380" cy="1200329"/>
          </a:xfrm>
          <a:prstGeom prst="rect">
            <a:avLst/>
          </a:prstGeom>
          <a:noFill/>
        </p:spPr>
        <p:txBody>
          <a:bodyPr wrap="square" rtlCol="0">
            <a:spAutoFit/>
          </a:bodyPr>
          <a:lstStyle/>
          <a:p>
            <a:r>
              <a:rPr lang="en-GB" dirty="0"/>
              <a:t>If we fix for issue #53 and modified the same part of a file as the master branch, you’ll get a merge conflict that looks something like this -</a:t>
            </a:r>
            <a:endParaRPr lang="en-IN" dirty="0"/>
          </a:p>
        </p:txBody>
      </p:sp>
      <p:sp>
        <p:nvSpPr>
          <p:cNvPr id="11" name="TextBox 10">
            <a:extLst>
              <a:ext uri="{FF2B5EF4-FFF2-40B4-BE49-F238E27FC236}">
                <a16:creationId xmlns:a16="http://schemas.microsoft.com/office/drawing/2014/main" id="{EA029970-7C51-7CB1-D1C1-524728CAA97C}"/>
              </a:ext>
            </a:extLst>
          </p:cNvPr>
          <p:cNvSpPr txBox="1"/>
          <p:nvPr/>
        </p:nvSpPr>
        <p:spPr>
          <a:xfrm>
            <a:off x="8331756" y="4049307"/>
            <a:ext cx="3233420" cy="2308324"/>
          </a:xfrm>
          <a:prstGeom prst="rect">
            <a:avLst/>
          </a:prstGeom>
          <a:noFill/>
        </p:spPr>
        <p:txBody>
          <a:bodyPr wrap="square" rtlCol="0">
            <a:spAutoFit/>
          </a:bodyPr>
          <a:lstStyle/>
          <a:p>
            <a:r>
              <a:rPr lang="en-GB" dirty="0"/>
              <a:t>Git adds standard conflict-resolution markers to the files that have conflicts, so you can open them manually and resolve those conflicts. The conflicted file contains a section that looks something like this:</a:t>
            </a:r>
            <a:endParaRPr lang="en-IN" dirty="0"/>
          </a:p>
        </p:txBody>
      </p:sp>
    </p:spTree>
    <p:extLst>
      <p:ext uri="{BB962C8B-B14F-4D97-AF65-F5344CB8AC3E}">
        <p14:creationId xmlns:p14="http://schemas.microsoft.com/office/powerpoint/2010/main" val="2657826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823147-0202-3DD3-88DF-7FF59249E0E7}"/>
              </a:ext>
            </a:extLst>
          </p:cNvPr>
          <p:cNvSpPr txBox="1"/>
          <p:nvPr/>
        </p:nvSpPr>
        <p:spPr>
          <a:xfrm>
            <a:off x="198198" y="889000"/>
            <a:ext cx="4587415" cy="1477328"/>
          </a:xfrm>
          <a:prstGeom prst="rect">
            <a:avLst/>
          </a:prstGeom>
          <a:noFill/>
        </p:spPr>
        <p:txBody>
          <a:bodyPr wrap="square" rtlCol="0">
            <a:spAutoFit/>
          </a:bodyPr>
          <a:lstStyle/>
          <a:p>
            <a:r>
              <a:rPr lang="en-GB" dirty="0"/>
              <a:t>Git hasn’t automatically created a new merge commit. It has paused the process while you resolve the conflict. If you want to see which files are unmerged at any point after a merge conflict, you can run git status:</a:t>
            </a:r>
            <a:endParaRPr lang="en-IN" dirty="0"/>
          </a:p>
        </p:txBody>
      </p:sp>
      <p:pic>
        <p:nvPicPr>
          <p:cNvPr id="6" name="Picture 5">
            <a:extLst>
              <a:ext uri="{FF2B5EF4-FFF2-40B4-BE49-F238E27FC236}">
                <a16:creationId xmlns:a16="http://schemas.microsoft.com/office/drawing/2014/main" id="{F67E8EFF-2112-93AF-121D-A741BEBD8616}"/>
              </a:ext>
            </a:extLst>
          </p:cNvPr>
          <p:cNvPicPr>
            <a:picLocks noChangeAspect="1"/>
          </p:cNvPicPr>
          <p:nvPr/>
        </p:nvPicPr>
        <p:blipFill>
          <a:blip r:embed="rId2"/>
          <a:stretch>
            <a:fillRect/>
          </a:stretch>
        </p:blipFill>
        <p:spPr>
          <a:xfrm>
            <a:off x="5111898" y="384197"/>
            <a:ext cx="6631843" cy="2994675"/>
          </a:xfrm>
          <a:prstGeom prst="rect">
            <a:avLst/>
          </a:prstGeom>
        </p:spPr>
      </p:pic>
      <p:sp>
        <p:nvSpPr>
          <p:cNvPr id="10" name="TextBox 9">
            <a:extLst>
              <a:ext uri="{FF2B5EF4-FFF2-40B4-BE49-F238E27FC236}">
                <a16:creationId xmlns:a16="http://schemas.microsoft.com/office/drawing/2014/main" id="{9E4F3D65-F6C3-7BB7-12DE-922B0BBEE4EF}"/>
              </a:ext>
            </a:extLst>
          </p:cNvPr>
          <p:cNvSpPr txBox="1"/>
          <p:nvPr/>
        </p:nvSpPr>
        <p:spPr>
          <a:xfrm>
            <a:off x="203537" y="3630121"/>
            <a:ext cx="11222787" cy="369332"/>
          </a:xfrm>
          <a:prstGeom prst="rect">
            <a:avLst/>
          </a:prstGeom>
          <a:noFill/>
        </p:spPr>
        <p:txBody>
          <a:bodyPr wrap="square" rtlCol="0">
            <a:spAutoFit/>
          </a:bodyPr>
          <a:lstStyle/>
          <a:p>
            <a:r>
              <a:rPr lang="en-GB" dirty="0"/>
              <a:t>In order to resolve the conflict, we have to either choose one side or the other or merge the contents ourself. </a:t>
            </a:r>
            <a:endParaRPr lang="en-IN" dirty="0"/>
          </a:p>
        </p:txBody>
      </p:sp>
      <p:sp>
        <p:nvSpPr>
          <p:cNvPr id="13" name="TextBox 12">
            <a:extLst>
              <a:ext uri="{FF2B5EF4-FFF2-40B4-BE49-F238E27FC236}">
                <a16:creationId xmlns:a16="http://schemas.microsoft.com/office/drawing/2014/main" id="{77D2C4C4-9A4E-5493-C221-A6F52CF787CA}"/>
              </a:ext>
            </a:extLst>
          </p:cNvPr>
          <p:cNvSpPr txBox="1"/>
          <p:nvPr/>
        </p:nvSpPr>
        <p:spPr>
          <a:xfrm>
            <a:off x="198198" y="4250702"/>
            <a:ext cx="4913700" cy="369332"/>
          </a:xfrm>
          <a:prstGeom prst="rect">
            <a:avLst/>
          </a:prstGeom>
          <a:noFill/>
        </p:spPr>
        <p:txBody>
          <a:bodyPr wrap="square" rtlCol="0">
            <a:spAutoFit/>
          </a:bodyPr>
          <a:lstStyle/>
          <a:p>
            <a:r>
              <a:rPr lang="en-IN" dirty="0"/>
              <a:t>We have accepted both changes in this example</a:t>
            </a:r>
          </a:p>
        </p:txBody>
      </p:sp>
      <p:pic>
        <p:nvPicPr>
          <p:cNvPr id="15" name="Picture 14">
            <a:extLst>
              <a:ext uri="{FF2B5EF4-FFF2-40B4-BE49-F238E27FC236}">
                <a16:creationId xmlns:a16="http://schemas.microsoft.com/office/drawing/2014/main" id="{A8E920C7-DFE9-2C0D-B3B5-2974E6C13DAF}"/>
              </a:ext>
            </a:extLst>
          </p:cNvPr>
          <p:cNvPicPr>
            <a:picLocks noChangeAspect="1"/>
          </p:cNvPicPr>
          <p:nvPr/>
        </p:nvPicPr>
        <p:blipFill>
          <a:blip r:embed="rId3"/>
          <a:stretch>
            <a:fillRect/>
          </a:stretch>
        </p:blipFill>
        <p:spPr>
          <a:xfrm>
            <a:off x="672490" y="4719485"/>
            <a:ext cx="4073078" cy="1423826"/>
          </a:xfrm>
          <a:prstGeom prst="rect">
            <a:avLst/>
          </a:prstGeom>
        </p:spPr>
      </p:pic>
      <p:pic>
        <p:nvPicPr>
          <p:cNvPr id="17" name="Picture 16">
            <a:extLst>
              <a:ext uri="{FF2B5EF4-FFF2-40B4-BE49-F238E27FC236}">
                <a16:creationId xmlns:a16="http://schemas.microsoft.com/office/drawing/2014/main" id="{C127E698-84FD-F2EB-08EF-1B18E2A21ED6}"/>
              </a:ext>
            </a:extLst>
          </p:cNvPr>
          <p:cNvPicPr>
            <a:picLocks noChangeAspect="1"/>
          </p:cNvPicPr>
          <p:nvPr/>
        </p:nvPicPr>
        <p:blipFill>
          <a:blip r:embed="rId4"/>
          <a:stretch>
            <a:fillRect/>
          </a:stretch>
        </p:blipFill>
        <p:spPr>
          <a:xfrm>
            <a:off x="5580434" y="4109884"/>
            <a:ext cx="6163308" cy="2284675"/>
          </a:xfrm>
          <a:prstGeom prst="rect">
            <a:avLst/>
          </a:prstGeom>
        </p:spPr>
      </p:pic>
    </p:spTree>
    <p:extLst>
      <p:ext uri="{BB962C8B-B14F-4D97-AF65-F5344CB8AC3E}">
        <p14:creationId xmlns:p14="http://schemas.microsoft.com/office/powerpoint/2010/main" val="2918595143"/>
      </p:ext>
    </p:extLst>
  </p:cSld>
  <p:clrMapOvr>
    <a:masterClrMapping/>
  </p:clrMapOvr>
</p:sld>
</file>

<file path=ppt/theme/theme1.xml><?xml version="1.0" encoding="utf-8"?>
<a:theme xmlns:a="http://schemas.openxmlformats.org/drawingml/2006/main" name="Office Theme">
  <a:themeElements>
    <a:clrScheme name="Office 2013 - 2022">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2033</TotalTime>
  <Words>845</Words>
  <Application>Microsoft Office PowerPoint</Application>
  <PresentationFormat>Widescreen</PresentationFormat>
  <Paragraphs>44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Wingdings</vt:lpstr>
      <vt:lpstr>Office Theme</vt:lpstr>
      <vt:lpstr>Merging branches and resolving Merge conflicts</vt:lpstr>
      <vt:lpstr>Basic Branching and Merging Case Study</vt:lpstr>
      <vt:lpstr>Merging Branches</vt:lpstr>
      <vt:lpstr>PowerPoint Presentation</vt:lpstr>
      <vt:lpstr>PowerPoint Presentation</vt:lpstr>
      <vt:lpstr>PowerPoint Presentation</vt:lpstr>
      <vt:lpstr>PowerPoint Presentation</vt:lpstr>
      <vt:lpstr>Basic Merge Conflict</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Rushil Jain</dc:creator>
  <cp:lastModifiedBy>Rushil Jain</cp:lastModifiedBy>
  <cp:revision>6</cp:revision>
  <dcterms:created xsi:type="dcterms:W3CDTF">2025-04-07T18:10:55Z</dcterms:created>
  <dcterms:modified xsi:type="dcterms:W3CDTF">2025-04-16T13:38:16Z</dcterms:modified>
</cp:coreProperties>
</file>