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sldIdLst>
    <p:sldId id="256" r:id="rId2"/>
    <p:sldId id="257" r:id="rId3"/>
    <p:sldId id="297" r:id="rId4"/>
    <p:sldId id="260" r:id="rId5"/>
    <p:sldId id="269" r:id="rId6"/>
    <p:sldId id="279" r:id="rId7"/>
    <p:sldId id="299" r:id="rId8"/>
    <p:sldId id="300" r:id="rId9"/>
    <p:sldId id="302" r:id="rId10"/>
    <p:sldId id="303" r:id="rId11"/>
    <p:sldId id="271" r:id="rId12"/>
    <p:sldId id="306" r:id="rId13"/>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4660"/>
  </p:normalViewPr>
  <p:slideViewPr>
    <p:cSldViewPr snapToGrid="0">
      <p:cViewPr varScale="1">
        <p:scale>
          <a:sx n="85" d="100"/>
          <a:sy n="85" d="100"/>
        </p:scale>
        <p:origin x="5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825DE-2ED2-4ADE-9FC5-0A6063B38B7F}" type="doc">
      <dgm:prSet loTypeId="urn:microsoft.com/office/officeart/2005/8/layout/chevron1" loCatId="process" qsTypeId="urn:microsoft.com/office/officeart/2005/8/quickstyle/3d1" qsCatId="3D" csTypeId="urn:microsoft.com/office/officeart/2005/8/colors/colorful4" csCatId="colorful" phldr="1"/>
      <dgm:spPr/>
      <dgm:t>
        <a:bodyPr/>
        <a:lstStyle/>
        <a:p>
          <a:endParaRPr lang="en-US"/>
        </a:p>
      </dgm:t>
    </dgm:pt>
    <dgm:pt modelId="{3A0A7EC0-8F2D-45F7-84CD-8FAA482A34F1}">
      <dgm:prSet phldrT="[Text]"/>
      <dgm:spPr/>
      <dgm:t>
        <a:bodyPr/>
        <a:lstStyle/>
        <a:p>
          <a:r>
            <a:rPr lang="en-US" dirty="0">
              <a:solidFill>
                <a:schemeClr val="tx1"/>
              </a:solidFill>
              <a:latin typeface="Times New Roman" panose="02020603050405020304" pitchFamily="18" charset="0"/>
              <a:cs typeface="Times New Roman" panose="02020603050405020304" pitchFamily="18" charset="0"/>
            </a:rPr>
            <a:t>Load Dataset</a:t>
          </a:r>
        </a:p>
      </dgm:t>
    </dgm:pt>
    <dgm:pt modelId="{29963BF7-5B82-4D17-B722-EE1C63FA81A6}" type="parTrans" cxnId="{19C7C7DC-04E5-429A-B06F-840721C14C19}">
      <dgm:prSet/>
      <dgm:spPr/>
      <dgm:t>
        <a:bodyPr/>
        <a:lstStyle/>
        <a:p>
          <a:endParaRPr lang="en-US"/>
        </a:p>
      </dgm:t>
    </dgm:pt>
    <dgm:pt modelId="{4267170B-42EC-4F2E-836F-3580BC153C6C}" type="sibTrans" cxnId="{19C7C7DC-04E5-429A-B06F-840721C14C19}">
      <dgm:prSet/>
      <dgm:spPr/>
      <dgm:t>
        <a:bodyPr/>
        <a:lstStyle/>
        <a:p>
          <a:endParaRPr lang="en-US"/>
        </a:p>
      </dgm:t>
    </dgm:pt>
    <dgm:pt modelId="{2C822B96-8428-4484-A6B0-2D67EDDD3C18}">
      <dgm:prSet phldrT="[Text]"/>
      <dgm:spPr/>
      <dgm:t>
        <a:bodyPr/>
        <a:lstStyle/>
        <a:p>
          <a:r>
            <a:rPr lang="en-US" dirty="0">
              <a:solidFill>
                <a:schemeClr val="tx1"/>
              </a:solidFill>
              <a:latin typeface="Times New Roman" panose="02020603050405020304" pitchFamily="18" charset="0"/>
              <a:cs typeface="Times New Roman" panose="02020603050405020304" pitchFamily="18" charset="0"/>
            </a:rPr>
            <a:t>Preprocess data</a:t>
          </a:r>
        </a:p>
      </dgm:t>
    </dgm:pt>
    <dgm:pt modelId="{B404338F-3F71-4EFA-AF35-B7267B3436C8}" type="parTrans" cxnId="{0CBC2435-93AE-482F-87AF-D926D66A1D86}">
      <dgm:prSet/>
      <dgm:spPr/>
      <dgm:t>
        <a:bodyPr/>
        <a:lstStyle/>
        <a:p>
          <a:endParaRPr lang="en-US"/>
        </a:p>
      </dgm:t>
    </dgm:pt>
    <dgm:pt modelId="{111E6ABA-B2E2-4835-AC79-732AE20600CA}" type="sibTrans" cxnId="{0CBC2435-93AE-482F-87AF-D926D66A1D86}">
      <dgm:prSet/>
      <dgm:spPr/>
      <dgm:t>
        <a:bodyPr/>
        <a:lstStyle/>
        <a:p>
          <a:endParaRPr lang="en-US"/>
        </a:p>
      </dgm:t>
    </dgm:pt>
    <dgm:pt modelId="{15950155-9530-4675-B0FD-3D70B6CB9519}">
      <dgm:prSet phldrT="[Text]"/>
      <dgm:spPr/>
      <dgm:t>
        <a:bodyPr/>
        <a:lstStyle/>
        <a:p>
          <a:r>
            <a:rPr lang="en-US" dirty="0">
              <a:solidFill>
                <a:schemeClr val="tx1"/>
              </a:solidFill>
              <a:latin typeface="Times New Roman" panose="02020603050405020304" pitchFamily="18" charset="0"/>
              <a:cs typeface="Times New Roman" panose="02020603050405020304" pitchFamily="18" charset="0"/>
            </a:rPr>
            <a:t>Load T5 model</a:t>
          </a:r>
        </a:p>
      </dgm:t>
    </dgm:pt>
    <dgm:pt modelId="{B0C3003B-1A2C-4C74-B509-7CF47A584D31}" type="parTrans" cxnId="{2E5D9A70-CCAB-44E9-A068-053F0C21C75A}">
      <dgm:prSet/>
      <dgm:spPr/>
      <dgm:t>
        <a:bodyPr/>
        <a:lstStyle/>
        <a:p>
          <a:endParaRPr lang="en-US"/>
        </a:p>
      </dgm:t>
    </dgm:pt>
    <dgm:pt modelId="{7142F9F3-A3F3-459C-992D-4E25424CDCAD}" type="sibTrans" cxnId="{2E5D9A70-CCAB-44E9-A068-053F0C21C75A}">
      <dgm:prSet/>
      <dgm:spPr/>
      <dgm:t>
        <a:bodyPr/>
        <a:lstStyle/>
        <a:p>
          <a:endParaRPr lang="en-US"/>
        </a:p>
      </dgm:t>
    </dgm:pt>
    <dgm:pt modelId="{0FBF00BE-EA80-4282-A31C-B25F058B5086}">
      <dgm:prSet/>
      <dgm:spPr/>
      <dgm:t>
        <a:bodyPr/>
        <a:lstStyle/>
        <a:p>
          <a:r>
            <a:rPr lang="en-US" dirty="0">
              <a:solidFill>
                <a:schemeClr val="tx1"/>
              </a:solidFill>
              <a:latin typeface="Times New Roman" panose="02020603050405020304" pitchFamily="18" charset="0"/>
              <a:cs typeface="Times New Roman" panose="02020603050405020304" pitchFamily="18" charset="0"/>
            </a:rPr>
            <a:t>Set model parameters</a:t>
          </a:r>
        </a:p>
      </dgm:t>
    </dgm:pt>
    <dgm:pt modelId="{15D171A5-5622-4C6F-A39C-47C669382A02}" type="parTrans" cxnId="{67D523A7-865B-4BEC-B68D-A8407BFCD339}">
      <dgm:prSet/>
      <dgm:spPr/>
      <dgm:t>
        <a:bodyPr/>
        <a:lstStyle/>
        <a:p>
          <a:endParaRPr lang="en-US"/>
        </a:p>
      </dgm:t>
    </dgm:pt>
    <dgm:pt modelId="{DF486964-EC4F-4380-B14A-596952726C8F}" type="sibTrans" cxnId="{67D523A7-865B-4BEC-B68D-A8407BFCD339}">
      <dgm:prSet/>
      <dgm:spPr/>
      <dgm:t>
        <a:bodyPr/>
        <a:lstStyle/>
        <a:p>
          <a:endParaRPr lang="en-US"/>
        </a:p>
      </dgm:t>
    </dgm:pt>
    <dgm:pt modelId="{9EDE7F3F-6B95-4DBB-9076-9D771DF0DBF0}">
      <dgm:prSet/>
      <dgm:spPr>
        <a:solidFill>
          <a:schemeClr val="accent5">
            <a:lumMod val="40000"/>
            <a:lumOff val="60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Train and evaluate model</a:t>
          </a:r>
        </a:p>
      </dgm:t>
    </dgm:pt>
    <dgm:pt modelId="{39F6D0A5-E4EA-45CD-AB9F-AFC69F6EC6BB}" type="parTrans" cxnId="{BE2DB8A8-D993-4E63-9EA0-671588931345}">
      <dgm:prSet/>
      <dgm:spPr/>
      <dgm:t>
        <a:bodyPr/>
        <a:lstStyle/>
        <a:p>
          <a:endParaRPr lang="en-US"/>
        </a:p>
      </dgm:t>
    </dgm:pt>
    <dgm:pt modelId="{95810524-E686-4F10-9D36-06360B9E7DA7}" type="sibTrans" cxnId="{BE2DB8A8-D993-4E63-9EA0-671588931345}">
      <dgm:prSet/>
      <dgm:spPr/>
      <dgm:t>
        <a:bodyPr/>
        <a:lstStyle/>
        <a:p>
          <a:endParaRPr lang="en-US"/>
        </a:p>
      </dgm:t>
    </dgm:pt>
    <dgm:pt modelId="{DDB44C86-3EC9-4385-AE30-A36B23381D97}">
      <dgm:prSet phldrT="[Text]"/>
      <dgm:spPr/>
      <dgm:t>
        <a:bodyPr/>
        <a:lstStyle/>
        <a:p>
          <a:r>
            <a:rPr lang="en-US" dirty="0">
              <a:solidFill>
                <a:schemeClr val="tx1"/>
              </a:solidFill>
              <a:latin typeface="Times New Roman" panose="02020603050405020304" pitchFamily="18" charset="0"/>
              <a:cs typeface="Times New Roman" panose="02020603050405020304" pitchFamily="18" charset="0"/>
            </a:rPr>
            <a:t>Split data into training and testing sets</a:t>
          </a:r>
        </a:p>
      </dgm:t>
    </dgm:pt>
    <dgm:pt modelId="{50FF5BC2-D943-4ADA-902E-3DD07083E13B}" type="parTrans" cxnId="{006AB1C0-16F7-4FFC-83B5-D19D5AE8A579}">
      <dgm:prSet/>
      <dgm:spPr/>
      <dgm:t>
        <a:bodyPr/>
        <a:lstStyle/>
        <a:p>
          <a:endParaRPr lang="en-IN"/>
        </a:p>
      </dgm:t>
    </dgm:pt>
    <dgm:pt modelId="{F8B1D795-7E31-4507-B638-83EF2D8FE729}" type="sibTrans" cxnId="{006AB1C0-16F7-4FFC-83B5-D19D5AE8A579}">
      <dgm:prSet/>
      <dgm:spPr/>
      <dgm:t>
        <a:bodyPr/>
        <a:lstStyle/>
        <a:p>
          <a:endParaRPr lang="en-IN"/>
        </a:p>
      </dgm:t>
    </dgm:pt>
    <dgm:pt modelId="{D3111197-59B0-4AF1-8685-2855BF4F2590}" type="pres">
      <dgm:prSet presAssocID="{421825DE-2ED2-4ADE-9FC5-0A6063B38B7F}" presName="Name0" presStyleCnt="0">
        <dgm:presLayoutVars>
          <dgm:dir/>
          <dgm:animLvl val="lvl"/>
          <dgm:resizeHandles val="exact"/>
        </dgm:presLayoutVars>
      </dgm:prSet>
      <dgm:spPr/>
    </dgm:pt>
    <dgm:pt modelId="{41C6C8C3-4236-44B6-925F-B4D9BF55F529}" type="pres">
      <dgm:prSet presAssocID="{3A0A7EC0-8F2D-45F7-84CD-8FAA482A34F1}" presName="parTxOnly" presStyleLbl="node1" presStyleIdx="0" presStyleCnt="6" custScaleY="116908">
        <dgm:presLayoutVars>
          <dgm:chMax val="0"/>
          <dgm:chPref val="0"/>
          <dgm:bulletEnabled val="1"/>
        </dgm:presLayoutVars>
      </dgm:prSet>
      <dgm:spPr/>
    </dgm:pt>
    <dgm:pt modelId="{E84B6E9B-7657-43DB-9FDA-736872621954}" type="pres">
      <dgm:prSet presAssocID="{4267170B-42EC-4F2E-836F-3580BC153C6C}" presName="parTxOnlySpace" presStyleCnt="0"/>
      <dgm:spPr/>
    </dgm:pt>
    <dgm:pt modelId="{F50E8C4F-B8B9-44B5-BF35-7EFCCBF1B723}" type="pres">
      <dgm:prSet presAssocID="{2C822B96-8428-4484-A6B0-2D67EDDD3C18}" presName="parTxOnly" presStyleLbl="node1" presStyleIdx="1" presStyleCnt="6" custScaleY="116908">
        <dgm:presLayoutVars>
          <dgm:chMax val="0"/>
          <dgm:chPref val="0"/>
          <dgm:bulletEnabled val="1"/>
        </dgm:presLayoutVars>
      </dgm:prSet>
      <dgm:spPr/>
    </dgm:pt>
    <dgm:pt modelId="{CEF3F9D2-AACB-4710-BAEF-C9843524F7AC}" type="pres">
      <dgm:prSet presAssocID="{111E6ABA-B2E2-4835-AC79-732AE20600CA}" presName="parTxOnlySpace" presStyleCnt="0"/>
      <dgm:spPr/>
    </dgm:pt>
    <dgm:pt modelId="{82F8A876-237D-422F-BF6F-EBF3C93616BE}" type="pres">
      <dgm:prSet presAssocID="{DDB44C86-3EC9-4385-AE30-A36B23381D97}" presName="parTxOnly" presStyleLbl="node1" presStyleIdx="2" presStyleCnt="6" custScaleY="116908">
        <dgm:presLayoutVars>
          <dgm:chMax val="0"/>
          <dgm:chPref val="0"/>
          <dgm:bulletEnabled val="1"/>
        </dgm:presLayoutVars>
      </dgm:prSet>
      <dgm:spPr/>
    </dgm:pt>
    <dgm:pt modelId="{C069839B-6FF2-4D96-AD2C-C2C0996A1055}" type="pres">
      <dgm:prSet presAssocID="{F8B1D795-7E31-4507-B638-83EF2D8FE729}" presName="parTxOnlySpace" presStyleCnt="0"/>
      <dgm:spPr/>
    </dgm:pt>
    <dgm:pt modelId="{CA79D69B-C06A-43F9-8489-1992AF0853ED}" type="pres">
      <dgm:prSet presAssocID="{15950155-9530-4675-B0FD-3D70B6CB9519}" presName="parTxOnly" presStyleLbl="node1" presStyleIdx="3" presStyleCnt="6" custScaleY="116908">
        <dgm:presLayoutVars>
          <dgm:chMax val="0"/>
          <dgm:chPref val="0"/>
          <dgm:bulletEnabled val="1"/>
        </dgm:presLayoutVars>
      </dgm:prSet>
      <dgm:spPr/>
    </dgm:pt>
    <dgm:pt modelId="{E4DD50E2-8DDB-4F25-9478-5D1E0D537DBE}" type="pres">
      <dgm:prSet presAssocID="{7142F9F3-A3F3-459C-992D-4E25424CDCAD}" presName="parTxOnlySpace" presStyleCnt="0"/>
      <dgm:spPr/>
    </dgm:pt>
    <dgm:pt modelId="{8AB1D1A3-62A9-41FA-B3A7-0D1CE8E703B2}" type="pres">
      <dgm:prSet presAssocID="{0FBF00BE-EA80-4282-A31C-B25F058B5086}" presName="parTxOnly" presStyleLbl="node1" presStyleIdx="4" presStyleCnt="6" custScaleY="116908">
        <dgm:presLayoutVars>
          <dgm:chMax val="0"/>
          <dgm:chPref val="0"/>
          <dgm:bulletEnabled val="1"/>
        </dgm:presLayoutVars>
      </dgm:prSet>
      <dgm:spPr/>
    </dgm:pt>
    <dgm:pt modelId="{29DEC27A-9741-44D1-9670-FF5405F1BC9F}" type="pres">
      <dgm:prSet presAssocID="{DF486964-EC4F-4380-B14A-596952726C8F}" presName="parTxOnlySpace" presStyleCnt="0"/>
      <dgm:spPr/>
    </dgm:pt>
    <dgm:pt modelId="{B8D12838-C3E2-4686-A98E-A51623E92D91}" type="pres">
      <dgm:prSet presAssocID="{9EDE7F3F-6B95-4DBB-9076-9D771DF0DBF0}" presName="parTxOnly" presStyleLbl="node1" presStyleIdx="5" presStyleCnt="6" custScaleY="116908">
        <dgm:presLayoutVars>
          <dgm:chMax val="0"/>
          <dgm:chPref val="0"/>
          <dgm:bulletEnabled val="1"/>
        </dgm:presLayoutVars>
      </dgm:prSet>
      <dgm:spPr/>
    </dgm:pt>
  </dgm:ptLst>
  <dgm:cxnLst>
    <dgm:cxn modelId="{4F3F031F-27B3-4DE6-BED1-C14D9EC2B60E}" type="presOf" srcId="{0FBF00BE-EA80-4282-A31C-B25F058B5086}" destId="{8AB1D1A3-62A9-41FA-B3A7-0D1CE8E703B2}" srcOrd="0" destOrd="0" presId="urn:microsoft.com/office/officeart/2005/8/layout/chevron1"/>
    <dgm:cxn modelId="{0CBC2435-93AE-482F-87AF-D926D66A1D86}" srcId="{421825DE-2ED2-4ADE-9FC5-0A6063B38B7F}" destId="{2C822B96-8428-4484-A6B0-2D67EDDD3C18}" srcOrd="1" destOrd="0" parTransId="{B404338F-3F71-4EFA-AF35-B7267B3436C8}" sibTransId="{111E6ABA-B2E2-4835-AC79-732AE20600CA}"/>
    <dgm:cxn modelId="{0F9CFE60-A330-4725-84CC-F4B22E7B0E8F}" type="presOf" srcId="{2C822B96-8428-4484-A6B0-2D67EDDD3C18}" destId="{F50E8C4F-B8B9-44B5-BF35-7EFCCBF1B723}" srcOrd="0" destOrd="0" presId="urn:microsoft.com/office/officeart/2005/8/layout/chevron1"/>
    <dgm:cxn modelId="{4BA4A568-6F6D-40DE-993A-CD43FA273BD5}" type="presOf" srcId="{DDB44C86-3EC9-4385-AE30-A36B23381D97}" destId="{82F8A876-237D-422F-BF6F-EBF3C93616BE}" srcOrd="0" destOrd="0" presId="urn:microsoft.com/office/officeart/2005/8/layout/chevron1"/>
    <dgm:cxn modelId="{B705BF48-A0BB-46B3-85DE-D822702A1153}" type="presOf" srcId="{421825DE-2ED2-4ADE-9FC5-0A6063B38B7F}" destId="{D3111197-59B0-4AF1-8685-2855BF4F2590}" srcOrd="0" destOrd="0" presId="urn:microsoft.com/office/officeart/2005/8/layout/chevron1"/>
    <dgm:cxn modelId="{2E5D9A70-CCAB-44E9-A068-053F0C21C75A}" srcId="{421825DE-2ED2-4ADE-9FC5-0A6063B38B7F}" destId="{15950155-9530-4675-B0FD-3D70B6CB9519}" srcOrd="3" destOrd="0" parTransId="{B0C3003B-1A2C-4C74-B509-7CF47A584D31}" sibTransId="{7142F9F3-A3F3-459C-992D-4E25424CDCAD}"/>
    <dgm:cxn modelId="{EFD35E72-024E-4625-8CD7-8B7CE6530C2C}" type="presOf" srcId="{15950155-9530-4675-B0FD-3D70B6CB9519}" destId="{CA79D69B-C06A-43F9-8489-1992AF0853ED}" srcOrd="0" destOrd="0" presId="urn:microsoft.com/office/officeart/2005/8/layout/chevron1"/>
    <dgm:cxn modelId="{67D523A7-865B-4BEC-B68D-A8407BFCD339}" srcId="{421825DE-2ED2-4ADE-9FC5-0A6063B38B7F}" destId="{0FBF00BE-EA80-4282-A31C-B25F058B5086}" srcOrd="4" destOrd="0" parTransId="{15D171A5-5622-4C6F-A39C-47C669382A02}" sibTransId="{DF486964-EC4F-4380-B14A-596952726C8F}"/>
    <dgm:cxn modelId="{EF6D49A7-D48A-4A6B-AC90-CBE010F382C0}" type="presOf" srcId="{9EDE7F3F-6B95-4DBB-9076-9D771DF0DBF0}" destId="{B8D12838-C3E2-4686-A98E-A51623E92D91}" srcOrd="0" destOrd="0" presId="urn:microsoft.com/office/officeart/2005/8/layout/chevron1"/>
    <dgm:cxn modelId="{BE2DB8A8-D993-4E63-9EA0-671588931345}" srcId="{421825DE-2ED2-4ADE-9FC5-0A6063B38B7F}" destId="{9EDE7F3F-6B95-4DBB-9076-9D771DF0DBF0}" srcOrd="5" destOrd="0" parTransId="{39F6D0A5-E4EA-45CD-AB9F-AFC69F6EC6BB}" sibTransId="{95810524-E686-4F10-9D36-06360B9E7DA7}"/>
    <dgm:cxn modelId="{D8981FBB-BE06-4A76-A756-A9AC48D3EC90}" type="presOf" srcId="{3A0A7EC0-8F2D-45F7-84CD-8FAA482A34F1}" destId="{41C6C8C3-4236-44B6-925F-B4D9BF55F529}" srcOrd="0" destOrd="0" presId="urn:microsoft.com/office/officeart/2005/8/layout/chevron1"/>
    <dgm:cxn modelId="{006AB1C0-16F7-4FFC-83B5-D19D5AE8A579}" srcId="{421825DE-2ED2-4ADE-9FC5-0A6063B38B7F}" destId="{DDB44C86-3EC9-4385-AE30-A36B23381D97}" srcOrd="2" destOrd="0" parTransId="{50FF5BC2-D943-4ADA-902E-3DD07083E13B}" sibTransId="{F8B1D795-7E31-4507-B638-83EF2D8FE729}"/>
    <dgm:cxn modelId="{19C7C7DC-04E5-429A-B06F-840721C14C19}" srcId="{421825DE-2ED2-4ADE-9FC5-0A6063B38B7F}" destId="{3A0A7EC0-8F2D-45F7-84CD-8FAA482A34F1}" srcOrd="0" destOrd="0" parTransId="{29963BF7-5B82-4D17-B722-EE1C63FA81A6}" sibTransId="{4267170B-42EC-4F2E-836F-3580BC153C6C}"/>
    <dgm:cxn modelId="{EA7C17E6-D0B1-4D33-BFA4-2B7396EC5131}" type="presParOf" srcId="{D3111197-59B0-4AF1-8685-2855BF4F2590}" destId="{41C6C8C3-4236-44B6-925F-B4D9BF55F529}" srcOrd="0" destOrd="0" presId="urn:microsoft.com/office/officeart/2005/8/layout/chevron1"/>
    <dgm:cxn modelId="{7E5CF513-9302-47AA-B6E8-CF64094F7243}" type="presParOf" srcId="{D3111197-59B0-4AF1-8685-2855BF4F2590}" destId="{E84B6E9B-7657-43DB-9FDA-736872621954}" srcOrd="1" destOrd="0" presId="urn:microsoft.com/office/officeart/2005/8/layout/chevron1"/>
    <dgm:cxn modelId="{3FAB8CDB-AB4B-4ECE-970A-2E2C0A2F23AD}" type="presParOf" srcId="{D3111197-59B0-4AF1-8685-2855BF4F2590}" destId="{F50E8C4F-B8B9-44B5-BF35-7EFCCBF1B723}" srcOrd="2" destOrd="0" presId="urn:microsoft.com/office/officeart/2005/8/layout/chevron1"/>
    <dgm:cxn modelId="{78094265-EBD6-469D-9B7B-98E79E2914F2}" type="presParOf" srcId="{D3111197-59B0-4AF1-8685-2855BF4F2590}" destId="{CEF3F9D2-AACB-4710-BAEF-C9843524F7AC}" srcOrd="3" destOrd="0" presId="urn:microsoft.com/office/officeart/2005/8/layout/chevron1"/>
    <dgm:cxn modelId="{96BCB999-FED7-41C2-A78A-CDAB46D49F5A}" type="presParOf" srcId="{D3111197-59B0-4AF1-8685-2855BF4F2590}" destId="{82F8A876-237D-422F-BF6F-EBF3C93616BE}" srcOrd="4" destOrd="0" presId="urn:microsoft.com/office/officeart/2005/8/layout/chevron1"/>
    <dgm:cxn modelId="{70BC3B05-F1DD-472E-BEDB-49496715B771}" type="presParOf" srcId="{D3111197-59B0-4AF1-8685-2855BF4F2590}" destId="{C069839B-6FF2-4D96-AD2C-C2C0996A1055}" srcOrd="5" destOrd="0" presId="urn:microsoft.com/office/officeart/2005/8/layout/chevron1"/>
    <dgm:cxn modelId="{0E9E67B0-A2E8-4B08-B31C-B081C0BD56C9}" type="presParOf" srcId="{D3111197-59B0-4AF1-8685-2855BF4F2590}" destId="{CA79D69B-C06A-43F9-8489-1992AF0853ED}" srcOrd="6" destOrd="0" presId="urn:microsoft.com/office/officeart/2005/8/layout/chevron1"/>
    <dgm:cxn modelId="{AF09FD08-2414-4C13-BBA5-82EC54F73981}" type="presParOf" srcId="{D3111197-59B0-4AF1-8685-2855BF4F2590}" destId="{E4DD50E2-8DDB-4F25-9478-5D1E0D537DBE}" srcOrd="7" destOrd="0" presId="urn:microsoft.com/office/officeart/2005/8/layout/chevron1"/>
    <dgm:cxn modelId="{CDA44446-C12F-4C42-BA03-0AEBA91F563B}" type="presParOf" srcId="{D3111197-59B0-4AF1-8685-2855BF4F2590}" destId="{8AB1D1A3-62A9-41FA-B3A7-0D1CE8E703B2}" srcOrd="8" destOrd="0" presId="urn:microsoft.com/office/officeart/2005/8/layout/chevron1"/>
    <dgm:cxn modelId="{CB9A73B0-B356-45BE-8217-FA0E4D18A2AE}" type="presParOf" srcId="{D3111197-59B0-4AF1-8685-2855BF4F2590}" destId="{29DEC27A-9741-44D1-9670-FF5405F1BC9F}" srcOrd="9" destOrd="0" presId="urn:microsoft.com/office/officeart/2005/8/layout/chevron1"/>
    <dgm:cxn modelId="{2C25F82A-3FF0-4F78-B089-8BFC86B6F393}" type="presParOf" srcId="{D3111197-59B0-4AF1-8685-2855BF4F2590}" destId="{B8D12838-C3E2-4686-A98E-A51623E92D91}"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6C8C3-4236-44B6-925F-B4D9BF55F529}">
      <dsp:nvSpPr>
        <dsp:cNvPr id="0" name=""/>
        <dsp:cNvSpPr/>
      </dsp:nvSpPr>
      <dsp:spPr>
        <a:xfrm>
          <a:off x="5620" y="1084179"/>
          <a:ext cx="2090706" cy="977681"/>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Load Dataset</a:t>
          </a:r>
        </a:p>
      </dsp:txBody>
      <dsp:txXfrm>
        <a:off x="494461" y="1084179"/>
        <a:ext cx="1113025" cy="977681"/>
      </dsp:txXfrm>
    </dsp:sp>
    <dsp:sp modelId="{F50E8C4F-B8B9-44B5-BF35-7EFCCBF1B723}">
      <dsp:nvSpPr>
        <dsp:cNvPr id="0" name=""/>
        <dsp:cNvSpPr/>
      </dsp:nvSpPr>
      <dsp:spPr>
        <a:xfrm>
          <a:off x="1887256" y="1084179"/>
          <a:ext cx="2090706" cy="977681"/>
        </a:xfrm>
        <a:prstGeom prst="chevron">
          <a:avLst/>
        </a:prstGeom>
        <a:gradFill rotWithShape="0">
          <a:gsLst>
            <a:gs pos="0">
              <a:schemeClr val="accent4">
                <a:hueOff val="1960178"/>
                <a:satOff val="-8155"/>
                <a:lumOff val="1922"/>
                <a:alphaOff val="0"/>
                <a:satMod val="103000"/>
                <a:lumMod val="102000"/>
                <a:tint val="94000"/>
              </a:schemeClr>
            </a:gs>
            <a:gs pos="50000">
              <a:schemeClr val="accent4">
                <a:hueOff val="1960178"/>
                <a:satOff val="-8155"/>
                <a:lumOff val="1922"/>
                <a:alphaOff val="0"/>
                <a:satMod val="110000"/>
                <a:lumMod val="100000"/>
                <a:shade val="100000"/>
              </a:schemeClr>
            </a:gs>
            <a:gs pos="100000">
              <a:schemeClr val="accent4">
                <a:hueOff val="1960178"/>
                <a:satOff val="-8155"/>
                <a:lumOff val="1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Preprocess data</a:t>
          </a:r>
        </a:p>
      </dsp:txBody>
      <dsp:txXfrm>
        <a:off x="2376097" y="1084179"/>
        <a:ext cx="1113025" cy="977681"/>
      </dsp:txXfrm>
    </dsp:sp>
    <dsp:sp modelId="{82F8A876-237D-422F-BF6F-EBF3C93616BE}">
      <dsp:nvSpPr>
        <dsp:cNvPr id="0" name=""/>
        <dsp:cNvSpPr/>
      </dsp:nvSpPr>
      <dsp:spPr>
        <a:xfrm>
          <a:off x="3768892" y="1084179"/>
          <a:ext cx="2090706" cy="977681"/>
        </a:xfrm>
        <a:prstGeom prst="chevron">
          <a:avLst/>
        </a:prstGeom>
        <a:gradFill rotWithShape="0">
          <a:gsLst>
            <a:gs pos="0">
              <a:schemeClr val="accent4">
                <a:hueOff val="3920356"/>
                <a:satOff val="-16311"/>
                <a:lumOff val="3843"/>
                <a:alphaOff val="0"/>
                <a:satMod val="103000"/>
                <a:lumMod val="102000"/>
                <a:tint val="94000"/>
              </a:schemeClr>
            </a:gs>
            <a:gs pos="50000">
              <a:schemeClr val="accent4">
                <a:hueOff val="3920356"/>
                <a:satOff val="-16311"/>
                <a:lumOff val="3843"/>
                <a:alphaOff val="0"/>
                <a:satMod val="110000"/>
                <a:lumMod val="100000"/>
                <a:shade val="100000"/>
              </a:schemeClr>
            </a:gs>
            <a:gs pos="100000">
              <a:schemeClr val="accent4">
                <a:hueOff val="3920356"/>
                <a:satOff val="-16311"/>
                <a:lumOff val="38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Split data into training and testing sets</a:t>
          </a:r>
        </a:p>
      </dsp:txBody>
      <dsp:txXfrm>
        <a:off x="4257733" y="1084179"/>
        <a:ext cx="1113025" cy="977681"/>
      </dsp:txXfrm>
    </dsp:sp>
    <dsp:sp modelId="{CA79D69B-C06A-43F9-8489-1992AF0853ED}">
      <dsp:nvSpPr>
        <dsp:cNvPr id="0" name=""/>
        <dsp:cNvSpPr/>
      </dsp:nvSpPr>
      <dsp:spPr>
        <a:xfrm>
          <a:off x="5650528" y="1084179"/>
          <a:ext cx="2090706" cy="977681"/>
        </a:xfrm>
        <a:prstGeom prst="chevron">
          <a:avLst/>
        </a:prstGeom>
        <a:gradFill rotWithShape="0">
          <a:gsLst>
            <a:gs pos="0">
              <a:schemeClr val="accent4">
                <a:hueOff val="5880535"/>
                <a:satOff val="-24466"/>
                <a:lumOff val="5765"/>
                <a:alphaOff val="0"/>
                <a:satMod val="103000"/>
                <a:lumMod val="102000"/>
                <a:tint val="94000"/>
              </a:schemeClr>
            </a:gs>
            <a:gs pos="50000">
              <a:schemeClr val="accent4">
                <a:hueOff val="5880535"/>
                <a:satOff val="-24466"/>
                <a:lumOff val="5765"/>
                <a:alphaOff val="0"/>
                <a:satMod val="110000"/>
                <a:lumMod val="100000"/>
                <a:shade val="100000"/>
              </a:schemeClr>
            </a:gs>
            <a:gs pos="100000">
              <a:schemeClr val="accent4">
                <a:hueOff val="5880535"/>
                <a:satOff val="-24466"/>
                <a:lumOff val="5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Load T5 model</a:t>
          </a:r>
        </a:p>
      </dsp:txBody>
      <dsp:txXfrm>
        <a:off x="6139369" y="1084179"/>
        <a:ext cx="1113025" cy="977681"/>
      </dsp:txXfrm>
    </dsp:sp>
    <dsp:sp modelId="{8AB1D1A3-62A9-41FA-B3A7-0D1CE8E703B2}">
      <dsp:nvSpPr>
        <dsp:cNvPr id="0" name=""/>
        <dsp:cNvSpPr/>
      </dsp:nvSpPr>
      <dsp:spPr>
        <a:xfrm>
          <a:off x="7532164" y="1084179"/>
          <a:ext cx="2090706" cy="977681"/>
        </a:xfrm>
        <a:prstGeom prst="chevron">
          <a:avLst/>
        </a:prstGeom>
        <a:gradFill rotWithShape="0">
          <a:gsLst>
            <a:gs pos="0">
              <a:schemeClr val="accent4">
                <a:hueOff val="7840713"/>
                <a:satOff val="-32622"/>
                <a:lumOff val="7686"/>
                <a:alphaOff val="0"/>
                <a:satMod val="103000"/>
                <a:lumMod val="102000"/>
                <a:tint val="94000"/>
              </a:schemeClr>
            </a:gs>
            <a:gs pos="50000">
              <a:schemeClr val="accent4">
                <a:hueOff val="7840713"/>
                <a:satOff val="-32622"/>
                <a:lumOff val="7686"/>
                <a:alphaOff val="0"/>
                <a:satMod val="110000"/>
                <a:lumMod val="100000"/>
                <a:shade val="100000"/>
              </a:schemeClr>
            </a:gs>
            <a:gs pos="100000">
              <a:schemeClr val="accent4">
                <a:hueOff val="7840713"/>
                <a:satOff val="-32622"/>
                <a:lumOff val="768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Set model parameters</a:t>
          </a:r>
        </a:p>
      </dsp:txBody>
      <dsp:txXfrm>
        <a:off x="8021005" y="1084179"/>
        <a:ext cx="1113025" cy="977681"/>
      </dsp:txXfrm>
    </dsp:sp>
    <dsp:sp modelId="{B8D12838-C3E2-4686-A98E-A51623E92D91}">
      <dsp:nvSpPr>
        <dsp:cNvPr id="0" name=""/>
        <dsp:cNvSpPr/>
      </dsp:nvSpPr>
      <dsp:spPr>
        <a:xfrm>
          <a:off x="9413800" y="1084179"/>
          <a:ext cx="2090706" cy="977681"/>
        </a:xfrm>
        <a:prstGeom prst="chevron">
          <a:avLst/>
        </a:prstGeom>
        <a:solidFill>
          <a:schemeClr val="accent5">
            <a:lumMod val="40000"/>
            <a:lumOff val="6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Train and evaluate model</a:t>
          </a:r>
        </a:p>
      </dsp:txBody>
      <dsp:txXfrm>
        <a:off x="9902641" y="1084179"/>
        <a:ext cx="1113025" cy="9776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E124A-BE7A-4531-A0BB-CC574D217D43}" type="datetimeFigureOut">
              <a:rPr lang="en-IN" smtClean="0"/>
              <a:t>09-10-2024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BAE59-2E6D-4F75-91C6-49C6982E2634}" type="slidenum">
              <a:rPr lang="en-IN" smtClean="0"/>
              <a:t>‹#›</a:t>
            </a:fld>
            <a:endParaRPr lang="en-IN"/>
          </a:p>
        </p:txBody>
      </p:sp>
    </p:spTree>
    <p:extLst>
      <p:ext uri="{BB962C8B-B14F-4D97-AF65-F5344CB8AC3E}">
        <p14:creationId xmlns:p14="http://schemas.microsoft.com/office/powerpoint/2010/main" val="709532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468C63-3FAD-4DF2-98B4-C3725F2DF617}" type="datetime1">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FE30E-0B0F-4198-89EF-8BED91706E8A}" type="slidenum">
              <a:rPr lang="en-IN" smtClean="0"/>
              <a:t>‹#›</a:t>
            </a:fld>
            <a:endParaRPr lang="en-IN"/>
          </a:p>
        </p:txBody>
      </p:sp>
    </p:spTree>
    <p:extLst>
      <p:ext uri="{BB962C8B-B14F-4D97-AF65-F5344CB8AC3E}">
        <p14:creationId xmlns:p14="http://schemas.microsoft.com/office/powerpoint/2010/main" val="2684032958"/>
      </p:ext>
    </p:extLst>
  </p:cSld>
  <p:clrMapOvr>
    <a:masterClrMapping/>
  </p:clrMapOvr>
  <p:transition spd="med">
    <p:pull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F67BA-DF9A-4294-AEA5-5D5346F25EBD}" type="datetime1">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FE30E-0B0F-4198-89EF-8BED91706E8A}" type="slidenum">
              <a:rPr lang="en-IN" smtClean="0"/>
              <a:t>‹#›</a:t>
            </a:fld>
            <a:endParaRPr lang="en-IN"/>
          </a:p>
        </p:txBody>
      </p:sp>
    </p:spTree>
    <p:extLst>
      <p:ext uri="{BB962C8B-B14F-4D97-AF65-F5344CB8AC3E}">
        <p14:creationId xmlns:p14="http://schemas.microsoft.com/office/powerpoint/2010/main" val="787424508"/>
      </p:ext>
    </p:extLst>
  </p:cSld>
  <p:clrMapOvr>
    <a:masterClrMapping/>
  </p:clrMapOvr>
  <p:transition spd="med">
    <p:pull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A4525-AF59-4E08-A7B9-18007037D215}" type="datetime1">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FE30E-0B0F-4198-89EF-8BED91706E8A}" type="slidenum">
              <a:rPr lang="en-IN" smtClean="0"/>
              <a:t>‹#›</a:t>
            </a:fld>
            <a:endParaRPr lang="en-IN"/>
          </a:p>
        </p:txBody>
      </p:sp>
    </p:spTree>
    <p:extLst>
      <p:ext uri="{BB962C8B-B14F-4D97-AF65-F5344CB8AC3E}">
        <p14:creationId xmlns:p14="http://schemas.microsoft.com/office/powerpoint/2010/main" val="219913720"/>
      </p:ext>
    </p:extLst>
  </p:cSld>
  <p:clrMapOvr>
    <a:masterClrMapping/>
  </p:clrMapOvr>
  <p:transition spd="med">
    <p:pull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33989"/>
            <a:ext cx="10515600" cy="853049"/>
          </a:xfrm>
        </p:spPr>
        <p:txBody>
          <a:bodyPr>
            <a:normAutofit/>
          </a:bodyPr>
          <a:lstStyle>
            <a:lvl1pPr>
              <a:defRPr sz="3200" b="0">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2166425"/>
            <a:ext cx="10515600" cy="40105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99C771E-CBB8-46B8-9A2B-C879EAEB6408}" type="datetime1">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FE30E-0B0F-4198-89EF-8BED91706E8A}" type="slidenum">
              <a:rPr lang="en-IN" smtClean="0"/>
              <a:t>‹#›</a:t>
            </a:fld>
            <a:endParaRPr lang="en-IN"/>
          </a:p>
        </p:txBody>
      </p:sp>
    </p:spTree>
    <p:extLst>
      <p:ext uri="{BB962C8B-B14F-4D97-AF65-F5344CB8AC3E}">
        <p14:creationId xmlns:p14="http://schemas.microsoft.com/office/powerpoint/2010/main" val="3711583788"/>
      </p:ext>
    </p:extLst>
  </p:cSld>
  <p:clrMapOvr>
    <a:masterClrMapping/>
  </p:clrMapOvr>
  <p:transition spd="med">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94C4658-4683-4DA4-8823-6DDE92686EAA}" type="datetime1">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FE30E-0B0F-4198-89EF-8BED91706E8A}" type="slidenum">
              <a:rPr lang="en-IN" smtClean="0"/>
              <a:t>‹#›</a:t>
            </a:fld>
            <a:endParaRPr lang="en-IN"/>
          </a:p>
        </p:txBody>
      </p:sp>
    </p:spTree>
    <p:extLst>
      <p:ext uri="{BB962C8B-B14F-4D97-AF65-F5344CB8AC3E}">
        <p14:creationId xmlns:p14="http://schemas.microsoft.com/office/powerpoint/2010/main" val="565029363"/>
      </p:ext>
    </p:extLst>
  </p:cSld>
  <p:clrMapOvr>
    <a:masterClrMapping/>
  </p:clrMapOvr>
  <p:transition spd="med">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5AD06F-8C1A-4A4E-9DFC-D86DB6E23C7B}" type="datetime1">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1FE30E-0B0F-4198-89EF-8BED91706E8A}" type="slidenum">
              <a:rPr lang="en-IN" smtClean="0"/>
              <a:t>‹#›</a:t>
            </a:fld>
            <a:endParaRPr lang="en-IN"/>
          </a:p>
        </p:txBody>
      </p:sp>
    </p:spTree>
    <p:extLst>
      <p:ext uri="{BB962C8B-B14F-4D97-AF65-F5344CB8AC3E}">
        <p14:creationId xmlns:p14="http://schemas.microsoft.com/office/powerpoint/2010/main" val="4275460078"/>
      </p:ext>
    </p:extLst>
  </p:cSld>
  <p:clrMapOvr>
    <a:masterClrMapping/>
  </p:clrMapOvr>
  <p:transition spd="med">
    <p:pull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EC0E5D-0813-4F41-AA59-AC7F0D20FB86}" type="datetime1">
              <a:rPr lang="en-IN" smtClean="0"/>
              <a:t>09-10-2024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1FE30E-0B0F-4198-89EF-8BED91706E8A}" type="slidenum">
              <a:rPr lang="en-IN" smtClean="0"/>
              <a:t>‹#›</a:t>
            </a:fld>
            <a:endParaRPr lang="en-IN"/>
          </a:p>
        </p:txBody>
      </p:sp>
    </p:spTree>
    <p:extLst>
      <p:ext uri="{BB962C8B-B14F-4D97-AF65-F5344CB8AC3E}">
        <p14:creationId xmlns:p14="http://schemas.microsoft.com/office/powerpoint/2010/main" val="4093202131"/>
      </p:ext>
    </p:extLst>
  </p:cSld>
  <p:clrMapOvr>
    <a:masterClrMapping/>
  </p:clrMapOvr>
  <p:transition spd="med">
    <p:pull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24930-7A83-4F5A-92E8-068FB474C119}" type="datetime1">
              <a:rPr lang="en-IN" smtClean="0"/>
              <a:t>09-10-2024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1FE30E-0B0F-4198-89EF-8BED91706E8A}" type="slidenum">
              <a:rPr lang="en-IN" smtClean="0"/>
              <a:t>‹#›</a:t>
            </a:fld>
            <a:endParaRPr lang="en-IN"/>
          </a:p>
        </p:txBody>
      </p:sp>
    </p:spTree>
    <p:extLst>
      <p:ext uri="{BB962C8B-B14F-4D97-AF65-F5344CB8AC3E}">
        <p14:creationId xmlns:p14="http://schemas.microsoft.com/office/powerpoint/2010/main" val="3373830308"/>
      </p:ext>
    </p:extLst>
  </p:cSld>
  <p:clrMapOvr>
    <a:masterClrMapping/>
  </p:clrMapOvr>
  <p:transition spd="med">
    <p:pull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1BC23-8F5C-4985-8EEC-B61C94528755}" type="datetime1">
              <a:rPr lang="en-IN" smtClean="0"/>
              <a:t>09-10-2024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1FE30E-0B0F-4198-89EF-8BED91706E8A}" type="slidenum">
              <a:rPr lang="en-IN" smtClean="0"/>
              <a:t>‹#›</a:t>
            </a:fld>
            <a:endParaRPr lang="en-IN"/>
          </a:p>
        </p:txBody>
      </p:sp>
    </p:spTree>
    <p:extLst>
      <p:ext uri="{BB962C8B-B14F-4D97-AF65-F5344CB8AC3E}">
        <p14:creationId xmlns:p14="http://schemas.microsoft.com/office/powerpoint/2010/main" val="3788731498"/>
      </p:ext>
    </p:extLst>
  </p:cSld>
  <p:clrMapOvr>
    <a:masterClrMapping/>
  </p:clrMapOvr>
  <p:transition spd="med">
    <p:pull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94B65-5307-408C-8D36-2438089955BA}" type="datetime1">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1FE30E-0B0F-4198-89EF-8BED91706E8A}" type="slidenum">
              <a:rPr lang="en-IN" smtClean="0"/>
              <a:t>‹#›</a:t>
            </a:fld>
            <a:endParaRPr lang="en-IN"/>
          </a:p>
        </p:txBody>
      </p:sp>
    </p:spTree>
    <p:extLst>
      <p:ext uri="{BB962C8B-B14F-4D97-AF65-F5344CB8AC3E}">
        <p14:creationId xmlns:p14="http://schemas.microsoft.com/office/powerpoint/2010/main" val="353406729"/>
      </p:ext>
    </p:extLst>
  </p:cSld>
  <p:clrMapOvr>
    <a:masterClrMapping/>
  </p:clrMapOvr>
  <p:transition spd="med">
    <p:pull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69061-74E0-4C91-AE1C-47CD3A3211C0}" type="datetime1">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1FE30E-0B0F-4198-89EF-8BED91706E8A}" type="slidenum">
              <a:rPr lang="en-IN" smtClean="0"/>
              <a:t>‹#›</a:t>
            </a:fld>
            <a:endParaRPr lang="en-IN"/>
          </a:p>
        </p:txBody>
      </p:sp>
    </p:spTree>
    <p:extLst>
      <p:ext uri="{BB962C8B-B14F-4D97-AF65-F5344CB8AC3E}">
        <p14:creationId xmlns:p14="http://schemas.microsoft.com/office/powerpoint/2010/main" val="3523949676"/>
      </p:ext>
    </p:extLst>
  </p:cSld>
  <p:clrMapOvr>
    <a:masterClrMapping/>
  </p:clrMapOvr>
  <p:transition spd="med">
    <p:pull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F9A9F-9624-4079-A7BB-096936516D87}" type="datetime1">
              <a:rPr lang="en-IN" smtClean="0"/>
              <a:t>09-10-2024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FE30E-0B0F-4198-89EF-8BED91706E8A}" type="slidenum">
              <a:rPr lang="en-IN" smtClean="0"/>
              <a:t>‹#›</a:t>
            </a:fld>
            <a:endParaRPr lang="en-IN"/>
          </a:p>
        </p:txBody>
      </p:sp>
    </p:spTree>
    <p:extLst>
      <p:ext uri="{BB962C8B-B14F-4D97-AF65-F5344CB8AC3E}">
        <p14:creationId xmlns:p14="http://schemas.microsoft.com/office/powerpoint/2010/main" val="2232880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pull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C591E0-B264-7B9F-8EFB-E683872E4F66}"/>
              </a:ext>
            </a:extLst>
          </p:cNvPr>
          <p:cNvSpPr>
            <a:spLocks noGrp="1"/>
          </p:cNvSpPr>
          <p:nvPr>
            <p:ph type="ctrTitle"/>
          </p:nvPr>
        </p:nvSpPr>
        <p:spPr>
          <a:xfrm>
            <a:off x="921701" y="1301626"/>
            <a:ext cx="10348598" cy="1780939"/>
          </a:xfrm>
        </p:spPr>
        <p:txBody>
          <a:bodyPr>
            <a:normAutofit/>
          </a:bodyPr>
          <a:lstStyle/>
          <a:p>
            <a:r>
              <a:rPr lang="en-US" sz="2000" b="1" dirty="0">
                <a:latin typeface="Times New Roman" panose="02020603050405020304" pitchFamily="18" charset="0"/>
                <a:cs typeface="Times New Roman" panose="02020603050405020304" pitchFamily="18" charset="0"/>
              </a:rPr>
              <a:t>A Presentation on </a:t>
            </a:r>
            <a:br>
              <a:rPr lang="en-US" sz="2200" b="1"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3300" b="1" dirty="0">
                <a:latin typeface="Times New Roman" panose="02020603050405020304" pitchFamily="18" charset="0"/>
                <a:cs typeface="Times New Roman" panose="02020603050405020304" pitchFamily="18" charset="0"/>
              </a:rPr>
              <a:t>A</a:t>
            </a:r>
            <a:r>
              <a:rPr lang="en-US" sz="3300" b="1" dirty="0">
                <a:effectLst/>
                <a:latin typeface="Times New Roman" panose="02020603050405020304" pitchFamily="18" charset="0"/>
                <a:ea typeface="Times New Roman" panose="02020603050405020304" pitchFamily="18" charset="0"/>
              </a:rPr>
              <a:t>bstractive summarization system for news articles</a:t>
            </a:r>
            <a:br>
              <a:rPr lang="en-US" sz="2800" dirty="0">
                <a:effectLst/>
                <a:latin typeface="Calibri" panose="020F0502020204030204" pitchFamily="34" charset="0"/>
                <a:ea typeface="Calibri" panose="020F0502020204030204" pitchFamily="34" charset="0"/>
              </a:rPr>
            </a:br>
            <a:endParaRPr lang="en-IN" sz="3200" b="1"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1E356FCE-9A1D-097C-2C52-C4488215A801}"/>
              </a:ext>
            </a:extLst>
          </p:cNvPr>
          <p:cNvSpPr>
            <a:spLocks noGrp="1"/>
          </p:cNvSpPr>
          <p:nvPr>
            <p:ph type="subTitle" idx="1"/>
          </p:nvPr>
        </p:nvSpPr>
        <p:spPr>
          <a:xfrm>
            <a:off x="1057835" y="3082565"/>
            <a:ext cx="10076330" cy="3204000"/>
          </a:xfrm>
        </p:spPr>
        <p:txBody>
          <a:bodyPr>
            <a:normAutofit fontScale="92500" lnSpcReduction="20000"/>
          </a:bodyPr>
          <a:lstStyle/>
          <a:p>
            <a:pPr marL="0" indent="0">
              <a:buClr>
                <a:schemeClr val="dk1"/>
              </a:buClr>
              <a:buSzPts val="2400"/>
              <a:buFont typeface="Times New Roman"/>
              <a:buNone/>
            </a:pPr>
            <a:r>
              <a:rPr lang="en-US" sz="2100" b="1" dirty="0">
                <a:latin typeface="Times New Roman" panose="02020603050405020304" pitchFamily="18" charset="0"/>
                <a:cs typeface="Times New Roman" panose="02020603050405020304" pitchFamily="18" charset="0"/>
              </a:rPr>
              <a:t>Presented By</a:t>
            </a:r>
          </a:p>
          <a:p>
            <a:pPr marL="0" indent="0">
              <a:buClr>
                <a:schemeClr val="dk1"/>
              </a:buClr>
              <a:buSzPts val="2400"/>
              <a:buFont typeface="Times New Roman"/>
              <a:buNone/>
            </a:pPr>
            <a:r>
              <a:rPr lang="en-US" sz="2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Rohan Jadhav                        [A49, TU8F2122058]</a:t>
            </a:r>
          </a:p>
          <a:p>
            <a:pPr marL="0" indent="0">
              <a:buClr>
                <a:schemeClr val="dk1"/>
              </a:buClr>
              <a:buSzPts val="2400"/>
              <a:buFont typeface="Times New Roman"/>
              <a:buNone/>
            </a:pPr>
            <a:r>
              <a:rPr lang="en-US" sz="2000" dirty="0">
                <a:latin typeface="Times New Roman" panose="02020603050405020304" pitchFamily="18" charset="0"/>
                <a:cs typeface="Times New Roman" panose="02020603050405020304" pitchFamily="18" charset="0"/>
              </a:rPr>
              <a:t>    Vasudha Singh                       [A45, TU8F2122053]</a:t>
            </a:r>
          </a:p>
          <a:p>
            <a:pPr>
              <a:buClr>
                <a:schemeClr val="dk1"/>
              </a:buClr>
              <a:buSzPts val="2400"/>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Srushti</a:t>
            </a:r>
            <a:r>
              <a:rPr lang="en-US" sz="2000" dirty="0">
                <a:latin typeface="Times New Roman" panose="02020603050405020304" pitchFamily="18" charset="0"/>
                <a:cs typeface="Times New Roman" panose="02020603050405020304" pitchFamily="18" charset="0"/>
              </a:rPr>
              <a:t> Mhatre                       [A47, TU8F2122055]</a:t>
            </a:r>
          </a:p>
          <a:p>
            <a:pPr marL="0" indent="0">
              <a:buClr>
                <a:schemeClr val="dk1"/>
              </a:buClr>
              <a:buSzPts val="2400"/>
              <a:buFont typeface="Times New Roman"/>
              <a:buNone/>
            </a:pPr>
            <a:endParaRPr lang="en-US" sz="2000" dirty="0">
              <a:latin typeface="Times New Roman" panose="02020603050405020304" pitchFamily="18" charset="0"/>
              <a:cs typeface="Times New Roman" panose="02020603050405020304" pitchFamily="18" charset="0"/>
            </a:endParaRPr>
          </a:p>
          <a:p>
            <a:pPr marL="0" indent="0">
              <a:buClr>
                <a:schemeClr val="dk1"/>
              </a:buClr>
              <a:buSzPts val="2400"/>
              <a:buFont typeface="Times New Roman"/>
              <a:buNone/>
            </a:pPr>
            <a:r>
              <a:rPr lang="en-US" sz="2000" dirty="0">
                <a:latin typeface="Times New Roman" panose="02020603050405020304" pitchFamily="18" charset="0"/>
                <a:cs typeface="Times New Roman" panose="02020603050405020304" pitchFamily="18" charset="0"/>
              </a:rPr>
              <a:t>    </a:t>
            </a:r>
            <a:endParaRPr lang="en-US" sz="2000" dirty="0"/>
          </a:p>
          <a:p>
            <a:pPr marL="72000"/>
            <a:r>
              <a:rPr lang="en-US" sz="2000" dirty="0">
                <a:latin typeface="Times New Roman" panose="02020603050405020304" pitchFamily="18" charset="0"/>
                <a:cs typeface="Times New Roman" panose="02020603050405020304" pitchFamily="18" charset="0"/>
              </a:rPr>
              <a:t>CLASS: BE – A                           BATCH: A3</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100" b="1" dirty="0">
                <a:latin typeface="Times New Roman" panose="02020603050405020304" pitchFamily="18" charset="0"/>
                <a:cs typeface="Times New Roman" panose="02020603050405020304" pitchFamily="18" charset="0"/>
              </a:rPr>
              <a:t>Under the Guidance of</a:t>
            </a:r>
          </a:p>
          <a:p>
            <a:pPr marL="72000"/>
            <a:r>
              <a:rPr lang="en-US" sz="2000" dirty="0">
                <a:latin typeface="Times New Roman" panose="02020603050405020304" pitchFamily="18" charset="0"/>
                <a:cs typeface="Times New Roman" panose="02020603050405020304" pitchFamily="18" charset="0"/>
              </a:rPr>
              <a:t>Prof. </a:t>
            </a:r>
            <a:r>
              <a:rPr lang="en-US" sz="2000" dirty="0" err="1">
                <a:latin typeface="Times New Roman" panose="02020603050405020304" pitchFamily="18" charset="0"/>
                <a:cs typeface="Times New Roman" panose="02020603050405020304" pitchFamily="18" charset="0"/>
              </a:rPr>
              <a:t>Saima</a:t>
            </a:r>
            <a:r>
              <a:rPr lang="en-US" sz="2000" dirty="0">
                <a:latin typeface="Times New Roman" panose="02020603050405020304" pitchFamily="18" charset="0"/>
                <a:cs typeface="Times New Roman" panose="02020603050405020304" pitchFamily="18" charset="0"/>
              </a:rPr>
              <a:t> Sayyed</a:t>
            </a:r>
            <a:endParaRPr lang="en-IN" sz="2000" dirty="0">
              <a:latin typeface="Times New Roman" panose="02020603050405020304" pitchFamily="18" charset="0"/>
              <a:cs typeface="Times New Roman" panose="02020603050405020304" pitchFamily="18" charset="0"/>
            </a:endParaRPr>
          </a:p>
          <a:p>
            <a:pPr marL="72000"/>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290809"/>
      </p:ext>
    </p:extLst>
  </p:cSld>
  <p:clrMapOvr>
    <a:masterClrMapping/>
  </p:clrMapOvr>
  <p:transition spd="med">
    <p:pull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1A4E7-5409-4BB6-B259-992AE5CF0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16DC21-EE19-EB18-1F7B-0FEC8A82D2B3}"/>
              </a:ext>
            </a:extLst>
          </p:cNvPr>
          <p:cNvSpPr>
            <a:spLocks noGrp="1"/>
          </p:cNvSpPr>
          <p:nvPr>
            <p:ph type="title"/>
          </p:nvPr>
        </p:nvSpPr>
        <p:spPr>
          <a:xfrm>
            <a:off x="789494" y="1398483"/>
            <a:ext cx="10515600" cy="853049"/>
          </a:xfrm>
        </p:spPr>
        <p:txBody>
          <a:bodyPr/>
          <a:lstStyle/>
          <a:p>
            <a:pPr marL="0" lvl="0" indent="0" algn="ctr">
              <a:lnSpc>
                <a:spcPct val="115000"/>
              </a:lnSpc>
              <a:buNone/>
            </a:pPr>
            <a:r>
              <a:rPr lang="en-GB" dirty="0">
                <a:ea typeface="Arial" panose="020B0604020202020204" pitchFamily="34" charset="0"/>
              </a:rPr>
              <a:t>PROGRESS WORK</a:t>
            </a:r>
            <a:r>
              <a:rPr lang="en-GB" sz="3200" u="none" strike="noStrike" dirty="0">
                <a:effectLst/>
                <a:ea typeface="Arial" panose="020B0604020202020204" pitchFamily="34" charset="0"/>
              </a:rPr>
              <a:t> </a:t>
            </a:r>
          </a:p>
        </p:txBody>
      </p:sp>
      <p:sp>
        <p:nvSpPr>
          <p:cNvPr id="4" name="Slide Number Placeholder 3">
            <a:extLst>
              <a:ext uri="{FF2B5EF4-FFF2-40B4-BE49-F238E27FC236}">
                <a16:creationId xmlns:a16="http://schemas.microsoft.com/office/drawing/2014/main" id="{22D8139D-814A-AA28-1E97-C6A0DAC86386}"/>
              </a:ext>
            </a:extLst>
          </p:cNvPr>
          <p:cNvSpPr>
            <a:spLocks noGrp="1"/>
          </p:cNvSpPr>
          <p:nvPr>
            <p:ph type="sldNum" sz="quarter" idx="12"/>
          </p:nvPr>
        </p:nvSpPr>
        <p:spPr/>
        <p:txBody>
          <a:bodyPr/>
          <a:lstStyle/>
          <a:p>
            <a:fld id="{A41FE30E-0B0F-4198-89EF-8BED91706E8A}" type="slidenum">
              <a:rPr lang="en-IN" smtClean="0"/>
              <a:t>10</a:t>
            </a:fld>
            <a:endParaRPr lang="en-IN"/>
          </a:p>
        </p:txBody>
      </p:sp>
      <p:sp>
        <p:nvSpPr>
          <p:cNvPr id="3" name="TextBox 2">
            <a:extLst>
              <a:ext uri="{FF2B5EF4-FFF2-40B4-BE49-F238E27FC236}">
                <a16:creationId xmlns:a16="http://schemas.microsoft.com/office/drawing/2014/main" id="{94DD2D84-8F52-8AE6-D43D-1F567E662528}"/>
              </a:ext>
            </a:extLst>
          </p:cNvPr>
          <p:cNvSpPr txBox="1"/>
          <p:nvPr/>
        </p:nvSpPr>
        <p:spPr>
          <a:xfrm>
            <a:off x="3402290" y="6106335"/>
            <a:ext cx="5387419" cy="417422"/>
          </a:xfrm>
          <a:prstGeom prst="rect">
            <a:avLst/>
          </a:prstGeom>
          <a:noFill/>
        </p:spPr>
        <p:txBody>
          <a:bodyPr wrap="square" rtlCol="0">
            <a:spAutoFit/>
          </a:bodyPr>
          <a:lstStyle/>
          <a:p>
            <a:pPr algn="ctr">
              <a:lnSpc>
                <a:spcPct val="150000"/>
              </a:lnSpc>
              <a:spcAft>
                <a:spcPts val="0"/>
              </a:spcAft>
            </a:pPr>
            <a:r>
              <a:rPr lang="en-US" sz="1600" dirty="0">
                <a:latin typeface="Times New Roman" panose="02020603050405020304" pitchFamily="18" charset="0"/>
                <a:ea typeface="Times New Roman" panose="02020603050405020304" pitchFamily="18" charset="0"/>
              </a:rPr>
              <a:t>Fig 4. Validating and testing the model</a:t>
            </a:r>
            <a:endParaRPr lang="en-IN" sz="1600" dirty="0">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037C0CFC-1806-BD01-309C-30F2211DFC39}"/>
              </a:ext>
            </a:extLst>
          </p:cNvPr>
          <p:cNvPicPr>
            <a:picLocks noChangeAspect="1"/>
          </p:cNvPicPr>
          <p:nvPr/>
        </p:nvPicPr>
        <p:blipFill>
          <a:blip r:embed="rId2"/>
          <a:stretch>
            <a:fillRect/>
          </a:stretch>
        </p:blipFill>
        <p:spPr>
          <a:xfrm>
            <a:off x="1909780" y="2475931"/>
            <a:ext cx="8372438" cy="3406005"/>
          </a:xfrm>
          <a:prstGeom prst="rect">
            <a:avLst/>
          </a:prstGeom>
        </p:spPr>
      </p:pic>
    </p:spTree>
    <p:extLst>
      <p:ext uri="{BB962C8B-B14F-4D97-AF65-F5344CB8AC3E}">
        <p14:creationId xmlns:p14="http://schemas.microsoft.com/office/powerpoint/2010/main" val="1823946109"/>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C4D0-2181-3B44-8ED1-CDEA14F6344C}"/>
              </a:ext>
            </a:extLst>
          </p:cNvPr>
          <p:cNvSpPr>
            <a:spLocks noGrp="1"/>
          </p:cNvSpPr>
          <p:nvPr>
            <p:ph type="title"/>
          </p:nvPr>
        </p:nvSpPr>
        <p:spPr>
          <a:xfrm>
            <a:off x="838200" y="1545021"/>
            <a:ext cx="10515600" cy="853049"/>
          </a:xfrm>
        </p:spPr>
        <p:txBody>
          <a:bodyPr/>
          <a:lstStyle/>
          <a:p>
            <a:pPr algn="ctr"/>
            <a:r>
              <a:rPr lang="en-US" dirty="0"/>
              <a:t>FUTURE SCOPE</a:t>
            </a:r>
            <a:endParaRPr lang="en-IN" dirty="0"/>
          </a:p>
        </p:txBody>
      </p:sp>
      <p:sp>
        <p:nvSpPr>
          <p:cNvPr id="3" name="Content Placeholder 2">
            <a:extLst>
              <a:ext uri="{FF2B5EF4-FFF2-40B4-BE49-F238E27FC236}">
                <a16:creationId xmlns:a16="http://schemas.microsoft.com/office/drawing/2014/main" id="{D3172498-72E8-D872-1B38-CB9D0A381463}"/>
              </a:ext>
            </a:extLst>
          </p:cNvPr>
          <p:cNvSpPr>
            <a:spLocks noGrp="1"/>
          </p:cNvSpPr>
          <p:nvPr>
            <p:ph idx="1"/>
          </p:nvPr>
        </p:nvSpPr>
        <p:spPr>
          <a:xfrm>
            <a:off x="838200" y="2398070"/>
            <a:ext cx="11070965" cy="4217276"/>
          </a:xfrm>
        </p:spPr>
        <p:txBody>
          <a:bodyPr>
            <a:normAutofit fontScale="77500" lnSpcReduction="20000"/>
          </a:bodyPr>
          <a:lstStyle/>
          <a:p>
            <a:pPr lvl="0">
              <a:lnSpc>
                <a:spcPct val="120000"/>
              </a:lnSpc>
            </a:pPr>
            <a:r>
              <a:rPr lang="en-IN" b="1" dirty="0"/>
              <a:t>Model Refinement: </a:t>
            </a:r>
            <a:r>
              <a:rPr lang="en-IN" dirty="0"/>
              <a:t>Future work could focus on enhancing the coherence and quality of generated summaries by using larger, more diverse datasets and applying advanced fine-tuning techniques.</a:t>
            </a:r>
          </a:p>
          <a:p>
            <a:pPr lvl="0">
              <a:lnSpc>
                <a:spcPct val="120000"/>
              </a:lnSpc>
            </a:pPr>
            <a:r>
              <a:rPr lang="en-IN" b="1" dirty="0"/>
              <a:t>Alternative Models: </a:t>
            </a:r>
            <a:r>
              <a:rPr lang="en-IN" dirty="0"/>
              <a:t>Exploring other transformer-based models such as BART or Pegasus might yield improved results, as these models have been optimized specifically for summarization tasks.</a:t>
            </a:r>
          </a:p>
          <a:p>
            <a:pPr lvl="0">
              <a:lnSpc>
                <a:spcPct val="120000"/>
              </a:lnSpc>
            </a:pPr>
            <a:r>
              <a:rPr lang="en-IN" b="1" dirty="0"/>
              <a:t>Evaluation</a:t>
            </a:r>
            <a:r>
              <a:rPr lang="en-IN" dirty="0"/>
              <a:t>: Implementing more comprehensive evaluation techniques, including human evaluation, could provide better insights into the quality and readability of the generated summaries.</a:t>
            </a:r>
          </a:p>
          <a:p>
            <a:pPr lvl="0">
              <a:lnSpc>
                <a:spcPct val="120000"/>
              </a:lnSpc>
            </a:pPr>
            <a:r>
              <a:rPr lang="en-IN" b="1" dirty="0"/>
              <a:t>Deployment</a:t>
            </a:r>
            <a:r>
              <a:rPr lang="en-IN" dirty="0"/>
              <a:t>: As a future step, the summarization model could be deployed as a web application where users can input articles and receive concise summaries in real-time.</a:t>
            </a:r>
          </a:p>
          <a:p>
            <a:pPr marL="0" indent="0" algn="just">
              <a:lnSpc>
                <a:spcPct val="120000"/>
              </a:lnSpc>
              <a:buNone/>
            </a:pPr>
            <a:endParaRPr lang="en-US" sz="1500" dirty="0"/>
          </a:p>
        </p:txBody>
      </p:sp>
      <p:sp>
        <p:nvSpPr>
          <p:cNvPr id="4" name="Slide Number Placeholder 3">
            <a:extLst>
              <a:ext uri="{FF2B5EF4-FFF2-40B4-BE49-F238E27FC236}">
                <a16:creationId xmlns:a16="http://schemas.microsoft.com/office/drawing/2014/main" id="{3196DC14-2D71-4C69-A22E-0C42D7CCC52F}"/>
              </a:ext>
            </a:extLst>
          </p:cNvPr>
          <p:cNvSpPr>
            <a:spLocks noGrp="1"/>
          </p:cNvSpPr>
          <p:nvPr>
            <p:ph type="sldNum" sz="quarter" idx="12"/>
          </p:nvPr>
        </p:nvSpPr>
        <p:spPr/>
        <p:txBody>
          <a:bodyPr/>
          <a:lstStyle/>
          <a:p>
            <a:fld id="{A41FE30E-0B0F-4198-89EF-8BED91706E8A}" type="slidenum">
              <a:rPr lang="en-IN" smtClean="0"/>
              <a:t>11</a:t>
            </a:fld>
            <a:endParaRPr lang="en-IN"/>
          </a:p>
        </p:txBody>
      </p:sp>
    </p:spTree>
    <p:extLst>
      <p:ext uri="{BB962C8B-B14F-4D97-AF65-F5344CB8AC3E}">
        <p14:creationId xmlns:p14="http://schemas.microsoft.com/office/powerpoint/2010/main" val="2273987093"/>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CF37-785E-4595-AED2-07E6C0300478}"/>
              </a:ext>
            </a:extLst>
          </p:cNvPr>
          <p:cNvSpPr>
            <a:spLocks noGrp="1"/>
          </p:cNvSpPr>
          <p:nvPr>
            <p:ph type="title"/>
          </p:nvPr>
        </p:nvSpPr>
        <p:spPr/>
        <p:txBody>
          <a:bodyPr>
            <a:normAutofit/>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9B20C151-4DA1-422F-B59C-E6306965A12D}"/>
              </a:ext>
            </a:extLst>
          </p:cNvPr>
          <p:cNvSpPr>
            <a:spLocks noGrp="1"/>
          </p:cNvSpPr>
          <p:nvPr>
            <p:ph idx="1"/>
          </p:nvPr>
        </p:nvSpPr>
        <p:spPr/>
        <p:txBody>
          <a:bodyPr/>
          <a:lstStyle/>
          <a:p>
            <a:pPr marL="0" indent="0">
              <a:buNone/>
            </a:pPr>
            <a:r>
              <a:rPr lang="en-IN" dirty="0"/>
              <a:t>In conclusion, the project successfully implemented an abstractive summarization model using the T5 architecture, which was able to generate concise summaries of news articles. The T5 model, trained using the simplet5 library, performed well in terms of summarizing content, as evaluated by the ROUGE metric.</a:t>
            </a:r>
          </a:p>
        </p:txBody>
      </p:sp>
      <p:sp>
        <p:nvSpPr>
          <p:cNvPr id="4" name="Slide Number Placeholder 3">
            <a:extLst>
              <a:ext uri="{FF2B5EF4-FFF2-40B4-BE49-F238E27FC236}">
                <a16:creationId xmlns:a16="http://schemas.microsoft.com/office/drawing/2014/main" id="{1980B2F2-8074-424C-B77F-49FDAFF2B1BB}"/>
              </a:ext>
            </a:extLst>
          </p:cNvPr>
          <p:cNvSpPr>
            <a:spLocks noGrp="1"/>
          </p:cNvSpPr>
          <p:nvPr>
            <p:ph type="sldNum" sz="quarter" idx="12"/>
          </p:nvPr>
        </p:nvSpPr>
        <p:spPr/>
        <p:txBody>
          <a:bodyPr/>
          <a:lstStyle/>
          <a:p>
            <a:fld id="{A41FE30E-0B0F-4198-89EF-8BED91706E8A}" type="slidenum">
              <a:rPr lang="en-IN" smtClean="0"/>
              <a:t>12</a:t>
            </a:fld>
            <a:endParaRPr lang="en-IN"/>
          </a:p>
        </p:txBody>
      </p:sp>
    </p:spTree>
    <p:extLst>
      <p:ext uri="{BB962C8B-B14F-4D97-AF65-F5344CB8AC3E}">
        <p14:creationId xmlns:p14="http://schemas.microsoft.com/office/powerpoint/2010/main" val="2481750673"/>
      </p:ext>
    </p:extLst>
  </p:cSld>
  <p:clrMapOvr>
    <a:masterClrMapping/>
  </p:clrMapOvr>
  <p:transition spd="med">
    <p:pull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12" name="Google Shape;12;p1"/>
          <p:cNvSpPr txBox="1">
            <a:spLocks noGrp="1"/>
          </p:cNvSpPr>
          <p:nvPr>
            <p:ph type="title"/>
          </p:nvPr>
        </p:nvSpPr>
        <p:spPr>
          <a:xfrm>
            <a:off x="838200" y="1133989"/>
            <a:ext cx="10515600" cy="852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Times New Roman"/>
              <a:buNone/>
            </a:pPr>
            <a:r>
              <a:rPr lang="en-US" dirty="0"/>
              <a:t>CONTENTS</a:t>
            </a:r>
            <a:endParaRPr dirty="0"/>
          </a:p>
        </p:txBody>
      </p:sp>
      <p:sp>
        <p:nvSpPr>
          <p:cNvPr id="13" name="Google Shape;13;p1"/>
          <p:cNvSpPr txBox="1">
            <a:spLocks noGrp="1"/>
          </p:cNvSpPr>
          <p:nvPr>
            <p:ph type="body" idx="1"/>
          </p:nvPr>
        </p:nvSpPr>
        <p:spPr>
          <a:xfrm>
            <a:off x="838200" y="2166425"/>
            <a:ext cx="10515600" cy="4010400"/>
          </a:xfrm>
          <a:prstGeom prst="rect">
            <a:avLst/>
          </a:prstGeom>
          <a:noFill/>
          <a:ln>
            <a:noFill/>
          </a:ln>
        </p:spPr>
        <p:txBody>
          <a:bodyPr spcFirstLastPara="1" wrap="square" lIns="91425" tIns="45700" rIns="91425" bIns="45700" anchor="t" anchorCtr="0">
            <a:normAutofit/>
          </a:bodyPr>
          <a:lstStyle/>
          <a:p>
            <a:pPr marL="228600" lvl="0" indent="-215265" algn="l" rtl="0">
              <a:lnSpc>
                <a:spcPct val="90000"/>
              </a:lnSpc>
              <a:spcBef>
                <a:spcPts val="0"/>
              </a:spcBef>
              <a:spcAft>
                <a:spcPts val="0"/>
              </a:spcAft>
              <a:buClr>
                <a:schemeClr val="dk1"/>
              </a:buClr>
              <a:buSzPct val="100000"/>
              <a:buChar char="•"/>
            </a:pPr>
            <a:r>
              <a:rPr lang="en-US" sz="2400" dirty="0">
                <a:latin typeface="Times New Roman"/>
                <a:ea typeface="Times New Roman"/>
                <a:cs typeface="Times New Roman"/>
                <a:sym typeface="Times New Roman"/>
              </a:rPr>
              <a:t>Introduction</a:t>
            </a:r>
            <a:endParaRPr sz="2400" dirty="0"/>
          </a:p>
          <a:p>
            <a:pPr marL="228600" lvl="0" indent="-215265" algn="l" rtl="0">
              <a:lnSpc>
                <a:spcPct val="90000"/>
              </a:lnSpc>
              <a:spcBef>
                <a:spcPts val="1000"/>
              </a:spcBef>
              <a:spcAft>
                <a:spcPts val="0"/>
              </a:spcAft>
              <a:buClr>
                <a:schemeClr val="dk1"/>
              </a:buClr>
              <a:buSzPct val="100000"/>
              <a:buChar char="•"/>
            </a:pPr>
            <a:r>
              <a:rPr lang="en-US" sz="2400" dirty="0"/>
              <a:t>Problem Statement</a:t>
            </a:r>
            <a:endParaRPr sz="2400" dirty="0"/>
          </a:p>
          <a:p>
            <a:pPr marL="228600" lvl="0" indent="-215265" algn="l" rtl="0">
              <a:lnSpc>
                <a:spcPct val="90000"/>
              </a:lnSpc>
              <a:spcBef>
                <a:spcPts val="1000"/>
              </a:spcBef>
              <a:spcAft>
                <a:spcPts val="0"/>
              </a:spcAft>
              <a:buSzPct val="100000"/>
              <a:buChar char="•"/>
            </a:pPr>
            <a:r>
              <a:rPr lang="en-US" sz="2400" dirty="0"/>
              <a:t>Methodology </a:t>
            </a:r>
          </a:p>
          <a:p>
            <a:pPr marL="228600" lvl="0" indent="-215265" algn="l" rtl="0">
              <a:lnSpc>
                <a:spcPct val="90000"/>
              </a:lnSpc>
              <a:spcBef>
                <a:spcPts val="1000"/>
              </a:spcBef>
              <a:spcAft>
                <a:spcPts val="0"/>
              </a:spcAft>
              <a:buSzPct val="100000"/>
              <a:buChar char="•"/>
            </a:pPr>
            <a:r>
              <a:rPr lang="en-US" sz="2400" dirty="0"/>
              <a:t>Progress Work</a:t>
            </a:r>
          </a:p>
          <a:p>
            <a:pPr marL="228600" lvl="0" indent="-215265" algn="l" rtl="0">
              <a:lnSpc>
                <a:spcPct val="90000"/>
              </a:lnSpc>
              <a:spcBef>
                <a:spcPts val="1000"/>
              </a:spcBef>
              <a:spcAft>
                <a:spcPts val="0"/>
              </a:spcAft>
              <a:buSzPct val="100000"/>
              <a:buChar char="•"/>
            </a:pPr>
            <a:r>
              <a:rPr lang="en-US" sz="2400" dirty="0"/>
              <a:t>Future Scope</a:t>
            </a:r>
          </a:p>
          <a:p>
            <a:pPr marL="228600" lvl="0" indent="-215265" algn="l" rtl="0">
              <a:lnSpc>
                <a:spcPct val="90000"/>
              </a:lnSpc>
              <a:spcBef>
                <a:spcPts val="1000"/>
              </a:spcBef>
              <a:spcAft>
                <a:spcPts val="0"/>
              </a:spcAft>
              <a:buSzPct val="100000"/>
              <a:buChar char="•"/>
            </a:pPr>
            <a:r>
              <a:rPr lang="en-US" sz="2400" dirty="0"/>
              <a:t>Conclusion</a:t>
            </a:r>
          </a:p>
          <a:p>
            <a:pPr marL="0" lvl="0" indent="0" algn="l" rtl="0">
              <a:lnSpc>
                <a:spcPct val="90000"/>
              </a:lnSpc>
              <a:spcBef>
                <a:spcPts val="1000"/>
              </a:spcBef>
              <a:spcAft>
                <a:spcPts val="0"/>
              </a:spcAft>
              <a:buClr>
                <a:schemeClr val="dk1"/>
              </a:buClr>
              <a:buSzPct val="100000"/>
              <a:buNone/>
            </a:pPr>
            <a:endParaRPr dirty="0"/>
          </a:p>
        </p:txBody>
      </p:sp>
      <p:sp>
        <p:nvSpPr>
          <p:cNvPr id="14" name="Google Shape;1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C4D0-2181-3B44-8ED1-CDEA14F6344C}"/>
              </a:ext>
            </a:extLst>
          </p:cNvPr>
          <p:cNvSpPr>
            <a:spLocks noGrp="1"/>
          </p:cNvSpPr>
          <p:nvPr>
            <p:ph type="title"/>
          </p:nvPr>
        </p:nvSpPr>
        <p:spPr>
          <a:xfrm>
            <a:off x="838200" y="1545021"/>
            <a:ext cx="10515600" cy="853049"/>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D3172498-72E8-D872-1B38-CB9D0A381463}"/>
              </a:ext>
            </a:extLst>
          </p:cNvPr>
          <p:cNvSpPr>
            <a:spLocks noGrp="1"/>
          </p:cNvSpPr>
          <p:nvPr>
            <p:ph idx="1"/>
          </p:nvPr>
        </p:nvSpPr>
        <p:spPr>
          <a:xfrm>
            <a:off x="896775" y="2576253"/>
            <a:ext cx="10631196" cy="3962659"/>
          </a:xfrm>
        </p:spPr>
        <p:txBody>
          <a:bodyPr>
            <a:noAutofit/>
          </a:bodyPr>
          <a:lstStyle/>
          <a:p>
            <a:pPr marL="0" indent="0">
              <a:lnSpc>
                <a:spcPct val="115000"/>
              </a:lnSpc>
              <a:buNone/>
            </a:pPr>
            <a:r>
              <a:rPr lang="en-US" sz="2400" dirty="0"/>
              <a:t>Abstractive Summarization involves generating a concise version of a given text while using new phrases and words instead of simply extracting key sentences. Unlike extractive summarization, which selects and assembles existing phrases, abstractive summarization relies on understanding the content and rephrasing it. The T5 model, or Text-to-Text Transfer Transformer, treats all NLP problems as text-generation tasks, which makes it highly versatile for tasks like summarization, translation, and text classification. In this project, the T5 model is trained on a dataset of news articles to generate summaries that capture the essence of each article.</a:t>
            </a:r>
            <a:endParaRPr lang="en-IN" sz="2400" dirty="0"/>
          </a:p>
          <a:p>
            <a:pPr marL="0" lvl="0" indent="0">
              <a:lnSpc>
                <a:spcPct val="115000"/>
              </a:lnSpc>
              <a:buNone/>
            </a:pPr>
            <a:r>
              <a:rPr lang="en-US" sz="2000" b="0" i="0" dirty="0">
                <a:effectLst/>
              </a:rPr>
              <a:t>.</a:t>
            </a:r>
          </a:p>
        </p:txBody>
      </p:sp>
      <p:sp>
        <p:nvSpPr>
          <p:cNvPr id="4" name="Slide Number Placeholder 3">
            <a:extLst>
              <a:ext uri="{FF2B5EF4-FFF2-40B4-BE49-F238E27FC236}">
                <a16:creationId xmlns:a16="http://schemas.microsoft.com/office/drawing/2014/main" id="{3196DC14-2D71-4C69-A22E-0C42D7CCC52F}"/>
              </a:ext>
            </a:extLst>
          </p:cNvPr>
          <p:cNvSpPr>
            <a:spLocks noGrp="1"/>
          </p:cNvSpPr>
          <p:nvPr>
            <p:ph type="sldNum" sz="quarter" idx="12"/>
          </p:nvPr>
        </p:nvSpPr>
        <p:spPr/>
        <p:txBody>
          <a:bodyPr/>
          <a:lstStyle/>
          <a:p>
            <a:fld id="{A41FE30E-0B0F-4198-89EF-8BED91706E8A}" type="slidenum">
              <a:rPr lang="en-IN" smtClean="0"/>
              <a:t>3</a:t>
            </a:fld>
            <a:endParaRPr lang="en-IN"/>
          </a:p>
        </p:txBody>
      </p:sp>
    </p:spTree>
    <p:extLst>
      <p:ext uri="{BB962C8B-B14F-4D97-AF65-F5344CB8AC3E}">
        <p14:creationId xmlns:p14="http://schemas.microsoft.com/office/powerpoint/2010/main" val="2463032786"/>
      </p:ext>
    </p:extLst>
  </p:cSld>
  <p:clrMapOvr>
    <a:masterClrMapping/>
  </p:clrMapOvr>
  <p:transition spd="med">
    <p:pull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C4D0-2181-3B44-8ED1-CDEA14F6344C}"/>
              </a:ext>
            </a:extLst>
          </p:cNvPr>
          <p:cNvSpPr>
            <a:spLocks noGrp="1"/>
          </p:cNvSpPr>
          <p:nvPr>
            <p:ph type="title"/>
          </p:nvPr>
        </p:nvSpPr>
        <p:spPr>
          <a:xfrm>
            <a:off x="838200" y="1545021"/>
            <a:ext cx="10515600" cy="853049"/>
          </a:xfrm>
        </p:spPr>
        <p:txBody>
          <a:bodyPr/>
          <a:lstStyle/>
          <a:p>
            <a:pPr algn="ctr"/>
            <a:r>
              <a:rPr lang="en-US" dirty="0"/>
              <a:t>PROBLEM STATEMENT</a:t>
            </a:r>
            <a:endParaRPr lang="en-IN" dirty="0"/>
          </a:p>
        </p:txBody>
      </p:sp>
      <p:sp>
        <p:nvSpPr>
          <p:cNvPr id="4" name="Slide Number Placeholder 3">
            <a:extLst>
              <a:ext uri="{FF2B5EF4-FFF2-40B4-BE49-F238E27FC236}">
                <a16:creationId xmlns:a16="http://schemas.microsoft.com/office/drawing/2014/main" id="{3196DC14-2D71-4C69-A22E-0C42D7CCC52F}"/>
              </a:ext>
            </a:extLst>
          </p:cNvPr>
          <p:cNvSpPr>
            <a:spLocks noGrp="1"/>
          </p:cNvSpPr>
          <p:nvPr>
            <p:ph type="sldNum" sz="quarter" idx="12"/>
          </p:nvPr>
        </p:nvSpPr>
        <p:spPr/>
        <p:txBody>
          <a:bodyPr/>
          <a:lstStyle/>
          <a:p>
            <a:fld id="{A41FE30E-0B0F-4198-89EF-8BED91706E8A}" type="slidenum">
              <a:rPr lang="en-IN" smtClean="0"/>
              <a:t>4</a:t>
            </a:fld>
            <a:endParaRPr lang="en-IN"/>
          </a:p>
        </p:txBody>
      </p:sp>
      <p:sp>
        <p:nvSpPr>
          <p:cNvPr id="8" name="Rectangle 7">
            <a:extLst>
              <a:ext uri="{FF2B5EF4-FFF2-40B4-BE49-F238E27FC236}">
                <a16:creationId xmlns:a16="http://schemas.microsoft.com/office/drawing/2014/main" id="{54EEC963-08E5-44AD-AA5E-0C2F67496216}"/>
              </a:ext>
            </a:extLst>
          </p:cNvPr>
          <p:cNvSpPr/>
          <p:nvPr/>
        </p:nvSpPr>
        <p:spPr>
          <a:xfrm>
            <a:off x="1028700" y="2828836"/>
            <a:ext cx="10515600" cy="1569660"/>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rPr>
              <a:t>The task of summarizing news articles is challenging due to the need to retain essential information while being concise. The objective is to build a machine learning model that can generate human-like abstractive summaries from given news articles</a:t>
            </a:r>
            <a:endParaRPr lang="en-IN" sz="2400" dirty="0"/>
          </a:p>
        </p:txBody>
      </p:sp>
      <p:sp>
        <p:nvSpPr>
          <p:cNvPr id="9" name="Rectangle 8">
            <a:extLst>
              <a:ext uri="{FF2B5EF4-FFF2-40B4-BE49-F238E27FC236}">
                <a16:creationId xmlns:a16="http://schemas.microsoft.com/office/drawing/2014/main" id="{B4A292EF-3126-4F43-8C4D-A72C3DA31522}"/>
              </a:ext>
            </a:extLst>
          </p:cNvPr>
          <p:cNvSpPr/>
          <p:nvPr/>
        </p:nvSpPr>
        <p:spPr>
          <a:xfrm>
            <a:off x="1028700" y="4648694"/>
            <a:ext cx="10325100" cy="1697901"/>
          </a:xfrm>
          <a:prstGeom prst="rect">
            <a:avLst/>
          </a:prstGeom>
        </p:spPr>
        <p:txBody>
          <a:bodyPr wrap="square">
            <a:spAutoFit/>
          </a:bodyPr>
          <a:lstStyle/>
          <a:p>
            <a:pPr marL="161290" algn="just">
              <a:spcBef>
                <a:spcPts val="450"/>
              </a:spcBef>
              <a:spcAft>
                <a:spcPts val="0"/>
              </a:spcAft>
            </a:pPr>
            <a:r>
              <a:rPr lang="en-US" sz="2400" dirty="0">
                <a:latin typeface="Times New Roman" panose="02020603050405020304" pitchFamily="18" charset="0"/>
                <a:ea typeface="Times New Roman" panose="02020603050405020304" pitchFamily="18" charset="0"/>
              </a:rPr>
              <a:t>The model should be :</a:t>
            </a:r>
            <a:endParaRPr lang="en-IN" sz="2400" dirty="0">
              <a:latin typeface="Times New Roman" panose="02020603050405020304" pitchFamily="18" charset="0"/>
              <a:ea typeface="Times New Roman" panose="02020603050405020304" pitchFamily="18" charset="0"/>
            </a:endParaRPr>
          </a:p>
          <a:p>
            <a:pPr marL="342900" lvl="0" indent="-342900" algn="just">
              <a:spcBef>
                <a:spcPts val="450"/>
              </a:spcBef>
              <a:spcAft>
                <a:spcPts val="0"/>
              </a:spcAft>
              <a:buFont typeface="Symbol" panose="05050102010706020507" pitchFamily="18" charset="2"/>
              <a:buChar char=""/>
            </a:pPr>
            <a:r>
              <a:rPr lang="en-US" sz="2400" dirty="0">
                <a:latin typeface="Times New Roman" panose="02020603050405020304" pitchFamily="18" charset="0"/>
                <a:ea typeface="Times New Roman" panose="02020603050405020304" pitchFamily="18" charset="0"/>
              </a:rPr>
              <a:t>Capable of understanding the content of the news articles.</a:t>
            </a:r>
            <a:endParaRPr lang="en-IN" sz="2400" dirty="0">
              <a:latin typeface="Times New Roman" panose="02020603050405020304" pitchFamily="18" charset="0"/>
              <a:ea typeface="Times New Roman" panose="02020603050405020304" pitchFamily="18" charset="0"/>
            </a:endParaRPr>
          </a:p>
          <a:p>
            <a:pPr marL="342900" lvl="0" indent="-342900" algn="just">
              <a:spcBef>
                <a:spcPts val="450"/>
              </a:spcBef>
              <a:spcAft>
                <a:spcPts val="0"/>
              </a:spcAft>
              <a:buFont typeface="Symbol" panose="05050102010706020507" pitchFamily="18" charset="2"/>
              <a:buChar char=""/>
            </a:pPr>
            <a:r>
              <a:rPr lang="en-US" sz="2400" dirty="0">
                <a:latin typeface="Times New Roman" panose="02020603050405020304" pitchFamily="18" charset="0"/>
                <a:ea typeface="Times New Roman" panose="02020603050405020304" pitchFamily="18" charset="0"/>
              </a:rPr>
              <a:t> Produce summaries that convey the same key points as the original content in a shorter form</a:t>
            </a:r>
            <a:r>
              <a:rPr lang="en-US" dirty="0">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77038715"/>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C4D0-2181-3B44-8ED1-CDEA14F6344C}"/>
              </a:ext>
            </a:extLst>
          </p:cNvPr>
          <p:cNvSpPr>
            <a:spLocks noGrp="1"/>
          </p:cNvSpPr>
          <p:nvPr>
            <p:ph type="title"/>
          </p:nvPr>
        </p:nvSpPr>
        <p:spPr>
          <a:xfrm>
            <a:off x="838200" y="1545021"/>
            <a:ext cx="10515600" cy="853049"/>
          </a:xfrm>
        </p:spPr>
        <p:txBody>
          <a:bodyPr/>
          <a:lstStyle/>
          <a:p>
            <a:pPr algn="ctr"/>
            <a:r>
              <a:rPr lang="en-IN" dirty="0"/>
              <a:t>HARDWARE &amp; SOFTWARE REQUIREMENTS</a:t>
            </a:r>
          </a:p>
        </p:txBody>
      </p:sp>
      <p:sp>
        <p:nvSpPr>
          <p:cNvPr id="3" name="Content Placeholder 2">
            <a:extLst>
              <a:ext uri="{FF2B5EF4-FFF2-40B4-BE49-F238E27FC236}">
                <a16:creationId xmlns:a16="http://schemas.microsoft.com/office/drawing/2014/main" id="{D3172498-72E8-D872-1B38-CB9D0A381463}"/>
              </a:ext>
            </a:extLst>
          </p:cNvPr>
          <p:cNvSpPr>
            <a:spLocks noGrp="1"/>
          </p:cNvSpPr>
          <p:nvPr>
            <p:ph idx="1"/>
          </p:nvPr>
        </p:nvSpPr>
        <p:spPr>
          <a:xfrm>
            <a:off x="838200" y="2923170"/>
            <a:ext cx="10515600" cy="3433180"/>
          </a:xfrm>
        </p:spPr>
        <p:txBody>
          <a:bodyPr>
            <a:noAutofit/>
          </a:bodyPr>
          <a:lstStyle/>
          <a:p>
            <a:pPr marL="0" indent="0" algn="just">
              <a:buNone/>
            </a:pPr>
            <a:r>
              <a:rPr lang="en-US" sz="2400" dirty="0"/>
              <a:t>1. </a:t>
            </a:r>
            <a:r>
              <a:rPr lang="en-US" sz="2400" b="1" dirty="0"/>
              <a:t>Environment: </a:t>
            </a:r>
            <a:r>
              <a:rPr lang="en-US" sz="2400" dirty="0"/>
              <a:t>The project requires the use of Google </a:t>
            </a:r>
            <a:r>
              <a:rPr lang="en-US" sz="2400" dirty="0" err="1"/>
              <a:t>Colab</a:t>
            </a:r>
            <a:r>
              <a:rPr lang="en-US" sz="2400" dirty="0"/>
              <a:t>, which offers GPU support, and access to Google Drive to store and retrieve the dataset.</a:t>
            </a:r>
          </a:p>
          <a:p>
            <a:pPr marL="0" indent="0" algn="just">
              <a:buNone/>
            </a:pPr>
            <a:r>
              <a:rPr lang="en-US" sz="2400" dirty="0"/>
              <a:t>2.  </a:t>
            </a:r>
            <a:r>
              <a:rPr lang="en-US" sz="2400" b="1" dirty="0"/>
              <a:t>Python Libraries:</a:t>
            </a:r>
          </a:p>
          <a:p>
            <a:pPr algn="just"/>
            <a:r>
              <a:rPr lang="en-US" sz="2400" dirty="0"/>
              <a:t>transformers (version 4.10.0 or higher): For pre-trained models that can be fine-tuned.</a:t>
            </a:r>
          </a:p>
          <a:p>
            <a:pPr algn="just"/>
            <a:r>
              <a:rPr lang="en-US" sz="2400" dirty="0"/>
              <a:t>simplet5 (version 0.1.1 or higher): To simplify the training and implementation of the T5 model.</a:t>
            </a:r>
          </a:p>
          <a:p>
            <a:pPr algn="just"/>
            <a:r>
              <a:rPr lang="en-US" sz="2400" dirty="0"/>
              <a:t>pandas and </a:t>
            </a:r>
            <a:r>
              <a:rPr lang="en-US" sz="2400" dirty="0" err="1"/>
              <a:t>numpy</a:t>
            </a:r>
            <a:r>
              <a:rPr lang="en-US" sz="2400" dirty="0"/>
              <a:t>: For data manipulation and numerical operations,</a:t>
            </a:r>
          </a:p>
          <a:p>
            <a:pPr marL="0" indent="0" algn="just">
              <a:buNone/>
            </a:pPr>
            <a:endParaRPr lang="en-IN" sz="2000" dirty="0"/>
          </a:p>
        </p:txBody>
      </p:sp>
      <p:sp>
        <p:nvSpPr>
          <p:cNvPr id="4" name="Slide Number Placeholder 3">
            <a:extLst>
              <a:ext uri="{FF2B5EF4-FFF2-40B4-BE49-F238E27FC236}">
                <a16:creationId xmlns:a16="http://schemas.microsoft.com/office/drawing/2014/main" id="{3196DC14-2D71-4C69-A22E-0C42D7CCC52F}"/>
              </a:ext>
            </a:extLst>
          </p:cNvPr>
          <p:cNvSpPr>
            <a:spLocks noGrp="1"/>
          </p:cNvSpPr>
          <p:nvPr>
            <p:ph type="sldNum" sz="quarter" idx="12"/>
          </p:nvPr>
        </p:nvSpPr>
        <p:spPr/>
        <p:txBody>
          <a:bodyPr/>
          <a:lstStyle/>
          <a:p>
            <a:fld id="{A41FE30E-0B0F-4198-89EF-8BED91706E8A}" type="slidenum">
              <a:rPr lang="en-IN" smtClean="0"/>
              <a:t>5</a:t>
            </a:fld>
            <a:endParaRPr lang="en-IN"/>
          </a:p>
        </p:txBody>
      </p:sp>
    </p:spTree>
    <p:extLst>
      <p:ext uri="{BB962C8B-B14F-4D97-AF65-F5344CB8AC3E}">
        <p14:creationId xmlns:p14="http://schemas.microsoft.com/office/powerpoint/2010/main" val="575414771"/>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C4D0-2181-3B44-8ED1-CDEA14F6344C}"/>
              </a:ext>
            </a:extLst>
          </p:cNvPr>
          <p:cNvSpPr>
            <a:spLocks noGrp="1"/>
          </p:cNvSpPr>
          <p:nvPr>
            <p:ph type="title"/>
          </p:nvPr>
        </p:nvSpPr>
        <p:spPr>
          <a:xfrm>
            <a:off x="838200" y="1208315"/>
            <a:ext cx="10515600" cy="963385"/>
          </a:xfrm>
        </p:spPr>
        <p:txBody>
          <a:bodyPr/>
          <a:lstStyle/>
          <a:p>
            <a:pPr marL="0" lvl="0" indent="0" algn="ctr">
              <a:lnSpc>
                <a:spcPct val="115000"/>
              </a:lnSpc>
              <a:buNone/>
            </a:pPr>
            <a:r>
              <a:rPr lang="en-GB" sz="3200" u="none" strike="noStrike" dirty="0">
                <a:effectLst/>
                <a:ea typeface="Arial" panose="020B0604020202020204" pitchFamily="34" charset="0"/>
              </a:rPr>
              <a:t>METHODOLOGY </a:t>
            </a:r>
          </a:p>
        </p:txBody>
      </p:sp>
      <p:sp>
        <p:nvSpPr>
          <p:cNvPr id="3" name="Content Placeholder 2">
            <a:extLst>
              <a:ext uri="{FF2B5EF4-FFF2-40B4-BE49-F238E27FC236}">
                <a16:creationId xmlns:a16="http://schemas.microsoft.com/office/drawing/2014/main" id="{D3172498-72E8-D872-1B38-CB9D0A381463}"/>
              </a:ext>
            </a:extLst>
          </p:cNvPr>
          <p:cNvSpPr>
            <a:spLocks noGrp="1"/>
          </p:cNvSpPr>
          <p:nvPr>
            <p:ph idx="1"/>
          </p:nvPr>
        </p:nvSpPr>
        <p:spPr>
          <a:xfrm>
            <a:off x="440870" y="2171700"/>
            <a:ext cx="11495315" cy="3842601"/>
          </a:xfrm>
        </p:spPr>
        <p:txBody>
          <a:bodyPr>
            <a:noAutofit/>
          </a:bodyPr>
          <a:lstStyle/>
          <a:p>
            <a:pPr lvl="0"/>
            <a:r>
              <a:rPr lang="en-IN" sz="2400" b="1" dirty="0"/>
              <a:t>Dataset Preparation</a:t>
            </a:r>
            <a:r>
              <a:rPr lang="en-IN" sz="2400" dirty="0"/>
              <a:t>: The dataset used is a collection of news articles stored in a CSV file (news_summary.csv). It includes the columns headlines and text, which contain the headline and the full news article text, respectively. The data was loaded from Google Drive and </a:t>
            </a:r>
            <a:r>
              <a:rPr lang="en-IN" sz="2400" dirty="0" err="1"/>
              <a:t>preprocessed</a:t>
            </a:r>
            <a:r>
              <a:rPr lang="en-IN" sz="2400" dirty="0"/>
              <a:t> to remove any inconsistencies.</a:t>
            </a:r>
            <a:endParaRPr lang="en-IN" sz="2400" u="sng" dirty="0"/>
          </a:p>
          <a:p>
            <a:pPr marL="0" indent="0">
              <a:buNone/>
            </a:pPr>
            <a:endParaRPr lang="en-IN" sz="2400" u="sng" dirty="0"/>
          </a:p>
          <a:p>
            <a:pPr lvl="0"/>
            <a:r>
              <a:rPr lang="en-IN" sz="2400" b="1" dirty="0" err="1"/>
              <a:t>Preprocessing</a:t>
            </a:r>
            <a:r>
              <a:rPr lang="en-IN" sz="2400" dirty="0"/>
              <a:t>: Basic </a:t>
            </a:r>
            <a:r>
              <a:rPr lang="en-IN" sz="2400" dirty="0" err="1"/>
              <a:t>preprocessing</a:t>
            </a:r>
            <a:r>
              <a:rPr lang="en-IN" sz="2400" dirty="0"/>
              <a:t> techniques, such as removing unnecessary characters and handling missing values, were applied. The dataset was then split into training and testing sets to evaluate the model's performance.</a:t>
            </a:r>
            <a:endParaRPr lang="en-IN" sz="2400" u="sng" dirty="0"/>
          </a:p>
          <a:p>
            <a:pPr marL="0" indent="0">
              <a:buNone/>
            </a:pPr>
            <a:endParaRPr lang="en-IN" sz="2400" dirty="0"/>
          </a:p>
          <a:p>
            <a:pPr lvl="0"/>
            <a:r>
              <a:rPr lang="en-IN" sz="2400" b="1" dirty="0"/>
              <a:t>Model Selection</a:t>
            </a:r>
            <a:r>
              <a:rPr lang="en-IN" sz="2400" dirty="0"/>
              <a:t>: The simplet5 library was used to train the T5 model, which is particularly well-suited for abstractive summarization. The model was trained using the headlines as targets and the text as inputs.</a:t>
            </a:r>
            <a:endParaRPr lang="en-IN" sz="2400" u="sng" dirty="0"/>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196DC14-2D71-4C69-A22E-0C42D7CCC52F}"/>
              </a:ext>
            </a:extLst>
          </p:cNvPr>
          <p:cNvSpPr>
            <a:spLocks noGrp="1"/>
          </p:cNvSpPr>
          <p:nvPr>
            <p:ph type="sldNum" sz="quarter" idx="12"/>
          </p:nvPr>
        </p:nvSpPr>
        <p:spPr/>
        <p:txBody>
          <a:bodyPr/>
          <a:lstStyle/>
          <a:p>
            <a:fld id="{A41FE30E-0B0F-4198-89EF-8BED91706E8A}" type="slidenum">
              <a:rPr lang="en-IN" smtClean="0"/>
              <a:t>6</a:t>
            </a:fld>
            <a:endParaRPr lang="en-IN"/>
          </a:p>
        </p:txBody>
      </p:sp>
    </p:spTree>
    <p:extLst>
      <p:ext uri="{BB962C8B-B14F-4D97-AF65-F5344CB8AC3E}">
        <p14:creationId xmlns:p14="http://schemas.microsoft.com/office/powerpoint/2010/main" val="568469945"/>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1A4E7-5409-4BB6-B259-992AE5CF0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16DC21-EE19-EB18-1F7B-0FEC8A82D2B3}"/>
              </a:ext>
            </a:extLst>
          </p:cNvPr>
          <p:cNvSpPr>
            <a:spLocks noGrp="1"/>
          </p:cNvSpPr>
          <p:nvPr>
            <p:ph type="title"/>
          </p:nvPr>
        </p:nvSpPr>
        <p:spPr>
          <a:xfrm>
            <a:off x="838200" y="1545021"/>
            <a:ext cx="10515600" cy="853049"/>
          </a:xfrm>
        </p:spPr>
        <p:txBody>
          <a:bodyPr/>
          <a:lstStyle/>
          <a:p>
            <a:pPr marL="0" lvl="0" indent="0" algn="ctr">
              <a:lnSpc>
                <a:spcPct val="115000"/>
              </a:lnSpc>
              <a:buNone/>
            </a:pPr>
            <a:r>
              <a:rPr lang="en-GB" sz="3200" u="none" strike="noStrike" dirty="0">
                <a:effectLst/>
                <a:ea typeface="Arial" panose="020B0604020202020204" pitchFamily="34" charset="0"/>
              </a:rPr>
              <a:t>METHODOLOGY </a:t>
            </a:r>
          </a:p>
        </p:txBody>
      </p:sp>
      <p:sp>
        <p:nvSpPr>
          <p:cNvPr id="4" name="Slide Number Placeholder 3">
            <a:extLst>
              <a:ext uri="{FF2B5EF4-FFF2-40B4-BE49-F238E27FC236}">
                <a16:creationId xmlns:a16="http://schemas.microsoft.com/office/drawing/2014/main" id="{22D8139D-814A-AA28-1E97-C6A0DAC86386}"/>
              </a:ext>
            </a:extLst>
          </p:cNvPr>
          <p:cNvSpPr>
            <a:spLocks noGrp="1"/>
          </p:cNvSpPr>
          <p:nvPr>
            <p:ph type="sldNum" sz="quarter" idx="12"/>
          </p:nvPr>
        </p:nvSpPr>
        <p:spPr/>
        <p:txBody>
          <a:bodyPr/>
          <a:lstStyle/>
          <a:p>
            <a:fld id="{A41FE30E-0B0F-4198-89EF-8BED91706E8A}" type="slidenum">
              <a:rPr lang="en-IN" smtClean="0"/>
              <a:t>7</a:t>
            </a:fld>
            <a:endParaRPr lang="en-IN"/>
          </a:p>
        </p:txBody>
      </p:sp>
      <p:graphicFrame>
        <p:nvGraphicFramePr>
          <p:cNvPr id="12" name="Content Placeholder 8">
            <a:extLst>
              <a:ext uri="{FF2B5EF4-FFF2-40B4-BE49-F238E27FC236}">
                <a16:creationId xmlns:a16="http://schemas.microsoft.com/office/drawing/2014/main" id="{7FCA100F-C509-93A1-1E3D-18424E2C9244}"/>
              </a:ext>
            </a:extLst>
          </p:cNvPr>
          <p:cNvGraphicFramePr>
            <a:graphicFrameLocks noGrp="1"/>
          </p:cNvGraphicFramePr>
          <p:nvPr>
            <p:ph idx="1"/>
            <p:extLst>
              <p:ext uri="{D42A27DB-BD31-4B8C-83A1-F6EECF244321}">
                <p14:modId xmlns:p14="http://schemas.microsoft.com/office/powerpoint/2010/main" val="1037197902"/>
              </p:ext>
            </p:extLst>
          </p:nvPr>
        </p:nvGraphicFramePr>
        <p:xfrm>
          <a:off x="340936" y="2398070"/>
          <a:ext cx="11510128" cy="3146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4DD2D84-8F52-8AE6-D43D-1F567E662528}"/>
              </a:ext>
            </a:extLst>
          </p:cNvPr>
          <p:cNvSpPr txBox="1"/>
          <p:nvPr/>
        </p:nvSpPr>
        <p:spPr>
          <a:xfrm>
            <a:off x="3454922" y="5205557"/>
            <a:ext cx="5500541"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1. Workflow for Abstractive Summarization </a:t>
            </a:r>
          </a:p>
        </p:txBody>
      </p:sp>
    </p:spTree>
    <p:extLst>
      <p:ext uri="{BB962C8B-B14F-4D97-AF65-F5344CB8AC3E}">
        <p14:creationId xmlns:p14="http://schemas.microsoft.com/office/powerpoint/2010/main" val="3301843811"/>
      </p:ext>
    </p:extLst>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1A4E7-5409-4BB6-B259-992AE5CF0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16DC21-EE19-EB18-1F7B-0FEC8A82D2B3}"/>
              </a:ext>
            </a:extLst>
          </p:cNvPr>
          <p:cNvSpPr>
            <a:spLocks noGrp="1"/>
          </p:cNvSpPr>
          <p:nvPr>
            <p:ph type="title"/>
          </p:nvPr>
        </p:nvSpPr>
        <p:spPr>
          <a:xfrm>
            <a:off x="838200" y="1545021"/>
            <a:ext cx="10515600" cy="853049"/>
          </a:xfrm>
        </p:spPr>
        <p:txBody>
          <a:bodyPr/>
          <a:lstStyle/>
          <a:p>
            <a:pPr marL="0" lvl="0" indent="0" algn="ctr">
              <a:lnSpc>
                <a:spcPct val="115000"/>
              </a:lnSpc>
              <a:buNone/>
            </a:pPr>
            <a:r>
              <a:rPr lang="en-GB" dirty="0">
                <a:ea typeface="Arial" panose="020B0604020202020204" pitchFamily="34" charset="0"/>
              </a:rPr>
              <a:t>PROGRESS WORK</a:t>
            </a:r>
            <a:r>
              <a:rPr lang="en-GB" sz="3200" u="none" strike="noStrike" dirty="0">
                <a:effectLst/>
                <a:ea typeface="Arial" panose="020B0604020202020204" pitchFamily="34" charset="0"/>
              </a:rPr>
              <a:t> </a:t>
            </a:r>
          </a:p>
        </p:txBody>
      </p:sp>
      <p:sp>
        <p:nvSpPr>
          <p:cNvPr id="4" name="Slide Number Placeholder 3">
            <a:extLst>
              <a:ext uri="{FF2B5EF4-FFF2-40B4-BE49-F238E27FC236}">
                <a16:creationId xmlns:a16="http://schemas.microsoft.com/office/drawing/2014/main" id="{22D8139D-814A-AA28-1E97-C6A0DAC86386}"/>
              </a:ext>
            </a:extLst>
          </p:cNvPr>
          <p:cNvSpPr>
            <a:spLocks noGrp="1"/>
          </p:cNvSpPr>
          <p:nvPr>
            <p:ph type="sldNum" sz="quarter" idx="12"/>
          </p:nvPr>
        </p:nvSpPr>
        <p:spPr/>
        <p:txBody>
          <a:bodyPr/>
          <a:lstStyle/>
          <a:p>
            <a:fld id="{A41FE30E-0B0F-4198-89EF-8BED91706E8A}" type="slidenum">
              <a:rPr lang="en-IN" smtClean="0"/>
              <a:t>8</a:t>
            </a:fld>
            <a:endParaRPr lang="en-IN"/>
          </a:p>
        </p:txBody>
      </p:sp>
      <p:sp>
        <p:nvSpPr>
          <p:cNvPr id="3" name="TextBox 2">
            <a:extLst>
              <a:ext uri="{FF2B5EF4-FFF2-40B4-BE49-F238E27FC236}">
                <a16:creationId xmlns:a16="http://schemas.microsoft.com/office/drawing/2014/main" id="{94DD2D84-8F52-8AE6-D43D-1F567E662528}"/>
              </a:ext>
            </a:extLst>
          </p:cNvPr>
          <p:cNvSpPr txBox="1"/>
          <p:nvPr/>
        </p:nvSpPr>
        <p:spPr>
          <a:xfrm>
            <a:off x="3454922" y="5842384"/>
            <a:ext cx="5387419"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2. Data loading and preprocessing</a:t>
            </a:r>
          </a:p>
        </p:txBody>
      </p:sp>
      <p:pic>
        <p:nvPicPr>
          <p:cNvPr id="8" name="Picture 7">
            <a:extLst>
              <a:ext uri="{FF2B5EF4-FFF2-40B4-BE49-F238E27FC236}">
                <a16:creationId xmlns:a16="http://schemas.microsoft.com/office/drawing/2014/main" id="{B010AD45-1F7A-9532-6CB0-A9B2B3E2D70E}"/>
              </a:ext>
            </a:extLst>
          </p:cNvPr>
          <p:cNvPicPr>
            <a:picLocks noChangeAspect="1"/>
          </p:cNvPicPr>
          <p:nvPr/>
        </p:nvPicPr>
        <p:blipFill>
          <a:blip r:embed="rId2"/>
          <a:stretch>
            <a:fillRect/>
          </a:stretch>
        </p:blipFill>
        <p:spPr>
          <a:xfrm>
            <a:off x="583991" y="2995812"/>
            <a:ext cx="5512010" cy="1948543"/>
          </a:xfrm>
          <a:prstGeom prst="rect">
            <a:avLst/>
          </a:prstGeom>
        </p:spPr>
      </p:pic>
      <p:pic>
        <p:nvPicPr>
          <p:cNvPr id="10" name="Picture 9">
            <a:extLst>
              <a:ext uri="{FF2B5EF4-FFF2-40B4-BE49-F238E27FC236}">
                <a16:creationId xmlns:a16="http://schemas.microsoft.com/office/drawing/2014/main" id="{E18EF1DF-6809-E8F4-51B2-F5714343F721}"/>
              </a:ext>
            </a:extLst>
          </p:cNvPr>
          <p:cNvPicPr>
            <a:picLocks noChangeAspect="1"/>
          </p:cNvPicPr>
          <p:nvPr/>
        </p:nvPicPr>
        <p:blipFill>
          <a:blip r:embed="rId3"/>
          <a:stretch>
            <a:fillRect/>
          </a:stretch>
        </p:blipFill>
        <p:spPr>
          <a:xfrm>
            <a:off x="6438868" y="2573482"/>
            <a:ext cx="5070455" cy="2846572"/>
          </a:xfrm>
          <a:prstGeom prst="rect">
            <a:avLst/>
          </a:prstGeom>
        </p:spPr>
      </p:pic>
    </p:spTree>
    <p:extLst>
      <p:ext uri="{BB962C8B-B14F-4D97-AF65-F5344CB8AC3E}">
        <p14:creationId xmlns:p14="http://schemas.microsoft.com/office/powerpoint/2010/main" val="482518607"/>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1A4E7-5409-4BB6-B259-992AE5CF0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16DC21-EE19-EB18-1F7B-0FEC8A82D2B3}"/>
              </a:ext>
            </a:extLst>
          </p:cNvPr>
          <p:cNvSpPr>
            <a:spLocks noGrp="1"/>
          </p:cNvSpPr>
          <p:nvPr>
            <p:ph type="title"/>
          </p:nvPr>
        </p:nvSpPr>
        <p:spPr>
          <a:xfrm>
            <a:off x="789494" y="1398483"/>
            <a:ext cx="10515600" cy="853049"/>
          </a:xfrm>
        </p:spPr>
        <p:txBody>
          <a:bodyPr/>
          <a:lstStyle/>
          <a:p>
            <a:pPr marL="0" lvl="0" indent="0" algn="ctr">
              <a:lnSpc>
                <a:spcPct val="115000"/>
              </a:lnSpc>
              <a:buNone/>
            </a:pPr>
            <a:r>
              <a:rPr lang="en-GB" dirty="0">
                <a:ea typeface="Arial" panose="020B0604020202020204" pitchFamily="34" charset="0"/>
              </a:rPr>
              <a:t>PROGRESS WORK</a:t>
            </a:r>
            <a:r>
              <a:rPr lang="en-GB" sz="3200" u="none" strike="noStrike" dirty="0">
                <a:effectLst/>
                <a:ea typeface="Arial" panose="020B0604020202020204" pitchFamily="34" charset="0"/>
              </a:rPr>
              <a:t> </a:t>
            </a:r>
          </a:p>
        </p:txBody>
      </p:sp>
      <p:sp>
        <p:nvSpPr>
          <p:cNvPr id="4" name="Slide Number Placeholder 3">
            <a:extLst>
              <a:ext uri="{FF2B5EF4-FFF2-40B4-BE49-F238E27FC236}">
                <a16:creationId xmlns:a16="http://schemas.microsoft.com/office/drawing/2014/main" id="{22D8139D-814A-AA28-1E97-C6A0DAC86386}"/>
              </a:ext>
            </a:extLst>
          </p:cNvPr>
          <p:cNvSpPr>
            <a:spLocks noGrp="1"/>
          </p:cNvSpPr>
          <p:nvPr>
            <p:ph type="sldNum" sz="quarter" idx="12"/>
          </p:nvPr>
        </p:nvSpPr>
        <p:spPr/>
        <p:txBody>
          <a:bodyPr/>
          <a:lstStyle/>
          <a:p>
            <a:fld id="{A41FE30E-0B0F-4198-89EF-8BED91706E8A}" type="slidenum">
              <a:rPr lang="en-IN" smtClean="0"/>
              <a:t>9</a:t>
            </a:fld>
            <a:endParaRPr lang="en-IN"/>
          </a:p>
        </p:txBody>
      </p:sp>
      <p:sp>
        <p:nvSpPr>
          <p:cNvPr id="3" name="TextBox 2">
            <a:extLst>
              <a:ext uri="{FF2B5EF4-FFF2-40B4-BE49-F238E27FC236}">
                <a16:creationId xmlns:a16="http://schemas.microsoft.com/office/drawing/2014/main" id="{94DD2D84-8F52-8AE6-D43D-1F567E662528}"/>
              </a:ext>
            </a:extLst>
          </p:cNvPr>
          <p:cNvSpPr txBox="1"/>
          <p:nvPr/>
        </p:nvSpPr>
        <p:spPr>
          <a:xfrm>
            <a:off x="3402290" y="5926367"/>
            <a:ext cx="5387419"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3. Loading and training Model</a:t>
            </a:r>
          </a:p>
        </p:txBody>
      </p:sp>
      <p:pic>
        <p:nvPicPr>
          <p:cNvPr id="7" name="Picture 6">
            <a:extLst>
              <a:ext uri="{FF2B5EF4-FFF2-40B4-BE49-F238E27FC236}">
                <a16:creationId xmlns:a16="http://schemas.microsoft.com/office/drawing/2014/main" id="{5475A683-B7DB-4DD6-AD0C-6E3CC84FF00B}"/>
              </a:ext>
            </a:extLst>
          </p:cNvPr>
          <p:cNvPicPr/>
          <p:nvPr/>
        </p:nvPicPr>
        <p:blipFill rotWithShape="1">
          <a:blip r:embed="rId2"/>
          <a:srcRect r="28963"/>
          <a:stretch/>
        </p:blipFill>
        <p:spPr>
          <a:xfrm>
            <a:off x="789494" y="2859290"/>
            <a:ext cx="4123165" cy="2235229"/>
          </a:xfrm>
          <a:prstGeom prst="rect">
            <a:avLst/>
          </a:prstGeom>
        </p:spPr>
      </p:pic>
      <p:pic>
        <p:nvPicPr>
          <p:cNvPr id="8" name="Picture 7">
            <a:extLst>
              <a:ext uri="{FF2B5EF4-FFF2-40B4-BE49-F238E27FC236}">
                <a16:creationId xmlns:a16="http://schemas.microsoft.com/office/drawing/2014/main" id="{9125BD2B-B515-4055-B889-EA14E0C14B0E}"/>
              </a:ext>
            </a:extLst>
          </p:cNvPr>
          <p:cNvPicPr/>
          <p:nvPr/>
        </p:nvPicPr>
        <p:blipFill rotWithShape="1">
          <a:blip r:embed="rId3" cstate="print">
            <a:extLst>
              <a:ext uri="{28A0092B-C50C-407E-A947-70E740481C1C}">
                <a14:useLocalDpi xmlns:a14="http://schemas.microsoft.com/office/drawing/2010/main" val="0"/>
              </a:ext>
            </a:extLst>
          </a:blip>
          <a:srcRect r="27897"/>
          <a:stretch/>
        </p:blipFill>
        <p:spPr>
          <a:xfrm>
            <a:off x="5199367" y="2420865"/>
            <a:ext cx="6589188" cy="3334476"/>
          </a:xfrm>
          <a:prstGeom prst="rect">
            <a:avLst/>
          </a:prstGeom>
        </p:spPr>
      </p:pic>
    </p:spTree>
    <p:extLst>
      <p:ext uri="{BB962C8B-B14F-4D97-AF65-F5344CB8AC3E}">
        <p14:creationId xmlns:p14="http://schemas.microsoft.com/office/powerpoint/2010/main" val="1422516054"/>
      </p:ext>
    </p:extLst>
  </p:cSld>
  <p:clrMapOvr>
    <a:masterClrMapping/>
  </p:clrMapOvr>
  <p:transition spd="med">
    <p:pull dir="u"/>
  </p:transition>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AD597DC0-B1CF-4BE5-96C3-10EB97A5AE8E}" vid="{12D94207-DABE-47A3-B322-F7AF2F5F46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1914</TotalTime>
  <Words>698</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Theme1</vt:lpstr>
      <vt:lpstr>A Presentation on   Abstractive summarization system for news articles </vt:lpstr>
      <vt:lpstr>CONTENTS</vt:lpstr>
      <vt:lpstr>INTRODUCTION</vt:lpstr>
      <vt:lpstr>PROBLEM STATEMENT</vt:lpstr>
      <vt:lpstr>HARDWARE &amp; SOFTWARE REQUIREMENTS</vt:lpstr>
      <vt:lpstr>METHODOLOGY </vt:lpstr>
      <vt:lpstr>METHODOLOGY </vt:lpstr>
      <vt:lpstr>PROGRESS WORK </vt:lpstr>
      <vt:lpstr>PROGRESS WORK </vt:lpstr>
      <vt:lpstr>PROGRESS WORK </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“House Price Prediction  using Machine Learning”</dc:title>
  <dc:creator>Rohan J</dc:creator>
  <cp:lastModifiedBy>Admin</cp:lastModifiedBy>
  <cp:revision>57</cp:revision>
  <dcterms:modified xsi:type="dcterms:W3CDTF">2024-10-09T07:49:45Z</dcterms:modified>
</cp:coreProperties>
</file>