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2" r:id="rId4"/>
    <p:sldId id="261" r:id="rId5"/>
    <p:sldId id="258" r:id="rId6"/>
    <p:sldId id="259"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818"/>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14C0B-51B7-C141-8DCD-B6489A2AE510}" type="datetimeFigureOut">
              <a:rPr lang="en-US" smtClean="0"/>
              <a:t>7/29/16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39057-FB91-2241-A9CE-DFFF6D30BEFF}" type="slidenum">
              <a:rPr lang="en-US" smtClean="0"/>
              <a:t>‹#›</a:t>
            </a:fld>
            <a:endParaRPr lang="en-US"/>
          </a:p>
        </p:txBody>
      </p:sp>
    </p:spTree>
    <p:extLst>
      <p:ext uri="{BB962C8B-B14F-4D97-AF65-F5344CB8AC3E}">
        <p14:creationId xmlns:p14="http://schemas.microsoft.com/office/powerpoint/2010/main" val="165138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639057-FB91-2241-A9CE-DFFF6D30BEFF}" type="slidenum">
              <a:rPr lang="en-US" smtClean="0"/>
              <a:t>6</a:t>
            </a:fld>
            <a:endParaRPr lang="en-US"/>
          </a:p>
        </p:txBody>
      </p:sp>
    </p:spTree>
    <p:extLst>
      <p:ext uri="{BB962C8B-B14F-4D97-AF65-F5344CB8AC3E}">
        <p14:creationId xmlns:p14="http://schemas.microsoft.com/office/powerpoint/2010/main" val="77961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changing</a:t>
            </a:r>
            <a:r>
              <a:rPr lang="en-US" baseline="0" dirty="0" smtClean="0"/>
              <a:t> the language from Python to something faster, like Java/C++, might be helpful</a:t>
            </a:r>
            <a:r>
              <a:rPr lang="is-I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1639057-FB91-2241-A9CE-DFFF6D30BEFF}" type="slidenum">
              <a:rPr lang="en-US" smtClean="0"/>
              <a:t>7</a:t>
            </a:fld>
            <a:endParaRPr lang="en-US"/>
          </a:p>
        </p:txBody>
      </p:sp>
    </p:spTree>
    <p:extLst>
      <p:ext uri="{BB962C8B-B14F-4D97-AF65-F5344CB8AC3E}">
        <p14:creationId xmlns:p14="http://schemas.microsoft.com/office/powerpoint/2010/main" val="1784286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Grid Navigation</a:t>
            </a:r>
            <a:br>
              <a:rPr lang="en-US" dirty="0" smtClean="0"/>
            </a:br>
            <a:r>
              <a:rPr lang="en-US" dirty="0" smtClean="0"/>
              <a:t>With tightly coupled</a:t>
            </a:r>
            <a:br>
              <a:rPr lang="en-US" dirty="0" smtClean="0"/>
            </a:br>
            <a:r>
              <a:rPr lang="en-US" dirty="0" smtClean="0"/>
              <a:t>Multiple robots</a:t>
            </a:r>
            <a:endParaRPr lang="en-US" dirty="0"/>
          </a:p>
        </p:txBody>
      </p:sp>
      <p:sp>
        <p:nvSpPr>
          <p:cNvPr id="3" name="Subtitle 2"/>
          <p:cNvSpPr>
            <a:spLocks noGrp="1"/>
          </p:cNvSpPr>
          <p:nvPr>
            <p:ph type="subTitle" idx="1"/>
          </p:nvPr>
        </p:nvSpPr>
        <p:spPr/>
        <p:txBody>
          <a:bodyPr>
            <a:normAutofit lnSpcReduction="10000"/>
          </a:bodyPr>
          <a:lstStyle/>
          <a:p>
            <a:r>
              <a:rPr lang="en-US" dirty="0" smtClean="0"/>
              <a:t>Qin Chen, Pranav Kumar, Richard Xu</a:t>
            </a:r>
          </a:p>
          <a:p>
            <a:r>
              <a:rPr lang="en-US" dirty="0" smtClean="0"/>
              <a:t>Stanford Pre-Collegiate Summer Institutes 2016</a:t>
            </a:r>
          </a:p>
          <a:p>
            <a:r>
              <a:rPr lang="en-US" dirty="0" smtClean="0"/>
              <a:t>July 29</a:t>
            </a:r>
            <a:r>
              <a:rPr lang="en-US" baseline="30000" dirty="0" smtClean="0"/>
              <a:t>th</a:t>
            </a:r>
            <a:r>
              <a:rPr lang="en-US" dirty="0" smtClean="0"/>
              <a:t>, 2016</a:t>
            </a:r>
            <a:endParaRPr lang="en-US" dirty="0"/>
          </a:p>
        </p:txBody>
      </p:sp>
      <p:pic>
        <p:nvPicPr>
          <p:cNvPr id="5" name="Picture 4"/>
          <p:cNvPicPr>
            <a:picLocks noChangeAspect="1"/>
          </p:cNvPicPr>
          <p:nvPr/>
        </p:nvPicPr>
        <p:blipFill>
          <a:blip r:embed="rId2">
            <a:alphaModFix amt="85000"/>
            <a:extLst>
              <a:ext uri="{BEBA8EAE-BF5A-486C-A8C5-ECC9F3942E4B}">
                <a14:imgProps xmlns:a14="http://schemas.microsoft.com/office/drawing/2010/main">
                  <a14:imgLayer r:embed="rId3">
                    <a14:imgEffect>
                      <a14:backgroundRemoval t="0" b="100000" l="1395" r="100000">
                        <a14:foregroundMark x1="37674" y1="21925" x2="14884" y2="21925"/>
                        <a14:foregroundMark x1="18140" y1="25668" x2="18140" y2="65241"/>
                        <a14:foregroundMark x1="4651" y1="47059" x2="41860" y2="95722"/>
                        <a14:foregroundMark x1="47907" y1="8556" x2="59535" y2="12299"/>
                      </a14:backgroundRemoval>
                    </a14:imgEffect>
                  </a14:imgLayer>
                </a14:imgProps>
              </a:ext>
              <a:ext uri="{28A0092B-C50C-407E-A947-70E740481C1C}">
                <a14:useLocalDpi xmlns:a14="http://schemas.microsoft.com/office/drawing/2010/main" val="0"/>
              </a:ext>
            </a:extLst>
          </a:blip>
          <a:stretch>
            <a:fillRect/>
          </a:stretch>
        </p:blipFill>
        <p:spPr>
          <a:xfrm>
            <a:off x="11074240" y="6109354"/>
            <a:ext cx="860743" cy="748646"/>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8338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Explanation</a:t>
            </a:r>
            <a:endParaRPr lang="en-US" dirty="0"/>
          </a:p>
        </p:txBody>
      </p:sp>
      <p:sp>
        <p:nvSpPr>
          <p:cNvPr id="3" name="Content Placeholder 2"/>
          <p:cNvSpPr>
            <a:spLocks noGrp="1"/>
          </p:cNvSpPr>
          <p:nvPr>
            <p:ph idx="1"/>
          </p:nvPr>
        </p:nvSpPr>
        <p:spPr/>
        <p:txBody>
          <a:bodyPr/>
          <a:lstStyle/>
          <a:p>
            <a:r>
              <a:rPr lang="en-US" dirty="0" smtClean="0"/>
              <a:t>This is our final project with multiple robot navigation on the grid space and no unexpected obstacles.</a:t>
            </a:r>
          </a:p>
          <a:p>
            <a:r>
              <a:rPr lang="en-US" dirty="0" smtClean="0"/>
              <a:t>This is implemented with a coupled approach, by generating all possible coordinates for the robots at one time, connecting them based on whether or not the robots can get from one position to another in one turn, and applying a Breath-First Search.</a:t>
            </a:r>
          </a:p>
          <a:p>
            <a:r>
              <a:rPr lang="en-US" dirty="0" smtClean="0"/>
              <a:t>The algorithm works best with small, crowded graphs where the robots are required to make slick maneuvers.</a:t>
            </a:r>
          </a:p>
          <a:p>
            <a:endParaRPr lang="en-US" dirty="0"/>
          </a:p>
        </p:txBody>
      </p:sp>
    </p:spTree>
    <p:extLst>
      <p:ext uri="{BB962C8B-B14F-4D97-AF65-F5344CB8AC3E}">
        <p14:creationId xmlns:p14="http://schemas.microsoft.com/office/powerpoint/2010/main" val="1262669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674" y="0"/>
            <a:ext cx="8911687" cy="5289802"/>
          </a:xfrm>
        </p:spPr>
        <p:txBody>
          <a:bodyPr>
            <a:normAutofit/>
          </a:bodyPr>
          <a:lstStyle/>
          <a:p>
            <a:pPr algn="ctr"/>
            <a:r>
              <a:rPr lang="en-US" sz="7200" dirty="0" smtClean="0"/>
              <a:t/>
            </a:r>
            <a:br>
              <a:rPr lang="en-US" sz="7200" dirty="0" smtClean="0"/>
            </a:br>
            <a:r>
              <a:rPr lang="en-US" sz="7200" dirty="0" smtClean="0"/>
              <a:t>Quick Demo</a:t>
            </a:r>
            <a:endParaRPr lang="en-US" sz="7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704" y="2194632"/>
            <a:ext cx="7993626" cy="4147174"/>
          </a:xfrm>
          <a:prstGeom prst="rect">
            <a:avLst/>
          </a:prstGeom>
        </p:spPr>
      </p:pic>
    </p:spTree>
    <p:extLst>
      <p:ext uri="{BB962C8B-B14F-4D97-AF65-F5344CB8AC3E}">
        <p14:creationId xmlns:p14="http://schemas.microsoft.com/office/powerpoint/2010/main" val="78455812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Thorough Explanation</a:t>
            </a:r>
            <a:endParaRPr lang="en-US" dirty="0"/>
          </a:p>
        </p:txBody>
      </p:sp>
      <p:sp>
        <p:nvSpPr>
          <p:cNvPr id="3" name="Content Placeholder 2"/>
          <p:cNvSpPr>
            <a:spLocks noGrp="1"/>
          </p:cNvSpPr>
          <p:nvPr>
            <p:ph idx="1"/>
          </p:nvPr>
        </p:nvSpPr>
        <p:spPr/>
        <p:txBody>
          <a:bodyPr/>
          <a:lstStyle/>
          <a:p>
            <a:r>
              <a:rPr lang="en-US" dirty="0" smtClean="0"/>
              <a:t>See code!</a:t>
            </a:r>
            <a:endParaRPr lang="en-US" dirty="0"/>
          </a:p>
        </p:txBody>
      </p:sp>
    </p:spTree>
    <p:extLst>
      <p:ext uri="{BB962C8B-B14F-4D97-AF65-F5344CB8AC3E}">
        <p14:creationId xmlns:p14="http://schemas.microsoft.com/office/powerpoint/2010/main" val="1888808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Not enough cooperation – we really didn’t work together well throughout the project, as Richard focused on the abstract part and Pranav focused on making the robots move.</a:t>
            </a:r>
          </a:p>
          <a:p>
            <a:r>
              <a:rPr lang="en-US" dirty="0" smtClean="0"/>
              <a:t>“Sorry Pranav. I wasn’t trying hard enough for us to work together on the same project</a:t>
            </a:r>
            <a:r>
              <a:rPr lang="is-IS" dirty="0" smtClean="0"/>
              <a:t>… I promise to try harder next time.” – Richard</a:t>
            </a:r>
          </a:p>
          <a:p>
            <a:r>
              <a:rPr lang="is-IS" dirty="0" smtClean="0"/>
              <a:t>“It’s fine.” - Pranav</a:t>
            </a:r>
            <a:endParaRPr lang="en-US" dirty="0" smtClean="0"/>
          </a:p>
          <a:p>
            <a:r>
              <a:rPr lang="en-US" dirty="0" smtClean="0"/>
              <a:t>Getting the Bluetooth working – some part of the way </a:t>
            </a:r>
            <a:r>
              <a:rPr lang="en-US" dirty="0" err="1" smtClean="0"/>
              <a:t>RobotComm_ble</a:t>
            </a:r>
            <a:r>
              <a:rPr lang="en-US" dirty="0" smtClean="0"/>
              <a:t> is written makes it so that a </a:t>
            </a:r>
            <a:r>
              <a:rPr lang="en-US" dirty="0" err="1"/>
              <a:t>T</a:t>
            </a:r>
            <a:r>
              <a:rPr lang="en-US" dirty="0" err="1" smtClean="0"/>
              <a:t>kinter</a:t>
            </a:r>
            <a:r>
              <a:rPr lang="en-US" dirty="0" smtClean="0"/>
              <a:t> frame in </a:t>
            </a:r>
            <a:r>
              <a:rPr lang="en-US" dirty="0" err="1" smtClean="0"/>
              <a:t>mainloop</a:t>
            </a:r>
            <a:r>
              <a:rPr lang="en-US" dirty="0" smtClean="0"/>
              <a:t>() is necessary for the robots to connect – even if the frames are completely empty. Weird, right</a:t>
            </a:r>
            <a:r>
              <a:rPr lang="en-US" dirty="0" smtClean="0">
                <a:latin typeface="Calibri" charset="0"/>
                <a:ea typeface="Calibri" charset="0"/>
                <a:cs typeface="Calibri" charset="0"/>
              </a:rPr>
              <a:t>?</a:t>
            </a:r>
          </a:p>
          <a:p>
            <a:endParaRPr lang="en-US" dirty="0"/>
          </a:p>
        </p:txBody>
      </p:sp>
    </p:spTree>
    <p:extLst>
      <p:ext uri="{BB962C8B-B14F-4D97-AF65-F5344CB8AC3E}">
        <p14:creationId xmlns:p14="http://schemas.microsoft.com/office/powerpoint/2010/main" val="44922802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Improvements	</a:t>
            </a:r>
            <a:endParaRPr lang="en-US" dirty="0"/>
          </a:p>
        </p:txBody>
      </p:sp>
      <p:sp>
        <p:nvSpPr>
          <p:cNvPr id="3" name="Content Placeholder 2"/>
          <p:cNvSpPr>
            <a:spLocks noGrp="1"/>
          </p:cNvSpPr>
          <p:nvPr>
            <p:ph idx="1"/>
          </p:nvPr>
        </p:nvSpPr>
        <p:spPr/>
        <p:txBody>
          <a:bodyPr>
            <a:normAutofit/>
          </a:bodyPr>
          <a:lstStyle/>
          <a:p>
            <a:r>
              <a:rPr lang="en-US" dirty="0" smtClean="0"/>
              <a:t>You’re likely going to yell: “Now add unexpected obstacles!” Yes, we will add it. How do we do it</a:t>
            </a:r>
            <a:r>
              <a:rPr lang="en-US" dirty="0" smtClean="0">
                <a:latin typeface="Calibri" charset="0"/>
                <a:ea typeface="Calibri" charset="0"/>
                <a:cs typeface="Calibri" charset="0"/>
              </a:rPr>
              <a:t>?</a:t>
            </a:r>
            <a:r>
              <a:rPr lang="en-US" dirty="0" smtClean="0"/>
              <a:t> </a:t>
            </a:r>
          </a:p>
          <a:p>
            <a:r>
              <a:rPr lang="en-US" dirty="0" smtClean="0"/>
              <a:t>1. </a:t>
            </a:r>
            <a:r>
              <a:rPr lang="en-US" dirty="0"/>
              <a:t>A</a:t>
            </a:r>
            <a:r>
              <a:rPr lang="en-US" dirty="0" smtClean="0"/>
              <a:t>dd ”not quit” for </a:t>
            </a:r>
            <a:r>
              <a:rPr lang="en-US" dirty="0" err="1" smtClean="0"/>
              <a:t>individualDrive</a:t>
            </a:r>
            <a:r>
              <a:rPr lang="en-US" dirty="0" smtClean="0"/>
              <a:t>, update quit to True when detecting an obstacle that is not a hamster, which is simple since we know which way each robot is facing and where each robot is.</a:t>
            </a:r>
          </a:p>
          <a:p>
            <a:r>
              <a:rPr lang="en-US" dirty="0" smtClean="0"/>
              <a:t>2. When it quits under this state, it would add that to the obstacle list, update the start positions for robots, and re-run main()</a:t>
            </a:r>
          </a:p>
          <a:p>
            <a:r>
              <a:rPr lang="en-US" dirty="0" smtClean="0"/>
              <a:t>The difficult part here is recognizing when an obstacle is within one grid from the robot, which will require some testing.</a:t>
            </a:r>
          </a:p>
        </p:txBody>
      </p:sp>
    </p:spTree>
    <p:extLst>
      <p:ext uri="{BB962C8B-B14F-4D97-AF65-F5344CB8AC3E}">
        <p14:creationId xmlns:p14="http://schemas.microsoft.com/office/powerpoint/2010/main" val="6459939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Difficult Improvements</a:t>
            </a:r>
            <a:endParaRPr lang="en-US" dirty="0"/>
          </a:p>
        </p:txBody>
      </p:sp>
      <p:sp>
        <p:nvSpPr>
          <p:cNvPr id="3" name="Content Placeholder 2"/>
          <p:cNvSpPr>
            <a:spLocks noGrp="1"/>
          </p:cNvSpPr>
          <p:nvPr>
            <p:ph idx="1"/>
          </p:nvPr>
        </p:nvSpPr>
        <p:spPr/>
        <p:txBody>
          <a:bodyPr/>
          <a:lstStyle/>
          <a:p>
            <a:r>
              <a:rPr lang="en-US" dirty="0"/>
              <a:t>The program is slow for multiple robots, as </a:t>
            </a:r>
            <a:r>
              <a:rPr lang="en-US" dirty="0" smtClean="0"/>
              <a:t>it involves exponential time. </a:t>
            </a:r>
            <a:r>
              <a:rPr lang="en-US" dirty="0"/>
              <a:t>However, many locations will not be reached, and the nodes are visited only once. The following implementation might be faster:</a:t>
            </a:r>
          </a:p>
          <a:p>
            <a:r>
              <a:rPr lang="en-US" dirty="0"/>
              <a:t>Implement A* algorithm with h(p) be the number of steps for each individual robot to get to its desired location, ignoring collisions. The vertices are generated as we move along, and since the graph has uniform edge cost, we only need to visit each vertex at most once.</a:t>
            </a:r>
          </a:p>
          <a:p>
            <a:r>
              <a:rPr lang="en-US" dirty="0"/>
              <a:t>The algorithm is still exponential time </a:t>
            </a:r>
            <a:r>
              <a:rPr lang="en-US" dirty="0">
                <a:sym typeface="Wingdings"/>
              </a:rPr>
              <a:t> but it will likely get to the desired location much more quickly, especially for sparse graphs with little obstacle.</a:t>
            </a:r>
          </a:p>
          <a:p>
            <a:endParaRPr lang="en-US" dirty="0"/>
          </a:p>
        </p:txBody>
      </p:sp>
    </p:spTree>
    <p:extLst>
      <p:ext uri="{BB962C8B-B14F-4D97-AF65-F5344CB8AC3E}">
        <p14:creationId xmlns:p14="http://schemas.microsoft.com/office/powerpoint/2010/main" val="15117676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7200" dirty="0" smtClean="0"/>
              <a:t>Final</a:t>
            </a:r>
            <a:r>
              <a:rPr lang="en-US" sz="10000" dirty="0" smtClean="0"/>
              <a:t> </a:t>
            </a:r>
            <a:r>
              <a:rPr lang="en-US" sz="7200" dirty="0" smtClean="0"/>
              <a:t>Demo</a:t>
            </a:r>
            <a:endParaRPr lang="en-US" sz="7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310" y="2397633"/>
            <a:ext cx="9910916" cy="3943519"/>
          </a:xfrm>
          <a:prstGeom prst="rect">
            <a:avLst/>
          </a:prstGeom>
        </p:spPr>
      </p:pic>
    </p:spTree>
    <p:extLst>
      <p:ext uri="{BB962C8B-B14F-4D97-AF65-F5344CB8AC3E}">
        <p14:creationId xmlns:p14="http://schemas.microsoft.com/office/powerpoint/2010/main" val="7857102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smtClean="0"/>
              <a:t>Thanks for watching</a:t>
            </a:r>
            <a:br>
              <a:rPr lang="en-US" dirty="0" smtClean="0"/>
            </a:br>
            <a:r>
              <a:rPr lang="en-US" dirty="0" smtClean="0"/>
              <a:t>and the amazing course!</a:t>
            </a:r>
            <a:endParaRPr lang="en-US" dirty="0"/>
          </a:p>
        </p:txBody>
      </p:sp>
    </p:spTree>
    <p:extLst>
      <p:ext uri="{BB962C8B-B14F-4D97-AF65-F5344CB8AC3E}">
        <p14:creationId xmlns:p14="http://schemas.microsoft.com/office/powerpoint/2010/main" val="2106859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128</TotalTime>
  <Words>486</Words>
  <Application>Microsoft Macintosh PowerPoint</Application>
  <PresentationFormat>Widescreen</PresentationFormat>
  <Paragraphs>30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Century Gothic</vt:lpstr>
      <vt:lpstr>Wingdings</vt:lpstr>
      <vt:lpstr>Wingdings 3</vt:lpstr>
      <vt:lpstr>Arial</vt:lpstr>
      <vt:lpstr>Wisp</vt:lpstr>
      <vt:lpstr>Grid Navigation With tightly coupled Multiple robots</vt:lpstr>
      <vt:lpstr>Brief Explanation</vt:lpstr>
      <vt:lpstr> Quick Demo</vt:lpstr>
      <vt:lpstr>A Thorough Explanation</vt:lpstr>
      <vt:lpstr>Challenges</vt:lpstr>
      <vt:lpstr>Possible Improvements </vt:lpstr>
      <vt:lpstr>More Difficult Improvements</vt:lpstr>
      <vt:lpstr>Final Demo</vt:lpstr>
      <vt:lpstr>   Thanks for watching and the amazing course!</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Grid Navigation With tightly coupled Multiple robots</dc:title>
  <dc:creator>Xu2016, Richard</dc:creator>
  <cp:lastModifiedBy>Xu2016, Richard</cp:lastModifiedBy>
  <cp:revision>9</cp:revision>
  <dcterms:created xsi:type="dcterms:W3CDTF">2016-07-29T02:59:15Z</dcterms:created>
  <dcterms:modified xsi:type="dcterms:W3CDTF">2016-07-29T18:22:59Z</dcterms:modified>
</cp:coreProperties>
</file>