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9"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FFF"/>
    <a:srgbClr val="F7E289"/>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2207360"/>
            <a:ext cx="7772400" cy="76352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434130" y="4039820"/>
            <a:ext cx="6400800" cy="1068935"/>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527605"/>
            <a:ext cx="8229600" cy="610820"/>
          </a:xfrm>
        </p:spPr>
        <p:txBody>
          <a:bodyPr>
            <a:normAutofit/>
          </a:bodyPr>
          <a:lstStyle>
            <a:lvl1pPr algn="r">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754374" y="1443835"/>
            <a:ext cx="7482545" cy="458115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84885"/>
          </a:xfrm>
        </p:spPr>
        <p:txBody>
          <a:bodyPr>
            <a:normAutofit/>
          </a:bodyPr>
          <a:lstStyle>
            <a:lvl1pPr algn="l">
              <a:defRPr sz="3600">
                <a:solidFill>
                  <a:srgbClr val="00B0F0"/>
                </a:solidFill>
              </a:defRPr>
            </a:lvl1pPr>
          </a:lstStyle>
          <a:p>
            <a:r>
              <a:rPr lang="en-US" dirty="0"/>
              <a:t>Click to edit Master title style</a:t>
            </a:r>
          </a:p>
        </p:txBody>
      </p:sp>
      <p:sp>
        <p:nvSpPr>
          <p:cNvPr id="3" name="Content Placeholder 2"/>
          <p:cNvSpPr>
            <a:spLocks noGrp="1"/>
          </p:cNvSpPr>
          <p:nvPr>
            <p:ph idx="1"/>
          </p:nvPr>
        </p:nvSpPr>
        <p:spPr>
          <a:xfrm>
            <a:off x="1823310" y="1443835"/>
            <a:ext cx="7016195" cy="427574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6010" y="527605"/>
            <a:ext cx="6244435" cy="532180"/>
          </a:xfrm>
        </p:spPr>
        <p:txBody>
          <a:bodyPr>
            <a:normAutofit/>
          </a:bodyPr>
          <a:lstStyle>
            <a:lvl1pPr algn="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601671" y="1596540"/>
            <a:ext cx="3817624" cy="639762"/>
          </a:xfrm>
        </p:spPr>
        <p:txBody>
          <a:bodyPr anchor="b"/>
          <a:lstStyle>
            <a:lvl1pPr marL="0" indent="0">
              <a:buNone/>
              <a:defRPr sz="2400" b="1" baseline="0">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1671" y="2226403"/>
            <a:ext cx="3817624"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705" y="1596540"/>
            <a:ext cx="3970330"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24705" y="2226403"/>
            <a:ext cx="3970330"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9148" y="1768775"/>
            <a:ext cx="7772400" cy="763525"/>
          </a:xfrm>
        </p:spPr>
        <p:txBody>
          <a:bodyPr>
            <a:normAutofit/>
          </a:bodyPr>
          <a:lstStyle/>
          <a:p>
            <a:r>
              <a:rPr lang="en-US" sz="3200" b="1" dirty="0"/>
              <a:t>IBM Applied Data Science Capstone Project</a:t>
            </a:r>
            <a:r>
              <a:rPr lang="en-US" sz="3200" dirty="0"/>
              <a:t> </a:t>
            </a:r>
          </a:p>
        </p:txBody>
      </p:sp>
      <p:sp>
        <p:nvSpPr>
          <p:cNvPr id="3" name="Subtitle 2"/>
          <p:cNvSpPr>
            <a:spLocks noGrp="1"/>
          </p:cNvSpPr>
          <p:nvPr>
            <p:ph type="subTitle" idx="1"/>
          </p:nvPr>
        </p:nvSpPr>
        <p:spPr/>
        <p:txBody>
          <a:bodyPr>
            <a:normAutofit/>
          </a:bodyPr>
          <a:lstStyle/>
          <a:p>
            <a:r>
              <a:rPr lang="en-US" dirty="0"/>
              <a:t>Richard Xue, MBA, MS</a:t>
            </a:r>
          </a:p>
          <a:p>
            <a:r>
              <a:rPr lang="en-US" dirty="0"/>
              <a:t>April 2, 2020</a:t>
            </a:r>
          </a:p>
        </p:txBody>
      </p:sp>
      <p:sp>
        <p:nvSpPr>
          <p:cNvPr id="4" name="TextBox 3">
            <a:extLst>
              <a:ext uri="{FF2B5EF4-FFF2-40B4-BE49-F238E27FC236}">
                <a16:creationId xmlns:a16="http://schemas.microsoft.com/office/drawing/2014/main" id="{52CE126D-19E3-624E-9883-32D7EB952A98}"/>
              </a:ext>
            </a:extLst>
          </p:cNvPr>
          <p:cNvSpPr txBox="1"/>
          <p:nvPr/>
        </p:nvSpPr>
        <p:spPr>
          <a:xfrm>
            <a:off x="3493915" y="2665475"/>
            <a:ext cx="5650085" cy="1107996"/>
          </a:xfrm>
          <a:prstGeom prst="rect">
            <a:avLst/>
          </a:prstGeom>
          <a:noFill/>
        </p:spPr>
        <p:txBody>
          <a:bodyPr wrap="square" rtlCol="0">
            <a:spAutoFit/>
          </a:bodyPr>
          <a:lstStyle/>
          <a:p>
            <a:r>
              <a:rPr lang="en-US" sz="2400" b="1" dirty="0"/>
              <a:t>Evaluating Restaurant Locations in Toronto </a:t>
            </a:r>
            <a:endParaRPr lang="en-US" sz="2400" dirty="0"/>
          </a:p>
          <a:p>
            <a:r>
              <a:rPr lang="en-US" sz="2400" b="1" dirty="0"/>
              <a:t>By Using Major Crime Indicators (MCI)</a:t>
            </a:r>
            <a:endParaRPr lang="en-US" sz="2400" dirty="0"/>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Results</a:t>
            </a:r>
            <a:endParaRPr lang="en-US" dirty="0"/>
          </a:p>
        </p:txBody>
      </p:sp>
      <p:sp>
        <p:nvSpPr>
          <p:cNvPr id="3" name="Content Placeholder 2"/>
          <p:cNvSpPr>
            <a:spLocks noGrp="1"/>
          </p:cNvSpPr>
          <p:nvPr>
            <p:ph idx="1"/>
          </p:nvPr>
        </p:nvSpPr>
        <p:spPr>
          <a:xfrm>
            <a:off x="448966" y="1339245"/>
            <a:ext cx="8398774" cy="5319813"/>
          </a:xfrm>
        </p:spPr>
        <p:txBody>
          <a:bodyPr/>
          <a:lstStyle/>
          <a:p>
            <a:pPr marL="0" indent="0" algn="ctr">
              <a:buNone/>
            </a:pPr>
            <a:r>
              <a:rPr lang="en-US" b="1" dirty="0"/>
              <a:t> </a:t>
            </a:r>
            <a:r>
              <a:rPr lang="en-US" sz="2000" b="1" dirty="0"/>
              <a:t>Choropleth Crime Neighborhood Map</a:t>
            </a:r>
          </a:p>
          <a:p>
            <a:pPr marL="0" indent="0">
              <a:buNone/>
            </a:pPr>
            <a:endParaRPr lang="en-US" sz="1800" dirty="0"/>
          </a:p>
        </p:txBody>
      </p:sp>
      <p:pic>
        <p:nvPicPr>
          <p:cNvPr id="4" name="Picture 3" descr="A picture containing text, map&#10;&#10;Description automatically generated">
            <a:extLst>
              <a:ext uri="{FF2B5EF4-FFF2-40B4-BE49-F238E27FC236}">
                <a16:creationId xmlns:a16="http://schemas.microsoft.com/office/drawing/2014/main" id="{45980FED-A0B2-C444-BF6D-049029BF56A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1669" y="1901950"/>
            <a:ext cx="8246070" cy="3817625"/>
          </a:xfrm>
          <a:prstGeom prst="rect">
            <a:avLst/>
          </a:prstGeom>
        </p:spPr>
      </p:pic>
      <p:sp>
        <p:nvSpPr>
          <p:cNvPr id="5" name="TextBox 4">
            <a:extLst>
              <a:ext uri="{FF2B5EF4-FFF2-40B4-BE49-F238E27FC236}">
                <a16:creationId xmlns:a16="http://schemas.microsoft.com/office/drawing/2014/main" id="{20BD8F93-A69E-E648-B571-F8106A13EC2B}"/>
              </a:ext>
            </a:extLst>
          </p:cNvPr>
          <p:cNvSpPr txBox="1"/>
          <p:nvPr/>
        </p:nvSpPr>
        <p:spPr>
          <a:xfrm>
            <a:off x="601669" y="5920395"/>
            <a:ext cx="8246069"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Three top clusters highlighted in red, orange and blue are located outside of the downtown area of Toronto. </a:t>
            </a:r>
          </a:p>
          <a:p>
            <a:pPr marL="285750" indent="-285750">
              <a:buFont typeface="Arial" panose="020B0604020202020204" pitchFamily="34" charset="0"/>
              <a:buChar char="•"/>
            </a:pPr>
            <a:r>
              <a:rPr lang="en-US" sz="1400" dirty="0"/>
              <a:t>The downtown area of Toronto are relative safer comparing to these three clusters.</a:t>
            </a:r>
          </a:p>
        </p:txBody>
      </p:sp>
    </p:spTree>
    <p:extLst>
      <p:ext uri="{BB962C8B-B14F-4D97-AF65-F5344CB8AC3E}">
        <p14:creationId xmlns:p14="http://schemas.microsoft.com/office/powerpoint/2010/main" val="144704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Results</a:t>
            </a:r>
            <a:endParaRPr lang="en-US" dirty="0"/>
          </a:p>
        </p:txBody>
      </p:sp>
      <p:sp>
        <p:nvSpPr>
          <p:cNvPr id="3" name="Content Placeholder 2"/>
          <p:cNvSpPr>
            <a:spLocks noGrp="1"/>
          </p:cNvSpPr>
          <p:nvPr>
            <p:ph idx="1"/>
          </p:nvPr>
        </p:nvSpPr>
        <p:spPr>
          <a:xfrm>
            <a:off x="296263" y="1291130"/>
            <a:ext cx="8551478" cy="5344675"/>
          </a:xfrm>
        </p:spPr>
        <p:txBody>
          <a:bodyPr/>
          <a:lstStyle/>
          <a:p>
            <a:pPr marL="0" indent="0" algn="ctr">
              <a:buNone/>
            </a:pPr>
            <a:r>
              <a:rPr lang="en-US" sz="2000" b="1" dirty="0"/>
              <a:t>Choropleth Venue Neighborhood Map</a:t>
            </a:r>
          </a:p>
          <a:p>
            <a:pPr marL="0" indent="0">
              <a:buNone/>
            </a:pPr>
            <a:endParaRPr lang="en-US" sz="1800" dirty="0"/>
          </a:p>
        </p:txBody>
      </p:sp>
      <p:pic>
        <p:nvPicPr>
          <p:cNvPr id="5" name="Picture 4" descr="A close up of a map&#10;&#10;Description automatically generated">
            <a:extLst>
              <a:ext uri="{FF2B5EF4-FFF2-40B4-BE49-F238E27FC236}">
                <a16:creationId xmlns:a16="http://schemas.microsoft.com/office/drawing/2014/main" id="{E4812081-1846-FA4F-A787-08174C5E87E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1670" y="1672892"/>
            <a:ext cx="8314187" cy="4241205"/>
          </a:xfrm>
          <a:prstGeom prst="rect">
            <a:avLst/>
          </a:prstGeom>
        </p:spPr>
      </p:pic>
      <p:sp>
        <p:nvSpPr>
          <p:cNvPr id="6" name="TextBox 5">
            <a:extLst>
              <a:ext uri="{FF2B5EF4-FFF2-40B4-BE49-F238E27FC236}">
                <a16:creationId xmlns:a16="http://schemas.microsoft.com/office/drawing/2014/main" id="{D4B45EA3-436B-8141-9E45-B6419906C3E6}"/>
              </a:ext>
            </a:extLst>
          </p:cNvPr>
          <p:cNvSpPr txBox="1"/>
          <p:nvPr/>
        </p:nvSpPr>
        <p:spPr>
          <a:xfrm>
            <a:off x="533550" y="6066802"/>
            <a:ext cx="831418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Top venue cluster is highlighted in red which is the downtown area of Toronto.</a:t>
            </a:r>
          </a:p>
          <a:p>
            <a:pPr marL="285750" indent="-285750">
              <a:buFont typeface="Arial" panose="020B0604020202020204" pitchFamily="34" charset="0"/>
              <a:buChar char="•"/>
            </a:pPr>
            <a:r>
              <a:rPr lang="en-US" sz="1600" dirty="0"/>
              <a:t>Many restaurants locate in the downtown area of Toronto.</a:t>
            </a:r>
          </a:p>
        </p:txBody>
      </p:sp>
    </p:spTree>
    <p:extLst>
      <p:ext uri="{BB962C8B-B14F-4D97-AF65-F5344CB8AC3E}">
        <p14:creationId xmlns:p14="http://schemas.microsoft.com/office/powerpoint/2010/main" val="129502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Results</a:t>
            </a:r>
            <a:endParaRPr lang="en-US" dirty="0"/>
          </a:p>
        </p:txBody>
      </p:sp>
      <p:sp>
        <p:nvSpPr>
          <p:cNvPr id="3" name="Content Placeholder 2"/>
          <p:cNvSpPr>
            <a:spLocks noGrp="1"/>
          </p:cNvSpPr>
          <p:nvPr>
            <p:ph idx="1"/>
          </p:nvPr>
        </p:nvSpPr>
        <p:spPr>
          <a:xfrm>
            <a:off x="296263" y="1291130"/>
            <a:ext cx="8551478" cy="5344675"/>
          </a:xfrm>
        </p:spPr>
        <p:txBody>
          <a:bodyPr/>
          <a:lstStyle/>
          <a:p>
            <a:pPr marL="0" indent="0" algn="ctr">
              <a:buNone/>
            </a:pPr>
            <a:r>
              <a:rPr lang="en-US" sz="2000" b="1" dirty="0"/>
              <a:t>Common Venues of Top Venue Cluster</a:t>
            </a:r>
          </a:p>
          <a:p>
            <a:pPr marL="0" indent="0">
              <a:buNone/>
            </a:pPr>
            <a:endParaRPr lang="en-US" sz="1800" dirty="0"/>
          </a:p>
        </p:txBody>
      </p:sp>
      <p:sp>
        <p:nvSpPr>
          <p:cNvPr id="6" name="TextBox 5">
            <a:extLst>
              <a:ext uri="{FF2B5EF4-FFF2-40B4-BE49-F238E27FC236}">
                <a16:creationId xmlns:a16="http://schemas.microsoft.com/office/drawing/2014/main" id="{D4B45EA3-436B-8141-9E45-B6419906C3E6}"/>
              </a:ext>
            </a:extLst>
          </p:cNvPr>
          <p:cNvSpPr txBox="1"/>
          <p:nvPr/>
        </p:nvSpPr>
        <p:spPr>
          <a:xfrm>
            <a:off x="533550" y="6066802"/>
            <a:ext cx="831418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Most common venues in top venue cluster include: </a:t>
            </a:r>
            <a:r>
              <a:rPr lang="en-US" sz="1600" i="1" dirty="0"/>
              <a:t>Coffee Shop, Pub, Italian Restaurant, Mexico Restaurant, Japanese Restaurant</a:t>
            </a:r>
            <a:r>
              <a:rPr lang="en-US" sz="1600" dirty="0"/>
              <a:t>, etc..</a:t>
            </a:r>
          </a:p>
        </p:txBody>
      </p:sp>
      <p:pic>
        <p:nvPicPr>
          <p:cNvPr id="7" name="Picture 6" descr="A close up of text on a white background&#10;&#10;Description automatically generated">
            <a:extLst>
              <a:ext uri="{FF2B5EF4-FFF2-40B4-BE49-F238E27FC236}">
                <a16:creationId xmlns:a16="http://schemas.microsoft.com/office/drawing/2014/main" id="{35220DBC-3CBA-A643-93BE-F67BCEB9721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33550" y="1785048"/>
            <a:ext cx="8008780" cy="4265982"/>
          </a:xfrm>
          <a:prstGeom prst="rect">
            <a:avLst/>
          </a:prstGeom>
        </p:spPr>
      </p:pic>
    </p:spTree>
    <p:extLst>
      <p:ext uri="{BB962C8B-B14F-4D97-AF65-F5344CB8AC3E}">
        <p14:creationId xmlns:p14="http://schemas.microsoft.com/office/powerpoint/2010/main" val="99262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Results</a:t>
            </a:r>
            <a:endParaRPr lang="en-US" dirty="0"/>
          </a:p>
        </p:txBody>
      </p:sp>
      <p:sp>
        <p:nvSpPr>
          <p:cNvPr id="3" name="Content Placeholder 2"/>
          <p:cNvSpPr>
            <a:spLocks noGrp="1"/>
          </p:cNvSpPr>
          <p:nvPr>
            <p:ph idx="1"/>
          </p:nvPr>
        </p:nvSpPr>
        <p:spPr>
          <a:xfrm>
            <a:off x="296263" y="1596539"/>
            <a:ext cx="8551478" cy="5039265"/>
          </a:xfrm>
        </p:spPr>
        <p:txBody>
          <a:bodyPr/>
          <a:lstStyle/>
          <a:p>
            <a:pPr marL="0" indent="0">
              <a:buNone/>
            </a:pPr>
            <a:r>
              <a:rPr lang="en-US" sz="2200" b="1" dirty="0"/>
              <a:t>Comparison of Choropleth Crime and Venue Neighborhood Maps</a:t>
            </a:r>
            <a:endParaRPr lang="en-US" sz="2000" b="1" dirty="0"/>
          </a:p>
          <a:p>
            <a:pPr marL="0" indent="0">
              <a:buNone/>
            </a:pPr>
            <a:endParaRPr lang="en-US" sz="2000" b="1" i="1" dirty="0"/>
          </a:p>
          <a:p>
            <a:pPr marL="0" indent="0">
              <a:buNone/>
            </a:pPr>
            <a:r>
              <a:rPr lang="en-US" sz="2000" b="1" i="1" dirty="0"/>
              <a:t>Downtown Neighborhoods:</a:t>
            </a:r>
          </a:p>
          <a:p>
            <a:r>
              <a:rPr lang="en-US" sz="2000" dirty="0"/>
              <a:t>Have higher business density</a:t>
            </a:r>
          </a:p>
          <a:p>
            <a:r>
              <a:rPr lang="en-US" sz="2000" dirty="0"/>
              <a:t>Have many existing restaurant venues</a:t>
            </a:r>
          </a:p>
          <a:p>
            <a:r>
              <a:rPr lang="en-US" sz="2000" dirty="0"/>
              <a:t>Attract many consumers to dine in or have a drink</a:t>
            </a:r>
          </a:p>
          <a:p>
            <a:r>
              <a:rPr lang="en-US" sz="2000" dirty="0"/>
              <a:t>Have much lower crimes reported in the past five years (2014 – 2019)</a:t>
            </a:r>
          </a:p>
          <a:p>
            <a:r>
              <a:rPr lang="en-US" sz="2000" dirty="0"/>
              <a:t>MCI indicator is another key factor to seek venue locations for new businesses</a:t>
            </a:r>
          </a:p>
          <a:p>
            <a:pPr marL="0" indent="0">
              <a:buNone/>
            </a:pPr>
            <a:endParaRPr lang="en-US" sz="1800" dirty="0"/>
          </a:p>
        </p:txBody>
      </p:sp>
    </p:spTree>
    <p:extLst>
      <p:ext uri="{BB962C8B-B14F-4D97-AF65-F5344CB8AC3E}">
        <p14:creationId xmlns:p14="http://schemas.microsoft.com/office/powerpoint/2010/main" val="93560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Discussion</a:t>
            </a:r>
            <a:endParaRPr lang="en-US" dirty="0"/>
          </a:p>
        </p:txBody>
      </p:sp>
      <p:sp>
        <p:nvSpPr>
          <p:cNvPr id="3" name="Content Placeholder 2"/>
          <p:cNvSpPr>
            <a:spLocks noGrp="1"/>
          </p:cNvSpPr>
          <p:nvPr>
            <p:ph idx="1"/>
          </p:nvPr>
        </p:nvSpPr>
        <p:spPr>
          <a:xfrm>
            <a:off x="296263" y="1596539"/>
            <a:ext cx="8551478" cy="5039265"/>
          </a:xfrm>
        </p:spPr>
        <p:txBody>
          <a:bodyPr/>
          <a:lstStyle/>
          <a:p>
            <a:r>
              <a:rPr lang="en-US" sz="2200" dirty="0"/>
              <a:t>Although, number of venues and safety are among the key reasons for restaurant owner and investors to consider when they select a location to open a restaurant. There are other factors we may want to consider in our data analytic and model methodology. </a:t>
            </a:r>
          </a:p>
          <a:p>
            <a:r>
              <a:rPr lang="en-US" sz="2200" dirty="0"/>
              <a:t>For example, should we consider Neighborhood Venue Average Health Ratings (VAHR) when selecting a location beside the safety reason?</a:t>
            </a:r>
          </a:p>
          <a:p>
            <a:r>
              <a:rPr lang="en-US" sz="2200" dirty="0"/>
              <a:t>Should we consider the existing competitors with the same food type? </a:t>
            </a:r>
          </a:p>
          <a:p>
            <a:r>
              <a:rPr lang="en-US" sz="2200" dirty="0"/>
              <a:t>Population to Venue Ration, Population Density and Population Growth Rate may also be good indicators for restaurant owners or investors to look at details on the restaurant, fast-food, or dine-in food market opportunities.</a:t>
            </a:r>
          </a:p>
          <a:p>
            <a:pPr marL="0" indent="0">
              <a:buNone/>
            </a:pPr>
            <a:endParaRPr lang="en-US" sz="1800" dirty="0"/>
          </a:p>
        </p:txBody>
      </p:sp>
    </p:spTree>
    <p:extLst>
      <p:ext uri="{BB962C8B-B14F-4D97-AF65-F5344CB8AC3E}">
        <p14:creationId xmlns:p14="http://schemas.microsoft.com/office/powerpoint/2010/main" val="416114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Recommendations</a:t>
            </a:r>
            <a:endParaRPr lang="en-US" dirty="0"/>
          </a:p>
        </p:txBody>
      </p:sp>
      <p:sp>
        <p:nvSpPr>
          <p:cNvPr id="3" name="Content Placeholder 2"/>
          <p:cNvSpPr>
            <a:spLocks noGrp="1"/>
          </p:cNvSpPr>
          <p:nvPr>
            <p:ph idx="1"/>
          </p:nvPr>
        </p:nvSpPr>
        <p:spPr>
          <a:xfrm>
            <a:off x="296263" y="1596539"/>
            <a:ext cx="8551478" cy="5039265"/>
          </a:xfrm>
        </p:spPr>
        <p:txBody>
          <a:bodyPr/>
          <a:lstStyle/>
          <a:p>
            <a:r>
              <a:rPr lang="en-US" sz="2400" dirty="0"/>
              <a:t>The in-depth data analysis and machine learning of this project provide several decision factors and the insights gained by the data analysis, visualizations and machine learning. </a:t>
            </a:r>
          </a:p>
          <a:p>
            <a:r>
              <a:rPr lang="en-US" sz="2400" dirty="0"/>
              <a:t>These factors and insights together highlight a framework in considering locations for restaurant owners, investors and stakeholders seeking to open new venues in neighborhoods of Toronto. </a:t>
            </a:r>
          </a:p>
          <a:p>
            <a:r>
              <a:rPr lang="en-US" sz="2400" dirty="0"/>
              <a:t>The data analyses, visualizations, and machine learning in this project suggest how the MCI data and venue data can be considered as part of a decision framework for locating new venues. </a:t>
            </a:r>
          </a:p>
          <a:p>
            <a:r>
              <a:rPr lang="en-US" sz="2400" dirty="0"/>
              <a:t>One key contribution is the data comparison of Toronto crime data with venue data</a:t>
            </a:r>
            <a:r>
              <a:rPr lang="en-US" sz="1800" dirty="0"/>
              <a:t>.</a:t>
            </a:r>
          </a:p>
          <a:p>
            <a:pPr marL="0" indent="0">
              <a:buNone/>
            </a:pPr>
            <a:endParaRPr lang="en-US" sz="1800" dirty="0"/>
          </a:p>
        </p:txBody>
      </p:sp>
    </p:spTree>
    <p:extLst>
      <p:ext uri="{BB962C8B-B14F-4D97-AF65-F5344CB8AC3E}">
        <p14:creationId xmlns:p14="http://schemas.microsoft.com/office/powerpoint/2010/main" val="2202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endParaRPr lang="en-US" dirty="0"/>
          </a:p>
        </p:txBody>
      </p:sp>
      <p:sp>
        <p:nvSpPr>
          <p:cNvPr id="3" name="Content Placeholder 2"/>
          <p:cNvSpPr>
            <a:spLocks noGrp="1"/>
          </p:cNvSpPr>
          <p:nvPr>
            <p:ph idx="1"/>
          </p:nvPr>
        </p:nvSpPr>
        <p:spPr>
          <a:xfrm>
            <a:off x="296263" y="1596539"/>
            <a:ext cx="8551478" cy="5039265"/>
          </a:xfrm>
        </p:spPr>
        <p:txBody>
          <a:bodyPr/>
          <a:lstStyle/>
          <a:p>
            <a:r>
              <a:rPr lang="en-US" sz="2400" dirty="0"/>
              <a:t>This project explores data from various data sources, composites data, and create Choropleth maps for neighborhood venues and crime data. </a:t>
            </a:r>
          </a:p>
          <a:p>
            <a:r>
              <a:rPr lang="en-US" sz="2400" dirty="0"/>
              <a:t>The data analysis, visualization of choropleth maps along with insights contribute to the identification of restaurant locations in safe neighborhoods in Toronto. </a:t>
            </a:r>
          </a:p>
          <a:p>
            <a:r>
              <a:rPr lang="en-US" sz="2400" dirty="0"/>
              <a:t>These data analysis and insights may be useful for restaurant owners, investor and stakeholders as considering factors for new restaurant locations. </a:t>
            </a:r>
          </a:p>
          <a:p>
            <a:r>
              <a:rPr lang="en-US" sz="2400" dirty="0"/>
              <a:t>These data analysis, insights and factors could also be applied for evaluating existing venues to rebrand or renovate their venues with respect to neighborhood food category.</a:t>
            </a:r>
          </a:p>
          <a:p>
            <a:pPr marL="0" indent="0">
              <a:buNone/>
            </a:pPr>
            <a:endParaRPr lang="en-US" sz="1800" dirty="0"/>
          </a:p>
        </p:txBody>
      </p:sp>
    </p:spTree>
    <p:extLst>
      <p:ext uri="{BB962C8B-B14F-4D97-AF65-F5344CB8AC3E}">
        <p14:creationId xmlns:p14="http://schemas.microsoft.com/office/powerpoint/2010/main" val="229488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 &amp; A</a:t>
            </a:r>
            <a:endParaRPr lang="en-US" dirty="0"/>
          </a:p>
        </p:txBody>
      </p:sp>
      <p:sp>
        <p:nvSpPr>
          <p:cNvPr id="3" name="Content Placeholder 2"/>
          <p:cNvSpPr>
            <a:spLocks noGrp="1"/>
          </p:cNvSpPr>
          <p:nvPr>
            <p:ph idx="1"/>
          </p:nvPr>
        </p:nvSpPr>
        <p:spPr>
          <a:xfrm>
            <a:off x="143555" y="3581705"/>
            <a:ext cx="8551478" cy="5039265"/>
          </a:xfrm>
        </p:spPr>
        <p:txBody>
          <a:bodyPr/>
          <a:lstStyle/>
          <a:p>
            <a:pPr marL="0" indent="0" algn="ctr">
              <a:buNone/>
            </a:pPr>
            <a:r>
              <a:rPr lang="en-US" b="1" dirty="0"/>
              <a:t>Questions?</a:t>
            </a:r>
          </a:p>
        </p:txBody>
      </p:sp>
    </p:spTree>
    <p:extLst>
      <p:ext uri="{BB962C8B-B14F-4D97-AF65-F5344CB8AC3E}">
        <p14:creationId xmlns:p14="http://schemas.microsoft.com/office/powerpoint/2010/main" val="181790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Introduction/Business Problem</a:t>
            </a:r>
          </a:p>
        </p:txBody>
      </p:sp>
      <p:sp>
        <p:nvSpPr>
          <p:cNvPr id="3" name="Content Placeholder 2"/>
          <p:cNvSpPr>
            <a:spLocks noGrp="1"/>
          </p:cNvSpPr>
          <p:nvPr>
            <p:ph idx="1"/>
          </p:nvPr>
        </p:nvSpPr>
        <p:spPr/>
        <p:txBody>
          <a:bodyPr/>
          <a:lstStyle/>
          <a:p>
            <a:r>
              <a:rPr lang="en-US" sz="1800" dirty="0"/>
              <a:t>This project uses Toronto Major Crime Indicators (MCI) data to identify neighborhoods in Toronto that may be good locations to build new restaurants. </a:t>
            </a:r>
          </a:p>
          <a:p>
            <a:r>
              <a:rPr lang="en-US" sz="1800" dirty="0"/>
              <a:t>Demand for new restaurants with more menu options is growing in Toronto. Healthy restaurants are emerging to attempt to meet the demand for meatless cuisine, vegetarian or vegan tasting menus.1 </a:t>
            </a:r>
          </a:p>
          <a:p>
            <a:r>
              <a:rPr lang="en-US" sz="1800" dirty="0"/>
              <a:t>Selecting new venue locations is always a challenge for restaurants owners and investors. Few factors such as health-conscious and safe neighborhoods need to be carefully considered before making the final decision of new venue locations.</a:t>
            </a:r>
          </a:p>
          <a:p>
            <a:r>
              <a:rPr lang="en-US" sz="1800" dirty="0"/>
              <a:t>This project explores data insights specifically to identify restaurant locations in safe neighborhoods in Toronto that may be under-served by current venues. Detail data analysis is performed to explain the factors that lead to such data insights on selecting of new restaurant locations.</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Audience &amp; Stakeholders</a:t>
            </a:r>
            <a:endParaRPr lang="en-US" dirty="0"/>
          </a:p>
        </p:txBody>
      </p:sp>
      <p:sp>
        <p:nvSpPr>
          <p:cNvPr id="3" name="Content Placeholder 2"/>
          <p:cNvSpPr>
            <a:spLocks noGrp="1"/>
          </p:cNvSpPr>
          <p:nvPr>
            <p:ph idx="1"/>
          </p:nvPr>
        </p:nvSpPr>
        <p:spPr/>
        <p:txBody>
          <a:bodyPr/>
          <a:lstStyle/>
          <a:p>
            <a:r>
              <a:rPr lang="en-US" sz="1800" dirty="0"/>
              <a:t>The audience for this project is restaurants owners, investors and anyone servicing the fast-food and sit-in food segments. These stakeholders have a vested interest in responding to market demand by making investment and operations decisions based on data insights. This project explores some of those data insights and provides guidance specific to venue location. </a:t>
            </a:r>
          </a:p>
          <a:p>
            <a:endParaRPr lang="en-US" dirty="0"/>
          </a:p>
        </p:txBody>
      </p:sp>
    </p:spTree>
    <p:extLst>
      <p:ext uri="{BB962C8B-B14F-4D97-AF65-F5344CB8AC3E}">
        <p14:creationId xmlns:p14="http://schemas.microsoft.com/office/powerpoint/2010/main" val="397345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a:t>
            </a:r>
            <a:endParaRPr lang="en-US" dirty="0"/>
          </a:p>
        </p:txBody>
      </p:sp>
      <p:sp>
        <p:nvSpPr>
          <p:cNvPr id="3" name="Content Placeholder 2"/>
          <p:cNvSpPr>
            <a:spLocks noGrp="1"/>
          </p:cNvSpPr>
          <p:nvPr>
            <p:ph idx="1"/>
          </p:nvPr>
        </p:nvSpPr>
        <p:spPr>
          <a:xfrm>
            <a:off x="754374" y="1443834"/>
            <a:ext cx="8093366" cy="5039265"/>
          </a:xfrm>
        </p:spPr>
        <p:txBody>
          <a:bodyPr/>
          <a:lstStyle/>
          <a:p>
            <a:pPr marL="0" indent="0">
              <a:buNone/>
            </a:pPr>
            <a:r>
              <a:rPr lang="en-US" b="1" dirty="0"/>
              <a:t>Data Sources</a:t>
            </a:r>
          </a:p>
          <a:p>
            <a:pPr marL="0" indent="0">
              <a:buNone/>
            </a:pPr>
            <a:r>
              <a:rPr lang="en-US" sz="2400" b="1" i="1" dirty="0"/>
              <a:t>1. Major Crime Indicators (MCI)</a:t>
            </a:r>
          </a:p>
          <a:p>
            <a:r>
              <a:rPr lang="en-US" sz="1800" dirty="0"/>
              <a:t>Toronto Policy Service website</a:t>
            </a:r>
          </a:p>
          <a:p>
            <a:r>
              <a:rPr lang="en-US" sz="1800" dirty="0"/>
              <a:t>Download MCI data as CSV file</a:t>
            </a:r>
          </a:p>
        </p:txBody>
      </p:sp>
      <p:pic>
        <p:nvPicPr>
          <p:cNvPr id="4" name="Picture 3" descr="A screenshot of a cell phone&#10;&#10;Description automatically generated">
            <a:extLst>
              <a:ext uri="{FF2B5EF4-FFF2-40B4-BE49-F238E27FC236}">
                <a16:creationId xmlns:a16="http://schemas.microsoft.com/office/drawing/2014/main" id="{C4C3E270-3FD5-E24A-BB4C-695737242D0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07080" y="3276295"/>
            <a:ext cx="7787954" cy="3054100"/>
          </a:xfrm>
          <a:prstGeom prst="rect">
            <a:avLst/>
          </a:prstGeom>
        </p:spPr>
      </p:pic>
    </p:spTree>
    <p:extLst>
      <p:ext uri="{BB962C8B-B14F-4D97-AF65-F5344CB8AC3E}">
        <p14:creationId xmlns:p14="http://schemas.microsoft.com/office/powerpoint/2010/main" val="273185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a:t>
            </a:r>
            <a:endParaRPr lang="en-US" dirty="0"/>
          </a:p>
        </p:txBody>
      </p:sp>
      <p:sp>
        <p:nvSpPr>
          <p:cNvPr id="3" name="Content Placeholder 2"/>
          <p:cNvSpPr>
            <a:spLocks noGrp="1"/>
          </p:cNvSpPr>
          <p:nvPr>
            <p:ph idx="1"/>
          </p:nvPr>
        </p:nvSpPr>
        <p:spPr>
          <a:xfrm>
            <a:off x="754374" y="1443834"/>
            <a:ext cx="8093366" cy="5039265"/>
          </a:xfrm>
        </p:spPr>
        <p:txBody>
          <a:bodyPr/>
          <a:lstStyle/>
          <a:p>
            <a:pPr marL="0" indent="0">
              <a:buNone/>
            </a:pPr>
            <a:r>
              <a:rPr lang="en-US" b="1" dirty="0"/>
              <a:t>Data Sources</a:t>
            </a:r>
          </a:p>
          <a:p>
            <a:pPr marL="0" indent="0">
              <a:buNone/>
            </a:pPr>
            <a:r>
              <a:rPr lang="en-US" sz="2400" b="1" i="1" dirty="0"/>
              <a:t>2. Foursquare Venue Data</a:t>
            </a:r>
          </a:p>
          <a:p>
            <a:r>
              <a:rPr lang="en-US" sz="1800" dirty="0"/>
              <a:t>Foursquare provides useful venues data.</a:t>
            </a:r>
          </a:p>
          <a:p>
            <a:r>
              <a:rPr lang="en-US" sz="1800" dirty="0"/>
              <a:t>Get Venues via Foursquare REST GET API</a:t>
            </a:r>
          </a:p>
          <a:p>
            <a:endParaRPr lang="en-US" sz="1800" dirty="0"/>
          </a:p>
        </p:txBody>
      </p:sp>
      <p:pic>
        <p:nvPicPr>
          <p:cNvPr id="5" name="Picture 4" descr="A screenshot of a cell phone&#10;&#10;Description automatically generated">
            <a:extLst>
              <a:ext uri="{FF2B5EF4-FFF2-40B4-BE49-F238E27FC236}">
                <a16:creationId xmlns:a16="http://schemas.microsoft.com/office/drawing/2014/main" id="{E399909A-8946-2340-BB2F-46DC2FE250B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0728" y="3276295"/>
            <a:ext cx="7558898" cy="2901395"/>
          </a:xfrm>
          <a:prstGeom prst="rect">
            <a:avLst/>
          </a:prstGeom>
        </p:spPr>
      </p:pic>
    </p:spTree>
    <p:extLst>
      <p:ext uri="{BB962C8B-B14F-4D97-AF65-F5344CB8AC3E}">
        <p14:creationId xmlns:p14="http://schemas.microsoft.com/office/powerpoint/2010/main" val="255884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a:t>
            </a:r>
            <a:endParaRPr lang="en-US" dirty="0"/>
          </a:p>
        </p:txBody>
      </p:sp>
      <p:sp>
        <p:nvSpPr>
          <p:cNvPr id="3" name="Content Placeholder 2"/>
          <p:cNvSpPr>
            <a:spLocks noGrp="1"/>
          </p:cNvSpPr>
          <p:nvPr>
            <p:ph idx="1"/>
          </p:nvPr>
        </p:nvSpPr>
        <p:spPr>
          <a:xfrm>
            <a:off x="754374" y="1443834"/>
            <a:ext cx="8093366" cy="5039265"/>
          </a:xfrm>
        </p:spPr>
        <p:txBody>
          <a:bodyPr/>
          <a:lstStyle/>
          <a:p>
            <a:pPr marL="0" indent="0">
              <a:buNone/>
            </a:pPr>
            <a:r>
              <a:rPr lang="en-US" b="1" dirty="0"/>
              <a:t>Data Sources</a:t>
            </a:r>
          </a:p>
          <a:p>
            <a:pPr marL="0" indent="0">
              <a:buNone/>
            </a:pPr>
            <a:r>
              <a:rPr lang="en-US" sz="2400" b="1" i="1" dirty="0"/>
              <a:t>3. Neighborhood Geocodes Data</a:t>
            </a:r>
          </a:p>
          <a:p>
            <a:r>
              <a:rPr lang="en-US" sz="1800" dirty="0"/>
              <a:t>Wiki webpage contains Neighborhood Geocodes data</a:t>
            </a:r>
          </a:p>
          <a:p>
            <a:r>
              <a:rPr lang="en-US" sz="1800" dirty="0"/>
              <a:t>Use Python </a:t>
            </a:r>
            <a:r>
              <a:rPr lang="en-US" sz="1800" dirty="0" err="1"/>
              <a:t>BeautifulSoup</a:t>
            </a:r>
            <a:r>
              <a:rPr lang="en-US" sz="1800" dirty="0"/>
              <a:t> package to get Postal Code, Borough, and Neighborhood information.</a:t>
            </a:r>
          </a:p>
          <a:p>
            <a:pPr marL="0" indent="0">
              <a:buNone/>
            </a:pPr>
            <a:endParaRPr lang="en-US" sz="1800" dirty="0"/>
          </a:p>
        </p:txBody>
      </p:sp>
      <p:pic>
        <p:nvPicPr>
          <p:cNvPr id="6" name="Picture 5" descr="A screenshot of a cell phone&#10;&#10;Description automatically generated">
            <a:extLst>
              <a:ext uri="{FF2B5EF4-FFF2-40B4-BE49-F238E27FC236}">
                <a16:creationId xmlns:a16="http://schemas.microsoft.com/office/drawing/2014/main" id="{3742F0F2-7084-6A4B-B218-0AAB6812A15E}"/>
              </a:ext>
            </a:extLst>
          </p:cNvPr>
          <p:cNvPicPr/>
          <p:nvPr/>
        </p:nvPicPr>
        <p:blipFill>
          <a:blip r:embed="rId2">
            <a:extLst>
              <a:ext uri="{28A0092B-C50C-407E-A947-70E740481C1C}">
                <a14:useLocalDpi xmlns:a14="http://schemas.microsoft.com/office/drawing/2010/main" val="0"/>
              </a:ext>
            </a:extLst>
          </a:blip>
          <a:stretch>
            <a:fillRect/>
          </a:stretch>
        </p:blipFill>
        <p:spPr>
          <a:xfrm>
            <a:off x="907080" y="3428999"/>
            <a:ext cx="7635250" cy="2901395"/>
          </a:xfrm>
          <a:prstGeom prst="rect">
            <a:avLst/>
          </a:prstGeom>
        </p:spPr>
      </p:pic>
    </p:spTree>
    <p:extLst>
      <p:ext uri="{BB962C8B-B14F-4D97-AF65-F5344CB8AC3E}">
        <p14:creationId xmlns:p14="http://schemas.microsoft.com/office/powerpoint/2010/main" val="321310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Gathering &amp; Cleansing</a:t>
            </a:r>
          </a:p>
        </p:txBody>
      </p:sp>
      <p:sp>
        <p:nvSpPr>
          <p:cNvPr id="5" name="Content Placeholder 4"/>
          <p:cNvSpPr>
            <a:spLocks noGrp="1"/>
          </p:cNvSpPr>
          <p:nvPr>
            <p:ph idx="1"/>
          </p:nvPr>
        </p:nvSpPr>
        <p:spPr/>
        <p:txBody>
          <a:bodyPr/>
          <a:lstStyle/>
          <a:p>
            <a:r>
              <a:rPr lang="en-US" dirty="0"/>
              <a:t>Load Toronto MCI data from Toronto Policy Service </a:t>
            </a:r>
            <a:endParaRPr lang="en-US" sz="2400" dirty="0"/>
          </a:p>
          <a:p>
            <a:r>
              <a:rPr lang="en-US" dirty="0"/>
              <a:t>Retrieve Foursquare Food Venues Data</a:t>
            </a:r>
            <a:endParaRPr lang="en-US" sz="2400" dirty="0"/>
          </a:p>
          <a:p>
            <a:r>
              <a:rPr lang="en-US" dirty="0"/>
              <a:t>Load Neighborhood Geocodes</a:t>
            </a:r>
            <a:endParaRPr lang="en-US" sz="2400" dirty="0"/>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823310" y="374900"/>
            <a:ext cx="7016195" cy="837591"/>
          </a:xfrm>
        </p:spPr>
        <p:txBody>
          <a:bodyPr/>
          <a:lstStyle/>
          <a:p>
            <a:r>
              <a:rPr lang="en-US" b="1" dirty="0"/>
              <a:t>Data Feature Selections</a:t>
            </a:r>
          </a:p>
        </p:txBody>
      </p:sp>
      <p:sp>
        <p:nvSpPr>
          <p:cNvPr id="5" name="Content Placeholder 4"/>
          <p:cNvSpPr>
            <a:spLocks noGrp="1"/>
          </p:cNvSpPr>
          <p:nvPr>
            <p:ph idx="1"/>
          </p:nvPr>
        </p:nvSpPr>
        <p:spPr/>
        <p:txBody>
          <a:bodyPr/>
          <a:lstStyle/>
          <a:p>
            <a:pPr marL="0" indent="0">
              <a:buNone/>
            </a:pPr>
            <a:r>
              <a:rPr lang="en-US" b="1" i="1" dirty="0"/>
              <a:t>1. MCI Data</a:t>
            </a:r>
            <a:endParaRPr lang="en-US" dirty="0"/>
          </a:p>
          <a:p>
            <a:r>
              <a:rPr lang="en-US" dirty="0"/>
              <a:t>Neighborhood Name</a:t>
            </a:r>
          </a:p>
          <a:p>
            <a:r>
              <a:rPr lang="en-US" dirty="0"/>
              <a:t>MCI indicator</a:t>
            </a:r>
          </a:p>
          <a:p>
            <a:pPr marL="0" indent="0">
              <a:buNone/>
            </a:pPr>
            <a:endParaRPr lang="en-US" dirty="0"/>
          </a:p>
          <a:p>
            <a:pPr marL="0" indent="0">
              <a:buNone/>
            </a:pPr>
            <a:r>
              <a:rPr lang="en-US" b="1" i="1" dirty="0"/>
              <a:t>2. Foursquare Venues Data</a:t>
            </a:r>
          </a:p>
          <a:p>
            <a:r>
              <a:rPr lang="en-US" dirty="0"/>
              <a:t>Neighborhood Name </a:t>
            </a:r>
          </a:p>
          <a:p>
            <a:r>
              <a:rPr lang="en-US" dirty="0"/>
              <a:t>Category</a:t>
            </a:r>
            <a:endParaRPr lang="en-US" sz="2400" dirty="0"/>
          </a:p>
        </p:txBody>
      </p:sp>
    </p:spTree>
    <p:extLst>
      <p:ext uri="{BB962C8B-B14F-4D97-AF65-F5344CB8AC3E}">
        <p14:creationId xmlns:p14="http://schemas.microsoft.com/office/powerpoint/2010/main" val="281943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endParaRPr lang="en-US" dirty="0"/>
          </a:p>
        </p:txBody>
      </p:sp>
      <p:sp>
        <p:nvSpPr>
          <p:cNvPr id="3" name="Content Placeholder 2"/>
          <p:cNvSpPr>
            <a:spLocks noGrp="1"/>
          </p:cNvSpPr>
          <p:nvPr>
            <p:ph idx="1"/>
          </p:nvPr>
        </p:nvSpPr>
        <p:spPr>
          <a:xfrm>
            <a:off x="754374" y="1443834"/>
            <a:ext cx="8093366" cy="5039265"/>
          </a:xfrm>
        </p:spPr>
        <p:txBody>
          <a:bodyPr/>
          <a:lstStyle/>
          <a:p>
            <a:pPr lvl="0"/>
            <a:r>
              <a:rPr lang="en-US" dirty="0"/>
              <a:t>Data Preparation</a:t>
            </a:r>
          </a:p>
          <a:p>
            <a:pPr lvl="0"/>
            <a:r>
              <a:rPr lang="en-US" dirty="0"/>
              <a:t>Data Exploration</a:t>
            </a:r>
          </a:p>
          <a:p>
            <a:pPr lvl="0"/>
            <a:r>
              <a:rPr lang="en-US" dirty="0"/>
              <a:t>Data Categorization</a:t>
            </a:r>
          </a:p>
          <a:p>
            <a:pPr lvl="0"/>
            <a:r>
              <a:rPr lang="en-US" dirty="0"/>
              <a:t>Clustering of Neighborhoods</a:t>
            </a:r>
          </a:p>
          <a:p>
            <a:pPr lvl="0"/>
            <a:r>
              <a:rPr lang="en-US" dirty="0"/>
              <a:t>Choropleth Crime Neighborhood Map</a:t>
            </a:r>
          </a:p>
          <a:p>
            <a:pPr lvl="0"/>
            <a:r>
              <a:rPr lang="en-US" dirty="0"/>
              <a:t>Choropleth Venue Neighborhood Map</a:t>
            </a:r>
          </a:p>
          <a:p>
            <a:pPr lvl="0"/>
            <a:r>
              <a:rPr lang="en-US" dirty="0"/>
              <a:t>Data Comparison</a:t>
            </a:r>
          </a:p>
          <a:p>
            <a:pPr lvl="0"/>
            <a:r>
              <a:rPr lang="en-US" dirty="0"/>
              <a:t>Examine the Clusters</a:t>
            </a:r>
          </a:p>
          <a:p>
            <a:pPr marL="0" indent="0">
              <a:buNone/>
            </a:pPr>
            <a:endParaRPr lang="en-US" sz="1800" dirty="0"/>
          </a:p>
        </p:txBody>
      </p:sp>
    </p:spTree>
    <p:extLst>
      <p:ext uri="{BB962C8B-B14F-4D97-AF65-F5344CB8AC3E}">
        <p14:creationId xmlns:p14="http://schemas.microsoft.com/office/powerpoint/2010/main" val="1778855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859</Words>
  <Application>Microsoft Macintosh PowerPoint</Application>
  <PresentationFormat>On-screen Show (4:3)</PresentationFormat>
  <Paragraphs>85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IBM Applied Data Science Capstone Project </vt:lpstr>
      <vt:lpstr>Introduction/Business Problem</vt:lpstr>
      <vt:lpstr>Audience &amp; Stakeholders</vt:lpstr>
      <vt:lpstr>Data</vt:lpstr>
      <vt:lpstr>Data</vt:lpstr>
      <vt:lpstr>Data</vt:lpstr>
      <vt:lpstr>Data Gathering &amp; Cleansing</vt:lpstr>
      <vt:lpstr>Data Feature Selections</vt:lpstr>
      <vt:lpstr>Methodology</vt:lpstr>
      <vt:lpstr>Results</vt:lpstr>
      <vt:lpstr>Results</vt:lpstr>
      <vt:lpstr>Results</vt:lpstr>
      <vt:lpstr>Results</vt:lpstr>
      <vt:lpstr>Discussion</vt:lpstr>
      <vt:lpstr>Recommendations</vt:lpstr>
      <vt:lpstr>Conclusion</vt:lpstr>
      <vt:lpstr>Q &amp; 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Richard Xue</cp:lastModifiedBy>
  <cp:revision>49</cp:revision>
  <dcterms:created xsi:type="dcterms:W3CDTF">2013-08-21T19:17:07Z</dcterms:created>
  <dcterms:modified xsi:type="dcterms:W3CDTF">2020-04-02T18:42:01Z</dcterms:modified>
</cp:coreProperties>
</file>