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6" r:id="rId5"/>
    <p:sldId id="279" r:id="rId6"/>
    <p:sldId id="278" r:id="rId7"/>
    <p:sldId id="275" r:id="rId8"/>
    <p:sldId id="277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107" d="100"/>
          <a:sy n="10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</c:marke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2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rgbClr val="FFFF00"/>
                </a:solidFill>
                <a:ln>
                  <a:solidFill>
                    <a:srgbClr val="FAD600"/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0.60000000000000064</c:v>
                </c:pt>
                <c:pt idx="1">
                  <c:v>0.30000000000000032</c:v>
                </c:pt>
                <c:pt idx="2">
                  <c:v>0.30000000000000032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0.60000000000000064</c:v>
                </c:pt>
                <c:pt idx="4">
                  <c:v>0.2</c:v>
                </c:pt>
                <c:pt idx="5">
                  <c:v>0.30000000000000032</c:v>
                </c:pt>
              </c:numCache>
            </c:numRef>
          </c:yVal>
        </c:ser>
        <c:axId val="74978816"/>
        <c:axId val="74980736"/>
      </c:scatterChart>
      <c:valAx>
        <c:axId val="74978816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74980736"/>
        <c:crosses val="autoZero"/>
        <c:crossBetween val="midCat"/>
      </c:valAx>
      <c:valAx>
        <c:axId val="7498073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74978816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</a:t>
          </a:r>
          <a:r>
            <a:rPr lang="es-ES" strike="noStrike" smtClean="0"/>
            <a:t>. Llicència d'utilització </a:t>
          </a:r>
          <a:r>
            <a:rPr lang="es-ES" strike="noStrike" dirty="0" smtClean="0"/>
            <a:t>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smtClean="0"/>
            <a:t>6. Transformació </a:t>
          </a:r>
          <a:r>
            <a:rPr lang="es-ES" dirty="0" smtClean="0"/>
            <a:t>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d’arxius 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</a:t>
          </a:r>
          <a:r>
            <a:rPr lang="es-ES" sz="1800" strike="noStrike" kern="1200" smtClean="0"/>
            <a:t>. Llicència d'utilització </a:t>
          </a:r>
          <a:r>
            <a:rPr lang="es-ES" sz="1800" strike="noStrike" kern="1200" dirty="0" smtClean="0"/>
            <a:t>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/>
            <a:t>6. Transformació </a:t>
          </a:r>
          <a:r>
            <a:rPr lang="es-ES" sz="1800" kern="1200" dirty="0" smtClean="0"/>
            <a:t>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AC8442-51A8-43D4-B194-82E0172470D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D7ACBC-2D7E-41B3-B0D1-6F96CB6F1A48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A590FE9-0B05-44A1-8E28-B3DBBEE66BAB}" type="datetimeFigureOut">
              <a:rPr/>
              <a:pPr/>
              <a:t>31/5/2007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DB5CB03D-52F8-45FC-9D51-CC9AF1B89DEC}" type="slidenum">
              <a:rPr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Excel_Worksheet3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err="1" smtClean="0"/>
              <a:t>Seguiment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-1535" t="-2315" r="-1535" b="-2315"/>
          <a:stretch>
            <a:fillRect/>
          </a:stretch>
        </p:blipFill>
        <p:spPr bwMode="auto">
          <a:xfrm>
            <a:off x="1452888" y="1301983"/>
            <a:ext cx="6284273" cy="4229554"/>
          </a:xfrm>
          <a:prstGeom prst="roundRect">
            <a:avLst>
              <a:gd name="adj" fmla="val 8822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6726" y="1571633"/>
            <a:ext cx="8210549" cy="300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510382" y="1643060"/>
          <a:ext cx="8123237" cy="2886075"/>
        </p:xfrm>
        <a:graphic>
          <a:graphicData uri="http://schemas.openxmlformats.org/presentationml/2006/ole">
            <p:oleObj spid="_x0000_s10245" name="Hoja de cálculo" r:id="rId4" imgW="10239471" imgH="3781507" progId="Excel.Sheet.12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9133" y="4688668"/>
          <a:ext cx="1785950" cy="981075"/>
        </p:xfrm>
        <a:graphic>
          <a:graphicData uri="http://schemas.openxmlformats.org/drawingml/2006/table">
            <a:tbl>
              <a:tblPr/>
              <a:tblGrid>
                <a:gridCol w="214314"/>
                <a:gridCol w="15716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Conté subtasques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11175" y="1643063"/>
          <a:ext cx="8153400" cy="3571875"/>
        </p:xfrm>
        <a:graphic>
          <a:graphicData uri="http://schemas.openxmlformats.org/presentationml/2006/ole">
            <p:oleObj spid="_x0000_s8193" name="Worksheet" r:id="rId4" imgW="10686993" imgH="4781431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265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00063" y="1643063"/>
          <a:ext cx="8153400" cy="2525712"/>
        </p:xfrm>
        <a:graphic>
          <a:graphicData uri="http://schemas.openxmlformats.org/presentationml/2006/ole">
            <p:oleObj spid="_x0000_s6145" name="Worksheet" r:id="rId4" imgW="10686993" imgH="338124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4429124" y="4514856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rgbClr val="FA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134</Words>
  <Application>Microsoft Office PowerPoint</Application>
  <PresentationFormat>On-screen Show (4:3)</PresentationFormat>
  <Paragraphs>51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Aspect</vt:lpstr>
      <vt:lpstr>Hoja de cálculo</vt:lpstr>
      <vt:lpstr>Worksheet</vt:lpstr>
      <vt:lpstr> </vt:lpstr>
      <vt:lpstr>Que és Speerker?</vt:lpstr>
      <vt:lpstr>Entorn del sistema</vt:lpstr>
      <vt:lpstr>Planificació</vt:lpstr>
      <vt:lpstr>Planificació</vt:lpstr>
      <vt:lpstr>Planificació</vt:lpstr>
      <vt:lpstr>Anàlisis de riscos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2010-03-22T08:44:59Z</dcterms:created>
  <dcterms:modified xsi:type="dcterms:W3CDTF">2010-04-22T16:22:18Z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