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80" r:id="rId5"/>
    <p:sldId id="282" r:id="rId6"/>
    <p:sldId id="283" r:id="rId7"/>
    <p:sldId id="276" r:id="rId8"/>
    <p:sldId id="279" r:id="rId9"/>
    <p:sldId id="278" r:id="rId10"/>
    <p:sldId id="275" r:id="rId11"/>
    <p:sldId id="284" r:id="rId12"/>
    <p:sldId id="277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FF00"/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104" d="100"/>
          <a:sy n="104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chemeClr val="accent1"/>
                </a:solidFill>
                <a:ln>
                  <a:solidFill>
                    <a:srgbClr val="CFFF00"/>
                  </a:solidFill>
                </a:ln>
              </c:spPr>
            </c:marker>
          </c:dPt>
          <c:dPt>
            <c:idx val="5"/>
            <c:marker>
              <c:spPr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lang="es-ES"/>
                </a:pPr>
                <a:endParaRPr lang="es-ES"/>
              </a:p>
            </c:txPr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0.6000000000000012</c:v>
                </c:pt>
                <c:pt idx="1">
                  <c:v>0.3000000000000001</c:v>
                </c:pt>
                <c:pt idx="2">
                  <c:v>0.3000000000000001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0.6000000000000012</c:v>
                </c:pt>
                <c:pt idx="4">
                  <c:v>0.2</c:v>
                </c:pt>
                <c:pt idx="5">
                  <c:v>0.3000000000000001</c:v>
                </c:pt>
              </c:numCache>
            </c:numRef>
          </c:yVal>
        </c:ser>
        <c:axId val="54131712"/>
        <c:axId val="54436992"/>
      </c:scatterChart>
      <c:valAx>
        <c:axId val="54131712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 lang="es-ES"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54436992"/>
        <c:crosses val="autoZero"/>
        <c:crossBetween val="midCat"/>
      </c:valAx>
      <c:valAx>
        <c:axId val="544369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s-ES"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54131712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</a:t>
          </a:r>
          <a:r>
            <a:rPr lang="es-ES" strike="noStrike" smtClean="0"/>
            <a:t>. Llicència d'utilització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dirty="0" smtClean="0"/>
            <a:t>6. </a:t>
          </a:r>
          <a:r>
            <a:rPr lang="es-ES" dirty="0" err="1" smtClean="0"/>
            <a:t>Transformació</a:t>
          </a:r>
          <a:r>
            <a:rPr lang="es-ES" dirty="0" smtClean="0"/>
            <a:t> 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</a:t>
          </a:r>
          <a:r>
            <a:rPr lang="es-ES" sz="1800" strike="noStrike" kern="1200" smtClean="0"/>
            <a:t>. Llicència d'utilització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6. </a:t>
          </a:r>
          <a:r>
            <a:rPr lang="es-ES" sz="1800" kern="1200" dirty="0" err="1" smtClean="0"/>
            <a:t>Transformació</a:t>
          </a:r>
          <a:r>
            <a:rPr lang="es-ES" sz="1800" kern="1200" dirty="0" smtClean="0"/>
            <a:t> 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 lang="en-US"/>
              <a:pPr/>
              <a:t>5/18/2010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smtClean="0"/>
              <a:t>Presentació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8"/>
          <p:cNvSpPr/>
          <p:nvPr/>
        </p:nvSpPr>
        <p:spPr>
          <a:xfrm>
            <a:off x="4419600" y="4495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Possibles</a:t>
            </a:r>
            <a:r>
              <a:rPr lang="es-ES" dirty="0" smtClean="0"/>
              <a:t> </a:t>
            </a:r>
            <a:r>
              <a:rPr lang="es-ES" dirty="0" err="1" smtClean="0"/>
              <a:t>millores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Utilitzar</a:t>
            </a:r>
            <a:r>
              <a:rPr lang="es-ES" dirty="0" smtClean="0"/>
              <a:t> </a:t>
            </a:r>
            <a:r>
              <a:rPr lang="es-ES" dirty="0" err="1" smtClean="0"/>
              <a:t>IPs</a:t>
            </a:r>
            <a:r>
              <a:rPr lang="es-ES" dirty="0" smtClean="0"/>
              <a:t> </a:t>
            </a:r>
            <a:r>
              <a:rPr lang="es-ES" dirty="0" err="1" smtClean="0"/>
              <a:t>públiques</a:t>
            </a:r>
            <a:r>
              <a:rPr lang="es-ES" dirty="0" smtClean="0"/>
              <a:t>. </a:t>
            </a:r>
            <a:r>
              <a:rPr lang="es-ES" dirty="0" err="1" smtClean="0"/>
              <a:t>Peers</a:t>
            </a:r>
            <a:r>
              <a:rPr lang="es-ES" dirty="0" smtClean="0"/>
              <a:t> en </a:t>
            </a:r>
            <a:r>
              <a:rPr lang="es-ES" dirty="0" err="1" smtClean="0"/>
              <a:t>xarxes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endParaRPr lang="es-ES" dirty="0" smtClean="0"/>
          </a:p>
          <a:p>
            <a:r>
              <a:rPr lang="es-ES" dirty="0" smtClean="0"/>
              <a:t>Ampliar </a:t>
            </a:r>
            <a:r>
              <a:rPr lang="es-ES" dirty="0" err="1" smtClean="0"/>
              <a:t>funcionalitats</a:t>
            </a:r>
            <a:r>
              <a:rPr lang="es-ES" dirty="0" smtClean="0"/>
              <a:t> de la web</a:t>
            </a:r>
          </a:p>
          <a:p>
            <a:r>
              <a:rPr lang="es-ES" dirty="0" err="1" smtClean="0"/>
              <a:t>Enviament</a:t>
            </a:r>
            <a:r>
              <a:rPr lang="es-ES" dirty="0" smtClean="0"/>
              <a:t> </a:t>
            </a:r>
            <a:r>
              <a:rPr lang="es-ES" dirty="0" err="1" smtClean="0"/>
              <a:t>d’estadístiques</a:t>
            </a:r>
            <a:r>
              <a:rPr lang="es-ES" dirty="0" smtClean="0"/>
              <a:t> des </a:t>
            </a:r>
            <a:r>
              <a:rPr lang="es-ES" dirty="0" err="1" smtClean="0"/>
              <a:t>d’Android</a:t>
            </a:r>
            <a:endParaRPr lang="es-ES" dirty="0" smtClean="0"/>
          </a:p>
          <a:p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Altres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formats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d’audio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(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ogg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wma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aac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…)</a:t>
            </a:r>
          </a:p>
          <a:p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Scrobbling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de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cançons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a Last.fm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Recomanacions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d’artistes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Integració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amb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xarxes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socials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  <p:pic>
        <p:nvPicPr>
          <p:cNvPr id="7" name="3 Marcador de contenido" descr="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>
          <a:xfrm>
            <a:off x="1483885" y="1285860"/>
            <a:ext cx="6222267" cy="4187825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d’Escriptori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502921" y="1581912"/>
            <a:ext cx="8129016" cy="357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571472" y="1643050"/>
          <a:ext cx="7998524" cy="3429032"/>
        </p:xfrm>
        <a:graphic>
          <a:graphicData uri="http://schemas.openxmlformats.org/drawingml/2006/table">
            <a:tbl>
              <a:tblPr/>
              <a:tblGrid>
                <a:gridCol w="152547"/>
                <a:gridCol w="1975484"/>
                <a:gridCol w="167801"/>
                <a:gridCol w="167801"/>
                <a:gridCol w="167801"/>
                <a:gridCol w="167801"/>
                <a:gridCol w="172886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0174"/>
                <a:gridCol w="167801"/>
                <a:gridCol w="167801"/>
                <a:gridCol w="167801"/>
                <a:gridCol w="167801"/>
                <a:gridCol w="167801"/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 BIBLIOTECA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REPRODUCCIÓ AUDIO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COMPLETES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A MITGES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LLENÇAR 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MULTIPLES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INTERFÍCIE GRÀFICA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BIBLIOTECA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ADAPTACIÓ 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Abrir corchete"/>
          <p:cNvSpPr/>
          <p:nvPr/>
        </p:nvSpPr>
        <p:spPr>
          <a:xfrm>
            <a:off x="2732900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3" name="12 Abrir corchete"/>
          <p:cNvSpPr/>
          <p:nvPr/>
        </p:nvSpPr>
        <p:spPr>
          <a:xfrm flipH="1">
            <a:off x="3415652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22512" y="1571612"/>
            <a:ext cx="8113423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05586" y="1624388"/>
          <a:ext cx="7967304" cy="3571907"/>
        </p:xfrm>
        <a:graphic>
          <a:graphicData uri="http://schemas.openxmlformats.org/drawingml/2006/table">
            <a:tbl>
              <a:tblPr/>
              <a:tblGrid>
                <a:gridCol w="151854"/>
                <a:gridCol w="1966518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59448"/>
                <a:gridCol w="167040"/>
                <a:gridCol w="167040"/>
                <a:gridCol w="167040"/>
                <a:gridCol w="167040"/>
                <a:gridCol w="167040"/>
              </a:tblGrid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Héctor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TOMCAT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DISSENY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PÀGINA WEB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DISSENY 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IMPLEMENTACIÓ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 USUARIS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CONSULTA 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 (PART RMI)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AUTENTICACIÓ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ENVIAMENT ESTADÍSTIQUES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Abrir corchete"/>
          <p:cNvSpPr/>
          <p:nvPr/>
        </p:nvSpPr>
        <p:spPr>
          <a:xfrm>
            <a:off x="3760464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13 Abrir corchete"/>
          <p:cNvSpPr/>
          <p:nvPr/>
        </p:nvSpPr>
        <p:spPr>
          <a:xfrm flipH="1">
            <a:off x="7278706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93776" y="1545894"/>
            <a:ext cx="8148476" cy="295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53184" y="1624762"/>
          <a:ext cx="8006790" cy="2804373"/>
        </p:xfrm>
        <a:graphic>
          <a:graphicData uri="http://schemas.openxmlformats.org/drawingml/2006/table">
            <a:tbl>
              <a:tblPr/>
              <a:tblGrid>
                <a:gridCol w="152607"/>
                <a:gridCol w="1976259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0238"/>
                <a:gridCol w="167868"/>
                <a:gridCol w="167868"/>
                <a:gridCol w="167868"/>
                <a:gridCol w="167868"/>
                <a:gridCol w="167868"/>
              </a:tblGrid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Ramon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XARXA P2P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DEFINIR PROTOCOL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MISSATGES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JOIN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LLISTAR, NAME, QUIT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RESULTATS 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MÒBIL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NODE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SERVIDOR P2P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CERCA CANÇONS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RMI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10 Abrir corchete"/>
          <p:cNvSpPr/>
          <p:nvPr/>
        </p:nvSpPr>
        <p:spPr>
          <a:xfrm>
            <a:off x="288492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2" name="11 Abrir corchete"/>
          <p:cNvSpPr/>
          <p:nvPr/>
        </p:nvSpPr>
        <p:spPr>
          <a:xfrm flipH="1">
            <a:off x="660884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423</Words>
  <Application>Microsoft Office PowerPoint</Application>
  <PresentationFormat>Presentación en pantalla (4:3)</PresentationFormat>
  <Paragraphs>2317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Aspect</vt:lpstr>
      <vt:lpstr> </vt:lpstr>
      <vt:lpstr>Que és Speerker?</vt:lpstr>
      <vt:lpstr>Entorn del sistema</vt:lpstr>
      <vt:lpstr>Interfície d’usuari</vt:lpstr>
      <vt:lpstr>Interfície d’usuari</vt:lpstr>
      <vt:lpstr>Interfície d’usuari</vt:lpstr>
      <vt:lpstr>Planificació</vt:lpstr>
      <vt:lpstr>Planificació</vt:lpstr>
      <vt:lpstr>Planificació</vt:lpstr>
      <vt:lpstr>Anàlisis de riscos</vt:lpstr>
      <vt:lpstr>Possibles millores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2010-05-13T11:06:27Z</dcterms:created>
  <dcterms:modified xsi:type="dcterms:W3CDTF">2010-05-18T11:28:11Z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