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3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rgbClr val="FFFF00"/>
                </a:solidFill>
                <a:ln>
                  <a:solidFill>
                    <a:srgbClr val="FAD600"/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0.60000000000000053</c:v>
                </c:pt>
                <c:pt idx="1">
                  <c:v>0.30000000000000027</c:v>
                </c:pt>
                <c:pt idx="2">
                  <c:v>0.30000000000000027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0.60000000000000053</c:v>
                </c:pt>
                <c:pt idx="4">
                  <c:v>0.2</c:v>
                </c:pt>
                <c:pt idx="5">
                  <c:v>0.30000000000000027</c:v>
                </c:pt>
              </c:numCache>
            </c:numRef>
          </c:yVal>
        </c:ser>
        <c:axId val="62836736"/>
        <c:axId val="62838656"/>
      </c:scatterChart>
      <c:valAx>
        <c:axId val="62836736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838656"/>
        <c:crosses val="autoZero"/>
        <c:crossBetween val="midCat"/>
      </c:valAx>
      <c:valAx>
        <c:axId val="6283865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836736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</a:t>
          </a:r>
          <a:r>
            <a:rPr lang="pt-BR" strike="noStrike" dirty="0" err="1" smtClean="0"/>
            <a:t>arxius</a:t>
          </a:r>
          <a:r>
            <a:rPr lang="pt-BR" strike="noStrike" dirty="0" smtClean="0"/>
            <a:t> </a:t>
          </a:r>
          <a:r>
            <a:rPr lang="pt-BR" strike="noStrike" dirty="0" smtClean="0"/>
            <a:t>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</a:t>
          </a:r>
          <a:r>
            <a:rPr lang="pt-BR" strike="noStrike" dirty="0" smtClean="0"/>
            <a:t>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</a:t>
          </a:r>
          <a:r>
            <a:rPr lang="es-ES" dirty="0" smtClean="0"/>
            <a:t>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4. </a:t>
          </a:r>
          <a:r>
            <a:rPr lang="es-ES" strike="noStrike" dirty="0" err="1" smtClean="0"/>
            <a:t>Llicències</a:t>
          </a:r>
          <a:r>
            <a:rPr lang="es-ES" strike="noStrike" dirty="0" smtClean="0"/>
            <a:t> </a:t>
          </a:r>
          <a:r>
            <a:rPr lang="es-ES" strike="noStrike" dirty="0" err="1" smtClean="0"/>
            <a:t>d'utilització</a:t>
          </a:r>
          <a:r>
            <a:rPr lang="es-ES" strike="noStrike" dirty="0" smtClean="0"/>
            <a:t>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smtClean="0"/>
            <a:t>6. Transformació </a:t>
          </a:r>
          <a:r>
            <a:rPr lang="es-ES" dirty="0" smtClean="0"/>
            <a:t>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</a:t>
          </a:r>
          <a:r>
            <a:rPr lang="pt-BR" sz="1800" strike="noStrike" kern="1200" dirty="0" err="1" smtClean="0"/>
            <a:t>arxius</a:t>
          </a:r>
          <a:r>
            <a:rPr lang="pt-BR" sz="1800" strike="noStrike" kern="1200" dirty="0" smtClean="0"/>
            <a:t> </a:t>
          </a:r>
          <a:r>
            <a:rPr lang="pt-BR" sz="1800" strike="noStrike" kern="1200" dirty="0" smtClean="0"/>
            <a:t>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</a:t>
          </a:r>
          <a:r>
            <a:rPr lang="pt-BR" sz="1800" strike="noStrike" kern="1200" dirty="0" smtClean="0"/>
            <a:t>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</a:t>
          </a:r>
          <a:r>
            <a:rPr lang="es-ES" sz="1800" kern="1200" dirty="0" smtClean="0"/>
            <a:t>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4. </a:t>
          </a:r>
          <a:r>
            <a:rPr lang="es-ES" sz="1800" strike="noStrike" kern="1200" dirty="0" err="1" smtClean="0"/>
            <a:t>Llicències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d'utilització</a:t>
          </a:r>
          <a:r>
            <a:rPr lang="es-ES" sz="1800" strike="noStrike" kern="1200" dirty="0" smtClean="0"/>
            <a:t>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/>
            <a:t>6. Transformació </a:t>
          </a:r>
          <a:r>
            <a:rPr lang="es-ES" sz="1800" kern="1200" dirty="0" smtClean="0"/>
            <a:t>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C8442-51A8-43D4-B194-82E0172470D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CBC-2D7E-41B3-B0D1-6F96CB6F1A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Hoja_de_c_lculo_de_Microsoft_Office_Excel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Hoja_de_c_lculo_de_Microsoft_Office_Excel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Hoja_de_c_lculo_de_Microsoft_Office_Excel3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err="1" smtClean="0"/>
              <a:t>Seguiment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-1844" t="-2589" r="-1844" b="-2589"/>
          <a:stretch>
            <a:fillRect/>
          </a:stretch>
        </p:blipFill>
        <p:spPr bwMode="auto">
          <a:xfrm>
            <a:off x="1546467" y="1214422"/>
            <a:ext cx="6097103" cy="4404679"/>
          </a:xfrm>
          <a:prstGeom prst="roundRect">
            <a:avLst>
              <a:gd name="adj" fmla="val 8822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6726" y="1571633"/>
            <a:ext cx="8210549" cy="300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510382" y="1643060"/>
          <a:ext cx="8123237" cy="2886075"/>
        </p:xfrm>
        <a:graphic>
          <a:graphicData uri="http://schemas.openxmlformats.org/presentationml/2006/ole">
            <p:oleObj spid="_x0000_s10245" name="Hoja de cálculo" r:id="rId4" imgW="10239471" imgH="378150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11175" y="1643049"/>
          <a:ext cx="8152754" cy="3571886"/>
        </p:xfrm>
        <a:graphic>
          <a:graphicData uri="http://schemas.openxmlformats.org/presentationml/2006/ole">
            <p:oleObj spid="_x0000_s8193" name="Hoja de cálculo" r:id="rId4" imgW="10686993" imgH="478143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265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00063" y="1643063"/>
          <a:ext cx="8153400" cy="2525712"/>
        </p:xfrm>
        <a:graphic>
          <a:graphicData uri="http://schemas.openxmlformats.org/presentationml/2006/ole">
            <p:oleObj spid="_x0000_s6145" name="Hoja de cálculo" r:id="rId4" imgW="10686993" imgH="338124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4429124" y="4514856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rgbClr val="FA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123</Words>
  <Application>Microsoft Office PowerPoint</Application>
  <PresentationFormat>Presentación en pantalla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Aspect</vt:lpstr>
      <vt:lpstr>Hoja de cálculo de Microsoft Office Excel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2010-03-22T08:44:59Z</dcterms:created>
  <dcterms:modified xsi:type="dcterms:W3CDTF">2010-04-22T11:55:02Z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