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0" r:id="rId4"/>
    <p:sldId id="276" r:id="rId5"/>
    <p:sldId id="275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38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2 ,</a:t>
                    </a:r>
                    <a:r>
                      <a:rPr lang="en-US" baseline="0"/>
                      <a:t> 3</a:t>
                    </a:r>
                    <a:endParaRPr lang="en-US"/>
                  </a:p>
                </c:rich>
              </c:tx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</a:p>
                </c:rich>
              </c:tx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Val val="1"/>
            </c:dLbl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0.60000000000000009</c:v>
                </c:pt>
                <c:pt idx="1">
                  <c:v>0.30000000000000004</c:v>
                </c:pt>
                <c:pt idx="2">
                  <c:v>0.30000000000000004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0.60000000000000009</c:v>
                </c:pt>
                <c:pt idx="4">
                  <c:v>0.2</c:v>
                </c:pt>
                <c:pt idx="5">
                  <c:v>0.30000000000000004</c:v>
                </c:pt>
              </c:numCache>
            </c:numRef>
          </c:yVal>
        </c:ser>
        <c:axId val="64616320"/>
        <c:axId val="65282048"/>
      </c:scatterChart>
      <c:valAx>
        <c:axId val="64616320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s-ES"/>
                  <a:t>Probabilitat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5282048"/>
        <c:crosses val="autoZero"/>
        <c:crossBetween val="midCat"/>
      </c:valAx>
      <c:valAx>
        <c:axId val="65282048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/>
                  <a:t>Impacte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64616320"/>
        <c:crosses val="autoZero"/>
        <c:crossBetween val="midCat"/>
      </c:valAx>
      <c:spPr>
        <a:noFill/>
        <a:ln w="25400">
          <a:noFill/>
        </a:ln>
      </c:spPr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A590FE9-0B05-44A1-8E28-B3DBBEE66BAB}" type="datetimeFigureOut">
              <a:rPr/>
              <a:pPr/>
              <a:t>31/5/2007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DB5CB03D-52F8-45FC-9D51-CC9AF1B89DE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lang="es-ES"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 latinLnBrk="0">
              <a:buNone/>
              <a:defRPr lang="es-ES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s-E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s-E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s-E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s-E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es-ES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rgbClr val="FFFFFF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lang="es-ES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 latinLnBrk="0">
              <a:buNone/>
              <a:defRPr lang="es-ES" sz="2300">
                <a:solidFill>
                  <a:schemeClr val="tx1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 latinLnBrk="0">
              <a:defRPr lang="es-ES" sz="2800"/>
            </a:lvl1pPr>
            <a:lvl2pPr>
              <a:defRPr lang="es-ES" sz="2400"/>
            </a:lvl2pPr>
            <a:lvl3pPr>
              <a:defRPr lang="es-ES" sz="2000"/>
            </a:lvl3pPr>
            <a:lvl4pPr>
              <a:defRPr lang="es-ES" sz="1800"/>
            </a:lvl4pPr>
            <a:lvl5pPr>
              <a:defRPr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lang="es-ES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lang="es-ES" sz="2400" b="0">
                <a:solidFill>
                  <a:schemeClr val="bg1"/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lang="es-ES" sz="24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lang="es-ES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 latinLnBrk="0">
              <a:buNone/>
              <a:defRPr lang="es-ES" sz="16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 latinLnBrk="0">
              <a:buNone/>
              <a:defRPr lang="es-ES" sz="1400"/>
            </a:lvl1pPr>
            <a:lvl2pPr>
              <a:defRPr lang="es-ES" sz="1200"/>
            </a:lvl2pPr>
            <a:lvl3pPr>
              <a:defRPr lang="es-ES" sz="1000"/>
            </a:lvl3pPr>
            <a:lvl4pPr>
              <a:defRPr lang="es-ES" sz="900"/>
            </a:lvl4pPr>
            <a:lvl5pPr>
              <a:defRPr lang="es-ES"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es-ES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lang="es-ES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s-E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es-ES" sz="1000">
                <a:solidFill>
                  <a:schemeClr val="tx1"/>
                </a:solidFill>
              </a:defRPr>
            </a:lvl1pPr>
            <a:extLst/>
          </a:lstStyle>
          <a:p>
            <a:fld id="{959ED156-2732-479E-8410-D5807628268D}" type="datetimeFigureOut">
              <a:rPr/>
              <a:pPr/>
              <a:t>31/5/2007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000" b="0">
                <a:solidFill>
                  <a:schemeClr val="tx1"/>
                </a:solidFill>
              </a:defRPr>
            </a:lvl1pPr>
            <a:extLst/>
          </a:lstStyle>
          <a:p>
            <a:fld id="{D18737D0-1F07-487A-BC82-FDF5B924E95B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s-ES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lang="es-ES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lang="es-ES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es-ES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lang="es-ES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gant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52"/>
            <a:ext cx="7772400" cy="1829761"/>
          </a:xfrm>
        </p:spPr>
        <p:txBody>
          <a:bodyPr/>
          <a:lstStyle/>
          <a:p>
            <a:r>
              <a:rPr lang="es-ES" dirty="0" err="1" smtClean="0"/>
              <a:t>Speerker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928802"/>
            <a:ext cx="7772400" cy="1199704"/>
          </a:xfrm>
        </p:spPr>
        <p:txBody>
          <a:bodyPr/>
          <a:lstStyle/>
          <a:p>
            <a:r>
              <a:rPr lang="es-ES" dirty="0" err="1" smtClean="0"/>
              <a:t>Seguiment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4348" y="3214686"/>
            <a:ext cx="7772400" cy="1199704"/>
          </a:xfrm>
          <a:prstGeom prst="rect">
            <a:avLst/>
          </a:prstGeom>
        </p:spPr>
        <p:txBody>
          <a:bodyPr vert="horz" lIns="45720" rIns="45720">
            <a:normAutofit fontScale="925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	</a:t>
            </a:r>
            <a:r>
              <a:rPr lang="es-ES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telèfons</a:t>
            </a:r>
            <a:r>
              <a:rPr lang="es-ES" dirty="0" smtClean="0"/>
              <a:t> </a:t>
            </a:r>
            <a:r>
              <a:rPr lang="es-ES" dirty="0" err="1" smtClean="0"/>
              <a:t>mòbils</a:t>
            </a:r>
            <a:r>
              <a:rPr lang="es-ES" dirty="0" smtClean="0"/>
              <a:t> o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endParaRPr lang="es-E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1710" t="-4314" r="-1710" b="-3017"/>
          <a:stretch>
            <a:fillRect/>
          </a:stretch>
        </p:blipFill>
        <p:spPr bwMode="auto">
          <a:xfrm>
            <a:off x="1285852" y="1285860"/>
            <a:ext cx="6572296" cy="4857784"/>
          </a:xfrm>
          <a:prstGeom prst="roundRect">
            <a:avLst>
              <a:gd name="adj" fmla="val 8594"/>
            </a:avLst>
          </a:prstGeom>
          <a:solidFill>
            <a:schemeClr val="tx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>
                <a:hlinkClick r:id="rId2" action="ppaction://hlinkfile"/>
              </a:rPr>
              <a:t>Diagrama de Gantt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447737"/>
          </a:xfrm>
        </p:spPr>
        <p:txBody>
          <a:bodyPr>
            <a:normAutofit fontScale="55000" lnSpcReduction="20000"/>
          </a:bodyPr>
          <a:lstStyle/>
          <a:p>
            <a:pPr marL="624078" indent="-514350">
              <a:lnSpc>
                <a:spcPct val="160000"/>
              </a:lnSpc>
              <a:buFont typeface="+mj-lt"/>
              <a:buAutoNum type="arabicPeriod"/>
            </a:pPr>
            <a:r>
              <a:rPr lang="pt-BR" dirty="0" smtClean="0">
                <a:solidFill>
                  <a:srgbClr val="FF0000"/>
                </a:solidFill>
              </a:rPr>
              <a:t>No </a:t>
            </a:r>
            <a:r>
              <a:rPr lang="pt-BR" dirty="0" err="1" smtClean="0">
                <a:solidFill>
                  <a:srgbClr val="FF0000"/>
                </a:solidFill>
              </a:rPr>
              <a:t>trobem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cap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manera</a:t>
            </a:r>
            <a:r>
              <a:rPr lang="pt-BR" dirty="0" smtClean="0">
                <a:solidFill>
                  <a:srgbClr val="FF0000"/>
                </a:solidFill>
              </a:rPr>
              <a:t> de cercar </a:t>
            </a:r>
            <a:r>
              <a:rPr lang="pt-BR" dirty="0" err="1" smtClean="0">
                <a:solidFill>
                  <a:srgbClr val="FF0000"/>
                </a:solidFill>
              </a:rPr>
              <a:t>arxius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amb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DHT</a:t>
            </a:r>
          </a:p>
          <a:p>
            <a:pPr marL="624078" indent="-514350">
              <a:lnSpc>
                <a:spcPct val="160000"/>
              </a:lnSpc>
              <a:buFont typeface="+mj-lt"/>
              <a:buAutoNum type="arabicPeriod"/>
            </a:pPr>
            <a:r>
              <a:rPr lang="pt-BR" dirty="0" smtClean="0">
                <a:solidFill>
                  <a:srgbClr val="92D050"/>
                </a:solidFill>
              </a:rPr>
              <a:t>No </a:t>
            </a:r>
            <a:r>
              <a:rPr lang="pt-BR" dirty="0" err="1" smtClean="0">
                <a:solidFill>
                  <a:srgbClr val="92D050"/>
                </a:solidFill>
              </a:rPr>
              <a:t>aconseguim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fer</a:t>
            </a:r>
            <a:r>
              <a:rPr lang="pt-BR" dirty="0" smtClean="0">
                <a:solidFill>
                  <a:srgbClr val="92D050"/>
                </a:solidFill>
              </a:rPr>
              <a:t> funcionar </a:t>
            </a:r>
            <a:r>
              <a:rPr lang="pt-BR" dirty="0" err="1" smtClean="0">
                <a:solidFill>
                  <a:srgbClr val="92D050"/>
                </a:solidFill>
              </a:rPr>
              <a:t>els</a:t>
            </a:r>
            <a:r>
              <a:rPr lang="pt-BR" dirty="0" smtClean="0">
                <a:solidFill>
                  <a:srgbClr val="92D050"/>
                </a:solidFill>
              </a:rPr>
              <a:t> </a:t>
            </a:r>
            <a:r>
              <a:rPr lang="pt-BR" i="1" dirty="0" smtClean="0">
                <a:solidFill>
                  <a:srgbClr val="92D050"/>
                </a:solidFill>
              </a:rPr>
              <a:t>threads</a:t>
            </a:r>
            <a:r>
              <a:rPr lang="pt-BR" dirty="0" smtClean="0">
                <a:solidFill>
                  <a:srgbClr val="92D050"/>
                </a:solidFill>
              </a:rPr>
              <a:t> de Java</a:t>
            </a:r>
          </a:p>
          <a:p>
            <a:pPr marL="624078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 smtClean="0">
                <a:solidFill>
                  <a:srgbClr val="FFFF00"/>
                </a:solidFill>
              </a:rPr>
              <a:t>Problemes</a:t>
            </a:r>
            <a:r>
              <a:rPr lang="es-ES" dirty="0" smtClean="0">
                <a:solidFill>
                  <a:srgbClr val="FFFF00"/>
                </a:solidFill>
              </a:rPr>
              <a:t> al transferir </a:t>
            </a:r>
            <a:r>
              <a:rPr lang="es-ES" dirty="0" err="1" smtClean="0">
                <a:solidFill>
                  <a:srgbClr val="FFFF00"/>
                </a:solidFill>
              </a:rPr>
              <a:t>cançons</a:t>
            </a:r>
            <a:r>
              <a:rPr lang="es-ES" dirty="0" smtClean="0">
                <a:solidFill>
                  <a:srgbClr val="FFFF0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amb</a:t>
            </a:r>
            <a:r>
              <a:rPr lang="es-ES" dirty="0" smtClean="0">
                <a:solidFill>
                  <a:srgbClr val="FFFF00"/>
                </a:solidFill>
              </a:rPr>
              <a:t> JXTA</a:t>
            </a:r>
          </a:p>
          <a:p>
            <a:pPr marL="624078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 smtClean="0">
                <a:solidFill>
                  <a:srgbClr val="92D050"/>
                </a:solidFill>
              </a:rPr>
              <a:t>Problemes</a:t>
            </a:r>
            <a:r>
              <a:rPr lang="es-ES" dirty="0" smtClean="0">
                <a:solidFill>
                  <a:srgbClr val="92D050"/>
                </a:solidFill>
              </a:rPr>
              <a:t> </a:t>
            </a:r>
            <a:r>
              <a:rPr lang="es-ES" dirty="0" err="1" smtClean="0">
                <a:solidFill>
                  <a:srgbClr val="92D050"/>
                </a:solidFill>
              </a:rPr>
              <a:t>amb</a:t>
            </a:r>
            <a:r>
              <a:rPr lang="es-ES" dirty="0" smtClean="0">
                <a:solidFill>
                  <a:srgbClr val="92D050"/>
                </a:solidFill>
              </a:rPr>
              <a:t> les </a:t>
            </a:r>
            <a:r>
              <a:rPr lang="es-ES" dirty="0" err="1" smtClean="0">
                <a:solidFill>
                  <a:srgbClr val="92D050"/>
                </a:solidFill>
              </a:rPr>
              <a:t>llicencies</a:t>
            </a:r>
            <a:r>
              <a:rPr lang="es-ES" dirty="0" smtClean="0">
                <a:solidFill>
                  <a:srgbClr val="92D050"/>
                </a:solidFill>
              </a:rPr>
              <a:t> </a:t>
            </a:r>
            <a:r>
              <a:rPr lang="es-ES" dirty="0" err="1" smtClean="0">
                <a:solidFill>
                  <a:srgbClr val="92D050"/>
                </a:solidFill>
              </a:rPr>
              <a:t>d'utilització</a:t>
            </a:r>
            <a:r>
              <a:rPr lang="es-ES" dirty="0" smtClean="0">
                <a:solidFill>
                  <a:srgbClr val="92D050"/>
                </a:solidFill>
              </a:rPr>
              <a:t> de </a:t>
            </a:r>
            <a:r>
              <a:rPr lang="es-ES" dirty="0" err="1" smtClean="0">
                <a:solidFill>
                  <a:srgbClr val="92D050"/>
                </a:solidFill>
              </a:rPr>
              <a:t>codecs</a:t>
            </a:r>
            <a:r>
              <a:rPr lang="es-ES" dirty="0" smtClean="0">
                <a:solidFill>
                  <a:srgbClr val="92D050"/>
                </a:solidFill>
              </a:rPr>
              <a:t> per </a:t>
            </a:r>
            <a:r>
              <a:rPr lang="es-ES" dirty="0" err="1" smtClean="0">
                <a:solidFill>
                  <a:srgbClr val="92D050"/>
                </a:solidFill>
              </a:rPr>
              <a:t>reproduir</a:t>
            </a:r>
            <a:r>
              <a:rPr lang="es-ES" dirty="0" smtClean="0">
                <a:solidFill>
                  <a:srgbClr val="92D050"/>
                </a:solidFill>
              </a:rPr>
              <a:t> mp3</a:t>
            </a:r>
          </a:p>
          <a:p>
            <a:pPr marL="624078" indent="-514350">
              <a:lnSpc>
                <a:spcPct val="160000"/>
              </a:lnSpc>
              <a:buFont typeface="+mj-lt"/>
              <a:buAutoNum type="arabicPeriod"/>
            </a:pPr>
            <a:r>
              <a:rPr lang="fr-FR" dirty="0" smtClean="0">
                <a:solidFill>
                  <a:srgbClr val="FFFF00"/>
                </a:solidFill>
              </a:rPr>
              <a:t>No </a:t>
            </a:r>
            <a:r>
              <a:rPr lang="fr-FR" dirty="0" err="1" smtClean="0">
                <a:solidFill>
                  <a:srgbClr val="FFFF00"/>
                </a:solidFill>
              </a:rPr>
              <a:t>tenim</a:t>
            </a:r>
            <a:r>
              <a:rPr lang="fr-FR" dirty="0" smtClean="0">
                <a:solidFill>
                  <a:srgbClr val="FFFF00"/>
                </a:solidFill>
              </a:rPr>
              <a:t> temps de </a:t>
            </a:r>
            <a:r>
              <a:rPr lang="fr-FR" dirty="0" err="1" smtClean="0">
                <a:solidFill>
                  <a:srgbClr val="FFFF00"/>
                </a:solidFill>
              </a:rPr>
              <a:t>crear</a:t>
            </a:r>
            <a:r>
              <a:rPr lang="fr-FR" dirty="0" smtClean="0">
                <a:solidFill>
                  <a:srgbClr val="FFFF00"/>
                </a:solidFill>
              </a:rPr>
              <a:t> les </a:t>
            </a:r>
            <a:r>
              <a:rPr lang="fr-FR" dirty="0" err="1" smtClean="0">
                <a:solidFill>
                  <a:srgbClr val="FFFF00"/>
                </a:solidFill>
              </a:rPr>
              <a:t>pàgines</a:t>
            </a:r>
            <a:r>
              <a:rPr lang="fr-FR" dirty="0" smtClean="0">
                <a:solidFill>
                  <a:srgbClr val="FFFF00"/>
                </a:solidFill>
              </a:rPr>
              <a:t> d'</a:t>
            </a:r>
            <a:r>
              <a:rPr lang="fr-FR" dirty="0" err="1" smtClean="0">
                <a:solidFill>
                  <a:srgbClr val="FFFF00"/>
                </a:solidFill>
              </a:rPr>
              <a:t>estadístiques</a:t>
            </a:r>
            <a:endParaRPr lang="fr-FR" dirty="0" smtClean="0">
              <a:solidFill>
                <a:srgbClr val="FFFF00"/>
              </a:solidFill>
            </a:endParaRPr>
          </a:p>
          <a:p>
            <a:pPr marL="624078" indent="-514350">
              <a:lnSpc>
                <a:spcPct val="160000"/>
              </a:lnSpc>
              <a:buFont typeface="+mj-lt"/>
              <a:buAutoNum type="arabicPeriod"/>
            </a:pPr>
            <a:r>
              <a:rPr lang="es-ES" dirty="0" err="1" smtClean="0">
                <a:solidFill>
                  <a:srgbClr val="92D050"/>
                </a:solidFill>
              </a:rPr>
              <a:t>Transformació</a:t>
            </a:r>
            <a:r>
              <a:rPr lang="es-ES" dirty="0" smtClean="0">
                <a:solidFill>
                  <a:srgbClr val="92D050"/>
                </a:solidFill>
              </a:rPr>
              <a:t> de les </a:t>
            </a:r>
            <a:r>
              <a:rPr lang="es-ES" dirty="0" err="1" smtClean="0">
                <a:solidFill>
                  <a:srgbClr val="92D050"/>
                </a:solidFill>
              </a:rPr>
              <a:t>dades</a:t>
            </a:r>
            <a:r>
              <a:rPr lang="es-ES" dirty="0" smtClean="0">
                <a:solidFill>
                  <a:srgbClr val="92D050"/>
                </a:solidFill>
              </a:rPr>
              <a:t> de la </a:t>
            </a:r>
            <a:r>
              <a:rPr lang="es-ES" dirty="0" err="1" smtClean="0">
                <a:solidFill>
                  <a:srgbClr val="92D050"/>
                </a:solidFill>
              </a:rPr>
              <a:t>bd</a:t>
            </a:r>
            <a:r>
              <a:rPr lang="es-ES" dirty="0" smtClean="0">
                <a:solidFill>
                  <a:srgbClr val="92D050"/>
                </a:solidFill>
              </a:rPr>
              <a:t> a XML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4" name="4 Gráfico"/>
          <p:cNvGraphicFramePr/>
          <p:nvPr/>
        </p:nvGraphicFramePr>
        <p:xfrm>
          <a:off x="2500298" y="38576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28596" y="1785926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	</a:t>
            </a:r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orientación de empleados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</Words>
  <Application>Microsoft Office PowerPoint</Application>
  <PresentationFormat>Presentación en pantalla (4:3)</PresentationFormat>
  <Paragraphs>32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Presentación de orientación de empleados</vt:lpstr>
      <vt:lpstr>Speerker</vt:lpstr>
      <vt:lpstr>Que és SpeerKer?</vt:lpstr>
      <vt:lpstr>Entorn del sistema</vt:lpstr>
      <vt:lpstr>Planificació</vt:lpstr>
      <vt:lpstr>Anàlisis de riscos</vt:lpstr>
      <vt:lpstr> 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2010-03-22T08:44:59Z</dcterms:created>
  <dcterms:modified xsi:type="dcterms:W3CDTF">2010-04-20T11:59:34Z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