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80" r:id="rId5"/>
    <p:sldId id="285" r:id="rId6"/>
    <p:sldId id="286" r:id="rId7"/>
    <p:sldId id="282" r:id="rId8"/>
    <p:sldId id="283" r:id="rId9"/>
    <p:sldId id="276" r:id="rId10"/>
    <p:sldId id="279" r:id="rId11"/>
    <p:sldId id="278" r:id="rId12"/>
    <p:sldId id="275" r:id="rId13"/>
    <p:sldId id="284" r:id="rId14"/>
    <p:sldId id="27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FF00"/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133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</c:marke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2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chemeClr val="accent1"/>
                </a:solidFill>
                <a:ln>
                  <a:solidFill>
                    <a:srgbClr val="CFFF00"/>
                  </a:solidFill>
                </a:ln>
              </c:spPr>
            </c:marker>
          </c:dPt>
          <c:dPt>
            <c:idx val="5"/>
            <c:marker>
              <c:spPr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txPr>
              <a:bodyPr/>
              <a:lstStyle/>
              <a:p>
                <a:pPr>
                  <a:defRPr lang="es-ES"/>
                </a:pPr>
                <a:endParaRPr lang="es-ES"/>
              </a:p>
            </c:txPr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0.60000000000000142</c:v>
                </c:pt>
                <c:pt idx="1">
                  <c:v>0.30000000000000021</c:v>
                </c:pt>
                <c:pt idx="2">
                  <c:v>0.30000000000000021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0.60000000000000142</c:v>
                </c:pt>
                <c:pt idx="4">
                  <c:v>0.2</c:v>
                </c:pt>
                <c:pt idx="5">
                  <c:v>0.30000000000000021</c:v>
                </c:pt>
              </c:numCache>
            </c:numRef>
          </c:yVal>
        </c:ser>
        <c:axId val="67289472"/>
        <c:axId val="67291392"/>
      </c:scatterChart>
      <c:valAx>
        <c:axId val="67289472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 lang="es-ES"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"/>
          </a:p>
        </c:txPr>
        <c:crossAx val="67291392"/>
        <c:crosses val="autoZero"/>
        <c:crossBetween val="midCat"/>
      </c:valAx>
      <c:valAx>
        <c:axId val="6729139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s-ES"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"/>
          </a:p>
        </c:txPr>
        <c:crossAx val="67289472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4. </a:t>
          </a:r>
          <a:r>
            <a:rPr lang="es-ES" strike="noStrike" dirty="0" err="1" smtClean="0"/>
            <a:t>Llicència</a:t>
          </a:r>
          <a:r>
            <a:rPr lang="es-ES" strike="noStrike" dirty="0" smtClean="0"/>
            <a:t> </a:t>
          </a:r>
          <a:r>
            <a:rPr lang="es-ES" strike="noStrike" dirty="0" err="1" smtClean="0"/>
            <a:t>d'utilització</a:t>
          </a:r>
          <a:r>
            <a:rPr lang="es-ES" strike="noStrike" dirty="0" smtClean="0"/>
            <a:t> de </a:t>
          </a:r>
          <a:r>
            <a:rPr lang="es-ES" strike="noStrike" dirty="0" err="1" smtClean="0"/>
            <a:t>códecs</a:t>
          </a:r>
          <a:r>
            <a:rPr lang="es-ES" strike="noStrike" dirty="0" smtClean="0"/>
            <a:t> </a:t>
          </a:r>
          <a:r>
            <a:rPr lang="es-ES" strike="noStrike" dirty="0" smtClean="0"/>
            <a:t>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dirty="0" smtClean="0"/>
            <a:t>6. </a:t>
          </a:r>
          <a:r>
            <a:rPr lang="es-ES" dirty="0" err="1" smtClean="0"/>
            <a:t>Transformació</a:t>
          </a:r>
          <a:r>
            <a:rPr lang="es-ES" dirty="0" smtClean="0"/>
            <a:t> 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d’arxius 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4. </a:t>
          </a:r>
          <a:r>
            <a:rPr lang="es-ES" sz="1800" strike="noStrike" kern="1200" dirty="0" err="1" smtClean="0"/>
            <a:t>Llicència</a:t>
          </a:r>
          <a:r>
            <a:rPr lang="es-ES" sz="1800" strike="noStrike" kern="1200" dirty="0" smtClean="0"/>
            <a:t> </a:t>
          </a:r>
          <a:r>
            <a:rPr lang="es-ES" sz="1800" strike="noStrike" kern="1200" dirty="0" err="1" smtClean="0"/>
            <a:t>d'utilització</a:t>
          </a:r>
          <a:r>
            <a:rPr lang="es-ES" sz="1800" strike="noStrike" kern="1200" dirty="0" smtClean="0"/>
            <a:t> de </a:t>
          </a:r>
          <a:r>
            <a:rPr lang="es-ES" sz="1800" strike="noStrike" kern="1200" dirty="0" err="1" smtClean="0"/>
            <a:t>códecs</a:t>
          </a:r>
          <a:r>
            <a:rPr lang="es-ES" sz="1800" strike="noStrike" kern="1200" dirty="0" smtClean="0"/>
            <a:t> </a:t>
          </a:r>
          <a:r>
            <a:rPr lang="es-ES" sz="1800" strike="noStrike" kern="1200" dirty="0" smtClean="0"/>
            <a:t>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6. </a:t>
          </a:r>
          <a:r>
            <a:rPr lang="es-ES" sz="1800" kern="1200" dirty="0" err="1" smtClean="0"/>
            <a:t>Transformació</a:t>
          </a:r>
          <a:r>
            <a:rPr lang="es-ES" sz="1800" kern="1200" dirty="0" smtClean="0"/>
            <a:t> 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AC8442-51A8-43D4-B194-82E0172470D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D7ACBC-2D7E-41B3-B0D1-6F96CB6F1A48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A590FE9-0B05-44A1-8E28-B3DBBEE66BAB}" type="datetimeFigureOut">
              <a:rPr lang="en-US"/>
              <a:pPr/>
              <a:t>5/18/2010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DB5CB03D-52F8-45FC-9D51-CC9AF1B89DEC}" type="slidenum">
              <a:rPr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D18737D0-1F07-487A-BC82-FDF5B924E95B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smtClean="0"/>
              <a:t>Presentació final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22512" y="1571612"/>
            <a:ext cx="8113423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05586" y="1624388"/>
          <a:ext cx="7967304" cy="3571907"/>
        </p:xfrm>
        <a:graphic>
          <a:graphicData uri="http://schemas.openxmlformats.org/drawingml/2006/table">
            <a:tbl>
              <a:tblPr/>
              <a:tblGrid>
                <a:gridCol w="151854"/>
                <a:gridCol w="1966518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59448"/>
                <a:gridCol w="167040"/>
                <a:gridCol w="167040"/>
                <a:gridCol w="167040"/>
                <a:gridCol w="167040"/>
                <a:gridCol w="167040"/>
              </a:tblGrid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Héctor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MYSQL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TOMCAT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DISSENY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PÀGINA WEB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DISSENY 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IMPLEMENTACIÓ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 USUARIS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CONSULTA 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 (PART RMI)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AUTENTICACIÓ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ENVIAMENT ESTADÍSTIQUES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Abrir corchete"/>
          <p:cNvSpPr/>
          <p:nvPr/>
        </p:nvSpPr>
        <p:spPr>
          <a:xfrm>
            <a:off x="3760464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13 Abrir corchete"/>
          <p:cNvSpPr/>
          <p:nvPr/>
        </p:nvSpPr>
        <p:spPr>
          <a:xfrm flipH="1">
            <a:off x="7278706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93776" y="1545894"/>
            <a:ext cx="8148476" cy="295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53184" y="1624762"/>
          <a:ext cx="8006790" cy="2804373"/>
        </p:xfrm>
        <a:graphic>
          <a:graphicData uri="http://schemas.openxmlformats.org/drawingml/2006/table">
            <a:tbl>
              <a:tblPr/>
              <a:tblGrid>
                <a:gridCol w="152607"/>
                <a:gridCol w="1976259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0238"/>
                <a:gridCol w="167868"/>
                <a:gridCol w="167868"/>
                <a:gridCol w="167868"/>
                <a:gridCol w="167868"/>
                <a:gridCol w="167868"/>
              </a:tblGrid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Ramon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XARXA P2P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DEFINIR PROTOCOL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MISSATGES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JOIN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LLISTAR, NAME, QUIT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RESULTATS 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MÒBIL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NODE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SERVIDOR P2P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CERCA CANÇONS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RMI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Conté subtasques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10 Abrir corchete"/>
          <p:cNvSpPr/>
          <p:nvPr/>
        </p:nvSpPr>
        <p:spPr>
          <a:xfrm>
            <a:off x="288492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2" name="11 Abrir corchete"/>
          <p:cNvSpPr/>
          <p:nvPr/>
        </p:nvSpPr>
        <p:spPr>
          <a:xfrm flipH="1">
            <a:off x="660884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8"/>
          <p:cNvSpPr/>
          <p:nvPr/>
        </p:nvSpPr>
        <p:spPr>
          <a:xfrm>
            <a:off x="4419600" y="449580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Possibles</a:t>
            </a:r>
            <a:r>
              <a:rPr lang="es-ES" dirty="0" smtClean="0"/>
              <a:t> </a:t>
            </a:r>
            <a:r>
              <a:rPr lang="es-ES" dirty="0" err="1" smtClean="0"/>
              <a:t>millores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Utilitzar</a:t>
            </a:r>
            <a:r>
              <a:rPr lang="es-ES" dirty="0" smtClean="0"/>
              <a:t> </a:t>
            </a:r>
            <a:r>
              <a:rPr lang="es-ES" dirty="0" err="1" smtClean="0"/>
              <a:t>IPs</a:t>
            </a:r>
            <a:r>
              <a:rPr lang="es-ES" dirty="0" smtClean="0"/>
              <a:t> </a:t>
            </a:r>
            <a:r>
              <a:rPr lang="es-ES" dirty="0" err="1" smtClean="0"/>
              <a:t>públiques</a:t>
            </a:r>
            <a:r>
              <a:rPr lang="es-ES" dirty="0" smtClean="0"/>
              <a:t>. </a:t>
            </a:r>
            <a:r>
              <a:rPr lang="es-ES" dirty="0" err="1" smtClean="0"/>
              <a:t>Peers</a:t>
            </a:r>
            <a:r>
              <a:rPr lang="es-ES" dirty="0" smtClean="0"/>
              <a:t> en </a:t>
            </a:r>
            <a:r>
              <a:rPr lang="es-ES" dirty="0" err="1" smtClean="0"/>
              <a:t>xarxes</a:t>
            </a:r>
            <a:r>
              <a:rPr lang="es-ES" dirty="0" smtClean="0"/>
              <a:t> </a:t>
            </a:r>
            <a:r>
              <a:rPr lang="es-ES" dirty="0" err="1" smtClean="0"/>
              <a:t>diferents</a:t>
            </a:r>
            <a:endParaRPr lang="es-ES" dirty="0" smtClean="0"/>
          </a:p>
          <a:p>
            <a:r>
              <a:rPr lang="es-ES" dirty="0" smtClean="0"/>
              <a:t>Ampliar </a:t>
            </a:r>
            <a:r>
              <a:rPr lang="es-ES" dirty="0" err="1" smtClean="0"/>
              <a:t>funcionalitats</a:t>
            </a:r>
            <a:r>
              <a:rPr lang="es-ES" dirty="0" smtClean="0"/>
              <a:t> de la web</a:t>
            </a:r>
          </a:p>
          <a:p>
            <a:r>
              <a:rPr lang="es-ES" dirty="0" err="1" smtClean="0"/>
              <a:t>Enviament</a:t>
            </a:r>
            <a:r>
              <a:rPr lang="es-ES" dirty="0" smtClean="0"/>
              <a:t> </a:t>
            </a:r>
            <a:r>
              <a:rPr lang="es-ES" dirty="0" err="1" smtClean="0"/>
              <a:t>d’estadístiques</a:t>
            </a:r>
            <a:r>
              <a:rPr lang="es-ES" dirty="0" smtClean="0"/>
              <a:t> des </a:t>
            </a:r>
            <a:r>
              <a:rPr lang="es-ES" dirty="0" err="1" smtClean="0"/>
              <a:t>d’Android</a:t>
            </a:r>
            <a:endParaRPr lang="es-ES" dirty="0" smtClean="0"/>
          </a:p>
          <a:p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Altres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formats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d’audio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(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ogg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wma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aac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, …)</a:t>
            </a:r>
          </a:p>
          <a:p>
            <a:r>
              <a:rPr lang="es-ES" i="1" dirty="0" err="1" smtClean="0">
                <a:solidFill>
                  <a:schemeClr val="bg1">
                    <a:lumMod val="25000"/>
                  </a:schemeClr>
                </a:solidFill>
              </a:rPr>
              <a:t>Scrobbling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de </a:t>
            </a:r>
            <a:r>
              <a:rPr lang="es-ES" dirty="0" err="1" smtClean="0">
                <a:solidFill>
                  <a:schemeClr val="bg1">
                    <a:lumMod val="25000"/>
                  </a:schemeClr>
                </a:solidFill>
              </a:rPr>
              <a:t>cançons</a:t>
            </a:r>
            <a:r>
              <a:rPr lang="es-ES" dirty="0" smtClean="0">
                <a:solidFill>
                  <a:schemeClr val="bg1">
                    <a:lumMod val="25000"/>
                  </a:schemeClr>
                </a:solidFill>
              </a:rPr>
              <a:t> a Last.fm</a:t>
            </a: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Recomanacions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d’artistes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Integració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amb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xarxes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socials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  <p:pic>
        <p:nvPicPr>
          <p:cNvPr id="7" name="3 Marcador de contenido" descr="f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535" t="-2315" r="-1535" b="-2315"/>
          <a:stretch>
            <a:fillRect/>
          </a:stretch>
        </p:blipFill>
        <p:spPr>
          <a:xfrm>
            <a:off x="1126779" y="1148690"/>
            <a:ext cx="6890442" cy="46377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pic>
        <p:nvPicPr>
          <p:cNvPr id="1026" name="Picture 2" descr="G:\snaps\web\01 main.png"/>
          <p:cNvPicPr>
            <a:picLocks noChangeAspect="1" noChangeArrowheads="1"/>
          </p:cNvPicPr>
          <p:nvPr/>
        </p:nvPicPr>
        <p:blipFill>
          <a:blip r:embed="rId3" cstate="print"/>
          <a:srcRect l="-1100" t="-1945" r="-1100" b="-1945"/>
          <a:stretch>
            <a:fillRect/>
          </a:stretch>
        </p:blipFill>
        <p:spPr bwMode="auto">
          <a:xfrm>
            <a:off x="972000" y="1638709"/>
            <a:ext cx="7200000" cy="4138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pic>
        <p:nvPicPr>
          <p:cNvPr id="1026" name="Picture 2" descr="G:\snaps\web\01 main.png"/>
          <p:cNvPicPr>
            <a:picLocks noChangeAspect="1" noChangeArrowheads="1"/>
          </p:cNvPicPr>
          <p:nvPr/>
        </p:nvPicPr>
        <p:blipFill>
          <a:blip r:embed="rId3" cstate="print"/>
          <a:srcRect l="-1100" t="-2687" r="-1100" b="-2687"/>
          <a:stretch>
            <a:fillRect/>
          </a:stretch>
        </p:blipFill>
        <p:spPr bwMode="auto">
          <a:xfrm>
            <a:off x="972000" y="1643050"/>
            <a:ext cx="7200000" cy="3038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pic>
        <p:nvPicPr>
          <p:cNvPr id="1026" name="Picture 2" descr="G:\snaps\web\01 main.png"/>
          <p:cNvPicPr>
            <a:picLocks noChangeAspect="1" noChangeArrowheads="1"/>
          </p:cNvPicPr>
          <p:nvPr/>
        </p:nvPicPr>
        <p:blipFill>
          <a:blip r:embed="rId3" cstate="print"/>
          <a:srcRect l="-1100" t="-2277" r="-1100" b="-2277"/>
          <a:stretch>
            <a:fillRect/>
          </a:stretch>
        </p:blipFill>
        <p:spPr bwMode="auto">
          <a:xfrm>
            <a:off x="972000" y="1639290"/>
            <a:ext cx="7200000" cy="3557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smtClean="0"/>
              <a:t>Web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d’Escriptori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Interfície</a:t>
            </a:r>
            <a:r>
              <a:rPr lang="es-ES" dirty="0" smtClean="0"/>
              <a:t> </a:t>
            </a:r>
            <a:r>
              <a:rPr lang="es-ES" dirty="0" err="1" smtClean="0"/>
              <a:t>d’usuari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142984"/>
            <a:ext cx="8183880" cy="4688018"/>
          </a:xfrm>
        </p:spPr>
        <p:txBody>
          <a:bodyPr/>
          <a:lstStyle/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mòbil</a:t>
            </a:r>
            <a:r>
              <a:rPr lang="es-ES" dirty="0" smtClean="0"/>
              <a:t> (</a:t>
            </a:r>
            <a:r>
              <a:rPr lang="es-ES" dirty="0" err="1" smtClean="0"/>
              <a:t>Android</a:t>
            </a:r>
            <a:r>
              <a:rPr lang="es-ES" dirty="0" smtClean="0"/>
              <a:t>)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674028" y="1785927"/>
            <a:ext cx="7795944" cy="3657143"/>
            <a:chOff x="642911" y="1785927"/>
            <a:chExt cx="7795944" cy="3657143"/>
          </a:xfrm>
        </p:grpSpPr>
        <p:pic>
          <p:nvPicPr>
            <p:cNvPr id="2050" name="Picture 2" descr="G:\snaps\android\01 log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1" y="1785927"/>
              <a:ext cx="2438095" cy="36571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1" name="Picture 3" descr="G:\snaps\android\02 search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1836" y="1785927"/>
              <a:ext cx="2438095" cy="36571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52" name="Picture 4" descr="G:\snaps\android\04 menu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0760" y="1785927"/>
              <a:ext cx="2438095" cy="36571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502921" y="1581912"/>
            <a:ext cx="8129016" cy="357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571472" y="1643050"/>
          <a:ext cx="7998524" cy="3429032"/>
        </p:xfrm>
        <a:graphic>
          <a:graphicData uri="http://schemas.openxmlformats.org/drawingml/2006/table">
            <a:tbl>
              <a:tblPr/>
              <a:tblGrid>
                <a:gridCol w="152547"/>
                <a:gridCol w="1975484"/>
                <a:gridCol w="167801"/>
                <a:gridCol w="167801"/>
                <a:gridCol w="167801"/>
                <a:gridCol w="167801"/>
                <a:gridCol w="172886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0174"/>
                <a:gridCol w="167801"/>
                <a:gridCol w="167801"/>
                <a:gridCol w="167801"/>
                <a:gridCol w="167801"/>
                <a:gridCol w="167801"/>
              </a:tblGrid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 BIBLIOTECA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REPRODUCCIÓ AUDIO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COMPLETES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A MITGES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LLENÇAR 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MULTIPLES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INTERFÍCIE GRÀFICA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BIBLIOTECA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ADAPTACIÓ 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Abrir corchete"/>
          <p:cNvSpPr/>
          <p:nvPr/>
        </p:nvSpPr>
        <p:spPr>
          <a:xfrm>
            <a:off x="2732900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3" name="12 Abrir corchete"/>
          <p:cNvSpPr/>
          <p:nvPr/>
        </p:nvSpPr>
        <p:spPr>
          <a:xfrm flipH="1">
            <a:off x="3415652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438</Words>
  <Application>Microsoft Office PowerPoint</Application>
  <PresentationFormat>On-screen Show (4:3)</PresentationFormat>
  <Paragraphs>2327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 </vt:lpstr>
      <vt:lpstr>Que és Speerker?</vt:lpstr>
      <vt:lpstr>Entorn del sistema</vt:lpstr>
      <vt:lpstr>Interfície d’usuari</vt:lpstr>
      <vt:lpstr>Interfície d’usuari</vt:lpstr>
      <vt:lpstr>Interfície d’usuari</vt:lpstr>
      <vt:lpstr>Interfície d’usuari</vt:lpstr>
      <vt:lpstr>Interfície d’usuari</vt:lpstr>
      <vt:lpstr>Planificació</vt:lpstr>
      <vt:lpstr>Planificació</vt:lpstr>
      <vt:lpstr>Planificació</vt:lpstr>
      <vt:lpstr>Anàlisis de riscos</vt:lpstr>
      <vt:lpstr>Possibles millores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2010-05-13T11:06:27Z</dcterms:created>
  <dcterms:modified xsi:type="dcterms:W3CDTF">2010-05-18T17:20:02Z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