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34" r:id="rId2"/>
    <p:sldId id="535" r:id="rId3"/>
    <p:sldId id="536" r:id="rId4"/>
    <p:sldId id="537" r:id="rId5"/>
  </p:sldIdLst>
  <p:sldSz cx="9144000" cy="5143500" type="screen16x9"/>
  <p:notesSz cx="6794500" cy="9906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LS" id="{8B237C63-3B43-4B9C-9AD0-5F4F5869555B}">
          <p14:sldIdLst>
            <p14:sldId id="534"/>
            <p14:sldId id="535"/>
            <p14:sldId id="536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6" userDrawn="1">
          <p15:clr>
            <a:srgbClr val="A4A3A4"/>
          </p15:clr>
        </p15:guide>
        <p15:guide id="2" orient="horz" pos="3801">
          <p15:clr>
            <a:srgbClr val="A4A3A4"/>
          </p15:clr>
        </p15:guide>
        <p15:guide id="3" orient="horz" pos="950">
          <p15:clr>
            <a:srgbClr val="A4A3A4"/>
          </p15:clr>
        </p15:guide>
        <p15:guide id="4" pos="5328">
          <p15:clr>
            <a:srgbClr val="A4A3A4"/>
          </p15:clr>
        </p15:guide>
        <p15:guide id="5" pos="2937">
          <p15:clr>
            <a:srgbClr val="A4A3A4"/>
          </p15:clr>
        </p15:guide>
        <p15:guide id="6" pos="432">
          <p15:clr>
            <a:srgbClr val="A4A3A4"/>
          </p15:clr>
        </p15:guide>
        <p15:guide id="7" pos="2821">
          <p15:clr>
            <a:srgbClr val="A4A3A4"/>
          </p15:clr>
        </p15:guide>
        <p15:guide id="8" orient="horz" pos="2916">
          <p15:clr>
            <a:srgbClr val="A4A3A4"/>
          </p15:clr>
        </p15:guide>
        <p15:guide id="9" orient="horz" pos="660">
          <p15:clr>
            <a:srgbClr val="A4A3A4"/>
          </p15:clr>
        </p15:guide>
        <p15:guide id="10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her, Nuala" initials="M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0A9"/>
    <a:srgbClr val="8D1F1B"/>
    <a:srgbClr val="E74A21"/>
    <a:srgbClr val="EC8026"/>
    <a:srgbClr val="EC9A1E"/>
    <a:srgbClr val="D13931"/>
    <a:srgbClr val="FFFFFF"/>
    <a:srgbClr val="4F3F31"/>
    <a:srgbClr val="4374A8"/>
    <a:srgbClr val="FCFC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3813" autoAdjust="0"/>
  </p:normalViewPr>
  <p:slideViewPr>
    <p:cSldViewPr showGuides="1">
      <p:cViewPr>
        <p:scale>
          <a:sx n="100" d="100"/>
          <a:sy n="100" d="100"/>
        </p:scale>
        <p:origin x="749" y="374"/>
      </p:cViewPr>
      <p:guideLst>
        <p:guide orient="horz" pos="276"/>
        <p:guide orient="horz" pos="3801"/>
        <p:guide orient="horz" pos="950"/>
        <p:guide pos="5328"/>
        <p:guide pos="2937"/>
        <p:guide pos="432"/>
        <p:guide pos="2821"/>
        <p:guide orient="horz" pos="2916"/>
        <p:guide orient="horz" pos="660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-3318" y="-66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/>
              </a:rPr>
              <a:pPr/>
              <a:t>1/25/2018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C4595FF-6E7F-4C41-B8DF-4AE76FC1F07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1508857" cy="5143500"/>
          </a:xfrm>
          <a:prstGeom prst="rect">
            <a:avLst/>
          </a:prstGeom>
        </p:spPr>
      </p:pic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1" y="342900"/>
            <a:ext cx="7770813" cy="284607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itchFamily="34" charset="0"/>
              <a:buNone/>
              <a:tabLst>
                <a:tab pos="3998913" algn="r"/>
                <a:tab pos="8229600" algn="r"/>
              </a:tabLst>
              <a:defRPr sz="1200"/>
            </a:lvl1pPr>
          </a:lstStyle>
          <a:p>
            <a:r>
              <a:rPr lang="en-US" dirty="0" smtClean="0"/>
              <a:t>Insert picture. Get approved pictures at http://www.novartisbrandlab.com/resources/library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3291840"/>
            <a:ext cx="6490654" cy="720090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58" y="4080510"/>
            <a:ext cx="43434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85800"/>
            <a:ext cx="1965960" cy="58293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Novartis Franchise/</a:t>
            </a:r>
            <a:br>
              <a:rPr lang="en-US" dirty="0" smtClean="0"/>
            </a:br>
            <a:r>
              <a:rPr lang="en-US" dirty="0" smtClean="0"/>
              <a:t>Business Unit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37160" y="-102870"/>
            <a:ext cx="9418320" cy="5349240"/>
            <a:chOff x="-137160" y="-137160"/>
            <a:chExt cx="9418320" cy="7132320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20" y="4658928"/>
            <a:ext cx="1508880" cy="2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31571"/>
            <a:ext cx="3794760" cy="33939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4217671"/>
            <a:ext cx="3794760" cy="307896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7200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1131571"/>
            <a:ext cx="3794760" cy="301751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76216" y="4743451"/>
            <a:ext cx="3276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0460A9"/>
                </a:solidFill>
                <a:latin typeface="+mn-lt"/>
              </a:rPr>
              <a:t>Product Lifecycle</a:t>
            </a:r>
            <a:r>
              <a:rPr lang="en-GB" sz="1200" b="1" baseline="0" dirty="0" smtClean="0">
                <a:solidFill>
                  <a:srgbClr val="0460A9"/>
                </a:solidFill>
                <a:latin typeface="+mn-lt"/>
              </a:rPr>
              <a:t> Services</a:t>
            </a:r>
            <a:endParaRPr lang="en-US" sz="1200" b="1" dirty="0">
              <a:solidFill>
                <a:srgbClr val="0460A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" y="0"/>
            <a:ext cx="1508857" cy="51435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3291840"/>
            <a:ext cx="6490654" cy="720090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4080510"/>
            <a:ext cx="43434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08858" y="-102870"/>
            <a:ext cx="6949343" cy="534924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1" y="341710"/>
            <a:ext cx="7770813" cy="284607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 smtClean="0"/>
              <a:t>Insert picture. Get approved pictures at http://www.novartisbrandlab.com/resources/library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9" y="4699510"/>
            <a:ext cx="1645919" cy="2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" y="0"/>
            <a:ext cx="1508857" cy="51435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1748790"/>
            <a:ext cx="6490654" cy="1714500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3531871"/>
            <a:ext cx="6490654" cy="99369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08858" y="-102870"/>
            <a:ext cx="6949343" cy="534924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9" y="4699510"/>
            <a:ext cx="1645919" cy="2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76216" y="4743451"/>
            <a:ext cx="3276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0460A9"/>
                </a:solidFill>
                <a:latin typeface="+mn-lt"/>
              </a:rPr>
              <a:t>Product Lifecycle</a:t>
            </a:r>
            <a:r>
              <a:rPr lang="en-GB" sz="1200" b="1" baseline="0" dirty="0" smtClean="0">
                <a:solidFill>
                  <a:srgbClr val="0460A9"/>
                </a:solidFill>
                <a:latin typeface="+mn-lt"/>
              </a:rPr>
              <a:t> Services</a:t>
            </a:r>
            <a:endParaRPr lang="en-US" sz="1200" b="1" dirty="0">
              <a:solidFill>
                <a:srgbClr val="0460A9"/>
              </a:solidFill>
              <a:latin typeface="+mn-lt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55499" y="4842436"/>
            <a:ext cx="1933575" cy="28575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</a:rPr>
              <a:t>Business Use Only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45246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" y="0"/>
            <a:ext cx="1508857" cy="5143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965959" y="3291840"/>
            <a:ext cx="6492241" cy="72009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1" y="341710"/>
            <a:ext cx="7770813" cy="284607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 smtClean="0"/>
              <a:t>Insert picture. Get approved pictures at http://www.novartisbrandlab.com/resources/library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508858" y="-102870"/>
            <a:ext cx="6949343" cy="5349240"/>
            <a:chOff x="1508857" y="-137160"/>
            <a:chExt cx="6949343" cy="7132320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9" y="4699510"/>
            <a:ext cx="1645919" cy="2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" y="0"/>
            <a:ext cx="1508857" cy="5143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1965959" y="1748790"/>
            <a:ext cx="6492241" cy="17145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508858" y="-102870"/>
            <a:ext cx="6949343" cy="5349240"/>
            <a:chOff x="1508857" y="-137160"/>
            <a:chExt cx="6949343" cy="7132320"/>
          </a:xfrm>
        </p:grpSpPr>
        <p:cxnSp>
          <p:nvCxnSpPr>
            <p:cNvPr id="19" name="Straight Connector 18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9" y="4699510"/>
            <a:ext cx="1645919" cy="2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460773"/>
            <a:ext cx="8289925" cy="37385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7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460773"/>
            <a:ext cx="8289925" cy="37385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576216" y="4743451"/>
            <a:ext cx="3276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0460A9"/>
                </a:solidFill>
                <a:latin typeface="+mn-lt"/>
              </a:rPr>
              <a:t>Product Lifecycle</a:t>
            </a:r>
            <a:r>
              <a:rPr lang="en-GB" sz="1200" b="1" baseline="0" dirty="0" smtClean="0">
                <a:solidFill>
                  <a:srgbClr val="0460A9"/>
                </a:solidFill>
                <a:latin typeface="+mn-lt"/>
              </a:rPr>
              <a:t> Services</a:t>
            </a:r>
            <a:endParaRPr lang="en-US" sz="1200" b="1" dirty="0">
              <a:solidFill>
                <a:srgbClr val="0460A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288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460773"/>
            <a:ext cx="8289925" cy="37385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576216" y="4743451"/>
            <a:ext cx="3276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0460A9"/>
                </a:solidFill>
                <a:latin typeface="+mn-lt"/>
              </a:rPr>
              <a:t>Product Lifecycle</a:t>
            </a:r>
            <a:r>
              <a:rPr lang="en-GB" sz="1200" b="1" baseline="0" dirty="0" smtClean="0">
                <a:solidFill>
                  <a:srgbClr val="0460A9"/>
                </a:solidFill>
                <a:latin typeface="+mn-lt"/>
              </a:rPr>
              <a:t> Services</a:t>
            </a:r>
            <a:endParaRPr lang="en-US" sz="1200" b="1" dirty="0">
              <a:solidFill>
                <a:srgbClr val="0460A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180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1508857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1748790"/>
            <a:ext cx="6490654" cy="1714500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60" y="3531871"/>
            <a:ext cx="6490654" cy="99369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37160" y="-102870"/>
            <a:ext cx="9418320" cy="5349240"/>
            <a:chOff x="-137160" y="-137160"/>
            <a:chExt cx="9418320" cy="7132320"/>
          </a:xfrm>
        </p:grpSpPr>
        <p:cxnSp>
          <p:nvCxnSpPr>
            <p:cNvPr id="22" name="Straight Connector 21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 userDrawn="1"/>
        </p:nvGrpSpPr>
        <p:grpSpPr>
          <a:xfrm>
            <a:off x="457" y="0"/>
            <a:ext cx="1508400" cy="5143500"/>
            <a:chOff x="-1836712" y="116632"/>
            <a:chExt cx="1508400" cy="6858000"/>
          </a:xfrm>
        </p:grpSpPr>
        <p:grpSp>
          <p:nvGrpSpPr>
            <p:cNvPr id="21" name="Group 20"/>
            <p:cNvGrpSpPr/>
            <p:nvPr userDrawn="1"/>
          </p:nvGrpSpPr>
          <p:grpSpPr>
            <a:xfrm>
              <a:off x="-1836712" y="116632"/>
              <a:ext cx="1508400" cy="1143000"/>
              <a:chOff x="-1836712" y="116632"/>
              <a:chExt cx="1584176" cy="1143000"/>
            </a:xfrm>
          </p:grpSpPr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36712" y="116632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95536" y="116632"/>
                <a:ext cx="1143000" cy="1143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 userDrawn="1"/>
          </p:nvGrpSpPr>
          <p:grpSpPr>
            <a:xfrm>
              <a:off x="-1836712" y="1259632"/>
              <a:ext cx="1508400" cy="1143000"/>
              <a:chOff x="-1836712" y="116632"/>
              <a:chExt cx="1584176" cy="1143000"/>
            </a:xfrm>
          </p:grpSpPr>
          <p:pic>
            <p:nvPicPr>
              <p:cNvPr id="45" name="Picture 44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36712" y="116632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95536" y="116632"/>
                <a:ext cx="1143000" cy="114300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 userDrawn="1"/>
          </p:nvGrpSpPr>
          <p:grpSpPr>
            <a:xfrm>
              <a:off x="-1836712" y="2402632"/>
              <a:ext cx="1508400" cy="1143000"/>
              <a:chOff x="-1836712" y="116632"/>
              <a:chExt cx="1584176" cy="1143000"/>
            </a:xfrm>
          </p:grpSpPr>
          <p:pic>
            <p:nvPicPr>
              <p:cNvPr id="43" name="Picture 42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36712" y="116632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95536" y="116632"/>
                <a:ext cx="1143000" cy="1143000"/>
              </a:xfrm>
              <a:prstGeom prst="rect">
                <a:avLst/>
              </a:prstGeom>
            </p:spPr>
          </p:pic>
        </p:grpSp>
        <p:grpSp>
          <p:nvGrpSpPr>
            <p:cNvPr id="34" name="Group 33"/>
            <p:cNvGrpSpPr/>
            <p:nvPr userDrawn="1"/>
          </p:nvGrpSpPr>
          <p:grpSpPr>
            <a:xfrm>
              <a:off x="-1836712" y="3545632"/>
              <a:ext cx="1508400" cy="1143000"/>
              <a:chOff x="-1836712" y="116632"/>
              <a:chExt cx="1584176" cy="1143000"/>
            </a:xfrm>
          </p:grpSpPr>
          <p:pic>
            <p:nvPicPr>
              <p:cNvPr id="41" name="Picture 40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36712" y="116632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95536" y="116632"/>
                <a:ext cx="1143000" cy="1143000"/>
              </a:xfrm>
              <a:prstGeom prst="rect">
                <a:avLst/>
              </a:prstGeom>
            </p:spPr>
          </p:pic>
        </p:grpSp>
        <p:grpSp>
          <p:nvGrpSpPr>
            <p:cNvPr id="35" name="Group 34"/>
            <p:cNvGrpSpPr/>
            <p:nvPr userDrawn="1"/>
          </p:nvGrpSpPr>
          <p:grpSpPr>
            <a:xfrm>
              <a:off x="-1836712" y="4688632"/>
              <a:ext cx="1508400" cy="1143000"/>
              <a:chOff x="-1836712" y="116632"/>
              <a:chExt cx="1584176" cy="1143000"/>
            </a:xfrm>
          </p:grpSpPr>
          <p:pic>
            <p:nvPicPr>
              <p:cNvPr id="39" name="Picture 38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36712" y="116632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95536" y="116632"/>
                <a:ext cx="1143000" cy="1143000"/>
              </a:xfrm>
              <a:prstGeom prst="rect">
                <a:avLst/>
              </a:prstGeom>
            </p:spPr>
          </p:pic>
        </p:grpSp>
        <p:grpSp>
          <p:nvGrpSpPr>
            <p:cNvPr id="36" name="Group 35"/>
            <p:cNvGrpSpPr/>
            <p:nvPr userDrawn="1"/>
          </p:nvGrpSpPr>
          <p:grpSpPr>
            <a:xfrm>
              <a:off x="-1836712" y="5831632"/>
              <a:ext cx="1508400" cy="1143000"/>
              <a:chOff x="-1836712" y="116632"/>
              <a:chExt cx="1584176" cy="1143000"/>
            </a:xfrm>
          </p:grpSpPr>
          <p:pic>
            <p:nvPicPr>
              <p:cNvPr id="37" name="Picture 36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36712" y="116632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95536" y="116632"/>
                <a:ext cx="1143000" cy="1143000"/>
              </a:xfrm>
              <a:prstGeom prst="rect">
                <a:avLst/>
              </a:prstGeom>
            </p:spPr>
          </p:pic>
        </p:grpSp>
      </p:grp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85800"/>
            <a:ext cx="1965960" cy="582930"/>
          </a:xfrm>
          <a:solidFill>
            <a:srgbClr val="E95C37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Novartis Business Services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20" y="4658928"/>
            <a:ext cx="1508880" cy="2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460773"/>
            <a:ext cx="8289925" cy="37385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576216" y="4743451"/>
            <a:ext cx="3276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0460A9"/>
                </a:solidFill>
                <a:latin typeface="+mn-lt"/>
              </a:rPr>
              <a:t>Product Lifecycle</a:t>
            </a:r>
            <a:r>
              <a:rPr lang="en-GB" sz="1200" b="1" baseline="0" dirty="0" smtClean="0">
                <a:solidFill>
                  <a:srgbClr val="0460A9"/>
                </a:solidFill>
                <a:latin typeface="+mn-lt"/>
              </a:rPr>
              <a:t> Services</a:t>
            </a:r>
            <a:endParaRPr lang="en-US" sz="1200" b="1" dirty="0">
              <a:solidFill>
                <a:srgbClr val="0460A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9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6" y="1009650"/>
            <a:ext cx="8334405" cy="3705240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229499"/>
            <a:ext cx="8318530" cy="6021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1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53916"/>
            <a:ext cx="8311392" cy="275678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3646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buSzPct val="100000"/>
              <a:buFont typeface="+mj-lt"/>
              <a:buAutoNum type="arabicPeriod"/>
              <a:defRPr/>
            </a:lvl1pPr>
            <a:lvl2pPr marL="684213" indent="-231775">
              <a:defRPr/>
            </a:lvl2pPr>
            <a:lvl3pPr marL="914400" indent="-230188">
              <a:defRPr/>
            </a:lvl3pPr>
            <a:lvl4pPr marL="1146175" indent="-231775">
              <a:defRPr/>
            </a:lvl4pPr>
            <a:lvl5pPr marL="1368425" indent="-22225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31571"/>
            <a:ext cx="3794760" cy="33939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31571"/>
            <a:ext cx="3794760" cy="33939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7200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0" y="4217671"/>
            <a:ext cx="3794760" cy="307896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31571"/>
            <a:ext cx="3794760" cy="33939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7200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63440" y="1131571"/>
            <a:ext cx="3794760" cy="301751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131571"/>
            <a:ext cx="7772400" cy="34037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217671"/>
            <a:ext cx="7772400" cy="307896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1543050"/>
            <a:ext cx="7772400" cy="260604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217671"/>
            <a:ext cx="3794760" cy="307896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63440" y="4217671"/>
            <a:ext cx="3794760" cy="307896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131571"/>
            <a:ext cx="7772400" cy="34037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685800" y="1543050"/>
            <a:ext cx="3794760" cy="260604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63440" y="1543050"/>
            <a:ext cx="3794760" cy="260604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217671"/>
            <a:ext cx="2468880" cy="307896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37560" y="4217671"/>
            <a:ext cx="2468880" cy="307896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989320" y="4217671"/>
            <a:ext cx="2468880" cy="307896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131571"/>
            <a:ext cx="7772400" cy="34037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22" hasCustomPrompt="1"/>
          </p:nvPr>
        </p:nvSpPr>
        <p:spPr>
          <a:xfrm>
            <a:off x="685800" y="1543050"/>
            <a:ext cx="2468880" cy="260604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3" hasCustomPrompt="1"/>
          </p:nvPr>
        </p:nvSpPr>
        <p:spPr>
          <a:xfrm>
            <a:off x="3337560" y="1543050"/>
            <a:ext cx="2468880" cy="260604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24" hasCustomPrompt="1"/>
          </p:nvPr>
        </p:nvSpPr>
        <p:spPr>
          <a:xfrm>
            <a:off x="5989320" y="1543050"/>
            <a:ext cx="2468880" cy="260604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76216" y="4743451"/>
            <a:ext cx="3276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0460A9"/>
                </a:solidFill>
                <a:latin typeface="+mn-lt"/>
              </a:rPr>
              <a:t>Product Lifecycle</a:t>
            </a:r>
            <a:r>
              <a:rPr lang="en-GB" sz="1200" b="1" baseline="0" dirty="0" smtClean="0">
                <a:solidFill>
                  <a:srgbClr val="0460A9"/>
                </a:solidFill>
                <a:latin typeface="+mn-lt"/>
              </a:rPr>
              <a:t> Services</a:t>
            </a:r>
            <a:endParaRPr lang="en-US" sz="1200" b="1" dirty="0">
              <a:solidFill>
                <a:srgbClr val="0460A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6279203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72009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31570"/>
            <a:ext cx="7772400" cy="3394710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20" y="4658928"/>
            <a:ext cx="1508880" cy="275498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685800" y="4762976"/>
            <a:ext cx="5943600" cy="17145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rgbClr val="0460A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Novartis Franchise</a:t>
            </a:r>
            <a:r>
              <a:rPr lang="bg-BG" sz="1200" dirty="0" smtClean="0"/>
              <a:t>/</a:t>
            </a:r>
            <a:r>
              <a:rPr lang="en-US" sz="1200" dirty="0" smtClean="0"/>
              <a:t>Business</a:t>
            </a:r>
            <a:r>
              <a:rPr lang="en-US" sz="1200" baseline="0" dirty="0" smtClean="0"/>
              <a:t> Unit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-137160" y="-102870"/>
            <a:ext cx="9418320" cy="5349240"/>
            <a:chOff x="-137160" y="-137160"/>
            <a:chExt cx="9418320" cy="71323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685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6858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76216" y="4743451"/>
            <a:ext cx="3276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0460A9"/>
                </a:solidFill>
                <a:latin typeface="Calibri" panose="020F0502020204030204" pitchFamily="34" charset="0"/>
              </a:rPr>
              <a:t>Product Lifecycle</a:t>
            </a:r>
            <a:r>
              <a:rPr lang="en-GB" sz="1200" b="1" baseline="0" dirty="0" smtClean="0">
                <a:solidFill>
                  <a:srgbClr val="0460A9"/>
                </a:solidFill>
                <a:latin typeface="Calibri" panose="020F0502020204030204" pitchFamily="34" charset="0"/>
              </a:rPr>
              <a:t> Services</a:t>
            </a:r>
            <a:endParaRPr lang="en-US" sz="1200" b="1" dirty="0">
              <a:solidFill>
                <a:srgbClr val="0460A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2" r:id="rId3"/>
    <p:sldLayoutId id="2147483650" r:id="rId4"/>
    <p:sldLayoutId id="214748365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3" r:id="rId12"/>
    <p:sldLayoutId id="2147483670" r:id="rId13"/>
    <p:sldLayoutId id="2147483671" r:id="rId14"/>
    <p:sldLayoutId id="2147483669" r:id="rId15"/>
    <p:sldLayoutId id="2147483668" r:id="rId16"/>
    <p:sldLayoutId id="2147483675" r:id="rId17"/>
    <p:sldLayoutId id="2147483677" r:id="rId18"/>
    <p:sldLayoutId id="2147483728" r:id="rId19"/>
    <p:sldLayoutId id="2147483729" r:id="rId20"/>
    <p:sldLayoutId id="2147483730" r:id="rId2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ClrTx/>
        <a:buSzPct val="120000"/>
        <a:buFont typeface="Arial" pitchFamily="34" charset="0"/>
        <a:buChar char="•"/>
        <a:tabLst>
          <a:tab pos="3998913" algn="r"/>
          <a:tab pos="8229600" algn="r"/>
        </a:tabLs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Neurology Transition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81643" y="1047750"/>
            <a:ext cx="2560320" cy="1524000"/>
            <a:chOff x="577850" y="1047750"/>
            <a:chExt cx="3613150" cy="1752600"/>
          </a:xfrm>
        </p:grpSpPr>
        <p:sp>
          <p:nvSpPr>
            <p:cNvPr id="4" name="Rectangle 3"/>
            <p:cNvSpPr/>
            <p:nvPr/>
          </p:nvSpPr>
          <p:spPr>
            <a:xfrm>
              <a:off x="577850" y="1047750"/>
              <a:ext cx="361315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Market &amp; data sources</a:t>
              </a:r>
              <a:endParaRPr lang="en-US" sz="12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7850" y="1352550"/>
              <a:ext cx="3613150" cy="14478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Amgen &amp; Novartis are collaborating for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Aimovig</a:t>
              </a:r>
              <a:r>
                <a:rPr lang="en-US" sz="900" dirty="0" smtClean="0">
                  <a:solidFill>
                    <a:schemeClr val="tx1"/>
                  </a:solidFill>
                </a:rPr>
                <a:t> launch in 2018. Initial Market product basket was shared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Met Kamal to understand the structure for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Aimovig</a:t>
              </a:r>
              <a:r>
                <a:rPr lang="en-US" sz="900" dirty="0" smtClean="0">
                  <a:solidFill>
                    <a:schemeClr val="tx1"/>
                  </a:solidFill>
                </a:rPr>
                <a:t> data sources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u="sng" dirty="0" smtClean="0">
                  <a:solidFill>
                    <a:schemeClr val="tx1"/>
                  </a:solidFill>
                </a:rPr>
                <a:t>Challenge:</a:t>
              </a:r>
              <a:r>
                <a:rPr lang="en-US" sz="900" dirty="0" smtClean="0">
                  <a:solidFill>
                    <a:schemeClr val="tx1"/>
                  </a:solidFill>
                </a:rPr>
                <a:t> Accessing huge IMS LAAD data through SAS. As a temporary measure, SQL server was provided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80393" y="1047750"/>
            <a:ext cx="2560320" cy="1524000"/>
            <a:chOff x="577850" y="1047750"/>
            <a:chExt cx="3613150" cy="1752600"/>
          </a:xfrm>
        </p:grpSpPr>
        <p:sp>
          <p:nvSpPr>
            <p:cNvPr id="26" name="Rectangle 25"/>
            <p:cNvSpPr/>
            <p:nvPr/>
          </p:nvSpPr>
          <p:spPr>
            <a:xfrm>
              <a:off x="577850" y="1047750"/>
              <a:ext cx="361315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Reporting</a:t>
              </a:r>
              <a:endParaRPr lang="en-US" sz="12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7850" y="1352550"/>
              <a:ext cx="3613150" cy="14478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Transition was provided to John, who joined the team recently on </a:t>
              </a:r>
              <a:r>
                <a:rPr lang="en-US" sz="900" dirty="0">
                  <a:solidFill>
                    <a:schemeClr val="tx1"/>
                  </a:solidFill>
                </a:rPr>
                <a:t>Multiple Sclerosis </a:t>
              </a:r>
              <a:r>
                <a:rPr lang="en-US" sz="900" dirty="0" smtClean="0">
                  <a:solidFill>
                    <a:schemeClr val="tx1"/>
                  </a:solidFill>
                </a:rPr>
                <a:t>reports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Received transition on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Aimovig</a:t>
              </a:r>
              <a:r>
                <a:rPr lang="en-US" sz="900" dirty="0" smtClean="0">
                  <a:solidFill>
                    <a:schemeClr val="tx1"/>
                  </a:solidFill>
                </a:rPr>
                <a:t> HCP segmentation for H1 2018 field targets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55080" y="1047750"/>
            <a:ext cx="2560320" cy="1524000"/>
            <a:chOff x="577850" y="1047750"/>
            <a:chExt cx="3613150" cy="1752600"/>
          </a:xfrm>
        </p:grpSpPr>
        <p:sp>
          <p:nvSpPr>
            <p:cNvPr id="29" name="Rectangle 28"/>
            <p:cNvSpPr/>
            <p:nvPr/>
          </p:nvSpPr>
          <p:spPr>
            <a:xfrm>
              <a:off x="577850" y="1047750"/>
              <a:ext cx="361315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PMR, CI and Forecasting</a:t>
              </a:r>
              <a:endParaRPr lang="en-US" sz="12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7850" y="1352550"/>
              <a:ext cx="3613150" cy="14478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Received transition of current Forecasting model used for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Aimovig</a:t>
              </a:r>
              <a:r>
                <a:rPr lang="en-US" sz="900" dirty="0" smtClean="0">
                  <a:solidFill>
                    <a:schemeClr val="tx1"/>
                  </a:solidFill>
                </a:rPr>
                <a:t>. This model shall be updated in future post the inputs from FDA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Interacted with Alice, PMR SPOC of NSBU.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Providing inputs for Message recall PMR study. 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81643" y="2647950"/>
            <a:ext cx="2560320" cy="914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New Market product basket list is received for Migraine after excluding few generics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IMS LAAD, </a:t>
            </a:r>
            <a:r>
              <a:rPr lang="en-US" sz="900" dirty="0" err="1" smtClean="0">
                <a:solidFill>
                  <a:schemeClr val="tx1"/>
                </a:solidFill>
              </a:rPr>
              <a:t>Xponent</a:t>
            </a:r>
            <a:r>
              <a:rPr lang="en-US" sz="900" dirty="0" smtClean="0">
                <a:solidFill>
                  <a:schemeClr val="tx1"/>
                </a:solidFill>
              </a:rPr>
              <a:t> and DDD data samples are received. IMS LAAD training is scheduled on Jan 24, 2018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80393" y="2654916"/>
            <a:ext cx="2560320" cy="914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Supporting the regular deliverables for MS market.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Post the confirmation of market basket, team shall collaborate with Amgen on reports to support </a:t>
            </a:r>
            <a:r>
              <a:rPr lang="en-US" sz="900" dirty="0" err="1" smtClean="0">
                <a:solidFill>
                  <a:schemeClr val="tx1"/>
                </a:solidFill>
              </a:rPr>
              <a:t>Aimovig</a:t>
            </a:r>
            <a:r>
              <a:rPr lang="en-US" sz="900" dirty="0" smtClean="0">
                <a:solidFill>
                  <a:schemeClr val="tx1"/>
                </a:solidFill>
              </a:rPr>
              <a:t> launch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55080" y="2647949"/>
            <a:ext cx="2560320" cy="914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Supporting Alice to conduct PMR study to evaluate the impact of Patient Service vendor change.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81643" y="3638551"/>
            <a:ext cx="2560320" cy="914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u="sng" dirty="0" smtClean="0">
                <a:solidFill>
                  <a:schemeClr val="tx1"/>
                </a:solidFill>
              </a:rPr>
              <a:t>Priorities: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Start using </a:t>
            </a:r>
            <a:r>
              <a:rPr lang="en-US" sz="900" dirty="0" err="1" smtClean="0">
                <a:solidFill>
                  <a:schemeClr val="tx1"/>
                </a:solidFill>
              </a:rPr>
              <a:t>Datalake</a:t>
            </a:r>
            <a:r>
              <a:rPr lang="en-US" sz="900" dirty="0" smtClean="0">
                <a:solidFill>
                  <a:schemeClr val="tx1"/>
                </a:solidFill>
              </a:rPr>
              <a:t> for data analysis mainly IMS LAAD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Assist Local hires with Brand Immersion and help them to contribute to the team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80393" y="3645517"/>
            <a:ext cx="2560320" cy="914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u="sng" dirty="0" smtClean="0">
                <a:solidFill>
                  <a:schemeClr val="tx1"/>
                </a:solidFill>
              </a:rPr>
              <a:t>Priorities: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Start building reports to support </a:t>
            </a:r>
            <a:r>
              <a:rPr lang="en-US" sz="900" dirty="0" err="1" smtClean="0">
                <a:solidFill>
                  <a:schemeClr val="tx1"/>
                </a:solidFill>
              </a:rPr>
              <a:t>Aimovig</a:t>
            </a:r>
            <a:r>
              <a:rPr lang="en-US" sz="900" dirty="0" smtClean="0">
                <a:solidFill>
                  <a:schemeClr val="tx1"/>
                </a:solidFill>
              </a:rPr>
              <a:t> launch</a:t>
            </a:r>
          </a:p>
          <a:p>
            <a:r>
              <a:rPr lang="en-US" sz="900" u="sng" dirty="0" smtClean="0">
                <a:solidFill>
                  <a:schemeClr val="tx1"/>
                </a:solidFill>
              </a:rPr>
              <a:t>Challenges: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Collaboration with Amgen on task distribution to avoid work duplication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55080" y="3638550"/>
            <a:ext cx="2560320" cy="914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Get transition of final Forecasting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Help Alice with secondary data to understand the results of Patient Service PMR study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1466850"/>
            <a:ext cx="762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U.S.</a:t>
            </a:r>
          </a:p>
          <a:p>
            <a:pPr algn="ctr"/>
            <a:r>
              <a:rPr lang="en-US" sz="1000" b="1" dirty="0" smtClean="0"/>
              <a:t>(Dec’17)</a:t>
            </a:r>
            <a:endParaRPr lang="en-US" sz="1000" b="1" dirty="0"/>
          </a:p>
        </p:txBody>
      </p:sp>
      <p:sp>
        <p:nvSpPr>
          <p:cNvPr id="37" name="Rectangle 36"/>
          <p:cNvSpPr/>
          <p:nvPr/>
        </p:nvSpPr>
        <p:spPr>
          <a:xfrm>
            <a:off x="105276" y="2762250"/>
            <a:ext cx="762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India</a:t>
            </a:r>
          </a:p>
          <a:p>
            <a:pPr algn="ctr"/>
            <a:r>
              <a:rPr lang="en-US" sz="1000" b="1" dirty="0" smtClean="0"/>
              <a:t>(Jan’18)</a:t>
            </a:r>
            <a:endParaRPr lang="en-US" sz="1000" b="1" dirty="0"/>
          </a:p>
        </p:txBody>
      </p:sp>
      <p:sp>
        <p:nvSpPr>
          <p:cNvPr id="38" name="Rectangle 37"/>
          <p:cNvSpPr/>
          <p:nvPr/>
        </p:nvSpPr>
        <p:spPr>
          <a:xfrm>
            <a:off x="150428" y="3752851"/>
            <a:ext cx="762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Mexico</a:t>
            </a:r>
          </a:p>
          <a:p>
            <a:pPr algn="ctr"/>
            <a:r>
              <a:rPr lang="en-US" sz="1000" b="1" dirty="0" smtClean="0"/>
              <a:t>(Mid Feb’18)</a:t>
            </a:r>
            <a:endParaRPr 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917027"/>
            <a:ext cx="457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 smtClean="0"/>
              <a:t>Aimovig</a:t>
            </a:r>
            <a:r>
              <a:rPr lang="en-US" sz="800" i="1" dirty="0" smtClean="0"/>
              <a:t> is covered prominently as we are aware of </a:t>
            </a:r>
            <a:r>
              <a:rPr lang="en-US" sz="800" i="1" dirty="0" err="1" smtClean="0"/>
              <a:t>Gilenya</a:t>
            </a:r>
            <a:r>
              <a:rPr lang="en-US" sz="800" i="1" dirty="0" smtClean="0"/>
              <a:t> due to our three year support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38138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rgbClr val="0460A9"/>
            </a:solidFill>
          </a:ln>
        </p:spPr>
        <p:txBody>
          <a:bodyPr>
            <a:normAutofit fontScale="90000"/>
          </a:bodyPr>
          <a:lstStyle/>
          <a:p>
            <a:r>
              <a:rPr lang="en-US" dirty="0" err="1" smtClean="0"/>
              <a:t>OncologyTransition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81643" y="1047750"/>
            <a:ext cx="2560320" cy="1524000"/>
            <a:chOff x="577850" y="1047750"/>
            <a:chExt cx="3613150" cy="1752600"/>
          </a:xfrm>
        </p:grpSpPr>
        <p:sp>
          <p:nvSpPr>
            <p:cNvPr id="4" name="Rectangle 3"/>
            <p:cNvSpPr/>
            <p:nvPr/>
          </p:nvSpPr>
          <p:spPr>
            <a:xfrm>
              <a:off x="577850" y="1047750"/>
              <a:ext cx="361315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Objective</a:t>
              </a:r>
              <a:endParaRPr lang="en-US" sz="12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7850" y="1352550"/>
              <a:ext cx="3613150" cy="14478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Meeting with Aaron Furtado to understand key events of 2017 &amp; challenges for 2018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Meeting with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Shruti</a:t>
              </a:r>
              <a:r>
                <a:rPr lang="en-US" sz="900" dirty="0" smtClean="0">
                  <a:solidFill>
                    <a:schemeClr val="tx1"/>
                  </a:solidFill>
                </a:rPr>
                <a:t> Agarwal to understand the key events till date &amp; challenges for 2018 of both the brands –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Promacta</a:t>
              </a:r>
              <a:r>
                <a:rPr lang="en-US" sz="900" dirty="0" smtClean="0">
                  <a:solidFill>
                    <a:schemeClr val="tx1"/>
                  </a:solidFill>
                </a:rPr>
                <a:t>,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Jadenu</a:t>
              </a:r>
              <a:r>
                <a:rPr lang="en-US" sz="900" dirty="0" smtClean="0">
                  <a:solidFill>
                    <a:schemeClr val="tx1"/>
                  </a:solidFill>
                </a:rPr>
                <a:t> &amp;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Exjade</a:t>
              </a:r>
              <a:r>
                <a:rPr lang="en-US" sz="900" dirty="0" smtClean="0">
                  <a:solidFill>
                    <a:schemeClr val="tx1"/>
                  </a:solidFill>
                </a:rPr>
                <a:t> 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80393" y="1047750"/>
            <a:ext cx="2560320" cy="1524000"/>
            <a:chOff x="577850" y="1047750"/>
            <a:chExt cx="3613150" cy="1752600"/>
          </a:xfrm>
        </p:grpSpPr>
        <p:sp>
          <p:nvSpPr>
            <p:cNvPr id="26" name="Rectangle 25"/>
            <p:cNvSpPr/>
            <p:nvPr/>
          </p:nvSpPr>
          <p:spPr>
            <a:xfrm>
              <a:off x="577850" y="1047750"/>
              <a:ext cx="361315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 Brand Overview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7850" y="1352550"/>
              <a:ext cx="3613150" cy="14478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Brief overview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55080" y="1047750"/>
            <a:ext cx="2560320" cy="1524000"/>
            <a:chOff x="577850" y="1047750"/>
            <a:chExt cx="3613150" cy="1752600"/>
          </a:xfrm>
        </p:grpSpPr>
        <p:sp>
          <p:nvSpPr>
            <p:cNvPr id="29" name="Rectangle 28"/>
            <p:cNvSpPr/>
            <p:nvPr/>
          </p:nvSpPr>
          <p:spPr>
            <a:xfrm>
              <a:off x="577850" y="1047750"/>
              <a:ext cx="361315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Market  &amp; Data Source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7850" y="1352550"/>
              <a:ext cx="3613150" cy="14478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Received transition of current Forecasting model used for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Aimovig</a:t>
              </a:r>
              <a:r>
                <a:rPr lang="en-US" sz="900" dirty="0" smtClean="0">
                  <a:solidFill>
                    <a:schemeClr val="tx1"/>
                  </a:solidFill>
                </a:rPr>
                <a:t>. This model shall be updated in future post the inputs from FDA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Interacted with Alice, PMR SPOC of NSBU.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Providing inputs for Message recall PMR study. 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81643" y="2647950"/>
            <a:ext cx="2560320" cy="914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New Market product basket list is received for Migraine after excluding few generics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IMS LAAD, </a:t>
            </a:r>
            <a:r>
              <a:rPr lang="en-US" sz="900" dirty="0" err="1" smtClean="0">
                <a:solidFill>
                  <a:schemeClr val="tx1"/>
                </a:solidFill>
              </a:rPr>
              <a:t>Xponent</a:t>
            </a:r>
            <a:r>
              <a:rPr lang="en-US" sz="900" dirty="0" smtClean="0">
                <a:solidFill>
                  <a:schemeClr val="tx1"/>
                </a:solidFill>
              </a:rPr>
              <a:t> and DDD data samples are received. IMS LAAD training is scheduled on Jan 24, 2018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80393" y="2654916"/>
            <a:ext cx="2560320" cy="914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Supporting the regular deliverables for MS market.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Post the confirmation of market basket, team shall collaborate with Amgen on reports to support </a:t>
            </a:r>
            <a:r>
              <a:rPr lang="en-US" sz="900" dirty="0" err="1" smtClean="0">
                <a:solidFill>
                  <a:schemeClr val="tx1"/>
                </a:solidFill>
              </a:rPr>
              <a:t>Aimovig</a:t>
            </a:r>
            <a:r>
              <a:rPr lang="en-US" sz="900" dirty="0" smtClean="0">
                <a:solidFill>
                  <a:schemeClr val="tx1"/>
                </a:solidFill>
              </a:rPr>
              <a:t> launch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55080" y="2647949"/>
            <a:ext cx="2560320" cy="914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Supporting Alice to conduct PMR study to evaluate the impact of Patient Service vendor change.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81643" y="3638551"/>
            <a:ext cx="2560320" cy="914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u="sng" dirty="0" smtClean="0">
                <a:solidFill>
                  <a:schemeClr val="tx1"/>
                </a:solidFill>
              </a:rPr>
              <a:t>Priorities: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Start using </a:t>
            </a:r>
            <a:r>
              <a:rPr lang="en-US" sz="900" dirty="0" err="1" smtClean="0">
                <a:solidFill>
                  <a:schemeClr val="tx1"/>
                </a:solidFill>
              </a:rPr>
              <a:t>Datalake</a:t>
            </a:r>
            <a:r>
              <a:rPr lang="en-US" sz="900" dirty="0" smtClean="0">
                <a:solidFill>
                  <a:schemeClr val="tx1"/>
                </a:solidFill>
              </a:rPr>
              <a:t> for data analysis mainly IMS LAAD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Assist Local hires with Brand Immersion and help them to contribute to the team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80393" y="3645517"/>
            <a:ext cx="2560320" cy="914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u="sng" dirty="0" smtClean="0">
                <a:solidFill>
                  <a:schemeClr val="tx1"/>
                </a:solidFill>
              </a:rPr>
              <a:t>Priorities: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Start building reports to support </a:t>
            </a:r>
            <a:r>
              <a:rPr lang="en-US" sz="900" dirty="0" err="1" smtClean="0">
                <a:solidFill>
                  <a:schemeClr val="tx1"/>
                </a:solidFill>
              </a:rPr>
              <a:t>Aimovig</a:t>
            </a:r>
            <a:r>
              <a:rPr lang="en-US" sz="900" dirty="0" smtClean="0">
                <a:solidFill>
                  <a:schemeClr val="tx1"/>
                </a:solidFill>
              </a:rPr>
              <a:t> launch</a:t>
            </a:r>
          </a:p>
          <a:p>
            <a:r>
              <a:rPr lang="en-US" sz="900" u="sng" dirty="0" smtClean="0">
                <a:solidFill>
                  <a:schemeClr val="tx1"/>
                </a:solidFill>
              </a:rPr>
              <a:t>Challenges: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Collaboration with Amgen on task distribution to avoid work duplication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55080" y="3638550"/>
            <a:ext cx="2560320" cy="914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Get transition of final Forecasting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Help Alice with secondary data to understand the results of Patient Service PMR study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1466850"/>
            <a:ext cx="762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U.S.</a:t>
            </a:r>
          </a:p>
          <a:p>
            <a:pPr algn="ctr"/>
            <a:r>
              <a:rPr lang="en-US" sz="1000" b="1" dirty="0" smtClean="0"/>
              <a:t>(Dec’17)</a:t>
            </a:r>
            <a:endParaRPr lang="en-US" sz="1000" b="1" dirty="0"/>
          </a:p>
        </p:txBody>
      </p:sp>
      <p:sp>
        <p:nvSpPr>
          <p:cNvPr id="37" name="Rectangle 36"/>
          <p:cNvSpPr/>
          <p:nvPr/>
        </p:nvSpPr>
        <p:spPr>
          <a:xfrm>
            <a:off x="105276" y="2762250"/>
            <a:ext cx="762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India</a:t>
            </a:r>
          </a:p>
          <a:p>
            <a:pPr algn="ctr"/>
            <a:r>
              <a:rPr lang="en-US" sz="1000" b="1" dirty="0" smtClean="0"/>
              <a:t>(Jan’18)</a:t>
            </a:r>
            <a:endParaRPr lang="en-US" sz="1000" b="1" dirty="0"/>
          </a:p>
        </p:txBody>
      </p:sp>
      <p:sp>
        <p:nvSpPr>
          <p:cNvPr id="38" name="Rectangle 37"/>
          <p:cNvSpPr/>
          <p:nvPr/>
        </p:nvSpPr>
        <p:spPr>
          <a:xfrm>
            <a:off x="150428" y="3752851"/>
            <a:ext cx="762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Mexico</a:t>
            </a:r>
          </a:p>
          <a:p>
            <a:pPr algn="ctr"/>
            <a:r>
              <a:rPr lang="en-US" sz="1000" b="1" dirty="0" smtClean="0"/>
              <a:t>(Mid Feb’18)</a:t>
            </a:r>
            <a:endParaRPr 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917027"/>
            <a:ext cx="457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 smtClean="0"/>
              <a:t>Aimovig</a:t>
            </a:r>
            <a:r>
              <a:rPr lang="en-US" sz="800" i="1" dirty="0" smtClean="0"/>
              <a:t> is covered prominently as we are aware of </a:t>
            </a:r>
            <a:r>
              <a:rPr lang="en-US" sz="800" i="1" dirty="0" err="1" smtClean="0"/>
              <a:t>Gilenya</a:t>
            </a:r>
            <a:r>
              <a:rPr lang="en-US" sz="800" i="1" dirty="0" smtClean="0"/>
              <a:t> due to our three year support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10260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3862" y="1581150"/>
            <a:ext cx="1143000" cy="571499"/>
            <a:chOff x="152400" y="1371600"/>
            <a:chExt cx="1143000" cy="571499"/>
          </a:xfrm>
        </p:grpSpPr>
        <p:sp>
          <p:nvSpPr>
            <p:cNvPr id="11" name="Chevron 10"/>
            <p:cNvSpPr/>
            <p:nvPr/>
          </p:nvSpPr>
          <p:spPr>
            <a:xfrm>
              <a:off x="152400" y="1371600"/>
              <a:ext cx="1143000" cy="3048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Introduction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1000" y="1676400"/>
              <a:ext cx="609600" cy="266699"/>
              <a:chOff x="381000" y="1676400"/>
              <a:chExt cx="609600" cy="26669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381000" y="1676400"/>
                <a:ext cx="0" cy="266699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90600" y="1676400"/>
                <a:ext cx="0" cy="266699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7018018" y="1588769"/>
            <a:ext cx="1417322" cy="571499"/>
            <a:chOff x="-121922" y="1371600"/>
            <a:chExt cx="1417322" cy="571499"/>
          </a:xfrm>
        </p:grpSpPr>
        <p:sp>
          <p:nvSpPr>
            <p:cNvPr id="29" name="Chevron 28"/>
            <p:cNvSpPr/>
            <p:nvPr/>
          </p:nvSpPr>
          <p:spPr>
            <a:xfrm>
              <a:off x="-121922" y="1371600"/>
              <a:ext cx="1417322" cy="3048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Ongoing Support from India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28600" y="1676400"/>
              <a:ext cx="762000" cy="266699"/>
              <a:chOff x="228600" y="1676400"/>
              <a:chExt cx="762000" cy="266699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28600" y="1676400"/>
                <a:ext cx="0" cy="266699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990600" y="1676400"/>
                <a:ext cx="0" cy="266699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3901440" y="1586195"/>
            <a:ext cx="1143000" cy="571499"/>
            <a:chOff x="152400" y="1371600"/>
            <a:chExt cx="1143000" cy="571499"/>
          </a:xfrm>
        </p:grpSpPr>
        <p:sp>
          <p:nvSpPr>
            <p:cNvPr id="22" name="Chevron 21"/>
            <p:cNvSpPr/>
            <p:nvPr/>
          </p:nvSpPr>
          <p:spPr>
            <a:xfrm>
              <a:off x="152400" y="1371600"/>
              <a:ext cx="1143000" cy="3048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Data Sources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81000" y="1676400"/>
              <a:ext cx="609600" cy="266699"/>
              <a:chOff x="381000" y="1676400"/>
              <a:chExt cx="609600" cy="266699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81000" y="1676400"/>
                <a:ext cx="0" cy="266699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90600" y="1676400"/>
                <a:ext cx="0" cy="266699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-22860" y="2073871"/>
            <a:ext cx="9144000" cy="533400"/>
            <a:chOff x="0" y="1504950"/>
            <a:chExt cx="9144000" cy="533400"/>
          </a:xfrm>
        </p:grpSpPr>
        <p:sp>
          <p:nvSpPr>
            <p:cNvPr id="7" name="Rectangle 6"/>
            <p:cNvSpPr/>
            <p:nvPr/>
          </p:nvSpPr>
          <p:spPr>
            <a:xfrm>
              <a:off x="0" y="1504950"/>
              <a:ext cx="91440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>
            <a:xfrm>
              <a:off x="0" y="1771650"/>
              <a:ext cx="9144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-22860" y="2607271"/>
            <a:ext cx="289560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B050"/>
                </a:solidFill>
              </a:rPr>
              <a:t>Completed:</a:t>
            </a:r>
            <a:endParaRPr lang="en-US" sz="800" b="1" dirty="0" smtClean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00B050"/>
                </a:solidFill>
              </a:rPr>
              <a:t>Meeting with Service Business Partners of all 3 brands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00B050"/>
                </a:solidFill>
              </a:rPr>
              <a:t>Introduction to Product Analyst(Brest Cancer)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00B050"/>
                </a:solidFill>
              </a:rPr>
              <a:t>Data Strategy Team – All Brands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00B050"/>
                </a:solidFill>
              </a:rPr>
              <a:t>Overview on Latest CI Activity - </a:t>
            </a:r>
            <a:r>
              <a:rPr lang="en-US" sz="800" dirty="0" err="1" smtClean="0">
                <a:solidFill>
                  <a:srgbClr val="00B050"/>
                </a:solidFill>
              </a:rPr>
              <a:t>Rydapt</a:t>
            </a:r>
            <a:endParaRPr lang="en-US" sz="800" dirty="0" smtClean="0">
              <a:solidFill>
                <a:srgbClr val="00B050"/>
              </a:solidFill>
            </a:endParaRPr>
          </a:p>
          <a:p>
            <a:endParaRPr lang="en-US" sz="800" dirty="0" smtClean="0">
              <a:solidFill>
                <a:schemeClr val="accent2"/>
              </a:solidFill>
            </a:endParaRPr>
          </a:p>
          <a:p>
            <a:r>
              <a:rPr lang="en-US" sz="900" b="1" dirty="0" smtClean="0">
                <a:solidFill>
                  <a:schemeClr val="accent1"/>
                </a:solidFill>
              </a:rPr>
              <a:t>Ongoing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1"/>
                </a:solidFill>
              </a:rPr>
              <a:t>Overview of 2018 Brand </a:t>
            </a:r>
            <a:r>
              <a:rPr lang="en-US" sz="800" dirty="0" smtClean="0">
                <a:solidFill>
                  <a:schemeClr val="accent1"/>
                </a:solidFill>
              </a:rPr>
              <a:t>Plan – All Brands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accent1"/>
                </a:solidFill>
              </a:rPr>
              <a:t>Overview on PMR – </a:t>
            </a:r>
            <a:r>
              <a:rPr lang="en-US" sz="800" dirty="0" err="1" smtClean="0">
                <a:solidFill>
                  <a:schemeClr val="accent1"/>
                </a:solidFill>
              </a:rPr>
              <a:t>Rydapt</a:t>
            </a:r>
            <a:endParaRPr lang="en-US" sz="800" dirty="0" smtClean="0">
              <a:solidFill>
                <a:schemeClr val="accent1"/>
              </a:solidFill>
            </a:endParaRPr>
          </a:p>
          <a:p>
            <a:endParaRPr lang="en-US" sz="800" b="1" dirty="0" smtClean="0">
              <a:solidFill>
                <a:schemeClr val="accent2"/>
              </a:solidFill>
            </a:endParaRPr>
          </a:p>
          <a:p>
            <a:r>
              <a:rPr lang="en-US" sz="900" b="1" dirty="0" smtClean="0">
                <a:solidFill>
                  <a:schemeClr val="accent2"/>
                </a:solidFill>
              </a:rPr>
              <a:t>Not Complete: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accent2"/>
                </a:solidFill>
              </a:rPr>
              <a:t>Introduction to Brand Teams</a:t>
            </a:r>
            <a:endParaRPr lang="en-US" sz="800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accent2"/>
                </a:solidFill>
              </a:rPr>
              <a:t>Overview on Latest CI Activity – </a:t>
            </a:r>
            <a:r>
              <a:rPr lang="en-US" sz="800" dirty="0" err="1" smtClean="0">
                <a:solidFill>
                  <a:schemeClr val="accent2"/>
                </a:solidFill>
              </a:rPr>
              <a:t>Promacta</a:t>
            </a:r>
            <a:r>
              <a:rPr lang="en-US" sz="800" dirty="0" smtClean="0">
                <a:solidFill>
                  <a:schemeClr val="accent2"/>
                </a:solidFill>
              </a:rPr>
              <a:t> and </a:t>
            </a:r>
            <a:r>
              <a:rPr lang="en-US" sz="800" dirty="0" err="1" smtClean="0">
                <a:solidFill>
                  <a:schemeClr val="accent2"/>
                </a:solidFill>
              </a:rPr>
              <a:t>Jardenu</a:t>
            </a:r>
            <a:endParaRPr lang="en-US" sz="800" dirty="0" smtClean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accent2"/>
                </a:solidFill>
              </a:rPr>
              <a:t>Overview on PMR – </a:t>
            </a:r>
            <a:r>
              <a:rPr lang="en-US" sz="800" dirty="0" err="1" smtClean="0">
                <a:solidFill>
                  <a:schemeClr val="accent2"/>
                </a:solidFill>
              </a:rPr>
              <a:t>Jardenu</a:t>
            </a:r>
            <a:r>
              <a:rPr lang="en-US" sz="800" dirty="0" smtClean="0">
                <a:solidFill>
                  <a:schemeClr val="accent2"/>
                </a:solidFill>
              </a:rPr>
              <a:t> and </a:t>
            </a:r>
            <a:r>
              <a:rPr lang="en-US" sz="800" dirty="0" err="1" smtClean="0">
                <a:solidFill>
                  <a:schemeClr val="accent2"/>
                </a:solidFill>
              </a:rPr>
              <a:t>Promacta</a:t>
            </a:r>
            <a:endParaRPr lang="en-US" sz="800" dirty="0">
              <a:solidFill>
                <a:schemeClr val="accent2"/>
              </a:solidFill>
            </a:endParaRPr>
          </a:p>
          <a:p>
            <a:endParaRPr lang="en-US" sz="800" dirty="0" smtClean="0">
              <a:solidFill>
                <a:schemeClr val="accent2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3400" y="212887"/>
            <a:ext cx="8289925" cy="373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Oncology </a:t>
            </a:r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2232988" y="3391473"/>
            <a:ext cx="1660503" cy="152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68662" y="2637421"/>
            <a:ext cx="31092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Completed:</a:t>
            </a:r>
            <a:endParaRPr lang="en-US" sz="900" b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00B050"/>
                </a:solidFill>
              </a:rPr>
              <a:t>Local Profile Selection Discussions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00B050"/>
                </a:solidFill>
              </a:rPr>
              <a:t>Key Projects and current challenges in US Oncology</a:t>
            </a:r>
            <a:endParaRPr lang="en-US" sz="800" dirty="0">
              <a:solidFill>
                <a:srgbClr val="00B050"/>
              </a:solidFill>
            </a:endParaRPr>
          </a:p>
          <a:p>
            <a:endParaRPr lang="en-US" sz="900" b="1" dirty="0" smtClean="0">
              <a:solidFill>
                <a:schemeClr val="accent1"/>
              </a:solidFill>
            </a:endParaRPr>
          </a:p>
          <a:p>
            <a:r>
              <a:rPr lang="en-US" sz="900" b="1" dirty="0" smtClean="0">
                <a:solidFill>
                  <a:schemeClr val="accent1"/>
                </a:solidFill>
              </a:rPr>
              <a:t>Ongoing: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1"/>
                </a:solidFill>
              </a:rPr>
              <a:t>Received transition of current Forecasting model used for </a:t>
            </a:r>
            <a:r>
              <a:rPr lang="en-US" sz="800" dirty="0" err="1">
                <a:solidFill>
                  <a:schemeClr val="accent1"/>
                </a:solidFill>
              </a:rPr>
              <a:t>Aimovig</a:t>
            </a:r>
            <a:r>
              <a:rPr lang="en-US" sz="800" dirty="0">
                <a:solidFill>
                  <a:schemeClr val="accent1"/>
                </a:solidFill>
              </a:rPr>
              <a:t>. This model shall be updated in future post the inputs from FDA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1"/>
                </a:solidFill>
              </a:rPr>
              <a:t>Interacted with Alice, PMR SPOC of NSBU.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1"/>
                </a:solidFill>
              </a:rPr>
              <a:t>Providing inputs for Message recall PMR study. </a:t>
            </a:r>
            <a:endParaRPr lang="en-US" sz="800" dirty="0" smtClean="0">
              <a:solidFill>
                <a:schemeClr val="accent1"/>
              </a:solidFill>
            </a:endParaRPr>
          </a:p>
          <a:p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3" name="Isosceles Triangle 32"/>
          <p:cNvSpPr/>
          <p:nvPr/>
        </p:nvSpPr>
        <p:spPr>
          <a:xfrm rot="5400000">
            <a:off x="5676911" y="3361323"/>
            <a:ext cx="1660503" cy="152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676400" y="1581150"/>
            <a:ext cx="228600" cy="4927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375409" y="710278"/>
            <a:ext cx="2316485" cy="995422"/>
          </a:xfrm>
          <a:prstGeom prst="roundRect">
            <a:avLst>
              <a:gd name="adj" fmla="val 50000"/>
            </a:avLst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800" i="1" dirty="0" smtClean="0">
                <a:solidFill>
                  <a:schemeClr val="accent1"/>
                </a:solidFill>
              </a:rPr>
              <a:t>Received understanding from Aaron </a:t>
            </a:r>
            <a:r>
              <a:rPr lang="en-US" sz="800" i="1" dirty="0">
                <a:solidFill>
                  <a:schemeClr val="accent1"/>
                </a:solidFill>
              </a:rPr>
              <a:t>Furtado </a:t>
            </a:r>
            <a:r>
              <a:rPr lang="en-US" sz="800" i="1" dirty="0" smtClean="0">
                <a:solidFill>
                  <a:schemeClr val="accent1"/>
                </a:solidFill>
              </a:rPr>
              <a:t>on </a:t>
            </a:r>
            <a:r>
              <a:rPr lang="en-US" sz="800" i="1" dirty="0">
                <a:solidFill>
                  <a:schemeClr val="accent1"/>
                </a:solidFill>
              </a:rPr>
              <a:t>key events of 2017 &amp; challenges for </a:t>
            </a:r>
            <a:r>
              <a:rPr lang="en-US" sz="800" i="1" dirty="0" smtClean="0">
                <a:solidFill>
                  <a:schemeClr val="accent1"/>
                </a:solidFill>
              </a:rPr>
              <a:t>2018, Further understood the </a:t>
            </a:r>
            <a:r>
              <a:rPr lang="en-US" sz="800" i="1" dirty="0">
                <a:solidFill>
                  <a:schemeClr val="accent1"/>
                </a:solidFill>
              </a:rPr>
              <a:t>key events till date &amp; challenges for </a:t>
            </a:r>
            <a:r>
              <a:rPr lang="en-US" sz="800" i="1" dirty="0" smtClean="0">
                <a:solidFill>
                  <a:schemeClr val="accent1"/>
                </a:solidFill>
              </a:rPr>
              <a:t>2018 from </a:t>
            </a:r>
            <a:r>
              <a:rPr lang="en-US" sz="800" i="1" dirty="0" err="1" smtClean="0">
                <a:solidFill>
                  <a:schemeClr val="accent1"/>
                </a:solidFill>
              </a:rPr>
              <a:t>Shruti</a:t>
            </a:r>
            <a:r>
              <a:rPr lang="en-US" sz="800" i="1" dirty="0" smtClean="0">
                <a:solidFill>
                  <a:schemeClr val="accent1"/>
                </a:solidFill>
              </a:rPr>
              <a:t> </a:t>
            </a:r>
            <a:r>
              <a:rPr lang="en-US" sz="800" i="1" dirty="0">
                <a:solidFill>
                  <a:schemeClr val="accent1"/>
                </a:solidFill>
              </a:rPr>
              <a:t>Agarwal</a:t>
            </a:r>
            <a:endParaRPr lang="en-US" sz="800" i="1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253986" y="1606071"/>
            <a:ext cx="228600" cy="4927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952995" y="735199"/>
            <a:ext cx="2316485" cy="995422"/>
          </a:xfrm>
          <a:prstGeom prst="roundRect">
            <a:avLst>
              <a:gd name="adj" fmla="val 50000"/>
            </a:avLst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800" i="1" dirty="0" smtClean="0">
                <a:solidFill>
                  <a:schemeClr val="accent1"/>
                </a:solidFill>
              </a:rPr>
              <a:t>Received understanding from Aaron </a:t>
            </a:r>
            <a:r>
              <a:rPr lang="en-US" sz="800" i="1" dirty="0">
                <a:solidFill>
                  <a:schemeClr val="accent1"/>
                </a:solidFill>
              </a:rPr>
              <a:t>Furtado </a:t>
            </a:r>
            <a:r>
              <a:rPr lang="en-US" sz="800" i="1" dirty="0" smtClean="0">
                <a:solidFill>
                  <a:schemeClr val="accent1"/>
                </a:solidFill>
              </a:rPr>
              <a:t>on </a:t>
            </a:r>
            <a:r>
              <a:rPr lang="en-US" sz="800" i="1" dirty="0">
                <a:solidFill>
                  <a:schemeClr val="accent1"/>
                </a:solidFill>
              </a:rPr>
              <a:t>key events of 2017 &amp; challenges for </a:t>
            </a:r>
            <a:r>
              <a:rPr lang="en-US" sz="800" i="1" dirty="0" smtClean="0">
                <a:solidFill>
                  <a:schemeClr val="accent1"/>
                </a:solidFill>
              </a:rPr>
              <a:t>2018, Further understood the </a:t>
            </a:r>
            <a:r>
              <a:rPr lang="en-US" sz="800" i="1" dirty="0">
                <a:solidFill>
                  <a:schemeClr val="accent1"/>
                </a:solidFill>
              </a:rPr>
              <a:t>key events till date &amp; challenges for </a:t>
            </a:r>
            <a:r>
              <a:rPr lang="en-US" sz="800" i="1" dirty="0" smtClean="0">
                <a:solidFill>
                  <a:schemeClr val="accent1"/>
                </a:solidFill>
              </a:rPr>
              <a:t>2018 from </a:t>
            </a:r>
            <a:r>
              <a:rPr lang="en-US" sz="800" i="1" dirty="0" err="1" smtClean="0">
                <a:solidFill>
                  <a:schemeClr val="accent1"/>
                </a:solidFill>
              </a:rPr>
              <a:t>Shruti</a:t>
            </a:r>
            <a:r>
              <a:rPr lang="en-US" sz="800" i="1" dirty="0" smtClean="0">
                <a:solidFill>
                  <a:schemeClr val="accent1"/>
                </a:solidFill>
              </a:rPr>
              <a:t> </a:t>
            </a:r>
            <a:r>
              <a:rPr lang="en-US" sz="800" i="1" dirty="0">
                <a:solidFill>
                  <a:schemeClr val="accent1"/>
                </a:solidFill>
              </a:rPr>
              <a:t>Agarwal</a:t>
            </a:r>
            <a:endParaRPr lang="en-US" sz="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3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138340" y="1139488"/>
            <a:ext cx="5005660" cy="369569"/>
            <a:chOff x="0" y="1504950"/>
            <a:chExt cx="9144000" cy="533400"/>
          </a:xfrm>
        </p:grpSpPr>
        <p:sp>
          <p:nvSpPr>
            <p:cNvPr id="38" name="Rectangle 37"/>
            <p:cNvSpPr/>
            <p:nvPr/>
          </p:nvSpPr>
          <p:spPr>
            <a:xfrm>
              <a:off x="0" y="1504950"/>
              <a:ext cx="91440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8" idx="1"/>
              <a:endCxn id="38" idx="3"/>
            </p:cNvCxnSpPr>
            <p:nvPr/>
          </p:nvCxnSpPr>
          <p:spPr>
            <a:xfrm>
              <a:off x="0" y="1771650"/>
              <a:ext cx="9144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09600" y="1771649"/>
            <a:ext cx="1143000" cy="571499"/>
            <a:chOff x="152400" y="1371600"/>
            <a:chExt cx="1143000" cy="571499"/>
          </a:xfrm>
        </p:grpSpPr>
        <p:sp>
          <p:nvSpPr>
            <p:cNvPr id="11" name="Chevron 10"/>
            <p:cNvSpPr/>
            <p:nvPr/>
          </p:nvSpPr>
          <p:spPr>
            <a:xfrm>
              <a:off x="152400" y="1371600"/>
              <a:ext cx="1143000" cy="3048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Introduction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1000" y="1676400"/>
              <a:ext cx="609600" cy="266699"/>
              <a:chOff x="381000" y="1676400"/>
              <a:chExt cx="609600" cy="26669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381000" y="1676400"/>
                <a:ext cx="0" cy="266699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90600" y="1676400"/>
                <a:ext cx="0" cy="266699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514600" y="819152"/>
            <a:ext cx="1143000" cy="571499"/>
            <a:chOff x="152400" y="1371600"/>
            <a:chExt cx="1143000" cy="571499"/>
          </a:xfrm>
        </p:grpSpPr>
        <p:sp>
          <p:nvSpPr>
            <p:cNvPr id="22" name="Chevron 21"/>
            <p:cNvSpPr/>
            <p:nvPr/>
          </p:nvSpPr>
          <p:spPr>
            <a:xfrm>
              <a:off x="152400" y="1371600"/>
              <a:ext cx="1143000" cy="3048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KT Documentation 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81000" y="1676400"/>
              <a:ext cx="609600" cy="266699"/>
              <a:chOff x="381000" y="1676400"/>
              <a:chExt cx="609600" cy="266699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81000" y="1676400"/>
                <a:ext cx="0" cy="266699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90600" y="1676400"/>
                <a:ext cx="0" cy="266699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7620" y="2343149"/>
            <a:ext cx="2735580" cy="369569"/>
            <a:chOff x="0" y="1504950"/>
            <a:chExt cx="9144000" cy="533400"/>
          </a:xfrm>
        </p:grpSpPr>
        <p:sp>
          <p:nvSpPr>
            <p:cNvPr id="7" name="Rectangle 6"/>
            <p:cNvSpPr/>
            <p:nvPr/>
          </p:nvSpPr>
          <p:spPr>
            <a:xfrm>
              <a:off x="0" y="1504950"/>
              <a:ext cx="91440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>
            <a:xfrm>
              <a:off x="0" y="1771650"/>
              <a:ext cx="9144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0480" y="2831202"/>
            <a:ext cx="294132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B050"/>
                </a:solidFill>
              </a:rPr>
              <a:t>Completed:</a:t>
            </a:r>
            <a:endParaRPr lang="en-US" sz="800" b="1" dirty="0" smtClean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00B050"/>
                </a:solidFill>
              </a:rPr>
              <a:t>Meeting with Service Business Partners of all 3 brands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00B050"/>
                </a:solidFill>
              </a:rPr>
              <a:t>Introduction to Product Analyst(Brest Cancer)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00B050"/>
                </a:solidFill>
              </a:rPr>
              <a:t>Data Strategy Team – All Brands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00B050"/>
                </a:solidFill>
              </a:rPr>
              <a:t>Overview on Latest CI Activity - </a:t>
            </a:r>
            <a:r>
              <a:rPr lang="en-US" sz="800" dirty="0" err="1" smtClean="0">
                <a:solidFill>
                  <a:srgbClr val="00B050"/>
                </a:solidFill>
              </a:rPr>
              <a:t>Rydapt</a:t>
            </a:r>
            <a:endParaRPr lang="en-US" sz="800" dirty="0" smtClean="0">
              <a:solidFill>
                <a:srgbClr val="00B050"/>
              </a:solidFill>
            </a:endParaRPr>
          </a:p>
          <a:p>
            <a:endParaRPr lang="en-US" sz="800" dirty="0" smtClean="0">
              <a:solidFill>
                <a:schemeClr val="accent2"/>
              </a:solidFill>
            </a:endParaRPr>
          </a:p>
          <a:p>
            <a:r>
              <a:rPr lang="en-US" sz="900" b="1" dirty="0" smtClean="0">
                <a:solidFill>
                  <a:schemeClr val="accent1"/>
                </a:solidFill>
              </a:rPr>
              <a:t>Ongoing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1"/>
                </a:solidFill>
              </a:rPr>
              <a:t>Overview of 2018 Brand </a:t>
            </a:r>
            <a:r>
              <a:rPr lang="en-US" sz="800" dirty="0" smtClean="0">
                <a:solidFill>
                  <a:schemeClr val="accent1"/>
                </a:solidFill>
              </a:rPr>
              <a:t>Plan – All Brands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accent1"/>
                </a:solidFill>
              </a:rPr>
              <a:t>Overview on PMR – </a:t>
            </a:r>
            <a:r>
              <a:rPr lang="en-US" sz="800" dirty="0" err="1" smtClean="0">
                <a:solidFill>
                  <a:schemeClr val="accent1"/>
                </a:solidFill>
              </a:rPr>
              <a:t>Rydapt</a:t>
            </a:r>
            <a:endParaRPr lang="en-US" sz="800" dirty="0" smtClean="0">
              <a:solidFill>
                <a:schemeClr val="accent1"/>
              </a:solidFill>
            </a:endParaRPr>
          </a:p>
          <a:p>
            <a:endParaRPr lang="en-US" sz="800" b="1" dirty="0" smtClean="0">
              <a:solidFill>
                <a:schemeClr val="accent2"/>
              </a:solidFill>
            </a:endParaRPr>
          </a:p>
          <a:p>
            <a:r>
              <a:rPr lang="en-US" sz="900" b="1" dirty="0" smtClean="0">
                <a:solidFill>
                  <a:schemeClr val="accent2"/>
                </a:solidFill>
              </a:rPr>
              <a:t>Not Complete: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accent2"/>
                </a:solidFill>
              </a:rPr>
              <a:t>Introduction to Brand Teams</a:t>
            </a:r>
            <a:endParaRPr lang="en-US" sz="800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accent2"/>
                </a:solidFill>
              </a:rPr>
              <a:t>Overview on Latest CI Activity – </a:t>
            </a:r>
            <a:r>
              <a:rPr lang="en-US" sz="800" dirty="0" err="1" smtClean="0">
                <a:solidFill>
                  <a:schemeClr val="accent2"/>
                </a:solidFill>
              </a:rPr>
              <a:t>Promacta</a:t>
            </a:r>
            <a:r>
              <a:rPr lang="en-US" sz="800" dirty="0" smtClean="0">
                <a:solidFill>
                  <a:schemeClr val="accent2"/>
                </a:solidFill>
              </a:rPr>
              <a:t> and </a:t>
            </a:r>
            <a:r>
              <a:rPr lang="en-US" sz="800" dirty="0" err="1" smtClean="0">
                <a:solidFill>
                  <a:schemeClr val="accent2"/>
                </a:solidFill>
              </a:rPr>
              <a:t>Jardenu</a:t>
            </a:r>
            <a:endParaRPr lang="en-US" sz="800" dirty="0" smtClean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accent2"/>
                </a:solidFill>
              </a:rPr>
              <a:t>Overview on PMR – </a:t>
            </a:r>
            <a:r>
              <a:rPr lang="en-US" sz="800" dirty="0" err="1" smtClean="0">
                <a:solidFill>
                  <a:schemeClr val="accent2"/>
                </a:solidFill>
              </a:rPr>
              <a:t>Jardenu</a:t>
            </a:r>
            <a:r>
              <a:rPr lang="en-US" sz="800" dirty="0" smtClean="0">
                <a:solidFill>
                  <a:schemeClr val="accent2"/>
                </a:solidFill>
              </a:rPr>
              <a:t> and </a:t>
            </a:r>
            <a:r>
              <a:rPr lang="en-US" sz="800" dirty="0" err="1" smtClean="0">
                <a:solidFill>
                  <a:schemeClr val="accent2"/>
                </a:solidFill>
              </a:rPr>
              <a:t>Promacta</a:t>
            </a:r>
            <a:endParaRPr lang="en-US" sz="800" dirty="0">
              <a:solidFill>
                <a:schemeClr val="accent2"/>
              </a:solidFill>
            </a:endParaRPr>
          </a:p>
          <a:p>
            <a:endParaRPr lang="en-US" sz="800" dirty="0" smtClean="0">
              <a:solidFill>
                <a:schemeClr val="accent2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3400" y="212887"/>
            <a:ext cx="8289925" cy="373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Oncology </a:t>
            </a:r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-2097524" y="4286250"/>
            <a:ext cx="2819400" cy="152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9356769">
            <a:off x="2375338" y="1741456"/>
            <a:ext cx="2120370" cy="369569"/>
            <a:chOff x="0" y="1504950"/>
            <a:chExt cx="9144000" cy="533400"/>
          </a:xfrm>
        </p:grpSpPr>
        <p:sp>
          <p:nvSpPr>
            <p:cNvPr id="29" name="Rectangle 28"/>
            <p:cNvSpPr/>
            <p:nvPr/>
          </p:nvSpPr>
          <p:spPr>
            <a:xfrm>
              <a:off x="0" y="1504950"/>
              <a:ext cx="91440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1"/>
              <a:endCxn id="29" idx="3"/>
            </p:cNvCxnSpPr>
            <p:nvPr/>
          </p:nvCxnSpPr>
          <p:spPr>
            <a:xfrm>
              <a:off x="0" y="1771650"/>
              <a:ext cx="9144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1901781">
            <a:off x="2483726" y="2958358"/>
            <a:ext cx="2198765" cy="369569"/>
            <a:chOff x="0" y="1504950"/>
            <a:chExt cx="9144000" cy="533400"/>
          </a:xfrm>
        </p:grpSpPr>
        <p:sp>
          <p:nvSpPr>
            <p:cNvPr id="32" name="Rectangle 31"/>
            <p:cNvSpPr/>
            <p:nvPr/>
          </p:nvSpPr>
          <p:spPr>
            <a:xfrm>
              <a:off x="0" y="1504950"/>
              <a:ext cx="91440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1"/>
              <a:endCxn id="32" idx="3"/>
            </p:cNvCxnSpPr>
            <p:nvPr/>
          </p:nvCxnSpPr>
          <p:spPr>
            <a:xfrm>
              <a:off x="0" y="1771650"/>
              <a:ext cx="9144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566035" y="2343148"/>
            <a:ext cx="6577965" cy="369569"/>
            <a:chOff x="0" y="1504950"/>
            <a:chExt cx="9144000" cy="533400"/>
          </a:xfrm>
        </p:grpSpPr>
        <p:sp>
          <p:nvSpPr>
            <p:cNvPr id="35" name="Rectangle 34"/>
            <p:cNvSpPr/>
            <p:nvPr/>
          </p:nvSpPr>
          <p:spPr>
            <a:xfrm>
              <a:off x="0" y="1504950"/>
              <a:ext cx="91440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5" idx="1"/>
              <a:endCxn id="35" idx="3"/>
            </p:cNvCxnSpPr>
            <p:nvPr/>
          </p:nvCxnSpPr>
          <p:spPr>
            <a:xfrm>
              <a:off x="0" y="1771650"/>
              <a:ext cx="9144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408408" y="3508432"/>
            <a:ext cx="4735592" cy="369569"/>
            <a:chOff x="0" y="1504950"/>
            <a:chExt cx="9144000" cy="533400"/>
          </a:xfrm>
        </p:grpSpPr>
        <p:sp>
          <p:nvSpPr>
            <p:cNvPr id="41" name="Rectangle 40"/>
            <p:cNvSpPr/>
            <p:nvPr/>
          </p:nvSpPr>
          <p:spPr>
            <a:xfrm>
              <a:off x="0" y="1504950"/>
              <a:ext cx="91440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1" idx="1"/>
              <a:endCxn id="41" idx="3"/>
            </p:cNvCxnSpPr>
            <p:nvPr/>
          </p:nvCxnSpPr>
          <p:spPr>
            <a:xfrm>
              <a:off x="0" y="1771650"/>
              <a:ext cx="9144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051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ovartis Presentation 4x3 Blue Carbon 21Apr2016">
  <a:themeElements>
    <a:clrScheme name="Novartis 2016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Novartis 201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8D1F1B"/>
        </a:solidFill>
      </a:spPr>
      <a:bodyPr wrap="square" rtlCol="0">
        <a:spAutoFit/>
      </a:bodyPr>
      <a:lstStyle>
        <a:defPPr algn="ctr">
          <a:defRPr sz="1000" b="1" dirty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Novartis Presentation 4x3 Blue Carbon 21Apr2016</Template>
  <TotalTime>24221</TotalTime>
  <Words>821</Words>
  <Application>Microsoft Office PowerPoint</Application>
  <PresentationFormat>On-screen Show (16:9)</PresentationFormat>
  <Paragraphs>109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Arial Black</vt:lpstr>
      <vt:lpstr>Calibri</vt:lpstr>
      <vt:lpstr>Novartis Presentation 4x3 Blue Carbon 21Apr2016</vt:lpstr>
      <vt:lpstr>think-cell Slide</vt:lpstr>
      <vt:lpstr>Neurology Transition</vt:lpstr>
      <vt:lpstr>OncologyTransition</vt:lpstr>
      <vt:lpstr>Oncology Transition</vt:lpstr>
      <vt:lpstr>Oncology Transition</vt:lpstr>
    </vt:vector>
  </TitlesOfParts>
  <Company>Novartis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Is Arial Black 32pt,  on One or Two Lines</dc:title>
  <dc:creator>Weldon, MJ</dc:creator>
  <cp:lastModifiedBy>Saikat Choudhury</cp:lastModifiedBy>
  <cp:revision>564</cp:revision>
  <cp:lastPrinted>2016-06-14T12:18:16Z</cp:lastPrinted>
  <dcterms:created xsi:type="dcterms:W3CDTF">2016-04-25T02:56:58Z</dcterms:created>
  <dcterms:modified xsi:type="dcterms:W3CDTF">2018-01-25T12:02:44Z</dcterms:modified>
</cp:coreProperties>
</file>