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0DE295-C46A-4570-9894-AA7C1C42AE99}">
          <p14:sldIdLst>
            <p14:sldId id="272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84B"/>
    <a:srgbClr val="CF395D"/>
    <a:srgbClr val="FFC000"/>
    <a:srgbClr val="FFCC00"/>
    <a:srgbClr val="F7F7F7"/>
    <a:srgbClr val="D7D7D7"/>
    <a:srgbClr val="ED7D31"/>
    <a:srgbClr val="39F2F7"/>
    <a:srgbClr val="0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CE41F-0970-402C-85D4-A9102EB3AB4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6B5F-D8C8-45B1-8D08-EFFBC24D1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81484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18706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211144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think-cell Slide" r:id="rId15" imgW="360" imgH="360" progId="TCLayout.ActiveDocument.1">
                  <p:embed/>
                </p:oleObj>
              </mc:Choice>
              <mc:Fallback>
                <p:oleObj name="think-cell Slide" r:id="rId1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96BE-AB6D-48CC-820B-E3A8A4384E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CF2B-0377-4B4D-B01A-01510445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jpeg"/><Relationship Id="rId11" Type="http://schemas.openxmlformats.org/officeDocument/2006/relationships/image" Target="../media/image9.png"/><Relationship Id="rId5" Type="http://schemas.openxmlformats.org/officeDocument/2006/relationships/image" Target="../media/image2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hyperlink" Target="https://www.surveygizmo.eu/s3/90040491/MES-Whitepaper-Challenge-2017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3.jp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5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6504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>
              <a:spcAft>
                <a:spcPts val="600"/>
              </a:spcAft>
            </a:pP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1985" y="2400928"/>
            <a:ext cx="6858945" cy="4007707"/>
            <a:chOff x="1800538" y="656435"/>
            <a:chExt cx="8756025" cy="4007707"/>
          </a:xfrm>
        </p:grpSpPr>
        <p:grpSp>
          <p:nvGrpSpPr>
            <p:cNvPr id="5" name="Group 4"/>
            <p:cNvGrpSpPr/>
            <p:nvPr/>
          </p:nvGrpSpPr>
          <p:grpSpPr>
            <a:xfrm>
              <a:off x="1800539" y="1194111"/>
              <a:ext cx="8756024" cy="3470031"/>
              <a:chOff x="2032947" y="1693983"/>
              <a:chExt cx="8756024" cy="3470031"/>
            </a:xfrm>
          </p:grpSpPr>
          <p:sp>
            <p:nvSpPr>
              <p:cNvPr id="6" name="L-Shape 5"/>
              <p:cNvSpPr/>
              <p:nvPr/>
            </p:nvSpPr>
            <p:spPr>
              <a:xfrm rot="5400000">
                <a:off x="2437557" y="2953232"/>
                <a:ext cx="1218747" cy="2027967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234118" y="3559158"/>
                <a:ext cx="1830860" cy="1604856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t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Form teams of up to 4 associates (individual entries accepted)</a:t>
                </a:r>
                <a:endParaRPr lang="en-US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3719533" y="2803931"/>
                <a:ext cx="345445" cy="345445"/>
              </a:xfrm>
              <a:prstGeom prst="triangle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-Shape 8"/>
              <p:cNvSpPr/>
              <p:nvPr/>
            </p:nvSpPr>
            <p:spPr>
              <a:xfrm rot="5400000">
                <a:off x="4678888" y="2398613"/>
                <a:ext cx="1218747" cy="2027967"/>
              </a:xfrm>
              <a:prstGeom prst="corner">
                <a:avLst>
                  <a:gd name="adj1" fmla="val 16120"/>
                  <a:gd name="adj2" fmla="val 16110"/>
                </a:avLst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475449" y="3004538"/>
                <a:ext cx="1830860" cy="1604856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t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Nominate a primary correspondent (lead)</a:t>
                </a:r>
                <a:endParaRPr lang="en-US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5960864" y="2249311"/>
                <a:ext cx="345445" cy="345445"/>
              </a:xfrm>
              <a:prstGeom prst="triangle">
                <a:avLst>
                  <a:gd name="adj" fmla="val 100000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-Shape 11"/>
              <p:cNvSpPr/>
              <p:nvPr/>
            </p:nvSpPr>
            <p:spPr>
              <a:xfrm rot="5400000">
                <a:off x="6920219" y="1843993"/>
                <a:ext cx="1218747" cy="2027967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716780" y="2449918"/>
                <a:ext cx="1830860" cy="1604856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t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Select a topic pertinent to MES</a:t>
                </a:r>
                <a:endParaRPr lang="en-US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8202196" y="1694692"/>
                <a:ext cx="345445" cy="345445"/>
              </a:xfrm>
              <a:prstGeom prst="triangle">
                <a:avLst>
                  <a:gd name="adj" fmla="val 10000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-Shape 14"/>
              <p:cNvSpPr/>
              <p:nvPr/>
            </p:nvSpPr>
            <p:spPr>
              <a:xfrm rot="5400000">
                <a:off x="9161551" y="1289373"/>
                <a:ext cx="1218747" cy="2027967"/>
              </a:xfrm>
              <a:prstGeom prst="corner">
                <a:avLst>
                  <a:gd name="adj1" fmla="val 16120"/>
                  <a:gd name="adj2" fmla="val 1611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8958111" y="1895299"/>
                <a:ext cx="1830860" cy="1604856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t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Submit your topic by 31</a:t>
                </a:r>
                <a:r>
                  <a:rPr lang="en-US" kern="1200" baseline="300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st</a:t>
                </a:r>
                <a:r>
                  <a:rPr lang="en-US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 July 2017</a:t>
                </a:r>
                <a:endParaRPr lang="en-US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1800538" y="2305764"/>
              <a:ext cx="1806689" cy="531358"/>
            </a:xfrm>
            <a:custGeom>
              <a:avLst/>
              <a:gdLst>
                <a:gd name="connsiteX0" fmla="*/ 0 w 1830860"/>
                <a:gd name="connsiteY0" fmla="*/ 0 h 1604856"/>
                <a:gd name="connsiteX1" fmla="*/ 1830860 w 1830860"/>
                <a:gd name="connsiteY1" fmla="*/ 0 h 1604856"/>
                <a:gd name="connsiteX2" fmla="*/ 1830860 w 1830860"/>
                <a:gd name="connsiteY2" fmla="*/ 1604856 h 1604856"/>
                <a:gd name="connsiteX3" fmla="*/ 0 w 1830860"/>
                <a:gd name="connsiteY3" fmla="*/ 1604856 h 1604856"/>
                <a:gd name="connsiteX4" fmla="*/ 0 w 1830860"/>
                <a:gd name="connsiteY4" fmla="*/ 0 h 16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860" h="1604856">
                  <a:moveTo>
                    <a:pt x="0" y="0"/>
                  </a:moveTo>
                  <a:lnTo>
                    <a:pt x="1830860" y="0"/>
                  </a:lnTo>
                  <a:lnTo>
                    <a:pt x="1830860" y="1604856"/>
                  </a:lnTo>
                  <a:lnTo>
                    <a:pt x="0" y="1604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latin typeface="Century" panose="02040604050505020304" pitchFamily="18" charset="0"/>
                  <a:cs typeface="Arial" panose="020B0604020202020204" pitchFamily="34" charset="0"/>
                </a:rPr>
                <a:t>Step 1</a:t>
              </a:r>
              <a:endParaRPr lang="en-US" b="1" kern="1200" dirty="0"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054186" y="1768417"/>
              <a:ext cx="1806689" cy="531358"/>
            </a:xfrm>
            <a:custGeom>
              <a:avLst/>
              <a:gdLst>
                <a:gd name="connsiteX0" fmla="*/ 0 w 1830860"/>
                <a:gd name="connsiteY0" fmla="*/ 0 h 1604856"/>
                <a:gd name="connsiteX1" fmla="*/ 1830860 w 1830860"/>
                <a:gd name="connsiteY1" fmla="*/ 0 h 1604856"/>
                <a:gd name="connsiteX2" fmla="*/ 1830860 w 1830860"/>
                <a:gd name="connsiteY2" fmla="*/ 1604856 h 1604856"/>
                <a:gd name="connsiteX3" fmla="*/ 0 w 1830860"/>
                <a:gd name="connsiteY3" fmla="*/ 1604856 h 1604856"/>
                <a:gd name="connsiteX4" fmla="*/ 0 w 1830860"/>
                <a:gd name="connsiteY4" fmla="*/ 0 h 16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860" h="1604856">
                  <a:moveTo>
                    <a:pt x="0" y="0"/>
                  </a:moveTo>
                  <a:lnTo>
                    <a:pt x="1830860" y="0"/>
                  </a:lnTo>
                  <a:lnTo>
                    <a:pt x="1830860" y="1604856"/>
                  </a:lnTo>
                  <a:lnTo>
                    <a:pt x="0" y="1604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latin typeface="Century" panose="02040604050505020304" pitchFamily="18" charset="0"/>
                  <a:cs typeface="Arial" panose="020B0604020202020204" pitchFamily="34" charset="0"/>
                </a:rPr>
                <a:t>Step 2</a:t>
              </a:r>
              <a:endParaRPr lang="en-US" b="1" kern="1200" dirty="0"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83201" y="1210222"/>
              <a:ext cx="1806689" cy="531358"/>
            </a:xfrm>
            <a:custGeom>
              <a:avLst/>
              <a:gdLst>
                <a:gd name="connsiteX0" fmla="*/ 0 w 1830860"/>
                <a:gd name="connsiteY0" fmla="*/ 0 h 1604856"/>
                <a:gd name="connsiteX1" fmla="*/ 1830860 w 1830860"/>
                <a:gd name="connsiteY1" fmla="*/ 0 h 1604856"/>
                <a:gd name="connsiteX2" fmla="*/ 1830860 w 1830860"/>
                <a:gd name="connsiteY2" fmla="*/ 1604856 h 1604856"/>
                <a:gd name="connsiteX3" fmla="*/ 0 w 1830860"/>
                <a:gd name="connsiteY3" fmla="*/ 1604856 h 1604856"/>
                <a:gd name="connsiteX4" fmla="*/ 0 w 1830860"/>
                <a:gd name="connsiteY4" fmla="*/ 0 h 16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860" h="1604856">
                  <a:moveTo>
                    <a:pt x="0" y="0"/>
                  </a:moveTo>
                  <a:lnTo>
                    <a:pt x="1830860" y="0"/>
                  </a:lnTo>
                  <a:lnTo>
                    <a:pt x="1830860" y="1604856"/>
                  </a:lnTo>
                  <a:lnTo>
                    <a:pt x="0" y="1604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latin typeface="Century" panose="02040604050505020304" pitchFamily="18" charset="0"/>
                  <a:cs typeface="Arial" panose="020B0604020202020204" pitchFamily="34" charset="0"/>
                </a:rPr>
                <a:t>Step 3</a:t>
              </a:r>
              <a:endParaRPr lang="en-US" b="1" kern="1200" dirty="0"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524533" y="656435"/>
              <a:ext cx="1806689" cy="531358"/>
            </a:xfrm>
            <a:custGeom>
              <a:avLst/>
              <a:gdLst>
                <a:gd name="connsiteX0" fmla="*/ 0 w 1830860"/>
                <a:gd name="connsiteY0" fmla="*/ 0 h 1604856"/>
                <a:gd name="connsiteX1" fmla="*/ 1830860 w 1830860"/>
                <a:gd name="connsiteY1" fmla="*/ 0 h 1604856"/>
                <a:gd name="connsiteX2" fmla="*/ 1830860 w 1830860"/>
                <a:gd name="connsiteY2" fmla="*/ 1604856 h 1604856"/>
                <a:gd name="connsiteX3" fmla="*/ 0 w 1830860"/>
                <a:gd name="connsiteY3" fmla="*/ 1604856 h 1604856"/>
                <a:gd name="connsiteX4" fmla="*/ 0 w 1830860"/>
                <a:gd name="connsiteY4" fmla="*/ 0 h 16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860" h="1604856">
                  <a:moveTo>
                    <a:pt x="0" y="0"/>
                  </a:moveTo>
                  <a:lnTo>
                    <a:pt x="1830860" y="0"/>
                  </a:lnTo>
                  <a:lnTo>
                    <a:pt x="1830860" y="1604856"/>
                  </a:lnTo>
                  <a:lnTo>
                    <a:pt x="0" y="1604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latin typeface="Century" panose="02040604050505020304" pitchFamily="18" charset="0"/>
                  <a:cs typeface="Arial" panose="020B0604020202020204" pitchFamily="34" charset="0"/>
                </a:rPr>
                <a:t>Step 4</a:t>
              </a:r>
              <a:endParaRPr lang="en-US" b="1" kern="1200" dirty="0"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08963" y="282184"/>
            <a:ext cx="9573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MES </a:t>
            </a:r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Whitepaper Challenge 2017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8309" y="125297"/>
            <a:ext cx="3332661" cy="3020466"/>
            <a:chOff x="78309" y="281709"/>
            <a:chExt cx="3332661" cy="3020466"/>
          </a:xfrm>
        </p:grpSpPr>
        <p:sp>
          <p:nvSpPr>
            <p:cNvPr id="45" name="Isosceles Triangle 44"/>
            <p:cNvSpPr/>
            <p:nvPr/>
          </p:nvSpPr>
          <p:spPr>
            <a:xfrm>
              <a:off x="78309" y="1157617"/>
              <a:ext cx="3332661" cy="1858949"/>
            </a:xfrm>
            <a:prstGeom prst="triangle">
              <a:avLst>
                <a:gd name="adj" fmla="val 50109"/>
              </a:avLst>
            </a:prstGeom>
            <a:solidFill>
              <a:srgbClr val="3F3F3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24"/>
            <p:cNvGrpSpPr/>
            <p:nvPr/>
          </p:nvGrpSpPr>
          <p:grpSpPr>
            <a:xfrm>
              <a:off x="1382438" y="281709"/>
              <a:ext cx="724403" cy="854178"/>
              <a:chOff x="3200399" y="591377"/>
              <a:chExt cx="2297017" cy="2709802"/>
            </a:xfrm>
            <a:solidFill>
              <a:sysClr val="window" lastClr="FFFFFF"/>
            </a:solidFill>
            <a:effectLst/>
            <a:scene3d>
              <a:camera prst="perspectiveBelow">
                <a:rot lat="600000" lon="0" rev="0"/>
              </a:camera>
              <a:lightRig rig="flat" dir="t"/>
            </a:scene3d>
          </p:grpSpPr>
          <p:sp>
            <p:nvSpPr>
              <p:cNvPr id="56" name="Freeform 55"/>
              <p:cNvSpPr/>
              <p:nvPr/>
            </p:nvSpPr>
            <p:spPr>
              <a:xfrm rot="16200000">
                <a:off x="3585037" y="207384"/>
                <a:ext cx="1527741" cy="2295728"/>
              </a:xfrm>
              <a:custGeom>
                <a:avLst/>
                <a:gdLst>
                  <a:gd name="connsiteX0" fmla="*/ 0 w 2286000"/>
                  <a:gd name="connsiteY0" fmla="*/ 0 h 2286000"/>
                  <a:gd name="connsiteX1" fmla="*/ 1143000 w 2286000"/>
                  <a:gd name="connsiteY1" fmla="*/ 0 h 2286000"/>
                  <a:gd name="connsiteX2" fmla="*/ 2132867 w 2286000"/>
                  <a:gd name="connsiteY2" fmla="*/ 571501 h 2286000"/>
                  <a:gd name="connsiteX3" fmla="*/ 2132865 w 2286000"/>
                  <a:gd name="connsiteY3" fmla="*/ 1714501 h 2286000"/>
                  <a:gd name="connsiteX4" fmla="*/ 1142996 w 2286000"/>
                  <a:gd name="connsiteY4" fmla="*/ 2285999 h 2286000"/>
                  <a:gd name="connsiteX5" fmla="*/ 0 w 2286000"/>
                  <a:gd name="connsiteY5" fmla="*/ 2286000 h 2286000"/>
                  <a:gd name="connsiteX6" fmla="*/ 0 w 2286000"/>
                  <a:gd name="connsiteY6" fmla="*/ 0 h 2286000"/>
                  <a:gd name="connsiteX0" fmla="*/ 399239 w 2337044"/>
                  <a:gd name="connsiteY0" fmla="*/ 0 h 2286000"/>
                  <a:gd name="connsiteX1" fmla="*/ 1143000 w 2337044"/>
                  <a:gd name="connsiteY1" fmla="*/ 0 h 2286000"/>
                  <a:gd name="connsiteX2" fmla="*/ 2132867 w 2337044"/>
                  <a:gd name="connsiteY2" fmla="*/ 571501 h 2286000"/>
                  <a:gd name="connsiteX3" fmla="*/ 2132865 w 2337044"/>
                  <a:gd name="connsiteY3" fmla="*/ 1714501 h 2286000"/>
                  <a:gd name="connsiteX4" fmla="*/ 1142996 w 2337044"/>
                  <a:gd name="connsiteY4" fmla="*/ 2285999 h 2286000"/>
                  <a:gd name="connsiteX5" fmla="*/ 0 w 2337044"/>
                  <a:gd name="connsiteY5" fmla="*/ 2286000 h 2286000"/>
                  <a:gd name="connsiteX6" fmla="*/ 399239 w 2337044"/>
                  <a:gd name="connsiteY6" fmla="*/ 0 h 2286000"/>
                  <a:gd name="connsiteX0" fmla="*/ 0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0 w 1937805"/>
                  <a:gd name="connsiteY6" fmla="*/ 0 h 2295728"/>
                  <a:gd name="connsiteX0" fmla="*/ 417071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417071 w 1937805"/>
                  <a:gd name="connsiteY6" fmla="*/ 0 h 2295728"/>
                  <a:gd name="connsiteX0" fmla="*/ 7007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7007 w 1527741"/>
                  <a:gd name="connsiteY6" fmla="*/ 0 h 2295728"/>
                  <a:gd name="connsiteX0" fmla="*/ 2336 w 1529717"/>
                  <a:gd name="connsiteY0" fmla="*/ 5316 h 2295728"/>
                  <a:gd name="connsiteX1" fmla="*/ 335673 w 1529717"/>
                  <a:gd name="connsiteY1" fmla="*/ 0 h 2295728"/>
                  <a:gd name="connsiteX2" fmla="*/ 1325540 w 1529717"/>
                  <a:gd name="connsiteY2" fmla="*/ 571501 h 2295728"/>
                  <a:gd name="connsiteX3" fmla="*/ 1325538 w 1529717"/>
                  <a:gd name="connsiteY3" fmla="*/ 1714501 h 2295728"/>
                  <a:gd name="connsiteX4" fmla="*/ 335669 w 1529717"/>
                  <a:gd name="connsiteY4" fmla="*/ 2285999 h 2295728"/>
                  <a:gd name="connsiteX5" fmla="*/ 1976 w 1529717"/>
                  <a:gd name="connsiteY5" fmla="*/ 2295728 h 2295728"/>
                  <a:gd name="connsiteX6" fmla="*/ 2336 w 1529717"/>
                  <a:gd name="connsiteY6" fmla="*/ 5316 h 2295728"/>
                  <a:gd name="connsiteX0" fmla="*/ 3016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3016 w 1527741"/>
                  <a:gd name="connsiteY6" fmla="*/ 0 h 2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741" h="2295728">
                    <a:moveTo>
                      <a:pt x="3016" y="0"/>
                    </a:moveTo>
                    <a:lnTo>
                      <a:pt x="333697" y="0"/>
                    </a:lnTo>
                    <a:cubicBezTo>
                      <a:pt x="742052" y="0"/>
                      <a:pt x="1119387" y="217856"/>
                      <a:pt x="1323564" y="571501"/>
                    </a:cubicBezTo>
                    <a:cubicBezTo>
                      <a:pt x="1527741" y="925147"/>
                      <a:pt x="1527740" y="1360856"/>
                      <a:pt x="1323562" y="1714501"/>
                    </a:cubicBezTo>
                    <a:cubicBezTo>
                      <a:pt x="1119384" y="2068146"/>
                      <a:pt x="742048" y="2286000"/>
                      <a:pt x="333693" y="2285999"/>
                    </a:cubicBezTo>
                    <a:lnTo>
                      <a:pt x="0" y="2295728"/>
                    </a:lnTo>
                    <a:cubicBezTo>
                      <a:pt x="2336" y="1530485"/>
                      <a:pt x="680" y="765243"/>
                      <a:pt x="3016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vert="vert" lIns="91440" tIns="45720" rIns="6400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00399" y="2081979"/>
                <a:ext cx="2297017" cy="1219200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7" name="Group 24"/>
            <p:cNvGrpSpPr/>
            <p:nvPr/>
          </p:nvGrpSpPr>
          <p:grpSpPr>
            <a:xfrm>
              <a:off x="1273604" y="399304"/>
              <a:ext cx="942071" cy="1110842"/>
              <a:chOff x="3200399" y="591377"/>
              <a:chExt cx="2297017" cy="2709802"/>
            </a:xfrm>
            <a:solidFill>
              <a:sysClr val="window" lastClr="FFFFFF"/>
            </a:solidFill>
            <a:effectLst/>
            <a:scene3d>
              <a:camera prst="perspectiveBelow">
                <a:rot lat="600000" lon="0" rev="0"/>
              </a:camera>
              <a:lightRig rig="flat" dir="t"/>
            </a:scene3d>
          </p:grpSpPr>
          <p:sp>
            <p:nvSpPr>
              <p:cNvPr id="54" name="Freeform 53"/>
              <p:cNvSpPr/>
              <p:nvPr/>
            </p:nvSpPr>
            <p:spPr>
              <a:xfrm rot="16200000">
                <a:off x="3585037" y="207384"/>
                <a:ext cx="1527741" cy="2295728"/>
              </a:xfrm>
              <a:custGeom>
                <a:avLst/>
                <a:gdLst>
                  <a:gd name="connsiteX0" fmla="*/ 0 w 2286000"/>
                  <a:gd name="connsiteY0" fmla="*/ 0 h 2286000"/>
                  <a:gd name="connsiteX1" fmla="*/ 1143000 w 2286000"/>
                  <a:gd name="connsiteY1" fmla="*/ 0 h 2286000"/>
                  <a:gd name="connsiteX2" fmla="*/ 2132867 w 2286000"/>
                  <a:gd name="connsiteY2" fmla="*/ 571501 h 2286000"/>
                  <a:gd name="connsiteX3" fmla="*/ 2132865 w 2286000"/>
                  <a:gd name="connsiteY3" fmla="*/ 1714501 h 2286000"/>
                  <a:gd name="connsiteX4" fmla="*/ 1142996 w 2286000"/>
                  <a:gd name="connsiteY4" fmla="*/ 2285999 h 2286000"/>
                  <a:gd name="connsiteX5" fmla="*/ 0 w 2286000"/>
                  <a:gd name="connsiteY5" fmla="*/ 2286000 h 2286000"/>
                  <a:gd name="connsiteX6" fmla="*/ 0 w 2286000"/>
                  <a:gd name="connsiteY6" fmla="*/ 0 h 2286000"/>
                  <a:gd name="connsiteX0" fmla="*/ 399239 w 2337044"/>
                  <a:gd name="connsiteY0" fmla="*/ 0 h 2286000"/>
                  <a:gd name="connsiteX1" fmla="*/ 1143000 w 2337044"/>
                  <a:gd name="connsiteY1" fmla="*/ 0 h 2286000"/>
                  <a:gd name="connsiteX2" fmla="*/ 2132867 w 2337044"/>
                  <a:gd name="connsiteY2" fmla="*/ 571501 h 2286000"/>
                  <a:gd name="connsiteX3" fmla="*/ 2132865 w 2337044"/>
                  <a:gd name="connsiteY3" fmla="*/ 1714501 h 2286000"/>
                  <a:gd name="connsiteX4" fmla="*/ 1142996 w 2337044"/>
                  <a:gd name="connsiteY4" fmla="*/ 2285999 h 2286000"/>
                  <a:gd name="connsiteX5" fmla="*/ 0 w 2337044"/>
                  <a:gd name="connsiteY5" fmla="*/ 2286000 h 2286000"/>
                  <a:gd name="connsiteX6" fmla="*/ 399239 w 2337044"/>
                  <a:gd name="connsiteY6" fmla="*/ 0 h 2286000"/>
                  <a:gd name="connsiteX0" fmla="*/ 0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0 w 1937805"/>
                  <a:gd name="connsiteY6" fmla="*/ 0 h 2295728"/>
                  <a:gd name="connsiteX0" fmla="*/ 417071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417071 w 1937805"/>
                  <a:gd name="connsiteY6" fmla="*/ 0 h 2295728"/>
                  <a:gd name="connsiteX0" fmla="*/ 7007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7007 w 1527741"/>
                  <a:gd name="connsiteY6" fmla="*/ 0 h 2295728"/>
                  <a:gd name="connsiteX0" fmla="*/ 2336 w 1529717"/>
                  <a:gd name="connsiteY0" fmla="*/ 5316 h 2295728"/>
                  <a:gd name="connsiteX1" fmla="*/ 335673 w 1529717"/>
                  <a:gd name="connsiteY1" fmla="*/ 0 h 2295728"/>
                  <a:gd name="connsiteX2" fmla="*/ 1325540 w 1529717"/>
                  <a:gd name="connsiteY2" fmla="*/ 571501 h 2295728"/>
                  <a:gd name="connsiteX3" fmla="*/ 1325538 w 1529717"/>
                  <a:gd name="connsiteY3" fmla="*/ 1714501 h 2295728"/>
                  <a:gd name="connsiteX4" fmla="*/ 335669 w 1529717"/>
                  <a:gd name="connsiteY4" fmla="*/ 2285999 h 2295728"/>
                  <a:gd name="connsiteX5" fmla="*/ 1976 w 1529717"/>
                  <a:gd name="connsiteY5" fmla="*/ 2295728 h 2295728"/>
                  <a:gd name="connsiteX6" fmla="*/ 2336 w 1529717"/>
                  <a:gd name="connsiteY6" fmla="*/ 5316 h 2295728"/>
                  <a:gd name="connsiteX0" fmla="*/ 3016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3016 w 1527741"/>
                  <a:gd name="connsiteY6" fmla="*/ 0 h 2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741" h="2295728">
                    <a:moveTo>
                      <a:pt x="3016" y="0"/>
                    </a:moveTo>
                    <a:lnTo>
                      <a:pt x="333697" y="0"/>
                    </a:lnTo>
                    <a:cubicBezTo>
                      <a:pt x="742052" y="0"/>
                      <a:pt x="1119387" y="217856"/>
                      <a:pt x="1323564" y="571501"/>
                    </a:cubicBezTo>
                    <a:cubicBezTo>
                      <a:pt x="1527741" y="925147"/>
                      <a:pt x="1527740" y="1360856"/>
                      <a:pt x="1323562" y="1714501"/>
                    </a:cubicBezTo>
                    <a:cubicBezTo>
                      <a:pt x="1119384" y="2068146"/>
                      <a:pt x="742048" y="2286000"/>
                      <a:pt x="333693" y="2285999"/>
                    </a:cubicBezTo>
                    <a:lnTo>
                      <a:pt x="0" y="2295728"/>
                    </a:lnTo>
                    <a:cubicBezTo>
                      <a:pt x="2336" y="1530485"/>
                      <a:pt x="680" y="765243"/>
                      <a:pt x="3016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vert="vert" lIns="91440" tIns="45720" rIns="6400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00399" y="2081979"/>
                <a:ext cx="2297017" cy="1219200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8" name="Group 24"/>
            <p:cNvGrpSpPr/>
            <p:nvPr/>
          </p:nvGrpSpPr>
          <p:grpSpPr>
            <a:xfrm>
              <a:off x="1121347" y="597823"/>
              <a:ext cx="1246584" cy="1469908"/>
              <a:chOff x="3200399" y="591377"/>
              <a:chExt cx="2297017" cy="2709802"/>
            </a:xfrm>
            <a:solidFill>
              <a:sysClr val="window" lastClr="FFFFFF"/>
            </a:solidFill>
            <a:effectLst/>
            <a:scene3d>
              <a:camera prst="perspectiveBelow">
                <a:rot lat="600000" lon="0" rev="0"/>
              </a:camera>
              <a:lightRig rig="flat" dir="t"/>
            </a:scene3d>
          </p:grpSpPr>
          <p:sp>
            <p:nvSpPr>
              <p:cNvPr id="52" name="Freeform 51"/>
              <p:cNvSpPr/>
              <p:nvPr/>
            </p:nvSpPr>
            <p:spPr>
              <a:xfrm rot="16200000">
                <a:off x="3585037" y="207384"/>
                <a:ext cx="1527741" cy="2295728"/>
              </a:xfrm>
              <a:custGeom>
                <a:avLst/>
                <a:gdLst>
                  <a:gd name="connsiteX0" fmla="*/ 0 w 2286000"/>
                  <a:gd name="connsiteY0" fmla="*/ 0 h 2286000"/>
                  <a:gd name="connsiteX1" fmla="*/ 1143000 w 2286000"/>
                  <a:gd name="connsiteY1" fmla="*/ 0 h 2286000"/>
                  <a:gd name="connsiteX2" fmla="*/ 2132867 w 2286000"/>
                  <a:gd name="connsiteY2" fmla="*/ 571501 h 2286000"/>
                  <a:gd name="connsiteX3" fmla="*/ 2132865 w 2286000"/>
                  <a:gd name="connsiteY3" fmla="*/ 1714501 h 2286000"/>
                  <a:gd name="connsiteX4" fmla="*/ 1142996 w 2286000"/>
                  <a:gd name="connsiteY4" fmla="*/ 2285999 h 2286000"/>
                  <a:gd name="connsiteX5" fmla="*/ 0 w 2286000"/>
                  <a:gd name="connsiteY5" fmla="*/ 2286000 h 2286000"/>
                  <a:gd name="connsiteX6" fmla="*/ 0 w 2286000"/>
                  <a:gd name="connsiteY6" fmla="*/ 0 h 2286000"/>
                  <a:gd name="connsiteX0" fmla="*/ 399239 w 2337044"/>
                  <a:gd name="connsiteY0" fmla="*/ 0 h 2286000"/>
                  <a:gd name="connsiteX1" fmla="*/ 1143000 w 2337044"/>
                  <a:gd name="connsiteY1" fmla="*/ 0 h 2286000"/>
                  <a:gd name="connsiteX2" fmla="*/ 2132867 w 2337044"/>
                  <a:gd name="connsiteY2" fmla="*/ 571501 h 2286000"/>
                  <a:gd name="connsiteX3" fmla="*/ 2132865 w 2337044"/>
                  <a:gd name="connsiteY3" fmla="*/ 1714501 h 2286000"/>
                  <a:gd name="connsiteX4" fmla="*/ 1142996 w 2337044"/>
                  <a:gd name="connsiteY4" fmla="*/ 2285999 h 2286000"/>
                  <a:gd name="connsiteX5" fmla="*/ 0 w 2337044"/>
                  <a:gd name="connsiteY5" fmla="*/ 2286000 h 2286000"/>
                  <a:gd name="connsiteX6" fmla="*/ 399239 w 2337044"/>
                  <a:gd name="connsiteY6" fmla="*/ 0 h 2286000"/>
                  <a:gd name="connsiteX0" fmla="*/ 0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0 w 1937805"/>
                  <a:gd name="connsiteY6" fmla="*/ 0 h 2295728"/>
                  <a:gd name="connsiteX0" fmla="*/ 417071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417071 w 1937805"/>
                  <a:gd name="connsiteY6" fmla="*/ 0 h 2295728"/>
                  <a:gd name="connsiteX0" fmla="*/ 7007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7007 w 1527741"/>
                  <a:gd name="connsiteY6" fmla="*/ 0 h 2295728"/>
                  <a:gd name="connsiteX0" fmla="*/ 2336 w 1529717"/>
                  <a:gd name="connsiteY0" fmla="*/ 5316 h 2295728"/>
                  <a:gd name="connsiteX1" fmla="*/ 335673 w 1529717"/>
                  <a:gd name="connsiteY1" fmla="*/ 0 h 2295728"/>
                  <a:gd name="connsiteX2" fmla="*/ 1325540 w 1529717"/>
                  <a:gd name="connsiteY2" fmla="*/ 571501 h 2295728"/>
                  <a:gd name="connsiteX3" fmla="*/ 1325538 w 1529717"/>
                  <a:gd name="connsiteY3" fmla="*/ 1714501 h 2295728"/>
                  <a:gd name="connsiteX4" fmla="*/ 335669 w 1529717"/>
                  <a:gd name="connsiteY4" fmla="*/ 2285999 h 2295728"/>
                  <a:gd name="connsiteX5" fmla="*/ 1976 w 1529717"/>
                  <a:gd name="connsiteY5" fmla="*/ 2295728 h 2295728"/>
                  <a:gd name="connsiteX6" fmla="*/ 2336 w 1529717"/>
                  <a:gd name="connsiteY6" fmla="*/ 5316 h 2295728"/>
                  <a:gd name="connsiteX0" fmla="*/ 3016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3016 w 1527741"/>
                  <a:gd name="connsiteY6" fmla="*/ 0 h 2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741" h="2295728">
                    <a:moveTo>
                      <a:pt x="3016" y="0"/>
                    </a:moveTo>
                    <a:lnTo>
                      <a:pt x="333697" y="0"/>
                    </a:lnTo>
                    <a:cubicBezTo>
                      <a:pt x="742052" y="0"/>
                      <a:pt x="1119387" y="217856"/>
                      <a:pt x="1323564" y="571501"/>
                    </a:cubicBezTo>
                    <a:cubicBezTo>
                      <a:pt x="1527741" y="925147"/>
                      <a:pt x="1527740" y="1360856"/>
                      <a:pt x="1323562" y="1714501"/>
                    </a:cubicBezTo>
                    <a:cubicBezTo>
                      <a:pt x="1119384" y="2068146"/>
                      <a:pt x="742048" y="2286000"/>
                      <a:pt x="333693" y="2285999"/>
                    </a:cubicBezTo>
                    <a:lnTo>
                      <a:pt x="0" y="2295728"/>
                    </a:lnTo>
                    <a:cubicBezTo>
                      <a:pt x="2336" y="1530485"/>
                      <a:pt x="680" y="765243"/>
                      <a:pt x="3016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vert="vert" lIns="91440" tIns="45720" rIns="64008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0399" y="2081979"/>
                <a:ext cx="2297017" cy="1219200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698919" y="2758602"/>
              <a:ext cx="9144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98919" y="2634280"/>
              <a:ext cx="91440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5152" y="1930575"/>
              <a:ext cx="9144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834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37678" y="1894301"/>
              <a:ext cx="9144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1326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24"/>
            <p:cNvGrpSpPr>
              <a:grpSpLocks/>
            </p:cNvGrpSpPr>
            <p:nvPr/>
          </p:nvGrpSpPr>
          <p:grpSpPr>
            <a:xfrm>
              <a:off x="1022090" y="950860"/>
              <a:ext cx="1445099" cy="1703986"/>
              <a:chOff x="3200399" y="591377"/>
              <a:chExt cx="2297017" cy="2709802"/>
            </a:xfrm>
            <a:solidFill>
              <a:sysClr val="window" lastClr="FFFFFF"/>
            </a:solidFill>
            <a:effectLst/>
            <a:scene3d>
              <a:camera prst="perspectiveBelow">
                <a:rot lat="600000" lon="0" rev="0"/>
              </a:camera>
              <a:lightRig rig="flat" dir="t"/>
            </a:scene3d>
          </p:grpSpPr>
          <p:sp>
            <p:nvSpPr>
              <p:cNvPr id="50" name="Freeform 49"/>
              <p:cNvSpPr/>
              <p:nvPr/>
            </p:nvSpPr>
            <p:spPr>
              <a:xfrm rot="16200000">
                <a:off x="3585037" y="207384"/>
                <a:ext cx="1527741" cy="2295728"/>
              </a:xfrm>
              <a:custGeom>
                <a:avLst/>
                <a:gdLst>
                  <a:gd name="connsiteX0" fmla="*/ 0 w 2286000"/>
                  <a:gd name="connsiteY0" fmla="*/ 0 h 2286000"/>
                  <a:gd name="connsiteX1" fmla="*/ 1143000 w 2286000"/>
                  <a:gd name="connsiteY1" fmla="*/ 0 h 2286000"/>
                  <a:gd name="connsiteX2" fmla="*/ 2132867 w 2286000"/>
                  <a:gd name="connsiteY2" fmla="*/ 571501 h 2286000"/>
                  <a:gd name="connsiteX3" fmla="*/ 2132865 w 2286000"/>
                  <a:gd name="connsiteY3" fmla="*/ 1714501 h 2286000"/>
                  <a:gd name="connsiteX4" fmla="*/ 1142996 w 2286000"/>
                  <a:gd name="connsiteY4" fmla="*/ 2285999 h 2286000"/>
                  <a:gd name="connsiteX5" fmla="*/ 0 w 2286000"/>
                  <a:gd name="connsiteY5" fmla="*/ 2286000 h 2286000"/>
                  <a:gd name="connsiteX6" fmla="*/ 0 w 2286000"/>
                  <a:gd name="connsiteY6" fmla="*/ 0 h 2286000"/>
                  <a:gd name="connsiteX0" fmla="*/ 399239 w 2337044"/>
                  <a:gd name="connsiteY0" fmla="*/ 0 h 2286000"/>
                  <a:gd name="connsiteX1" fmla="*/ 1143000 w 2337044"/>
                  <a:gd name="connsiteY1" fmla="*/ 0 h 2286000"/>
                  <a:gd name="connsiteX2" fmla="*/ 2132867 w 2337044"/>
                  <a:gd name="connsiteY2" fmla="*/ 571501 h 2286000"/>
                  <a:gd name="connsiteX3" fmla="*/ 2132865 w 2337044"/>
                  <a:gd name="connsiteY3" fmla="*/ 1714501 h 2286000"/>
                  <a:gd name="connsiteX4" fmla="*/ 1142996 w 2337044"/>
                  <a:gd name="connsiteY4" fmla="*/ 2285999 h 2286000"/>
                  <a:gd name="connsiteX5" fmla="*/ 0 w 2337044"/>
                  <a:gd name="connsiteY5" fmla="*/ 2286000 h 2286000"/>
                  <a:gd name="connsiteX6" fmla="*/ 399239 w 2337044"/>
                  <a:gd name="connsiteY6" fmla="*/ 0 h 2286000"/>
                  <a:gd name="connsiteX0" fmla="*/ 0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0 w 1937805"/>
                  <a:gd name="connsiteY6" fmla="*/ 0 h 2295728"/>
                  <a:gd name="connsiteX0" fmla="*/ 417071 w 1937805"/>
                  <a:gd name="connsiteY0" fmla="*/ 0 h 2295728"/>
                  <a:gd name="connsiteX1" fmla="*/ 743761 w 1937805"/>
                  <a:gd name="connsiteY1" fmla="*/ 0 h 2295728"/>
                  <a:gd name="connsiteX2" fmla="*/ 1733628 w 1937805"/>
                  <a:gd name="connsiteY2" fmla="*/ 571501 h 2295728"/>
                  <a:gd name="connsiteX3" fmla="*/ 1733626 w 1937805"/>
                  <a:gd name="connsiteY3" fmla="*/ 1714501 h 2295728"/>
                  <a:gd name="connsiteX4" fmla="*/ 743757 w 1937805"/>
                  <a:gd name="connsiteY4" fmla="*/ 2285999 h 2295728"/>
                  <a:gd name="connsiteX5" fmla="*/ 0 w 1937805"/>
                  <a:gd name="connsiteY5" fmla="*/ 2295728 h 2295728"/>
                  <a:gd name="connsiteX6" fmla="*/ 417071 w 1937805"/>
                  <a:gd name="connsiteY6" fmla="*/ 0 h 2295728"/>
                  <a:gd name="connsiteX0" fmla="*/ 7007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7007 w 1527741"/>
                  <a:gd name="connsiteY6" fmla="*/ 0 h 2295728"/>
                  <a:gd name="connsiteX0" fmla="*/ 2336 w 1529717"/>
                  <a:gd name="connsiteY0" fmla="*/ 5316 h 2295728"/>
                  <a:gd name="connsiteX1" fmla="*/ 335673 w 1529717"/>
                  <a:gd name="connsiteY1" fmla="*/ 0 h 2295728"/>
                  <a:gd name="connsiteX2" fmla="*/ 1325540 w 1529717"/>
                  <a:gd name="connsiteY2" fmla="*/ 571501 h 2295728"/>
                  <a:gd name="connsiteX3" fmla="*/ 1325538 w 1529717"/>
                  <a:gd name="connsiteY3" fmla="*/ 1714501 h 2295728"/>
                  <a:gd name="connsiteX4" fmla="*/ 335669 w 1529717"/>
                  <a:gd name="connsiteY4" fmla="*/ 2285999 h 2295728"/>
                  <a:gd name="connsiteX5" fmla="*/ 1976 w 1529717"/>
                  <a:gd name="connsiteY5" fmla="*/ 2295728 h 2295728"/>
                  <a:gd name="connsiteX6" fmla="*/ 2336 w 1529717"/>
                  <a:gd name="connsiteY6" fmla="*/ 5316 h 2295728"/>
                  <a:gd name="connsiteX0" fmla="*/ 3016 w 1527741"/>
                  <a:gd name="connsiteY0" fmla="*/ 0 h 2295728"/>
                  <a:gd name="connsiteX1" fmla="*/ 333697 w 1527741"/>
                  <a:gd name="connsiteY1" fmla="*/ 0 h 2295728"/>
                  <a:gd name="connsiteX2" fmla="*/ 1323564 w 1527741"/>
                  <a:gd name="connsiteY2" fmla="*/ 571501 h 2295728"/>
                  <a:gd name="connsiteX3" fmla="*/ 1323562 w 1527741"/>
                  <a:gd name="connsiteY3" fmla="*/ 1714501 h 2295728"/>
                  <a:gd name="connsiteX4" fmla="*/ 333693 w 1527741"/>
                  <a:gd name="connsiteY4" fmla="*/ 2285999 h 2295728"/>
                  <a:gd name="connsiteX5" fmla="*/ 0 w 1527741"/>
                  <a:gd name="connsiteY5" fmla="*/ 2295728 h 2295728"/>
                  <a:gd name="connsiteX6" fmla="*/ 3016 w 1527741"/>
                  <a:gd name="connsiteY6" fmla="*/ 0 h 2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741" h="2295728">
                    <a:moveTo>
                      <a:pt x="3016" y="0"/>
                    </a:moveTo>
                    <a:lnTo>
                      <a:pt x="333697" y="0"/>
                    </a:lnTo>
                    <a:cubicBezTo>
                      <a:pt x="742052" y="0"/>
                      <a:pt x="1119387" y="217856"/>
                      <a:pt x="1323564" y="571501"/>
                    </a:cubicBezTo>
                    <a:cubicBezTo>
                      <a:pt x="1527741" y="925147"/>
                      <a:pt x="1527740" y="1360856"/>
                      <a:pt x="1323562" y="1714501"/>
                    </a:cubicBezTo>
                    <a:cubicBezTo>
                      <a:pt x="1119384" y="2068146"/>
                      <a:pt x="742048" y="2286000"/>
                      <a:pt x="333693" y="2285999"/>
                    </a:cubicBezTo>
                    <a:lnTo>
                      <a:pt x="0" y="2295728"/>
                    </a:lnTo>
                    <a:cubicBezTo>
                      <a:pt x="2336" y="1530485"/>
                      <a:pt x="680" y="765243"/>
                      <a:pt x="3016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vert="vert" lIns="91440" tIns="45720" rIns="640080" rtlCol="0" anchor="b">
                <a:flatTx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Century" panose="02040604050505020304" pitchFamily="18" charset="0"/>
                    <a:cs typeface="Arial" pitchFamily="34" charset="0"/>
                  </a:rPr>
                  <a:t>Milestone 1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00399" y="2081979"/>
                <a:ext cx="2297017" cy="121920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  <a:sp3d prstMaterial="metal">
                <a:bevelT w="12700" h="381000"/>
                <a:bevelB w="12700" h="381000"/>
              </a:sp3d>
            </p:spPr>
            <p:txBody>
              <a:bodyPr rtlCol="0" anchor="ctr">
                <a:flatTx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" panose="02040604050505020304" pitchFamily="18" charset="0"/>
                    <a:cs typeface="Arial" pitchFamily="34" charset="0"/>
                  </a:rPr>
                  <a:t>Topic submission</a:t>
                </a: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6217920" y="5302495"/>
            <a:ext cx="5791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" panose="02040604050505020304" pitchFamily="18" charset="0"/>
              </a:rPr>
              <a:t>Note:</a:t>
            </a:r>
          </a:p>
          <a:p>
            <a:r>
              <a:rPr lang="en-US" sz="1400" dirty="0" smtClean="0">
                <a:latin typeface="Century" panose="02040604050505020304" pitchFamily="18" charset="0"/>
              </a:rPr>
              <a:t>Topics should be relevant to 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Ideas for topics can be taken from </a:t>
            </a:r>
            <a:r>
              <a:rPr lang="en-US" sz="1400" dirty="0">
                <a:latin typeface="Century" panose="02040604050505020304" pitchFamily="18" charset="0"/>
              </a:rPr>
              <a:t>MES use </a:t>
            </a:r>
            <a:r>
              <a:rPr lang="en-US" sz="1400" dirty="0" smtClean="0">
                <a:latin typeface="Century" panose="02040604050505020304" pitchFamily="18" charset="0"/>
              </a:rPr>
              <a:t>cases /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Ideas for topics can </a:t>
            </a:r>
            <a:r>
              <a:rPr lang="en-US" sz="1400" dirty="0" smtClean="0">
                <a:latin typeface="Century" panose="02040604050505020304" pitchFamily="18" charset="0"/>
              </a:rPr>
              <a:t>also be upcoming </a:t>
            </a:r>
            <a:r>
              <a:rPr lang="en-US" sz="1400" dirty="0">
                <a:latin typeface="Century" panose="02040604050505020304" pitchFamily="18" charset="0"/>
              </a:rPr>
              <a:t>or best in class technologies and techniques used in similar </a:t>
            </a:r>
            <a:r>
              <a:rPr lang="en-US" sz="1400" dirty="0" smtClean="0">
                <a:latin typeface="Century" panose="02040604050505020304" pitchFamily="18" charset="0"/>
              </a:rPr>
              <a:t>industries that will be beneficial to MES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7048" y="2860154"/>
            <a:ext cx="3317561" cy="42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0" y="6532772"/>
            <a:ext cx="12192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Century" panose="02040604050505020304" pitchFamily="18" charset="0"/>
                <a:ea typeface="Gungsuh" panose="02030600000101010101" pitchFamily="18" charset="-127"/>
                <a:cs typeface="Utsaah" panose="020B0604020202020204" pitchFamily="34" charset="0"/>
              </a:rPr>
              <a:t>One MES-Customer Engagement initiative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41669" y="1322390"/>
            <a:ext cx="46451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34737" y="352540"/>
            <a:ext cx="9885412" cy="4693187"/>
            <a:chOff x="1134737" y="352540"/>
            <a:chExt cx="9885412" cy="4693187"/>
          </a:xfrm>
        </p:grpSpPr>
        <p:grpSp>
          <p:nvGrpSpPr>
            <p:cNvPr id="28" name="Group 27"/>
            <p:cNvGrpSpPr/>
            <p:nvPr/>
          </p:nvGrpSpPr>
          <p:grpSpPr>
            <a:xfrm>
              <a:off x="1134737" y="352540"/>
              <a:ext cx="9885412" cy="4693187"/>
              <a:chOff x="1090670" y="352540"/>
              <a:chExt cx="9929479" cy="469318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66091" y="352540"/>
                <a:ext cx="9654057" cy="4693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xplosion 1 8"/>
              <p:cNvSpPr/>
              <p:nvPr/>
            </p:nvSpPr>
            <p:spPr>
              <a:xfrm>
                <a:off x="4373696" y="1938970"/>
                <a:ext cx="2787267" cy="2599981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bg2"/>
                    </a:solidFill>
                  </a:rPr>
                  <a:t>2</a:t>
                </a:r>
                <a:r>
                  <a:rPr lang="en-US" sz="3200" dirty="0" smtClean="0">
                    <a:solidFill>
                      <a:schemeClr val="bg2"/>
                    </a:solidFill>
                  </a:rPr>
                  <a:t> Days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90670" y="678970"/>
                <a:ext cx="85931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" panose="02040604050505020304" pitchFamily="18" charset="0"/>
                    <a:cs typeface="Arial" panose="020B0604020202020204" pitchFamily="34" charset="0"/>
                  </a:rPr>
                  <a:t>MES Whitepaper Challenge 2017</a:t>
                </a:r>
                <a:endParaRPr 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714" b="7696"/>
              <a:stretch/>
            </p:blipFill>
            <p:spPr>
              <a:xfrm>
                <a:off x="8972324" y="522801"/>
                <a:ext cx="1730447" cy="1365947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780086" y="1776177"/>
                <a:ext cx="22400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 smtClean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Time to wear your writer’s cap &amp; pen down your thoughts</a:t>
                </a:r>
                <a:endParaRPr lang="en-US" sz="1100" i="1" dirty="0">
                  <a:solidFill>
                    <a:srgbClr val="0070C0"/>
                  </a:solidFill>
                  <a:latin typeface="Century" panose="02040604050505020304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94055" y="1198876"/>
                <a:ext cx="7282150" cy="98488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FF0000"/>
                    </a:solidFill>
                  </a:rPr>
                  <a:t>A gentle reminder!!!!!!!!!!!  ONLY </a:t>
                </a:r>
                <a:r>
                  <a:rPr lang="en-US" sz="4000" b="1" i="1" dirty="0" smtClean="0">
                    <a:solidFill>
                      <a:schemeClr val="accent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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days to submit the final script...... </a:t>
                </a:r>
              </a:p>
              <a:p>
                <a:pPr algn="ctr"/>
                <a:r>
                  <a:rPr lang="en-US" b="1" i="1" dirty="0" smtClean="0">
                    <a:solidFill>
                      <a:srgbClr val="FF0000"/>
                    </a:solidFill>
                  </a:rPr>
                  <a:t>HURRY up.....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793067" y="2353400"/>
                <a:ext cx="1919617" cy="1557586"/>
                <a:chOff x="1793067" y="2540689"/>
                <a:chExt cx="1919617" cy="1557586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393"/>
                <a:stretch/>
              </p:blipFill>
              <p:spPr>
                <a:xfrm>
                  <a:off x="1793067" y="2540689"/>
                  <a:ext cx="1919617" cy="15575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2116578" y="3261292"/>
                  <a:ext cx="1231209" cy="73866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C00000"/>
                      </a:solidFill>
                    </a:rPr>
                    <a:t>15</a:t>
                  </a:r>
                  <a:r>
                    <a:rPr lang="en-US" sz="2400" b="1" baseline="30000" dirty="0" smtClean="0">
                      <a:solidFill>
                        <a:srgbClr val="C00000"/>
                      </a:solidFill>
                    </a:rPr>
                    <a:t>th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 December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978866" y="3914918"/>
                <a:ext cx="17172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Last day of submission..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EFEFF"/>
                  </a:clrFrom>
                  <a:clrTo>
                    <a:srgbClr val="FE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5705" y="2270263"/>
                <a:ext cx="2394709" cy="2459717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 rot="21371249">
                <a:off x="7857035" y="2914077"/>
                <a:ext cx="1950531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i="1" dirty="0">
                    <a:latin typeface="Century" panose="02040604050505020304" pitchFamily="18" charset="0"/>
                  </a:rPr>
                  <a:t>Note:</a:t>
                </a:r>
              </a:p>
              <a:p>
                <a:r>
                  <a:rPr lang="en-US" sz="1050" i="1" dirty="0" smtClean="0">
                    <a:latin typeface="Century" panose="02040604050505020304" pitchFamily="18" charset="0"/>
                  </a:rPr>
                  <a:t>No action is required for the teams who already have submitted their final drafts,..</a:t>
                </a:r>
              </a:p>
              <a:p>
                <a:endParaRPr lang="en-US" sz="1050" i="1" dirty="0">
                  <a:latin typeface="Century" panose="02040604050505020304" pitchFamily="18" charset="0"/>
                </a:endParaRPr>
              </a:p>
              <a:p>
                <a:r>
                  <a:rPr lang="en-US" sz="1050" i="1" dirty="0" smtClean="0">
                    <a:latin typeface="Century" panose="02040604050505020304" pitchFamily="18" charset="0"/>
                  </a:rPr>
                  <a:t>-- MES Customer Work stream!</a:t>
                </a:r>
                <a:endParaRPr lang="en-US" sz="1050" i="1" dirty="0">
                  <a:latin typeface="Century" panose="02040604050505020304" pitchFamily="18" charset="0"/>
                </a:endParaRPr>
              </a:p>
              <a:p>
                <a:endParaRPr lang="en-US" sz="900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5F3F4"/>
                </a:clrFrom>
                <a:clrTo>
                  <a:srgbClr val="F5F3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909" y="3243955"/>
              <a:ext cx="1524000" cy="1548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34737" y="352540"/>
            <a:ext cx="9885412" cy="4693187"/>
            <a:chOff x="1090670" y="352540"/>
            <a:chExt cx="9929479" cy="4693187"/>
          </a:xfrm>
        </p:grpSpPr>
        <p:sp>
          <p:nvSpPr>
            <p:cNvPr id="17" name="Rectangle 16"/>
            <p:cNvSpPr/>
            <p:nvPr/>
          </p:nvSpPr>
          <p:spPr>
            <a:xfrm>
              <a:off x="1366091" y="352540"/>
              <a:ext cx="9654057" cy="469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670" y="678970"/>
              <a:ext cx="8593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MES Whitepaper Challenge 2017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14" b="7696"/>
            <a:stretch/>
          </p:blipFill>
          <p:spPr>
            <a:xfrm>
              <a:off x="8972324" y="522801"/>
              <a:ext cx="1730447" cy="136594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780086" y="1776177"/>
              <a:ext cx="224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>
                  <a:solidFill>
                    <a:srgbClr val="0070C0"/>
                  </a:solidFill>
                  <a:latin typeface="Century" panose="02040604050505020304" pitchFamily="18" charset="0"/>
                </a:rPr>
                <a:t>Time to wear your writer’s cap &amp; pen down your thoughts</a:t>
              </a:r>
              <a:endParaRPr lang="en-US" sz="1100" i="1" dirty="0">
                <a:solidFill>
                  <a:srgbClr val="0070C0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22" y="2380433"/>
              <a:ext cx="2394709" cy="245971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21371249">
              <a:off x="8731252" y="3024247"/>
              <a:ext cx="1950531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i="1" dirty="0">
                  <a:latin typeface="Century" panose="02040604050505020304" pitchFamily="18" charset="0"/>
                </a:rPr>
                <a:t>Note:</a:t>
              </a:r>
            </a:p>
            <a:p>
              <a:r>
                <a:rPr lang="en-US" sz="1050" i="1" dirty="0" smtClean="0">
                  <a:latin typeface="Century" panose="02040604050505020304" pitchFamily="18" charset="0"/>
                </a:rPr>
                <a:t>No action is required for the teams who already have submitted their final drafts,..</a:t>
              </a:r>
            </a:p>
            <a:p>
              <a:endParaRPr lang="en-US" sz="1050" i="1" dirty="0">
                <a:latin typeface="Century" panose="02040604050505020304" pitchFamily="18" charset="0"/>
              </a:endParaRPr>
            </a:p>
            <a:p>
              <a:r>
                <a:rPr lang="en-US" sz="1050" i="1" dirty="0" smtClean="0">
                  <a:latin typeface="Century" panose="02040604050505020304" pitchFamily="18" charset="0"/>
                </a:rPr>
                <a:t>-- MES Customer Work stream!</a:t>
              </a:r>
              <a:endParaRPr lang="en-US" sz="1050" i="1" dirty="0">
                <a:latin typeface="Century" panose="02040604050505020304" pitchFamily="18" charset="0"/>
              </a:endParaRPr>
            </a:p>
            <a:p>
              <a:endParaRPr lang="en-US" sz="9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26531" y="1882708"/>
            <a:ext cx="7249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Time is here.... </a:t>
            </a:r>
            <a:r>
              <a:rPr lang="en-US" b="1" i="1" smtClean="0">
                <a:solidFill>
                  <a:srgbClr val="FF0000"/>
                </a:solidFill>
              </a:rPr>
              <a:t>You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0" y="6532772"/>
            <a:ext cx="12192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Century" panose="02040604050505020304" pitchFamily="18" charset="0"/>
                <a:ea typeface="Gungsuh" panose="02030600000101010101" pitchFamily="18" charset="-127"/>
                <a:cs typeface="Utsaah" panose="020B0604020202020204" pitchFamily="34" charset="0"/>
              </a:rPr>
              <a:t>One MES-Customer Engagement initiative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-62752" y="75715"/>
            <a:ext cx="12254754" cy="6849907"/>
            <a:chOff x="206187" y="-85650"/>
            <a:chExt cx="12192001" cy="6857999"/>
          </a:xfrm>
        </p:grpSpPr>
        <p:grpSp>
          <p:nvGrpSpPr>
            <p:cNvPr id="99" name="Group 98"/>
            <p:cNvGrpSpPr/>
            <p:nvPr/>
          </p:nvGrpSpPr>
          <p:grpSpPr>
            <a:xfrm>
              <a:off x="206187" y="-85650"/>
              <a:ext cx="12192001" cy="6857999"/>
              <a:chOff x="206187" y="-85650"/>
              <a:chExt cx="12192001" cy="685799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06187" y="-85650"/>
                <a:ext cx="12192001" cy="68579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rgbClr val="F7F7F7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46591" y="194231"/>
                <a:ext cx="95733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" panose="02040604050505020304" pitchFamily="18" charset="0"/>
                    <a:cs typeface="Arial" panose="020B0604020202020204" pitchFamily="34" charset="0"/>
                  </a:rPr>
                  <a:t>MES Whitepaper Challenge 2017</a:t>
                </a:r>
                <a:endPara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670970" y="93147"/>
                <a:ext cx="2428843" cy="1678130"/>
                <a:chOff x="-61284" y="143688"/>
                <a:chExt cx="2483796" cy="1702359"/>
              </a:xfrm>
            </p:grpSpPr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714" b="7696"/>
                <a:stretch/>
              </p:blipFill>
              <p:spPr>
                <a:xfrm>
                  <a:off x="179223" y="143688"/>
                  <a:ext cx="1918731" cy="1385669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-61284" y="1415160"/>
                  <a:ext cx="24837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i="1" dirty="0" smtClean="0">
                      <a:solidFill>
                        <a:srgbClr val="0070C0"/>
                      </a:solidFill>
                      <a:latin typeface="Century" panose="02040604050505020304" pitchFamily="18" charset="0"/>
                    </a:rPr>
                    <a:t>Time to wear your writer’s cap &amp; pen down your thoughts</a:t>
                  </a:r>
                  <a:endParaRPr lang="en-US" sz="1100" i="1" dirty="0">
                    <a:solidFill>
                      <a:srgbClr val="0070C0"/>
                    </a:solidFill>
                    <a:latin typeface="Century" panose="02040604050505020304" pitchFamily="18" charset="0"/>
                  </a:endParaRPr>
                </a:p>
              </p:txBody>
            </p:sp>
          </p:grpSp>
        </p:grp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234" y="3760263"/>
              <a:ext cx="2394709" cy="2459717"/>
            </a:xfrm>
            <a:prstGeom prst="rect">
              <a:avLst/>
            </a:prstGeom>
          </p:spPr>
        </p:pic>
      </p:grpSp>
      <p:sp>
        <p:nvSpPr>
          <p:cNvPr id="13" name="Donut 12"/>
          <p:cNvSpPr/>
          <p:nvPr/>
        </p:nvSpPr>
        <p:spPr>
          <a:xfrm>
            <a:off x="2022256" y="4742940"/>
            <a:ext cx="5734822" cy="1789831"/>
          </a:xfrm>
          <a:prstGeom prst="donut">
            <a:avLst>
              <a:gd name="adj" fmla="val 263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6250" y="1057275"/>
            <a:ext cx="4552950" cy="4638675"/>
          </a:xfrm>
          <a:custGeom>
            <a:avLst/>
            <a:gdLst>
              <a:gd name="connsiteX0" fmla="*/ 0 w 4552950"/>
              <a:gd name="connsiteY0" fmla="*/ 200025 h 4638675"/>
              <a:gd name="connsiteX1" fmla="*/ 1562100 w 4552950"/>
              <a:gd name="connsiteY1" fmla="*/ 4638675 h 4638675"/>
              <a:gd name="connsiteX2" fmla="*/ 2514600 w 4552950"/>
              <a:gd name="connsiteY2" fmla="*/ 4095750 h 4638675"/>
              <a:gd name="connsiteX3" fmla="*/ 4133850 w 4552950"/>
              <a:gd name="connsiteY3" fmla="*/ 3838575 h 4638675"/>
              <a:gd name="connsiteX4" fmla="*/ 4552950 w 4552950"/>
              <a:gd name="connsiteY4" fmla="*/ 3819525 h 4638675"/>
              <a:gd name="connsiteX5" fmla="*/ 628650 w 4552950"/>
              <a:gd name="connsiteY5" fmla="*/ 0 h 4638675"/>
              <a:gd name="connsiteX6" fmla="*/ 0 w 4552950"/>
              <a:gd name="connsiteY6" fmla="*/ 200025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4638675">
                <a:moveTo>
                  <a:pt x="0" y="200025"/>
                </a:moveTo>
                <a:lnTo>
                  <a:pt x="1562100" y="4638675"/>
                </a:lnTo>
                <a:lnTo>
                  <a:pt x="2514600" y="4095750"/>
                </a:lnTo>
                <a:lnTo>
                  <a:pt x="4133850" y="3838575"/>
                </a:lnTo>
                <a:lnTo>
                  <a:pt x="4552950" y="3819525"/>
                </a:lnTo>
                <a:lnTo>
                  <a:pt x="628650" y="0"/>
                </a:lnTo>
                <a:lnTo>
                  <a:pt x="0" y="20002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894729" y="1210235"/>
            <a:ext cx="4231342" cy="4356847"/>
          </a:xfrm>
          <a:custGeom>
            <a:avLst/>
            <a:gdLst>
              <a:gd name="connsiteX0" fmla="*/ 2832847 w 4231342"/>
              <a:gd name="connsiteY0" fmla="*/ 4356847 h 4356847"/>
              <a:gd name="connsiteX1" fmla="*/ 1398495 w 4231342"/>
              <a:gd name="connsiteY1" fmla="*/ 3765177 h 4356847"/>
              <a:gd name="connsiteX2" fmla="*/ 0 w 4231342"/>
              <a:gd name="connsiteY2" fmla="*/ 3630706 h 4356847"/>
              <a:gd name="connsiteX3" fmla="*/ 3334871 w 4231342"/>
              <a:gd name="connsiteY3" fmla="*/ 0 h 4356847"/>
              <a:gd name="connsiteX4" fmla="*/ 4231342 w 4231342"/>
              <a:gd name="connsiteY4" fmla="*/ 233083 h 4356847"/>
              <a:gd name="connsiteX5" fmla="*/ 2832847 w 4231342"/>
              <a:gd name="connsiteY5" fmla="*/ 4356847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1342" h="4356847">
                <a:moveTo>
                  <a:pt x="2832847" y="4356847"/>
                </a:moveTo>
                <a:lnTo>
                  <a:pt x="1398495" y="3765177"/>
                </a:lnTo>
                <a:lnTo>
                  <a:pt x="0" y="3630706"/>
                </a:lnTo>
                <a:lnTo>
                  <a:pt x="3334871" y="0"/>
                </a:lnTo>
                <a:lnTo>
                  <a:pt x="4231342" y="233083"/>
                </a:lnTo>
                <a:lnTo>
                  <a:pt x="2832847" y="435684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56" l="0" r="99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51" y="2290832"/>
            <a:ext cx="5289497" cy="39671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02490" y="3099274"/>
            <a:ext cx="21692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mic Sans MS" panose="030F0702030302020204" pitchFamily="66" charset="0"/>
              </a:rPr>
              <a:t>WELCOME</a:t>
            </a:r>
          </a:p>
          <a:p>
            <a:pPr algn="ctr"/>
            <a:endParaRPr lang="en-US" sz="1400" b="1" dirty="0" smtClean="0">
              <a:latin typeface="Comic Sans MS" panose="030F0702030302020204" pitchFamily="66" charset="0"/>
            </a:endParaRPr>
          </a:p>
          <a:p>
            <a:pPr algn="ctr"/>
            <a:endParaRPr lang="en-US" sz="1400" b="1" dirty="0">
              <a:latin typeface="Comic Sans MS" panose="030F0702030302020204" pitchFamily="66" charset="0"/>
            </a:endParaRP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TO THE FINAL STAGE OF THE MES WHITEPAPER CHALLENGE 2017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21371249">
            <a:off x="9880635" y="4260751"/>
            <a:ext cx="1950531" cy="189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entury" panose="02040604050505020304" pitchFamily="18" charset="0"/>
              </a:rPr>
              <a:t>Note:</a:t>
            </a:r>
          </a:p>
          <a:p>
            <a:r>
              <a:rPr lang="en-US" sz="900" dirty="0">
                <a:latin typeface="Century" panose="02040604050505020304" pitchFamily="18" charset="0"/>
              </a:rPr>
              <a:t>Topics should be relevant to 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entury" panose="02040604050505020304" pitchFamily="18" charset="0"/>
              </a:rPr>
              <a:t>Ideas for topics can be taken from MES use cases /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entury" panose="02040604050505020304" pitchFamily="18" charset="0"/>
              </a:rPr>
              <a:t>Ideas for topics can also be upcoming or best in class technologies and techniques used in similar industries that will be beneficial to MES</a:t>
            </a:r>
          </a:p>
          <a:p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 rot="20092523">
            <a:off x="1198592" y="1474410"/>
            <a:ext cx="3232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pperplate Gothic Light" panose="020E0507020206020404" pitchFamily="34" charset="0"/>
              </a:rPr>
              <a:t>PRESENT</a:t>
            </a:r>
          </a:p>
          <a:p>
            <a:r>
              <a:rPr lang="en-US" sz="2800" b="1" dirty="0" smtClean="0">
                <a:solidFill>
                  <a:srgbClr val="FFC000"/>
                </a:solidFill>
                <a:latin typeface="Copperplate Gothic Light" panose="020E0507020206020404" pitchFamily="34" charset="0"/>
              </a:rPr>
              <a:t>YOUR PAPER</a:t>
            </a:r>
          </a:p>
          <a:p>
            <a:r>
              <a:rPr lang="en-US" sz="1600" dirty="0" smtClean="0"/>
              <a:t>MES Whitepaper Challenge 2017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8100" y="1297940"/>
            <a:ext cx="18720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FRIDAY</a:t>
            </a:r>
          </a:p>
          <a:p>
            <a:r>
              <a:rPr lang="en-US" b="1" dirty="0" smtClean="0"/>
              <a:t>12</a:t>
            </a:r>
            <a:r>
              <a:rPr lang="en-US" b="1" baseline="30000" dirty="0" smtClean="0"/>
              <a:t>th</a:t>
            </a:r>
            <a:r>
              <a:rPr lang="en-US" b="1" dirty="0" smtClean="0"/>
              <a:t> January 2018</a:t>
            </a:r>
          </a:p>
        </p:txBody>
      </p:sp>
    </p:spTree>
    <p:extLst>
      <p:ext uri="{BB962C8B-B14F-4D97-AF65-F5344CB8AC3E}">
        <p14:creationId xmlns:p14="http://schemas.microsoft.com/office/powerpoint/2010/main" val="2111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3131820"/>
            <a:ext cx="731520" cy="594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72" y="3133344"/>
            <a:ext cx="676656" cy="591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67" y="0"/>
            <a:ext cx="6249066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87068"/>
            <a:ext cx="396240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6504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" name="Group 116"/>
          <p:cNvGrpSpPr/>
          <p:nvPr/>
        </p:nvGrpSpPr>
        <p:grpSpPr>
          <a:xfrm>
            <a:off x="-1" y="0"/>
            <a:ext cx="12253284" cy="9258015"/>
            <a:chOff x="-1" y="0"/>
            <a:chExt cx="12253284" cy="9258015"/>
          </a:xfrm>
        </p:grpSpPr>
        <p:sp>
          <p:nvSpPr>
            <p:cNvPr id="66" name="Rectangle 65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 anchorCtr="0"/>
            <a:lstStyle/>
            <a:p>
              <a:pPr>
                <a:spcAft>
                  <a:spcPts val="600"/>
                </a:spcAft>
              </a:pPr>
              <a:endPara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30652" y="6677"/>
              <a:ext cx="9573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MES Whitepaper Challenge 2017</a:t>
              </a:r>
              <a:endPara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62074" y="5838596"/>
              <a:ext cx="5791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entury" panose="02040604050505020304" pitchFamily="18" charset="0"/>
                </a:rPr>
                <a:t>Note:</a:t>
              </a:r>
            </a:p>
            <a:p>
              <a:r>
                <a:rPr lang="en-US" sz="1200" dirty="0" smtClean="0">
                  <a:latin typeface="Century" panose="02040604050505020304" pitchFamily="18" charset="0"/>
                </a:rPr>
                <a:t>Topics should be relevant to MES: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Century" panose="02040604050505020304" pitchFamily="18" charset="0"/>
                </a:rPr>
                <a:t>Ideas for topics can be taken from </a:t>
              </a:r>
              <a:r>
                <a:rPr lang="en-US" sz="1200" dirty="0">
                  <a:latin typeface="Century" panose="02040604050505020304" pitchFamily="18" charset="0"/>
                </a:rPr>
                <a:t>MES use </a:t>
              </a:r>
              <a:r>
                <a:rPr lang="en-US" sz="1200" dirty="0" smtClean="0">
                  <a:latin typeface="Century" panose="02040604050505020304" pitchFamily="18" charset="0"/>
                </a:rPr>
                <a:t>cases / best practices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entury" panose="02040604050505020304" pitchFamily="18" charset="0"/>
                </a:rPr>
                <a:t>Ideas for topics can </a:t>
              </a:r>
              <a:r>
                <a:rPr lang="en-US" sz="1200" dirty="0" smtClean="0">
                  <a:latin typeface="Century" panose="02040604050505020304" pitchFamily="18" charset="0"/>
                </a:rPr>
                <a:t>also be upcoming </a:t>
              </a:r>
              <a:r>
                <a:rPr lang="en-US" sz="1200" dirty="0">
                  <a:latin typeface="Century" panose="02040604050505020304" pitchFamily="18" charset="0"/>
                </a:rPr>
                <a:t>or best in class technologies and techniques used in similar </a:t>
              </a:r>
              <a:r>
                <a:rPr lang="en-US" sz="1200" dirty="0" smtClean="0">
                  <a:latin typeface="Century" panose="02040604050505020304" pitchFamily="18" charset="0"/>
                </a:rPr>
                <a:t>industries that will be beneficial to MES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0" y="6532772"/>
              <a:ext cx="1219200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spc="300" dirty="0" smtClean="0">
                  <a:latin typeface="Century" panose="02040604050505020304" pitchFamily="18" charset="0"/>
                  <a:ea typeface="Gungsuh" panose="02030600000101010101" pitchFamily="18" charset="-127"/>
                  <a:cs typeface="Utsaah" panose="020B0604020202020204" pitchFamily="34" charset="0"/>
                </a:rPr>
                <a:t>One MES-Customer Engagement initiative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895023" y="2560816"/>
              <a:ext cx="6858945" cy="3420282"/>
              <a:chOff x="1800538" y="656435"/>
              <a:chExt cx="8756025" cy="342028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800539" y="1194111"/>
                <a:ext cx="8756024" cy="2882606"/>
                <a:chOff x="2032947" y="1693983"/>
                <a:chExt cx="8756024" cy="2882606"/>
              </a:xfrm>
            </p:grpSpPr>
            <p:sp>
              <p:nvSpPr>
                <p:cNvPr id="85" name="L-Shape 84"/>
                <p:cNvSpPr/>
                <p:nvPr/>
              </p:nvSpPr>
              <p:spPr>
                <a:xfrm rot="5400000">
                  <a:off x="2437557" y="2953232"/>
                  <a:ext cx="1218747" cy="2027967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6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2234118" y="3536298"/>
                  <a:ext cx="1830860" cy="1015708"/>
                </a:xfrm>
                <a:custGeom>
                  <a:avLst/>
                  <a:gdLst>
                    <a:gd name="connsiteX0" fmla="*/ 0 w 1830860"/>
                    <a:gd name="connsiteY0" fmla="*/ 0 h 1604856"/>
                    <a:gd name="connsiteX1" fmla="*/ 1830860 w 1830860"/>
                    <a:gd name="connsiteY1" fmla="*/ 0 h 1604856"/>
                    <a:gd name="connsiteX2" fmla="*/ 1830860 w 1830860"/>
                    <a:gd name="connsiteY2" fmla="*/ 1604856 h 1604856"/>
                    <a:gd name="connsiteX3" fmla="*/ 0 w 1830860"/>
                    <a:gd name="connsiteY3" fmla="*/ 1604856 h 1604856"/>
                    <a:gd name="connsiteX4" fmla="*/ 0 w 1830860"/>
                    <a:gd name="connsiteY4" fmla="*/ 0 h 160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0860" h="1604856">
                      <a:moveTo>
                        <a:pt x="0" y="0"/>
                      </a:moveTo>
                      <a:lnTo>
                        <a:pt x="1830860" y="0"/>
                      </a:lnTo>
                      <a:lnTo>
                        <a:pt x="1830860" y="1604856"/>
                      </a:lnTo>
                      <a:lnTo>
                        <a:pt x="0" y="1604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0">
                  <a:noAutofit/>
                </a:bodyPr>
                <a:lstStyle/>
                <a:p>
                  <a:pPr lvl="0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200" kern="1200" dirty="0" smtClean="0">
                      <a:latin typeface="Century" panose="02040604050505020304" pitchFamily="18" charset="0"/>
                      <a:cs typeface="Arial" panose="020B0604020202020204" pitchFamily="34" charset="0"/>
                    </a:rPr>
                    <a:t>Form teams of up to 4 associates (individual entries accepted)</a:t>
                  </a:r>
                  <a:endParaRPr lang="en-US" sz="1200" kern="1200" dirty="0">
                    <a:latin typeface="Century" panose="020406040505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>
                  <a:off x="3719533" y="2803931"/>
                  <a:ext cx="345445" cy="34544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3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-Shape 87"/>
                <p:cNvSpPr/>
                <p:nvPr/>
              </p:nvSpPr>
              <p:spPr>
                <a:xfrm rot="5400000">
                  <a:off x="4678888" y="2398613"/>
                  <a:ext cx="1218747" cy="2027967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4475450" y="3004538"/>
                  <a:ext cx="1830860" cy="1044471"/>
                </a:xfrm>
                <a:custGeom>
                  <a:avLst/>
                  <a:gdLst>
                    <a:gd name="connsiteX0" fmla="*/ 0 w 1830860"/>
                    <a:gd name="connsiteY0" fmla="*/ 0 h 1604856"/>
                    <a:gd name="connsiteX1" fmla="*/ 1830860 w 1830860"/>
                    <a:gd name="connsiteY1" fmla="*/ 0 h 1604856"/>
                    <a:gd name="connsiteX2" fmla="*/ 1830860 w 1830860"/>
                    <a:gd name="connsiteY2" fmla="*/ 1604856 h 1604856"/>
                    <a:gd name="connsiteX3" fmla="*/ 0 w 1830860"/>
                    <a:gd name="connsiteY3" fmla="*/ 1604856 h 1604856"/>
                    <a:gd name="connsiteX4" fmla="*/ 0 w 1830860"/>
                    <a:gd name="connsiteY4" fmla="*/ 0 h 160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0860" h="1604856">
                      <a:moveTo>
                        <a:pt x="0" y="0"/>
                      </a:moveTo>
                      <a:lnTo>
                        <a:pt x="1830860" y="0"/>
                      </a:lnTo>
                      <a:lnTo>
                        <a:pt x="1830860" y="1604856"/>
                      </a:lnTo>
                      <a:lnTo>
                        <a:pt x="0" y="1604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t" anchorCtr="0">
                  <a:noAutofit/>
                </a:bodyPr>
                <a:lstStyle/>
                <a:p>
                  <a:pPr lvl="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200" kern="1200" dirty="0" smtClean="0">
                      <a:latin typeface="Century" panose="02040604050505020304" pitchFamily="18" charset="0"/>
                      <a:cs typeface="Arial" panose="020B0604020202020204" pitchFamily="34" charset="0"/>
                    </a:rPr>
                    <a:t>Nominate a primary correspondent (lead)</a:t>
                  </a:r>
                  <a:endParaRPr lang="en-US" sz="1200" kern="1200" dirty="0">
                    <a:latin typeface="Century" panose="020406040505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Isosceles Triangle 89"/>
                <p:cNvSpPr/>
                <p:nvPr/>
              </p:nvSpPr>
              <p:spPr>
                <a:xfrm>
                  <a:off x="5960864" y="2249311"/>
                  <a:ext cx="345445" cy="345445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ED7D3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-Shape 90"/>
                <p:cNvSpPr/>
                <p:nvPr/>
              </p:nvSpPr>
              <p:spPr>
                <a:xfrm rot="5400000">
                  <a:off x="6920219" y="1843993"/>
                  <a:ext cx="1218747" cy="2027967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rgbClr val="ED7D3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6716780" y="2449918"/>
                  <a:ext cx="1830860" cy="1017433"/>
                </a:xfrm>
                <a:custGeom>
                  <a:avLst/>
                  <a:gdLst>
                    <a:gd name="connsiteX0" fmla="*/ 0 w 1830860"/>
                    <a:gd name="connsiteY0" fmla="*/ 0 h 1604856"/>
                    <a:gd name="connsiteX1" fmla="*/ 1830860 w 1830860"/>
                    <a:gd name="connsiteY1" fmla="*/ 0 h 1604856"/>
                    <a:gd name="connsiteX2" fmla="*/ 1830860 w 1830860"/>
                    <a:gd name="connsiteY2" fmla="*/ 1604856 h 1604856"/>
                    <a:gd name="connsiteX3" fmla="*/ 0 w 1830860"/>
                    <a:gd name="connsiteY3" fmla="*/ 1604856 h 1604856"/>
                    <a:gd name="connsiteX4" fmla="*/ 0 w 1830860"/>
                    <a:gd name="connsiteY4" fmla="*/ 0 h 160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0860" h="1604856">
                      <a:moveTo>
                        <a:pt x="0" y="0"/>
                      </a:moveTo>
                      <a:lnTo>
                        <a:pt x="1830860" y="0"/>
                      </a:lnTo>
                      <a:lnTo>
                        <a:pt x="1830860" y="1604856"/>
                      </a:lnTo>
                      <a:lnTo>
                        <a:pt x="0" y="1604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t" anchorCtr="0">
                  <a:noAutofit/>
                </a:bodyPr>
                <a:lstStyle/>
                <a:p>
                  <a:pPr lvl="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200" kern="1200" dirty="0" smtClean="0">
                      <a:latin typeface="Century" panose="02040604050505020304" pitchFamily="18" charset="0"/>
                      <a:cs typeface="Arial" panose="020B0604020202020204" pitchFamily="34" charset="0"/>
                    </a:rPr>
                    <a:t>Select a topic pertinent to MES</a:t>
                  </a:r>
                  <a:endParaRPr lang="en-US" sz="1200" kern="1200" dirty="0">
                    <a:latin typeface="Century" panose="020406040505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Isosceles Triangle 92"/>
                <p:cNvSpPr/>
                <p:nvPr/>
              </p:nvSpPr>
              <p:spPr>
                <a:xfrm>
                  <a:off x="8202196" y="1694692"/>
                  <a:ext cx="345445" cy="34544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-Shape 93"/>
                <p:cNvSpPr/>
                <p:nvPr/>
              </p:nvSpPr>
              <p:spPr>
                <a:xfrm rot="5400000">
                  <a:off x="9161551" y="1289373"/>
                  <a:ext cx="1218747" cy="2027967"/>
                </a:xfrm>
                <a:prstGeom prst="corner">
                  <a:avLst>
                    <a:gd name="adj1" fmla="val 16120"/>
                    <a:gd name="adj2" fmla="val 1611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8958111" y="1895299"/>
                  <a:ext cx="1830860" cy="1017432"/>
                </a:xfrm>
                <a:custGeom>
                  <a:avLst/>
                  <a:gdLst>
                    <a:gd name="connsiteX0" fmla="*/ 0 w 1830860"/>
                    <a:gd name="connsiteY0" fmla="*/ 0 h 1604856"/>
                    <a:gd name="connsiteX1" fmla="*/ 1830860 w 1830860"/>
                    <a:gd name="connsiteY1" fmla="*/ 0 h 1604856"/>
                    <a:gd name="connsiteX2" fmla="*/ 1830860 w 1830860"/>
                    <a:gd name="connsiteY2" fmla="*/ 1604856 h 1604856"/>
                    <a:gd name="connsiteX3" fmla="*/ 0 w 1830860"/>
                    <a:gd name="connsiteY3" fmla="*/ 1604856 h 1604856"/>
                    <a:gd name="connsiteX4" fmla="*/ 0 w 1830860"/>
                    <a:gd name="connsiteY4" fmla="*/ 0 h 160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0860" h="1604856">
                      <a:moveTo>
                        <a:pt x="0" y="0"/>
                      </a:moveTo>
                      <a:lnTo>
                        <a:pt x="1830860" y="0"/>
                      </a:lnTo>
                      <a:lnTo>
                        <a:pt x="1830860" y="1604856"/>
                      </a:lnTo>
                      <a:lnTo>
                        <a:pt x="0" y="1604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t" anchorCtr="0">
                  <a:noAutofit/>
                </a:bodyPr>
                <a:lstStyle/>
                <a:p>
                  <a:pPr lvl="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200" kern="1200" dirty="0" smtClean="0">
                      <a:latin typeface="Century" panose="02040604050505020304" pitchFamily="18" charset="0"/>
                      <a:cs typeface="Arial" panose="020B0604020202020204" pitchFamily="34" charset="0"/>
                    </a:rPr>
                    <a:t>Submit your topic by 31</a:t>
                  </a:r>
                  <a:r>
                    <a:rPr lang="en-US" sz="1200" kern="1200" baseline="30000" dirty="0" smtClean="0">
                      <a:latin typeface="Century" panose="02040604050505020304" pitchFamily="18" charset="0"/>
                      <a:cs typeface="Arial" panose="020B0604020202020204" pitchFamily="34" charset="0"/>
                    </a:rPr>
                    <a:t>st</a:t>
                  </a:r>
                  <a:r>
                    <a:rPr lang="en-US" sz="1200" kern="1200" dirty="0" smtClean="0">
                      <a:latin typeface="Century" panose="02040604050505020304" pitchFamily="18" charset="0"/>
                      <a:cs typeface="Arial" panose="020B0604020202020204" pitchFamily="34" charset="0"/>
                    </a:rPr>
                    <a:t> July 2017</a:t>
                  </a:r>
                  <a:endParaRPr lang="en-US" sz="1200" kern="1200" dirty="0">
                    <a:latin typeface="Century" panose="020406040505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Freeform 80"/>
              <p:cNvSpPr/>
              <p:nvPr/>
            </p:nvSpPr>
            <p:spPr>
              <a:xfrm>
                <a:off x="1800538" y="2305764"/>
                <a:ext cx="1806689" cy="531358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Step 1</a:t>
                </a:r>
                <a:endParaRPr lang="en-US" b="1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054186" y="1768417"/>
                <a:ext cx="1806689" cy="531358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Step 2</a:t>
                </a:r>
                <a:endParaRPr lang="en-US" b="1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6283201" y="1210222"/>
                <a:ext cx="1806689" cy="531358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Step 3</a:t>
                </a:r>
                <a:endParaRPr lang="en-US" b="1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8524533" y="656435"/>
                <a:ext cx="1806689" cy="531358"/>
              </a:xfrm>
              <a:custGeom>
                <a:avLst/>
                <a:gdLst>
                  <a:gd name="connsiteX0" fmla="*/ 0 w 1830860"/>
                  <a:gd name="connsiteY0" fmla="*/ 0 h 1604856"/>
                  <a:gd name="connsiteX1" fmla="*/ 1830860 w 1830860"/>
                  <a:gd name="connsiteY1" fmla="*/ 0 h 1604856"/>
                  <a:gd name="connsiteX2" fmla="*/ 1830860 w 1830860"/>
                  <a:gd name="connsiteY2" fmla="*/ 1604856 h 1604856"/>
                  <a:gd name="connsiteX3" fmla="*/ 0 w 1830860"/>
                  <a:gd name="connsiteY3" fmla="*/ 1604856 h 1604856"/>
                  <a:gd name="connsiteX4" fmla="*/ 0 w 1830860"/>
                  <a:gd name="connsiteY4" fmla="*/ 0 h 160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860" h="1604856">
                    <a:moveTo>
                      <a:pt x="0" y="0"/>
                    </a:moveTo>
                    <a:lnTo>
                      <a:pt x="1830860" y="0"/>
                    </a:lnTo>
                    <a:lnTo>
                      <a:pt x="1830860" y="1604856"/>
                    </a:lnTo>
                    <a:lnTo>
                      <a:pt x="0" y="160485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b="1" kern="1200" dirty="0" smtClean="0">
                    <a:latin typeface="Century" panose="02040604050505020304" pitchFamily="18" charset="0"/>
                    <a:cs typeface="Arial" panose="020B0604020202020204" pitchFamily="34" charset="0"/>
                  </a:rPr>
                  <a:t>Step 4</a:t>
                </a:r>
                <a:endParaRPr lang="en-US" b="1" kern="1200" dirty="0"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225" y="1007764"/>
              <a:ext cx="5753443" cy="1280591"/>
            </a:xfrm>
            <a:prstGeom prst="rect">
              <a:avLst/>
            </a:prstGeom>
          </p:spPr>
        </p:pic>
        <p:grpSp>
          <p:nvGrpSpPr>
            <p:cNvPr id="114" name="Group 113"/>
            <p:cNvGrpSpPr/>
            <p:nvPr/>
          </p:nvGrpSpPr>
          <p:grpSpPr>
            <a:xfrm>
              <a:off x="398900" y="1013416"/>
              <a:ext cx="5013973" cy="8244599"/>
              <a:chOff x="398900" y="1013416"/>
              <a:chExt cx="5013973" cy="824459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398900" y="1013416"/>
                <a:ext cx="5013973" cy="8244599"/>
                <a:chOff x="398900" y="1013416"/>
                <a:chExt cx="5013973" cy="824459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398900" y="1013416"/>
                  <a:ext cx="5013973" cy="8244599"/>
                  <a:chOff x="398900" y="1013416"/>
                  <a:chExt cx="5013973" cy="8244599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98900" y="1013416"/>
                    <a:ext cx="5013973" cy="8244599"/>
                    <a:chOff x="231598" y="1036626"/>
                    <a:chExt cx="5013973" cy="8244599"/>
                  </a:xfrm>
                </p:grpSpPr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231598" y="1036626"/>
                      <a:ext cx="5013973" cy="8244599"/>
                      <a:chOff x="231598" y="1036626"/>
                      <a:chExt cx="5013973" cy="8244599"/>
                    </a:xfrm>
                  </p:grpSpPr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>
                        <a:off x="274567" y="1051625"/>
                        <a:ext cx="4507709" cy="8229600"/>
                        <a:chOff x="583894" y="-2379641"/>
                        <a:chExt cx="7646658" cy="13624560"/>
                      </a:xfrm>
                    </p:grpSpPr>
                    <p:sp>
                      <p:nvSpPr>
                        <p:cNvPr id="2" name="Trapezoid 1"/>
                        <p:cNvSpPr/>
                        <p:nvPr/>
                      </p:nvSpPr>
                      <p:spPr>
                        <a:xfrm>
                          <a:off x="3226078" y="-2379641"/>
                          <a:ext cx="3474720" cy="13624560"/>
                        </a:xfrm>
                        <a:prstGeom prst="trapezoid">
                          <a:avLst>
                            <a:gd name="adj" fmla="val 38900"/>
                          </a:avLst>
                        </a:pr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effectLst>
                          <a:innerShdw blurRad="63500" dist="50800" dir="27000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OffAxis2Top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" name="Straight Connector 3"/>
                        <p:cNvCxnSpPr/>
                        <p:nvPr/>
                      </p:nvCxnSpPr>
                      <p:spPr>
                        <a:xfrm flipV="1">
                          <a:off x="583894" y="2437074"/>
                          <a:ext cx="7261980" cy="364605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Connector 57"/>
                        <p:cNvCxnSpPr/>
                        <p:nvPr/>
                      </p:nvCxnSpPr>
                      <p:spPr>
                        <a:xfrm flipV="1">
                          <a:off x="3393196" y="2599000"/>
                          <a:ext cx="4837356" cy="393377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/>
                        <p:nvPr/>
                      </p:nvCxnSpPr>
                      <p:spPr>
                        <a:xfrm flipV="1">
                          <a:off x="1983036" y="2561931"/>
                          <a:ext cx="6029955" cy="381612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/>
                      <p:nvPr/>
                    </p:nvGrpSpPr>
                    <p:grpSpPr>
                      <a:xfrm>
                        <a:off x="1581317" y="2484177"/>
                        <a:ext cx="914400" cy="2993355"/>
                        <a:chOff x="2854179" y="802443"/>
                        <a:chExt cx="1551143" cy="4955666"/>
                      </a:xfrm>
                    </p:grpSpPr>
                    <p:sp>
                      <p:nvSpPr>
                        <p:cNvPr id="70" name="Round Diagonal Corner Rectangle 69"/>
                        <p:cNvSpPr/>
                        <p:nvPr/>
                      </p:nvSpPr>
                      <p:spPr>
                        <a:xfrm>
                          <a:off x="2854179" y="802443"/>
                          <a:ext cx="1551143" cy="2724912"/>
                        </a:xfrm>
                        <a:prstGeom prst="round2DiagRect">
                          <a:avLst>
                            <a:gd name="adj1" fmla="val 38365"/>
                            <a:gd name="adj2" fmla="val 0"/>
                          </a:avLst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900" dirty="0" smtClean="0">
                            <a:latin typeface="Century" panose="02040604050505020304" pitchFamily="18" charset="0"/>
                          </a:endParaRPr>
                        </a:p>
                      </p:txBody>
                    </p:sp>
                    <p:cxnSp>
                      <p:nvCxnSpPr>
                        <p:cNvPr id="71" name="Straight Connector 70"/>
                        <p:cNvCxnSpPr/>
                        <p:nvPr/>
                      </p:nvCxnSpPr>
                      <p:spPr>
                        <a:xfrm flipH="1">
                          <a:off x="2855008" y="2331864"/>
                          <a:ext cx="11018" cy="34262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cxnSp>
                  </p:grpSp>
                  <p:sp>
                    <p:nvSpPr>
                      <p:cNvPr id="75" name="Round Diagonal Corner Rectangle 74"/>
                      <p:cNvSpPr/>
                      <p:nvPr/>
                    </p:nvSpPr>
                    <p:spPr>
                      <a:xfrm>
                        <a:off x="2980937" y="1751753"/>
                        <a:ext cx="914400" cy="1645920"/>
                      </a:xfrm>
                      <a:prstGeom prst="round2DiagRect">
                        <a:avLst>
                          <a:gd name="adj1" fmla="val 38365"/>
                          <a:gd name="adj2" fmla="val 0"/>
                        </a:avLst>
                      </a:prstGeom>
                      <a:ln/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 dirty="0" smtClean="0">
                          <a:latin typeface="Century" panose="02040604050505020304" pitchFamily="18" charset="0"/>
                        </a:endParaRPr>
                      </a:p>
                    </p:txBody>
                  </p:sp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flipH="1">
                        <a:off x="2992443" y="2675564"/>
                        <a:ext cx="6495" cy="2069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</p:cxnSp>
                  <p:sp>
                    <p:nvSpPr>
                      <p:cNvPr id="77" name="Round Diagonal Corner Rectangle 76"/>
                      <p:cNvSpPr/>
                      <p:nvPr/>
                    </p:nvSpPr>
                    <p:spPr>
                      <a:xfrm>
                        <a:off x="4331171" y="1036626"/>
                        <a:ext cx="914400" cy="1645920"/>
                      </a:xfrm>
                      <a:prstGeom prst="round2DiagRect">
                        <a:avLst>
                          <a:gd name="adj1" fmla="val 38365"/>
                          <a:gd name="adj2" fmla="val 0"/>
                        </a:avLst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200" dirty="0" smtClean="0">
                            <a:latin typeface="Century" panose="02040604050505020304" pitchFamily="18" charset="0"/>
                          </a:rPr>
                          <a:t>Winner</a:t>
                        </a:r>
                        <a:endParaRPr lang="en-US" sz="1200" dirty="0">
                          <a:latin typeface="Century" panose="02040604050505020304" pitchFamily="18" charset="0"/>
                        </a:endParaRPr>
                      </a:p>
                    </p:txBody>
                  </p:sp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 flipH="1">
                        <a:off x="4342677" y="1960437"/>
                        <a:ext cx="6495" cy="2069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</p:cxnSp>
                  <p:grpSp>
                    <p:nvGrpSpPr>
                      <p:cNvPr id="98" name="Group 97"/>
                      <p:cNvGrpSpPr/>
                      <p:nvPr/>
                    </p:nvGrpSpPr>
                    <p:grpSpPr>
                      <a:xfrm>
                        <a:off x="231598" y="3170009"/>
                        <a:ext cx="984113" cy="2993355"/>
                        <a:chOff x="231598" y="3170009"/>
                        <a:chExt cx="984113" cy="2993355"/>
                      </a:xfrm>
                    </p:grpSpPr>
                    <p:grpSp>
                      <p:nvGrpSpPr>
                        <p:cNvPr id="63" name="Group 62"/>
                        <p:cNvGrpSpPr/>
                        <p:nvPr/>
                      </p:nvGrpSpPr>
                      <p:grpSpPr>
                        <a:xfrm>
                          <a:off x="268681" y="3170009"/>
                          <a:ext cx="914400" cy="2993355"/>
                          <a:chOff x="2301694" y="1092596"/>
                          <a:chExt cx="1551144" cy="4955666"/>
                        </a:xfrm>
                      </p:grpSpPr>
                      <p:sp>
                        <p:nvSpPr>
                          <p:cNvPr id="65" name="Round Diagonal Corner Rectangle 64"/>
                          <p:cNvSpPr/>
                          <p:nvPr/>
                        </p:nvSpPr>
                        <p:spPr>
                          <a:xfrm>
                            <a:off x="2301694" y="1092596"/>
                            <a:ext cx="1551144" cy="2724912"/>
                          </a:xfrm>
                          <a:prstGeom prst="round2DiagRect">
                            <a:avLst>
                              <a:gd name="adj1" fmla="val 38365"/>
                              <a:gd name="adj2" fmla="val 0"/>
                            </a:avLst>
                          </a:prstGeom>
                          <a:ln/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900" dirty="0" smtClean="0">
                              <a:latin typeface="Century" panose="020406040505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67" name="Straight Connector 66"/>
                          <p:cNvCxnSpPr/>
                          <p:nvPr/>
                        </p:nvCxnSpPr>
                        <p:spPr>
                          <a:xfrm flipH="1">
                            <a:off x="2321214" y="2622017"/>
                            <a:ext cx="11018" cy="342624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</p:cxnSp>
                    </p:grpSp>
                    <p:sp>
                      <p:nvSpPr>
                        <p:cNvPr id="97" name="TextBox 96"/>
                        <p:cNvSpPr txBox="1"/>
                        <p:nvPr/>
                      </p:nvSpPr>
                      <p:spPr>
                        <a:xfrm>
                          <a:off x="231598" y="3409978"/>
                          <a:ext cx="984113" cy="9694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bg1"/>
                              </a:solidFill>
                              <a:latin typeface="Century" panose="02040604050505020304" pitchFamily="18" charset="0"/>
                            </a:rPr>
                            <a:t>Milestone 1</a:t>
                          </a:r>
                        </a:p>
                        <a:p>
                          <a:pPr algn="ctr"/>
                          <a:endParaRPr lang="en-US" sz="1100" dirty="0">
                            <a:solidFill>
                              <a:schemeClr val="bg1"/>
                            </a:solidFill>
                            <a:latin typeface="Century" panose="02040604050505020304" pitchFamily="18" charset="0"/>
                          </a:endParaRPr>
                        </a:p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bg1"/>
                              </a:solidFill>
                              <a:latin typeface="Century" panose="02040604050505020304" pitchFamily="18" charset="0"/>
                            </a:rPr>
                            <a:t>Topic Submission</a:t>
                          </a:r>
                          <a:endParaRPr lang="en-US" sz="1100" dirty="0">
                            <a:solidFill>
                              <a:schemeClr val="bg1"/>
                            </a:solidFill>
                            <a:latin typeface="Century" panose="020406040505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1565671" y="2790883"/>
                      <a:ext cx="984113" cy="969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Milestone 2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Century" panose="02040604050505020304" pitchFamily="18" charset="0"/>
                      </a:endParaRP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Wait n Watch....</a:t>
                      </a:r>
                      <a:endParaRPr lang="en-US" sz="1100" dirty="0">
                        <a:solidFill>
                          <a:schemeClr val="bg1"/>
                        </a:solidFill>
                        <a:latin typeface="Century" panose="02040604050505020304" pitchFamily="18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2966049" y="2052838"/>
                      <a:ext cx="984113" cy="969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Milestone 3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Century" panose="02040604050505020304" pitchFamily="18" charset="0"/>
                      </a:endParaRP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Wait n Watch....</a:t>
                      </a:r>
                      <a:endParaRPr lang="en-US" sz="1100" dirty="0">
                        <a:solidFill>
                          <a:schemeClr val="bg1"/>
                        </a:solidFill>
                        <a:latin typeface="Century" panose="02040604050505020304" pitchFamily="18" charset="0"/>
                      </a:endParaRPr>
                    </a:p>
                  </p:txBody>
                </p:sp>
              </p:grpSp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71424" y="1180762"/>
                    <a:ext cx="591471" cy="100584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4653244" y="3480263"/>
                  <a:ext cx="366074" cy="527899"/>
                  <a:chOff x="6096000" y="2999124"/>
                  <a:chExt cx="366074" cy="527899"/>
                </a:xfrm>
                <a:scene3d>
                  <a:camera prst="perspectiveContrastingLeftFacing"/>
                  <a:lightRig rig="threePt" dir="t"/>
                </a:scene3d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6096000" y="2999124"/>
                    <a:ext cx="0" cy="526274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6462074" y="3000749"/>
                    <a:ext cx="0" cy="526274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Wave 107"/>
                  <p:cNvSpPr/>
                  <p:nvPr/>
                </p:nvSpPr>
                <p:spPr>
                  <a:xfrm>
                    <a:off x="6096000" y="3080697"/>
                    <a:ext cx="366074" cy="153009"/>
                  </a:xfrm>
                  <a:prstGeom prst="wav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00" dirty="0" smtClean="0">
                        <a:latin typeface="Andalus" panose="02020603050405020304" pitchFamily="18" charset="-78"/>
                        <a:cs typeface="Andalus" panose="02020603050405020304" pitchFamily="18" charset="-78"/>
                      </a:rPr>
                      <a:t>FINISH</a:t>
                    </a:r>
                    <a:endParaRPr lang="en-US" sz="500" dirty="0">
                      <a:latin typeface="Andalus" panose="02020603050405020304" pitchFamily="18" charset="-78"/>
                      <a:cs typeface="Andalus" panose="02020603050405020304" pitchFamily="18" charset="-78"/>
                    </a:endParaRPr>
                  </a:p>
                </p:txBody>
              </p:sp>
            </p:grpSp>
          </p:grp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311054" y="3747018"/>
                <a:ext cx="462559" cy="471379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6978" y="144718"/>
              <a:ext cx="2428843" cy="1678130"/>
              <a:chOff x="-61284" y="143688"/>
              <a:chExt cx="2483796" cy="1702359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714" b="7696"/>
              <a:stretch/>
            </p:blipFill>
            <p:spPr>
              <a:xfrm>
                <a:off x="179223" y="143688"/>
                <a:ext cx="1918731" cy="1385669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-61284" y="1415160"/>
                <a:ext cx="24837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 smtClean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Time to wear your writer’s cap &amp; pen down your thoughts</a:t>
                </a:r>
                <a:endParaRPr lang="en-US" sz="1100" i="1" dirty="0">
                  <a:solidFill>
                    <a:srgbClr val="0070C0"/>
                  </a:solidFill>
                  <a:latin typeface="Century" panose="020406040505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0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6504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0"/>
          <a:lstStyle/>
          <a:p>
            <a:pPr>
              <a:spcAft>
                <a:spcPts val="600"/>
              </a:spcAft>
            </a:pP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793" y="302899"/>
            <a:ext cx="9573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MES Whitepaper Challenge 2017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956748" y="4466263"/>
            <a:ext cx="2961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" panose="02040604050505020304" pitchFamily="18" charset="0"/>
              </a:rPr>
              <a:t>Note:</a:t>
            </a:r>
          </a:p>
          <a:p>
            <a:r>
              <a:rPr lang="en-US" sz="1200" dirty="0" smtClean="0">
                <a:latin typeface="Century" panose="02040604050505020304" pitchFamily="18" charset="0"/>
              </a:rPr>
              <a:t>Topics should be relevant to 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entury" panose="02040604050505020304" pitchFamily="18" charset="0"/>
              </a:rPr>
              <a:t>Ideas for topics can be taken from </a:t>
            </a:r>
            <a:r>
              <a:rPr lang="en-US" sz="1200" dirty="0">
                <a:latin typeface="Century" panose="02040604050505020304" pitchFamily="18" charset="0"/>
              </a:rPr>
              <a:t>MES use </a:t>
            </a:r>
            <a:r>
              <a:rPr lang="en-US" sz="1200" dirty="0" smtClean="0">
                <a:latin typeface="Century" panose="02040604050505020304" pitchFamily="18" charset="0"/>
              </a:rPr>
              <a:t>cases /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" panose="02040604050505020304" pitchFamily="18" charset="0"/>
              </a:rPr>
              <a:t>Ideas for topics can </a:t>
            </a:r>
            <a:r>
              <a:rPr lang="en-US" sz="1200" dirty="0" smtClean="0">
                <a:latin typeface="Century" panose="02040604050505020304" pitchFamily="18" charset="0"/>
              </a:rPr>
              <a:t>also be upcoming </a:t>
            </a:r>
            <a:r>
              <a:rPr lang="en-US" sz="1200" dirty="0">
                <a:latin typeface="Century" panose="02040604050505020304" pitchFamily="18" charset="0"/>
              </a:rPr>
              <a:t>or best in class technologies and techniques used in similar </a:t>
            </a:r>
            <a:r>
              <a:rPr lang="en-US" sz="1200" dirty="0" smtClean="0">
                <a:latin typeface="Century" panose="02040604050505020304" pitchFamily="18" charset="0"/>
              </a:rPr>
              <a:t>industries that will be beneficial to MES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6532772"/>
            <a:ext cx="12192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Century" panose="02040604050505020304" pitchFamily="18" charset="0"/>
                <a:ea typeface="Gungsuh" panose="02030600000101010101" pitchFamily="18" charset="-127"/>
                <a:cs typeface="Utsaah" panose="020B0604020202020204" pitchFamily="34" charset="0"/>
              </a:rPr>
              <a:t>One MES-Customer Engagement initiative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9670970" y="93147"/>
            <a:ext cx="2428843" cy="1678130"/>
            <a:chOff x="-61284" y="143688"/>
            <a:chExt cx="2483796" cy="170235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14" b="7696"/>
            <a:stretch/>
          </p:blipFill>
          <p:spPr>
            <a:xfrm>
              <a:off x="179223" y="143688"/>
              <a:ext cx="1918731" cy="1385669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-61284" y="1415160"/>
              <a:ext cx="24837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>
                  <a:solidFill>
                    <a:srgbClr val="0070C0"/>
                  </a:solidFill>
                  <a:latin typeface="Century" panose="02040604050505020304" pitchFamily="18" charset="0"/>
                </a:rPr>
                <a:t>Time to wear your writer’s cap &amp; pen down your thoughts</a:t>
              </a:r>
              <a:endParaRPr lang="en-US" sz="1100" i="1" dirty="0">
                <a:solidFill>
                  <a:srgbClr val="0070C0"/>
                </a:solidFill>
                <a:latin typeface="Century" panose="020406040505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32401" y="2164839"/>
            <a:ext cx="1746725" cy="1576441"/>
            <a:chOff x="9821615" y="2324748"/>
            <a:chExt cx="1746725" cy="1576441"/>
          </a:xfrm>
        </p:grpSpPr>
        <p:sp>
          <p:nvSpPr>
            <p:cNvPr id="27" name="Bevel 26"/>
            <p:cNvSpPr/>
            <p:nvPr/>
          </p:nvSpPr>
          <p:spPr>
            <a:xfrm>
              <a:off x="9825835" y="3399518"/>
              <a:ext cx="1742505" cy="501671"/>
            </a:xfrm>
            <a:prstGeom prst="bevel">
              <a:avLst/>
            </a:prstGeom>
            <a:solidFill>
              <a:srgbClr val="0070C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932"/>
            <a:stretch/>
          </p:blipFill>
          <p:spPr>
            <a:xfrm>
              <a:off x="9821615" y="2403948"/>
              <a:ext cx="875472" cy="98182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0608951" y="2324748"/>
              <a:ext cx="87125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latin typeface="Monotype Corsiva" panose="03010101010201010101" pitchFamily="66" charset="0"/>
                </a:rPr>
                <a:t>Start...</a:t>
              </a:r>
            </a:p>
            <a:p>
              <a:r>
                <a:rPr lang="en-US" sz="1400" dirty="0" smtClean="0">
                  <a:latin typeface="Century" panose="02040604050505020304" pitchFamily="18" charset="0"/>
                </a:rPr>
                <a:t>Your journey here...</a:t>
              </a:r>
              <a:endParaRPr lang="en-US" sz="1400" dirty="0">
                <a:latin typeface="Century" panose="02040604050505020304" pitchFamily="18" charset="0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1220325" y="3134907"/>
              <a:ext cx="161934" cy="1941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3985" y="1204991"/>
            <a:ext cx="8521068" cy="8397176"/>
            <a:chOff x="681274" y="1149906"/>
            <a:chExt cx="8521068" cy="8397176"/>
          </a:xfrm>
        </p:grpSpPr>
        <p:grpSp>
          <p:nvGrpSpPr>
            <p:cNvPr id="23" name="Group 22"/>
            <p:cNvGrpSpPr/>
            <p:nvPr/>
          </p:nvGrpSpPr>
          <p:grpSpPr>
            <a:xfrm>
              <a:off x="681274" y="1149906"/>
              <a:ext cx="8521068" cy="8397176"/>
              <a:chOff x="846529" y="1028719"/>
              <a:chExt cx="8521068" cy="8397176"/>
            </a:xfrm>
          </p:grpSpPr>
          <p:sp>
            <p:nvSpPr>
              <p:cNvPr id="3" name="Pentagon 2"/>
              <p:cNvSpPr/>
              <p:nvPr/>
            </p:nvSpPr>
            <p:spPr>
              <a:xfrm flipH="1">
                <a:off x="874940" y="1369104"/>
                <a:ext cx="3028956" cy="774177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482803" y="1028719"/>
                <a:ext cx="4778736" cy="8397176"/>
                <a:chOff x="4482803" y="1028719"/>
                <a:chExt cx="4778736" cy="839717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4482803" y="1028719"/>
                  <a:ext cx="4778736" cy="8397176"/>
                  <a:chOff x="419505" y="1028415"/>
                  <a:chExt cx="4679190" cy="8229600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419505" y="1028415"/>
                    <a:ext cx="4679190" cy="8229600"/>
                    <a:chOff x="419505" y="1028415"/>
                    <a:chExt cx="4679190" cy="8229600"/>
                  </a:xfrm>
                </p:grpSpPr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419505" y="1028415"/>
                      <a:ext cx="4679190" cy="8229600"/>
                      <a:chOff x="419505" y="1028415"/>
                      <a:chExt cx="4679190" cy="8229600"/>
                    </a:xfrm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419505" y="1028415"/>
                        <a:ext cx="4679190" cy="8229600"/>
                        <a:chOff x="252203" y="1051625"/>
                        <a:chExt cx="4679190" cy="8229600"/>
                      </a:xfrm>
                    </p:grpSpPr>
                    <p:grpSp>
                      <p:nvGrpSpPr>
                        <p:cNvPr id="100" name="Group 99"/>
                        <p:cNvGrpSpPr/>
                        <p:nvPr/>
                      </p:nvGrpSpPr>
                      <p:grpSpPr>
                        <a:xfrm>
                          <a:off x="252203" y="1051625"/>
                          <a:ext cx="4679190" cy="8229600"/>
                          <a:chOff x="252203" y="1051625"/>
                          <a:chExt cx="4679190" cy="8229600"/>
                        </a:xfrm>
                      </p:grpSpPr>
                      <p:grpSp>
                        <p:nvGrpSpPr>
                          <p:cNvPr id="26" name="Group 25"/>
                          <p:cNvGrpSpPr/>
                          <p:nvPr/>
                        </p:nvGrpSpPr>
                        <p:grpSpPr>
                          <a:xfrm>
                            <a:off x="274567" y="1051625"/>
                            <a:ext cx="4507709" cy="8229600"/>
                            <a:chOff x="583894" y="-2379641"/>
                            <a:chExt cx="7646658" cy="13624560"/>
                          </a:xfrm>
                        </p:grpSpPr>
                        <p:sp>
                          <p:nvSpPr>
                            <p:cNvPr id="2" name="Trapezoid 1"/>
                            <p:cNvSpPr/>
                            <p:nvPr/>
                          </p:nvSpPr>
                          <p:spPr>
                            <a:xfrm>
                              <a:off x="3226078" y="-2379641"/>
                              <a:ext cx="3474720" cy="13624560"/>
                            </a:xfrm>
                            <a:prstGeom prst="trapezoid">
                              <a:avLst>
                                <a:gd name="adj" fmla="val 38900"/>
                              </a:avLst>
                            </a:prstGeom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effectLst>
                              <a:innerShdw blurRad="63500" dist="50800" dir="27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scene3d>
                              <a:camera prst="isometricOffAxis2Top"/>
                              <a:lightRig rig="threePt" dir="t"/>
                            </a:scene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4" name="Straight Connector 3"/>
                            <p:cNvCxnSpPr/>
                            <p:nvPr/>
                          </p:nvCxnSpPr>
                          <p:spPr>
                            <a:xfrm flipV="1">
                              <a:off x="583894" y="2437074"/>
                              <a:ext cx="7261980" cy="364605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Straight Connector 57"/>
                            <p:cNvCxnSpPr/>
                            <p:nvPr/>
                          </p:nvCxnSpPr>
                          <p:spPr>
                            <a:xfrm flipV="1">
                              <a:off x="3393196" y="2599000"/>
                              <a:ext cx="4837356" cy="3933775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Connector 58"/>
                            <p:cNvCxnSpPr/>
                            <p:nvPr/>
                          </p:nvCxnSpPr>
                          <p:spPr>
                            <a:xfrm flipV="1">
                              <a:off x="1983036" y="2561931"/>
                              <a:ext cx="6029955" cy="3816123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bg1"/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68" name="Group 67"/>
                          <p:cNvGrpSpPr/>
                          <p:nvPr/>
                        </p:nvGrpSpPr>
                        <p:grpSpPr>
                          <a:xfrm>
                            <a:off x="1904979" y="2201882"/>
                            <a:ext cx="895353" cy="3048913"/>
                            <a:chOff x="3403238" y="335090"/>
                            <a:chExt cx="1518833" cy="5047644"/>
                          </a:xfrm>
                        </p:grpSpPr>
                        <p:sp>
                          <p:nvSpPr>
                            <p:cNvPr id="70" name="Round Diagonal Corner Rectangle 69"/>
                            <p:cNvSpPr/>
                            <p:nvPr/>
                          </p:nvSpPr>
                          <p:spPr>
                            <a:xfrm>
                              <a:off x="3403238" y="335090"/>
                              <a:ext cx="1518833" cy="2967261"/>
                            </a:xfrm>
                            <a:prstGeom prst="round2DiagRect">
                              <a:avLst>
                                <a:gd name="adj1" fmla="val 38365"/>
                                <a:gd name="adj2" fmla="val 0"/>
                              </a:avLst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900" dirty="0" smtClean="0">
                                <a:latin typeface="Century" panose="020406040505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71" name="Straight Connector 70"/>
                            <p:cNvCxnSpPr/>
                            <p:nvPr/>
                          </p:nvCxnSpPr>
                          <p:spPr>
                            <a:xfrm flipH="1">
                              <a:off x="3403979" y="1956487"/>
                              <a:ext cx="11018" cy="3426247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</p:cxnSp>
                      </p:grpSp>
                      <p:sp>
                        <p:nvSpPr>
                          <p:cNvPr id="75" name="Round Diagonal Corner Rectangle 74"/>
                          <p:cNvSpPr/>
                          <p:nvPr/>
                        </p:nvSpPr>
                        <p:spPr>
                          <a:xfrm>
                            <a:off x="3228082" y="2365171"/>
                            <a:ext cx="716282" cy="1433843"/>
                          </a:xfrm>
                          <a:prstGeom prst="round2DiagRect">
                            <a:avLst>
                              <a:gd name="adj1" fmla="val 38365"/>
                              <a:gd name="adj2" fmla="val 0"/>
                            </a:avLst>
                          </a:prstGeom>
                          <a:ln/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900" dirty="0" smtClean="0">
                              <a:latin typeface="Century" panose="020406040505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7" name="Round Diagonal Corner Rectangle 76"/>
                          <p:cNvSpPr/>
                          <p:nvPr/>
                        </p:nvSpPr>
                        <p:spPr>
                          <a:xfrm>
                            <a:off x="4394182" y="2480926"/>
                            <a:ext cx="537211" cy="1075382"/>
                          </a:xfrm>
                          <a:prstGeom prst="round2DiagRect">
                            <a:avLst>
                              <a:gd name="adj1" fmla="val 38365"/>
                              <a:gd name="adj2" fmla="val 0"/>
                            </a:avLst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b"/>
                          <a:lstStyle/>
                          <a:p>
                            <a:pPr algn="ctr"/>
                            <a:endParaRPr lang="en-US" sz="900" dirty="0">
                              <a:latin typeface="Century" panose="020406040505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78" name="Straight Connector 77"/>
                          <p:cNvCxnSpPr>
                            <a:stCxn id="77" idx="2"/>
                          </p:cNvCxnSpPr>
                          <p:nvPr/>
                        </p:nvCxnSpPr>
                        <p:spPr>
                          <a:xfrm>
                            <a:off x="4394186" y="3018617"/>
                            <a:ext cx="24003" cy="11949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</p:cxnSp>
                      <p:grpSp>
                        <p:nvGrpSpPr>
                          <p:cNvPr id="98" name="Group 97"/>
                          <p:cNvGrpSpPr/>
                          <p:nvPr/>
                        </p:nvGrpSpPr>
                        <p:grpSpPr>
                          <a:xfrm>
                            <a:off x="252203" y="1941985"/>
                            <a:ext cx="1253493" cy="4221379"/>
                            <a:chOff x="252203" y="1941985"/>
                            <a:chExt cx="1253493" cy="4221379"/>
                          </a:xfrm>
                        </p:grpSpPr>
                        <p:grpSp>
                          <p:nvGrpSpPr>
                            <p:cNvPr id="63" name="Group 62"/>
                            <p:cNvGrpSpPr/>
                            <p:nvPr/>
                          </p:nvGrpSpPr>
                          <p:grpSpPr>
                            <a:xfrm>
                              <a:off x="280187" y="1941985"/>
                              <a:ext cx="1163958" cy="4221379"/>
                              <a:chOff x="2321212" y="-940466"/>
                              <a:chExt cx="1974483" cy="6988728"/>
                            </a:xfrm>
                          </p:grpSpPr>
                          <p:sp>
                            <p:nvSpPr>
                              <p:cNvPr id="65" name="Round Diagonal Corner Rectangle 64"/>
                              <p:cNvSpPr/>
                              <p:nvPr/>
                            </p:nvSpPr>
                            <p:spPr>
                              <a:xfrm>
                                <a:off x="2321212" y="-940466"/>
                                <a:ext cx="1974483" cy="3857432"/>
                              </a:xfrm>
                              <a:prstGeom prst="round2DiagRect">
                                <a:avLst>
                                  <a:gd name="adj1" fmla="val 38365"/>
                                  <a:gd name="adj2" fmla="val 0"/>
                                </a:avLst>
                              </a:prstGeom>
                              <a:ln/>
                            </p:spPr>
                            <p:style>
                              <a:lnRef idx="2">
                                <a:schemeClr val="accent6">
                                  <a:shade val="50000"/>
                                </a:schemeClr>
                              </a:lnRef>
                              <a:fillRef idx="1">
                                <a:schemeClr val="accent6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 dirty="0" smtClean="0">
                                  <a:latin typeface="Century" panose="020406040505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67" name="Straight Connector 66"/>
                              <p:cNvCxnSpPr/>
                              <p:nvPr/>
                            </p:nvCxnSpPr>
                            <p:spPr>
                              <a:xfrm flipH="1">
                                <a:off x="2321214" y="2622017"/>
                                <a:ext cx="11018" cy="3426245"/>
                              </a:xfrm>
                              <a:prstGeom prst="line">
                                <a:avLst/>
                              </a:prstGeom>
                              <a:ln w="19050">
                                <a:solidFill>
                                  <a:schemeClr val="accent6"/>
                                </a:solidFill>
                              </a:ln>
                            </p:spPr>
                            <p:style>
                              <a:lnRef idx="2">
                                <a:schemeClr val="accent6">
                                  <a:shade val="50000"/>
                                </a:schemeClr>
                              </a:lnRef>
                              <a:fillRef idx="1">
                                <a:schemeClr val="accent6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lt1"/>
                              </a:fontRef>
                            </p:style>
                          </p:cxnSp>
                        </p:grpSp>
                        <p:sp>
                          <p:nvSpPr>
                            <p:cNvPr id="97" name="TextBox 96"/>
                            <p:cNvSpPr txBox="1"/>
                            <p:nvPr/>
                          </p:nvSpPr>
                          <p:spPr>
                            <a:xfrm>
                              <a:off x="252203" y="2269844"/>
                              <a:ext cx="1253493" cy="159866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b="1" dirty="0" smtClean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rPr>
                                <a:t>Milestone 1</a:t>
                              </a:r>
                            </a:p>
                            <a:p>
                              <a:pPr algn="ctr"/>
                              <a:endParaRPr lang="en-US" sz="1600" dirty="0">
                                <a:solidFill>
                                  <a:schemeClr val="bg1"/>
                                </a:solidFill>
                                <a:latin typeface="Century" panose="02040604050505020304" pitchFamily="18" charset="0"/>
                              </a:endParaRPr>
                            </a:p>
                            <a:p>
                              <a:pPr algn="ctr"/>
                              <a:r>
                                <a:rPr lang="en-US" sz="1600" dirty="0" smtClean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rPr>
                                <a:t>Topic Submission</a:t>
                              </a:r>
                              <a:endParaRPr lang="en-US" sz="1600" dirty="0">
                                <a:solidFill>
                                  <a:schemeClr val="bg1"/>
                                </a:solidFill>
                                <a:latin typeface="Century" panose="020406040505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1833129" y="2485458"/>
                          <a:ext cx="984113" cy="10557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bg1"/>
                              </a:solidFill>
                              <a:latin typeface="Century" panose="02040604050505020304" pitchFamily="18" charset="0"/>
                            </a:rPr>
                            <a:t>Milestone 2</a:t>
                          </a:r>
                        </a:p>
                        <a:p>
                          <a:pPr algn="ctr"/>
                          <a:endParaRPr lang="en-US" sz="1200" dirty="0">
                            <a:solidFill>
                              <a:schemeClr val="bg1"/>
                            </a:solidFill>
                            <a:latin typeface="Century" panose="02040604050505020304" pitchFamily="18" charset="0"/>
                          </a:endParaRPr>
                        </a:p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latin typeface="Century" panose="02040604050505020304" pitchFamily="18" charset="0"/>
                            </a:rPr>
                            <a:t>Wait n Watch....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Century" panose="02040604050505020304" pitchFamily="18" charset="0"/>
                          </a:endParaRPr>
                        </a:p>
                      </p:txBody>
                    </p: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3202709" y="2689919"/>
                          <a:ext cx="805817" cy="80653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50" b="1" dirty="0" smtClean="0">
                              <a:solidFill>
                                <a:schemeClr val="bg1"/>
                              </a:solidFill>
                              <a:latin typeface="Century" panose="02040604050505020304" pitchFamily="18" charset="0"/>
                            </a:rPr>
                            <a:t>Milestone 3</a:t>
                          </a:r>
                        </a:p>
                        <a:p>
                          <a:pPr algn="ctr"/>
                          <a:endParaRPr lang="en-US" sz="1000" dirty="0">
                            <a:solidFill>
                              <a:schemeClr val="bg1"/>
                            </a:solidFill>
                            <a:latin typeface="Century" panose="02040604050505020304" pitchFamily="18" charset="0"/>
                          </a:endParaRPr>
                        </a:p>
                        <a:p>
                          <a:pPr algn="ctr"/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Century" panose="02040604050505020304" pitchFamily="18" charset="0"/>
                            </a:rPr>
                            <a:t>Wait n Watch....</a:t>
                          </a:r>
                          <a:endParaRPr lang="en-US" sz="1000" dirty="0">
                            <a:solidFill>
                              <a:schemeClr val="bg1"/>
                            </a:solidFill>
                            <a:latin typeface="Century" panose="02040604050505020304" pitchFamily="18" charset="0"/>
                          </a:endParaRPr>
                        </a:p>
                      </p:txBody>
                    </p:sp>
                  </p:grpSp>
                  <p:pic>
                    <p:nvPicPr>
                      <p:cNvPr id="36" name="Picture 35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50747" y="2470341"/>
                        <a:ext cx="413639" cy="703423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4653244" y="3480263"/>
                      <a:ext cx="366074" cy="527899"/>
                      <a:chOff x="6096000" y="2999124"/>
                      <a:chExt cx="366074" cy="527899"/>
                    </a:xfrm>
                    <a:scene3d>
                      <a:camera prst="perspectiveContrastingLeftFacing"/>
                      <a:lightRig rig="threePt" dir="t"/>
                    </a:scene3d>
                  </p:grpSpPr>
                  <p:cxnSp>
                    <p:nvCxnSpPr>
                      <p:cNvPr id="106" name="Straight Arrow Connector 105"/>
                      <p:cNvCxnSpPr/>
                      <p:nvPr/>
                    </p:nvCxnSpPr>
                    <p:spPr>
                      <a:xfrm flipV="1">
                        <a:off x="6096000" y="2999124"/>
                        <a:ext cx="0" cy="526274"/>
                      </a:xfrm>
                      <a:prstGeom prst="straightConnector1">
                        <a:avLst/>
                      </a:prstGeom>
                      <a:ln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Straight Arrow Connector 106"/>
                      <p:cNvCxnSpPr/>
                      <p:nvPr/>
                    </p:nvCxnSpPr>
                    <p:spPr>
                      <a:xfrm flipV="1">
                        <a:off x="6462074" y="3000749"/>
                        <a:ext cx="0" cy="526274"/>
                      </a:xfrm>
                      <a:prstGeom prst="straightConnector1">
                        <a:avLst/>
                      </a:prstGeom>
                      <a:ln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Wave 107"/>
                      <p:cNvSpPr/>
                      <p:nvPr/>
                    </p:nvSpPr>
                    <p:spPr>
                      <a:xfrm>
                        <a:off x="6096000" y="3080697"/>
                        <a:ext cx="366074" cy="153009"/>
                      </a:xfrm>
                      <a:prstGeom prst="wav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500" dirty="0" smtClean="0">
                            <a:latin typeface="Andalus" panose="02020603050405020304" pitchFamily="18" charset="-78"/>
                            <a:cs typeface="Andalus" panose="02020603050405020304" pitchFamily="18" charset="-78"/>
                          </a:rPr>
                          <a:t>FINISH</a:t>
                        </a:r>
                        <a:endParaRPr lang="en-US" sz="500" dirty="0">
                          <a:latin typeface="Andalus" panose="02020603050405020304" pitchFamily="18" charset="-78"/>
                          <a:cs typeface="Andalus" panose="02020603050405020304" pitchFamily="18" charset="-78"/>
                        </a:endParaRPr>
                      </a:p>
                    </p:txBody>
                  </p:sp>
                </p:grpSp>
              </p:grpSp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311054" y="3747018"/>
                    <a:ext cx="462559" cy="47137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521246" y="3430535"/>
                  <a:ext cx="24514" cy="121924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8636077" y="3152811"/>
                <a:ext cx="7315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Milestone 4</a:t>
                </a:r>
              </a:p>
              <a:p>
                <a:pPr algn="ctr"/>
                <a:endParaRPr lang="en-US" sz="700" dirty="0">
                  <a:solidFill>
                    <a:schemeClr val="bg1"/>
                  </a:solidFill>
                  <a:latin typeface="Century" panose="02040604050505020304" pitchFamily="18" charset="0"/>
                </a:endParaRPr>
              </a:p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Winner</a:t>
                </a:r>
                <a:endParaRPr lang="en-US" sz="700" dirty="0">
                  <a:solidFill>
                    <a:schemeClr val="bg1"/>
                  </a:solidFill>
                  <a:latin typeface="Century" panose="02040604050505020304" pitchFamily="18" charset="0"/>
                </a:endParaRPr>
              </a:p>
            </p:txBody>
          </p:sp>
          <p:cxnSp>
            <p:nvCxnSpPr>
              <p:cNvPr id="12" name="Curved Connector 11"/>
              <p:cNvCxnSpPr/>
              <p:nvPr/>
            </p:nvCxnSpPr>
            <p:spPr>
              <a:xfrm rot="16200000" flipV="1">
                <a:off x="3709962" y="1893670"/>
                <a:ext cx="990705" cy="606108"/>
              </a:xfrm>
              <a:prstGeom prst="curvedConnector3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Pentagon 73"/>
              <p:cNvSpPr/>
              <p:nvPr/>
            </p:nvSpPr>
            <p:spPr>
              <a:xfrm flipH="1">
                <a:off x="846529" y="2379275"/>
                <a:ext cx="3028956" cy="774177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Pentagon 95"/>
              <p:cNvSpPr/>
              <p:nvPr/>
            </p:nvSpPr>
            <p:spPr>
              <a:xfrm flipH="1">
                <a:off x="853073" y="3400978"/>
                <a:ext cx="3028956" cy="774177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Pentagon 98"/>
              <p:cNvSpPr/>
              <p:nvPr/>
            </p:nvSpPr>
            <p:spPr>
              <a:xfrm flipH="1">
                <a:off x="874940" y="4448652"/>
                <a:ext cx="3028956" cy="774177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Curved Connector 104"/>
              <p:cNvCxnSpPr/>
              <p:nvPr/>
            </p:nvCxnSpPr>
            <p:spPr>
              <a:xfrm rot="5400000">
                <a:off x="3708909" y="4086318"/>
                <a:ext cx="990705" cy="606108"/>
              </a:xfrm>
              <a:prstGeom prst="curvedConnector3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10800000">
                <a:off x="3875485" y="2559891"/>
                <a:ext cx="631514" cy="532763"/>
              </a:xfrm>
              <a:prstGeom prst="curvedConnector3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urved Connector 112"/>
              <p:cNvCxnSpPr/>
              <p:nvPr/>
            </p:nvCxnSpPr>
            <p:spPr>
              <a:xfrm rot="10800000" flipV="1">
                <a:off x="3888397" y="3365475"/>
                <a:ext cx="605600" cy="479973"/>
              </a:xfrm>
              <a:prstGeom prst="curvedConnector3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359220" y="1525771"/>
              <a:ext cx="250144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u="sng" dirty="0" smtClean="0">
                  <a:solidFill>
                    <a:srgbClr val="F7F7F7"/>
                  </a:solidFill>
                </a:rPr>
                <a:t>Step 1</a:t>
              </a:r>
              <a:r>
                <a:rPr lang="en-US" sz="1400" dirty="0" smtClean="0">
                  <a:solidFill>
                    <a:srgbClr val="F7F7F7"/>
                  </a:solidFill>
                </a:rPr>
                <a:t>: </a:t>
              </a:r>
            </a:p>
            <a:p>
              <a:r>
                <a:rPr lang="en-US" sz="12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Form </a:t>
              </a:r>
              <a:r>
                <a:rPr lang="en-US" sz="1200" dirty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teams of up to 4 associates (individual entries accepted</a:t>
              </a:r>
              <a:r>
                <a:rPr lang="en-US" sz="12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)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62120" y="2542478"/>
              <a:ext cx="2364782" cy="6709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u="sng" dirty="0" smtClean="0">
                  <a:solidFill>
                    <a:srgbClr val="F7F7F7"/>
                  </a:solidFill>
                </a:rPr>
                <a:t>Step 2</a:t>
              </a:r>
              <a:r>
                <a:rPr lang="en-US" sz="1400" dirty="0" smtClean="0">
                  <a:solidFill>
                    <a:srgbClr val="F7F7F7"/>
                  </a:solidFill>
                </a:rPr>
                <a:t>: 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Nominate a primary Correspondent</a:t>
              </a:r>
              <a:endParaRPr lang="en-US" sz="1200" dirty="0">
                <a:solidFill>
                  <a:srgbClr val="F7F7F7"/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77959" y="3593989"/>
              <a:ext cx="2445756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u="sng" dirty="0" smtClean="0">
                  <a:solidFill>
                    <a:srgbClr val="F7F7F7"/>
                  </a:solidFill>
                </a:rPr>
                <a:t>Step 3</a:t>
              </a:r>
              <a:r>
                <a:rPr lang="en-US" sz="1400" dirty="0" smtClean="0">
                  <a:solidFill>
                    <a:srgbClr val="F7F7F7"/>
                  </a:solidFill>
                </a:rPr>
                <a:t>: </a:t>
              </a:r>
            </a:p>
            <a:p>
              <a:r>
                <a:rPr lang="en-US" sz="12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Select a topic pertinent to MES</a:t>
              </a:r>
              <a:endParaRPr lang="en-US" sz="1200" dirty="0">
                <a:solidFill>
                  <a:srgbClr val="F7F7F7"/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rgbClr val="F7F7F7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393223" y="4570281"/>
              <a:ext cx="215859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u="sng" dirty="0" smtClean="0">
                  <a:solidFill>
                    <a:srgbClr val="F7F7F7"/>
                  </a:solidFill>
                </a:rPr>
                <a:t>Step 4</a:t>
              </a:r>
              <a:r>
                <a:rPr lang="en-US" sz="1400" dirty="0" smtClean="0">
                  <a:solidFill>
                    <a:srgbClr val="F7F7F7"/>
                  </a:solidFill>
                </a:rPr>
                <a:t>: </a:t>
              </a:r>
            </a:p>
            <a:p>
              <a:pPr algn="ctr"/>
              <a:r>
                <a:rPr lang="en-US" sz="12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Submit your topic by</a:t>
              </a:r>
            </a:p>
            <a:p>
              <a:pPr algn="ctr"/>
              <a:r>
                <a:rPr lang="en-US" sz="12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 31</a:t>
              </a:r>
              <a:r>
                <a:rPr lang="en-US" sz="1200" baseline="300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st</a:t>
              </a:r>
              <a:r>
                <a:rPr lang="en-US" sz="1200" dirty="0" smtClean="0">
                  <a:solidFill>
                    <a:srgbClr val="F7F7F7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 July, 2017</a:t>
              </a:r>
              <a:endParaRPr lang="en-US" sz="1400" dirty="0">
                <a:solidFill>
                  <a:srgbClr val="F7F7F7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8" y="1629634"/>
            <a:ext cx="533847" cy="5392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5" y="2676278"/>
            <a:ext cx="530352" cy="5303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4" y="3700940"/>
            <a:ext cx="548640" cy="54864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1" y="4750994"/>
            <a:ext cx="539496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0" y="6532772"/>
            <a:ext cx="12192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Century" panose="02040604050505020304" pitchFamily="18" charset="0"/>
                <a:ea typeface="Gungsuh" panose="02030600000101010101" pitchFamily="18" charset="-127"/>
                <a:cs typeface="Utsaah" panose="020B0604020202020204" pitchFamily="34" charset="0"/>
              </a:rPr>
              <a:t>One MES-Customer Engagement initiative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-3297" y="-5615"/>
            <a:ext cx="12192001" cy="7304289"/>
            <a:chOff x="-3297" y="-5615"/>
            <a:chExt cx="12192001" cy="7304289"/>
          </a:xfrm>
        </p:grpSpPr>
        <p:grpSp>
          <p:nvGrpSpPr>
            <p:cNvPr id="99" name="Group 98"/>
            <p:cNvGrpSpPr/>
            <p:nvPr/>
          </p:nvGrpSpPr>
          <p:grpSpPr>
            <a:xfrm>
              <a:off x="-3297" y="-5615"/>
              <a:ext cx="12192001" cy="7304289"/>
              <a:chOff x="-3297" y="-5615"/>
              <a:chExt cx="12192001" cy="730428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-3297" y="-5615"/>
                <a:ext cx="12192001" cy="68580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rgbClr val="F7F7F7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62823" y="815247"/>
                <a:ext cx="9279141" cy="6483427"/>
                <a:chOff x="362823" y="683045"/>
                <a:chExt cx="9279141" cy="648342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9631" y="683045"/>
                  <a:ext cx="5267325" cy="6483427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perspectiveRelaxed"/>
                  <a:lightRig rig="threePt" dir="t"/>
                </a:scene3d>
              </p:spPr>
            </p:pic>
            <p:grpSp>
              <p:nvGrpSpPr>
                <p:cNvPr id="41" name="Group 40"/>
                <p:cNvGrpSpPr/>
                <p:nvPr/>
              </p:nvGrpSpPr>
              <p:grpSpPr>
                <a:xfrm>
                  <a:off x="362823" y="940776"/>
                  <a:ext cx="9279141" cy="5062050"/>
                  <a:chOff x="362823" y="940776"/>
                  <a:chExt cx="9279141" cy="5062050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362823" y="940776"/>
                    <a:ext cx="9279141" cy="5062050"/>
                    <a:chOff x="715367" y="764504"/>
                    <a:chExt cx="9279141" cy="5062050"/>
                  </a:xfrm>
                </p:grpSpPr>
                <p:sp>
                  <p:nvSpPr>
                    <p:cNvPr id="47" name="Pentagon 46"/>
                    <p:cNvSpPr/>
                    <p:nvPr/>
                  </p:nvSpPr>
                  <p:spPr>
                    <a:xfrm flipH="1">
                      <a:off x="743778" y="951114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4351641" y="764504"/>
                      <a:ext cx="5642867" cy="5062050"/>
                      <a:chOff x="4351641" y="764504"/>
                      <a:chExt cx="5642867" cy="5062050"/>
                    </a:xfrm>
                  </p:grpSpPr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4351641" y="764504"/>
                        <a:ext cx="5642867" cy="5062050"/>
                        <a:chOff x="291075" y="769474"/>
                        <a:chExt cx="5525327" cy="4961031"/>
                      </a:xfrm>
                    </p:grpSpPr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291075" y="769474"/>
                          <a:ext cx="5525327" cy="4961031"/>
                          <a:chOff x="291075" y="769474"/>
                          <a:chExt cx="5525327" cy="4961031"/>
                        </a:xfrm>
                      </p:grpSpPr>
                      <p:grpSp>
                        <p:nvGrpSpPr>
                          <p:cNvPr id="61" name="Group 60"/>
                          <p:cNvGrpSpPr/>
                          <p:nvPr/>
                        </p:nvGrpSpPr>
                        <p:grpSpPr>
                          <a:xfrm>
                            <a:off x="291075" y="769474"/>
                            <a:ext cx="5525327" cy="4961031"/>
                            <a:chOff x="291075" y="769474"/>
                            <a:chExt cx="5525327" cy="4961031"/>
                          </a:xfrm>
                        </p:grpSpPr>
                        <p:grpSp>
                          <p:nvGrpSpPr>
                            <p:cNvPr id="66" name="Group 65"/>
                            <p:cNvGrpSpPr/>
                            <p:nvPr/>
                          </p:nvGrpSpPr>
                          <p:grpSpPr>
                            <a:xfrm>
                              <a:off x="291075" y="769474"/>
                              <a:ext cx="5525327" cy="4961031"/>
                              <a:chOff x="123773" y="792684"/>
                              <a:chExt cx="5525327" cy="4961031"/>
                            </a:xfrm>
                          </p:grpSpPr>
                          <p:grpSp>
                            <p:nvGrpSpPr>
                              <p:cNvPr id="68" name="Group 67"/>
                              <p:cNvGrpSpPr/>
                              <p:nvPr/>
                            </p:nvGrpSpPr>
                            <p:grpSpPr>
                              <a:xfrm>
                                <a:off x="123773" y="792684"/>
                                <a:ext cx="5508410" cy="4961031"/>
                                <a:chOff x="123773" y="792684"/>
                                <a:chExt cx="5508410" cy="4961031"/>
                              </a:xfrm>
                            </p:grpSpPr>
                            <p:grpSp>
                              <p:nvGrpSpPr>
                                <p:cNvPr id="71" name="Group 70"/>
                                <p:cNvGrpSpPr/>
                                <p:nvPr/>
                              </p:nvGrpSpPr>
                              <p:grpSpPr>
                                <a:xfrm>
                                  <a:off x="4736830" y="975570"/>
                                  <a:ext cx="895353" cy="3048912"/>
                                  <a:chOff x="8207055" y="-1695151"/>
                                  <a:chExt cx="1518833" cy="5047644"/>
                                </a:xfrm>
                              </p:grpSpPr>
                              <p:sp>
                                <p:nvSpPr>
                                  <p:cNvPr id="80" name="Round Diagonal Corner Rectangle 79"/>
                                  <p:cNvSpPr/>
                                  <p:nvPr/>
                                </p:nvSpPr>
                                <p:spPr>
                                  <a:xfrm>
                                    <a:off x="8207055" y="-1695151"/>
                                    <a:ext cx="1518833" cy="2967262"/>
                                  </a:xfrm>
                                  <a:prstGeom prst="round2DiagRect">
                                    <a:avLst>
                                      <a:gd name="adj1" fmla="val 38365"/>
                                      <a:gd name="adj2" fmla="val 0"/>
                                    </a:avLst>
                                  </a:prstGeom>
                                  <a:solidFill>
                                    <a:srgbClr val="FFC000"/>
                                  </a:solidFill>
                                  <a:ln>
                                    <a:solidFill>
                                      <a:srgbClr val="FFC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sz="900" dirty="0" smtClean="0">
                                      <a:latin typeface="Century" panose="020406040505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81" name="Straight Connector 80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8207796" y="-73755"/>
                                    <a:ext cx="11018" cy="3426248"/>
                                  </a:xfrm>
                                  <a:prstGeom prst="line">
                                    <a:avLst/>
                                  </a:prstGeom>
                                  <a:ln w="19050">
                                    <a:solidFill>
                                      <a:srgbClr val="FFC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72" name="Round Diagonal Corner Rectangle 71"/>
                                <p:cNvSpPr/>
                                <p:nvPr/>
                              </p:nvSpPr>
                              <p:spPr>
                                <a:xfrm>
                                  <a:off x="3414337" y="792684"/>
                                  <a:ext cx="626747" cy="1254613"/>
                                </a:xfrm>
                                <a:prstGeom prst="round2DiagRect">
                                  <a:avLst>
                                    <a:gd name="adj1" fmla="val 38365"/>
                                    <a:gd name="adj2" fmla="val 0"/>
                                  </a:avLst>
                                </a:prstGeom>
                                <a:ln/>
                              </p:spPr>
                              <p:style>
                                <a:lnRef idx="2">
                                  <a:schemeClr val="accent2">
                                    <a:shade val="50000"/>
                                  </a:schemeClr>
                                </a:lnRef>
                                <a:fillRef idx="1">
                                  <a:schemeClr val="accent2"/>
                                </a:fillRef>
                                <a:effectRef idx="0">
                                  <a:schemeClr val="accent2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900" dirty="0" smtClean="0">
                                    <a:latin typeface="Century" panose="020406040505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3" name="Round Diagonal Corner Rectangle 72"/>
                                <p:cNvSpPr/>
                                <p:nvPr/>
                              </p:nvSpPr>
                              <p:spPr>
                                <a:xfrm>
                                  <a:off x="2105241" y="839739"/>
                                  <a:ext cx="447677" cy="896152"/>
                                </a:xfrm>
                                <a:prstGeom prst="round2DiagRect">
                                  <a:avLst>
                                    <a:gd name="adj1" fmla="val 38365"/>
                                    <a:gd name="adj2" fmla="val 0"/>
                                  </a:avLst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>
                                    <a:shade val="50000"/>
                                  </a:schemeClr>
                                </a:lnRef>
                                <a:fillRef idx="1">
                                  <a:schemeClr val="accent6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b"/>
                                <a:lstStyle/>
                                <a:p>
                                  <a:pPr algn="ctr"/>
                                  <a:endParaRPr lang="en-US" sz="900" dirty="0">
                                    <a:latin typeface="Century" panose="020406040505050203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74" name="Straight Connector 73"/>
                                <p:cNvCxnSpPr/>
                                <p:nvPr/>
                              </p:nvCxnSpPr>
                              <p:spPr>
                                <a:xfrm>
                                  <a:off x="2105245" y="1064313"/>
                                  <a:ext cx="24003" cy="1194915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>
                                    <a:shade val="50000"/>
                                  </a:schemeClr>
                                </a:lnRef>
                                <a:fillRef idx="1">
                                  <a:schemeClr val="accent6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</p:cxnSp>
                            <p:grpSp>
                              <p:nvGrpSpPr>
                                <p:cNvPr id="75" name="Group 74"/>
                                <p:cNvGrpSpPr/>
                                <p:nvPr/>
                              </p:nvGrpSpPr>
                              <p:grpSpPr>
                                <a:xfrm>
                                  <a:off x="123773" y="1532336"/>
                                  <a:ext cx="1253493" cy="4221379"/>
                                  <a:chOff x="123773" y="1532336"/>
                                  <a:chExt cx="1253493" cy="4221379"/>
                                </a:xfrm>
                              </p:grpSpPr>
                              <p:grpSp>
                                <p:nvGrpSpPr>
                                  <p:cNvPr id="76" name="Group 7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51757" y="1532336"/>
                                    <a:ext cx="1163958" cy="4221379"/>
                                    <a:chOff x="2103349" y="-1618662"/>
                                    <a:chExt cx="1974483" cy="6988728"/>
                                  </a:xfrm>
                                </p:grpSpPr>
                                <p:sp>
                                  <p:nvSpPr>
                                    <p:cNvPr id="78" name="Round Diagonal Corner Rectangle 7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103349" y="-1618662"/>
                                      <a:ext cx="1974483" cy="3857432"/>
                                    </a:xfrm>
                                    <a:prstGeom prst="round2DiagRect">
                                      <a:avLst>
                                        <a:gd name="adj1" fmla="val 38365"/>
                                        <a:gd name="adj2" fmla="val 0"/>
                                      </a:avLst>
                                    </a:prstGeom>
                                    <a:ln/>
                                  </p:spPr>
                                  <p:style>
                                    <a:lnRef idx="2">
                                      <a:schemeClr val="accent6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6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900" dirty="0" smtClean="0">
                                        <a:latin typeface="Century" panose="02040604050505020304" pitchFamily="18" charset="0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79" name="Straight Connector 78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2103351" y="1943822"/>
                                      <a:ext cx="11018" cy="3426244"/>
                                    </a:xfrm>
                                    <a:prstGeom prst="line">
                                      <a:avLst/>
                                    </a:prstGeom>
                                    <a:ln w="19050">
                                      <a:solidFill>
                                        <a:schemeClr val="accent6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6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6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7" name="TextBox 7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23773" y="1860196"/>
                                    <a:ext cx="1253493" cy="15986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b="1" dirty="0" smtClean="0">
                                        <a:solidFill>
                                          <a:schemeClr val="bg1"/>
                                        </a:solidFill>
                                        <a:latin typeface="Century" panose="02040604050505020304" pitchFamily="18" charset="0"/>
                                      </a:rPr>
                                      <a:t>Milestone 1</a:t>
                                    </a:r>
                                  </a:p>
                                  <a:p>
                                    <a:pPr algn="ctr"/>
                                    <a:endParaRPr lang="en-US" sz="1600" dirty="0">
                                      <a:solidFill>
                                        <a:schemeClr val="bg1"/>
                                      </a:solidFill>
                                      <a:latin typeface="Century" panose="02040604050505020304" pitchFamily="18" charset="0"/>
                                    </a:endParaRPr>
                                  </a:p>
                                  <a:p>
                                    <a:pPr algn="ctr"/>
                                    <a:r>
                                      <a:rPr lang="en-US" sz="1600" dirty="0" smtClean="0">
                                        <a:solidFill>
                                          <a:schemeClr val="bg1"/>
                                        </a:solidFill>
                                        <a:latin typeface="Century" panose="02040604050505020304" pitchFamily="18" charset="0"/>
                                      </a:rPr>
                                      <a:t>Topic Submission</a:t>
                                    </a:r>
                                    <a:endParaRPr lang="en-US" sz="1600" dirty="0">
                                      <a:solidFill>
                                        <a:schemeClr val="bg1"/>
                                      </a:solidFill>
                                      <a:latin typeface="Century" panose="020406040505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9" name="TextBox 68"/>
                              <p:cNvSpPr txBox="1"/>
                              <p:nvPr/>
                            </p:nvSpPr>
                            <p:spPr>
                              <a:xfrm>
                                <a:off x="4664987" y="1259141"/>
                                <a:ext cx="984113" cy="10557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400" b="1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Milestone 2</a:t>
                                </a:r>
                              </a:p>
                              <a:p>
                                <a:pPr algn="ctr"/>
                                <a:endParaRPr lang="en-US" sz="12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1200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Wait n Watch....</a:t>
                                </a:r>
                                <a:endParaRPr lang="en-US" sz="12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0" name="TextBox 69"/>
                              <p:cNvSpPr txBox="1"/>
                              <p:nvPr/>
                            </p:nvSpPr>
                            <p:spPr>
                              <a:xfrm>
                                <a:off x="3335892" y="1064381"/>
                                <a:ext cx="805818" cy="71692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000" b="1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Milestone 3</a:t>
                                </a:r>
                              </a:p>
                              <a:p>
                                <a:pPr algn="ctr"/>
                                <a:endParaRPr lang="en-US" sz="9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900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Wait n Watch....</a:t>
                                </a:r>
                                <a:endParaRPr lang="en-US" sz="9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67" name="Picture 66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0590" y="818694"/>
                              <a:ext cx="413639" cy="70342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2" name="Group 61"/>
                          <p:cNvGrpSpPr/>
                          <p:nvPr/>
                        </p:nvGrpSpPr>
                        <p:grpSpPr>
                          <a:xfrm>
                            <a:off x="2414408" y="1613925"/>
                            <a:ext cx="387655" cy="527903"/>
                            <a:chOff x="3857164" y="1132786"/>
                            <a:chExt cx="387655" cy="527903"/>
                          </a:xfrm>
                          <a:scene3d>
                            <a:camera prst="perspectiveContrastingLeftFacing"/>
                            <a:lightRig rig="threePt" dir="t"/>
                          </a:scene3d>
                        </p:grpSpPr>
                        <p:cxnSp>
                          <p:nvCxnSpPr>
                            <p:cNvPr id="63" name="Straight Arrow Connector 62"/>
                            <p:cNvCxnSpPr/>
                            <p:nvPr/>
                          </p:nvCxnSpPr>
                          <p:spPr>
                            <a:xfrm flipV="1">
                              <a:off x="3857164" y="1132786"/>
                              <a:ext cx="0" cy="526274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4" name="Straight Arrow Connector 63"/>
                            <p:cNvCxnSpPr/>
                            <p:nvPr/>
                          </p:nvCxnSpPr>
                          <p:spPr>
                            <a:xfrm flipV="1">
                              <a:off x="4244819" y="1134416"/>
                              <a:ext cx="0" cy="526273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5" name="Wave 64"/>
                            <p:cNvSpPr/>
                            <p:nvPr/>
                          </p:nvSpPr>
                          <p:spPr>
                            <a:xfrm>
                              <a:off x="3878733" y="1214365"/>
                              <a:ext cx="366074" cy="153009"/>
                            </a:xfrm>
                            <a:prstGeom prst="wave">
                              <a:avLst/>
                            </a:prstGeom>
                            <a:solidFill>
                              <a:srgbClr val="FF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500" dirty="0" smtClean="0">
                                  <a:latin typeface="Andalus" panose="02020603050405020304" pitchFamily="18" charset="-78"/>
                                  <a:cs typeface="Andalus" panose="02020603050405020304" pitchFamily="18" charset="-78"/>
                                </a:rPr>
                                <a:t>FINISH</a:t>
                              </a:r>
                              <a:endParaRPr lang="en-US" sz="500" dirty="0">
                                <a:latin typeface="Andalus" panose="02020603050405020304" pitchFamily="18" charset="-78"/>
                                <a:cs typeface="Andalus" panose="02020603050405020304" pitchFamily="18" charset="-78"/>
                              </a:endParaRPr>
                            </a:p>
                          </p:txBody>
                        </p:sp>
                      </p:grpSp>
                    </p:grpSp>
                    <p:pic>
                      <p:nvPicPr>
                        <p:cNvPr id="60" name="Picture 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2228476" y="1786189"/>
                          <a:ext cx="462559" cy="471379"/>
                        </a:xfrm>
                        <a:prstGeom prst="rect">
                          <a:avLst/>
                        </a:prstGeom>
                      </p:spPr>
                    </p:pic>
                  </p:grp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7711463" y="2002296"/>
                        <a:ext cx="23279" cy="990223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</p:cxnSp>
                </p:grp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325801" y="1445276"/>
                      <a:ext cx="59559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Winner</a:t>
                      </a:r>
                      <a:endParaRPr lang="en-US" sz="800" dirty="0">
                        <a:solidFill>
                          <a:schemeClr val="bg1"/>
                        </a:solidFill>
                        <a:latin typeface="Century" panose="02040604050505020304" pitchFamily="18" charset="0"/>
                      </a:endParaRPr>
                    </a:p>
                  </p:txBody>
                </p:sp>
                <p:cxnSp>
                  <p:nvCxnSpPr>
                    <p:cNvPr id="50" name="Curved Connector 49"/>
                    <p:cNvCxnSpPr/>
                    <p:nvPr/>
                  </p:nvCxnSpPr>
                  <p:spPr>
                    <a:xfrm rot="16200000" flipV="1">
                      <a:off x="3578800" y="1475680"/>
                      <a:ext cx="990705" cy="606108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Pentagon 50"/>
                    <p:cNvSpPr/>
                    <p:nvPr/>
                  </p:nvSpPr>
                  <p:spPr>
                    <a:xfrm flipH="1">
                      <a:off x="715367" y="1961285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Pentagon 51"/>
                    <p:cNvSpPr/>
                    <p:nvPr/>
                  </p:nvSpPr>
                  <p:spPr>
                    <a:xfrm flipH="1">
                      <a:off x="721911" y="2982988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Pentagon 52"/>
                    <p:cNvSpPr/>
                    <p:nvPr/>
                  </p:nvSpPr>
                  <p:spPr>
                    <a:xfrm flipH="1">
                      <a:off x="743778" y="4030662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" name="Curved Connector 53"/>
                    <p:cNvCxnSpPr/>
                    <p:nvPr/>
                  </p:nvCxnSpPr>
                  <p:spPr>
                    <a:xfrm rot="5400000">
                      <a:off x="3577747" y="3668328"/>
                      <a:ext cx="990705" cy="606108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urved Connector 54"/>
                    <p:cNvCxnSpPr/>
                    <p:nvPr/>
                  </p:nvCxnSpPr>
                  <p:spPr>
                    <a:xfrm rot="10800000">
                      <a:off x="3744323" y="2141901"/>
                      <a:ext cx="631514" cy="532763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urved Connector 55"/>
                    <p:cNvCxnSpPr/>
                    <p:nvPr/>
                  </p:nvCxnSpPr>
                  <p:spPr>
                    <a:xfrm rot="10800000" flipV="1">
                      <a:off x="3757235" y="2947485"/>
                      <a:ext cx="605600" cy="479973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040769" y="1162866"/>
                    <a:ext cx="25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1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Form </a:t>
                    </a:r>
                    <a:r>
                      <a:rPr lang="en-US" sz="1200" dirty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teams of up to 4 associates (individual entries accepted</a:t>
                    </a:r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)</a:t>
                    </a:r>
                    <a:endParaRPr lang="en-US" sz="1400" dirty="0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043669" y="2179573"/>
                    <a:ext cx="2364782" cy="6709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2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pPr lvl="0" algn="ctr" defTabSz="889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Nominate a primary Correspondent</a:t>
                    </a:r>
                    <a:endParaRPr lang="en-US" sz="1200" dirty="0">
                      <a:solidFill>
                        <a:srgbClr val="F7F7F7"/>
                      </a:solidFill>
                      <a:latin typeface="Century" panose="020406040505050203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959508" y="3231084"/>
                    <a:ext cx="2445756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3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Select a topic pertinent to MES</a:t>
                    </a:r>
                    <a:endParaRPr lang="en-US" sz="1200" dirty="0">
                      <a:solidFill>
                        <a:srgbClr val="F7F7F7"/>
                      </a:solidFill>
                      <a:latin typeface="Century" panose="02040604050505020304" pitchFamily="18" charset="0"/>
                      <a:cs typeface="Arial" panose="020B0604020202020204" pitchFamily="34" charset="0"/>
                    </a:endParaRPr>
                  </a:p>
                  <a:p>
                    <a:endParaRPr lang="en-US" sz="1400" dirty="0">
                      <a:solidFill>
                        <a:srgbClr val="F7F7F7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074772" y="4207376"/>
                    <a:ext cx="215859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4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Submit your topic by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 31</a:t>
                    </a:r>
                    <a:r>
                      <a:rPr lang="en-US" sz="1200" baseline="300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st</a:t>
                    </a:r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 July, 2017</a:t>
                    </a:r>
                    <a:endParaRPr lang="en-US" sz="1400" dirty="0">
                      <a:solidFill>
                        <a:srgbClr val="F7F7F7"/>
                      </a:solidFill>
                    </a:endParaRPr>
                  </a:p>
                </p:txBody>
              </p:sp>
            </p:grp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111" y="1199978"/>
                  <a:ext cx="533847" cy="539295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138" y="2246622"/>
                  <a:ext cx="530352" cy="530352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7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917" y="3271284"/>
                  <a:ext cx="548640" cy="548640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994" y="4321338"/>
                  <a:ext cx="539496" cy="539496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/>
              <p:cNvSpPr txBox="1"/>
              <p:nvPr/>
            </p:nvSpPr>
            <p:spPr>
              <a:xfrm>
                <a:off x="346591" y="194231"/>
                <a:ext cx="95733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" panose="02040604050505020304" pitchFamily="18" charset="0"/>
                    <a:cs typeface="Arial" panose="020B0604020202020204" pitchFamily="34" charset="0"/>
                  </a:rPr>
                  <a:t>MES Whitepaper Challenge 2017</a:t>
                </a:r>
                <a:endPara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670970" y="93147"/>
                <a:ext cx="2428843" cy="1678130"/>
                <a:chOff x="-61284" y="143688"/>
                <a:chExt cx="2483796" cy="1702359"/>
              </a:xfrm>
            </p:grpSpPr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714" b="7696"/>
                <a:stretch/>
              </p:blipFill>
              <p:spPr>
                <a:xfrm>
                  <a:off x="179223" y="143688"/>
                  <a:ext cx="1918731" cy="1385669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-61284" y="1415160"/>
                  <a:ext cx="24837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i="1" dirty="0" smtClean="0">
                      <a:solidFill>
                        <a:srgbClr val="0070C0"/>
                      </a:solidFill>
                      <a:latin typeface="Century" panose="02040604050505020304" pitchFamily="18" charset="0"/>
                    </a:rPr>
                    <a:t>Time to wear your writer’s cap &amp; pen down your thoughts</a:t>
                  </a:r>
                  <a:endParaRPr lang="en-US" sz="1100" i="1" dirty="0">
                    <a:solidFill>
                      <a:srgbClr val="0070C0"/>
                    </a:solidFill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0337191" y="2202553"/>
                <a:ext cx="1500604" cy="1537093"/>
                <a:chOff x="10447099" y="2187824"/>
                <a:chExt cx="1500604" cy="1537093"/>
              </a:xfrm>
            </p:grpSpPr>
            <p:sp>
              <p:nvSpPr>
                <p:cNvPr id="94" name="Bevel 93">
                  <a:hlinkClick r:id="rId10"/>
                </p:cNvPr>
                <p:cNvSpPr/>
                <p:nvPr/>
              </p:nvSpPr>
              <p:spPr>
                <a:xfrm>
                  <a:off x="10486856" y="3223246"/>
                  <a:ext cx="1394490" cy="501671"/>
                </a:xfrm>
                <a:prstGeom prst="bevel">
                  <a:avLst/>
                </a:prstGeom>
                <a:solidFill>
                  <a:srgbClr val="D7D7D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 rotWithShape="1">
                <a:blip r:embed="rId11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932"/>
                <a:stretch/>
              </p:blipFill>
              <p:spPr>
                <a:xfrm>
                  <a:off x="10447099" y="2187824"/>
                  <a:ext cx="1500604" cy="1021678"/>
                </a:xfrm>
                <a:prstGeom prst="rect">
                  <a:avLst/>
                </a:prstGeom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10564923" y="2600864"/>
                  <a:ext cx="1321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Century" panose="02040604050505020304" pitchFamily="18" charset="0"/>
                    </a:rPr>
                    <a:t>Your journey </a:t>
                  </a:r>
                </a:p>
                <a:p>
                  <a:r>
                    <a:rPr lang="en-US" b="1" dirty="0" smtClean="0">
                      <a:solidFill>
                        <a:srgbClr val="0070C0"/>
                      </a:solidFill>
                      <a:latin typeface="Monotype Corsiva" panose="03010101010201010101" pitchFamily="66" charset="0"/>
                    </a:rPr>
                    <a:t>Begins </a:t>
                  </a:r>
                  <a:r>
                    <a:rPr lang="en-US" sz="1400" dirty="0" smtClean="0">
                      <a:latin typeface="Century" panose="02040604050505020304" pitchFamily="18" charset="0"/>
                    </a:rPr>
                    <a:t>here...</a:t>
                  </a:r>
                  <a:endParaRPr lang="en-US" sz="1400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97" name="Down Arrow 96"/>
                <p:cNvSpPr/>
                <p:nvPr/>
              </p:nvSpPr>
              <p:spPr>
                <a:xfrm>
                  <a:off x="11664972" y="2952234"/>
                  <a:ext cx="161934" cy="19417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9793995" y="4370584"/>
              <a:ext cx="2394709" cy="2459717"/>
              <a:chOff x="9994328" y="4635925"/>
              <a:chExt cx="2194376" cy="2194376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EFEFF"/>
                  </a:clrFrom>
                  <a:clrTo>
                    <a:srgbClr val="FEFEFF">
                      <a:alpha val="0"/>
                    </a:srgbClr>
                  </a:clrTo>
                </a:clrChange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4328" y="4635925"/>
                <a:ext cx="2194376" cy="2194376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 rot="21371249">
                <a:off x="10187979" y="5043472"/>
                <a:ext cx="1787356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Century" panose="02040604050505020304" pitchFamily="18" charset="0"/>
                  </a:rPr>
                  <a:t>Note:</a:t>
                </a:r>
              </a:p>
              <a:p>
                <a:r>
                  <a:rPr lang="en-US" sz="900" dirty="0">
                    <a:latin typeface="Century" panose="02040604050505020304" pitchFamily="18" charset="0"/>
                  </a:rPr>
                  <a:t>Topics should be relevant to MES: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900" dirty="0">
                    <a:latin typeface="Century" panose="02040604050505020304" pitchFamily="18" charset="0"/>
                  </a:rPr>
                  <a:t>Ideas for topics can be taken from MES use cases / best practices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900" dirty="0">
                    <a:latin typeface="Century" panose="02040604050505020304" pitchFamily="18" charset="0"/>
                  </a:rPr>
                  <a:t>Ideas for topics can also be upcoming or best in class technologies and techniques used in similar industries that will be beneficial to MES</a:t>
                </a:r>
              </a:p>
              <a:p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9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0" y="6532772"/>
            <a:ext cx="12192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Century" panose="02040604050505020304" pitchFamily="18" charset="0"/>
                <a:ea typeface="Gungsuh" panose="02030600000101010101" pitchFamily="18" charset="-127"/>
                <a:cs typeface="Utsaah" panose="020B0604020202020204" pitchFamily="34" charset="0"/>
              </a:rPr>
              <a:t>One MES-Customer Engagement initiative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-3297" y="-5615"/>
            <a:ext cx="12192001" cy="7304289"/>
            <a:chOff x="-3297" y="-5615"/>
            <a:chExt cx="12192001" cy="7304289"/>
          </a:xfrm>
        </p:grpSpPr>
        <p:grpSp>
          <p:nvGrpSpPr>
            <p:cNvPr id="99" name="Group 98"/>
            <p:cNvGrpSpPr/>
            <p:nvPr/>
          </p:nvGrpSpPr>
          <p:grpSpPr>
            <a:xfrm>
              <a:off x="-3297" y="-5615"/>
              <a:ext cx="12192001" cy="7304289"/>
              <a:chOff x="-3297" y="-5615"/>
              <a:chExt cx="12192001" cy="730428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-3297" y="-5615"/>
                <a:ext cx="12192001" cy="68580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rgbClr val="F7F7F7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62823" y="815247"/>
                <a:ext cx="9279141" cy="6483427"/>
                <a:chOff x="362823" y="683045"/>
                <a:chExt cx="9279141" cy="648342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9631" y="683045"/>
                  <a:ext cx="5267325" cy="6483427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perspectiveRelaxed"/>
                  <a:lightRig rig="threePt" dir="t"/>
                </a:scene3d>
              </p:spPr>
            </p:pic>
            <p:grpSp>
              <p:nvGrpSpPr>
                <p:cNvPr id="41" name="Group 40"/>
                <p:cNvGrpSpPr/>
                <p:nvPr/>
              </p:nvGrpSpPr>
              <p:grpSpPr>
                <a:xfrm>
                  <a:off x="362823" y="940776"/>
                  <a:ext cx="9279141" cy="5062050"/>
                  <a:chOff x="362823" y="940776"/>
                  <a:chExt cx="9279141" cy="5062050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362823" y="940776"/>
                    <a:ext cx="9279141" cy="5062050"/>
                    <a:chOff x="715367" y="764504"/>
                    <a:chExt cx="9279141" cy="5062050"/>
                  </a:xfrm>
                </p:grpSpPr>
                <p:sp>
                  <p:nvSpPr>
                    <p:cNvPr id="47" name="Pentagon 46"/>
                    <p:cNvSpPr/>
                    <p:nvPr/>
                  </p:nvSpPr>
                  <p:spPr>
                    <a:xfrm flipH="1">
                      <a:off x="743778" y="951114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4351641" y="764504"/>
                      <a:ext cx="5642867" cy="5062050"/>
                      <a:chOff x="4351641" y="764504"/>
                      <a:chExt cx="5642867" cy="5062050"/>
                    </a:xfrm>
                  </p:grpSpPr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4351641" y="764504"/>
                        <a:ext cx="5642867" cy="5062050"/>
                        <a:chOff x="291075" y="769474"/>
                        <a:chExt cx="5525327" cy="4961031"/>
                      </a:xfrm>
                    </p:grpSpPr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291075" y="769474"/>
                          <a:ext cx="5525327" cy="4961031"/>
                          <a:chOff x="291075" y="769474"/>
                          <a:chExt cx="5525327" cy="4961031"/>
                        </a:xfrm>
                      </p:grpSpPr>
                      <p:grpSp>
                        <p:nvGrpSpPr>
                          <p:cNvPr id="61" name="Group 60"/>
                          <p:cNvGrpSpPr/>
                          <p:nvPr/>
                        </p:nvGrpSpPr>
                        <p:grpSpPr>
                          <a:xfrm>
                            <a:off x="291075" y="769474"/>
                            <a:ext cx="5525327" cy="4961031"/>
                            <a:chOff x="291075" y="769474"/>
                            <a:chExt cx="5525327" cy="4961031"/>
                          </a:xfrm>
                        </p:grpSpPr>
                        <p:grpSp>
                          <p:nvGrpSpPr>
                            <p:cNvPr id="66" name="Group 65"/>
                            <p:cNvGrpSpPr/>
                            <p:nvPr/>
                          </p:nvGrpSpPr>
                          <p:grpSpPr>
                            <a:xfrm>
                              <a:off x="291075" y="769474"/>
                              <a:ext cx="5525327" cy="4961031"/>
                              <a:chOff x="123773" y="792684"/>
                              <a:chExt cx="5525327" cy="4961031"/>
                            </a:xfrm>
                          </p:grpSpPr>
                          <p:grpSp>
                            <p:nvGrpSpPr>
                              <p:cNvPr id="68" name="Group 67"/>
                              <p:cNvGrpSpPr/>
                              <p:nvPr/>
                            </p:nvGrpSpPr>
                            <p:grpSpPr>
                              <a:xfrm>
                                <a:off x="123773" y="792684"/>
                                <a:ext cx="5508410" cy="4961031"/>
                                <a:chOff x="123773" y="792684"/>
                                <a:chExt cx="5508410" cy="4961031"/>
                              </a:xfrm>
                            </p:grpSpPr>
                            <p:grpSp>
                              <p:nvGrpSpPr>
                                <p:cNvPr id="71" name="Group 70"/>
                                <p:cNvGrpSpPr/>
                                <p:nvPr/>
                              </p:nvGrpSpPr>
                              <p:grpSpPr>
                                <a:xfrm>
                                  <a:off x="4736830" y="975570"/>
                                  <a:ext cx="895353" cy="3048912"/>
                                  <a:chOff x="8207055" y="-1695151"/>
                                  <a:chExt cx="1518833" cy="5047644"/>
                                </a:xfrm>
                              </p:grpSpPr>
                              <p:sp>
                                <p:nvSpPr>
                                  <p:cNvPr id="80" name="Round Diagonal Corner Rectangle 79"/>
                                  <p:cNvSpPr/>
                                  <p:nvPr/>
                                </p:nvSpPr>
                                <p:spPr>
                                  <a:xfrm>
                                    <a:off x="8207055" y="-1695151"/>
                                    <a:ext cx="1518833" cy="2967262"/>
                                  </a:xfrm>
                                  <a:prstGeom prst="round2DiagRect">
                                    <a:avLst>
                                      <a:gd name="adj1" fmla="val 38365"/>
                                      <a:gd name="adj2" fmla="val 0"/>
                                    </a:avLst>
                                  </a:prstGeom>
                                  <a:solidFill>
                                    <a:srgbClr val="FFC000"/>
                                  </a:solidFill>
                                  <a:ln>
                                    <a:solidFill>
                                      <a:srgbClr val="FFC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sz="900" dirty="0" smtClean="0">
                                      <a:latin typeface="Century" panose="020406040505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81" name="Straight Connector 80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8207796" y="-73755"/>
                                    <a:ext cx="11018" cy="3426248"/>
                                  </a:xfrm>
                                  <a:prstGeom prst="line">
                                    <a:avLst/>
                                  </a:prstGeom>
                                  <a:ln w="19050">
                                    <a:solidFill>
                                      <a:srgbClr val="FFC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72" name="Round Diagonal Corner Rectangle 71"/>
                                <p:cNvSpPr/>
                                <p:nvPr/>
                              </p:nvSpPr>
                              <p:spPr>
                                <a:xfrm>
                                  <a:off x="3414337" y="792684"/>
                                  <a:ext cx="626747" cy="1254613"/>
                                </a:xfrm>
                                <a:prstGeom prst="round2DiagRect">
                                  <a:avLst>
                                    <a:gd name="adj1" fmla="val 38365"/>
                                    <a:gd name="adj2" fmla="val 0"/>
                                  </a:avLst>
                                </a:prstGeom>
                                <a:ln/>
                              </p:spPr>
                              <p:style>
                                <a:lnRef idx="2">
                                  <a:schemeClr val="accent2">
                                    <a:shade val="50000"/>
                                  </a:schemeClr>
                                </a:lnRef>
                                <a:fillRef idx="1">
                                  <a:schemeClr val="accent2"/>
                                </a:fillRef>
                                <a:effectRef idx="0">
                                  <a:schemeClr val="accent2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900" dirty="0" smtClean="0">
                                    <a:latin typeface="Century" panose="020406040505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3" name="Round Diagonal Corner Rectangle 72"/>
                                <p:cNvSpPr/>
                                <p:nvPr/>
                              </p:nvSpPr>
                              <p:spPr>
                                <a:xfrm>
                                  <a:off x="2105241" y="839739"/>
                                  <a:ext cx="447677" cy="896152"/>
                                </a:xfrm>
                                <a:prstGeom prst="round2DiagRect">
                                  <a:avLst>
                                    <a:gd name="adj1" fmla="val 38365"/>
                                    <a:gd name="adj2" fmla="val 0"/>
                                  </a:avLst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>
                                    <a:shade val="50000"/>
                                  </a:schemeClr>
                                </a:lnRef>
                                <a:fillRef idx="1">
                                  <a:schemeClr val="accent6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b"/>
                                <a:lstStyle/>
                                <a:p>
                                  <a:pPr algn="ctr"/>
                                  <a:endParaRPr lang="en-US" sz="900" dirty="0">
                                    <a:latin typeface="Century" panose="020406040505050203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74" name="Straight Connector 73"/>
                                <p:cNvCxnSpPr/>
                                <p:nvPr/>
                              </p:nvCxnSpPr>
                              <p:spPr>
                                <a:xfrm>
                                  <a:off x="2105245" y="1064313"/>
                                  <a:ext cx="24003" cy="1194915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6">
                                    <a:shade val="50000"/>
                                  </a:schemeClr>
                                </a:lnRef>
                                <a:fillRef idx="1">
                                  <a:schemeClr val="accent6"/>
                                </a:fillRef>
                                <a:effectRef idx="0">
                                  <a:schemeClr val="accent6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</p:cxnSp>
                            <p:grpSp>
                              <p:nvGrpSpPr>
                                <p:cNvPr id="75" name="Group 74"/>
                                <p:cNvGrpSpPr/>
                                <p:nvPr/>
                              </p:nvGrpSpPr>
                              <p:grpSpPr>
                                <a:xfrm>
                                  <a:off x="123773" y="1532336"/>
                                  <a:ext cx="1253493" cy="4221379"/>
                                  <a:chOff x="123773" y="1532336"/>
                                  <a:chExt cx="1253493" cy="4221379"/>
                                </a:xfrm>
                              </p:grpSpPr>
                              <p:grpSp>
                                <p:nvGrpSpPr>
                                  <p:cNvPr id="76" name="Group 7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51757" y="1532336"/>
                                    <a:ext cx="1163958" cy="4221379"/>
                                    <a:chOff x="2103349" y="-1618662"/>
                                    <a:chExt cx="1974483" cy="6988728"/>
                                  </a:xfrm>
                                </p:grpSpPr>
                                <p:sp>
                                  <p:nvSpPr>
                                    <p:cNvPr id="78" name="Round Diagonal Corner Rectangle 7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103349" y="-1618662"/>
                                      <a:ext cx="1974483" cy="3857432"/>
                                    </a:xfrm>
                                    <a:prstGeom prst="round2DiagRect">
                                      <a:avLst>
                                        <a:gd name="adj1" fmla="val 38365"/>
                                        <a:gd name="adj2" fmla="val 0"/>
                                      </a:avLst>
                                    </a:prstGeom>
                                    <a:ln/>
                                  </p:spPr>
                                  <p:style>
                                    <a:lnRef idx="2">
                                      <a:schemeClr val="accent6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6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900" dirty="0" smtClean="0">
                                        <a:latin typeface="Century" panose="02040604050505020304" pitchFamily="18" charset="0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79" name="Straight Connector 78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2103351" y="1943822"/>
                                      <a:ext cx="11018" cy="3426244"/>
                                    </a:xfrm>
                                    <a:prstGeom prst="line">
                                      <a:avLst/>
                                    </a:prstGeom>
                                    <a:ln w="19050">
                                      <a:solidFill>
                                        <a:schemeClr val="accent6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6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6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7" name="TextBox 7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23773" y="1860196"/>
                                    <a:ext cx="1253493" cy="15986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b="1" dirty="0" smtClean="0">
                                        <a:solidFill>
                                          <a:schemeClr val="bg1"/>
                                        </a:solidFill>
                                        <a:latin typeface="Century" panose="02040604050505020304" pitchFamily="18" charset="0"/>
                                      </a:rPr>
                                      <a:t>Milestone 1</a:t>
                                    </a:r>
                                  </a:p>
                                  <a:p>
                                    <a:pPr algn="ctr"/>
                                    <a:endParaRPr lang="en-US" sz="1600" dirty="0">
                                      <a:solidFill>
                                        <a:schemeClr val="bg1"/>
                                      </a:solidFill>
                                      <a:latin typeface="Century" panose="02040604050505020304" pitchFamily="18" charset="0"/>
                                    </a:endParaRPr>
                                  </a:p>
                                  <a:p>
                                    <a:pPr algn="ctr"/>
                                    <a:r>
                                      <a:rPr lang="en-US" sz="1600" dirty="0" smtClean="0">
                                        <a:solidFill>
                                          <a:schemeClr val="bg1"/>
                                        </a:solidFill>
                                        <a:latin typeface="Century" panose="02040604050505020304" pitchFamily="18" charset="0"/>
                                      </a:rPr>
                                      <a:t>Topic Submission</a:t>
                                    </a:r>
                                    <a:endParaRPr lang="en-US" sz="1600" dirty="0">
                                      <a:solidFill>
                                        <a:schemeClr val="bg1"/>
                                      </a:solidFill>
                                      <a:latin typeface="Century" panose="020406040505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9" name="TextBox 68"/>
                              <p:cNvSpPr txBox="1"/>
                              <p:nvPr/>
                            </p:nvSpPr>
                            <p:spPr>
                              <a:xfrm>
                                <a:off x="4664987" y="1259141"/>
                                <a:ext cx="984113" cy="105572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400" b="1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Milestone 2</a:t>
                                </a:r>
                              </a:p>
                              <a:p>
                                <a:pPr algn="ctr"/>
                                <a:endParaRPr lang="en-US" sz="12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1200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Wait n Watch....</a:t>
                                </a:r>
                                <a:endParaRPr lang="en-US" sz="12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0" name="TextBox 69"/>
                              <p:cNvSpPr txBox="1"/>
                              <p:nvPr/>
                            </p:nvSpPr>
                            <p:spPr>
                              <a:xfrm>
                                <a:off x="3335892" y="1064381"/>
                                <a:ext cx="805818" cy="71692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000" b="1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Milestone 3</a:t>
                                </a:r>
                              </a:p>
                              <a:p>
                                <a:pPr algn="ctr"/>
                                <a:endParaRPr lang="en-US" sz="9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900" dirty="0" smtClean="0">
                                    <a:solidFill>
                                      <a:schemeClr val="bg1"/>
                                    </a:solidFill>
                                    <a:latin typeface="Century" panose="02040604050505020304" pitchFamily="18" charset="0"/>
                                  </a:rPr>
                                  <a:t>Wait n Watch....</a:t>
                                </a:r>
                                <a:endParaRPr lang="en-US" sz="900" dirty="0">
                                  <a:solidFill>
                                    <a:schemeClr val="bg1"/>
                                  </a:solidFill>
                                  <a:latin typeface="Century" panose="02040604050505020304" pitchFamily="18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67" name="Picture 66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0590" y="818694"/>
                              <a:ext cx="413639" cy="70342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2" name="Group 61"/>
                          <p:cNvGrpSpPr/>
                          <p:nvPr/>
                        </p:nvGrpSpPr>
                        <p:grpSpPr>
                          <a:xfrm>
                            <a:off x="2414408" y="1613925"/>
                            <a:ext cx="387655" cy="527903"/>
                            <a:chOff x="3857164" y="1132786"/>
                            <a:chExt cx="387655" cy="527903"/>
                          </a:xfrm>
                          <a:scene3d>
                            <a:camera prst="perspectiveContrastingLeftFacing"/>
                            <a:lightRig rig="threePt" dir="t"/>
                          </a:scene3d>
                        </p:grpSpPr>
                        <p:cxnSp>
                          <p:nvCxnSpPr>
                            <p:cNvPr id="63" name="Straight Arrow Connector 62"/>
                            <p:cNvCxnSpPr/>
                            <p:nvPr/>
                          </p:nvCxnSpPr>
                          <p:spPr>
                            <a:xfrm flipV="1">
                              <a:off x="3857164" y="1132786"/>
                              <a:ext cx="0" cy="526274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4" name="Straight Arrow Connector 63"/>
                            <p:cNvCxnSpPr/>
                            <p:nvPr/>
                          </p:nvCxnSpPr>
                          <p:spPr>
                            <a:xfrm flipV="1">
                              <a:off x="4244819" y="1134416"/>
                              <a:ext cx="0" cy="526273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5" name="Wave 64"/>
                            <p:cNvSpPr/>
                            <p:nvPr/>
                          </p:nvSpPr>
                          <p:spPr>
                            <a:xfrm>
                              <a:off x="3878733" y="1214365"/>
                              <a:ext cx="366074" cy="153009"/>
                            </a:xfrm>
                            <a:prstGeom prst="wave">
                              <a:avLst/>
                            </a:prstGeom>
                            <a:solidFill>
                              <a:srgbClr val="FF0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500" dirty="0" smtClean="0">
                                  <a:latin typeface="Andalus" panose="02020603050405020304" pitchFamily="18" charset="-78"/>
                                  <a:cs typeface="Andalus" panose="02020603050405020304" pitchFamily="18" charset="-78"/>
                                </a:rPr>
                                <a:t>FINISH</a:t>
                              </a:r>
                              <a:endParaRPr lang="en-US" sz="500" dirty="0">
                                <a:latin typeface="Andalus" panose="02020603050405020304" pitchFamily="18" charset="-78"/>
                                <a:cs typeface="Andalus" panose="02020603050405020304" pitchFamily="18" charset="-78"/>
                              </a:endParaRPr>
                            </a:p>
                          </p:txBody>
                        </p:sp>
                      </p:grpSp>
                    </p:grpSp>
                    <p:pic>
                      <p:nvPicPr>
                        <p:cNvPr id="60" name="Picture 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2228476" y="1786189"/>
                          <a:ext cx="462559" cy="471379"/>
                        </a:xfrm>
                        <a:prstGeom prst="rect">
                          <a:avLst/>
                        </a:prstGeom>
                      </p:spPr>
                    </p:pic>
                  </p:grp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7711463" y="2002296"/>
                        <a:ext cx="23279" cy="990223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</p:cxnSp>
                </p:grp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325801" y="1445276"/>
                      <a:ext cx="59559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Century" panose="02040604050505020304" pitchFamily="18" charset="0"/>
                        </a:rPr>
                        <a:t>Winner</a:t>
                      </a:r>
                      <a:endParaRPr lang="en-US" sz="800" dirty="0">
                        <a:solidFill>
                          <a:schemeClr val="bg1"/>
                        </a:solidFill>
                        <a:latin typeface="Century" panose="02040604050505020304" pitchFamily="18" charset="0"/>
                      </a:endParaRPr>
                    </a:p>
                  </p:txBody>
                </p:sp>
                <p:cxnSp>
                  <p:nvCxnSpPr>
                    <p:cNvPr id="50" name="Curved Connector 49"/>
                    <p:cNvCxnSpPr/>
                    <p:nvPr/>
                  </p:nvCxnSpPr>
                  <p:spPr>
                    <a:xfrm rot="16200000" flipV="1">
                      <a:off x="3578800" y="1475680"/>
                      <a:ext cx="990705" cy="606108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Pentagon 50"/>
                    <p:cNvSpPr/>
                    <p:nvPr/>
                  </p:nvSpPr>
                  <p:spPr>
                    <a:xfrm flipH="1">
                      <a:off x="715367" y="1961285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Pentagon 51"/>
                    <p:cNvSpPr/>
                    <p:nvPr/>
                  </p:nvSpPr>
                  <p:spPr>
                    <a:xfrm flipH="1">
                      <a:off x="721911" y="2982988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Pentagon 52"/>
                    <p:cNvSpPr/>
                    <p:nvPr/>
                  </p:nvSpPr>
                  <p:spPr>
                    <a:xfrm flipH="1">
                      <a:off x="743778" y="4030662"/>
                      <a:ext cx="3028956" cy="774177"/>
                    </a:xfrm>
                    <a:prstGeom prst="homePlat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accent6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" name="Curved Connector 53"/>
                    <p:cNvCxnSpPr/>
                    <p:nvPr/>
                  </p:nvCxnSpPr>
                  <p:spPr>
                    <a:xfrm rot="5400000">
                      <a:off x="3577747" y="3668328"/>
                      <a:ext cx="990705" cy="606108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urved Connector 54"/>
                    <p:cNvCxnSpPr/>
                    <p:nvPr/>
                  </p:nvCxnSpPr>
                  <p:spPr>
                    <a:xfrm rot="10800000">
                      <a:off x="3744323" y="2141901"/>
                      <a:ext cx="631514" cy="532763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urved Connector 55"/>
                    <p:cNvCxnSpPr/>
                    <p:nvPr/>
                  </p:nvCxnSpPr>
                  <p:spPr>
                    <a:xfrm rot="10800000" flipV="1">
                      <a:off x="3757235" y="2947485"/>
                      <a:ext cx="605600" cy="479973"/>
                    </a:xfrm>
                    <a:prstGeom prst="curvedConnector3">
                      <a:avLst/>
                    </a:prstGeom>
                    <a:ln>
                      <a:solidFill>
                        <a:schemeClr val="accent6"/>
                      </a:solidFill>
                      <a:tailEnd type="triangle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040769" y="1162866"/>
                    <a:ext cx="25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1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Form </a:t>
                    </a:r>
                    <a:r>
                      <a:rPr lang="en-US" sz="1200" dirty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teams of up to 4 associates (individual entries accepted</a:t>
                    </a:r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)</a:t>
                    </a:r>
                    <a:endParaRPr lang="en-US" sz="1400" dirty="0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043669" y="2179573"/>
                    <a:ext cx="2364782" cy="6709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2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pPr lvl="0" algn="ctr" defTabSz="889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Nominate a primary Correspondent</a:t>
                    </a:r>
                    <a:endParaRPr lang="en-US" sz="1200" dirty="0">
                      <a:solidFill>
                        <a:srgbClr val="F7F7F7"/>
                      </a:solidFill>
                      <a:latin typeface="Century" panose="020406040505050203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959508" y="3231084"/>
                    <a:ext cx="2445756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3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Select a topic pertinent to MES</a:t>
                    </a:r>
                    <a:endParaRPr lang="en-US" sz="1200" dirty="0">
                      <a:solidFill>
                        <a:srgbClr val="F7F7F7"/>
                      </a:solidFill>
                      <a:latin typeface="Century" panose="02040604050505020304" pitchFamily="18" charset="0"/>
                      <a:cs typeface="Arial" panose="020B0604020202020204" pitchFamily="34" charset="0"/>
                    </a:endParaRPr>
                  </a:p>
                  <a:p>
                    <a:endParaRPr lang="en-US" sz="1400" dirty="0">
                      <a:solidFill>
                        <a:srgbClr val="F7F7F7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074772" y="4207376"/>
                    <a:ext cx="215859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600" b="1" u="sng" dirty="0" smtClean="0">
                        <a:solidFill>
                          <a:srgbClr val="F7F7F7"/>
                        </a:solidFill>
                      </a:rPr>
                      <a:t>Step 4</a:t>
                    </a:r>
                    <a:r>
                      <a:rPr lang="en-US" sz="1400" dirty="0" smtClean="0">
                        <a:solidFill>
                          <a:srgbClr val="F7F7F7"/>
                        </a:solidFill>
                      </a:rPr>
                      <a:t>: 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Submit your topic by</a:t>
                    </a:r>
                  </a:p>
                  <a:p>
                    <a:pPr algn="ctr"/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 04</a:t>
                    </a:r>
                    <a:r>
                      <a:rPr lang="en-US" sz="1200" baseline="300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th</a:t>
                    </a:r>
                    <a:r>
                      <a:rPr lang="en-US" sz="1200" dirty="0" smtClean="0">
                        <a:solidFill>
                          <a:srgbClr val="F7F7F7"/>
                        </a:solidFill>
                        <a:latin typeface="Century" panose="02040604050505020304" pitchFamily="18" charset="0"/>
                        <a:cs typeface="Arial" panose="020B0604020202020204" pitchFamily="34" charset="0"/>
                      </a:rPr>
                      <a:t> Sep, 2017</a:t>
                    </a:r>
                    <a:endParaRPr lang="en-US" sz="1400" dirty="0">
                      <a:solidFill>
                        <a:srgbClr val="F7F7F7"/>
                      </a:solidFill>
                    </a:endParaRPr>
                  </a:p>
                </p:txBody>
              </p:sp>
            </p:grp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111" y="1199978"/>
                  <a:ext cx="533847" cy="539295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138" y="2246622"/>
                  <a:ext cx="530352" cy="530352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7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917" y="3271284"/>
                  <a:ext cx="548640" cy="548640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994" y="4321338"/>
                  <a:ext cx="539496" cy="539496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/>
              <p:cNvSpPr txBox="1"/>
              <p:nvPr/>
            </p:nvSpPr>
            <p:spPr>
              <a:xfrm>
                <a:off x="346591" y="194231"/>
                <a:ext cx="95733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" panose="02040604050505020304" pitchFamily="18" charset="0"/>
                    <a:cs typeface="Arial" panose="020B0604020202020204" pitchFamily="34" charset="0"/>
                  </a:rPr>
                  <a:t>MES Whitepaper Challenge 2017</a:t>
                </a:r>
                <a:endPara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670970" y="93147"/>
                <a:ext cx="2428843" cy="1678130"/>
                <a:chOff x="-61284" y="143688"/>
                <a:chExt cx="2483796" cy="1702359"/>
              </a:xfrm>
            </p:grpSpPr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714" b="7696"/>
                <a:stretch/>
              </p:blipFill>
              <p:spPr>
                <a:xfrm>
                  <a:off x="179223" y="143688"/>
                  <a:ext cx="1918731" cy="1385669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-61284" y="1415160"/>
                  <a:ext cx="24837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i="1" dirty="0" smtClean="0">
                      <a:solidFill>
                        <a:srgbClr val="0070C0"/>
                      </a:solidFill>
                      <a:latin typeface="Century" panose="02040604050505020304" pitchFamily="18" charset="0"/>
                    </a:rPr>
                    <a:t>Time to wear your writer’s cap &amp; pen down your thoughts</a:t>
                  </a:r>
                  <a:endParaRPr lang="en-US" sz="1100" i="1" dirty="0">
                    <a:solidFill>
                      <a:srgbClr val="0070C0"/>
                    </a:solidFill>
                    <a:latin typeface="Century" panose="02040604050505020304" pitchFamily="18" charset="0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0337191" y="2202553"/>
                <a:ext cx="1500604" cy="1537093"/>
                <a:chOff x="10447099" y="2187824"/>
                <a:chExt cx="1500604" cy="1537093"/>
              </a:xfrm>
            </p:grpSpPr>
            <p:sp>
              <p:nvSpPr>
                <p:cNvPr id="94" name="Bevel 93"/>
                <p:cNvSpPr/>
                <p:nvPr/>
              </p:nvSpPr>
              <p:spPr>
                <a:xfrm>
                  <a:off x="10486856" y="3223246"/>
                  <a:ext cx="1394490" cy="501671"/>
                </a:xfrm>
                <a:prstGeom prst="bevel">
                  <a:avLst/>
                </a:prstGeom>
                <a:solidFill>
                  <a:srgbClr val="D7D7D7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932"/>
                <a:stretch/>
              </p:blipFill>
              <p:spPr>
                <a:xfrm>
                  <a:off x="10447099" y="2187824"/>
                  <a:ext cx="1500604" cy="1021678"/>
                </a:xfrm>
                <a:prstGeom prst="rect">
                  <a:avLst/>
                </a:prstGeom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10564923" y="2600864"/>
                  <a:ext cx="1321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Century" panose="02040604050505020304" pitchFamily="18" charset="0"/>
                    </a:rPr>
                    <a:t>Your journey </a:t>
                  </a:r>
                </a:p>
                <a:p>
                  <a:r>
                    <a:rPr lang="en-US" b="1" dirty="0" smtClean="0">
                      <a:solidFill>
                        <a:srgbClr val="0070C0"/>
                      </a:solidFill>
                      <a:latin typeface="Monotype Corsiva" panose="03010101010201010101" pitchFamily="66" charset="0"/>
                    </a:rPr>
                    <a:t>Begins </a:t>
                  </a:r>
                  <a:r>
                    <a:rPr lang="en-US" sz="1400" dirty="0" smtClean="0">
                      <a:latin typeface="Century" panose="02040604050505020304" pitchFamily="18" charset="0"/>
                    </a:rPr>
                    <a:t>here...</a:t>
                  </a:r>
                  <a:endParaRPr lang="en-US" sz="1400" dirty="0">
                    <a:latin typeface="Century" panose="02040604050505020304" pitchFamily="18" charset="0"/>
                  </a:endParaRPr>
                </a:p>
              </p:txBody>
            </p:sp>
            <p:sp>
              <p:nvSpPr>
                <p:cNvPr id="97" name="Down Arrow 96"/>
                <p:cNvSpPr/>
                <p:nvPr/>
              </p:nvSpPr>
              <p:spPr>
                <a:xfrm>
                  <a:off x="11664972" y="2952234"/>
                  <a:ext cx="161934" cy="19417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9793995" y="4370583"/>
              <a:ext cx="2394709" cy="2459717"/>
              <a:chOff x="9994328" y="4635924"/>
              <a:chExt cx="2194376" cy="2194376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EFEFF"/>
                  </a:clrFrom>
                  <a:clrTo>
                    <a:srgbClr val="FE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4328" y="4635924"/>
                <a:ext cx="2194376" cy="2194376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 rot="21371249">
                <a:off x="10187979" y="5043472"/>
                <a:ext cx="1787356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Century" panose="02040604050505020304" pitchFamily="18" charset="0"/>
                  </a:rPr>
                  <a:t>Note:</a:t>
                </a:r>
              </a:p>
              <a:p>
                <a:r>
                  <a:rPr lang="en-US" sz="900" dirty="0">
                    <a:latin typeface="Century" panose="02040604050505020304" pitchFamily="18" charset="0"/>
                  </a:rPr>
                  <a:t>Topics should be relevant to MES: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900" dirty="0">
                    <a:latin typeface="Century" panose="02040604050505020304" pitchFamily="18" charset="0"/>
                  </a:rPr>
                  <a:t>Ideas for topics can be taken from MES use cases / best practices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900" dirty="0">
                    <a:latin typeface="Century" panose="02040604050505020304" pitchFamily="18" charset="0"/>
                  </a:rPr>
                  <a:t>Ideas for topics can also be upcoming or best in class technologies and techniques used in similar industries that will be beneficial to MES</a:t>
                </a:r>
              </a:p>
              <a:p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9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0" y="6532772"/>
            <a:ext cx="12192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Century" panose="02040604050505020304" pitchFamily="18" charset="0"/>
                <a:ea typeface="Gungsuh" panose="02030600000101010101" pitchFamily="18" charset="-127"/>
                <a:cs typeface="Utsaah" panose="020B0604020202020204" pitchFamily="34" charset="0"/>
              </a:rPr>
              <a:t>One MES-Customer Engagement initiative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-3297" y="-5615"/>
            <a:ext cx="12192001" cy="7155562"/>
            <a:chOff x="-3297" y="-5615"/>
            <a:chExt cx="12192001" cy="7155562"/>
          </a:xfrm>
        </p:grpSpPr>
        <p:grpSp>
          <p:nvGrpSpPr>
            <p:cNvPr id="99" name="Group 98"/>
            <p:cNvGrpSpPr/>
            <p:nvPr/>
          </p:nvGrpSpPr>
          <p:grpSpPr>
            <a:xfrm>
              <a:off x="-3297" y="-5615"/>
              <a:ext cx="12192001" cy="6858000"/>
              <a:chOff x="-3297" y="-5615"/>
              <a:chExt cx="12192001" cy="68580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-3297" y="-5615"/>
                <a:ext cx="12192001" cy="68580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rgbClr val="F7F7F7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46591" y="194231"/>
                <a:ext cx="95733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" panose="02040604050505020304" pitchFamily="18" charset="0"/>
                    <a:cs typeface="Arial" panose="020B0604020202020204" pitchFamily="34" charset="0"/>
                  </a:rPr>
                  <a:t>MES Whitepaper Challenge 2017</a:t>
                </a:r>
                <a:endPara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670970" y="93147"/>
                <a:ext cx="2428843" cy="1678130"/>
                <a:chOff x="-61284" y="143688"/>
                <a:chExt cx="2483796" cy="1702359"/>
              </a:xfrm>
            </p:grpSpPr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714" b="7696"/>
                <a:stretch/>
              </p:blipFill>
              <p:spPr>
                <a:xfrm>
                  <a:off x="179223" y="143688"/>
                  <a:ext cx="1918731" cy="1385669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-61284" y="1415160"/>
                  <a:ext cx="24837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i="1" dirty="0" smtClean="0">
                      <a:solidFill>
                        <a:srgbClr val="0070C0"/>
                      </a:solidFill>
                      <a:latin typeface="Century" panose="02040604050505020304" pitchFamily="18" charset="0"/>
                    </a:rPr>
                    <a:t>Time to wear your writer’s cap &amp; pen down your thoughts</a:t>
                  </a:r>
                  <a:endParaRPr lang="en-US" sz="1100" i="1" dirty="0">
                    <a:solidFill>
                      <a:srgbClr val="0070C0"/>
                    </a:solidFill>
                    <a:latin typeface="Century" panose="02040604050505020304" pitchFamily="18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936434" y="963671"/>
              <a:ext cx="7590621" cy="6186276"/>
              <a:chOff x="1877760" y="1596532"/>
              <a:chExt cx="6955616" cy="5518933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EFEFF"/>
                  </a:clrFrom>
                  <a:clrTo>
                    <a:srgbClr val="FE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760" y="1596532"/>
                <a:ext cx="6955616" cy="5518933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 rot="21441223">
                <a:off x="2953085" y="2518390"/>
                <a:ext cx="4845345" cy="315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Dear All,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Please join us for an interactive session on </a:t>
                </a:r>
                <a:r>
                  <a:rPr lang="en-US" sz="1600" b="1" dirty="0"/>
                  <a:t>MES Whitepaper Challenge 2017</a:t>
                </a:r>
                <a:r>
                  <a:rPr lang="en-US" sz="1600" dirty="0"/>
                  <a:t>.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What you can expect to be discussed ?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What is the purpose of writing a whitepaper?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Whitepaper examples and best practices.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MES Whitepaper challenge guidelines, and rules.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Frequently asked questions (FAQs).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48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0" y="6532772"/>
            <a:ext cx="1219200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Century" panose="02040604050505020304" pitchFamily="18" charset="0"/>
                <a:ea typeface="Gungsuh" panose="02030600000101010101" pitchFamily="18" charset="-127"/>
                <a:cs typeface="Utsaah" panose="020B0604020202020204" pitchFamily="34" charset="0"/>
              </a:rPr>
              <a:t>One MES-Customer Engagement initiative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-3297" y="-5615"/>
            <a:ext cx="12192001" cy="6858000"/>
            <a:chOff x="-3297" y="-5615"/>
            <a:chExt cx="12192001" cy="6858000"/>
          </a:xfrm>
        </p:grpSpPr>
        <p:sp>
          <p:nvSpPr>
            <p:cNvPr id="98" name="Rectangle 97"/>
            <p:cNvSpPr/>
            <p:nvPr/>
          </p:nvSpPr>
          <p:spPr>
            <a:xfrm>
              <a:off x="-3297" y="-5615"/>
              <a:ext cx="12192001" cy="6858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 anchorCtr="0"/>
            <a:lstStyle/>
            <a:p>
              <a:pPr>
                <a:spcAft>
                  <a:spcPts val="600"/>
                </a:spcAft>
              </a:pPr>
              <a:endParaRPr lang="en-US" dirty="0">
                <a:solidFill>
                  <a:srgbClr val="F7F7F7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6591" y="194231"/>
              <a:ext cx="9573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MES Whitepaper Challenge 2017</a:t>
              </a:r>
              <a:endPara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670970" y="93147"/>
              <a:ext cx="2428843" cy="1678130"/>
              <a:chOff x="-61284" y="143688"/>
              <a:chExt cx="2483796" cy="1702359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714" b="7696"/>
              <a:stretch/>
            </p:blipFill>
            <p:spPr>
              <a:xfrm>
                <a:off x="179223" y="143688"/>
                <a:ext cx="1918731" cy="1385669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-61284" y="1415160"/>
                <a:ext cx="24837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 smtClean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Time to wear your writer’s cap &amp; pen down your thoughts</a:t>
                </a:r>
                <a:endParaRPr lang="en-US" sz="1100" i="1" dirty="0">
                  <a:solidFill>
                    <a:srgbClr val="0070C0"/>
                  </a:solidFill>
                  <a:latin typeface="Century" panose="02040604050505020304" pitchFamily="18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AE8"/>
              </a:clrFrom>
              <a:clrTo>
                <a:srgbClr val="EBEA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2"/>
          <a:stretch/>
        </p:blipFill>
        <p:spPr>
          <a:xfrm>
            <a:off x="731108" y="3823522"/>
            <a:ext cx="9188793" cy="23970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080" y="1064756"/>
            <a:ext cx="8670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Need more clarification about Whitepaper.....?????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Here we are with an exciting workshop to clarify all your doubts...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803357" y="2016087"/>
            <a:ext cx="1751682" cy="1619479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Whitepaper ??????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2" y="1658940"/>
            <a:ext cx="8207545" cy="50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297" y="-5615"/>
            <a:ext cx="12195297" cy="6886738"/>
            <a:chOff x="-3297" y="-5615"/>
            <a:chExt cx="12195297" cy="6886738"/>
          </a:xfrm>
        </p:grpSpPr>
        <p:sp>
          <p:nvSpPr>
            <p:cNvPr id="89" name="TextBox 88"/>
            <p:cNvSpPr txBox="1"/>
            <p:nvPr/>
          </p:nvSpPr>
          <p:spPr>
            <a:xfrm>
              <a:off x="0" y="6532772"/>
              <a:ext cx="1219200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spc="300" dirty="0" smtClean="0">
                  <a:latin typeface="Century" panose="02040604050505020304" pitchFamily="18" charset="0"/>
                  <a:ea typeface="Gungsuh" panose="02030600000101010101" pitchFamily="18" charset="-127"/>
                  <a:cs typeface="Utsaah" panose="020B0604020202020204" pitchFamily="34" charset="0"/>
                </a:rPr>
                <a:t>One MES-Customer Engagement initiative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-3297" y="-5615"/>
              <a:ext cx="12192001" cy="6858000"/>
              <a:chOff x="-3297" y="-5615"/>
              <a:chExt cx="12192001" cy="68580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-3297" y="-5615"/>
                <a:ext cx="12192001" cy="68580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 anchorCtr="0"/>
              <a:lstStyle/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rgbClr val="F7F7F7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46591" y="194231"/>
                <a:ext cx="95733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" panose="02040604050505020304" pitchFamily="18" charset="0"/>
                    <a:cs typeface="Arial" panose="020B0604020202020204" pitchFamily="34" charset="0"/>
                  </a:rPr>
                  <a:t>MES Whitepaper Challenge 2017</a:t>
                </a:r>
                <a:endPara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670970" y="93147"/>
                <a:ext cx="2428843" cy="1678130"/>
                <a:chOff x="-61284" y="143688"/>
                <a:chExt cx="2483796" cy="1702359"/>
              </a:xfrm>
            </p:grpSpPr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714" b="7696"/>
                <a:stretch/>
              </p:blipFill>
              <p:spPr>
                <a:xfrm>
                  <a:off x="179223" y="143688"/>
                  <a:ext cx="1918731" cy="1385669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-61284" y="1415160"/>
                  <a:ext cx="24837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i="1" dirty="0" smtClean="0">
                      <a:solidFill>
                        <a:srgbClr val="0070C0"/>
                      </a:solidFill>
                      <a:latin typeface="Century" panose="02040604050505020304" pitchFamily="18" charset="0"/>
                    </a:rPr>
                    <a:t>Time to wear your writer’s cap &amp; pen down your thoughts</a:t>
                  </a:r>
                  <a:endParaRPr lang="en-US" sz="1100" i="1" dirty="0">
                    <a:solidFill>
                      <a:srgbClr val="0070C0"/>
                    </a:solidFill>
                    <a:latin typeface="Century" panose="02040604050505020304" pitchFamily="18" charset="0"/>
                  </a:endParaRPr>
                </a:p>
              </p:txBody>
            </p:sp>
          </p:grp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BEAE8"/>
                </a:clrFrom>
                <a:clrTo>
                  <a:srgbClr val="EBEA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912"/>
            <a:stretch/>
          </p:blipFill>
          <p:spPr>
            <a:xfrm>
              <a:off x="1436190" y="4054879"/>
              <a:ext cx="9188793" cy="239706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27768" y="1165537"/>
              <a:ext cx="7967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Need more clarification about Whitepaper.....?????</a:t>
              </a:r>
              <a:endParaRPr lang="en-US" b="1" i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Cloud Callout 5"/>
            <p:cNvSpPr/>
            <p:nvPr/>
          </p:nvSpPr>
          <p:spPr>
            <a:xfrm>
              <a:off x="5122843" y="2016450"/>
              <a:ext cx="2038120" cy="1519963"/>
            </a:xfrm>
            <a:prstGeom prst="cloudCallout">
              <a:avLst>
                <a:gd name="adj1" fmla="val -6779"/>
                <a:gd name="adj2" fmla="val 8062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DeflateInflateDeflat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F7F7F7"/>
                  </a:solidFill>
                </a:rPr>
                <a:t>What is Whitepaper ??????</a:t>
              </a:r>
              <a:endParaRPr lang="en-US" dirty="0">
                <a:solidFill>
                  <a:srgbClr val="F7F7F7"/>
                </a:solidFill>
              </a:endParaRPr>
            </a:p>
          </p:txBody>
        </p:sp>
        <p:sp>
          <p:nvSpPr>
            <p:cNvPr id="12" name="Cloud Callout 11"/>
            <p:cNvSpPr/>
            <p:nvPr/>
          </p:nvSpPr>
          <p:spPr>
            <a:xfrm rot="900129">
              <a:off x="9641690" y="2858889"/>
              <a:ext cx="2038120" cy="1519963"/>
            </a:xfrm>
            <a:prstGeom prst="cloudCallout">
              <a:avLst>
                <a:gd name="adj1" fmla="val -33806"/>
                <a:gd name="adj2" fmla="val 74822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InflateTop">
                <a:avLst>
                  <a:gd name="adj" fmla="val 5770"/>
                </a:avLst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What is purpose of writing Whitepaper ??????</a:t>
              </a:r>
              <a:endPara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Cloud Callout 12"/>
            <p:cNvSpPr/>
            <p:nvPr/>
          </p:nvSpPr>
          <p:spPr>
            <a:xfrm rot="20347035">
              <a:off x="450294" y="3065927"/>
              <a:ext cx="2038120" cy="1519963"/>
            </a:xfrm>
            <a:prstGeom prst="cloudCallout">
              <a:avLst>
                <a:gd name="adj1" fmla="val 23838"/>
                <a:gd name="adj2" fmla="val 73282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InflateTop">
                <a:avLst>
                  <a:gd name="adj" fmla="val 5770"/>
                </a:avLst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Whitepaper examples &amp; Best Practices  ??????</a:t>
              </a:r>
              <a:endPara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Cloud Callout 13"/>
            <p:cNvSpPr/>
            <p:nvPr/>
          </p:nvSpPr>
          <p:spPr>
            <a:xfrm rot="900129">
              <a:off x="8176501" y="2477203"/>
              <a:ext cx="1527548" cy="1262539"/>
            </a:xfrm>
            <a:prstGeom prst="cloudCallout">
              <a:avLst>
                <a:gd name="adj1" fmla="val -9461"/>
                <a:gd name="adj2" fmla="val 81832"/>
              </a:avLst>
            </a:prstGeom>
            <a:solidFill>
              <a:srgbClr val="FFC000"/>
            </a:solidFill>
            <a:ln>
              <a:solidFill>
                <a:srgbClr val="CF39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InflateTop">
                <a:avLst>
                  <a:gd name="adj" fmla="val 5770"/>
                </a:avLst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Guidelines and Rules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??????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Cloud Callout 14"/>
            <p:cNvSpPr/>
            <p:nvPr/>
          </p:nvSpPr>
          <p:spPr>
            <a:xfrm rot="20357567">
              <a:off x="2428925" y="2474432"/>
              <a:ext cx="1527548" cy="1262539"/>
            </a:xfrm>
            <a:prstGeom prst="cloudCallout">
              <a:avLst>
                <a:gd name="adj1" fmla="val 1259"/>
                <a:gd name="adj2" fmla="val 82070"/>
              </a:avLst>
            </a:prstGeom>
            <a:solidFill>
              <a:srgbClr val="FFC000"/>
            </a:solidFill>
            <a:ln>
              <a:solidFill>
                <a:srgbClr val="CF39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InflateTop">
                <a:avLst>
                  <a:gd name="adj" fmla="val 5770"/>
                </a:avLst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Frequently Asked Questions ??????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Cloud Callout 15"/>
            <p:cNvSpPr/>
            <p:nvPr/>
          </p:nvSpPr>
          <p:spPr>
            <a:xfrm rot="900129">
              <a:off x="7015438" y="2879289"/>
              <a:ext cx="1106236" cy="967430"/>
            </a:xfrm>
            <a:prstGeom prst="cloudCallout">
              <a:avLst>
                <a:gd name="adj1" fmla="val -9461"/>
                <a:gd name="adj2" fmla="val 8183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InflateTop">
                <a:avLst>
                  <a:gd name="adj" fmla="val 5770"/>
                </a:avLst>
              </a:prstTxWarp>
              <a:noAutofit/>
            </a:bodyPr>
            <a:lstStyle/>
            <a:p>
              <a:pPr algn="ctr"/>
              <a:endParaRPr lang="en-US" sz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  <p:sp>
          <p:nvSpPr>
            <p:cNvPr id="18" name="Cloud Callout 17"/>
            <p:cNvSpPr/>
            <p:nvPr/>
          </p:nvSpPr>
          <p:spPr>
            <a:xfrm>
              <a:off x="3943893" y="2640055"/>
              <a:ext cx="1106236" cy="967430"/>
            </a:xfrm>
            <a:prstGeom prst="cloudCallout">
              <a:avLst>
                <a:gd name="adj1" fmla="val 33060"/>
                <a:gd name="adj2" fmla="val 9490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InflateTop">
                <a:avLst>
                  <a:gd name="adj" fmla="val 5770"/>
                </a:avLst>
              </a:prstTxWarp>
              <a:noAutofit/>
            </a:bodyPr>
            <a:lstStyle/>
            <a:p>
              <a:pPr algn="ctr"/>
              <a:endParaRPr lang="en-US" sz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20352357">
              <a:off x="4203957" y="2557065"/>
              <a:ext cx="7925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Algerian" panose="04020705040A02060702" pitchFamily="82" charset="0"/>
                </a:rPr>
                <a:t>?</a:t>
              </a:r>
              <a:endParaRPr lang="en-US" sz="6000" dirty="0">
                <a:solidFill>
                  <a:schemeClr val="bg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055033">
              <a:off x="7300541" y="2885102"/>
              <a:ext cx="7925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latin typeface="Algerian" panose="04020705040A02060702" pitchFamily="82" charset="0"/>
                </a:rPr>
                <a:t>?</a:t>
              </a:r>
              <a:endParaRPr lang="en-US" sz="6000" dirty="0">
                <a:solidFill>
                  <a:schemeClr val="bg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8660" y="5896238"/>
              <a:ext cx="12030044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Here we are with an interactive workshop to clarify all your doubts on ....</a:t>
              </a:r>
              <a:r>
                <a:rPr lang="en-US" sz="40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2800" b="1" i="1" dirty="0">
                  <a:solidFill>
                    <a:schemeClr val="accent2">
                      <a:lumMod val="75000"/>
                    </a:schemeClr>
                  </a:solidFill>
                </a:rPr>
                <a:t>13</a:t>
              </a:r>
              <a:r>
                <a:rPr lang="en-US" sz="2800" b="1" i="1" baseline="30000" dirty="0">
                  <a:solidFill>
                    <a:schemeClr val="accent2">
                      <a:lumMod val="75000"/>
                    </a:schemeClr>
                  </a:solidFill>
                </a:rPr>
                <a:t>th</a:t>
              </a:r>
              <a:r>
                <a:rPr lang="en-US" sz="2800" b="1" i="1" dirty="0">
                  <a:solidFill>
                    <a:schemeClr val="accent2">
                      <a:lumMod val="75000"/>
                    </a:schemeClr>
                  </a:solidFill>
                </a:rPr>
                <a:t> Sep’17 @ 4:30 PM – 5:30 PM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7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0669" y="352540"/>
            <a:ext cx="10535413" cy="4693187"/>
            <a:chOff x="1090669" y="352540"/>
            <a:chExt cx="10535413" cy="4693187"/>
          </a:xfrm>
        </p:grpSpPr>
        <p:sp>
          <p:nvSpPr>
            <p:cNvPr id="17" name="Rectangle 16"/>
            <p:cNvSpPr/>
            <p:nvPr/>
          </p:nvSpPr>
          <p:spPr>
            <a:xfrm>
              <a:off x="1090669" y="352540"/>
              <a:ext cx="10455008" cy="469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xplosion 1 8"/>
            <p:cNvSpPr/>
            <p:nvPr/>
          </p:nvSpPr>
          <p:spPr>
            <a:xfrm>
              <a:off x="4373696" y="1938970"/>
              <a:ext cx="2787267" cy="2599981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2"/>
                  </a:solidFill>
                </a:rPr>
                <a:t>15 Days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40" t="7104" r="18334" b="57114"/>
            <a:stretch/>
          </p:blipFill>
          <p:spPr>
            <a:xfrm>
              <a:off x="3922004" y="3712686"/>
              <a:ext cx="3624550" cy="133304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090669" y="678970"/>
              <a:ext cx="88292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MES Whitepaper Challenge 2017</a:t>
              </a:r>
              <a:endPara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714" b="7696"/>
            <a:stretch/>
          </p:blipFill>
          <p:spPr>
            <a:xfrm>
              <a:off x="9578257" y="577886"/>
              <a:ext cx="1730447" cy="136594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386019" y="1831262"/>
              <a:ext cx="224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>
                  <a:solidFill>
                    <a:srgbClr val="0070C0"/>
                  </a:solidFill>
                  <a:latin typeface="Century" panose="02040604050505020304" pitchFamily="18" charset="0"/>
                </a:rPr>
                <a:t>Time to wear your writer’s cap &amp; pen down your thoughts</a:t>
              </a:r>
              <a:endParaRPr lang="en-US" sz="1100" i="1" dirty="0">
                <a:solidFill>
                  <a:srgbClr val="0070C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7750" y="1569190"/>
              <a:ext cx="72821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FF0000"/>
                  </a:solidFill>
                </a:rPr>
                <a:t>A gentle reminder!!!!!!!!!!!  ONLY 15 days to submit the final script...... </a:t>
              </a:r>
            </a:p>
            <a:p>
              <a:pPr algn="ctr"/>
              <a:r>
                <a:rPr lang="en-US" b="1" i="1" dirty="0" smtClean="0">
                  <a:solidFill>
                    <a:srgbClr val="FF0000"/>
                  </a:solidFill>
                </a:rPr>
                <a:t>HURRY up.....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793067" y="2353400"/>
              <a:ext cx="1919617" cy="1557586"/>
              <a:chOff x="1793067" y="2540689"/>
              <a:chExt cx="1919617" cy="1557586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393"/>
              <a:stretch/>
            </p:blipFill>
            <p:spPr>
              <a:xfrm>
                <a:off x="1793067" y="2540689"/>
                <a:ext cx="1919617" cy="1557586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116578" y="3307458"/>
                <a:ext cx="1231209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F395D"/>
                    </a:solidFill>
                  </a:rPr>
                  <a:t>8</a:t>
                </a:r>
                <a:r>
                  <a:rPr lang="en-US" b="1" baseline="30000" dirty="0" smtClean="0">
                    <a:solidFill>
                      <a:srgbClr val="CF395D"/>
                    </a:solidFill>
                  </a:rPr>
                  <a:t>th</a:t>
                </a:r>
                <a:r>
                  <a:rPr lang="en-US" b="1" dirty="0" smtClean="0">
                    <a:solidFill>
                      <a:srgbClr val="CF395D"/>
                    </a:solidFill>
                  </a:rPr>
                  <a:t> December</a:t>
                </a:r>
                <a:endParaRPr lang="en-US" b="1" dirty="0">
                  <a:solidFill>
                    <a:srgbClr val="CF395D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978866" y="3914918"/>
              <a:ext cx="1717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Last day of submission..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8246" y="2270263"/>
              <a:ext cx="2394709" cy="245971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21371249">
              <a:off x="8209576" y="2937158"/>
              <a:ext cx="19505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Century" panose="02040604050505020304" pitchFamily="18" charset="0"/>
                </a:rPr>
                <a:t>Note:</a:t>
              </a:r>
            </a:p>
            <a:p>
              <a:r>
                <a:rPr lang="en-US" sz="900" dirty="0" smtClean="0">
                  <a:latin typeface="Century" panose="02040604050505020304" pitchFamily="18" charset="0"/>
                </a:rPr>
                <a:t>We will be arranging 15 mins discussion with each team to discuss the progress and in case anyone is facing any challenge.</a:t>
              </a:r>
            </a:p>
            <a:p>
              <a:r>
                <a:rPr lang="en-US" sz="900" dirty="0" smtClean="0">
                  <a:latin typeface="Century" panose="02040604050505020304" pitchFamily="18" charset="0"/>
                </a:rPr>
                <a:t>Feel free to reach out to us in case of queries....</a:t>
              </a:r>
            </a:p>
            <a:p>
              <a:endParaRPr lang="en-US" sz="900" dirty="0">
                <a:latin typeface="Century" panose="02040604050505020304" pitchFamily="18" charset="0"/>
              </a:endParaRPr>
            </a:p>
            <a:p>
              <a:r>
                <a:rPr lang="en-US" sz="900" dirty="0" smtClean="0">
                  <a:latin typeface="Century" panose="02040604050505020304" pitchFamily="18" charset="0"/>
                </a:rPr>
                <a:t>-- MES Customer Work stream!</a:t>
              </a:r>
              <a:endParaRPr lang="en-US" sz="900" dirty="0">
                <a:latin typeface="Century" panose="02040604050505020304" pitchFamily="18" charset="0"/>
              </a:endParaRPr>
            </a:p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8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1082</Words>
  <Application>Microsoft Office PowerPoint</Application>
  <PresentationFormat>Widescreen</PresentationFormat>
  <Paragraphs>213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Gungsuh</vt:lpstr>
      <vt:lpstr>Algerian</vt:lpstr>
      <vt:lpstr>Andalus</vt:lpstr>
      <vt:lpstr>Arial</vt:lpstr>
      <vt:lpstr>Calibri</vt:lpstr>
      <vt:lpstr>Calibri Light</vt:lpstr>
      <vt:lpstr>Century</vt:lpstr>
      <vt:lpstr>Century Gothic</vt:lpstr>
      <vt:lpstr>Comic Sans MS</vt:lpstr>
      <vt:lpstr>Copperplate Gothic Light</vt:lpstr>
      <vt:lpstr>Monotype Corsiva</vt:lpstr>
      <vt:lpstr>Utsaah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shende, Tanvi</dc:creator>
  <cp:lastModifiedBy>Saikat Choudhury</cp:lastModifiedBy>
  <cp:revision>141</cp:revision>
  <dcterms:created xsi:type="dcterms:W3CDTF">2017-06-30T06:38:28Z</dcterms:created>
  <dcterms:modified xsi:type="dcterms:W3CDTF">2018-01-11T07:20:31Z</dcterms:modified>
</cp:coreProperties>
</file>