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11/10/22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C86753B-B68B-4309-BE7C-68E4F49AB974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11/10/22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1999389-4C0E-4A8A-BD78-6FB1803D1A37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Mongo 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Commands and Methods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40120" y="240120"/>
            <a:ext cx="11849760" cy="912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The remove() Method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MongoDB's 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remove()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 method is used to remove a document from the collection. remove() method accepts two parameters. One is deletion criteria and second is justOne flag.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deletion criteria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 − (Optional) deletion criteria according to documents will be removed.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justOne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 − (Optional) if set to true or 1, then remove only one document.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7000"/>
              </a:lnSpc>
              <a:buClr>
                <a:srgbClr val="21252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db.C1.remove( {name:”Sanjay”} )		</a:t>
            </a:r>
            <a:r>
              <a:rPr lang="en-IN" sz="2000" b="1" strike="noStrike" spc="-1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- all documents that match the condition  will be deleted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7000"/>
              </a:lnSpc>
              <a:buClr>
                <a:srgbClr val="21252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db.C1.remove( {name:”Sanjay”}, 1 )	</a:t>
            </a:r>
            <a:r>
              <a:rPr lang="en-IN" sz="1800" b="1" strike="noStrike" spc="-1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- only 1 document that match the condition will be deleted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7000"/>
              </a:lnSpc>
              <a:buClr>
                <a:srgbClr val="21252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db.C1.remove( { } )				</a:t>
            </a:r>
            <a:r>
              <a:rPr lang="en-IN" sz="2400" b="1" strike="noStrike" spc="-1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- delete all the documents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7000"/>
              </a:lnSpc>
              <a:buClr>
                <a:srgbClr val="21252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db.C1.deleteOne({name : “Sanjay” } )</a:t>
            </a:r>
            <a:r>
              <a:rPr lang="en-IN" sz="2400" b="1" strike="noStrike" spc="-1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IN" sz="2000" b="1" strike="noStrike" spc="-1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delete only one document that matches the condition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7000"/>
              </a:lnSpc>
              <a:buClr>
                <a:srgbClr val="21252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db.C1.deleteMany({name : “Sanjay” } )</a:t>
            </a:r>
            <a:r>
              <a:rPr lang="en-IN" sz="2400" b="1" strike="noStrike" spc="-1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IN" sz="2000" b="1" strike="noStrike" spc="-1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delete many documents that match the condition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7000"/>
              </a:lnSpc>
              <a:buClr>
                <a:srgbClr val="21252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db.C1.findOneAndDelete({name : “Sanjay” } )</a:t>
            </a:r>
            <a:r>
              <a:rPr lang="en-IN" sz="2400" b="1" strike="noStrike" spc="-1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lang="en-IN" sz="1800" b="1" strike="noStrike" spc="-1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delete only one document that matches the condition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7000"/>
              </a:lnSpc>
              <a:buClr>
                <a:srgbClr val="212529"/>
              </a:buClr>
              <a:buFont typeface="Arial"/>
              <a:buChar char="•"/>
            </a:pPr>
            <a:r>
              <a:rPr lang="en-IN" sz="2400" b="1" strike="noStrike" spc="-1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53" end="4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44" end="5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38" end="5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88" end="6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864" end="8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66" end="8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79" end="7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1520" y="101520"/>
            <a:ext cx="11942280" cy="728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Limiting number of documents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db.C1.find() . limit(5)			- first 5 documents will be fetched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Times New Roman"/>
              </a:rPr>
              <a:t>Skip the number of documents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db.C1.find() . skip(2)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Sort the documents –  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Times New Roman"/>
              </a:rPr>
              <a:t>1 is used for ascending order while -1 is used for descending order.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db.C1.find() .sort({name : 1 })			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-sort on name field in the ascending order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db.C1.find() .sort({name : -1 })		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-sort on name field in the descending order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db.C1.find() .sort({City : 1 , name : 1})	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-sort on city &amp; name fields in the ascending order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db.C1.find() .sort({City : 1 , name : -1})	</a:t>
            </a:r>
            <a:r>
              <a:rPr lang="en-IN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-sort on city in the ascending order &amp; name in the descending order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23462"/>
              </p:ext>
            </p:extLst>
          </p:nvPr>
        </p:nvGraphicFramePr>
        <p:xfrm>
          <a:off x="0" y="-1"/>
          <a:ext cx="12192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58553">
                  <a:extLst>
                    <a:ext uri="{9D8B030D-6E8A-4147-A177-3AD203B41FA5}">
                      <a16:colId xmlns="" xmlns:a16="http://schemas.microsoft.com/office/drawing/2014/main" val="2671623694"/>
                    </a:ext>
                  </a:extLst>
                </a:gridCol>
                <a:gridCol w="7333447">
                  <a:extLst>
                    <a:ext uri="{9D8B030D-6E8A-4147-A177-3AD203B41FA5}">
                      <a16:colId xmlns="" xmlns:a16="http://schemas.microsoft.com/office/drawing/2014/main" val="3916145359"/>
                    </a:ext>
                  </a:extLst>
                </a:gridCol>
              </a:tblGrid>
              <a:tr h="657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SQL SELECT Statement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103" marR="113103" marT="113103" marB="11310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MongoDB find() Statement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103" marR="113103" marT="113103" marB="113103"/>
                </a:tc>
                <a:extLst>
                  <a:ext uri="{0D108BD9-81ED-4DB2-BD59-A6C34878D82A}">
                    <a16:rowId xmlns="" xmlns:a16="http://schemas.microsoft.com/office/drawing/2014/main" val="3584434807"/>
                  </a:ext>
                </a:extLst>
              </a:tr>
              <a:tr h="5051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>
                          <a:effectLst/>
                        </a:rPr>
                        <a:t>SELECT *FROM Collection1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2" marR="75402" marT="75402" marB="754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>
                          <a:effectLst/>
                        </a:rPr>
                        <a:t>db.Collection1.find()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2" marR="75402" marT="75402" marB="75402"/>
                </a:tc>
                <a:extLst>
                  <a:ext uri="{0D108BD9-81ED-4DB2-BD59-A6C34878D82A}">
                    <a16:rowId xmlns="" xmlns:a16="http://schemas.microsoft.com/office/drawing/2014/main" val="3835563422"/>
                  </a:ext>
                </a:extLst>
              </a:tr>
              <a:tr h="11480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>
                          <a:effectLst/>
                        </a:rPr>
                        <a:t>SELECT id, user_id, status FROM Collection1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2" marR="75402" marT="75402" marB="754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>
                          <a:effectLst/>
                        </a:rPr>
                        <a:t>db.Collection1.find( { }, { </a:t>
                      </a:r>
                      <a:r>
                        <a:rPr lang="en-IN" sz="2000" dirty="0" err="1">
                          <a:effectLst/>
                        </a:rPr>
                        <a:t>user_id</a:t>
                      </a:r>
                      <a:r>
                        <a:rPr lang="en-IN" sz="2000" dirty="0">
                          <a:effectLst/>
                        </a:rPr>
                        <a:t>: 1, status: 1 } ) </a:t>
                      </a:r>
                      <a:endParaRPr lang="en-IN" sz="20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 smtClean="0">
                          <a:effectLst/>
                        </a:rPr>
                        <a:t>2 </a:t>
                      </a:r>
                      <a:r>
                        <a:rPr lang="en-IN" sz="2000" dirty="0">
                          <a:effectLst/>
                        </a:rPr>
                        <a:t>parameters – first is condition and second is fields To be </a:t>
                      </a:r>
                      <a:r>
                        <a:rPr lang="en-IN" sz="2000" dirty="0" smtClean="0">
                          <a:effectLst/>
                        </a:rPr>
                        <a:t>displayed,</a:t>
                      </a:r>
                      <a:r>
                        <a:rPr lang="en-IN" sz="2000" baseline="0" dirty="0" smtClean="0">
                          <a:effectLst/>
                        </a:rPr>
                        <a:t> _id field is displayed </a:t>
                      </a:r>
                      <a:r>
                        <a:rPr lang="en-IN" sz="2000" baseline="0" smtClean="0">
                          <a:effectLst/>
                        </a:rPr>
                        <a:t>by default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2" marR="75402" marT="75402" marB="75402"/>
                </a:tc>
                <a:extLst>
                  <a:ext uri="{0D108BD9-81ED-4DB2-BD59-A6C34878D82A}">
                    <a16:rowId xmlns="" xmlns:a16="http://schemas.microsoft.com/office/drawing/2014/main" val="1992333514"/>
                  </a:ext>
                </a:extLst>
              </a:tr>
              <a:tr h="816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>
                          <a:effectLst/>
                        </a:rPr>
                        <a:t>SELECT user_id, status FROM Collection1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2" marR="75402" marT="75402" marB="754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>
                          <a:effectLst/>
                        </a:rPr>
                        <a:t>db.Collection1.find( { }, { </a:t>
                      </a:r>
                      <a:r>
                        <a:rPr lang="en-IN" sz="2000" dirty="0" err="1">
                          <a:effectLst/>
                        </a:rPr>
                        <a:t>user_id</a:t>
                      </a:r>
                      <a:r>
                        <a:rPr lang="en-IN" sz="2000" dirty="0">
                          <a:effectLst/>
                        </a:rPr>
                        <a:t>: 1, status: 1, _id: 0 } 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2" marR="75402" marT="75402" marB="75402"/>
                </a:tc>
                <a:extLst>
                  <a:ext uri="{0D108BD9-81ED-4DB2-BD59-A6C34878D82A}">
                    <a16:rowId xmlns="" xmlns:a16="http://schemas.microsoft.com/office/drawing/2014/main" val="2760958477"/>
                  </a:ext>
                </a:extLst>
              </a:tr>
              <a:tr h="816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>
                          <a:effectLst/>
                        </a:rPr>
                        <a:t>SELECT * FROM Collection1 WHERE status = </a:t>
                      </a:r>
                      <a:r>
                        <a:rPr lang="en-IN" sz="2000" dirty="0" smtClean="0">
                          <a:effectLst/>
                        </a:rPr>
                        <a:t>“A"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2" marR="75402" marT="75402" marB="754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>
                          <a:effectLst/>
                        </a:rPr>
                        <a:t>db.Collection1.find( { status: "A" } 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2" marR="75402" marT="75402" marB="75402"/>
                </a:tc>
                <a:extLst>
                  <a:ext uri="{0D108BD9-81ED-4DB2-BD59-A6C34878D82A}">
                    <a16:rowId xmlns="" xmlns:a16="http://schemas.microsoft.com/office/drawing/2014/main" val="2519115593"/>
                  </a:ext>
                </a:extLst>
              </a:tr>
              <a:tr h="10462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>
                          <a:effectLst/>
                        </a:rPr>
                        <a:t>SELECT </a:t>
                      </a:r>
                      <a:r>
                        <a:rPr lang="en-IN" sz="2000" dirty="0" err="1">
                          <a:effectLst/>
                        </a:rPr>
                        <a:t>user_id</a:t>
                      </a:r>
                      <a:r>
                        <a:rPr lang="en-IN" sz="2000" dirty="0">
                          <a:effectLst/>
                        </a:rPr>
                        <a:t>, status FROM Collection1 WHERE status = "A"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2" marR="75402" marT="75402" marB="754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>
                          <a:effectLst/>
                        </a:rPr>
                        <a:t>db.Collection1.find( { status: "A" }, </a:t>
                      </a:r>
                      <a:r>
                        <a:rPr lang="en-IN" sz="2000" dirty="0" smtClean="0">
                          <a:effectLst/>
                        </a:rPr>
                        <a:t>{ </a:t>
                      </a:r>
                      <a:r>
                        <a:rPr lang="en-IN" sz="2000" dirty="0" err="1">
                          <a:effectLst/>
                        </a:rPr>
                        <a:t>user_id</a:t>
                      </a:r>
                      <a:r>
                        <a:rPr lang="en-IN" sz="2000" dirty="0">
                          <a:effectLst/>
                        </a:rPr>
                        <a:t>: 1, status: 1, _id: 0 } 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2" marR="75402" marT="75402" marB="75402"/>
                </a:tc>
                <a:extLst>
                  <a:ext uri="{0D108BD9-81ED-4DB2-BD59-A6C34878D82A}">
                    <a16:rowId xmlns="" xmlns:a16="http://schemas.microsoft.com/office/drawing/2014/main" val="2758650819"/>
                  </a:ext>
                </a:extLst>
              </a:tr>
              <a:tr h="816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>
                          <a:effectLst/>
                        </a:rPr>
                        <a:t>SELECT * FROM Collection1 WHERE status != "A"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2" marR="75402" marT="75402" marB="754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>
                          <a:effectLst/>
                        </a:rPr>
                        <a:t>db.Collection1.find( { status: { $ne: "A" } } )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2" marR="75402" marT="75402" marB="75402"/>
                </a:tc>
                <a:extLst>
                  <a:ext uri="{0D108BD9-81ED-4DB2-BD59-A6C34878D82A}">
                    <a16:rowId xmlns="" xmlns:a16="http://schemas.microsoft.com/office/drawing/2014/main" val="4214119210"/>
                  </a:ext>
                </a:extLst>
              </a:tr>
              <a:tr h="1051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>
                          <a:effectLst/>
                        </a:rPr>
                        <a:t>SELECT *FROM Collection1WHERE status = "A"AND age = 50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2" marR="75402" marT="75402" marB="7540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>
                          <a:effectLst/>
                        </a:rPr>
                        <a:t>db.Collection1.find(    { status: "A",      age: 50 })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02" marR="75402" marT="75402" marB="75402"/>
                </a:tc>
                <a:extLst>
                  <a:ext uri="{0D108BD9-81ED-4DB2-BD59-A6C34878D82A}">
                    <a16:rowId xmlns="" xmlns:a16="http://schemas.microsoft.com/office/drawing/2014/main" val="221243769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2875"/>
              </p:ext>
            </p:extLst>
          </p:nvPr>
        </p:nvGraphicFramePr>
        <p:xfrm>
          <a:off x="0" y="-2"/>
          <a:ext cx="12192000" cy="68720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63015">
                  <a:extLst>
                    <a:ext uri="{9D8B030D-6E8A-4147-A177-3AD203B41FA5}">
                      <a16:colId xmlns="" xmlns:a16="http://schemas.microsoft.com/office/drawing/2014/main" val="13057094"/>
                    </a:ext>
                  </a:extLst>
                </a:gridCol>
                <a:gridCol w="7028985">
                  <a:extLst>
                    <a:ext uri="{9D8B030D-6E8A-4147-A177-3AD203B41FA5}">
                      <a16:colId xmlns="" xmlns:a16="http://schemas.microsoft.com/office/drawing/2014/main" val="3914982305"/>
                    </a:ext>
                  </a:extLst>
                </a:gridCol>
              </a:tblGrid>
              <a:tr h="105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>
                          <a:effectLst/>
                        </a:rPr>
                        <a:t>SELECT *FROM Collection1WHERE status = "A"OR age = 50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2" marR="67712" marT="67712" marB="6771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>
                          <a:effectLst/>
                        </a:rPr>
                        <a:t>db.Collection1.find(    { $or: [ { status: "A" } , { age: 50 } ] })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2" marR="67712" marT="67712" marB="67712"/>
                </a:tc>
                <a:extLst>
                  <a:ext uri="{0D108BD9-81ED-4DB2-BD59-A6C34878D82A}">
                    <a16:rowId xmlns="" xmlns:a16="http://schemas.microsoft.com/office/drawing/2014/main" val="2106613872"/>
                  </a:ext>
                </a:extLst>
              </a:tr>
              <a:tr h="7806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>
                          <a:effectLst/>
                        </a:rPr>
                        <a:t>SELECT *FROM Collection1WHERE age &gt; 25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2" marR="67712" marT="67712" marB="6771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>
                          <a:effectLst/>
                        </a:rPr>
                        <a:t>db.Collection1.find(    { age: { $gt: 25 } })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2" marR="67712" marT="67712" marB="67712"/>
                </a:tc>
                <a:extLst>
                  <a:ext uri="{0D108BD9-81ED-4DB2-BD59-A6C34878D82A}">
                    <a16:rowId xmlns="" xmlns:a16="http://schemas.microsoft.com/office/drawing/2014/main" val="3380902620"/>
                  </a:ext>
                </a:extLst>
              </a:tr>
              <a:tr h="7806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>
                          <a:effectLst/>
                        </a:rPr>
                        <a:t>SELECT *FROM Collection1WHERE age &lt; 25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2" marR="67712" marT="67712" marB="6771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>
                          <a:effectLst/>
                        </a:rPr>
                        <a:t>Db.Collection1.find(   { age: { $lt: 25 } })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2" marR="67712" marT="67712" marB="67712"/>
                </a:tc>
                <a:extLst>
                  <a:ext uri="{0D108BD9-81ED-4DB2-BD59-A6C34878D82A}">
                    <a16:rowId xmlns="" xmlns:a16="http://schemas.microsoft.com/office/drawing/2014/main" val="285759251"/>
                  </a:ext>
                </a:extLst>
              </a:tr>
              <a:tr h="105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>
                          <a:effectLst/>
                        </a:rPr>
                        <a:t>SELECT *FROM Collection1WHERE age &gt; 25AND   age &lt;= 50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2" marR="67712" marT="67712" marB="6771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>
                          <a:effectLst/>
                        </a:rPr>
                        <a:t>db.Collection1.find(   { age: { $gt: 25, $lte: 50 } })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2" marR="67712" marT="67712" marB="67712"/>
                </a:tc>
                <a:extLst>
                  <a:ext uri="{0D108BD9-81ED-4DB2-BD59-A6C34878D82A}">
                    <a16:rowId xmlns="" xmlns:a16="http://schemas.microsoft.com/office/drawing/2014/main" val="730016088"/>
                  </a:ext>
                </a:extLst>
              </a:tr>
              <a:tr h="105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>
                          <a:effectLst/>
                        </a:rPr>
                        <a:t>SELECT *FROM Collection1WHERE user_id like "%bc%"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2" marR="67712" marT="67712" marB="6771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>
                          <a:effectLst/>
                        </a:rPr>
                        <a:t>db.Collection1.find( { </a:t>
                      </a:r>
                      <a:r>
                        <a:rPr lang="en-IN" sz="2000" dirty="0" err="1">
                          <a:effectLst/>
                        </a:rPr>
                        <a:t>user_id</a:t>
                      </a:r>
                      <a:r>
                        <a:rPr lang="en-IN" sz="2000" dirty="0">
                          <a:effectLst/>
                        </a:rPr>
                        <a:t>: /</a:t>
                      </a:r>
                      <a:r>
                        <a:rPr lang="en-IN" sz="2000" dirty="0" err="1">
                          <a:effectLst/>
                        </a:rPr>
                        <a:t>bc</a:t>
                      </a:r>
                      <a:r>
                        <a:rPr lang="en-IN" sz="2000" dirty="0">
                          <a:effectLst/>
                        </a:rPr>
                        <a:t>/ } </a:t>
                      </a:r>
                      <a:r>
                        <a:rPr lang="en-IN" sz="2000" dirty="0" smtClean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2" marR="67712" marT="67712" marB="67712"/>
                </a:tc>
                <a:extLst>
                  <a:ext uri="{0D108BD9-81ED-4DB2-BD59-A6C34878D82A}">
                    <a16:rowId xmlns="" xmlns:a16="http://schemas.microsoft.com/office/drawing/2014/main" val="3065853621"/>
                  </a:ext>
                </a:extLst>
              </a:tr>
              <a:tr h="105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>
                          <a:effectLst/>
                        </a:rPr>
                        <a:t>SELECT *FROM Collection1WHERE user_id like "bc%"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2" marR="67712" marT="67712" marB="6771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>
                          <a:effectLst/>
                        </a:rPr>
                        <a:t>db.Collection1.find( { </a:t>
                      </a:r>
                      <a:r>
                        <a:rPr lang="en-IN" sz="2000" dirty="0" err="1">
                          <a:effectLst/>
                        </a:rPr>
                        <a:t>user_id</a:t>
                      </a:r>
                      <a:r>
                        <a:rPr lang="en-IN" sz="2000" dirty="0">
                          <a:effectLst/>
                        </a:rPr>
                        <a:t>: /^</a:t>
                      </a:r>
                      <a:r>
                        <a:rPr lang="en-IN" sz="2000" dirty="0" err="1">
                          <a:effectLst/>
                        </a:rPr>
                        <a:t>bc</a:t>
                      </a:r>
                      <a:r>
                        <a:rPr lang="en-IN" sz="2000" dirty="0">
                          <a:effectLst/>
                        </a:rPr>
                        <a:t>/ } </a:t>
                      </a:r>
                      <a:r>
                        <a:rPr lang="en-IN" sz="2000" dirty="0" smtClean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2" marR="67712" marT="67712" marB="67712"/>
                </a:tc>
                <a:extLst>
                  <a:ext uri="{0D108BD9-81ED-4DB2-BD59-A6C34878D82A}">
                    <a16:rowId xmlns="" xmlns:a16="http://schemas.microsoft.com/office/drawing/2014/main" val="1165630183"/>
                  </a:ext>
                </a:extLst>
              </a:tr>
              <a:tr h="1059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>
                          <a:effectLst/>
                        </a:rPr>
                        <a:t>SELECT *FROM Collection1WHERE status = "A"ORDER BY user_id ASC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2" marR="67712" marT="67712" marB="6771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>
                          <a:effectLst/>
                        </a:rPr>
                        <a:t>db. Collection1. find( { status: "A" } ). sort( { </a:t>
                      </a:r>
                      <a:r>
                        <a:rPr lang="en-IN" sz="2000" dirty="0" err="1">
                          <a:effectLst/>
                        </a:rPr>
                        <a:t>user_id</a:t>
                      </a:r>
                      <a:r>
                        <a:rPr lang="en-IN" sz="2000" dirty="0">
                          <a:effectLst/>
                        </a:rPr>
                        <a:t>: 1 } )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2" marR="67712" marT="67712" marB="67712"/>
                </a:tc>
                <a:extLst>
                  <a:ext uri="{0D108BD9-81ED-4DB2-BD59-A6C34878D82A}">
                    <a16:rowId xmlns="" xmlns:a16="http://schemas.microsoft.com/office/drawing/2014/main" val="373271993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22689"/>
              </p:ext>
            </p:extLst>
          </p:nvPr>
        </p:nvGraphicFramePr>
        <p:xfrm>
          <a:off x="0" y="-1"/>
          <a:ext cx="12192000" cy="64300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38546">
                  <a:extLst>
                    <a:ext uri="{9D8B030D-6E8A-4147-A177-3AD203B41FA5}">
                      <a16:colId xmlns="" xmlns:a16="http://schemas.microsoft.com/office/drawing/2014/main" val="2314109514"/>
                    </a:ext>
                  </a:extLst>
                </a:gridCol>
                <a:gridCol w="7653454">
                  <a:extLst>
                    <a:ext uri="{9D8B030D-6E8A-4147-A177-3AD203B41FA5}">
                      <a16:colId xmlns="" xmlns:a16="http://schemas.microsoft.com/office/drawing/2014/main" val="223799108"/>
                    </a:ext>
                  </a:extLst>
                </a:gridCol>
              </a:tblGrid>
              <a:tr h="858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>
                          <a:effectLst/>
                        </a:rPr>
                        <a:t>SELECT *FROM </a:t>
                      </a:r>
                      <a:r>
                        <a:rPr lang="en-IN" sz="2000" dirty="0" smtClean="0">
                          <a:effectLst/>
                        </a:rPr>
                        <a:t>Collection1 WHERE </a:t>
                      </a:r>
                      <a:r>
                        <a:rPr lang="en-IN" sz="2000" dirty="0">
                          <a:effectLst/>
                        </a:rPr>
                        <a:t>status = "A"ORDER BY </a:t>
                      </a:r>
                      <a:r>
                        <a:rPr lang="en-IN" sz="2000" dirty="0" err="1">
                          <a:effectLst/>
                        </a:rPr>
                        <a:t>user_id</a:t>
                      </a:r>
                      <a:r>
                        <a:rPr lang="en-IN" sz="2000" dirty="0">
                          <a:effectLst/>
                        </a:rPr>
                        <a:t> ASC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40" marR="70540" marT="70540" marB="70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>
                          <a:effectLst/>
                        </a:rPr>
                        <a:t>db. Collection1. find( { status: "A" } ). sort( { </a:t>
                      </a:r>
                      <a:r>
                        <a:rPr lang="en-IN" sz="2000" dirty="0" err="1">
                          <a:effectLst/>
                        </a:rPr>
                        <a:t>user_id</a:t>
                      </a:r>
                      <a:r>
                        <a:rPr lang="en-IN" sz="2000" dirty="0">
                          <a:effectLst/>
                        </a:rPr>
                        <a:t>: 1 } 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40" marR="70540" marT="70540" marB="70540"/>
                </a:tc>
                <a:extLst>
                  <a:ext uri="{0D108BD9-81ED-4DB2-BD59-A6C34878D82A}">
                    <a16:rowId xmlns="" xmlns:a16="http://schemas.microsoft.com/office/drawing/2014/main" val="3917781240"/>
                  </a:ext>
                </a:extLst>
              </a:tr>
              <a:tr h="9032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>
                          <a:effectLst/>
                        </a:rPr>
                        <a:t>SELECT *FROM </a:t>
                      </a:r>
                      <a:r>
                        <a:rPr lang="en-IN" sz="2000" dirty="0" smtClean="0">
                          <a:effectLst/>
                        </a:rPr>
                        <a:t>Collection1 WHERE </a:t>
                      </a:r>
                      <a:r>
                        <a:rPr lang="en-IN" sz="2000" dirty="0">
                          <a:effectLst/>
                        </a:rPr>
                        <a:t>status = "A"ORDER BY </a:t>
                      </a:r>
                      <a:r>
                        <a:rPr lang="en-IN" sz="2000" dirty="0" err="1">
                          <a:effectLst/>
                        </a:rPr>
                        <a:t>user_id</a:t>
                      </a:r>
                      <a:r>
                        <a:rPr lang="en-IN" sz="2000" dirty="0">
                          <a:effectLst/>
                        </a:rPr>
                        <a:t> ASC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40" marR="70540" marT="70540" marB="70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>
                          <a:effectLst/>
                        </a:rPr>
                        <a:t>db. Collection1. find( { status: "A" } ). sort( { user_id: 1 } )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40" marR="70540" marT="70540" marB="70540"/>
                </a:tc>
                <a:extLst>
                  <a:ext uri="{0D108BD9-81ED-4DB2-BD59-A6C34878D82A}">
                    <a16:rowId xmlns="" xmlns:a16="http://schemas.microsoft.com/office/drawing/2014/main" val="1901760699"/>
                  </a:ext>
                </a:extLst>
              </a:tr>
              <a:tr h="107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>
                          <a:effectLst/>
                        </a:rPr>
                        <a:t>SELECT *FROM </a:t>
                      </a:r>
                      <a:r>
                        <a:rPr lang="en-IN" sz="2000" dirty="0" smtClean="0">
                          <a:effectLst/>
                        </a:rPr>
                        <a:t>Collection1 WHERE </a:t>
                      </a:r>
                      <a:r>
                        <a:rPr lang="en-IN" sz="2000" dirty="0">
                          <a:effectLst/>
                        </a:rPr>
                        <a:t>status = "A"ORDER BY </a:t>
                      </a:r>
                      <a:r>
                        <a:rPr lang="en-IN" sz="2000" dirty="0" err="1">
                          <a:effectLst/>
                        </a:rPr>
                        <a:t>user_id</a:t>
                      </a:r>
                      <a:r>
                        <a:rPr lang="en-IN" sz="2000" dirty="0">
                          <a:effectLst/>
                        </a:rPr>
                        <a:t> DESC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40" marR="70540" marT="70540" marB="70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>
                          <a:effectLst/>
                        </a:rPr>
                        <a:t>db. Collection1. find( { status: "A" } ). sort( { user_id: -1 } )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40" marR="70540" marT="70540" marB="70540"/>
                </a:tc>
                <a:extLst>
                  <a:ext uri="{0D108BD9-81ED-4DB2-BD59-A6C34878D82A}">
                    <a16:rowId xmlns="" xmlns:a16="http://schemas.microsoft.com/office/drawing/2014/main" val="3698534004"/>
                  </a:ext>
                </a:extLst>
              </a:tr>
              <a:tr h="10587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>
                          <a:effectLst/>
                        </a:rPr>
                        <a:t>SELECT *FROM </a:t>
                      </a:r>
                      <a:r>
                        <a:rPr lang="en-IN" sz="2000" dirty="0" smtClean="0">
                          <a:effectLst/>
                        </a:rPr>
                        <a:t>Collection1 WHERE </a:t>
                      </a:r>
                      <a:r>
                        <a:rPr lang="en-IN" sz="2000" dirty="0">
                          <a:effectLst/>
                        </a:rPr>
                        <a:t>status = "A"ORDER BY </a:t>
                      </a:r>
                      <a:r>
                        <a:rPr lang="en-IN" sz="2000" dirty="0" err="1">
                          <a:effectLst/>
                        </a:rPr>
                        <a:t>user_id</a:t>
                      </a:r>
                      <a:r>
                        <a:rPr lang="en-IN" sz="2000" dirty="0">
                          <a:effectLst/>
                        </a:rPr>
                        <a:t> DESC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40" marR="70540" marT="70540" marB="70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>
                          <a:effectLst/>
                        </a:rPr>
                        <a:t>db. Collection1. find( { status: "A" } ). sort( { </a:t>
                      </a:r>
                      <a:r>
                        <a:rPr lang="en-IN" sz="2000" dirty="0" err="1">
                          <a:effectLst/>
                        </a:rPr>
                        <a:t>user_id</a:t>
                      </a:r>
                      <a:r>
                        <a:rPr lang="en-IN" sz="2000" dirty="0">
                          <a:effectLst/>
                        </a:rPr>
                        <a:t>: -1 } 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40" marR="70540" marT="70540" marB="70540"/>
                </a:tc>
                <a:extLst>
                  <a:ext uri="{0D108BD9-81ED-4DB2-BD59-A6C34878D82A}">
                    <a16:rowId xmlns="" xmlns:a16="http://schemas.microsoft.com/office/drawing/2014/main" val="3900409266"/>
                  </a:ext>
                </a:extLst>
              </a:tr>
              <a:tr h="783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>
                          <a:effectLst/>
                        </a:rPr>
                        <a:t>SELECT COUNT</a:t>
                      </a:r>
                      <a:r>
                        <a:rPr lang="en-IN" sz="2000" dirty="0" smtClean="0">
                          <a:effectLst/>
                        </a:rPr>
                        <a:t>(*) FROM </a:t>
                      </a:r>
                      <a:r>
                        <a:rPr lang="en-IN" sz="2000" dirty="0">
                          <a:effectLst/>
                        </a:rPr>
                        <a:t>Collection1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40" marR="70540" marT="70540" marB="70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>
                          <a:effectLst/>
                        </a:rPr>
                        <a:t>db. Collection1. count()or db. Collection1. find(). count()</a:t>
                      </a: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40" marR="70540" marT="70540" marB="70540"/>
                </a:tc>
                <a:extLst>
                  <a:ext uri="{0D108BD9-81ED-4DB2-BD59-A6C34878D82A}">
                    <a16:rowId xmlns="" xmlns:a16="http://schemas.microsoft.com/office/drawing/2014/main" val="3667070468"/>
                  </a:ext>
                </a:extLst>
              </a:tr>
              <a:tr h="842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>
                          <a:effectLst/>
                        </a:rPr>
                        <a:t>SELECT COUNT(</a:t>
                      </a:r>
                      <a:r>
                        <a:rPr lang="en-IN" sz="2000" dirty="0" err="1">
                          <a:effectLst/>
                        </a:rPr>
                        <a:t>user_id</a:t>
                      </a:r>
                      <a:r>
                        <a:rPr lang="en-IN" sz="2000" dirty="0" smtClean="0">
                          <a:effectLst/>
                        </a:rPr>
                        <a:t>) FROM </a:t>
                      </a:r>
                      <a:r>
                        <a:rPr lang="en-IN" sz="2000" dirty="0">
                          <a:effectLst/>
                        </a:rPr>
                        <a:t>Collection1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40" marR="70540" marT="70540" marB="70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>
                          <a:effectLst/>
                        </a:rPr>
                        <a:t>db. Collection1.count( { </a:t>
                      </a:r>
                      <a:r>
                        <a:rPr lang="en-IN" sz="2000" dirty="0" err="1">
                          <a:effectLst/>
                        </a:rPr>
                        <a:t>user_id</a:t>
                      </a:r>
                      <a:r>
                        <a:rPr lang="en-IN" sz="2000" dirty="0">
                          <a:effectLst/>
                        </a:rPr>
                        <a:t>: { $exists: true } } </a:t>
                      </a:r>
                      <a:r>
                        <a:rPr lang="en-IN" sz="2000" dirty="0" smtClean="0">
                          <a:effectLst/>
                        </a:rPr>
                        <a:t>)     or</a:t>
                      </a: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 smtClean="0">
                          <a:effectLst/>
                        </a:rPr>
                        <a:t>db</a:t>
                      </a:r>
                      <a:r>
                        <a:rPr lang="en-IN" sz="2000" dirty="0">
                          <a:effectLst/>
                        </a:rPr>
                        <a:t>. Collection1.find( { </a:t>
                      </a:r>
                      <a:r>
                        <a:rPr lang="en-IN" sz="2000" dirty="0" err="1">
                          <a:effectLst/>
                        </a:rPr>
                        <a:t>user_id</a:t>
                      </a:r>
                      <a:r>
                        <a:rPr lang="en-IN" sz="2000" dirty="0">
                          <a:effectLst/>
                        </a:rPr>
                        <a:t>: { $exists: true } } ).count()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40" marR="70540" marT="70540" marB="70540"/>
                </a:tc>
                <a:extLst>
                  <a:ext uri="{0D108BD9-81ED-4DB2-BD59-A6C34878D82A}">
                    <a16:rowId xmlns="" xmlns:a16="http://schemas.microsoft.com/office/drawing/2014/main" val="4271107461"/>
                  </a:ext>
                </a:extLst>
              </a:tr>
              <a:tr h="783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>
                          <a:effectLst/>
                        </a:rPr>
                        <a:t>SELECT COUNT</a:t>
                      </a:r>
                      <a:r>
                        <a:rPr lang="en-IN" sz="2000" dirty="0" smtClean="0">
                          <a:effectLst/>
                        </a:rPr>
                        <a:t>(*) FROM Collection1 WHERE </a:t>
                      </a:r>
                      <a:r>
                        <a:rPr lang="en-IN" sz="2000" dirty="0">
                          <a:effectLst/>
                        </a:rPr>
                        <a:t>age &gt; 30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40" marR="70540" marT="70540" marB="70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>
                          <a:effectLst/>
                        </a:rPr>
                        <a:t>db. Collection1.count( { age: { $</a:t>
                      </a:r>
                      <a:r>
                        <a:rPr lang="en-IN" sz="2000" dirty="0" err="1">
                          <a:effectLst/>
                        </a:rPr>
                        <a:t>gt</a:t>
                      </a:r>
                      <a:r>
                        <a:rPr lang="en-IN" sz="2000" dirty="0">
                          <a:effectLst/>
                        </a:rPr>
                        <a:t>: 30 } } </a:t>
                      </a:r>
                      <a:r>
                        <a:rPr lang="en-IN" sz="2000" dirty="0" smtClean="0">
                          <a:effectLst/>
                        </a:rPr>
                        <a:t>)          or</a:t>
                      </a: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000" dirty="0" smtClean="0">
                          <a:effectLst/>
                        </a:rPr>
                        <a:t>db</a:t>
                      </a:r>
                      <a:r>
                        <a:rPr lang="en-IN" sz="2000" dirty="0">
                          <a:effectLst/>
                        </a:rPr>
                        <a:t>. Collection1.find( { age: { $</a:t>
                      </a:r>
                      <a:r>
                        <a:rPr lang="en-IN" sz="2000" dirty="0" err="1">
                          <a:effectLst/>
                        </a:rPr>
                        <a:t>gt</a:t>
                      </a:r>
                      <a:r>
                        <a:rPr lang="en-IN" sz="2000" dirty="0">
                          <a:effectLst/>
                        </a:rPr>
                        <a:t>: 30 } } ).count()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540" marR="70540" marT="70540" marB="70540"/>
                </a:tc>
                <a:extLst>
                  <a:ext uri="{0D108BD9-81ED-4DB2-BD59-A6C34878D82A}">
                    <a16:rowId xmlns="" xmlns:a16="http://schemas.microsoft.com/office/drawing/2014/main" val="247735702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21760" y="221760"/>
            <a:ext cx="11970000" cy="67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7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display all databases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show dbs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create or use a database. Database will be created or used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databasename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new database is created, it will not be displayed unless a collection is created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drop database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databasename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db.dropDatabase()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see which database is in use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db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67840" y="295560"/>
            <a:ext cx="11766600" cy="61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7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create a collection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db.createCollection(“Collection Name”)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Collection will be automatically created if a document is inserted in it. E.g. db.C1.insert({“Name”:”Shirish”})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Segoe UI"/>
                <a:ea typeface="Calibri"/>
              </a:rPr>
              <a:t>The above operation will create the collection C1 if the collection does not currently exist.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display all collections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show collections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drop a collection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db.CollectionName.drop()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2520" y="138600"/>
            <a:ext cx="11979360" cy="605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7000"/>
              </a:lnSpc>
            </a:pPr>
            <a:r>
              <a:rPr lang="en-IN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 Types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MongoDB supports many datatypes. Some of them are −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String</a:t>
            </a: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 − This is the most commonly used datatype to store the data. String in MongoDB must be UTF-8 valid.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Integer</a:t>
            </a: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 − This type is used to store a numerical value. Integer can be 32 bit or 64 bit depending upon your server.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Boolean</a:t>
            </a: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 − This type is used to store a boolean (true/ false) value.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Double</a:t>
            </a: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 − This type is used to store floating point values.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Arrays</a:t>
            </a: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 − This type is used to store arrays or list or multiple values into one key.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Timestamp</a:t>
            </a: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 − ctimestamp. This can be handy for recording when a document has been modified or added.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Object</a:t>
            </a: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 − This datatype is used for embedded documents.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Null</a:t>
            </a: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 − This type is used to store a Null value.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Date </a:t>
            </a: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− This datatype is used to store the current date or time in UNIX time format. (yyyy-mm-dd).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Binary data</a:t>
            </a: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 − This datatype is used to store binary data.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IN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Regular expression</a:t>
            </a: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 − This datatype is used to store regular expression.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29240" y="129240"/>
            <a:ext cx="11951640" cy="862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insert documents – insert(), insertOne() and insertMany() methods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db.C1.insert()    – method is used to insert a document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db.c1.insert({Name:”Raj”, BirthDate: new ISODate(”1999-09-30”), age:23})	- </a:t>
            </a: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insert one document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db.C1.insert([{name:"Mahesh"},{name:"Sanjay"}])  	- </a:t>
            </a: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insert 2 documents, enclosed in [ ] as an array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db.c1.insert({Name:”Raj”, CurrentDate: new Date()})	- </a:t>
            </a: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insert current date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db.C1.insertOne( {name:"Manu"} )		</a:t>
            </a: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insert only one document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db.C1.insertMany([{name:"Kunal"},{name:"Viraj"},{name:"Kriti"}])	</a:t>
            </a: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insert many documents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save() method to insert a document (deprecated in current version)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db.C1.save({name:"Kedar"})		</a:t>
            </a: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save() method to insert a document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9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25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20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20" end="3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94" end="4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55" end="5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44" end="6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11" end="6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9480" y="101520"/>
            <a:ext cx="11813040" cy="63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7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fetch data – find() method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db.c1.find()		             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fetch all documents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db.C1.find() .pretty()		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well formatted output pretty() method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db.C1.find() .count()		- 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Count number of </a:t>
            </a:r>
            <a:r>
              <a:rPr lang="en-IN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documents</a:t>
            </a:r>
          </a:p>
          <a:p>
            <a:pPr>
              <a:lnSpc>
                <a:spcPct val="107000"/>
              </a:lnSpc>
            </a:pP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  <a:cs typeface="Calibri" pitchFamily="34" charset="0"/>
              </a:rPr>
              <a:t>db.C1.count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  <a:cs typeface="Calibri" pitchFamily="34" charset="0"/>
              </a:rPr>
              <a:t>()		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  <a:cs typeface="Calibri" pitchFamily="34" charset="0"/>
              </a:rPr>
              <a:t>	- </a:t>
            </a:r>
            <a:r>
              <a:rPr lang="en-IN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  <a:cs typeface="Calibri" pitchFamily="34" charset="0"/>
              </a:rPr>
              <a:t>Count number of </a:t>
            </a:r>
            <a:r>
              <a:rPr lang="en-I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  <a:cs typeface="Calibri" pitchFamily="34" charset="0"/>
              </a:rPr>
              <a:t>documents</a:t>
            </a:r>
          </a:p>
          <a:p>
            <a:pPr>
              <a:lnSpc>
                <a:spcPct val="107000"/>
              </a:lnSpc>
            </a:pP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  <a:cs typeface="Calibri" pitchFamily="34" charset="0"/>
              </a:rPr>
              <a:t>db.C1.find( { name : “Raj” } ).count()	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  <a:cs typeface="Calibri" pitchFamily="34" charset="0"/>
              </a:rPr>
              <a:t>	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  <a:cs typeface="Calibri" pitchFamily="34" charset="0"/>
              </a:rPr>
              <a:t>- </a:t>
            </a:r>
            <a:r>
              <a:rPr lang="en-IN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  <a:cs typeface="Calibri" pitchFamily="34" charset="0"/>
              </a:rPr>
              <a:t>Count number of </a:t>
            </a:r>
            <a:r>
              <a:rPr lang="en-IN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  <a:cs typeface="Calibri" pitchFamily="34" charset="0"/>
              </a:rPr>
              <a:t>documents that match a condition</a:t>
            </a:r>
            <a:endParaRPr lang="en-IN" sz="24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  <a:ea typeface="Calibri"/>
              <a:cs typeface="Calibri" pitchFamily="34" charset="0"/>
            </a:endParaRPr>
          </a:p>
          <a:p>
            <a:pPr>
              <a:lnSpc>
                <a:spcPct val="107000"/>
              </a:lnSpc>
            </a:pP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  <a:cs typeface="Calibri" pitchFamily="34" charset="0"/>
              </a:rPr>
              <a:t>db.C1.COUNT( 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  <a:cs typeface="Calibri" pitchFamily="34" charset="0"/>
              </a:rPr>
              <a:t>{ name : “Raj” } 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  <a:cs typeface="Calibri" pitchFamily="34" charset="0"/>
              </a:rPr>
              <a:t>)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  <a:cs typeface="Calibri" pitchFamily="34" charset="0"/>
              </a:rPr>
              <a:t>	- </a:t>
            </a:r>
            <a:r>
              <a:rPr lang="en-IN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  <a:cs typeface="Calibri" pitchFamily="34" charset="0"/>
              </a:rPr>
              <a:t>Count number of documents that match a condition</a:t>
            </a:r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07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7000"/>
              </a:lnSpc>
              <a:buClr>
                <a:srgbClr val="212529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AND in </a:t>
            </a:r>
            <a:r>
              <a:rPr lang="en-IN" sz="2400" b="1" strike="noStrike" spc="-1" dirty="0" err="1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MongoDB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0" strike="noStrike" spc="-1" dirty="0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db.C1.find({$and:[ {name: “Raj”}, {age:44} ]})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7000"/>
              </a:lnSpc>
              <a:buClr>
                <a:srgbClr val="212529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OR in </a:t>
            </a:r>
            <a:r>
              <a:rPr lang="en-IN" sz="2400" b="1" strike="noStrike" spc="-1" dirty="0" err="1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MongoDB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0" strike="noStrike" spc="-1" dirty="0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db.C1.find({$or:[ {name: “Raj”}, {age:44} ]})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7000"/>
              </a:lnSpc>
              <a:buClr>
                <a:srgbClr val="212529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NOT in </a:t>
            </a:r>
            <a:r>
              <a:rPr lang="en-IN" sz="2400" b="1" strike="noStrike" spc="-1" dirty="0" err="1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MongoDB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0" strike="noStrike" spc="-1" dirty="0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db.C1.find( { age: { $not: { $gt:22} } } 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Table 1"/>
          <p:cNvGraphicFramePr/>
          <p:nvPr/>
        </p:nvGraphicFramePr>
        <p:xfrm>
          <a:off x="194040" y="194040"/>
          <a:ext cx="11923920" cy="6927840"/>
        </p:xfrm>
        <a:graphic>
          <a:graphicData uri="http://schemas.openxmlformats.org/drawingml/2006/table">
            <a:tbl>
              <a:tblPr/>
              <a:tblGrid>
                <a:gridCol w="267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4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977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7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2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Operation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2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Example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2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RDBMS Equivalent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4840"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IN" sz="2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Equality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db.C1.find({name:{$eq : "Raj"})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db.C1.find({age:{$eq : 22})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where name = 'Raj'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where age = 22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IN" sz="2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Less Than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db.C1.find({age:{$lt : 22})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where age &lt; 22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IN" sz="2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Less Than Equals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db.C1.find({age:{$lte : 22})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Where age &lt;= 22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IN" sz="2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Greater Than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db.C1.find({age:{$gt : 22})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where age &gt; 22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IN" sz="2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Greater Than Equals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db.C1.find({age:{$gte : 22})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where age &gt;= 22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IN" sz="2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Not Equals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db.C1.find({age:{$ne : 22})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where age != 22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IN" sz="2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Values in an array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db.C1.find({age:{$in:[22, 23, 24 ] } } ) .pretty()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Where age matches any of the value in :[22,23,24]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171800"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7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IN" sz="2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Values not in an array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db.C1.find({age:{$nin:[22, 23, 24 ] } } ). pretty()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Where age value is not in the array :[22,23,24] or, doesn’t exist at all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5960" marR="75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67840" y="166320"/>
            <a:ext cx="11738880" cy="56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7000"/>
              </a:lnSpc>
            </a:pPr>
            <a:r>
              <a:rPr lang="en-IN" sz="2400" b="1" strike="noStrike" spc="-1" dirty="0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Update() method to update documents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7000"/>
              </a:lnSpc>
              <a:buClr>
                <a:srgbClr val="212529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db.C1.update({</a:t>
            </a:r>
            <a:r>
              <a:rPr lang="en-IN" sz="2400" b="0" strike="noStrike" spc="-1" dirty="0" err="1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name:”Raj</a:t>
            </a:r>
            <a:r>
              <a:rPr lang="en-IN" sz="2400" b="0" strike="noStrike" spc="-1" dirty="0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”}, {$set : {age : 24}})				</a:t>
            </a:r>
            <a:r>
              <a:rPr lang="en-IN" sz="2400" b="1" strike="noStrike" spc="-1" dirty="0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- update 1 field which match the criteria name = “Raj”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r>
              <a:rPr lang="en-IN" sz="2400" b="0" strike="noStrike" spc="-1" dirty="0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db.C1.update({</a:t>
            </a:r>
            <a:r>
              <a:rPr lang="en-IN" sz="2400" b="0" strike="noStrike" spc="-1" dirty="0" err="1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name:"Raj</a:t>
            </a:r>
            <a:r>
              <a:rPr lang="en-IN" sz="2400" b="0" strike="noStrike" spc="-1" dirty="0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"},{$set:{</a:t>
            </a:r>
            <a:r>
              <a:rPr lang="en-IN" sz="2400" b="0" strike="noStrike" spc="-1" dirty="0" err="1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city:"Pune",gender:"m</a:t>
            </a:r>
            <a:r>
              <a:rPr lang="en-IN" sz="2400" b="0" strike="noStrike" spc="-1" dirty="0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"}})		</a:t>
            </a:r>
            <a:r>
              <a:rPr lang="en-IN" sz="2400" b="1" strike="noStrike" spc="-1" dirty="0">
                <a:solidFill>
                  <a:srgbClr val="21252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- update 2 fields which match the criteria name = “Raj”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Update() method will update only one document.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Set </a:t>
            </a:r>
            <a:r>
              <a:rPr lang="en-IN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multi:true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to update all matching documents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db.C1.update({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name:”Raj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”}, {$set : {age : 24}}, 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{</a:t>
            </a:r>
            <a:r>
              <a:rPr lang="en-IN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multi:true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}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7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7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43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59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07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54" end="4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67840" y="166320"/>
            <a:ext cx="11924160" cy="66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MongoDB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findOneAndUpdate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 method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 </a:t>
            </a:r>
            <a:r>
              <a:rPr lang="en-IN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findOneAndUpdate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method updates the values in the existing document.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db.C1.findOneAndUpdate({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name:"Raj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"}, {$set : {age:20,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city:"PUNE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 } })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r>
              <a:rPr lang="en-IN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multi:true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 doesn’t work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MongoDB</a:t>
            </a:r>
            <a:r>
              <a:rPr lang="en-IN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updateOne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 method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methods updates a single document which matches the given filter.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db.C1.updateOne({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name:"Rajesh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"}, {$set : {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name:"RAJESH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 } })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r>
              <a:rPr lang="en-IN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multi:true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 doesn’t work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MongoDB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updateMany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 method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updateMany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 method updates all the documents that matches the given filter.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db.C1.updateMany({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name:"RAJESH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"}, {$set : {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name:"Rajesh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 } </a:t>
            </a:r>
            <a:r>
              <a:rPr lang="en-I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})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delete existing field from a document</a:t>
            </a:r>
            <a:endParaRPr lang="en-IN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db.C1.update( 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 </a:t>
            </a:r>
            <a:r>
              <a:rPr lang="en-IN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</a:t>
            </a:r>
            <a:r>
              <a:rPr lang="en-I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:"</a:t>
            </a:r>
            <a:r>
              <a:rPr lang="en-IN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Raj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 }, { $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unset 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 city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:"" 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 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 )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- city field will be 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deleted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4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 change field name</a:t>
            </a:r>
            <a:endParaRPr lang="en-IN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db.C1.update( 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 }, 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 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$rename: 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 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city : “City” 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 } )		- city field 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 will </a:t>
            </a:r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</a:t>
            </a:r>
            <a:r>
              <a:rPr lang="en-IN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changed</a:t>
            </a:r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847</Words>
  <Application>Microsoft Office PowerPoint</Application>
  <PresentationFormat>Custom</PresentationFormat>
  <Paragraphs>198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subject/>
  <dc:creator>Shirish Joshi</dc:creator>
  <dc:description/>
  <cp:lastModifiedBy>psm</cp:lastModifiedBy>
  <cp:revision>35</cp:revision>
  <dcterms:created xsi:type="dcterms:W3CDTF">2022-10-04T04:37:43Z</dcterms:created>
  <dcterms:modified xsi:type="dcterms:W3CDTF">2022-10-13T08:33:57Z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